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F92C9C-F921-AC51-C614-B9D64710CEE2}" name="Moncy, Megha M" initials="MM" userId="S::memoncy@iu.edu::09f86638-f8ce-48fa-8739-a0212671f52a" providerId="AD"/>
  <p188:author id="{FE97A1E9-5E02-B0B1-B0D4-B4486B90CB7D}" name="Saptarshi Purkayastha" initials="SP" userId="e4f22161f84a9e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 snapToObjects="1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13455-2817-427B-A52A-A678CBCD239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82A7C-FCD6-46DF-96F4-87AD5AC63F41}">
      <dgm:prSet custT="1"/>
      <dgm:spPr/>
      <dgm:t>
        <a:bodyPr/>
        <a:lstStyle/>
        <a:p>
          <a:r>
            <a:rPr lang="en-US" sz="2200" b="1" baseline="0" dirty="0"/>
            <a:t>Popular Screen Readers:</a:t>
          </a:r>
          <a:endParaRPr lang="en-US" sz="2200" baseline="0" dirty="0"/>
        </a:p>
      </dgm:t>
    </dgm:pt>
    <dgm:pt modelId="{CC6FA35E-4AC9-431A-90A6-5C4C91C5E937}" type="parTrans" cxnId="{D8894039-67C7-412B-9585-E04B9A9E016C}">
      <dgm:prSet/>
      <dgm:spPr/>
      <dgm:t>
        <a:bodyPr/>
        <a:lstStyle/>
        <a:p>
          <a:endParaRPr lang="en-US"/>
        </a:p>
      </dgm:t>
    </dgm:pt>
    <dgm:pt modelId="{4F5197FB-7430-47AB-82B0-411372516426}" type="sibTrans" cxnId="{D8894039-67C7-412B-9585-E04B9A9E016C}">
      <dgm:prSet/>
      <dgm:spPr/>
      <dgm:t>
        <a:bodyPr/>
        <a:lstStyle/>
        <a:p>
          <a:endParaRPr lang="en-US"/>
        </a:p>
      </dgm:t>
    </dgm:pt>
    <dgm:pt modelId="{776D40F0-6A97-40D7-A074-3CE165F7B9EC}">
      <dgm:prSet custT="1"/>
      <dgm:spPr/>
      <dgm:t>
        <a:bodyPr/>
        <a:lstStyle/>
        <a:p>
          <a:r>
            <a:rPr lang="en-US" sz="1700" b="1" baseline="0" dirty="0"/>
            <a:t>JAWS</a:t>
          </a:r>
          <a:r>
            <a:rPr lang="en-US" sz="1700" baseline="0" dirty="0"/>
            <a:t>: Proprietary software with extensive compatibility and advanced features for Windows </a:t>
          </a:r>
          <a:r>
            <a:rPr lang="en-US" sz="1700" b="0" i="0" u="none" dirty="0"/>
            <a:t>(</a:t>
          </a:r>
          <a:r>
            <a:rPr lang="en-US" sz="1700" b="0" i="0" u="none" dirty="0" err="1"/>
            <a:t>Mulyati</a:t>
          </a:r>
          <a:r>
            <a:rPr lang="en-US" sz="1700" b="0" i="0" u="none" dirty="0"/>
            <a:t>, 2023)</a:t>
          </a:r>
          <a:r>
            <a:rPr lang="en-US" sz="1700" baseline="0" dirty="0"/>
            <a:t>. </a:t>
          </a:r>
        </a:p>
      </dgm:t>
    </dgm:pt>
    <dgm:pt modelId="{AE97A91A-D9F8-4274-BE8C-E80A915E3AF7}" type="parTrans" cxnId="{3210798B-6EB7-484F-B2D0-1ACAC38808C0}">
      <dgm:prSet/>
      <dgm:spPr/>
      <dgm:t>
        <a:bodyPr/>
        <a:lstStyle/>
        <a:p>
          <a:endParaRPr lang="en-US"/>
        </a:p>
      </dgm:t>
    </dgm:pt>
    <dgm:pt modelId="{577F2BA6-DBDD-42F5-A9F2-008191C3CA3F}" type="sibTrans" cxnId="{3210798B-6EB7-484F-B2D0-1ACAC38808C0}">
      <dgm:prSet/>
      <dgm:spPr/>
      <dgm:t>
        <a:bodyPr/>
        <a:lstStyle/>
        <a:p>
          <a:endParaRPr lang="en-US"/>
        </a:p>
      </dgm:t>
    </dgm:pt>
    <dgm:pt modelId="{FD6F98E3-1ECD-4643-BEC5-7E18A1C7AB7E}">
      <dgm:prSet custT="1"/>
      <dgm:spPr/>
      <dgm:t>
        <a:bodyPr/>
        <a:lstStyle/>
        <a:p>
          <a:r>
            <a:rPr lang="en-US" sz="1700" b="1" baseline="0" dirty="0"/>
            <a:t>NVDA</a:t>
          </a:r>
          <a:r>
            <a:rPr lang="en-US" sz="1700" baseline="0" dirty="0"/>
            <a:t>: Open-source, cost-effective screen reader compatible with Windows.</a:t>
          </a:r>
        </a:p>
      </dgm:t>
    </dgm:pt>
    <dgm:pt modelId="{EABEE66D-CA0B-4092-B66E-CBF54BD5D496}" type="parTrans" cxnId="{5E852AC0-D622-4F2F-8764-86C0282A119E}">
      <dgm:prSet/>
      <dgm:spPr/>
      <dgm:t>
        <a:bodyPr/>
        <a:lstStyle/>
        <a:p>
          <a:endParaRPr lang="en-US"/>
        </a:p>
      </dgm:t>
    </dgm:pt>
    <dgm:pt modelId="{840DE970-49E3-4168-89F8-6A0FFC5DF63B}" type="sibTrans" cxnId="{5E852AC0-D622-4F2F-8764-86C0282A119E}">
      <dgm:prSet/>
      <dgm:spPr/>
      <dgm:t>
        <a:bodyPr/>
        <a:lstStyle/>
        <a:p>
          <a:endParaRPr lang="en-US"/>
        </a:p>
      </dgm:t>
    </dgm:pt>
    <dgm:pt modelId="{6FF69FF1-D727-4DCC-B1BA-2087E87A6298}">
      <dgm:prSet custT="1"/>
      <dgm:spPr/>
      <dgm:t>
        <a:bodyPr/>
        <a:lstStyle/>
        <a:p>
          <a:r>
            <a:rPr lang="en-US" sz="1700" b="1" baseline="0" dirty="0"/>
            <a:t>Apple VoiceOver</a:t>
          </a:r>
          <a:r>
            <a:rPr lang="en-US" sz="1700" baseline="0" dirty="0"/>
            <a:t>: Integrated in Apple devices, offers seamless accessibility for Apple users. </a:t>
          </a:r>
        </a:p>
      </dgm:t>
    </dgm:pt>
    <dgm:pt modelId="{2008BD4D-AC10-4C7F-9172-BA4B5B341DA7}" type="parTrans" cxnId="{67A4556E-87FF-41BB-A0E0-924E338169B9}">
      <dgm:prSet/>
      <dgm:spPr/>
      <dgm:t>
        <a:bodyPr/>
        <a:lstStyle/>
        <a:p>
          <a:endParaRPr lang="en-US"/>
        </a:p>
      </dgm:t>
    </dgm:pt>
    <dgm:pt modelId="{E28439DE-9815-4F8E-9DBF-0AE012C70347}" type="sibTrans" cxnId="{67A4556E-87FF-41BB-A0E0-924E338169B9}">
      <dgm:prSet/>
      <dgm:spPr/>
      <dgm:t>
        <a:bodyPr/>
        <a:lstStyle/>
        <a:p>
          <a:endParaRPr lang="en-US"/>
        </a:p>
      </dgm:t>
    </dgm:pt>
    <dgm:pt modelId="{BE20C6BE-C8A2-6C4C-86D8-1C8A6B3191B9}" type="pres">
      <dgm:prSet presAssocID="{32713455-2817-427B-A52A-A678CBCD2399}" presName="diagram" presStyleCnt="0">
        <dgm:presLayoutVars>
          <dgm:dir/>
          <dgm:resizeHandles val="exact"/>
        </dgm:presLayoutVars>
      </dgm:prSet>
      <dgm:spPr/>
    </dgm:pt>
    <dgm:pt modelId="{A9128E10-D517-4E49-842C-E11A37CBB9F2}" type="pres">
      <dgm:prSet presAssocID="{31582A7C-FCD6-46DF-96F4-87AD5AC63F41}" presName="node" presStyleLbl="node1" presStyleIdx="0" presStyleCnt="1" custScaleX="151256" custLinFactNeighborX="-14303" custLinFactNeighborY="-1042">
        <dgm:presLayoutVars>
          <dgm:bulletEnabled val="1"/>
        </dgm:presLayoutVars>
      </dgm:prSet>
      <dgm:spPr/>
    </dgm:pt>
  </dgm:ptLst>
  <dgm:cxnLst>
    <dgm:cxn modelId="{EE5EA700-2DA1-0842-8094-05E30AC54F91}" type="presOf" srcId="{31582A7C-FCD6-46DF-96F4-87AD5AC63F41}" destId="{A9128E10-D517-4E49-842C-E11A37CBB9F2}" srcOrd="0" destOrd="0" presId="urn:microsoft.com/office/officeart/2005/8/layout/process5"/>
    <dgm:cxn modelId="{D8894039-67C7-412B-9585-E04B9A9E016C}" srcId="{32713455-2817-427B-A52A-A678CBCD2399}" destId="{31582A7C-FCD6-46DF-96F4-87AD5AC63F41}" srcOrd="0" destOrd="0" parTransId="{CC6FA35E-4AC9-431A-90A6-5C4C91C5E937}" sibTransId="{4F5197FB-7430-47AB-82B0-411372516426}"/>
    <dgm:cxn modelId="{67A4556E-87FF-41BB-A0E0-924E338169B9}" srcId="{31582A7C-FCD6-46DF-96F4-87AD5AC63F41}" destId="{6FF69FF1-D727-4DCC-B1BA-2087E87A6298}" srcOrd="2" destOrd="0" parTransId="{2008BD4D-AC10-4C7F-9172-BA4B5B341DA7}" sibTransId="{E28439DE-9815-4F8E-9DBF-0AE012C70347}"/>
    <dgm:cxn modelId="{9FDE9F78-E84C-6243-8A7D-44ADB3A6690B}" type="presOf" srcId="{32713455-2817-427B-A52A-A678CBCD2399}" destId="{BE20C6BE-C8A2-6C4C-86D8-1C8A6B3191B9}" srcOrd="0" destOrd="0" presId="urn:microsoft.com/office/officeart/2005/8/layout/process5"/>
    <dgm:cxn modelId="{3210798B-6EB7-484F-B2D0-1ACAC38808C0}" srcId="{31582A7C-FCD6-46DF-96F4-87AD5AC63F41}" destId="{776D40F0-6A97-40D7-A074-3CE165F7B9EC}" srcOrd="0" destOrd="0" parTransId="{AE97A91A-D9F8-4274-BE8C-E80A915E3AF7}" sibTransId="{577F2BA6-DBDD-42F5-A9F2-008191C3CA3F}"/>
    <dgm:cxn modelId="{4898DAAD-984A-394D-8E22-63CE5C477FE4}" type="presOf" srcId="{FD6F98E3-1ECD-4643-BEC5-7E18A1C7AB7E}" destId="{A9128E10-D517-4E49-842C-E11A37CBB9F2}" srcOrd="0" destOrd="2" presId="urn:microsoft.com/office/officeart/2005/8/layout/process5"/>
    <dgm:cxn modelId="{CC13ABB2-2DF0-BD4A-A2F9-A51CC8E38A00}" type="presOf" srcId="{776D40F0-6A97-40D7-A074-3CE165F7B9EC}" destId="{A9128E10-D517-4E49-842C-E11A37CBB9F2}" srcOrd="0" destOrd="1" presId="urn:microsoft.com/office/officeart/2005/8/layout/process5"/>
    <dgm:cxn modelId="{5E852AC0-D622-4F2F-8764-86C0282A119E}" srcId="{31582A7C-FCD6-46DF-96F4-87AD5AC63F41}" destId="{FD6F98E3-1ECD-4643-BEC5-7E18A1C7AB7E}" srcOrd="1" destOrd="0" parTransId="{EABEE66D-CA0B-4092-B66E-CBF54BD5D496}" sibTransId="{840DE970-49E3-4168-89F8-6A0FFC5DF63B}"/>
    <dgm:cxn modelId="{1E41A2E0-24AE-6F44-BB72-79F97A0A24EF}" type="presOf" srcId="{6FF69FF1-D727-4DCC-B1BA-2087E87A6298}" destId="{A9128E10-D517-4E49-842C-E11A37CBB9F2}" srcOrd="0" destOrd="3" presId="urn:microsoft.com/office/officeart/2005/8/layout/process5"/>
    <dgm:cxn modelId="{6FB120FD-8E92-6845-83FF-87A03D5E2FD2}" type="presParOf" srcId="{BE20C6BE-C8A2-6C4C-86D8-1C8A6B3191B9}" destId="{A9128E10-D517-4E49-842C-E11A37CBB9F2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28E10-D517-4E49-842C-E11A37CBB9F2}">
      <dsp:nvSpPr>
        <dsp:cNvPr id="0" name=""/>
        <dsp:cNvSpPr/>
      </dsp:nvSpPr>
      <dsp:spPr>
        <a:xfrm>
          <a:off x="0" y="0"/>
          <a:ext cx="5657883" cy="2244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 dirty="0"/>
            <a:t>Popular Screen Readers:</a:t>
          </a:r>
          <a:endParaRPr lang="en-US" sz="2200" kern="1200" baseline="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/>
            <a:t>JAWS</a:t>
          </a:r>
          <a:r>
            <a:rPr lang="en-US" sz="1700" kern="1200" baseline="0" dirty="0"/>
            <a:t>: Proprietary software with extensive compatibility and advanced features for Windows </a:t>
          </a:r>
          <a:r>
            <a:rPr lang="en-US" sz="1700" b="0" i="0" u="none" kern="1200" dirty="0"/>
            <a:t>(</a:t>
          </a:r>
          <a:r>
            <a:rPr lang="en-US" sz="1700" b="0" i="0" u="none" kern="1200" dirty="0" err="1"/>
            <a:t>Mulyati</a:t>
          </a:r>
          <a:r>
            <a:rPr lang="en-US" sz="1700" b="0" i="0" u="none" kern="1200" dirty="0"/>
            <a:t>, 2023)</a:t>
          </a:r>
          <a:r>
            <a:rPr lang="en-US" sz="1700" kern="1200" baseline="0" dirty="0"/>
            <a:t>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/>
            <a:t>NVDA</a:t>
          </a:r>
          <a:r>
            <a:rPr lang="en-US" sz="1700" kern="1200" baseline="0" dirty="0"/>
            <a:t>: Open-source, cost-effective screen reader compatible with Windows.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/>
            <a:t>Apple VoiceOver</a:t>
          </a:r>
          <a:r>
            <a:rPr lang="en-US" sz="1700" kern="1200" baseline="0" dirty="0"/>
            <a:t>: Integrated in Apple devices, offers seamless accessibility for Apple users. </a:t>
          </a:r>
        </a:p>
      </dsp:txBody>
      <dsp:txXfrm>
        <a:off x="65735" y="65735"/>
        <a:ext cx="5526413" cy="211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25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738" y="3615999"/>
            <a:ext cx="9146738" cy="1527501"/>
          </a:xfrm>
          <a:prstGeom prst="roundRect">
            <a:avLst>
              <a:gd name="adj" fmla="val -59862"/>
            </a:avLst>
          </a:prstGeom>
          <a:solidFill>
            <a:srgbClr val="990808">
              <a:alpha val="90000"/>
            </a:srgbClr>
          </a:solidFill>
          <a:ln/>
          <a:effectLst>
            <a:outerShdw blurRad="254000" dist="25400" dir="5400000" algn="bl" rotWithShape="0">
              <a:srgbClr val="000000">
                <a:alpha val="14000"/>
              </a:srgbClr>
            </a:outerShdw>
          </a:effectLst>
        </p:spPr>
        <p:txBody>
          <a:bodyPr wrap="square" lIns="508152" tIns="180330" rIns="508152" bIns="180330" rtlCol="0" anchor="ctr"/>
          <a:lstStyle/>
          <a:p>
            <a:pPr algn="ctr">
              <a:lnSpc>
                <a:spcPts val="1800"/>
              </a:lnSpc>
            </a:pP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835169" y="3054361"/>
            <a:ext cx="7470923" cy="1811786"/>
          </a:xfrm>
          <a:prstGeom prst="roundRect">
            <a:avLst>
              <a:gd name="adj" fmla="val -56442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415051" tIns="191257" rIns="415051" bIns="191257" rtlCol="0" anchor="ctr"/>
          <a:lstStyle/>
          <a:p>
            <a:pPr algn="ctr">
              <a:lnSpc>
                <a:spcPts val="1800"/>
              </a:lnSpc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1325204" y="686371"/>
            <a:ext cx="6400800" cy="10000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38"/>
              </a:lnSpc>
            </a:pPr>
            <a:r>
              <a:rPr lang="en-US" sz="2600" b="1" dirty="0">
                <a:solidFill>
                  <a:srgbClr val="151515"/>
                </a:solidFill>
                <a:latin typeface="DM Serif Display" pitchFamily="34" charset="0"/>
                <a:ea typeface="DM Serif Display" pitchFamily="34" charset="-122"/>
                <a:cs typeface="DM Serif Display" pitchFamily="34" charset="-120"/>
              </a:rPr>
              <a:t>Accessibility of EHR Systems for Visually Impaired Users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9ae44b22-f041-4a1d-9e95-fb2804847a6d?pitch-bytes=60651&amp;pitch-content-type=image%2Fpng"/>
          <p:cNvPicPr>
            <a:picLocks noChangeAspect="1"/>
          </p:cNvPicPr>
          <p:nvPr/>
        </p:nvPicPr>
        <p:blipFill>
          <a:blip r:embed="rId3"/>
          <a:srcRect t="11118" b="11118"/>
          <a:stretch/>
        </p:blipFill>
        <p:spPr>
          <a:xfrm>
            <a:off x="3877" y="2087"/>
            <a:ext cx="1020027" cy="8780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7493" y="3172124"/>
            <a:ext cx="7197213" cy="1625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1200"/>
              </a:spcAft>
            </a:pPr>
            <a:r>
              <a:rPr lang="en-US" sz="1100" b="1" dirty="0">
                <a:solidFill>
                  <a:srgbClr val="151515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Speaker</a:t>
            </a:r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: 	Megha M. Moncy</a:t>
            </a:r>
          </a:p>
          <a:p>
            <a:pPr algn="l"/>
            <a:r>
              <a:rPr lang="en-US" sz="1100" b="1" dirty="0">
                <a:solidFill>
                  <a:srgbClr val="151515"/>
                </a:solidFill>
                <a:latin typeface="Merriweather" panose="00000500000000000000" pitchFamily="2" charset="0"/>
              </a:rPr>
              <a:t>Co-authors</a:t>
            </a:r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</a:rPr>
              <a:t>:  Manya Pilli, BTech,</a:t>
            </a:r>
          </a:p>
          <a:p>
            <a:pPr algn="l"/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</a:rPr>
              <a:t>	Manasi Somasundaram, PharmD,</a:t>
            </a:r>
          </a:p>
          <a:p>
            <a:pPr algn="l"/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</a:rPr>
              <a:t>	Saptarshi Purkayastha, PhD,</a:t>
            </a:r>
          </a:p>
          <a:p>
            <a:pPr algn="l">
              <a:spcAft>
                <a:spcPts val="1200"/>
              </a:spcAft>
            </a:pPr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</a:rPr>
              <a:t>	Cathy R. Fulton, DNP, RN, ANP-BC, FNP, BC,</a:t>
            </a:r>
            <a:endParaRPr lang="en-US" sz="1100" dirty="0">
              <a:latin typeface="Merriweather" panose="00000500000000000000" pitchFamily="2" charset="0"/>
            </a:endParaRPr>
          </a:p>
          <a:p>
            <a:pPr algn="l">
              <a:spcAft>
                <a:spcPts val="1200"/>
              </a:spcAft>
            </a:pPr>
            <a:r>
              <a:rPr lang="en-US" sz="1100" b="1" dirty="0">
                <a:solidFill>
                  <a:srgbClr val="151515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Institution</a:t>
            </a:r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:	Indiana University Purdue University Indianapolis </a:t>
            </a:r>
            <a:endParaRPr lang="en-US" sz="1100" dirty="0">
              <a:latin typeface="Merriweather" panose="00000500000000000000" pitchFamily="2" charset="0"/>
            </a:endParaRPr>
          </a:p>
          <a:p>
            <a:pPr algn="l">
              <a:spcAft>
                <a:spcPts val="1200"/>
              </a:spcAft>
            </a:pPr>
            <a:r>
              <a:rPr lang="en-US" sz="1100" b="1" dirty="0">
                <a:solidFill>
                  <a:srgbClr val="151515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Connect</a:t>
            </a:r>
            <a:r>
              <a:rPr lang="en-US" sz="1100" dirty="0">
                <a:solidFill>
                  <a:srgbClr val="151515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:	memoncy@iu.edu</a:t>
            </a:r>
            <a:endParaRPr lang="en-US" sz="1100" dirty="0">
              <a:latin typeface="Merriweather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363789" y="1987345"/>
            <a:ext cx="3293811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8"/>
              </a:lnSpc>
            </a:pPr>
            <a:r>
              <a:rPr lang="en-US" sz="11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Session Title:</a:t>
            </a:r>
            <a:r>
              <a:rPr lang="en-US" sz="11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Evaluation of accessibility of open-source EHRs for visually impaired users.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6289365" y="1990912"/>
            <a:ext cx="27432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025"/>
              </a:lnSpc>
            </a:pPr>
            <a:r>
              <a:rPr lang="en-US" sz="11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Session Number:</a:t>
            </a:r>
            <a:r>
              <a:rPr lang="en-US" sz="11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S23</a:t>
            </a:r>
            <a:endParaRPr lang="en-US" sz="1100" dirty="0"/>
          </a:p>
        </p:txBody>
      </p:sp>
      <p:pic>
        <p:nvPicPr>
          <p:cNvPr id="10" name="Image 1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00864" y="149255"/>
            <a:ext cx="1131701" cy="287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76311522524-fa7c0bffd644?crop=entropy&amp;cs=tinysrgb&amp;fit=max&amp;fm=jpg&amp;ixid=M3wyMTIyMnwwfDF8c2VhcmNofDE4fHxlbGVjdHJvbmljJTJCaGVhbHRofGVufDB8fHx8MTY5ODM4NjkxN3ww&amp;ixlib=rb-4.0.3&amp;q=80&amp;w=1080"/>
          <p:cNvPicPr>
            <a:picLocks noChangeAspect="1"/>
          </p:cNvPicPr>
          <p:nvPr/>
        </p:nvPicPr>
        <p:blipFill>
          <a:blip r:embed="rId3">
            <a:alphaModFix amt="10000"/>
          </a:blip>
          <a:srcRect t="7813" b="7813"/>
          <a:stretch/>
        </p:blipFill>
        <p:spPr>
          <a:xfrm>
            <a:off x="0" y="251341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1384" y="3827721"/>
            <a:ext cx="8279423" cy="1074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600" b="1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Study Limitations: </a:t>
            </a:r>
            <a:endParaRPr lang="en-US" sz="1600" dirty="0"/>
          </a:p>
          <a:p>
            <a:pPr marL="190500" indent="-190500" algn="l">
              <a:lnSpc>
                <a:spcPts val="2700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Did not capture the direct perspectives of visually impaired individuals.</a:t>
            </a:r>
            <a:endParaRPr lang="en-US" sz="1600" dirty="0"/>
          </a:p>
          <a:p>
            <a:pPr marL="190500" indent="-190500" algn="l">
              <a:lnSpc>
                <a:spcPts val="2700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Need for future research to incorporate feedback of visually impaired EHR users.</a:t>
            </a:r>
            <a:endParaRPr lang="en-US" sz="1600" dirty="0"/>
          </a:p>
        </p:txBody>
      </p:sp>
      <p:pic>
        <p:nvPicPr>
          <p:cNvPr id="5" name="Image 1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31892" y="142188"/>
            <a:ext cx="1022915" cy="25945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71385" y="241696"/>
            <a:ext cx="8279424" cy="3344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600" b="1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Towards a More Accessible Future:</a:t>
            </a:r>
            <a:endParaRPr lang="en-US" sz="16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research e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mphasizes the importance of EHR system accessibility for the visually impaired.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 should prioritize features like:</a:t>
            </a:r>
          </a:p>
          <a:p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Adjusting color contrast and font sizes.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clear headers.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keyboard-friendly content.</a:t>
            </a:r>
          </a:p>
          <a:p>
            <a:pPr lvl="1"/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EHR systems need to be more accessible: JAWS and NVDA offer advanced features, while Apple VoiceOver has limitations.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OpenMRS stands out with the fewest accessibility concerns among the three systems.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0864" y="108015"/>
            <a:ext cx="1131701" cy="2870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610511" y="3548650"/>
            <a:ext cx="2743200" cy="542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400" b="1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Email me at: </a:t>
            </a:r>
            <a:endParaRPr lang="en-US" sz="1350" dirty="0"/>
          </a:p>
          <a:p>
            <a:pPr algn="l">
              <a:lnSpc>
                <a:spcPts val="2250"/>
              </a:lnSpc>
            </a:pPr>
            <a:r>
              <a:rPr lang="en-US" sz="1500" b="1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memoncy@iu.edu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D51E7-82F1-3BBF-2309-7E08F38CC560}"/>
              </a:ext>
            </a:extLst>
          </p:cNvPr>
          <p:cNvSpPr txBox="1"/>
          <p:nvPr/>
        </p:nvSpPr>
        <p:spPr>
          <a:xfrm>
            <a:off x="350983" y="267855"/>
            <a:ext cx="249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BIBLIOGRAPHY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1B2D1-D925-9B11-681C-7D6A1BE6448A}"/>
              </a:ext>
            </a:extLst>
          </p:cNvPr>
          <p:cNvSpPr txBox="1"/>
          <p:nvPr/>
        </p:nvSpPr>
        <p:spPr>
          <a:xfrm>
            <a:off x="674255" y="1071418"/>
            <a:ext cx="7860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Atasoy, H., Greenwood, B. N., &amp; McCullough, J. S. (2019). The Digitization of Patient Care: A review of the effects of electronic health records on health care quality and utilization.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Annual Review of Public Health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(1), 487–500. 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/10.1146/annurev-publhealth-040218-044206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Kuber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 (2020). DETERMINING THE ACCESSIBILITY OF MOBILE SCREEN READERS FOR BLIND USERS. 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mdsoar.org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/10.13016/m21msi-6mvy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Lenka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N. K. U. (2023a, March 14).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Employment and retention of differently-abled people in the workplace through assistive technologies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journal.nielit.edu.in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index.php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/01/article/view/28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Purkayastha, S., Allam, R.,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Maity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P.,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Gichoya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J. W. (2019). Comparison of Open-Source Electronic Health Record Systems based on functional and user performance criteria.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Healthcare Informatics Research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(2), 89. 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/10.4258/hir.2019.25.2.89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Verma, N.,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Mamlin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B. W., Flowers, J., Acharya, S.,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Labrique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A., &amp; Cullen, T. (2021). OpenMRS as a global good: Impact, opportunities, challenges, and lessons learned from fifteen years of implementation.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Journal of Medical Informatics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149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104405. 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/10.1016/j.ijmedinf.2021.104405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Shaikh, M.,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Vayani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A. H.,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Akram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&amp; Qamar, N. (2022b). Open-source electronic health record systems: A systematic review of most recent advances.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Health Informatics Journal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28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(2), 146045822210998. 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/10.1177/14604582221099828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313584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gradFill>
          <a:gsLst>
            <a:gs pos="0">
              <a:srgbClr val="151515"/>
            </a:gs>
            <a:gs pos="100000">
              <a:srgbClr val="151515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453928582365-b6ad33cbcf64?crop=entropy&amp;cs=tinysrgb&amp;fit=max&amp;fm=jpg&amp;ixid=M3wyMTIyMnwwfDF8c2VhcmNofDI5fHxjb21wdXRlcnxlbnwwfHx8fDE2OTgzMjM0MzZ8MA&amp;ixlib=rb-4.0.3&amp;q=80&amp;w=1080"/>
          <p:cNvPicPr>
            <a:picLocks noChangeAspect="1"/>
          </p:cNvPicPr>
          <p:nvPr/>
        </p:nvPicPr>
        <p:blipFill>
          <a:blip r:embed="rId3">
            <a:alphaModFix amt="15000"/>
          </a:blip>
          <a:srcRect t="7707" b="770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607" y="2195017"/>
            <a:ext cx="82296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</a:t>
            </a:r>
            <a:endParaRPr lang="en-US" sz="6750" dirty="0"/>
          </a:p>
        </p:txBody>
      </p:sp>
      <p:pic>
        <p:nvPicPr>
          <p:cNvPr id="5" name="Image 1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00864" y="108015"/>
            <a:ext cx="1131701" cy="2870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610511" y="3548650"/>
            <a:ext cx="2743200" cy="542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400" b="1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Email me at: </a:t>
            </a:r>
            <a:endParaRPr lang="en-US" sz="1350" dirty="0"/>
          </a:p>
          <a:p>
            <a:pPr algn="l">
              <a:lnSpc>
                <a:spcPts val="2250"/>
              </a:lnSpc>
            </a:pPr>
            <a:r>
              <a:rPr lang="en-US" sz="1500" b="1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memoncy@iu.edu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gradFill>
          <a:gsLst>
            <a:gs pos="0">
              <a:srgbClr val="BEBEBE"/>
            </a:gs>
            <a:gs pos="100000">
              <a:srgbClr val="F4F5FA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88ae5c8a-83d3-46ae-9d10-aef908e03171?pitch-bytes=987693&amp;pitch-content-type=image%2Fpng"/>
          <p:cNvPicPr>
            <a:picLocks noChangeAspect="1"/>
          </p:cNvPicPr>
          <p:nvPr/>
        </p:nvPicPr>
        <p:blipFill rotWithShape="1">
          <a:blip r:embed="rId3"/>
          <a:srcRect l="2975" t="3109" r="15281"/>
          <a:stretch/>
        </p:blipFill>
        <p:spPr>
          <a:xfrm>
            <a:off x="-1" y="0"/>
            <a:ext cx="2949193" cy="51434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86533" y="1084544"/>
            <a:ext cx="5754266" cy="4029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17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Hi!  I am MEGHA M. MONCY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2025"/>
              </a:lnSpc>
            </a:pPr>
            <a:r>
              <a:rPr lang="en-US" sz="1400" b="0" i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 dynamic blend of healthcare and tech expertise.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2025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Bachelor’s degree in Dental Surgery. 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2025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Currently pursuing Masters In Health informatics at Indiana University, Indianapolis.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2025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Graduate Research Assistant- EHR Development Team.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2025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Graduate Teaching Assistant- mentoring in Python, SQL, Machine Learning.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2025"/>
              </a:lnSpc>
              <a:buSzPct val="100000"/>
              <a:buChar char="•"/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ACCESS STEP CYBERSECURITY INTERN at NCSA, Illinois. </a:t>
            </a:r>
            <a:endParaRPr lang="en-US" sz="1200" dirty="0"/>
          </a:p>
        </p:txBody>
      </p:sp>
      <p:pic>
        <p:nvPicPr>
          <p:cNvPr id="5" name="Image 1" descr="https://pitch-assets-ccb95893-de3f-4266-973c-20049231b248.s3.eu-west-1.amazonaws.com/16c6021b-a02f-4c65-9b10-9c4215157de9?pitch-bytes=17931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86533" y="159917"/>
            <a:ext cx="3657600" cy="740878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23204" y="80328"/>
            <a:ext cx="1022915" cy="2594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gradFill>
          <a:gsLst>
            <a:gs pos="0">
              <a:srgbClr val="747788"/>
            </a:gs>
            <a:gs pos="100000">
              <a:srgbClr val="FFFFFF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55" y="1246634"/>
            <a:ext cx="205073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18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Open-Source EHRs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2221965" y="576480"/>
            <a:ext cx="5483087" cy="529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They have revolutionized healthcare by offering efficient patient data management.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441e4660-dbdd-4a58-9a3d-0c86f82998c6?pitch-bytes=1275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7721" y="576480"/>
            <a:ext cx="615656" cy="6156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3321" y="3866196"/>
            <a:ext cx="18288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18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Challenges</a:t>
            </a:r>
            <a:endParaRPr lang="en-US" sz="1800" dirty="0"/>
          </a:p>
        </p:txBody>
      </p:sp>
      <p:pic>
        <p:nvPicPr>
          <p:cNvPr id="7" name="Image 1" descr="https://pitch-assets-ccb95893-de3f-4266-973c-20049231b248.s3.eu-west-1.amazonaws.com/2c9b9bde-386c-43cf-9924-13ca881409d1?pitch-bytes=2419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241" y="2985949"/>
            <a:ext cx="698136" cy="6981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21965" y="1231646"/>
            <a:ext cx="5483087" cy="488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US" sz="1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Benefits: Improved decision-making, reduced errors, and enhanced care quality (Atasoy et al., 2019).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2221965" y="2992338"/>
            <a:ext cx="5728419" cy="498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US" sz="1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8 million visually impaired individuals in the USA face challenges with EHRs (Killeen et al., 2023). 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2218652" y="4430099"/>
            <a:ext cx="5731732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Difficulties include reading text, distinguishing colors, and navigating interfaces.</a:t>
            </a:r>
            <a:endParaRPr lang="en-US" sz="1350" dirty="0"/>
          </a:p>
        </p:txBody>
      </p:sp>
      <p:pic>
        <p:nvPicPr>
          <p:cNvPr id="11" name="Image 2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3697" y="97705"/>
            <a:ext cx="1092243" cy="27703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18651" y="3684085"/>
            <a:ext cx="5735045" cy="49609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American Disability Act emphasizes equal opportunity, but some EHRs lag in accessibility (Lagu et al., 2022). </a:t>
            </a:r>
            <a:endParaRPr lang="en-US" sz="1350" dirty="0"/>
          </a:p>
        </p:txBody>
      </p:sp>
      <p:sp>
        <p:nvSpPr>
          <p:cNvPr id="13" name="Text 7"/>
          <p:cNvSpPr/>
          <p:nvPr/>
        </p:nvSpPr>
        <p:spPr>
          <a:xfrm>
            <a:off x="2218652" y="1856924"/>
            <a:ext cx="6123595" cy="49609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Its popularity is due to cost-effectiveness and community-driven development (Shaikh et al., 2022). </a:t>
            </a:r>
            <a:endParaRPr lang="en-US" sz="1200" dirty="0"/>
          </a:p>
        </p:txBody>
      </p:sp>
      <p:sp>
        <p:nvSpPr>
          <p:cNvPr id="14" name="Shape 8"/>
          <p:cNvSpPr/>
          <p:nvPr/>
        </p:nvSpPr>
        <p:spPr>
          <a:xfrm>
            <a:off x="2662" y="2571750"/>
            <a:ext cx="9141706" cy="0"/>
          </a:xfrm>
          <a:prstGeom prst="line">
            <a:avLst/>
          </a:prstGeom>
          <a:solidFill>
            <a:srgbClr val="D12C2C"/>
          </a:solidFill>
          <a:ln w="21167">
            <a:solidFill>
              <a:srgbClr val="151515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1" y="411312"/>
            <a:ext cx="5618369" cy="432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411313"/>
            <a:ext cx="2778319" cy="140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1897444"/>
            <a:ext cx="2778319" cy="137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660" y="3330954"/>
            <a:ext cx="2778319" cy="140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Image 5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3418" y="4765854"/>
            <a:ext cx="1131701" cy="287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11C752-76BB-6946-2D81-795233748831}"/>
              </a:ext>
            </a:extLst>
          </p:cNvPr>
          <p:cNvSpPr txBox="1"/>
          <p:nvPr/>
        </p:nvSpPr>
        <p:spPr>
          <a:xfrm>
            <a:off x="609599" y="746497"/>
            <a:ext cx="5218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OpenEMR</a:t>
            </a:r>
            <a:r>
              <a:rPr lang="en-US" sz="2000" b="1" dirty="0"/>
              <a:t>-</a:t>
            </a:r>
            <a:r>
              <a:rPr lang="en-US" dirty="0"/>
              <a:t> </a:t>
            </a:r>
            <a:r>
              <a:rPr lang="en-US" sz="1600" dirty="0"/>
              <a:t>Used mainly in small to medium-sized practices. Known for cost-effectiveness and was developed with community-driven initiatives (Wang et al., 2022).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0220A-DBFB-CF36-A52E-0E1775E27E12}"/>
              </a:ext>
            </a:extLst>
          </p:cNvPr>
          <p:cNvSpPr txBox="1"/>
          <p:nvPr/>
        </p:nvSpPr>
        <p:spPr>
          <a:xfrm>
            <a:off x="609599" y="2067857"/>
            <a:ext cx="5218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OpenMRS-</a:t>
            </a:r>
            <a:r>
              <a:rPr lang="en-US" sz="1600" dirty="0"/>
              <a:t> Tailored to manage patient data in resource-limited environments.</a:t>
            </a:r>
          </a:p>
          <a:p>
            <a:r>
              <a:rPr lang="en-US" sz="1600" dirty="0"/>
              <a:t>Predominantly used in developing countries (</a:t>
            </a:r>
            <a:r>
              <a:rPr lang="en-US" sz="1600" b="0" i="0" u="none" strike="noStrike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Verma et al., 2021).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9D183-E380-A94A-3C22-983F51BB87E3}"/>
              </a:ext>
            </a:extLst>
          </p:cNvPr>
          <p:cNvSpPr txBox="1"/>
          <p:nvPr/>
        </p:nvSpPr>
        <p:spPr>
          <a:xfrm>
            <a:off x="609599" y="3392555"/>
            <a:ext cx="5218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OSHERA </a:t>
            </a:r>
            <a:r>
              <a:rPr lang="en-US" sz="2000" b="1" dirty="0" err="1"/>
              <a:t>vistA</a:t>
            </a:r>
            <a:r>
              <a:rPr lang="en-US" sz="2000" b="1" dirty="0"/>
              <a:t>-</a:t>
            </a:r>
            <a:r>
              <a:rPr lang="en-US" sz="1600" dirty="0"/>
              <a:t> Originally developed by the US Department of Veterans Affairs (VA).</a:t>
            </a:r>
          </a:p>
          <a:p>
            <a:r>
              <a:rPr lang="en-US" sz="1600" dirty="0"/>
              <a:t>It maintains a significant user base both within and outside the US </a:t>
            </a:r>
            <a:r>
              <a:rPr lang="en-US" sz="1600" b="0" i="0" u="none" strike="noStrike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(Reisman, 2017). 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EA801-7FD4-A9DE-F04A-F280D77CC3DB}"/>
              </a:ext>
            </a:extLst>
          </p:cNvPr>
          <p:cNvCxnSpPr>
            <a:cxnSpLocks/>
          </p:cNvCxnSpPr>
          <p:nvPr/>
        </p:nvCxnSpPr>
        <p:spPr>
          <a:xfrm>
            <a:off x="341631" y="1833237"/>
            <a:ext cx="5618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20717F-157F-9ACA-28B9-8070C46BF3E2}"/>
              </a:ext>
            </a:extLst>
          </p:cNvPr>
          <p:cNvCxnSpPr>
            <a:cxnSpLocks/>
          </p:cNvCxnSpPr>
          <p:nvPr/>
        </p:nvCxnSpPr>
        <p:spPr>
          <a:xfrm>
            <a:off x="341631" y="3321536"/>
            <a:ext cx="5618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2" descr="https://pitch-assets-ccb95893-de3f-4266-973c-20049231b248.s3.eu-west-1.amazonaws.com/f603fe7f-dc6e-49de-a7fe-4add173665f0?pitch-bytes=29495&amp;pitch-content-type=image%2Fpng">
            <a:extLst>
              <a:ext uri="{FF2B5EF4-FFF2-40B4-BE49-F238E27FC236}">
                <a16:creationId xmlns:a16="http://schemas.microsoft.com/office/drawing/2014/main" id="{95982F7F-093B-60D5-8C76-35B081C5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729" b="11729"/>
          <a:stretch/>
        </p:blipFill>
        <p:spPr>
          <a:xfrm>
            <a:off x="6155123" y="601559"/>
            <a:ext cx="2529630" cy="1016520"/>
          </a:xfrm>
          <a:prstGeom prst="rect">
            <a:avLst/>
          </a:prstGeom>
        </p:spPr>
      </p:pic>
      <p:pic>
        <p:nvPicPr>
          <p:cNvPr id="17" name="Image 3" descr="https://pitch-assets-ccb95893-de3f-4266-973c-20049231b248.s3.eu-west-1.amazonaws.com/f9aff338-5546-4c8f-8fbe-88d1b1828167?pitch-bytes=117637&amp;pitch-content-type=image%2Fpng">
            <a:extLst>
              <a:ext uri="{FF2B5EF4-FFF2-40B4-BE49-F238E27FC236}">
                <a16:creationId xmlns:a16="http://schemas.microsoft.com/office/drawing/2014/main" id="{3A38CA27-26EA-6C72-EC61-EF5E65E1A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6155124" y="2121609"/>
            <a:ext cx="2529629" cy="923314"/>
          </a:xfrm>
          <a:prstGeom prst="rect">
            <a:avLst/>
          </a:prstGeom>
        </p:spPr>
      </p:pic>
      <p:pic>
        <p:nvPicPr>
          <p:cNvPr id="18" name="Image 4" descr="https://pitch-assets-ccb95893-de3f-4266-973c-20049231b248.s3.eu-west-1.amazonaws.com/598b6cf4-fffd-427e-a252-bd1ab3630fde?pitch-bytes=13466&amp;pitch-content-type=image%2Fpng">
            <a:extLst>
              <a:ext uri="{FF2B5EF4-FFF2-40B4-BE49-F238E27FC236}">
                <a16:creationId xmlns:a16="http://schemas.microsoft.com/office/drawing/2014/main" id="{B47AA94E-1DA6-B350-46E1-DD5895E802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173" r="6173"/>
          <a:stretch/>
        </p:blipFill>
        <p:spPr>
          <a:xfrm>
            <a:off x="6165004" y="3677848"/>
            <a:ext cx="2529629" cy="7074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0BDDB7-A345-2590-68FD-934CECC20033}"/>
              </a:ext>
            </a:extLst>
          </p:cNvPr>
          <p:cNvSpPr txBox="1"/>
          <p:nvPr/>
        </p:nvSpPr>
        <p:spPr>
          <a:xfrm>
            <a:off x="3150815" y="10399"/>
            <a:ext cx="280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EHR SYSTEM EVALUATED</a:t>
            </a:r>
          </a:p>
        </p:txBody>
      </p:sp>
    </p:spTree>
    <p:extLst>
      <p:ext uri="{BB962C8B-B14F-4D97-AF65-F5344CB8AC3E}">
        <p14:creationId xmlns:p14="http://schemas.microsoft.com/office/powerpoint/2010/main" val="65788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BEBE"/>
            </a:gs>
            <a:gs pos="100000">
              <a:srgbClr val="F4F5FA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b7d7301-acc1-42e0-ae25-658b38dadff3?pitch-bytes=201835&amp;pitch-content-type=image%2Fpng"/>
          <p:cNvPicPr>
            <a:picLocks noChangeAspect="1"/>
          </p:cNvPicPr>
          <p:nvPr/>
        </p:nvPicPr>
        <p:blipFill>
          <a:blip r:embed="rId3"/>
          <a:srcRect l="28174" r="22443"/>
          <a:stretch/>
        </p:blipFill>
        <p:spPr>
          <a:xfrm>
            <a:off x="5936878" y="0"/>
            <a:ext cx="3197732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9141" y="146661"/>
            <a:ext cx="5666236" cy="2543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6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Enhancing Usability with Screen Readers!</a:t>
            </a:r>
            <a:endParaRPr lang="en-US" sz="1600" dirty="0"/>
          </a:p>
          <a:p>
            <a:pPr algn="l">
              <a:lnSpc>
                <a:spcPts val="1800"/>
              </a:lnSpc>
            </a:pPr>
            <a:endParaRPr lang="en-US" sz="1800" dirty="0"/>
          </a:p>
          <a:p>
            <a:pPr marL="190500" indent="-190500">
              <a:lnSpc>
                <a:spcPts val="1800"/>
              </a:lnSpc>
              <a:buSzPct val="100000"/>
              <a:buFontTx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Utilized popular screen readers: JAWS, NVDA, and Apple VoiceOver to evaluate EHR accessibility for diversity, equity, and inclusion of all users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(</a:t>
            </a:r>
            <a:r>
              <a:rPr lang="en-US" sz="1200" dirty="0" err="1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Lenka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2023). </a:t>
            </a:r>
            <a:endParaRPr lang="en-US" sz="1200" b="0" dirty="0">
              <a:solidFill>
                <a:srgbClr val="151515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  <a:p>
            <a:pPr marL="190500" indent="-190500">
              <a:lnSpc>
                <a:spcPts val="1800"/>
              </a:lnSpc>
              <a:buSzPct val="100000"/>
              <a:buFontTx/>
              <a:buChar char="•"/>
            </a:pP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Prioritizing compatibility with screen readers in EHR design can boost their accessibility.</a:t>
            </a:r>
          </a:p>
          <a:p>
            <a:pPr algn="l">
              <a:lnSpc>
                <a:spcPts val="1800"/>
              </a:lnSpc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  <a:p>
            <a:pPr marL="190500" indent="-190500">
              <a:lnSpc>
                <a:spcPts val="1800"/>
              </a:lnSpc>
              <a:buSzPct val="100000"/>
              <a:buFontTx/>
              <a:buChar char="•"/>
            </a:pP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Screen readers provide audible descriptions of the user interface and enables easy navigation (</a:t>
            </a:r>
            <a:r>
              <a:rPr lang="en-US" sz="1200" dirty="0" err="1">
                <a:solidFill>
                  <a:srgbClr val="151515"/>
                </a:solidFill>
                <a:latin typeface="Merriweather" pitchFamily="34" charset="0"/>
              </a:rPr>
              <a:t>Kuber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, 2020). </a:t>
            </a:r>
          </a:p>
          <a:p>
            <a:pPr algn="l">
              <a:lnSpc>
                <a:spcPts val="1800"/>
              </a:lnSpc>
            </a:pPr>
            <a:endParaRPr lang="en-US" sz="1800" dirty="0"/>
          </a:p>
        </p:txBody>
      </p:sp>
      <p:pic>
        <p:nvPicPr>
          <p:cNvPr id="9" name="Image 5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66833" y="4747546"/>
            <a:ext cx="1131701" cy="287045"/>
          </a:xfrm>
          <a:prstGeom prst="rect">
            <a:avLst/>
          </a:prstGeom>
        </p:spPr>
      </p:pic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D13E60E5-88FB-E562-1CCD-0C096DB0E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712449"/>
              </p:ext>
            </p:extLst>
          </p:nvPr>
        </p:nvGraphicFramePr>
        <p:xfrm>
          <a:off x="139141" y="2785730"/>
          <a:ext cx="5666236" cy="224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6091160550-2173dba999ef?crop=entropy&amp;cs=tinysrgb&amp;fit=max&amp;fm=jpg&amp;ixid=M3wyMTIyMnwwfDF8c2VhcmNofDJ8fGRvY3RvcnxlbnwwfHx8fDE2OTgzNTY0MDN8MA&amp;ixlib=rb-4.0.3&amp;q=80&amp;w=1080"/>
          <p:cNvPicPr>
            <a:picLocks noChangeAspect="1"/>
          </p:cNvPicPr>
          <p:nvPr/>
        </p:nvPicPr>
        <p:blipFill>
          <a:blip r:embed="rId3">
            <a:alphaModFix amt="19000"/>
          </a:blip>
          <a:srcRect t="7813" b="7813"/>
          <a:stretch/>
        </p:blipFill>
        <p:spPr>
          <a:xfrm>
            <a:off x="0" y="264233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92159" y="264233"/>
            <a:ext cx="1831315" cy="657906"/>
          </a:xfrm>
          <a:prstGeom prst="roundRect">
            <a:avLst>
              <a:gd name="adj" fmla="val 16000"/>
            </a:avLst>
          </a:prstGeom>
          <a:solidFill>
            <a:srgbClr val="151515">
              <a:alpha val="90000"/>
            </a:srgbClr>
          </a:solidFill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101740" tIns="77669" rIns="101740" bIns="77669" rtlCol="0" anchor="ctr"/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rgbClr val="FFFFFF">
                    <a:alpha val="90000"/>
                  </a:srgbClr>
                </a:solidFill>
              </a:rPr>
              <a:t>Literature Review (using PubMed &amp; IEEE Xplore)</a:t>
            </a:r>
            <a:endParaRPr lang="en-US" sz="1200" dirty="0"/>
          </a:p>
        </p:txBody>
      </p:sp>
      <p:sp>
        <p:nvSpPr>
          <p:cNvPr id="5" name="Text 1"/>
          <p:cNvSpPr/>
          <p:nvPr/>
        </p:nvSpPr>
        <p:spPr>
          <a:xfrm>
            <a:off x="2346964" y="264233"/>
            <a:ext cx="2068276" cy="657906"/>
          </a:xfrm>
          <a:prstGeom prst="roundRect">
            <a:avLst>
              <a:gd name="adj" fmla="val 16000"/>
            </a:avLst>
          </a:prstGeom>
          <a:solidFill>
            <a:srgbClr val="151515">
              <a:alpha val="90000"/>
            </a:srgbClr>
          </a:solidFill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108613" tIns="77669" rIns="108613" bIns="77669" rtlCol="0" anchor="ctr"/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rgbClr val="FFFFFF">
                    <a:alpha val="90000"/>
                  </a:srgbClr>
                </a:solidFill>
              </a:rPr>
              <a:t>Examined official websites of open-source EHR systems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192159" y="1295240"/>
            <a:ext cx="1831315" cy="913719"/>
          </a:xfrm>
          <a:prstGeom prst="ellipse">
            <a:avLst/>
          </a:prstGeom>
          <a:solidFill>
            <a:srgbClr val="D12C2C">
              <a:alpha val="90000"/>
            </a:srgbClr>
          </a:solidFill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101740" tIns="107870" rIns="101740" bIns="107870" rtlCol="0" anchor="ctr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FFFFFF">
                    <a:alpha val="90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Phase 1: Deployment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6379194" y="1295240"/>
            <a:ext cx="2047256" cy="914713"/>
          </a:xfrm>
          <a:prstGeom prst="ellipse">
            <a:avLst/>
          </a:prstGeom>
          <a:solidFill>
            <a:srgbClr val="D12C2C">
              <a:alpha val="90000"/>
            </a:srgbClr>
          </a:solidFill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106895" tIns="107987" rIns="106895" bIns="107987" rtlCol="0" anchor="ctr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FFFFFF">
                    <a:alpha val="90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Phase 3: Evaluation with Screen Readers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3349026" y="1295240"/>
            <a:ext cx="1994287" cy="915706"/>
          </a:xfrm>
          <a:prstGeom prst="ellipse">
            <a:avLst/>
          </a:prstGeom>
          <a:solidFill>
            <a:srgbClr val="D12C2C">
              <a:alpha val="90000"/>
            </a:srgbClr>
          </a:solidFill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105749" tIns="108104" rIns="105749" bIns="108104" rtlCol="0" anchor="ctr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FFFFFF">
                    <a:alpha val="90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Phase 2: Establish Set Criteria</a:t>
            </a:r>
            <a:endParaRPr lang="en-US" sz="1200" dirty="0"/>
          </a:p>
        </p:txBody>
      </p:sp>
      <p:sp>
        <p:nvSpPr>
          <p:cNvPr id="9" name="Shape 5"/>
          <p:cNvSpPr/>
          <p:nvPr/>
        </p:nvSpPr>
        <p:spPr>
          <a:xfrm flipV="1">
            <a:off x="2023475" y="1746255"/>
            <a:ext cx="1325552" cy="11993"/>
          </a:xfrm>
          <a:prstGeom prst="line">
            <a:avLst/>
          </a:prstGeom>
          <a:solidFill>
            <a:srgbClr val="D12C2C"/>
          </a:solidFill>
          <a:ln w="5291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6"/>
          <p:cNvSpPr/>
          <p:nvPr/>
        </p:nvSpPr>
        <p:spPr>
          <a:xfrm flipV="1">
            <a:off x="5343313" y="1746255"/>
            <a:ext cx="1035881" cy="12986"/>
          </a:xfrm>
          <a:prstGeom prst="line">
            <a:avLst/>
          </a:prstGeom>
          <a:solidFill>
            <a:srgbClr val="D12C2C"/>
          </a:solidFill>
          <a:ln w="5291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2028644" y="594204"/>
            <a:ext cx="318249" cy="0"/>
          </a:xfrm>
          <a:prstGeom prst="line">
            <a:avLst/>
          </a:prstGeom>
          <a:solidFill>
            <a:srgbClr val="D12C2C"/>
          </a:solidFill>
          <a:ln w="42333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8"/>
          <p:cNvSpPr/>
          <p:nvPr/>
        </p:nvSpPr>
        <p:spPr>
          <a:xfrm rot="5400000">
            <a:off x="826506" y="2496674"/>
            <a:ext cx="566498" cy="0"/>
          </a:xfrm>
          <a:prstGeom prst="line">
            <a:avLst/>
          </a:prstGeom>
          <a:solidFill>
            <a:srgbClr val="D12C2C"/>
          </a:solidFill>
          <a:ln w="2116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284950" y="2779890"/>
            <a:ext cx="1656044" cy="913719"/>
          </a:xfrm>
          <a:prstGeom prst="roundRect">
            <a:avLst>
              <a:gd name="adj" fmla="val 16000"/>
            </a:avLst>
          </a:prstGeom>
          <a:solidFill>
            <a:srgbClr val="151515">
              <a:alpha val="90000"/>
            </a:srgbClr>
          </a:solidFill>
          <a:ln/>
        </p:spPr>
        <p:txBody>
          <a:bodyPr wrap="square" lIns="92002" tIns="107870" rIns="92002" bIns="107870" rtlCol="0" anchor="ctr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FFFFFF">
                    <a:alpha val="90000"/>
                  </a:srgbClr>
                </a:solidFill>
              </a:rPr>
              <a:t>Deployed EHR software on institutional servers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285943" y="4007781"/>
            <a:ext cx="1656044" cy="913719"/>
          </a:xfrm>
          <a:prstGeom prst="roundRect">
            <a:avLst>
              <a:gd name="adj" fmla="val 16000"/>
            </a:avLst>
          </a:prstGeom>
          <a:solidFill>
            <a:srgbClr val="151515">
              <a:alpha val="90000"/>
            </a:srgbClr>
          </a:solidFill>
          <a:ln/>
        </p:spPr>
        <p:txBody>
          <a:bodyPr wrap="square" lIns="92002" tIns="107870" rIns="92002" bIns="107870" rtlCol="0" anchor="ctr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FFFFFF">
                    <a:alpha val="90000"/>
                  </a:srgbClr>
                </a:solidFill>
              </a:rPr>
              <a:t>Used Documentation from official websites</a:t>
            </a:r>
            <a:endParaRPr lang="en-US" sz="1200" dirty="0"/>
          </a:p>
        </p:txBody>
      </p:sp>
      <p:sp>
        <p:nvSpPr>
          <p:cNvPr id="15" name="Shape 11"/>
          <p:cNvSpPr/>
          <p:nvPr/>
        </p:nvSpPr>
        <p:spPr>
          <a:xfrm rot="5400000">
            <a:off x="4016712" y="2489801"/>
            <a:ext cx="559696" cy="0"/>
          </a:xfrm>
          <a:prstGeom prst="line">
            <a:avLst/>
          </a:prstGeom>
          <a:solidFill>
            <a:srgbClr val="D12C2C"/>
          </a:solidFill>
          <a:ln w="2116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6" name="Shape 12"/>
          <p:cNvSpPr/>
          <p:nvPr/>
        </p:nvSpPr>
        <p:spPr>
          <a:xfrm rot="5400000" flipV="1">
            <a:off x="953173" y="3850241"/>
            <a:ext cx="313213" cy="3924"/>
          </a:xfrm>
          <a:prstGeom prst="line">
            <a:avLst/>
          </a:prstGeom>
          <a:solidFill>
            <a:srgbClr val="D12C2C"/>
          </a:solidFill>
          <a:ln w="2116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 rot="5400000">
            <a:off x="7111005" y="2490922"/>
            <a:ext cx="559139" cy="0"/>
          </a:xfrm>
          <a:prstGeom prst="line">
            <a:avLst/>
          </a:prstGeom>
          <a:solidFill>
            <a:srgbClr val="D12C2C"/>
          </a:solidFill>
          <a:ln w="2116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2934639" y="2781876"/>
            <a:ext cx="2807831" cy="2361623"/>
          </a:xfrm>
          <a:prstGeom prst="roundRect">
            <a:avLst>
              <a:gd name="adj" fmla="val 11144"/>
            </a:avLst>
          </a:prstGeom>
          <a:solidFill>
            <a:srgbClr val="151515">
              <a:alpha val="90000"/>
            </a:srgbClr>
          </a:solidFill>
          <a:ln/>
        </p:spPr>
        <p:txBody>
          <a:bodyPr wrap="square" lIns="155692" tIns="267200" rIns="155692" bIns="267200" rtlCol="0" anchor="ctr"/>
          <a:lstStyle/>
          <a:p>
            <a:pPr>
              <a:lnSpc>
                <a:spcPts val="1800"/>
              </a:lnSpc>
            </a:pPr>
            <a:r>
              <a:rPr lang="en-US" sz="1200" b="1" dirty="0">
                <a:solidFill>
                  <a:srgbClr val="FFFFFF">
                    <a:alpha val="90000"/>
                  </a:srgbClr>
                </a:solidFill>
              </a:rPr>
              <a:t>8 common tasks in an EHR </a:t>
            </a:r>
            <a:r>
              <a:rPr lang="en-US" sz="1200" dirty="0">
                <a:solidFill>
                  <a:schemeClr val="accent6"/>
                </a:solidFill>
              </a:rPr>
              <a:t>(Purkayastha et al., 2019)</a:t>
            </a:r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Login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Find a patient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Create a password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Log out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Modify demographics 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Enter medication orders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Schedule appointments </a:t>
            </a:r>
            <a:endParaRPr lang="en-US" sz="1200" dirty="0"/>
          </a:p>
          <a:p>
            <a:pPr marL="228600" indent="-228600" algn="l">
              <a:lnSpc>
                <a:spcPts val="1800"/>
              </a:lnSpc>
              <a:buSzPct val="100000"/>
              <a:buFont typeface="+mj-lt"/>
              <a:buAutoNum type="arabicPeriod"/>
            </a:pPr>
            <a:r>
              <a:rPr lang="en-US" sz="1200" b="0" dirty="0">
                <a:solidFill>
                  <a:srgbClr val="FFFFFF">
                    <a:alpha val="90000"/>
                  </a:srgbClr>
                </a:solidFill>
              </a:rPr>
              <a:t>Order a lab</a:t>
            </a:r>
            <a:endParaRPr lang="en-US" sz="1200" dirty="0"/>
          </a:p>
        </p:txBody>
      </p:sp>
      <p:sp>
        <p:nvSpPr>
          <p:cNvPr id="19" name="Text 15"/>
          <p:cNvSpPr/>
          <p:nvPr/>
        </p:nvSpPr>
        <p:spPr>
          <a:xfrm>
            <a:off x="6555458" y="4007780"/>
            <a:ext cx="1656044" cy="913719"/>
          </a:xfrm>
          <a:prstGeom prst="roundRect">
            <a:avLst>
              <a:gd name="adj" fmla="val 16000"/>
            </a:avLst>
          </a:prstGeom>
          <a:solidFill>
            <a:srgbClr val="151515">
              <a:alpha val="90000"/>
            </a:srgbClr>
          </a:solidFill>
          <a:ln/>
        </p:spPr>
        <p:txBody>
          <a:bodyPr wrap="square" lIns="92002" tIns="107870" rIns="92002" bIns="107870" rtlCol="0" anchor="ctr"/>
          <a:lstStyle/>
          <a:p>
            <a:pPr algn="ctr">
              <a:lnSpc>
                <a:spcPts val="1800"/>
              </a:lnSpc>
            </a:pPr>
            <a:r>
              <a:rPr lang="en-US" sz="1100" b="1" dirty="0">
                <a:solidFill>
                  <a:srgbClr val="FFFFFF">
                    <a:alpha val="90000"/>
                  </a:srgbClr>
                </a:solidFill>
              </a:rPr>
              <a:t>Performed 8 tasks with screen reader and took notes</a:t>
            </a:r>
            <a:endParaRPr lang="en-US" sz="1100" dirty="0"/>
          </a:p>
        </p:txBody>
      </p:sp>
      <p:sp>
        <p:nvSpPr>
          <p:cNvPr id="20" name="Text 16"/>
          <p:cNvSpPr/>
          <p:nvPr/>
        </p:nvSpPr>
        <p:spPr>
          <a:xfrm>
            <a:off x="6555458" y="2781877"/>
            <a:ext cx="1656044" cy="913719"/>
          </a:xfrm>
          <a:prstGeom prst="roundRect">
            <a:avLst>
              <a:gd name="adj" fmla="val 16000"/>
            </a:avLst>
          </a:prstGeom>
          <a:solidFill>
            <a:srgbClr val="151515">
              <a:alpha val="90000"/>
            </a:srgbClr>
          </a:solidFill>
          <a:ln/>
        </p:spPr>
        <p:txBody>
          <a:bodyPr wrap="square" lIns="92002" tIns="107870" rIns="92002" bIns="107870" rtlCol="0" anchor="ctr"/>
          <a:lstStyle/>
          <a:p>
            <a:pPr algn="ctr">
              <a:lnSpc>
                <a:spcPts val="1800"/>
              </a:lnSpc>
            </a:pPr>
            <a:r>
              <a:rPr lang="en-US" sz="1100" b="1" dirty="0">
                <a:solidFill>
                  <a:srgbClr val="FFFFFF">
                    <a:alpha val="90000"/>
                  </a:srgbClr>
                </a:solidFill>
              </a:rPr>
              <a:t>Performed 8 tasks without screen reader and took notes</a:t>
            </a:r>
            <a:endParaRPr lang="en-US" sz="1100" dirty="0"/>
          </a:p>
        </p:txBody>
      </p:sp>
      <p:sp>
        <p:nvSpPr>
          <p:cNvPr id="21" name="Shape 17"/>
          <p:cNvSpPr/>
          <p:nvPr/>
        </p:nvSpPr>
        <p:spPr>
          <a:xfrm rot="5400000" flipV="1">
            <a:off x="7232974" y="3851209"/>
            <a:ext cx="316193" cy="994"/>
          </a:xfrm>
          <a:prstGeom prst="line">
            <a:avLst/>
          </a:prstGeom>
          <a:solidFill>
            <a:srgbClr val="D12C2C"/>
          </a:solidFill>
          <a:ln w="21167">
            <a:solidFill>
              <a:srgbClr val="151515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pic>
        <p:nvPicPr>
          <p:cNvPr id="22" name="Image 1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40580" y="80328"/>
            <a:ext cx="1022915" cy="259453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4950820" y="362839"/>
            <a:ext cx="3657600" cy="45725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METHODOLOGY</a:t>
            </a:r>
            <a:endParaRPr lang="en-US" sz="30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2057E4-78E5-7282-6E38-BBA4311FC1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057910" y="-27953"/>
            <a:ext cx="373101" cy="227328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gradFill>
          <a:gsLst>
            <a:gs pos="0">
              <a:srgbClr val="BEBEBE"/>
            </a:gs>
            <a:gs pos="100000">
              <a:srgbClr val="BEBEBE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8432" y="2454726"/>
            <a:ext cx="2743200" cy="475649"/>
          </a:xfrm>
          <a:prstGeom prst="rect">
            <a:avLst/>
          </a:prstGeom>
          <a:noFill/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Dashboard in</a:t>
            </a:r>
          </a:p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VistA</a:t>
            </a:r>
            <a:endParaRPr lang="en-US" sz="1200" dirty="0"/>
          </a:p>
        </p:txBody>
      </p:sp>
      <p:sp>
        <p:nvSpPr>
          <p:cNvPr id="4" name="Shape 1"/>
          <p:cNvSpPr/>
          <p:nvPr/>
        </p:nvSpPr>
        <p:spPr>
          <a:xfrm>
            <a:off x="229840" y="476181"/>
            <a:ext cx="1428750" cy="14287"/>
          </a:xfrm>
          <a:prstGeom prst="roundRect">
            <a:avLst>
              <a:gd name="adj" fmla="val -6400224"/>
            </a:avLst>
          </a:prstGeom>
          <a:solidFill>
            <a:srgbClr val="D12C2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https://pitch-assets-ccb95893-de3f-4266-973c-20049231b248.s3.eu-west-1.amazonaws.com/fdaa9035-498d-480b-bda5-d4e078c2fef9?pitch-bytes=161321&amp;pitch-content-type=image%2Fpng"/>
          <p:cNvPicPr>
            <a:picLocks noChangeAspect="1"/>
          </p:cNvPicPr>
          <p:nvPr/>
        </p:nvPicPr>
        <p:blipFill>
          <a:blip r:embed="rId3"/>
          <a:srcRect l="16121" t="3303" r="19418" b="2235"/>
          <a:stretch/>
        </p:blipFill>
        <p:spPr>
          <a:xfrm>
            <a:off x="99305" y="868388"/>
            <a:ext cx="2670299" cy="2012671"/>
          </a:xfrm>
          <a:prstGeom prst="rect">
            <a:avLst/>
          </a:prstGeom>
          <a:effectLst>
            <a:outerShdw blurRad="406400" dist="5080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6" name="Image 1" descr="https://pitch-assets-ccb95893-de3f-4266-973c-20049231b248.s3.eu-west-1.amazonaws.com/d432e13b-6f52-4aa7-a524-82f3640a6b87?pitch-bytes=1207742&amp;pitch-content-type=image%2Fpng"/>
          <p:cNvPicPr>
            <a:picLocks noChangeAspect="1"/>
          </p:cNvPicPr>
          <p:nvPr/>
        </p:nvPicPr>
        <p:blipFill>
          <a:blip r:embed="rId4"/>
          <a:srcRect l="6069" r="10599"/>
          <a:stretch/>
        </p:blipFill>
        <p:spPr>
          <a:xfrm>
            <a:off x="2873790" y="2188086"/>
            <a:ext cx="3396419" cy="2311804"/>
          </a:xfrm>
          <a:prstGeom prst="rect">
            <a:avLst/>
          </a:prstGeom>
          <a:effectLst>
            <a:outerShdw blurRad="406400" dist="5080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7" name="Image 2" descr="https://pitch-assets-ccb95893-de3f-4266-973c-20049231b248.s3.eu-west-1.amazonaws.com/985ee0df-2b1e-4f32-b463-a59391f21a39?pitch-bytes=105456&amp;pitch-content-type=image%2Fjpeg"/>
          <p:cNvPicPr>
            <a:picLocks noChangeAspect="1"/>
          </p:cNvPicPr>
          <p:nvPr/>
        </p:nvPicPr>
        <p:blipFill>
          <a:blip r:embed="rId5"/>
          <a:srcRect r="1635"/>
          <a:stretch/>
        </p:blipFill>
        <p:spPr>
          <a:xfrm>
            <a:off x="6358432" y="475907"/>
            <a:ext cx="2691917" cy="1911735"/>
          </a:xfrm>
          <a:prstGeom prst="rect">
            <a:avLst/>
          </a:prstGeom>
          <a:effectLst>
            <a:outerShdw blurRad="406400" dist="508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8" name="Text 2"/>
          <p:cNvSpPr/>
          <p:nvPr/>
        </p:nvSpPr>
        <p:spPr>
          <a:xfrm>
            <a:off x="320713" y="587988"/>
            <a:ext cx="1828800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1" kern="0" spc="72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COMPARISON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3216689" y="4561798"/>
            <a:ext cx="2743200" cy="467401"/>
          </a:xfrm>
          <a:prstGeom prst="rect">
            <a:avLst/>
          </a:prstGeom>
          <a:noFill/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Dashboard </a:t>
            </a:r>
          </a:p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 OpenEMR</a:t>
            </a: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62854" y="2978579"/>
            <a:ext cx="2743200" cy="455413"/>
          </a:xfrm>
          <a:prstGeom prst="rect">
            <a:avLst/>
          </a:prstGeom>
          <a:noFill/>
          <a:ln/>
          <a:effectLst>
            <a:outerShdw blurRad="254000" dist="25400" dir="5400000" algn="bl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Dashboard </a:t>
            </a:r>
          </a:p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 OpenMRS</a:t>
            </a:r>
            <a:endParaRPr lang="en-US" sz="1200" dirty="0"/>
          </a:p>
        </p:txBody>
      </p:sp>
      <p:pic>
        <p:nvPicPr>
          <p:cNvPr id="11" name="Image 3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031892" y="80328"/>
            <a:ext cx="1022915" cy="2594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gradFill>
          <a:gsLst>
            <a:gs pos="0">
              <a:srgbClr val="151515"/>
            </a:gs>
            <a:gs pos="100000">
              <a:srgbClr val="151515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27443195645-1133f7f28990?crop=entropy&amp;cs=tinysrgb&amp;fit=max&amp;fm=jpg&amp;ixid=M3wyMTIyMnwwfDF8c2VhcmNofDF8fHNjcmVlbnxlbnwwfHx8fDE2OTgzMzg3NDV8MA&amp;ixlib=rb-4.0.3&amp;q=80&amp;w=1080"/>
          <p:cNvPicPr>
            <a:picLocks noChangeAspect="1"/>
          </p:cNvPicPr>
          <p:nvPr/>
        </p:nvPicPr>
        <p:blipFill>
          <a:blip r:embed="rId3"/>
          <a:srcRect t="7817" b="781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5c520358-64d9-4dec-b263-f29b4c7d9752?pitch-bytes=277622&amp;pitch-content-type=image%2Fpng"/>
          <p:cNvPicPr>
            <a:picLocks noChangeAspect="1"/>
          </p:cNvPicPr>
          <p:nvPr/>
        </p:nvPicPr>
        <p:blipFill>
          <a:blip r:embed="rId4"/>
          <a:srcRect l="4916" t="9370" r="3411" b="2471"/>
          <a:stretch/>
        </p:blipFill>
        <p:spPr>
          <a:xfrm>
            <a:off x="903650" y="506892"/>
            <a:ext cx="6945458" cy="4586087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49269" y="54263"/>
            <a:ext cx="1022915" cy="25945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0580" y="0"/>
            <a:ext cx="6491598" cy="456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1800" b="1" u="heavy" kern="0" spc="-24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Comparative Table Evaluating Accessibility of the EHRs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gradFill>
          <a:gsLst>
            <a:gs pos="0">
              <a:srgbClr val="747788"/>
            </a:gs>
            <a:gs pos="100000">
              <a:srgbClr val="FFFFFF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65086"/>
              </p:ext>
            </p:extLst>
          </p:nvPr>
        </p:nvGraphicFramePr>
        <p:xfrm>
          <a:off x="236703" y="1161288"/>
          <a:ext cx="2779068" cy="2771156"/>
        </p:xfrm>
        <a:graphic>
          <a:graphicData uri="http://schemas.openxmlformats.org/drawingml/2006/table">
            <a:tbl>
              <a:tblPr/>
              <a:tblGrid>
                <a:gridCol w="277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4F5FA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OpenEMR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Leads the Way in Accessibility.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Strong compatibility with JAWS, NVDA, and Apple VoiceOver.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Few minor challenges encountered, emphasizing the need for continuous enhancements.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08204"/>
              </p:ext>
            </p:extLst>
          </p:nvPr>
        </p:nvGraphicFramePr>
        <p:xfrm>
          <a:off x="3301055" y="1161287"/>
          <a:ext cx="2779068" cy="2771156"/>
        </p:xfrm>
        <a:graphic>
          <a:graphicData uri="http://schemas.openxmlformats.org/drawingml/2006/table">
            <a:tbl>
              <a:tblPr/>
              <a:tblGrid>
                <a:gridCol w="277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4F5FA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OpenMRS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Balances Accessibility with Functionality.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Provides a reasonable level of Accessibility.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Recognized for its user-friendly interface and functionality.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54479"/>
              </p:ext>
            </p:extLst>
          </p:nvPr>
        </p:nvGraphicFramePr>
        <p:xfrm>
          <a:off x="6365407" y="1161287"/>
          <a:ext cx="2541890" cy="2771157"/>
        </p:xfrm>
        <a:graphic>
          <a:graphicData uri="http://schemas.openxmlformats.org/drawingml/2006/table">
            <a:tbl>
              <a:tblPr/>
              <a:tblGrid>
                <a:gridCol w="254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662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4F5FA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OSHERA VistA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9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Offers several accessibility features but falls short in certain aspects. 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26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Not compatible with Apple VoiceOver.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24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151515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Login feature works efficiently with JAWS and NVDA.</a:t>
                      </a:r>
                      <a:endParaRPr lang="en-US" sz="105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5FA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475552" y="475682"/>
            <a:ext cx="8229600" cy="457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2400" b="1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OpenEMR v/s. OpenMRS v/s. OSHERA VistA</a:t>
            </a:r>
            <a:endParaRPr lang="en-US" sz="1800" dirty="0"/>
          </a:p>
        </p:txBody>
      </p:sp>
      <p:sp>
        <p:nvSpPr>
          <p:cNvPr id="7" name="Shape 1"/>
          <p:cNvSpPr/>
          <p:nvPr/>
        </p:nvSpPr>
        <p:spPr>
          <a:xfrm>
            <a:off x="1590769" y="352460"/>
            <a:ext cx="5965180" cy="14287"/>
          </a:xfrm>
          <a:prstGeom prst="roundRect">
            <a:avLst>
              <a:gd name="adj" fmla="val -6400224"/>
            </a:avLst>
          </a:prstGeom>
          <a:solidFill>
            <a:srgbClr val="74778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0" descr="https://pitch-assets-ccb95893-de3f-4266-973c-20049231b248.s3.eu-west-1.amazonaws.com/cf9dce79-818f-4863-946a-7bf66552c2e2?pitch-bytes=9608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23204" y="107435"/>
            <a:ext cx="1022915" cy="259453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16EEBF5-3D88-0DE9-0CBE-C67F88614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826" y="3968086"/>
            <a:ext cx="302711" cy="302711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E20B3E8E-814C-8040-DBE9-383C7CA9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480" y="3984884"/>
            <a:ext cx="321557" cy="32155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1CA57E7E-1D2D-0B57-E74B-1D1A63D2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8001" y="3984884"/>
            <a:ext cx="311185" cy="311185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5AD6F34-86F2-71A1-4C0F-C2DC0F71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7092" y="4373062"/>
            <a:ext cx="302711" cy="30271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01A94A8-066B-983B-29DB-4177659F4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3480" y="4382801"/>
            <a:ext cx="302932" cy="302932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10754B0-AE09-8C9B-52C8-B3CECDF86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8001" y="4364064"/>
            <a:ext cx="297266" cy="2972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92E257-FEAD-C2CA-F02D-9A7DAA598B7B}"/>
              </a:ext>
            </a:extLst>
          </p:cNvPr>
          <p:cNvSpPr txBox="1"/>
          <p:nvPr/>
        </p:nvSpPr>
        <p:spPr>
          <a:xfrm>
            <a:off x="1780748" y="392144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DB92E-E826-B22C-42BE-955F1CFFBF1A}"/>
              </a:ext>
            </a:extLst>
          </p:cNvPr>
          <p:cNvSpPr txBox="1"/>
          <p:nvPr/>
        </p:nvSpPr>
        <p:spPr>
          <a:xfrm>
            <a:off x="1800752" y="430644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D3FD3-280E-26DB-50CA-9C69E24F7EA3}"/>
              </a:ext>
            </a:extLst>
          </p:cNvPr>
          <p:cNvSpPr txBox="1"/>
          <p:nvPr/>
        </p:nvSpPr>
        <p:spPr>
          <a:xfrm>
            <a:off x="5009933" y="438280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1D353-6B95-7C43-3C7F-9B09F0964CE1}"/>
              </a:ext>
            </a:extLst>
          </p:cNvPr>
          <p:cNvSpPr txBox="1"/>
          <p:nvPr/>
        </p:nvSpPr>
        <p:spPr>
          <a:xfrm>
            <a:off x="4941401" y="3984884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0DD865-47EF-A5A1-574F-229869E949BE}"/>
              </a:ext>
            </a:extLst>
          </p:cNvPr>
          <p:cNvSpPr txBox="1"/>
          <p:nvPr/>
        </p:nvSpPr>
        <p:spPr>
          <a:xfrm>
            <a:off x="7716880" y="398280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A0634-4997-08F9-489A-69E6AB1C1B45}"/>
              </a:ext>
            </a:extLst>
          </p:cNvPr>
          <p:cNvSpPr txBox="1"/>
          <p:nvPr/>
        </p:nvSpPr>
        <p:spPr>
          <a:xfrm>
            <a:off x="7716880" y="436187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12" name="Graphic 11" descr="Warning with solid fill">
            <a:extLst>
              <a:ext uri="{FF2B5EF4-FFF2-40B4-BE49-F238E27FC236}">
                <a16:creationId xmlns:a16="http://schemas.microsoft.com/office/drawing/2014/main" id="{254D7996-9B80-3284-CF3F-DDF62D60AF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7092" y="4733312"/>
            <a:ext cx="325106" cy="325106"/>
          </a:xfrm>
          <a:prstGeom prst="rect">
            <a:avLst/>
          </a:prstGeom>
        </p:spPr>
      </p:pic>
      <p:pic>
        <p:nvPicPr>
          <p:cNvPr id="2" name="Graphic 1" descr="Warning with solid fill">
            <a:extLst>
              <a:ext uri="{FF2B5EF4-FFF2-40B4-BE49-F238E27FC236}">
                <a16:creationId xmlns:a16="http://schemas.microsoft.com/office/drawing/2014/main" id="{FFFB8EA3-92D0-494C-FC09-8A9A1F2DA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3480" y="4721090"/>
            <a:ext cx="328889" cy="328889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136740BE-037B-442C-A730-A5153D5C0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81" y="4729325"/>
            <a:ext cx="325105" cy="325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C6124-F3C5-2B3C-A5BE-C1CDEBD1B5BD}"/>
              </a:ext>
            </a:extLst>
          </p:cNvPr>
          <p:cNvSpPr txBox="1"/>
          <p:nvPr/>
        </p:nvSpPr>
        <p:spPr>
          <a:xfrm>
            <a:off x="7730799" y="4721090"/>
            <a:ext cx="4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D73B5-3E51-B728-86BF-9AB4A88AB7EA}"/>
              </a:ext>
            </a:extLst>
          </p:cNvPr>
          <p:cNvSpPr txBox="1"/>
          <p:nvPr/>
        </p:nvSpPr>
        <p:spPr>
          <a:xfrm>
            <a:off x="4944629" y="472416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AFB4BE-EA95-89CB-BCC3-F78716C544A8}"/>
              </a:ext>
            </a:extLst>
          </p:cNvPr>
          <p:cNvSpPr txBox="1"/>
          <p:nvPr/>
        </p:nvSpPr>
        <p:spPr>
          <a:xfrm>
            <a:off x="1713894" y="4729325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{09D5A40F-5EE3-2A43-A6EF-60339275C8A9}tf10001120</Template>
  <TotalTime>835</TotalTime>
  <Words>1116</Words>
  <Application>Microsoft Macintosh PowerPoint</Application>
  <PresentationFormat>On-screen Show (16:9)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DM Serif Display</vt:lpstr>
      <vt:lpstr>Gill Sans MT</vt:lpstr>
      <vt:lpstr>Merriweather</vt:lpstr>
      <vt:lpstr>NimbusRomNo9L</vt:lpstr>
      <vt:lpstr>Poppins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Three Open-Source EHR Systems</dc:title>
  <dc:subject>PptxGenJS Presentation</dc:subject>
  <dc:creator>Pitch Software GmbH</dc:creator>
  <cp:lastModifiedBy>Moncy, Megha M</cp:lastModifiedBy>
  <cp:revision>14</cp:revision>
  <dcterms:created xsi:type="dcterms:W3CDTF">2023-10-27T06:42:24Z</dcterms:created>
  <dcterms:modified xsi:type="dcterms:W3CDTF">2023-11-09T17:38:49Z</dcterms:modified>
</cp:coreProperties>
</file>