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DFB"/>
    <a:srgbClr val="DE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E250F-BCC9-436E-9D7C-07CDF3D9B89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556CAA3-71A9-4C3B-9562-7530772A8DE9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IN" b="1" dirty="0"/>
            <a:t>  2. Key Features:</a:t>
          </a:r>
          <a:endParaRPr lang="en-US" dirty="0"/>
        </a:p>
      </dgm:t>
    </dgm:pt>
    <dgm:pt modelId="{52C9046F-F8A2-4DA2-992D-77A48F0A78FB}" type="parTrans" cxnId="{49401704-2F8F-4ACE-93FB-DD8003B7C9B2}">
      <dgm:prSet/>
      <dgm:spPr/>
      <dgm:t>
        <a:bodyPr/>
        <a:lstStyle/>
        <a:p>
          <a:endParaRPr lang="en-US"/>
        </a:p>
      </dgm:t>
    </dgm:pt>
    <dgm:pt modelId="{FDB11A62-BE0E-4CC0-B93F-7904A6EE9988}" type="sibTrans" cxnId="{49401704-2F8F-4ACE-93FB-DD8003B7C9B2}">
      <dgm:prSet/>
      <dgm:spPr/>
      <dgm:t>
        <a:bodyPr/>
        <a:lstStyle/>
        <a:p>
          <a:endParaRPr lang="en-US"/>
        </a:p>
      </dgm:t>
    </dgm:pt>
    <dgm:pt modelId="{7084FBF8-0141-4D8B-9CCF-52E2F72349B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Flexible Storage &amp; Pricing:</a:t>
          </a:r>
          <a:endParaRPr lang="en-US" dirty="0"/>
        </a:p>
      </dgm:t>
    </dgm:pt>
    <dgm:pt modelId="{E71CE47F-FBE9-4DF3-882F-A57AFFD227B1}" type="parTrans" cxnId="{577A152A-2C90-4095-902F-E76D4DE464C8}">
      <dgm:prSet/>
      <dgm:spPr/>
      <dgm:t>
        <a:bodyPr/>
        <a:lstStyle/>
        <a:p>
          <a:endParaRPr lang="en-US"/>
        </a:p>
      </dgm:t>
    </dgm:pt>
    <dgm:pt modelId="{E6B1D6EF-C7FD-4770-994C-8A0C6F0DE2D7}" type="sibTrans" cxnId="{577A152A-2C90-4095-902F-E76D4DE464C8}">
      <dgm:prSet/>
      <dgm:spPr/>
      <dgm:t>
        <a:bodyPr/>
        <a:lstStyle/>
        <a:p>
          <a:endParaRPr lang="en-US"/>
        </a:p>
      </dgm:t>
    </dgm:pt>
    <dgm:pt modelId="{B8E4A6E6-C86C-4D1E-827C-39F4A75C8D41}" type="pres">
      <dgm:prSet presAssocID="{492E250F-BCC9-436E-9D7C-07CDF3D9B895}" presName="root" presStyleCnt="0">
        <dgm:presLayoutVars>
          <dgm:dir/>
          <dgm:resizeHandles val="exact"/>
        </dgm:presLayoutVars>
      </dgm:prSet>
      <dgm:spPr/>
    </dgm:pt>
    <dgm:pt modelId="{28E04F74-09E7-4F27-AA31-64FFAE589492}" type="pres">
      <dgm:prSet presAssocID="{1556CAA3-71A9-4C3B-9562-7530772A8DE9}" presName="compNode" presStyleCnt="0"/>
      <dgm:spPr/>
    </dgm:pt>
    <dgm:pt modelId="{6A990D51-2916-4502-BDB9-FAF7D959379F}" type="pres">
      <dgm:prSet presAssocID="{1556CAA3-71A9-4C3B-9562-7530772A8DE9}" presName="iconRect" presStyleLbl="node1" presStyleIdx="0" presStyleCnt="2" custLinFactX="-21226" custLinFactNeighborX="-100000" custLinFactNeighborY="-380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311BABA-895A-4213-899B-5AE9FDEE81C7}" type="pres">
      <dgm:prSet presAssocID="{1556CAA3-71A9-4C3B-9562-7530772A8DE9}" presName="iconSpace" presStyleCnt="0"/>
      <dgm:spPr/>
    </dgm:pt>
    <dgm:pt modelId="{81428D14-DE77-4755-A8DA-894237E988CF}" type="pres">
      <dgm:prSet presAssocID="{1556CAA3-71A9-4C3B-9562-7530772A8DE9}" presName="parTx" presStyleLbl="revTx" presStyleIdx="0" presStyleCnt="4" custScaleX="95274" custScaleY="125334" custLinFactY="-35953" custLinFactNeighborX="-21880" custLinFactNeighborY="-100000">
        <dgm:presLayoutVars>
          <dgm:chMax val="0"/>
          <dgm:chPref val="0"/>
        </dgm:presLayoutVars>
      </dgm:prSet>
      <dgm:spPr/>
    </dgm:pt>
    <dgm:pt modelId="{863977E4-563C-4CDD-8362-E45C0D0BC224}" type="pres">
      <dgm:prSet presAssocID="{1556CAA3-71A9-4C3B-9562-7530772A8DE9}" presName="txSpace" presStyleCnt="0"/>
      <dgm:spPr/>
    </dgm:pt>
    <dgm:pt modelId="{FF9DDC55-6F98-45DF-AF83-0B2A29F9550F}" type="pres">
      <dgm:prSet presAssocID="{1556CAA3-71A9-4C3B-9562-7530772A8DE9}" presName="desTx" presStyleLbl="revTx" presStyleIdx="1" presStyleCnt="4">
        <dgm:presLayoutVars/>
      </dgm:prSet>
      <dgm:spPr/>
    </dgm:pt>
    <dgm:pt modelId="{E4942F72-604E-4C9E-B9E3-C1312A8214BC}" type="pres">
      <dgm:prSet presAssocID="{FDB11A62-BE0E-4CC0-B93F-7904A6EE9988}" presName="sibTrans" presStyleCnt="0"/>
      <dgm:spPr/>
    </dgm:pt>
    <dgm:pt modelId="{2EA27EC8-18CC-47D3-93F7-2B1F18642A34}" type="pres">
      <dgm:prSet presAssocID="{7084FBF8-0141-4D8B-9CCF-52E2F72349BA}" presName="compNode" presStyleCnt="0"/>
      <dgm:spPr/>
    </dgm:pt>
    <dgm:pt modelId="{6C2F9CDB-5F4B-4CF3-9CAF-FBA9ED81CD43}" type="pres">
      <dgm:prSet presAssocID="{7084FBF8-0141-4D8B-9CCF-52E2F72349BA}" presName="iconRect" presStyleLbl="node1" presStyleIdx="1" presStyleCnt="2" custFlipHor="1" custScaleX="17617" custScaleY="14119" custLinFactX="-200000" custLinFactNeighborX="-279507" custLinFactNeighborY="-89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87AC423-999B-457F-B853-7E941A2FE002}" type="pres">
      <dgm:prSet presAssocID="{7084FBF8-0141-4D8B-9CCF-52E2F72349BA}" presName="iconSpace" presStyleCnt="0"/>
      <dgm:spPr/>
    </dgm:pt>
    <dgm:pt modelId="{B3D9EB6E-6A95-4470-9F66-CC62EC5C1B9A}" type="pres">
      <dgm:prSet presAssocID="{7084FBF8-0141-4D8B-9CCF-52E2F72349BA}" presName="parTx" presStyleLbl="revTx" presStyleIdx="2" presStyleCnt="4" custLinFactY="-200000" custLinFactNeighborX="-32241" custLinFactNeighborY="-200844">
        <dgm:presLayoutVars>
          <dgm:chMax val="0"/>
          <dgm:chPref val="0"/>
        </dgm:presLayoutVars>
      </dgm:prSet>
      <dgm:spPr/>
    </dgm:pt>
    <dgm:pt modelId="{2BCDCFAF-1F24-428B-8BE9-39C4DED4586C}" type="pres">
      <dgm:prSet presAssocID="{7084FBF8-0141-4D8B-9CCF-52E2F72349BA}" presName="txSpace" presStyleCnt="0"/>
      <dgm:spPr/>
    </dgm:pt>
    <dgm:pt modelId="{F40F3281-A9EC-4721-A331-D9158553AD47}" type="pres">
      <dgm:prSet presAssocID="{7084FBF8-0141-4D8B-9CCF-52E2F72349BA}" presName="desTx" presStyleLbl="revTx" presStyleIdx="3" presStyleCnt="4" custLinFactY="-58838787" custLinFactNeighborX="-33624" custLinFactNeighborY="-58900000">
        <dgm:presLayoutVars/>
      </dgm:prSet>
      <dgm:spPr/>
    </dgm:pt>
  </dgm:ptLst>
  <dgm:cxnLst>
    <dgm:cxn modelId="{49401704-2F8F-4ACE-93FB-DD8003B7C9B2}" srcId="{492E250F-BCC9-436E-9D7C-07CDF3D9B895}" destId="{1556CAA3-71A9-4C3B-9562-7530772A8DE9}" srcOrd="0" destOrd="0" parTransId="{52C9046F-F8A2-4DA2-992D-77A48F0A78FB}" sibTransId="{FDB11A62-BE0E-4CC0-B93F-7904A6EE9988}"/>
    <dgm:cxn modelId="{577A152A-2C90-4095-902F-E76D4DE464C8}" srcId="{492E250F-BCC9-436E-9D7C-07CDF3D9B895}" destId="{7084FBF8-0141-4D8B-9CCF-52E2F72349BA}" srcOrd="1" destOrd="0" parTransId="{E71CE47F-FBE9-4DF3-882F-A57AFFD227B1}" sibTransId="{E6B1D6EF-C7FD-4770-994C-8A0C6F0DE2D7}"/>
    <dgm:cxn modelId="{4380D433-68CE-497F-A6E2-680F2DBDAA47}" type="presOf" srcId="{7084FBF8-0141-4D8B-9CCF-52E2F72349BA}" destId="{B3D9EB6E-6A95-4470-9F66-CC62EC5C1B9A}" srcOrd="0" destOrd="0" presId="urn:microsoft.com/office/officeart/2018/5/layout/CenteredIconLabelDescriptionList"/>
    <dgm:cxn modelId="{89987A7B-0397-4E62-91FC-8D44667217B8}" type="presOf" srcId="{492E250F-BCC9-436E-9D7C-07CDF3D9B895}" destId="{B8E4A6E6-C86C-4D1E-827C-39F4A75C8D41}" srcOrd="0" destOrd="0" presId="urn:microsoft.com/office/officeart/2018/5/layout/CenteredIconLabelDescriptionList"/>
    <dgm:cxn modelId="{5C52F0A5-E379-4850-BF59-89E152047154}" type="presOf" srcId="{1556CAA3-71A9-4C3B-9562-7530772A8DE9}" destId="{81428D14-DE77-4755-A8DA-894237E988CF}" srcOrd="0" destOrd="0" presId="urn:microsoft.com/office/officeart/2018/5/layout/CenteredIconLabelDescriptionList"/>
    <dgm:cxn modelId="{BB0D00B2-14C2-4FEB-A3B7-73DB744D3644}" type="presParOf" srcId="{B8E4A6E6-C86C-4D1E-827C-39F4A75C8D41}" destId="{28E04F74-09E7-4F27-AA31-64FFAE589492}" srcOrd="0" destOrd="0" presId="urn:microsoft.com/office/officeart/2018/5/layout/CenteredIconLabelDescriptionList"/>
    <dgm:cxn modelId="{F3425201-DE7C-4E74-B824-EACC2F6506D5}" type="presParOf" srcId="{28E04F74-09E7-4F27-AA31-64FFAE589492}" destId="{6A990D51-2916-4502-BDB9-FAF7D959379F}" srcOrd="0" destOrd="0" presId="urn:microsoft.com/office/officeart/2018/5/layout/CenteredIconLabelDescriptionList"/>
    <dgm:cxn modelId="{5958A4BB-EBDF-4CA5-93A9-1E4650BDC3C4}" type="presParOf" srcId="{28E04F74-09E7-4F27-AA31-64FFAE589492}" destId="{3311BABA-895A-4213-899B-5AE9FDEE81C7}" srcOrd="1" destOrd="0" presId="urn:microsoft.com/office/officeart/2018/5/layout/CenteredIconLabelDescriptionList"/>
    <dgm:cxn modelId="{5746077C-A70F-47BE-A320-7C79464006A6}" type="presParOf" srcId="{28E04F74-09E7-4F27-AA31-64FFAE589492}" destId="{81428D14-DE77-4755-A8DA-894237E988CF}" srcOrd="2" destOrd="0" presId="urn:microsoft.com/office/officeart/2018/5/layout/CenteredIconLabelDescriptionList"/>
    <dgm:cxn modelId="{06423006-D12C-4F38-B5C4-E164214D5B57}" type="presParOf" srcId="{28E04F74-09E7-4F27-AA31-64FFAE589492}" destId="{863977E4-563C-4CDD-8362-E45C0D0BC224}" srcOrd="3" destOrd="0" presId="urn:microsoft.com/office/officeart/2018/5/layout/CenteredIconLabelDescriptionList"/>
    <dgm:cxn modelId="{AA770831-8711-4B82-94A4-437531B759B5}" type="presParOf" srcId="{28E04F74-09E7-4F27-AA31-64FFAE589492}" destId="{FF9DDC55-6F98-45DF-AF83-0B2A29F9550F}" srcOrd="4" destOrd="0" presId="urn:microsoft.com/office/officeart/2018/5/layout/CenteredIconLabelDescriptionList"/>
    <dgm:cxn modelId="{08529E23-E363-4792-8924-399C7169A192}" type="presParOf" srcId="{B8E4A6E6-C86C-4D1E-827C-39F4A75C8D41}" destId="{E4942F72-604E-4C9E-B9E3-C1312A8214BC}" srcOrd="1" destOrd="0" presId="urn:microsoft.com/office/officeart/2018/5/layout/CenteredIconLabelDescriptionList"/>
    <dgm:cxn modelId="{1293BF45-9820-42D3-A63E-B190732429F6}" type="presParOf" srcId="{B8E4A6E6-C86C-4D1E-827C-39F4A75C8D41}" destId="{2EA27EC8-18CC-47D3-93F7-2B1F18642A34}" srcOrd="2" destOrd="0" presId="urn:microsoft.com/office/officeart/2018/5/layout/CenteredIconLabelDescriptionList"/>
    <dgm:cxn modelId="{A91882A1-46C5-499B-BD59-093E7BD2D07B}" type="presParOf" srcId="{2EA27EC8-18CC-47D3-93F7-2B1F18642A34}" destId="{6C2F9CDB-5F4B-4CF3-9CAF-FBA9ED81CD43}" srcOrd="0" destOrd="0" presId="urn:microsoft.com/office/officeart/2018/5/layout/CenteredIconLabelDescriptionList"/>
    <dgm:cxn modelId="{8183D705-B3C7-438F-8297-B09F64884E36}" type="presParOf" srcId="{2EA27EC8-18CC-47D3-93F7-2B1F18642A34}" destId="{F87AC423-999B-457F-B853-7E941A2FE002}" srcOrd="1" destOrd="0" presId="urn:microsoft.com/office/officeart/2018/5/layout/CenteredIconLabelDescriptionList"/>
    <dgm:cxn modelId="{FA89BF2F-6508-41D9-B67A-6FEF6B844887}" type="presParOf" srcId="{2EA27EC8-18CC-47D3-93F7-2B1F18642A34}" destId="{B3D9EB6E-6A95-4470-9F66-CC62EC5C1B9A}" srcOrd="2" destOrd="0" presId="urn:microsoft.com/office/officeart/2018/5/layout/CenteredIconLabelDescriptionList"/>
    <dgm:cxn modelId="{BCAB34CF-E40A-4F67-922A-4528B2E0691E}" type="presParOf" srcId="{2EA27EC8-18CC-47D3-93F7-2B1F18642A34}" destId="{2BCDCFAF-1F24-428B-8BE9-39C4DED4586C}" srcOrd="3" destOrd="0" presId="urn:microsoft.com/office/officeart/2018/5/layout/CenteredIconLabelDescriptionList"/>
    <dgm:cxn modelId="{0140EA24-7BD9-4B5B-8CE0-C446CA429C2F}" type="presParOf" srcId="{2EA27EC8-18CC-47D3-93F7-2B1F18642A34}" destId="{F40F3281-A9EC-4721-A331-D9158553AD4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90D51-2916-4502-BDB9-FAF7D959379F}">
      <dsp:nvSpPr>
        <dsp:cNvPr id="0" name=""/>
        <dsp:cNvSpPr/>
      </dsp:nvSpPr>
      <dsp:spPr>
        <a:xfrm>
          <a:off x="374371" y="75823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28D14-DE77-4755-A8DA-894237E988CF}">
      <dsp:nvSpPr>
        <dsp:cNvPr id="0" name=""/>
        <dsp:cNvSpPr/>
      </dsp:nvSpPr>
      <dsp:spPr>
        <a:xfrm>
          <a:off x="20" y="1982090"/>
          <a:ext cx="3921322" cy="8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  2. Key Features:</a:t>
          </a:r>
          <a:endParaRPr lang="en-US" sz="2800" kern="1200" dirty="0"/>
        </a:p>
      </dsp:txBody>
      <dsp:txXfrm>
        <a:off x="20" y="1982090"/>
        <a:ext cx="3921322" cy="812164"/>
      </dsp:txXfrm>
    </dsp:sp>
    <dsp:sp modelId="{FF9DDC55-6F98-45DF-AF83-0B2A29F9550F}">
      <dsp:nvSpPr>
        <dsp:cNvPr id="0" name=""/>
        <dsp:cNvSpPr/>
      </dsp:nvSpPr>
      <dsp:spPr>
        <a:xfrm>
          <a:off x="803308" y="3639287"/>
          <a:ext cx="4320000" cy="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F9CDB-5F4B-4CF3-9CAF-FBA9ED81CD43}">
      <dsp:nvSpPr>
        <dsp:cNvPr id="0" name=""/>
        <dsp:cNvSpPr/>
      </dsp:nvSpPr>
      <dsp:spPr>
        <a:xfrm flipH="1">
          <a:off x="655978" y="1540414"/>
          <a:ext cx="266369" cy="213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9EB6E-6A95-4470-9F66-CC62EC5C1B9A}">
      <dsp:nvSpPr>
        <dsp:cNvPr id="0" name=""/>
        <dsp:cNvSpPr/>
      </dsp:nvSpPr>
      <dsp:spPr>
        <a:xfrm>
          <a:off x="4486497" y="402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 dirty="0"/>
            <a:t>Flexible Storage &amp; Pricing:</a:t>
          </a:r>
          <a:endParaRPr lang="en-US" sz="2800" kern="1200" dirty="0"/>
        </a:p>
      </dsp:txBody>
      <dsp:txXfrm>
        <a:off x="4486497" y="40208"/>
        <a:ext cx="4320000" cy="648000"/>
      </dsp:txXfrm>
    </dsp:sp>
    <dsp:sp modelId="{F40F3281-A9EC-4721-A331-D9158553AD47}">
      <dsp:nvSpPr>
        <dsp:cNvPr id="0" name=""/>
        <dsp:cNvSpPr/>
      </dsp:nvSpPr>
      <dsp:spPr>
        <a:xfrm>
          <a:off x="4426751" y="1420745"/>
          <a:ext cx="4320000" cy="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0E945-3356-4DB6-B42C-5A332D8B77A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8F3E4-9949-41A9-B5A7-FDD908817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83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DEEA-91BB-984A-BE35-8AAD14FD4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2D4C-5A01-8F81-2144-04D9FB18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39F48-59C0-4A89-3C29-311FC7EC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92CCA-889F-2013-20E8-246920D6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C07C-522F-CD2A-0FA3-BC87D544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8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5A03-1B0F-3828-C9E4-893D4D32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00B1E-C08A-9EC5-B459-2E1BCDEFC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9C1E-493D-95D3-CDB3-8127580B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5C9F6-E1E1-562C-FE11-285222F6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FE38-2919-4DDA-E694-BE5F2F0A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8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C107C-854B-EC42-1383-C73A2DA2E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468A5-A50F-0AB1-77B4-A3FD7D535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553D-FF8E-8121-238A-B930CC8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244D7-8CEB-6FEB-3618-878269D2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5FCF-7804-851C-109A-EC287F37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7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44EF-8FB8-9767-F53E-56033626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0299-A41A-D54F-22F1-EFFB1B5C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1BB6D-8550-8DAE-BA56-E9305046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92383-5977-920C-A31B-BB58E8D8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00F16-32BC-26E4-F181-4BCD8181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1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C408-89D5-93EF-DE5D-A912520B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41A5F-5502-5F4E-218A-926E8260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3EF5-C4DC-6C19-442D-788680DE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9463B-E1CE-91CD-DB65-463F74FE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F691-A449-C784-BB26-34D1B183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5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CA5C-20A0-9BDB-A8DD-BEE8A4C6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C559-35FC-4B6E-9F99-A450A1F34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71985-73AE-A3B4-F961-094A41E2D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94CCD-103E-E04B-8A79-9639D274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FB308-5A3F-43BB-18A7-2AF321FB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30AA7-0C24-9DED-CA4E-DC7DF6FC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6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089B-1819-427C-04D4-F6B61A31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EECD-0530-FEF6-23F6-DA0829C4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CC56D-B36B-FE39-2C64-67E4F8E96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30EE9-8EED-C8D0-07EC-61A688B47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6F484-C309-17E3-08AB-97F906967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8D99F-3F4F-3763-4EFA-7BDAD62C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D2A2F-FC44-E8DA-2586-138D69B8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0CB84-ED5E-0FAC-7C6B-BBDC2684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34C3-D259-87E5-791E-1DD379C1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E2823-EAC0-217A-775A-DAC09C72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516A1-E452-F587-7D8B-6821665D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D1610-50FC-2EA6-EE61-549B36E2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96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91F0E0-1D8F-752F-4DF2-B6DC4D6D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34EB1-86E4-DE29-DEF4-8003AFD2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DA92D-66D3-3028-B56F-8FD9A3EE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1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C297-E85C-D2D5-2EDF-72E8EDF5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1C81-B174-7F16-6EFE-FB46DED03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9CD70-3ED5-CAF2-FEFE-0887290FD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88177-F658-8082-4730-EDDF53AA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4C4E0-0660-9757-91D0-FA8CDD8E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10522-983E-CFB5-505C-4BF8100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BEC7-BF83-D09D-F91C-D113F1CA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E3ECE-5D56-F6E3-C672-F0AD6DA8F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A052A-5E37-EF25-0473-6BB89731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EF8E3-3434-C8DB-085F-6468B92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86CAA-23A7-7B47-FB97-BD90FEC7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7D471-6968-7407-33B1-5150E094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0B26A-7D2C-4D27-0BF8-73F0AE4C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69D82-C5E1-32A6-A242-78A6A37A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A204-7F3A-715A-937A-77BF57C8C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81318-BC92-4504-92CA-D12A82130E2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8549-519C-17A2-D792-C9D6AEF81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9DEA-A597-1281-E3CD-3A4C8B6E2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47E0D-753B-40AA-98BD-EF1C0C9A9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B09D6-FF47-D089-ED41-E4EB2B4DBBCD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Family Plan Proposal – Mitt Arv App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1. Objective: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Enhance the existing premium plan by creating a Family Plan that considers not just storage, but also group collaboration, country selection, and additional value-added features such as insurance options.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close-up of a plan&#10;&#10;AI-generated content may be incorrect.">
            <a:extLst>
              <a:ext uri="{FF2B5EF4-FFF2-40B4-BE49-F238E27FC236}">
                <a16:creationId xmlns:a16="http://schemas.microsoft.com/office/drawing/2014/main" id="{40518F6C-9AF5-4B55-0EB4-8D387E61F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9961" r="99414">
                        <a14:foregroundMark x1="75065" y1="23438" x2="84049" y2="13574"/>
                        <a14:foregroundMark x1="95707" y1="25258" x2="98763" y2="28320"/>
                        <a14:foregroundMark x1="84049" y1="13574" x2="92719" y2="22262"/>
                        <a14:foregroundMark x1="98763" y1="28320" x2="96344" y2="34509"/>
                        <a14:foregroundMark x1="93919" y1="39710" x2="80534" y2="41699"/>
                        <a14:foregroundMark x1="80534" y1="41699" x2="74609" y2="31152"/>
                        <a14:foregroundMark x1="74609" y1="31152" x2="75391" y2="22266"/>
                        <a14:foregroundMark x1="74023" y1="26172" x2="72331" y2="39063"/>
                        <a14:foregroundMark x1="72331" y1="39063" x2="72406" y2="42996"/>
                        <a14:foregroundMark x1="81361" y1="46271" x2="84570" y2="38965"/>
                        <a14:foregroundMark x1="84570" y1="38965" x2="80056" y2="45924"/>
                        <a14:foregroundMark x1="73958" y1="44302" x2="72461" y2="33301"/>
                        <a14:foregroundMark x1="72461" y1="33301" x2="72526" y2="33105"/>
                        <a14:foregroundMark x1="74680" y1="44494" x2="89323" y2="44043"/>
                        <a14:foregroundMark x1="96586" y1="46784" x2="99414" y2="47852"/>
                        <a14:foregroundMark x1="89323" y1="44043" x2="93877" y2="45762"/>
                        <a14:foregroundMark x1="88086" y1="25781" x2="82161" y2="26074"/>
                        <a14:foregroundMark x1="82161" y1="26074" x2="82031" y2="39746"/>
                        <a14:foregroundMark x1="82031" y1="39746" x2="89193" y2="43262"/>
                        <a14:foregroundMark x1="89193" y1="43262" x2="92057" y2="33691"/>
                        <a14:foregroundMark x1="92057" y1="33691" x2="87956" y2="25391"/>
                        <a14:foregroundMark x1="87956" y1="25391" x2="87891" y2="25000"/>
                        <a14:foregroundMark x1="97266" y1="54199" x2="96629" y2="46204"/>
                        <a14:foregroundMark x1="95085" y1="16220" x2="95768" y2="9961"/>
                        <a14:foregroundMark x1="95768" y1="9961" x2="96029" y2="15723"/>
                        <a14:foregroundMark x1="91536" y1="31152" x2="92513" y2="31152"/>
                        <a14:foregroundMark x1="92513" y1="31152" x2="91797" y2="41504"/>
                        <a14:foregroundMark x1="91797" y1="41504" x2="93620" y2="31445"/>
                        <a14:foregroundMark x1="93620" y1="31445" x2="94010" y2="31738"/>
                        <a14:foregroundMark x1="94010" y1="31738" x2="93424" y2="42090"/>
                        <a14:foregroundMark x1="93424" y1="42090" x2="92904" y2="30957"/>
                        <a14:foregroundMark x1="92904" y1="30957" x2="94401" y2="33301"/>
                        <a14:backgroundMark x1="95112" y1="36824" x2="95508" y2="42578"/>
                        <a14:backgroundMark x1="93424" y1="12305" x2="94640" y2="29974"/>
                        <a14:backgroundMark x1="95508" y1="42578" x2="94792" y2="52148"/>
                        <a14:backgroundMark x1="94792" y1="52148" x2="95443" y2="55371"/>
                        <a14:backgroundMark x1="74674" y1="53809" x2="72331" y2="42676"/>
                        <a14:backgroundMark x1="72331" y1="42676" x2="54883" y2="55859"/>
                        <a14:backgroundMark x1="54883" y1="55859" x2="68034" y2="44629"/>
                        <a14:backgroundMark x1="68034" y1="44629" x2="86393" y2="49512"/>
                        <a14:backgroundMark x1="86393" y1="49512" x2="69727" y2="63672"/>
                        <a14:backgroundMark x1="69727" y1="63672" x2="53125" y2="61426"/>
                        <a14:backgroundMark x1="53125" y1="61426" x2="53776" y2="52051"/>
                        <a14:backgroundMark x1="53776" y1="52051" x2="54688" y2="52148"/>
                        <a14:backgroundMark x1="77474" y1="48047" x2="72461" y2="47852"/>
                        <a14:backgroundMark x1="72461" y1="47852" x2="76888" y2="476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2508302"/>
            <a:ext cx="4142232" cy="276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4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6D1BED-2578-ABCB-D15F-9AD1FE2A71A0}"/>
              </a:ext>
            </a:extLst>
          </p:cNvPr>
          <p:cNvSpPr/>
          <p:nvPr/>
        </p:nvSpPr>
        <p:spPr>
          <a:xfrm>
            <a:off x="407504" y="461672"/>
            <a:ext cx="11280912" cy="6052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TextBox 1">
            <a:extLst>
              <a:ext uri="{FF2B5EF4-FFF2-40B4-BE49-F238E27FC236}">
                <a16:creationId xmlns:a16="http://schemas.microsoft.com/office/drawing/2014/main" id="{D533C6C1-0779-EB32-4405-562AD1714B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624010"/>
              </p:ext>
            </p:extLst>
          </p:nvPr>
        </p:nvGraphicFramePr>
        <p:xfrm>
          <a:off x="685799" y="861848"/>
          <a:ext cx="11002617" cy="5009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2A2696-FB49-0DFF-10D7-B9E597F9EE9C}"/>
              </a:ext>
            </a:extLst>
          </p:cNvPr>
          <p:cNvSpPr txBox="1"/>
          <p:nvPr/>
        </p:nvSpPr>
        <p:spPr>
          <a:xfrm>
            <a:off x="3478696" y="1451120"/>
            <a:ext cx="820972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IN" sz="1700" dirty="0"/>
              <a:t>Current plan increases price only with storage.</a:t>
            </a:r>
            <a:endParaRPr lang="en-US" sz="1700" dirty="0"/>
          </a:p>
          <a:p>
            <a:pPr lvl="0">
              <a:lnSpc>
                <a:spcPct val="100000"/>
              </a:lnSpc>
            </a:pPr>
            <a:r>
              <a:rPr lang="en-IN" sz="1700" dirty="0"/>
              <a:t>Proposed plan increases price dynamically based on:</a:t>
            </a:r>
            <a:endParaRPr lang="en-US" sz="1700" dirty="0"/>
          </a:p>
          <a:p>
            <a:pPr lvl="1"/>
            <a:r>
              <a:rPr lang="en-IN" sz="1700" b="1" dirty="0"/>
              <a:t>Storage size</a:t>
            </a:r>
            <a:r>
              <a:rPr lang="en-IN" sz="1700" dirty="0"/>
              <a:t> (e.g., 2GB, 5GB)</a:t>
            </a:r>
            <a:endParaRPr lang="en-US" sz="1700" dirty="0"/>
          </a:p>
          <a:p>
            <a:pPr lvl="1"/>
            <a:r>
              <a:rPr lang="en-IN" sz="1700" b="1" dirty="0"/>
              <a:t>Number of collaboration groups</a:t>
            </a:r>
            <a:r>
              <a:rPr lang="en-IN" sz="1700" dirty="0"/>
              <a:t> (e.g., 5, 10 groups)</a:t>
            </a:r>
            <a:endParaRPr lang="en-US" sz="1700" dirty="0"/>
          </a:p>
          <a:p>
            <a:pPr lvl="1"/>
            <a:r>
              <a:rPr lang="en-IN" sz="1700" b="1" dirty="0"/>
              <a:t>Number of countries selected</a:t>
            </a:r>
            <a:r>
              <a:rPr lang="en-IN" sz="1700" dirty="0"/>
              <a:t> for sharing access.</a:t>
            </a:r>
            <a:endParaRPr lang="en-US" sz="1700" dirty="0"/>
          </a:p>
          <a:p>
            <a:pPr lvl="0">
              <a:lnSpc>
                <a:spcPct val="100000"/>
              </a:lnSpc>
            </a:pPr>
            <a:r>
              <a:rPr lang="en-IN" sz="1700" dirty="0"/>
              <a:t>Example:</a:t>
            </a:r>
            <a:endParaRPr lang="en-US" sz="1700" dirty="0"/>
          </a:p>
          <a:p>
            <a:pPr lvl="1"/>
            <a:r>
              <a:rPr lang="en-IN" sz="1700" dirty="0"/>
              <a:t>2GB + 5 groups → ₹500/month</a:t>
            </a:r>
            <a:endParaRPr lang="en-US" sz="1700" dirty="0"/>
          </a:p>
          <a:p>
            <a:pPr lvl="1"/>
            <a:r>
              <a:rPr lang="en-IN" sz="1700" dirty="0"/>
              <a:t>5GB + 10 groups → ₹1000/month</a:t>
            </a:r>
            <a:endParaRPr lang="en-US" sz="1700" dirty="0"/>
          </a:p>
          <a:p>
            <a:pPr lvl="0"/>
            <a:r>
              <a:rPr lang="en-IN" sz="1700" b="1" dirty="0"/>
              <a:t>Collaboration Enhancements:</a:t>
            </a:r>
            <a:endParaRPr lang="en-IN" sz="1700" dirty="0"/>
          </a:p>
          <a:p>
            <a:pPr lvl="1"/>
            <a:r>
              <a:rPr lang="en-IN" sz="1700" dirty="0"/>
              <a:t>Users can create multiple groups with flexible permissions.</a:t>
            </a:r>
          </a:p>
          <a:p>
            <a:pPr lvl="1"/>
            <a:r>
              <a:rPr lang="en-IN" sz="1700" dirty="0"/>
              <a:t>Pricing scales with the number of groups to reflect usage and value.</a:t>
            </a:r>
          </a:p>
          <a:p>
            <a:pPr lvl="0"/>
            <a:r>
              <a:rPr lang="en-IN" sz="1700" b="1" dirty="0"/>
              <a:t>Insurance Integration:</a:t>
            </a:r>
            <a:endParaRPr lang="en-IN" sz="1700" dirty="0"/>
          </a:p>
          <a:p>
            <a:pPr lvl="1"/>
            <a:r>
              <a:rPr lang="en-IN" sz="1700" dirty="0"/>
              <a:t>Optional insurance features for health, auto, and wills.</a:t>
            </a:r>
          </a:p>
          <a:p>
            <a:pPr lvl="1"/>
            <a:r>
              <a:rPr lang="en-IN" sz="1700" dirty="0"/>
              <a:t>Users can </a:t>
            </a:r>
            <a:r>
              <a:rPr lang="en-IN" sz="1700" b="1" dirty="0"/>
              <a:t>view, track, and claim</a:t>
            </a:r>
            <a:r>
              <a:rPr lang="en-IN" sz="1700" dirty="0"/>
              <a:t> insurance details directly from the app.</a:t>
            </a:r>
          </a:p>
          <a:p>
            <a:pPr lvl="1"/>
            <a:r>
              <a:rPr lang="en-IN" sz="1700" dirty="0"/>
              <a:t>Adds practical value and financial protection for families.</a:t>
            </a:r>
          </a:p>
          <a:p>
            <a:pPr lvl="0"/>
            <a:r>
              <a:rPr lang="en-IN" sz="1700" b="1" dirty="0"/>
              <a:t>Wealth &amp; Savings Features:</a:t>
            </a:r>
            <a:endParaRPr lang="en-IN" sz="1700" dirty="0"/>
          </a:p>
          <a:p>
            <a:pPr lvl="1"/>
            <a:r>
              <a:rPr lang="en-IN" sz="1700" dirty="0"/>
              <a:t>Ability to set personal or family wealth goals.</a:t>
            </a:r>
          </a:p>
          <a:p>
            <a:pPr lvl="1"/>
            <a:r>
              <a:rPr lang="en-IN" sz="1700" dirty="0"/>
              <a:t>Helps users improve savings habits and track financial growth collectively.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10597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A55863-AC3D-C167-7F33-B344A84F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3. Pricing Structure: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</a:rPr>
              <a:t>(Pricing adjusts dynamically based on combinations of storage, groups, and countries.)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96E1B3-59B8-B461-4C82-807BF6D8C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5114"/>
              </p:ext>
            </p:extLst>
          </p:nvPr>
        </p:nvGraphicFramePr>
        <p:xfrm>
          <a:off x="5987738" y="2235284"/>
          <a:ext cx="5628021" cy="2154564"/>
        </p:xfrm>
        <a:graphic>
          <a:graphicData uri="http://schemas.openxmlformats.org/drawingml/2006/table">
            <a:tbl>
              <a:tblPr firstRow="1" firstCol="1" bandRow="1"/>
              <a:tblGrid>
                <a:gridCol w="968219">
                  <a:extLst>
                    <a:ext uri="{9D8B030D-6E8A-4147-A177-3AD203B41FA5}">
                      <a16:colId xmlns:a16="http://schemas.microsoft.com/office/drawing/2014/main" val="454380371"/>
                    </a:ext>
                  </a:extLst>
                </a:gridCol>
                <a:gridCol w="941101">
                  <a:extLst>
                    <a:ext uri="{9D8B030D-6E8A-4147-A177-3AD203B41FA5}">
                      <a16:colId xmlns:a16="http://schemas.microsoft.com/office/drawing/2014/main" val="4172629003"/>
                    </a:ext>
                  </a:extLst>
                </a:gridCol>
                <a:gridCol w="1158636">
                  <a:extLst>
                    <a:ext uri="{9D8B030D-6E8A-4147-A177-3AD203B41FA5}">
                      <a16:colId xmlns:a16="http://schemas.microsoft.com/office/drawing/2014/main" val="3955219697"/>
                    </a:ext>
                  </a:extLst>
                </a:gridCol>
                <a:gridCol w="1154750">
                  <a:extLst>
                    <a:ext uri="{9D8B030D-6E8A-4147-A177-3AD203B41FA5}">
                      <a16:colId xmlns:a16="http://schemas.microsoft.com/office/drawing/2014/main" val="1337383446"/>
                    </a:ext>
                  </a:extLst>
                </a:gridCol>
                <a:gridCol w="1405315">
                  <a:extLst>
                    <a:ext uri="{9D8B030D-6E8A-4147-A177-3AD203B41FA5}">
                      <a16:colId xmlns:a16="http://schemas.microsoft.com/office/drawing/2014/main" val="2752092275"/>
                    </a:ext>
                  </a:extLst>
                </a:gridCol>
              </a:tblGrid>
              <a:tr h="53864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Storage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Groups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Countries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Price (₹/month)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1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Optional Add-ons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600008"/>
                  </a:ext>
                </a:extLst>
              </a:tr>
              <a:tr h="53864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2GB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Unlimited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Insurance, Wealth Goals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024652"/>
                  </a:ext>
                </a:extLst>
              </a:tr>
              <a:tr h="53864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5GB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Unlimited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Insurance, Wealth Goals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086038"/>
                  </a:ext>
                </a:extLst>
              </a:tr>
              <a:tr h="538641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10GB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Unlimited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Insurance, Wealth Goals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238" marR="91238" marT="126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7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9BC98-1CFE-DC56-940F-62EB0A59F816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4. Expected Impact:</a:t>
            </a:r>
            <a:endParaRPr lang="en-US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Provides fair, scalable pricing based on actual usage.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Encourages families to collaborate more effectively.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Improves financial literacy through wealth goals.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Adds perceived value and trust via insurance integration.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Financial">
            <a:extLst>
              <a:ext uri="{FF2B5EF4-FFF2-40B4-BE49-F238E27FC236}">
                <a16:creationId xmlns:a16="http://schemas.microsoft.com/office/drawing/2014/main" id="{6FC93C44-907C-9306-D4DE-47572ECE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9676" y="650494"/>
            <a:ext cx="532414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9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306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megha710sw@gmail.com</dc:creator>
  <cp:lastModifiedBy>megha710sw@gmail.com</cp:lastModifiedBy>
  <cp:revision>2</cp:revision>
  <dcterms:created xsi:type="dcterms:W3CDTF">2025-09-25T13:14:34Z</dcterms:created>
  <dcterms:modified xsi:type="dcterms:W3CDTF">2025-09-25T16:32:42Z</dcterms:modified>
</cp:coreProperties>
</file>