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1F4"/>
    <a:srgbClr val="FFF6F3"/>
    <a:srgbClr val="FFE2D9"/>
    <a:srgbClr val="FFFCFB"/>
    <a:srgbClr val="19C5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57E8-F7E7-7F14-2065-847C2DC44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8CC37-151F-DA48-464D-D061E8557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187EC-0499-095E-DA31-8CF02968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62FAE-AC83-C208-5A44-92632036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E519B-DF2D-6F6C-522A-5CB0EE3CE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AE8D-5702-E78A-9902-FCE843DD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11B76-713A-270E-F5A1-D9922F678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E2E-B0A7-86F0-8E6D-E8D3A927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5FAD9-BE32-4E78-24AB-AD09DBB2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AB7B5-89C6-6B61-3F9B-BD3F0D241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1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8E83D-3443-1C2E-8F24-5476B66F6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CCA41-7908-4C5F-0B4E-6F437923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3901-8148-6588-F192-BF0170CA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B03E8-0A44-6D3A-8591-C6DED3A10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04E6F-2CD9-613A-C3E4-21060F0B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80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BA83-CD56-7BAE-24E2-F618280F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7573-FE31-C26C-37EC-AFD2DBB3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C949D-E490-D0AC-6D33-FE20A07D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D349C-4E51-0327-0023-845C8C04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DC749-3AE9-BCA2-04C8-7E573CB3F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36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B341-4079-B462-E8CC-1A3518B02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BFD01-0DFD-D429-0F36-5B70D584E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E550-4D2D-19F2-9809-52BF64A4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8219B-B7B8-CCCC-ED06-71AE304F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B8B3C-2168-95B9-290F-E91F589F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08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E91D-EE05-45D2-A4DB-0D58BAC3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3173-F5F6-813B-8F43-11F26A151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4E19F-FDB8-11D9-7A55-730959D71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31D18-A6E4-F750-E33E-E2B33127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827AD-5F4D-E273-2A11-61C4B83C1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4C191-729B-C86A-C3C1-83F355CD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5884-31FD-4249-277B-10EDD757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AFD16-4031-F147-599D-56FC74535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87CA-30BF-7D7A-0677-F22682B7B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D954C-4350-94DB-F428-8A787356B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34933-96BA-0405-998C-C1FA852E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5F2ABE-1AE6-D104-57AF-8043F20F5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8535B-F999-9519-DC67-AFBC0E4B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96D2F-828A-FBA9-6A92-7EF41A76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3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29D2-7F4A-5088-06DE-ECB63974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9F122-DB9C-9721-F89F-2AAB069B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76424-7382-BDF6-4C40-4C77F20A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F67DA-9E76-74C9-38A9-5AF846766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ED8AF1-65FE-EC38-DF40-E3634489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A5AF2-658B-BEF5-23DF-428BD441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206A-69FB-12D1-EB63-2FD9DDEF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7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D87F-87E6-655A-0E63-F64F28440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BE494-61A8-62DF-D3D7-E8459198E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B6583-973A-840F-49DB-31ADFFE6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5FA81-D037-3403-1EE7-E75E322F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DF254-8AC3-A04D-3A01-F7EA25BF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07DF-82FC-E3EC-4BA4-503ACAAF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19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851-5EA9-29D4-BC39-81F296D3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EC058-6D87-6D63-F806-6652DF955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9AB5D-81F2-7E26-153A-6712A06DB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5564E-E0EA-FB6F-5B51-50982703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D1DAB-659D-E315-B633-D4EE6362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23F21-F5E9-E011-7D47-33A3B164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846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943C5-2E35-EAF3-917C-BD556F251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31386-D31B-EF65-3BB5-0A431BD4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27166-D8AA-B1A3-6FA4-2C876C27B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2239B-809E-44AC-9709-7CA0BBB0BCAF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1C57-8876-5502-1E1D-52A612C25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8D8E-DEE1-EF08-4C71-01E55652D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8C8BD-A0BB-4910-B677-9AD9E3410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01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blue and green lines&#10;&#10;AI-generated content may be incorrect.">
            <a:extLst>
              <a:ext uri="{FF2B5EF4-FFF2-40B4-BE49-F238E27FC236}">
                <a16:creationId xmlns:a16="http://schemas.microsoft.com/office/drawing/2014/main" id="{D8699DFC-8E5E-881B-90B5-0D9405C39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1" y="0"/>
            <a:ext cx="1460009" cy="68841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phone&#10;&#10;AI-generated content may be incorrect.">
            <a:extLst>
              <a:ext uri="{FF2B5EF4-FFF2-40B4-BE49-F238E27FC236}">
                <a16:creationId xmlns:a16="http://schemas.microsoft.com/office/drawing/2014/main" id="{6CFC4E78-B70A-96AE-337E-12F53B2A0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00" y="1680897"/>
            <a:ext cx="2570033" cy="42345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C5ECEB-92CE-EF61-F615-52CE2906CCF9}"/>
              </a:ext>
            </a:extLst>
          </p:cNvPr>
          <p:cNvSpPr txBox="1"/>
          <p:nvPr/>
        </p:nvSpPr>
        <p:spPr>
          <a:xfrm>
            <a:off x="1045029" y="1480837"/>
            <a:ext cx="556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Mitt Arv App -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E8431-5410-1482-8280-EE25D5B16165}"/>
              </a:ext>
            </a:extLst>
          </p:cNvPr>
          <p:cNvSpPr txBox="1"/>
          <p:nvPr/>
        </p:nvSpPr>
        <p:spPr>
          <a:xfrm>
            <a:off x="1045029" y="2499120"/>
            <a:ext cx="556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What it is:</a:t>
            </a:r>
            <a:br>
              <a:rPr lang="en-US" dirty="0"/>
            </a:br>
            <a:r>
              <a:rPr lang="en-US" dirty="0"/>
              <a:t>A secure digital platform to store all your assets (bank accounts, property, insurance) and last messages (text, voice, video) for loved ones.</a:t>
            </a:r>
            <a:endParaRPr lang="en-IN" sz="20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Key Functioning:</a:t>
            </a:r>
            <a:br>
              <a:rPr lang="en-US" dirty="0"/>
            </a:br>
            <a:r>
              <a:rPr lang="en-US" dirty="0"/>
              <a:t>Organizes and encrypts personal data, allows adding trusted contacts, and enables controlled sharing after passing.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Purpose:</a:t>
            </a:r>
            <a:br>
              <a:rPr lang="en-US" dirty="0"/>
            </a:br>
            <a:r>
              <a:rPr lang="en-US" dirty="0"/>
              <a:t>To give peace of mind, reduce confusion for families, and ensure assets and last wishes are safely passed 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90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43FD2C-48FD-9846-A256-EEA154E6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10E46D-7FAE-C447-55BC-989DB071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5DE778-7D81-4A27-15DE-7D29A040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89983-7F8E-B1FB-E82F-00D94FEA6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E22995-6D99-B4DC-9C5F-BFBD32B6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880BF0-FBA1-B75E-925A-0836BEDE5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0CEB85F-EBC6-D461-756F-4CC580ED9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blue and green lines&#10;&#10;AI-generated content may be incorrect.">
            <a:extLst>
              <a:ext uri="{FF2B5EF4-FFF2-40B4-BE49-F238E27FC236}">
                <a16:creationId xmlns:a16="http://schemas.microsoft.com/office/drawing/2014/main" id="{AE6CCBDE-9852-44C6-3EB3-211163767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1" y="0"/>
            <a:ext cx="1460009" cy="68841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29C391BC-9030-542C-463A-40306B67A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389A5-2C80-9247-5F65-DEA4C3EB5404}"/>
              </a:ext>
            </a:extLst>
          </p:cNvPr>
          <p:cNvSpPr txBox="1"/>
          <p:nvPr/>
        </p:nvSpPr>
        <p:spPr>
          <a:xfrm>
            <a:off x="2130136" y="797722"/>
            <a:ext cx="4603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Bierstadt" panose="020B0004020202020204" pitchFamily="34" charset="0"/>
                <a:cs typeface="Aptos Serif" panose="020B0502040204020203" pitchFamily="18" charset="0"/>
              </a:rPr>
              <a:t>Strengths &amp; Gaps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D6801C-7581-1A52-DAB6-42E4C7D0D105}"/>
              </a:ext>
            </a:extLst>
          </p:cNvPr>
          <p:cNvGrpSpPr/>
          <p:nvPr/>
        </p:nvGrpSpPr>
        <p:grpSpPr>
          <a:xfrm>
            <a:off x="273021" y="1793155"/>
            <a:ext cx="5053048" cy="5491754"/>
            <a:chOff x="259772" y="2182004"/>
            <a:chExt cx="5053048" cy="494078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74B544-E358-AFC9-66BE-E560D68DC9A0}"/>
                </a:ext>
              </a:extLst>
            </p:cNvPr>
            <p:cNvGrpSpPr/>
            <p:nvPr/>
          </p:nvGrpSpPr>
          <p:grpSpPr>
            <a:xfrm>
              <a:off x="966822" y="2266015"/>
              <a:ext cx="4345998" cy="4856769"/>
              <a:chOff x="966822" y="2266015"/>
              <a:chExt cx="4345998" cy="485676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E7ED527-F746-5290-B328-0E2076A950F3}"/>
                  </a:ext>
                </a:extLst>
              </p:cNvPr>
              <p:cNvSpPr/>
              <p:nvPr/>
            </p:nvSpPr>
            <p:spPr>
              <a:xfrm>
                <a:off x="966822" y="2266015"/>
                <a:ext cx="4345998" cy="3669068"/>
              </a:xfrm>
              <a:prstGeom prst="roundRect">
                <a:avLst>
                  <a:gd name="adj" fmla="val 6755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500855-B204-5F43-B144-668DE2486246}"/>
                  </a:ext>
                </a:extLst>
              </p:cNvPr>
              <p:cNvSpPr txBox="1"/>
              <p:nvPr/>
            </p:nvSpPr>
            <p:spPr>
              <a:xfrm>
                <a:off x="1327178" y="3052382"/>
                <a:ext cx="3325092" cy="4070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Clean UI and easy to use for all age groups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Updates reflect instantly across devices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Strong encryption ensures privacy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IN" sz="20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IN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  <p:sp>
            <p:nvSpPr>
              <p:cNvPr id="4" name="Rectangle: Top Corners Rounded 3">
                <a:extLst>
                  <a:ext uri="{FF2B5EF4-FFF2-40B4-BE49-F238E27FC236}">
                    <a16:creationId xmlns:a16="http://schemas.microsoft.com/office/drawing/2014/main" id="{B004CFEF-B257-47B9-7EA0-6DB8CA0529B5}"/>
                  </a:ext>
                </a:extLst>
              </p:cNvPr>
              <p:cNvSpPr/>
              <p:nvPr/>
            </p:nvSpPr>
            <p:spPr>
              <a:xfrm>
                <a:off x="966822" y="2266015"/>
                <a:ext cx="4345998" cy="738664"/>
              </a:xfrm>
              <a:prstGeom prst="round2Same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D18772F-3B58-C5E9-2956-A8939BBB81AC}"/>
                </a:ext>
              </a:extLst>
            </p:cNvPr>
            <p:cNvSpPr txBox="1"/>
            <p:nvPr/>
          </p:nvSpPr>
          <p:spPr>
            <a:xfrm>
              <a:off x="259772" y="2182004"/>
              <a:ext cx="3740727" cy="760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</a:rPr>
                <a:t>Strengths</a:t>
              </a:r>
              <a:endParaRPr 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F8D3139-575E-5164-031A-F646FC1C5479}"/>
              </a:ext>
            </a:extLst>
          </p:cNvPr>
          <p:cNvGrpSpPr/>
          <p:nvPr/>
        </p:nvGrpSpPr>
        <p:grpSpPr>
          <a:xfrm>
            <a:off x="5018307" y="1853906"/>
            <a:ext cx="5484561" cy="4206371"/>
            <a:chOff x="-171741" y="2235437"/>
            <a:chExt cx="5484561" cy="36996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DB231FF-CD02-0AA6-F2AF-36BC728CB14B}"/>
                </a:ext>
              </a:extLst>
            </p:cNvPr>
            <p:cNvGrpSpPr/>
            <p:nvPr/>
          </p:nvGrpSpPr>
          <p:grpSpPr>
            <a:xfrm>
              <a:off x="966822" y="2266015"/>
              <a:ext cx="4345998" cy="3669068"/>
              <a:chOff x="966822" y="2266015"/>
              <a:chExt cx="4345998" cy="3669068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CEDD71F-DF23-8DBB-9509-91C650D0C1CB}"/>
                  </a:ext>
                </a:extLst>
              </p:cNvPr>
              <p:cNvSpPr/>
              <p:nvPr/>
            </p:nvSpPr>
            <p:spPr>
              <a:xfrm>
                <a:off x="966822" y="2266015"/>
                <a:ext cx="4345998" cy="3669068"/>
              </a:xfrm>
              <a:prstGeom prst="roundRect">
                <a:avLst>
                  <a:gd name="adj" fmla="val 6755"/>
                </a:avLst>
              </a:prstGeom>
              <a:solidFill>
                <a:srgbClr val="FFF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60774C-4357-6DC0-A13D-82E5DFFB5D85}"/>
                  </a:ext>
                </a:extLst>
              </p:cNvPr>
              <p:cNvSpPr txBox="1"/>
              <p:nvPr/>
            </p:nvSpPr>
            <p:spPr>
              <a:xfrm>
                <a:off x="1476447" y="3052381"/>
                <a:ext cx="3516595" cy="276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Hard to track who edited what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IN" sz="2000" dirty="0"/>
                  <a:t>No notifications(</a:t>
                </a:r>
                <a:r>
                  <a:rPr lang="en-IN" sz="1600" dirty="0"/>
                  <a:t>users miss updates or changes</a:t>
                </a:r>
                <a:r>
                  <a:rPr lang="en-IN" sz="20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Storage space is too limited for free-tier accounts.</a:t>
                </a:r>
                <a:endParaRPr lang="en-IN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</p:txBody>
          </p:sp>
          <p:sp>
            <p:nvSpPr>
              <p:cNvPr id="37" name="Rectangle: Top Corners Rounded 36">
                <a:extLst>
                  <a:ext uri="{FF2B5EF4-FFF2-40B4-BE49-F238E27FC236}">
                    <a16:creationId xmlns:a16="http://schemas.microsoft.com/office/drawing/2014/main" id="{6FAB1EEF-9CD8-256C-4A97-5BF77A2C1A0E}"/>
                  </a:ext>
                </a:extLst>
              </p:cNvPr>
              <p:cNvSpPr/>
              <p:nvPr/>
            </p:nvSpPr>
            <p:spPr>
              <a:xfrm>
                <a:off x="966822" y="2266015"/>
                <a:ext cx="4345998" cy="738664"/>
              </a:xfrm>
              <a:prstGeom prst="round2Same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03EF2A-FC0F-8A02-1DAA-524B222D0FC1}"/>
                </a:ext>
              </a:extLst>
            </p:cNvPr>
            <p:cNvSpPr txBox="1"/>
            <p:nvPr/>
          </p:nvSpPr>
          <p:spPr>
            <a:xfrm>
              <a:off x="-171741" y="2235437"/>
              <a:ext cx="3740727" cy="668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200" b="1" dirty="0">
                  <a:solidFill>
                    <a:schemeClr val="bg2">
                      <a:lumMod val="25000"/>
                    </a:schemeClr>
                  </a:solidFill>
                </a:rPr>
                <a:t>Gaps</a:t>
              </a:r>
              <a:endParaRPr lang="en-US" sz="28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9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1FBB9-B4F5-116D-63C7-08F65197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A1A36B-2C6B-EC75-6B17-FA38C33F4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7E97199-1D3F-AA47-409B-0826B6280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E2C67FF-2C2F-3E08-2F13-C89638C6F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DC0914-7B29-57BE-D73A-1B192A105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EAA451A-A077-EC98-A7CC-9929E45FC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E55A41AF-4E84-2491-2F58-AD1F0346C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blue and green lines&#10;&#10;AI-generated content may be incorrect.">
            <a:extLst>
              <a:ext uri="{FF2B5EF4-FFF2-40B4-BE49-F238E27FC236}">
                <a16:creationId xmlns:a16="http://schemas.microsoft.com/office/drawing/2014/main" id="{1877B7F4-36AC-02CC-6EF4-07B5E1E3C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1" y="0"/>
            <a:ext cx="1460009" cy="68841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FBA60F89-99D9-AB92-95FF-50DC4AD83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47D4-5171-E6F2-22E8-960B47A3BA1D}"/>
              </a:ext>
            </a:extLst>
          </p:cNvPr>
          <p:cNvSpPr txBox="1"/>
          <p:nvPr/>
        </p:nvSpPr>
        <p:spPr>
          <a:xfrm>
            <a:off x="298189" y="1298162"/>
            <a:ext cx="6296504" cy="769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4400" b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706E48-D255-2C7A-DDC1-75E7EDB828CC}"/>
              </a:ext>
            </a:extLst>
          </p:cNvPr>
          <p:cNvGrpSpPr/>
          <p:nvPr/>
        </p:nvGrpSpPr>
        <p:grpSpPr>
          <a:xfrm>
            <a:off x="1330474" y="1806806"/>
            <a:ext cx="9070826" cy="4069722"/>
            <a:chOff x="1330474" y="1806806"/>
            <a:chExt cx="9070826" cy="406972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C0D7880-6096-3571-222A-CD8BA96F4F01}"/>
                </a:ext>
              </a:extLst>
            </p:cNvPr>
            <p:cNvSpPr/>
            <p:nvPr/>
          </p:nvSpPr>
          <p:spPr>
            <a:xfrm>
              <a:off x="1330474" y="1806806"/>
              <a:ext cx="9070826" cy="406972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2D6844F-D6E1-7BFB-261E-7F7182A71663}"/>
                </a:ext>
              </a:extLst>
            </p:cNvPr>
            <p:cNvSpPr txBox="1"/>
            <p:nvPr/>
          </p:nvSpPr>
          <p:spPr>
            <a:xfrm>
              <a:off x="1670670" y="2096006"/>
              <a:ext cx="7950864" cy="3780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Roles:</a:t>
              </a:r>
              <a:r>
                <a:rPr lang="en-US" sz="1900" dirty="0"/>
                <a:t> Current roles are Owner and Members; add a Family/Personal Lawyer role to provide legal support and guidance.</a:t>
              </a:r>
            </a:p>
            <a:p>
              <a:pPr marL="342900" indent="-34290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Price:</a:t>
              </a:r>
              <a:r>
                <a:rPr lang="en-US" sz="1900" dirty="0"/>
                <a:t> Currently, pricing changes only with storage. You could improve it by adding region-based pricing, group-size-based pricing, and other scalable factors to create a fair and flexible model.</a:t>
              </a:r>
            </a:p>
            <a:p>
              <a:pPr marL="342900" indent="-34290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Wealth Goals:</a:t>
              </a:r>
              <a:r>
                <a:rPr lang="en-US" sz="1900" dirty="0"/>
                <a:t> Consider adding a feature to set personal or family wealth goals, helping users improve savings habits and track financial growth.</a:t>
              </a:r>
            </a:p>
            <a:p>
              <a:pPr marL="342900" indent="-34290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Insurance Solutions:</a:t>
              </a:r>
              <a:r>
                <a:rPr lang="en-US" sz="1900" dirty="0"/>
                <a:t> Implement insurance solutions for health, auto, and wills to provide robust financial protection for those striving to make ends meet.</a:t>
              </a:r>
            </a:p>
            <a:p>
              <a:pPr marL="342900" indent="-342900">
                <a:buFont typeface="Wingdings" panose="05000000000000000000" pitchFamily="2" charset="2"/>
                <a:buChar char="§"/>
              </a:pPr>
              <a:endParaRPr lang="en-US" sz="19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4B04BF-69EC-E4B3-BCCE-A2310574C27E}"/>
              </a:ext>
            </a:extLst>
          </p:cNvPr>
          <p:cNvSpPr txBox="1"/>
          <p:nvPr/>
        </p:nvSpPr>
        <p:spPr>
          <a:xfrm>
            <a:off x="1816591" y="958072"/>
            <a:ext cx="6670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Family Plan Proposal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2813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3CAC5-0379-FE6D-1DC9-606ADD5E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2B9CBEA-F4F6-EF8B-B0A1-1F0305777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E5652-2ED6-F75B-14E1-BE65C380D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9A067A-A226-95AF-77A4-1C86CAB85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948E3-6AA2-DFFC-567A-F15E93018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798D155-BFD4-E686-086E-4112B9E49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F3DA6FE-4E19-4E15-3037-878A7EF3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logo with blue and green lines&#10;&#10;AI-generated content may be incorrect.">
            <a:extLst>
              <a:ext uri="{FF2B5EF4-FFF2-40B4-BE49-F238E27FC236}">
                <a16:creationId xmlns:a16="http://schemas.microsoft.com/office/drawing/2014/main" id="{29E16AF9-CD66-8327-869F-7E854F07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591" y="0"/>
            <a:ext cx="1460009" cy="688416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D06125F-FC92-D782-3145-44F716F3C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8CFFC-87DB-F976-EB7A-AA045C6D59F8}"/>
              </a:ext>
            </a:extLst>
          </p:cNvPr>
          <p:cNvSpPr txBox="1"/>
          <p:nvPr/>
        </p:nvSpPr>
        <p:spPr>
          <a:xfrm>
            <a:off x="873659" y="922292"/>
            <a:ext cx="629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Expected Impact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15CA2F-DF7C-10C0-8D06-15E24E88D3F7}"/>
              </a:ext>
            </a:extLst>
          </p:cNvPr>
          <p:cNvGrpSpPr/>
          <p:nvPr/>
        </p:nvGrpSpPr>
        <p:grpSpPr>
          <a:xfrm>
            <a:off x="1133433" y="1700196"/>
            <a:ext cx="9267868" cy="4139496"/>
            <a:chOff x="1133433" y="1700196"/>
            <a:chExt cx="9267868" cy="4139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3F63123-8244-909A-71F6-90C3C05A970D}"/>
                </a:ext>
              </a:extLst>
            </p:cNvPr>
            <p:cNvSpPr/>
            <p:nvPr/>
          </p:nvSpPr>
          <p:spPr>
            <a:xfrm>
              <a:off x="1133433" y="1700196"/>
              <a:ext cx="9267868" cy="4139496"/>
            </a:xfrm>
            <a:prstGeom prst="roundRect">
              <a:avLst/>
            </a:prstGeom>
            <a:solidFill>
              <a:srgbClr val="F7E1F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A04E3F6-F7AA-E3FC-C489-2DEA869C342C}"/>
                </a:ext>
              </a:extLst>
            </p:cNvPr>
            <p:cNvSpPr txBox="1"/>
            <p:nvPr/>
          </p:nvSpPr>
          <p:spPr>
            <a:xfrm>
              <a:off x="1485900" y="2119745"/>
              <a:ext cx="8697191" cy="3575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b="1" dirty="0"/>
                <a:t>Roles:</a:t>
              </a:r>
              <a:r>
                <a:rPr lang="en-US" sz="2000" dirty="0"/>
                <a:t> Adding a Family/Personal Lawyer role will enhance trust and credibility, providing users with reliable legal guidance and support, improving overall user satisfaction and engagement.</a:t>
              </a:r>
            </a:p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2000" dirty="0"/>
                <a:t> </a:t>
              </a:r>
              <a:r>
                <a:rPr lang="en-US" sz="1900" b="1" dirty="0"/>
                <a:t>Price:</a:t>
              </a:r>
              <a:r>
                <a:rPr lang="en-US" sz="1900" dirty="0"/>
                <a:t> Introducing region- and group-size-based pricing makes the model fairer and more scalable, improving adoption, retention, and revenue potential.</a:t>
              </a:r>
            </a:p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Wealth Goals:</a:t>
              </a:r>
              <a:r>
                <a:rPr lang="en-US" sz="1900" dirty="0"/>
                <a:t> Allowing users to set personal or family wealth targets encourages disciplined savings, financial growth, and sustained engagement.</a:t>
              </a:r>
            </a:p>
            <a:p>
              <a:pPr marL="285750" indent="-285750">
                <a:spcBef>
                  <a:spcPts val="200"/>
                </a:spcBef>
                <a:spcAft>
                  <a:spcPts val="200"/>
                </a:spcAft>
                <a:buFont typeface="Wingdings" panose="05000000000000000000" pitchFamily="2" charset="2"/>
                <a:buChar char="§"/>
              </a:pPr>
              <a:r>
                <a:rPr lang="en-US" sz="1900" b="1" dirty="0"/>
                <a:t>Insurance Solutions:</a:t>
              </a:r>
              <a:r>
                <a:rPr lang="en-US" sz="1900" dirty="0"/>
                <a:t> Providing insurance options for health, auto, and wills delivers meaningful financial protection for users managing tight budgets, enhancing platform value and loyalty.</a:t>
              </a:r>
            </a:p>
            <a:p>
              <a:pPr>
                <a:spcBef>
                  <a:spcPts val="200"/>
                </a:spcBef>
                <a:spcAft>
                  <a:spcPts val="200"/>
                </a:spcAft>
              </a:pPr>
              <a:endParaRPr lang="en-IN" sz="1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2100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357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Bierstadt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megha710sw@gmail.com</dc:creator>
  <cp:lastModifiedBy>megha710sw@gmail.com</cp:lastModifiedBy>
  <cp:revision>3</cp:revision>
  <dcterms:created xsi:type="dcterms:W3CDTF">2025-09-24T12:27:06Z</dcterms:created>
  <dcterms:modified xsi:type="dcterms:W3CDTF">2025-09-25T16:32:06Z</dcterms:modified>
</cp:coreProperties>
</file>