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8" r:id="rId4"/>
    <p:sldId id="282" r:id="rId5"/>
    <p:sldId id="261" r:id="rId6"/>
    <p:sldId id="262" r:id="rId7"/>
    <p:sldId id="263" r:id="rId8"/>
    <p:sldId id="264" r:id="rId9"/>
    <p:sldId id="278" r:id="rId10"/>
    <p:sldId id="283" r:id="rId11"/>
    <p:sldId id="285" r:id="rId12"/>
    <p:sldId id="286" r:id="rId13"/>
    <p:sldId id="280" r:id="rId14"/>
    <p:sldId id="267" r:id="rId15"/>
    <p:sldId id="268" r:id="rId16"/>
    <p:sldId id="269" r:id="rId17"/>
    <p:sldId id="270" r:id="rId18"/>
    <p:sldId id="271" r:id="rId19"/>
    <p:sldId id="272" r:id="rId20"/>
    <p:sldId id="273" r:id="rId21"/>
    <p:sldId id="277" r:id="rId22"/>
    <p:sldId id="274" r:id="rId23"/>
    <p:sldId id="275" r:id="rId24"/>
    <p:sldId id="276" r:id="rId25"/>
    <p:sldId id="281" r:id="rId26"/>
    <p:sldId id="287" r:id="rId27"/>
    <p:sldId id="27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5" autoAdjust="0"/>
    <p:restoredTop sz="94660"/>
  </p:normalViewPr>
  <p:slideViewPr>
    <p:cSldViewPr snapToGrid="0">
      <p:cViewPr varScale="1">
        <p:scale>
          <a:sx n="115" d="100"/>
          <a:sy n="115" d="100"/>
        </p:scale>
        <p:origin x="28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035AC-9D9F-4FAA-9B87-5881426E94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5F1DE4C-21C2-4E89-B7C6-3D52DBD9E9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2FD30A1-A82E-4ABF-8BD0-1D7132898747}"/>
              </a:ext>
            </a:extLst>
          </p:cNvPr>
          <p:cNvSpPr>
            <a:spLocks noGrp="1"/>
          </p:cNvSpPr>
          <p:nvPr>
            <p:ph type="dt" sz="half" idx="10"/>
          </p:nvPr>
        </p:nvSpPr>
        <p:spPr/>
        <p:txBody>
          <a:bodyPr/>
          <a:lstStyle/>
          <a:p>
            <a:fld id="{C3F4838D-F00E-44CA-A504-C481DEC09E41}" type="datetimeFigureOut">
              <a:rPr lang="en-US" smtClean="0"/>
              <a:t>9/17/20</a:t>
            </a:fld>
            <a:endParaRPr lang="en-US"/>
          </a:p>
        </p:txBody>
      </p:sp>
      <p:sp>
        <p:nvSpPr>
          <p:cNvPr id="5" name="Footer Placeholder 4">
            <a:extLst>
              <a:ext uri="{FF2B5EF4-FFF2-40B4-BE49-F238E27FC236}">
                <a16:creationId xmlns:a16="http://schemas.microsoft.com/office/drawing/2014/main" id="{F9DF55E7-8D34-406D-B815-D655422AC0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D59C23-BEFD-4938-A04F-3CCEFA2306AE}"/>
              </a:ext>
            </a:extLst>
          </p:cNvPr>
          <p:cNvSpPr>
            <a:spLocks noGrp="1"/>
          </p:cNvSpPr>
          <p:nvPr>
            <p:ph type="sldNum" sz="quarter" idx="12"/>
          </p:nvPr>
        </p:nvSpPr>
        <p:spPr/>
        <p:txBody>
          <a:bodyPr/>
          <a:lstStyle/>
          <a:p>
            <a:fld id="{98496416-25AF-4039-9721-FD80BA0DECD2}" type="slidenum">
              <a:rPr lang="en-US" smtClean="0"/>
              <a:t>‹#›</a:t>
            </a:fld>
            <a:endParaRPr lang="en-US"/>
          </a:p>
        </p:txBody>
      </p:sp>
    </p:spTree>
    <p:extLst>
      <p:ext uri="{BB962C8B-B14F-4D97-AF65-F5344CB8AC3E}">
        <p14:creationId xmlns:p14="http://schemas.microsoft.com/office/powerpoint/2010/main" val="404647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87FE1-E9CA-444A-97F8-A6B8D0FBC5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4DDBD9-D22D-4C5C-94C8-F2B5115923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BF231C-DB6F-4D25-B964-9FB344FE75AD}"/>
              </a:ext>
            </a:extLst>
          </p:cNvPr>
          <p:cNvSpPr>
            <a:spLocks noGrp="1"/>
          </p:cNvSpPr>
          <p:nvPr>
            <p:ph type="dt" sz="half" idx="10"/>
          </p:nvPr>
        </p:nvSpPr>
        <p:spPr/>
        <p:txBody>
          <a:bodyPr/>
          <a:lstStyle/>
          <a:p>
            <a:fld id="{C3F4838D-F00E-44CA-A504-C481DEC09E41}" type="datetimeFigureOut">
              <a:rPr lang="en-US" smtClean="0"/>
              <a:t>9/17/20</a:t>
            </a:fld>
            <a:endParaRPr lang="en-US"/>
          </a:p>
        </p:txBody>
      </p:sp>
      <p:sp>
        <p:nvSpPr>
          <p:cNvPr id="5" name="Footer Placeholder 4">
            <a:extLst>
              <a:ext uri="{FF2B5EF4-FFF2-40B4-BE49-F238E27FC236}">
                <a16:creationId xmlns:a16="http://schemas.microsoft.com/office/drawing/2014/main" id="{A126FEEC-E4EA-415A-850B-AF0D00EC31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68F91D-B015-4006-B1A6-198E7C4C3304}"/>
              </a:ext>
            </a:extLst>
          </p:cNvPr>
          <p:cNvSpPr>
            <a:spLocks noGrp="1"/>
          </p:cNvSpPr>
          <p:nvPr>
            <p:ph type="sldNum" sz="quarter" idx="12"/>
          </p:nvPr>
        </p:nvSpPr>
        <p:spPr/>
        <p:txBody>
          <a:bodyPr/>
          <a:lstStyle/>
          <a:p>
            <a:fld id="{98496416-25AF-4039-9721-FD80BA0DECD2}" type="slidenum">
              <a:rPr lang="en-US" smtClean="0"/>
              <a:t>‹#›</a:t>
            </a:fld>
            <a:endParaRPr lang="en-US"/>
          </a:p>
        </p:txBody>
      </p:sp>
    </p:spTree>
    <p:extLst>
      <p:ext uri="{BB962C8B-B14F-4D97-AF65-F5344CB8AC3E}">
        <p14:creationId xmlns:p14="http://schemas.microsoft.com/office/powerpoint/2010/main" val="1068948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7941CF-2CF1-4C0F-9015-9DA62F598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C16DE01-692D-4CAC-B88E-0C607425E7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369D2D-6B88-4BFA-9EA8-6FF8F38737A1}"/>
              </a:ext>
            </a:extLst>
          </p:cNvPr>
          <p:cNvSpPr>
            <a:spLocks noGrp="1"/>
          </p:cNvSpPr>
          <p:nvPr>
            <p:ph type="dt" sz="half" idx="10"/>
          </p:nvPr>
        </p:nvSpPr>
        <p:spPr/>
        <p:txBody>
          <a:bodyPr/>
          <a:lstStyle/>
          <a:p>
            <a:fld id="{C3F4838D-F00E-44CA-A504-C481DEC09E41}" type="datetimeFigureOut">
              <a:rPr lang="en-US" smtClean="0"/>
              <a:t>9/17/20</a:t>
            </a:fld>
            <a:endParaRPr lang="en-US"/>
          </a:p>
        </p:txBody>
      </p:sp>
      <p:sp>
        <p:nvSpPr>
          <p:cNvPr id="5" name="Footer Placeholder 4">
            <a:extLst>
              <a:ext uri="{FF2B5EF4-FFF2-40B4-BE49-F238E27FC236}">
                <a16:creationId xmlns:a16="http://schemas.microsoft.com/office/drawing/2014/main" id="{6A126090-E1AD-4693-8A51-09D80402A9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34373A-6E6D-4A34-BCFE-23558E766395}"/>
              </a:ext>
            </a:extLst>
          </p:cNvPr>
          <p:cNvSpPr>
            <a:spLocks noGrp="1"/>
          </p:cNvSpPr>
          <p:nvPr>
            <p:ph type="sldNum" sz="quarter" idx="12"/>
          </p:nvPr>
        </p:nvSpPr>
        <p:spPr/>
        <p:txBody>
          <a:bodyPr/>
          <a:lstStyle/>
          <a:p>
            <a:fld id="{98496416-25AF-4039-9721-FD80BA0DECD2}" type="slidenum">
              <a:rPr lang="en-US" smtClean="0"/>
              <a:t>‹#›</a:t>
            </a:fld>
            <a:endParaRPr lang="en-US"/>
          </a:p>
        </p:txBody>
      </p:sp>
    </p:spTree>
    <p:extLst>
      <p:ext uri="{BB962C8B-B14F-4D97-AF65-F5344CB8AC3E}">
        <p14:creationId xmlns:p14="http://schemas.microsoft.com/office/powerpoint/2010/main" val="1711235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B991C-6564-4D4C-8DAD-A1802FC864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28271A-4116-4A74-8361-C7BAEC92A3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CA6F94-9D3A-421D-8511-A871F5081B18}"/>
              </a:ext>
            </a:extLst>
          </p:cNvPr>
          <p:cNvSpPr>
            <a:spLocks noGrp="1"/>
          </p:cNvSpPr>
          <p:nvPr>
            <p:ph type="dt" sz="half" idx="10"/>
          </p:nvPr>
        </p:nvSpPr>
        <p:spPr/>
        <p:txBody>
          <a:bodyPr/>
          <a:lstStyle/>
          <a:p>
            <a:fld id="{C3F4838D-F00E-44CA-A504-C481DEC09E41}" type="datetimeFigureOut">
              <a:rPr lang="en-US" smtClean="0"/>
              <a:t>9/17/20</a:t>
            </a:fld>
            <a:endParaRPr lang="en-US"/>
          </a:p>
        </p:txBody>
      </p:sp>
      <p:sp>
        <p:nvSpPr>
          <p:cNvPr id="5" name="Footer Placeholder 4">
            <a:extLst>
              <a:ext uri="{FF2B5EF4-FFF2-40B4-BE49-F238E27FC236}">
                <a16:creationId xmlns:a16="http://schemas.microsoft.com/office/drawing/2014/main" id="{ECF9D797-9774-46CA-B7CA-571995BD96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9F6173-7FFF-440B-AA34-1E3E63112502}"/>
              </a:ext>
            </a:extLst>
          </p:cNvPr>
          <p:cNvSpPr>
            <a:spLocks noGrp="1"/>
          </p:cNvSpPr>
          <p:nvPr>
            <p:ph type="sldNum" sz="quarter" idx="12"/>
          </p:nvPr>
        </p:nvSpPr>
        <p:spPr/>
        <p:txBody>
          <a:bodyPr/>
          <a:lstStyle/>
          <a:p>
            <a:fld id="{98496416-25AF-4039-9721-FD80BA0DECD2}" type="slidenum">
              <a:rPr lang="en-US" smtClean="0"/>
              <a:t>‹#›</a:t>
            </a:fld>
            <a:endParaRPr lang="en-US"/>
          </a:p>
        </p:txBody>
      </p:sp>
    </p:spTree>
    <p:extLst>
      <p:ext uri="{BB962C8B-B14F-4D97-AF65-F5344CB8AC3E}">
        <p14:creationId xmlns:p14="http://schemas.microsoft.com/office/powerpoint/2010/main" val="1311223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FB391-1A9E-4D6A-9116-E9CD4696F3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3E9F80-42A0-4E32-93E9-AFD02F0D14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8971C6-A165-4574-9B60-045C62CAE896}"/>
              </a:ext>
            </a:extLst>
          </p:cNvPr>
          <p:cNvSpPr>
            <a:spLocks noGrp="1"/>
          </p:cNvSpPr>
          <p:nvPr>
            <p:ph type="dt" sz="half" idx="10"/>
          </p:nvPr>
        </p:nvSpPr>
        <p:spPr/>
        <p:txBody>
          <a:bodyPr/>
          <a:lstStyle/>
          <a:p>
            <a:fld id="{C3F4838D-F00E-44CA-A504-C481DEC09E41}" type="datetimeFigureOut">
              <a:rPr lang="en-US" smtClean="0"/>
              <a:t>9/17/20</a:t>
            </a:fld>
            <a:endParaRPr lang="en-US"/>
          </a:p>
        </p:txBody>
      </p:sp>
      <p:sp>
        <p:nvSpPr>
          <p:cNvPr id="5" name="Footer Placeholder 4">
            <a:extLst>
              <a:ext uri="{FF2B5EF4-FFF2-40B4-BE49-F238E27FC236}">
                <a16:creationId xmlns:a16="http://schemas.microsoft.com/office/drawing/2014/main" id="{40565ABC-B2BA-4E9E-84F4-E785DF2FEE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1B19DD-51FB-4C65-B341-55AB7F5F4403}"/>
              </a:ext>
            </a:extLst>
          </p:cNvPr>
          <p:cNvSpPr>
            <a:spLocks noGrp="1"/>
          </p:cNvSpPr>
          <p:nvPr>
            <p:ph type="sldNum" sz="quarter" idx="12"/>
          </p:nvPr>
        </p:nvSpPr>
        <p:spPr/>
        <p:txBody>
          <a:bodyPr/>
          <a:lstStyle/>
          <a:p>
            <a:fld id="{98496416-25AF-4039-9721-FD80BA0DECD2}" type="slidenum">
              <a:rPr lang="en-US" smtClean="0"/>
              <a:t>‹#›</a:t>
            </a:fld>
            <a:endParaRPr lang="en-US"/>
          </a:p>
        </p:txBody>
      </p:sp>
    </p:spTree>
    <p:extLst>
      <p:ext uri="{BB962C8B-B14F-4D97-AF65-F5344CB8AC3E}">
        <p14:creationId xmlns:p14="http://schemas.microsoft.com/office/powerpoint/2010/main" val="832130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F6C33-84AD-46A7-8BCD-F5BEA09B2E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9882D5-77A6-4285-8B4E-7E3F351800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6F96A4E-7B8A-451F-A3D2-7969DE1EBD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8DF635C-EC41-41BA-8693-87E1134CD47C}"/>
              </a:ext>
            </a:extLst>
          </p:cNvPr>
          <p:cNvSpPr>
            <a:spLocks noGrp="1"/>
          </p:cNvSpPr>
          <p:nvPr>
            <p:ph type="dt" sz="half" idx="10"/>
          </p:nvPr>
        </p:nvSpPr>
        <p:spPr/>
        <p:txBody>
          <a:bodyPr/>
          <a:lstStyle/>
          <a:p>
            <a:fld id="{C3F4838D-F00E-44CA-A504-C481DEC09E41}" type="datetimeFigureOut">
              <a:rPr lang="en-US" smtClean="0"/>
              <a:t>9/17/20</a:t>
            </a:fld>
            <a:endParaRPr lang="en-US"/>
          </a:p>
        </p:txBody>
      </p:sp>
      <p:sp>
        <p:nvSpPr>
          <p:cNvPr id="6" name="Footer Placeholder 5">
            <a:extLst>
              <a:ext uri="{FF2B5EF4-FFF2-40B4-BE49-F238E27FC236}">
                <a16:creationId xmlns:a16="http://schemas.microsoft.com/office/drawing/2014/main" id="{3452AC50-CEA6-4B86-83CC-78CAB7EE11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830A7F-1DDC-4042-BF55-022EBD375E6C}"/>
              </a:ext>
            </a:extLst>
          </p:cNvPr>
          <p:cNvSpPr>
            <a:spLocks noGrp="1"/>
          </p:cNvSpPr>
          <p:nvPr>
            <p:ph type="sldNum" sz="quarter" idx="12"/>
          </p:nvPr>
        </p:nvSpPr>
        <p:spPr/>
        <p:txBody>
          <a:bodyPr/>
          <a:lstStyle/>
          <a:p>
            <a:fld id="{98496416-25AF-4039-9721-FD80BA0DECD2}" type="slidenum">
              <a:rPr lang="en-US" smtClean="0"/>
              <a:t>‹#›</a:t>
            </a:fld>
            <a:endParaRPr lang="en-US"/>
          </a:p>
        </p:txBody>
      </p:sp>
    </p:spTree>
    <p:extLst>
      <p:ext uri="{BB962C8B-B14F-4D97-AF65-F5344CB8AC3E}">
        <p14:creationId xmlns:p14="http://schemas.microsoft.com/office/powerpoint/2010/main" val="2156932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F3EAE-9E16-4DDC-8B44-F10637C6859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800459D-5FD9-4957-836A-682BC49E9B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986EE7-BFBB-4646-8E14-5A9B4FA2CE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FEB227-7220-49F2-BF29-4B89A929DE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C298C5-4EC6-4284-AACD-81F190568D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C58C502-8877-497B-8236-D075DFC21621}"/>
              </a:ext>
            </a:extLst>
          </p:cNvPr>
          <p:cNvSpPr>
            <a:spLocks noGrp="1"/>
          </p:cNvSpPr>
          <p:nvPr>
            <p:ph type="dt" sz="half" idx="10"/>
          </p:nvPr>
        </p:nvSpPr>
        <p:spPr/>
        <p:txBody>
          <a:bodyPr/>
          <a:lstStyle/>
          <a:p>
            <a:fld id="{C3F4838D-F00E-44CA-A504-C481DEC09E41}" type="datetimeFigureOut">
              <a:rPr lang="en-US" smtClean="0"/>
              <a:t>9/17/20</a:t>
            </a:fld>
            <a:endParaRPr lang="en-US"/>
          </a:p>
        </p:txBody>
      </p:sp>
      <p:sp>
        <p:nvSpPr>
          <p:cNvPr id="8" name="Footer Placeholder 7">
            <a:extLst>
              <a:ext uri="{FF2B5EF4-FFF2-40B4-BE49-F238E27FC236}">
                <a16:creationId xmlns:a16="http://schemas.microsoft.com/office/drawing/2014/main" id="{8293C4B8-2F95-4E6E-BD06-D8C98F0DA2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EA44CAC-5B5F-4286-8DF9-4760148D84C7}"/>
              </a:ext>
            </a:extLst>
          </p:cNvPr>
          <p:cNvSpPr>
            <a:spLocks noGrp="1"/>
          </p:cNvSpPr>
          <p:nvPr>
            <p:ph type="sldNum" sz="quarter" idx="12"/>
          </p:nvPr>
        </p:nvSpPr>
        <p:spPr/>
        <p:txBody>
          <a:bodyPr/>
          <a:lstStyle/>
          <a:p>
            <a:fld id="{98496416-25AF-4039-9721-FD80BA0DECD2}" type="slidenum">
              <a:rPr lang="en-US" smtClean="0"/>
              <a:t>‹#›</a:t>
            </a:fld>
            <a:endParaRPr lang="en-US"/>
          </a:p>
        </p:txBody>
      </p:sp>
    </p:spTree>
    <p:extLst>
      <p:ext uri="{BB962C8B-B14F-4D97-AF65-F5344CB8AC3E}">
        <p14:creationId xmlns:p14="http://schemas.microsoft.com/office/powerpoint/2010/main" val="2702844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DC2CB-A964-45A2-A068-7585D0EFB90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C3923E-BB5E-4DD3-9D71-5E2ADDCFA086}"/>
              </a:ext>
            </a:extLst>
          </p:cNvPr>
          <p:cNvSpPr>
            <a:spLocks noGrp="1"/>
          </p:cNvSpPr>
          <p:nvPr>
            <p:ph type="dt" sz="half" idx="10"/>
          </p:nvPr>
        </p:nvSpPr>
        <p:spPr/>
        <p:txBody>
          <a:bodyPr/>
          <a:lstStyle/>
          <a:p>
            <a:fld id="{C3F4838D-F00E-44CA-A504-C481DEC09E41}" type="datetimeFigureOut">
              <a:rPr lang="en-US" smtClean="0"/>
              <a:t>9/17/20</a:t>
            </a:fld>
            <a:endParaRPr lang="en-US"/>
          </a:p>
        </p:txBody>
      </p:sp>
      <p:sp>
        <p:nvSpPr>
          <p:cNvPr id="4" name="Footer Placeholder 3">
            <a:extLst>
              <a:ext uri="{FF2B5EF4-FFF2-40B4-BE49-F238E27FC236}">
                <a16:creationId xmlns:a16="http://schemas.microsoft.com/office/drawing/2014/main" id="{7389F054-A837-484C-90C6-EFA70457E4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B0D1C65-3F4C-4265-971A-ABBE51B60D74}"/>
              </a:ext>
            </a:extLst>
          </p:cNvPr>
          <p:cNvSpPr>
            <a:spLocks noGrp="1"/>
          </p:cNvSpPr>
          <p:nvPr>
            <p:ph type="sldNum" sz="quarter" idx="12"/>
          </p:nvPr>
        </p:nvSpPr>
        <p:spPr/>
        <p:txBody>
          <a:bodyPr/>
          <a:lstStyle/>
          <a:p>
            <a:fld id="{98496416-25AF-4039-9721-FD80BA0DECD2}" type="slidenum">
              <a:rPr lang="en-US" smtClean="0"/>
              <a:t>‹#›</a:t>
            </a:fld>
            <a:endParaRPr lang="en-US"/>
          </a:p>
        </p:txBody>
      </p:sp>
    </p:spTree>
    <p:extLst>
      <p:ext uri="{BB962C8B-B14F-4D97-AF65-F5344CB8AC3E}">
        <p14:creationId xmlns:p14="http://schemas.microsoft.com/office/powerpoint/2010/main" val="1580169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8C40F8-41E3-4E02-A261-ED7804CEB43E}"/>
              </a:ext>
            </a:extLst>
          </p:cNvPr>
          <p:cNvSpPr>
            <a:spLocks noGrp="1"/>
          </p:cNvSpPr>
          <p:nvPr>
            <p:ph type="dt" sz="half" idx="10"/>
          </p:nvPr>
        </p:nvSpPr>
        <p:spPr/>
        <p:txBody>
          <a:bodyPr/>
          <a:lstStyle/>
          <a:p>
            <a:fld id="{C3F4838D-F00E-44CA-A504-C481DEC09E41}" type="datetimeFigureOut">
              <a:rPr lang="en-US" smtClean="0"/>
              <a:t>9/17/20</a:t>
            </a:fld>
            <a:endParaRPr lang="en-US"/>
          </a:p>
        </p:txBody>
      </p:sp>
      <p:sp>
        <p:nvSpPr>
          <p:cNvPr id="3" name="Footer Placeholder 2">
            <a:extLst>
              <a:ext uri="{FF2B5EF4-FFF2-40B4-BE49-F238E27FC236}">
                <a16:creationId xmlns:a16="http://schemas.microsoft.com/office/drawing/2014/main" id="{C719ABAF-CD2D-4245-BA4C-1D949CA35E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B4BAEDF-17EC-4A8B-8242-7BC9C903A0F6}"/>
              </a:ext>
            </a:extLst>
          </p:cNvPr>
          <p:cNvSpPr>
            <a:spLocks noGrp="1"/>
          </p:cNvSpPr>
          <p:nvPr>
            <p:ph type="sldNum" sz="quarter" idx="12"/>
          </p:nvPr>
        </p:nvSpPr>
        <p:spPr/>
        <p:txBody>
          <a:bodyPr/>
          <a:lstStyle/>
          <a:p>
            <a:fld id="{98496416-25AF-4039-9721-FD80BA0DECD2}" type="slidenum">
              <a:rPr lang="en-US" smtClean="0"/>
              <a:t>‹#›</a:t>
            </a:fld>
            <a:endParaRPr lang="en-US"/>
          </a:p>
        </p:txBody>
      </p:sp>
    </p:spTree>
    <p:extLst>
      <p:ext uri="{BB962C8B-B14F-4D97-AF65-F5344CB8AC3E}">
        <p14:creationId xmlns:p14="http://schemas.microsoft.com/office/powerpoint/2010/main" val="820967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1FE52-7A74-4331-B116-F39439DDA4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5A2277D-218A-4FDE-BED4-040FFAFFEE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202AB09-7A56-4B24-B06C-41B15190F3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084977-1E00-4D63-9BB2-F015A703C1C9}"/>
              </a:ext>
            </a:extLst>
          </p:cNvPr>
          <p:cNvSpPr>
            <a:spLocks noGrp="1"/>
          </p:cNvSpPr>
          <p:nvPr>
            <p:ph type="dt" sz="half" idx="10"/>
          </p:nvPr>
        </p:nvSpPr>
        <p:spPr/>
        <p:txBody>
          <a:bodyPr/>
          <a:lstStyle/>
          <a:p>
            <a:fld id="{C3F4838D-F00E-44CA-A504-C481DEC09E41}" type="datetimeFigureOut">
              <a:rPr lang="en-US" smtClean="0"/>
              <a:t>9/17/20</a:t>
            </a:fld>
            <a:endParaRPr lang="en-US"/>
          </a:p>
        </p:txBody>
      </p:sp>
      <p:sp>
        <p:nvSpPr>
          <p:cNvPr id="6" name="Footer Placeholder 5">
            <a:extLst>
              <a:ext uri="{FF2B5EF4-FFF2-40B4-BE49-F238E27FC236}">
                <a16:creationId xmlns:a16="http://schemas.microsoft.com/office/drawing/2014/main" id="{6775D3B3-16C9-4EB6-84EE-682DA754FE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BCBD7D-F380-47ED-A30A-66ABB1D5E8D9}"/>
              </a:ext>
            </a:extLst>
          </p:cNvPr>
          <p:cNvSpPr>
            <a:spLocks noGrp="1"/>
          </p:cNvSpPr>
          <p:nvPr>
            <p:ph type="sldNum" sz="quarter" idx="12"/>
          </p:nvPr>
        </p:nvSpPr>
        <p:spPr/>
        <p:txBody>
          <a:bodyPr/>
          <a:lstStyle/>
          <a:p>
            <a:fld id="{98496416-25AF-4039-9721-FD80BA0DECD2}" type="slidenum">
              <a:rPr lang="en-US" smtClean="0"/>
              <a:t>‹#›</a:t>
            </a:fld>
            <a:endParaRPr lang="en-US"/>
          </a:p>
        </p:txBody>
      </p:sp>
    </p:spTree>
    <p:extLst>
      <p:ext uri="{BB962C8B-B14F-4D97-AF65-F5344CB8AC3E}">
        <p14:creationId xmlns:p14="http://schemas.microsoft.com/office/powerpoint/2010/main" val="4138466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71DC1-9E6D-4EB1-8AF8-A2EE40F5B1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3DEB5C-5386-4235-8E43-B7F99FB415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9F52D5D-E158-4751-8710-4995828BB2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6DA344-4394-4746-A349-C61D0924795B}"/>
              </a:ext>
            </a:extLst>
          </p:cNvPr>
          <p:cNvSpPr>
            <a:spLocks noGrp="1"/>
          </p:cNvSpPr>
          <p:nvPr>
            <p:ph type="dt" sz="half" idx="10"/>
          </p:nvPr>
        </p:nvSpPr>
        <p:spPr/>
        <p:txBody>
          <a:bodyPr/>
          <a:lstStyle/>
          <a:p>
            <a:fld id="{C3F4838D-F00E-44CA-A504-C481DEC09E41}" type="datetimeFigureOut">
              <a:rPr lang="en-US" smtClean="0"/>
              <a:t>9/17/20</a:t>
            </a:fld>
            <a:endParaRPr lang="en-US"/>
          </a:p>
        </p:txBody>
      </p:sp>
      <p:sp>
        <p:nvSpPr>
          <p:cNvPr id="6" name="Footer Placeholder 5">
            <a:extLst>
              <a:ext uri="{FF2B5EF4-FFF2-40B4-BE49-F238E27FC236}">
                <a16:creationId xmlns:a16="http://schemas.microsoft.com/office/drawing/2014/main" id="{4EA9F390-7F5F-46C5-956E-6CCD22D9A7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C2187B-AEA3-4DC0-AF04-D0D80822DF01}"/>
              </a:ext>
            </a:extLst>
          </p:cNvPr>
          <p:cNvSpPr>
            <a:spLocks noGrp="1"/>
          </p:cNvSpPr>
          <p:nvPr>
            <p:ph type="sldNum" sz="quarter" idx="12"/>
          </p:nvPr>
        </p:nvSpPr>
        <p:spPr/>
        <p:txBody>
          <a:bodyPr/>
          <a:lstStyle/>
          <a:p>
            <a:fld id="{98496416-25AF-4039-9721-FD80BA0DECD2}" type="slidenum">
              <a:rPr lang="en-US" smtClean="0"/>
              <a:t>‹#›</a:t>
            </a:fld>
            <a:endParaRPr lang="en-US"/>
          </a:p>
        </p:txBody>
      </p:sp>
    </p:spTree>
    <p:extLst>
      <p:ext uri="{BB962C8B-B14F-4D97-AF65-F5344CB8AC3E}">
        <p14:creationId xmlns:p14="http://schemas.microsoft.com/office/powerpoint/2010/main" val="3637349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03AC1-6FD8-47F5-8979-3EC4085CED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AA75E4A-FDB4-41A0-B4D3-02011241A5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D2FAB4-AD8B-4060-B315-82CF4CE3AE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4838D-F00E-44CA-A504-C481DEC09E41}" type="datetimeFigureOut">
              <a:rPr lang="en-US" smtClean="0"/>
              <a:t>9/17/20</a:t>
            </a:fld>
            <a:endParaRPr lang="en-US"/>
          </a:p>
        </p:txBody>
      </p:sp>
      <p:sp>
        <p:nvSpPr>
          <p:cNvPr id="5" name="Footer Placeholder 4">
            <a:extLst>
              <a:ext uri="{FF2B5EF4-FFF2-40B4-BE49-F238E27FC236}">
                <a16:creationId xmlns:a16="http://schemas.microsoft.com/office/drawing/2014/main" id="{6EAF114C-C359-4E66-A339-858F1069B5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EE887B3-317A-46E9-AB07-0F1ACFA92B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496416-25AF-4039-9721-FD80BA0DECD2}" type="slidenum">
              <a:rPr lang="en-US" smtClean="0"/>
              <a:t>‹#›</a:t>
            </a:fld>
            <a:endParaRPr lang="en-US"/>
          </a:p>
        </p:txBody>
      </p:sp>
    </p:spTree>
    <p:extLst>
      <p:ext uri="{BB962C8B-B14F-4D97-AF65-F5344CB8AC3E}">
        <p14:creationId xmlns:p14="http://schemas.microsoft.com/office/powerpoint/2010/main" val="42761822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6" name="Rectangle 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370E49-162E-47E3-AB94-2DA4B2ADED1B}"/>
              </a:ext>
            </a:extLst>
          </p:cNvPr>
          <p:cNvSpPr>
            <a:spLocks noGrp="1"/>
          </p:cNvSpPr>
          <p:nvPr>
            <p:ph type="ctrTitle"/>
          </p:nvPr>
        </p:nvSpPr>
        <p:spPr>
          <a:xfrm>
            <a:off x="1524000" y="1122362"/>
            <a:ext cx="9144000" cy="2840037"/>
          </a:xfrm>
        </p:spPr>
        <p:txBody>
          <a:bodyPr>
            <a:normAutofit/>
          </a:bodyPr>
          <a:lstStyle/>
          <a:p>
            <a:r>
              <a:rPr lang="en-US" sz="4800" dirty="0"/>
              <a:t>Fraud Detection and Target Marking for Bank Results</a:t>
            </a:r>
          </a:p>
        </p:txBody>
      </p:sp>
      <p:sp>
        <p:nvSpPr>
          <p:cNvPr id="3" name="Subtitle 2">
            <a:extLst>
              <a:ext uri="{FF2B5EF4-FFF2-40B4-BE49-F238E27FC236}">
                <a16:creationId xmlns:a16="http://schemas.microsoft.com/office/drawing/2014/main" id="{378D42E5-D05B-4E83-9C64-7F08DA413649}"/>
              </a:ext>
            </a:extLst>
          </p:cNvPr>
          <p:cNvSpPr>
            <a:spLocks noGrp="1"/>
          </p:cNvSpPr>
          <p:nvPr>
            <p:ph type="subTitle" idx="1"/>
          </p:nvPr>
        </p:nvSpPr>
        <p:spPr>
          <a:xfrm>
            <a:off x="1524000" y="4256436"/>
            <a:ext cx="9144000" cy="1600818"/>
          </a:xfrm>
        </p:spPr>
        <p:txBody>
          <a:bodyPr>
            <a:normAutofit/>
          </a:bodyPr>
          <a:lstStyle/>
          <a:p>
            <a:r>
              <a:rPr lang="en-US" sz="2400" dirty="0">
                <a:solidFill>
                  <a:schemeClr val="accent1"/>
                </a:solidFill>
              </a:rPr>
              <a:t>Megha Patel</a:t>
            </a:r>
          </a:p>
          <a:p>
            <a:r>
              <a:rPr lang="en-US" dirty="0">
                <a:solidFill>
                  <a:schemeClr val="accent1"/>
                </a:solidFill>
              </a:rPr>
              <a:t>CIS508-</a:t>
            </a:r>
            <a:endParaRPr lang="en-US" sz="2400" dirty="0">
              <a:solidFill>
                <a:schemeClr val="accent1"/>
              </a:solidFill>
            </a:endParaRPr>
          </a:p>
          <a:p>
            <a:r>
              <a:rPr lang="en-US" sz="2400" dirty="0">
                <a:solidFill>
                  <a:schemeClr val="accent1"/>
                </a:solidFill>
              </a:rPr>
              <a:t>Cohort B</a:t>
            </a:r>
          </a:p>
        </p:txBody>
      </p:sp>
      <p:cxnSp>
        <p:nvCxnSpPr>
          <p:cNvPr id="12" name="Straight Connector 11">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807365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B9C3A2B-6331-4F98-B80C-C79BCC52365D}"/>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dirty="0">
                <a:solidFill>
                  <a:schemeClr val="bg1"/>
                </a:solidFill>
              </a:rPr>
              <a:t>Random Forest-Parameter 1:</a:t>
            </a:r>
            <a:endParaRPr lang="en-US" sz="5400" kern="1200" dirty="0">
              <a:solidFill>
                <a:schemeClr val="bg1"/>
              </a:solidFill>
              <a:latin typeface="+mj-lt"/>
              <a:ea typeface="+mj-ea"/>
              <a:cs typeface="+mj-cs"/>
            </a:endParaRP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8" name="Content Placeholder 7">
            <a:extLst>
              <a:ext uri="{FF2B5EF4-FFF2-40B4-BE49-F238E27FC236}">
                <a16:creationId xmlns:a16="http://schemas.microsoft.com/office/drawing/2014/main" id="{9537DA10-EC0A-4787-A4EF-4182C5AED731}"/>
              </a:ext>
            </a:extLst>
          </p:cNvPr>
          <p:cNvPicPr>
            <a:picLocks noGrp="1" noChangeAspect="1"/>
          </p:cNvPicPr>
          <p:nvPr>
            <p:ph idx="1"/>
          </p:nvPr>
        </p:nvPicPr>
        <p:blipFill>
          <a:blip r:embed="rId2"/>
          <a:stretch>
            <a:fillRect/>
          </a:stretch>
        </p:blipFill>
        <p:spPr>
          <a:xfrm>
            <a:off x="7633411" y="2310834"/>
            <a:ext cx="4180521" cy="4351338"/>
          </a:xfrm>
          <a:prstGeom prst="rect">
            <a:avLst/>
          </a:prstGeom>
        </p:spPr>
      </p:pic>
      <p:pic>
        <p:nvPicPr>
          <p:cNvPr id="10" name="Picture 9">
            <a:extLst>
              <a:ext uri="{FF2B5EF4-FFF2-40B4-BE49-F238E27FC236}">
                <a16:creationId xmlns:a16="http://schemas.microsoft.com/office/drawing/2014/main" id="{3BC1FD4F-83B7-4F73-94CB-F8042A532599}"/>
              </a:ext>
            </a:extLst>
          </p:cNvPr>
          <p:cNvPicPr>
            <a:picLocks noChangeAspect="1"/>
          </p:cNvPicPr>
          <p:nvPr/>
        </p:nvPicPr>
        <p:blipFill>
          <a:blip r:embed="rId3"/>
          <a:stretch>
            <a:fillRect/>
          </a:stretch>
        </p:blipFill>
        <p:spPr>
          <a:xfrm>
            <a:off x="378068" y="2431390"/>
            <a:ext cx="7058025" cy="666750"/>
          </a:xfrm>
          <a:prstGeom prst="rect">
            <a:avLst/>
          </a:prstGeom>
        </p:spPr>
      </p:pic>
      <p:sp>
        <p:nvSpPr>
          <p:cNvPr id="6" name="TextBox 5">
            <a:extLst>
              <a:ext uri="{FF2B5EF4-FFF2-40B4-BE49-F238E27FC236}">
                <a16:creationId xmlns:a16="http://schemas.microsoft.com/office/drawing/2014/main" id="{947D2A2F-9334-451D-AFAC-B9A8977B5D1D}"/>
              </a:ext>
            </a:extLst>
          </p:cNvPr>
          <p:cNvSpPr txBox="1"/>
          <p:nvPr/>
        </p:nvSpPr>
        <p:spPr>
          <a:xfrm>
            <a:off x="692727" y="3574473"/>
            <a:ext cx="5680364" cy="1754326"/>
          </a:xfrm>
          <a:prstGeom prst="rect">
            <a:avLst/>
          </a:prstGeom>
          <a:noFill/>
        </p:spPr>
        <p:txBody>
          <a:bodyPr wrap="square" rtlCol="0">
            <a:spAutoFit/>
          </a:bodyPr>
          <a:lstStyle/>
          <a:p>
            <a:pPr marL="285750" indent="-285750">
              <a:buFont typeface="Arial" panose="020B0604020202020204" pitchFamily="34" charset="0"/>
              <a:buChar char="•"/>
            </a:pPr>
            <a:r>
              <a:rPr lang="en-US" dirty="0"/>
              <a:t>Here, in the randomized search of the random forest, we can see that the accuracy of the training data is 0.866956 while the accuracy of the test data is 0.961449. </a:t>
            </a:r>
          </a:p>
          <a:p>
            <a:pPr marL="285750" indent="-285750">
              <a:buFont typeface="Arial" panose="020B0604020202020204" pitchFamily="34" charset="0"/>
              <a:buChar char="•"/>
            </a:pPr>
            <a:r>
              <a:rPr lang="en-US" dirty="0"/>
              <a:t>This shows that there is a difference of almost 10%, thus this is the case of underfitting.</a:t>
            </a:r>
          </a:p>
        </p:txBody>
      </p:sp>
    </p:spTree>
    <p:extLst>
      <p:ext uri="{BB962C8B-B14F-4D97-AF65-F5344CB8AC3E}">
        <p14:creationId xmlns:p14="http://schemas.microsoft.com/office/powerpoint/2010/main" val="179402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B9C3A2B-6331-4F98-B80C-C79BCC52365D}"/>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dirty="0">
                <a:solidFill>
                  <a:schemeClr val="bg1"/>
                </a:solidFill>
              </a:rPr>
              <a:t>Parameter 2:</a:t>
            </a:r>
            <a:endParaRPr lang="en-US" sz="5400" kern="1200" dirty="0">
              <a:solidFill>
                <a:schemeClr val="bg1"/>
              </a:solidFill>
              <a:latin typeface="+mj-lt"/>
              <a:ea typeface="+mj-ea"/>
              <a:cs typeface="+mj-cs"/>
            </a:endParaRP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47D2A2F-9334-451D-AFAC-B9A8977B5D1D}"/>
              </a:ext>
            </a:extLst>
          </p:cNvPr>
          <p:cNvSpPr txBox="1"/>
          <p:nvPr/>
        </p:nvSpPr>
        <p:spPr>
          <a:xfrm>
            <a:off x="692727" y="3574473"/>
            <a:ext cx="5680364" cy="1200329"/>
          </a:xfrm>
          <a:prstGeom prst="rect">
            <a:avLst/>
          </a:prstGeom>
          <a:noFill/>
        </p:spPr>
        <p:txBody>
          <a:bodyPr wrap="square" rtlCol="0">
            <a:spAutoFit/>
          </a:bodyPr>
          <a:lstStyle/>
          <a:p>
            <a:pPr marL="285750" indent="-285750">
              <a:buFont typeface="Arial" panose="020B0604020202020204" pitchFamily="34" charset="0"/>
              <a:buChar char="•"/>
            </a:pPr>
            <a:r>
              <a:rPr lang="en-US" dirty="0"/>
              <a:t>This case also has the same scenario compared to the ahead specified case. Here also, the data is underfitting as there is a difference of almost 9% in the accuracy rate of training and testing data. </a:t>
            </a:r>
          </a:p>
        </p:txBody>
      </p:sp>
      <p:pic>
        <p:nvPicPr>
          <p:cNvPr id="12" name="Picture 11">
            <a:extLst>
              <a:ext uri="{FF2B5EF4-FFF2-40B4-BE49-F238E27FC236}">
                <a16:creationId xmlns:a16="http://schemas.microsoft.com/office/drawing/2014/main" id="{95125673-D1AE-4620-BDAE-8AA1C2A41F18}"/>
              </a:ext>
            </a:extLst>
          </p:cNvPr>
          <p:cNvPicPr>
            <a:picLocks noChangeAspect="1"/>
          </p:cNvPicPr>
          <p:nvPr/>
        </p:nvPicPr>
        <p:blipFill>
          <a:blip r:embed="rId2"/>
          <a:stretch>
            <a:fillRect/>
          </a:stretch>
        </p:blipFill>
        <p:spPr>
          <a:xfrm>
            <a:off x="378068" y="2501988"/>
            <a:ext cx="6781800" cy="666750"/>
          </a:xfrm>
          <a:prstGeom prst="rect">
            <a:avLst/>
          </a:prstGeom>
        </p:spPr>
      </p:pic>
      <p:pic>
        <p:nvPicPr>
          <p:cNvPr id="13" name="Content Placeholder 3">
            <a:extLst>
              <a:ext uri="{FF2B5EF4-FFF2-40B4-BE49-F238E27FC236}">
                <a16:creationId xmlns:a16="http://schemas.microsoft.com/office/drawing/2014/main" id="{18AC2E7F-7AA1-4019-8697-29489A733E26}"/>
              </a:ext>
            </a:extLst>
          </p:cNvPr>
          <p:cNvPicPr>
            <a:picLocks noChangeAspect="1"/>
          </p:cNvPicPr>
          <p:nvPr/>
        </p:nvPicPr>
        <p:blipFill>
          <a:blip r:embed="rId3"/>
          <a:stretch>
            <a:fillRect/>
          </a:stretch>
        </p:blipFill>
        <p:spPr>
          <a:xfrm>
            <a:off x="7305341" y="2283125"/>
            <a:ext cx="4460348" cy="4351338"/>
          </a:xfrm>
          <a:prstGeom prst="rect">
            <a:avLst/>
          </a:prstGeom>
        </p:spPr>
      </p:pic>
    </p:spTree>
    <p:extLst>
      <p:ext uri="{BB962C8B-B14F-4D97-AF65-F5344CB8AC3E}">
        <p14:creationId xmlns:p14="http://schemas.microsoft.com/office/powerpoint/2010/main" val="3649414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B9C3A2B-6331-4F98-B80C-C79BCC52365D}"/>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dirty="0">
                <a:solidFill>
                  <a:schemeClr val="bg1"/>
                </a:solidFill>
              </a:rPr>
              <a:t>Parameter 3:</a:t>
            </a:r>
            <a:endParaRPr lang="en-US" sz="5400" kern="1200" dirty="0">
              <a:solidFill>
                <a:schemeClr val="bg1"/>
              </a:solidFill>
              <a:latin typeface="+mj-lt"/>
              <a:ea typeface="+mj-ea"/>
              <a:cs typeface="+mj-cs"/>
            </a:endParaRP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F490DBB8-276C-4FEA-9EBC-98D7144ADA81}"/>
              </a:ext>
            </a:extLst>
          </p:cNvPr>
          <p:cNvPicPr>
            <a:picLocks noChangeAspect="1"/>
          </p:cNvPicPr>
          <p:nvPr/>
        </p:nvPicPr>
        <p:blipFill>
          <a:blip r:embed="rId2"/>
          <a:stretch>
            <a:fillRect/>
          </a:stretch>
        </p:blipFill>
        <p:spPr>
          <a:xfrm>
            <a:off x="378068" y="2451978"/>
            <a:ext cx="6800850" cy="676275"/>
          </a:xfrm>
          <a:prstGeom prst="rect">
            <a:avLst/>
          </a:prstGeom>
        </p:spPr>
      </p:pic>
      <p:pic>
        <p:nvPicPr>
          <p:cNvPr id="10" name="Content Placeholder 3">
            <a:extLst>
              <a:ext uri="{FF2B5EF4-FFF2-40B4-BE49-F238E27FC236}">
                <a16:creationId xmlns:a16="http://schemas.microsoft.com/office/drawing/2014/main" id="{06B6EF0C-7CCC-4A23-AC47-81DF456B05ED}"/>
              </a:ext>
            </a:extLst>
          </p:cNvPr>
          <p:cNvPicPr>
            <a:picLocks noGrp="1" noChangeAspect="1"/>
          </p:cNvPicPr>
          <p:nvPr>
            <p:ph idx="1"/>
          </p:nvPr>
        </p:nvPicPr>
        <p:blipFill>
          <a:blip r:embed="rId3"/>
          <a:stretch>
            <a:fillRect/>
          </a:stretch>
        </p:blipFill>
        <p:spPr>
          <a:xfrm>
            <a:off x="7616384" y="2371726"/>
            <a:ext cx="4197548" cy="4351338"/>
          </a:xfrm>
          <a:prstGeom prst="rect">
            <a:avLst/>
          </a:prstGeom>
        </p:spPr>
      </p:pic>
      <p:sp>
        <p:nvSpPr>
          <p:cNvPr id="3" name="TextBox 2">
            <a:extLst>
              <a:ext uri="{FF2B5EF4-FFF2-40B4-BE49-F238E27FC236}">
                <a16:creationId xmlns:a16="http://schemas.microsoft.com/office/drawing/2014/main" id="{CA0F8245-B857-41AB-82B0-DF10A0A2A65B}"/>
              </a:ext>
            </a:extLst>
          </p:cNvPr>
          <p:cNvSpPr txBox="1"/>
          <p:nvPr/>
        </p:nvSpPr>
        <p:spPr>
          <a:xfrm>
            <a:off x="526073" y="3429000"/>
            <a:ext cx="6359469" cy="923330"/>
          </a:xfrm>
          <a:prstGeom prst="rect">
            <a:avLst/>
          </a:prstGeom>
          <a:noFill/>
        </p:spPr>
        <p:txBody>
          <a:bodyPr wrap="square" rtlCol="0">
            <a:spAutoFit/>
          </a:bodyPr>
          <a:lstStyle/>
          <a:p>
            <a:r>
              <a:rPr lang="en-US" dirty="0"/>
              <a:t>Here, there is not much difference between the accuracy rates of the training and test data. So this can be considered as a good parameter range among all the 3 parameter ranges.</a:t>
            </a:r>
          </a:p>
        </p:txBody>
      </p:sp>
    </p:spTree>
    <p:extLst>
      <p:ext uri="{BB962C8B-B14F-4D97-AF65-F5344CB8AC3E}">
        <p14:creationId xmlns:p14="http://schemas.microsoft.com/office/powerpoint/2010/main" val="1751424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E9F2427-F279-435C-B05E-D2A01DDDEC6D}"/>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dirty="0">
                <a:solidFill>
                  <a:srgbClr val="FFFFFF"/>
                </a:solidFill>
                <a:latin typeface="+mj-lt"/>
                <a:ea typeface="+mj-ea"/>
                <a:cs typeface="+mj-cs"/>
              </a:rPr>
              <a:t>Excel Sheet Fraud Detection</a:t>
            </a: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7F343B66-F050-4AEC-8BFE-D48644B841F2}"/>
              </a:ext>
            </a:extLst>
          </p:cNvPr>
          <p:cNvPicPr>
            <a:picLocks noChangeAspect="1"/>
          </p:cNvPicPr>
          <p:nvPr/>
        </p:nvPicPr>
        <p:blipFill>
          <a:blip r:embed="rId2"/>
          <a:stretch>
            <a:fillRect/>
          </a:stretch>
        </p:blipFill>
        <p:spPr>
          <a:xfrm>
            <a:off x="447675" y="2310834"/>
            <a:ext cx="11296650" cy="2819400"/>
          </a:xfrm>
          <a:prstGeom prst="rect">
            <a:avLst/>
          </a:prstGeom>
        </p:spPr>
      </p:pic>
      <p:sp>
        <p:nvSpPr>
          <p:cNvPr id="13" name="TextBox 12">
            <a:extLst>
              <a:ext uri="{FF2B5EF4-FFF2-40B4-BE49-F238E27FC236}">
                <a16:creationId xmlns:a16="http://schemas.microsoft.com/office/drawing/2014/main" id="{8BEA75C5-5312-4C5B-8D91-568F94FA744D}"/>
              </a:ext>
            </a:extLst>
          </p:cNvPr>
          <p:cNvSpPr txBox="1"/>
          <p:nvPr/>
        </p:nvSpPr>
        <p:spPr>
          <a:xfrm>
            <a:off x="8286855" y="3351202"/>
            <a:ext cx="2291508" cy="369332"/>
          </a:xfrm>
          <a:prstGeom prst="rect">
            <a:avLst/>
          </a:prstGeom>
          <a:solidFill>
            <a:schemeClr val="accent1"/>
          </a:solidFill>
        </p:spPr>
        <p:txBody>
          <a:bodyPr wrap="square" rtlCol="0">
            <a:spAutoFit/>
          </a:bodyPr>
          <a:lstStyle/>
          <a:p>
            <a:r>
              <a:rPr lang="en-US" dirty="0"/>
              <a:t>Cases of Underfitting.</a:t>
            </a:r>
          </a:p>
        </p:txBody>
      </p:sp>
    </p:spTree>
    <p:extLst>
      <p:ext uri="{BB962C8B-B14F-4D97-AF65-F5344CB8AC3E}">
        <p14:creationId xmlns:p14="http://schemas.microsoft.com/office/powerpoint/2010/main" val="2578686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E5DDB-200F-4CB2-B4CE-4550C595B50C}"/>
              </a:ext>
            </a:extLst>
          </p:cNvPr>
          <p:cNvSpPr>
            <a:spLocks noGrp="1"/>
          </p:cNvSpPr>
          <p:nvPr>
            <p:ph type="title"/>
          </p:nvPr>
        </p:nvSpPr>
        <p:spPr>
          <a:xfrm>
            <a:off x="1514292" y="513612"/>
            <a:ext cx="9894133" cy="1031216"/>
          </a:xfrm>
        </p:spPr>
        <p:txBody>
          <a:bodyPr anchor="b">
            <a:normAutofit/>
          </a:bodyPr>
          <a:lstStyle/>
          <a:p>
            <a:r>
              <a:rPr lang="en-US" sz="4400" b="1"/>
              <a:t>Direct Marketing </a:t>
            </a:r>
            <a:endParaRPr lang="en-US" sz="4400"/>
          </a:p>
        </p:txBody>
      </p:sp>
      <p:pic>
        <p:nvPicPr>
          <p:cNvPr id="4" name="Picture 3">
            <a:extLst>
              <a:ext uri="{FF2B5EF4-FFF2-40B4-BE49-F238E27FC236}">
                <a16:creationId xmlns:a16="http://schemas.microsoft.com/office/drawing/2014/main" id="{242331AD-2059-4997-892B-6875018BD4F6}"/>
              </a:ext>
            </a:extLst>
          </p:cNvPr>
          <p:cNvPicPr>
            <a:picLocks noChangeAspect="1"/>
          </p:cNvPicPr>
          <p:nvPr/>
        </p:nvPicPr>
        <p:blipFill>
          <a:blip r:embed="rId2"/>
          <a:stretch>
            <a:fillRect/>
          </a:stretch>
        </p:blipFill>
        <p:spPr>
          <a:xfrm>
            <a:off x="1514293" y="3390183"/>
            <a:ext cx="5069382" cy="1153284"/>
          </a:xfrm>
          <a:prstGeom prst="rect">
            <a:avLst/>
          </a:prstGeom>
        </p:spPr>
      </p:pic>
      <p:sp>
        <p:nvSpPr>
          <p:cNvPr id="9" name="Freeform: Shape 8">
            <a:extLst>
              <a:ext uri="{FF2B5EF4-FFF2-40B4-BE49-F238E27FC236}">
                <a16:creationId xmlns:a16="http://schemas.microsoft.com/office/drawing/2014/main" id="{C607803A-4E99-444E-94F7-8785CDDF5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80154" y="1884045"/>
            <a:ext cx="3275668" cy="2853308"/>
          </a:xfrm>
          <a:custGeom>
            <a:avLst/>
            <a:gdLst>
              <a:gd name="connsiteX0" fmla="*/ 3275668 w 3275668"/>
              <a:gd name="connsiteY0" fmla="*/ 2853308 h 2853308"/>
              <a:gd name="connsiteX1" fmla="*/ 655 w 3275668"/>
              <a:gd name="connsiteY1" fmla="*/ 2853308 h 2853308"/>
              <a:gd name="connsiteX2" fmla="*/ 0 w 3275668"/>
              <a:gd name="connsiteY2" fmla="*/ 2467565 h 2853308"/>
              <a:gd name="connsiteX3" fmla="*/ 2869894 w 3275668"/>
              <a:gd name="connsiteY3" fmla="*/ 2468888 h 2853308"/>
              <a:gd name="connsiteX4" fmla="*/ 2869894 w 3275668"/>
              <a:gd name="connsiteY4" fmla="*/ 0 h 2853308"/>
              <a:gd name="connsiteX5" fmla="*/ 3275668 w 3275668"/>
              <a:gd name="connsiteY5" fmla="*/ 0 h 2853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75668" h="2853308">
                <a:moveTo>
                  <a:pt x="3275668" y="2853308"/>
                </a:moveTo>
                <a:lnTo>
                  <a:pt x="655" y="2853308"/>
                </a:lnTo>
                <a:cubicBezTo>
                  <a:pt x="-655" y="2720171"/>
                  <a:pt x="1310" y="2600702"/>
                  <a:pt x="0" y="2467565"/>
                </a:cubicBezTo>
                <a:lnTo>
                  <a:pt x="2869894" y="2468888"/>
                </a:lnTo>
                <a:lnTo>
                  <a:pt x="2869894" y="0"/>
                </a:lnTo>
                <a:lnTo>
                  <a:pt x="3275668" y="0"/>
                </a:lnTo>
                <a:close/>
              </a:path>
            </a:pathLst>
          </a:custGeom>
          <a:solidFill>
            <a:srgbClr val="4C4C4C"/>
          </a:solidFill>
          <a:ln w="0">
            <a:noFill/>
            <a:prstDash val="solid"/>
            <a:round/>
            <a:headEnd/>
            <a:tailEnd/>
          </a:ln>
        </p:spPr>
      </p:sp>
      <p:sp>
        <p:nvSpPr>
          <p:cNvPr id="11" name="Freeform: Shape 10">
            <a:extLst>
              <a:ext uri="{FF2B5EF4-FFF2-40B4-BE49-F238E27FC236}">
                <a16:creationId xmlns:a16="http://schemas.microsoft.com/office/drawing/2014/main" id="{2989BE6A-C309-418E-8ADD-1616A9805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55822" y="3222529"/>
            <a:ext cx="3242952" cy="2828156"/>
          </a:xfrm>
          <a:custGeom>
            <a:avLst/>
            <a:gdLst>
              <a:gd name="connsiteX0" fmla="*/ 2837178 w 3242952"/>
              <a:gd name="connsiteY0" fmla="*/ 0 h 2828156"/>
              <a:gd name="connsiteX1" fmla="*/ 3242952 w 3242952"/>
              <a:gd name="connsiteY1" fmla="*/ 0 h 2828156"/>
              <a:gd name="connsiteX2" fmla="*/ 3242952 w 3242952"/>
              <a:gd name="connsiteY2" fmla="*/ 2828156 h 2828156"/>
              <a:gd name="connsiteX3" fmla="*/ 0 w 3242952"/>
              <a:gd name="connsiteY3" fmla="*/ 2828156 h 2828156"/>
              <a:gd name="connsiteX4" fmla="*/ 0 w 3242952"/>
              <a:gd name="connsiteY4" fmla="*/ 2442859 h 2828156"/>
              <a:gd name="connsiteX5" fmla="*/ 2837178 w 3242952"/>
              <a:gd name="connsiteY5" fmla="*/ 2443295 h 2828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2952" h="2828156">
                <a:moveTo>
                  <a:pt x="2837178" y="0"/>
                </a:moveTo>
                <a:lnTo>
                  <a:pt x="3242952" y="0"/>
                </a:lnTo>
                <a:lnTo>
                  <a:pt x="3242952" y="2828156"/>
                </a:lnTo>
                <a:lnTo>
                  <a:pt x="0" y="2828156"/>
                </a:lnTo>
                <a:lnTo>
                  <a:pt x="0" y="2442859"/>
                </a:lnTo>
                <a:lnTo>
                  <a:pt x="2837178" y="2443295"/>
                </a:lnTo>
                <a:close/>
              </a:path>
            </a:pathLst>
          </a:custGeom>
          <a:solidFill>
            <a:srgbClr val="4C4C4C"/>
          </a:solidFill>
          <a:ln w="0">
            <a:noFill/>
            <a:prstDash val="solid"/>
            <a:round/>
            <a:headEnd/>
            <a:tailEnd/>
          </a:ln>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1B983CE-52B7-49DC-9BF6-29502F6A50F8}"/>
              </a:ext>
            </a:extLst>
          </p:cNvPr>
          <p:cNvSpPr>
            <a:spLocks noGrp="1"/>
          </p:cNvSpPr>
          <p:nvPr>
            <p:ph idx="1"/>
          </p:nvPr>
        </p:nvSpPr>
        <p:spPr>
          <a:xfrm>
            <a:off x="7781373" y="2279151"/>
            <a:ext cx="3627063" cy="3387145"/>
          </a:xfrm>
        </p:spPr>
        <p:txBody>
          <a:bodyPr anchor="ctr">
            <a:normAutofit/>
          </a:bodyPr>
          <a:lstStyle/>
          <a:p>
            <a:pPr marL="0" indent="0">
              <a:buNone/>
            </a:pPr>
            <a:r>
              <a:rPr lang="en-US" sz="2400" dirty="0"/>
              <a:t>The target variable is to find out weather the client has subscribed for a term deposit or not?</a:t>
            </a:r>
          </a:p>
          <a:p>
            <a:pPr marL="0" indent="0">
              <a:buNone/>
            </a:pPr>
            <a:endParaRPr lang="en-US" sz="2400" dirty="0"/>
          </a:p>
          <a:p>
            <a:pPr marL="0" indent="0">
              <a:buNone/>
            </a:pPr>
            <a:r>
              <a:rPr lang="en-US" sz="2400" dirty="0"/>
              <a:t>Decision Tree Classifier:</a:t>
            </a:r>
          </a:p>
          <a:p>
            <a:pPr marL="0" indent="0">
              <a:buNone/>
            </a:pPr>
            <a:r>
              <a:rPr lang="en-US" sz="2400" dirty="0"/>
              <a:t>Default Accuracy Score:</a:t>
            </a:r>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395770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2E5F179-8FCC-4AC0-BBAE-390CEB766644}"/>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Parameter 1:</a:t>
            </a: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19232DA3-13D5-475C-855C-625C5AFEE12B}"/>
              </a:ext>
            </a:extLst>
          </p:cNvPr>
          <p:cNvPicPr>
            <a:picLocks noGrp="1" noChangeAspect="1"/>
          </p:cNvPicPr>
          <p:nvPr>
            <p:ph idx="1"/>
          </p:nvPr>
        </p:nvPicPr>
        <p:blipFill>
          <a:blip r:embed="rId2"/>
          <a:stretch>
            <a:fillRect/>
          </a:stretch>
        </p:blipFill>
        <p:spPr>
          <a:xfrm>
            <a:off x="378068" y="2310834"/>
            <a:ext cx="7955497" cy="3997637"/>
          </a:xfrm>
          <a:prstGeom prst="rect">
            <a:avLst/>
          </a:prstGeom>
        </p:spPr>
      </p:pic>
      <p:sp>
        <p:nvSpPr>
          <p:cNvPr id="6" name="TextBox 5">
            <a:extLst>
              <a:ext uri="{FF2B5EF4-FFF2-40B4-BE49-F238E27FC236}">
                <a16:creationId xmlns:a16="http://schemas.microsoft.com/office/drawing/2014/main" id="{75E8FFD8-40D2-425D-BCD7-3E1C80C7823A}"/>
              </a:ext>
            </a:extLst>
          </p:cNvPr>
          <p:cNvSpPr txBox="1"/>
          <p:nvPr/>
        </p:nvSpPr>
        <p:spPr>
          <a:xfrm>
            <a:off x="8516039" y="2599981"/>
            <a:ext cx="3297893" cy="3139321"/>
          </a:xfrm>
          <a:prstGeom prst="rect">
            <a:avLst/>
          </a:prstGeom>
          <a:noFill/>
        </p:spPr>
        <p:txBody>
          <a:bodyPr wrap="square" rtlCol="0">
            <a:spAutoFit/>
          </a:bodyPr>
          <a:lstStyle/>
          <a:p>
            <a:r>
              <a:rPr lang="en-US" dirty="0"/>
              <a:t>Considering the parameter ranges as 50 to 100 with 5 interval range for </a:t>
            </a:r>
            <a:r>
              <a:rPr lang="en-US" dirty="0" err="1"/>
              <a:t>min_sample_leaf</a:t>
            </a:r>
            <a:r>
              <a:rPr lang="en-US" dirty="0"/>
              <a:t> , max depth as 1-50 with interval of 2 and passing criterion as </a:t>
            </a:r>
            <a:r>
              <a:rPr lang="en-US" dirty="0" err="1"/>
              <a:t>gini</a:t>
            </a:r>
            <a:r>
              <a:rPr lang="en-US" dirty="0"/>
              <a:t> and entropy to find the impurity in the data and to gain information and passing this values to both the search we get the following set as best set of parameters.</a:t>
            </a:r>
          </a:p>
        </p:txBody>
      </p:sp>
    </p:spTree>
    <p:extLst>
      <p:ext uri="{BB962C8B-B14F-4D97-AF65-F5344CB8AC3E}">
        <p14:creationId xmlns:p14="http://schemas.microsoft.com/office/powerpoint/2010/main" val="21522508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B75112A-F313-4461-8C51-FE476465DCAC}"/>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Parameter 1:</a:t>
            </a:r>
          </a:p>
        </p:txBody>
      </p:sp>
      <p:cxnSp>
        <p:nvCxnSpPr>
          <p:cNvPr id="15" name="Straight Connector 14">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8" name="Content Placeholder 7">
            <a:extLst>
              <a:ext uri="{FF2B5EF4-FFF2-40B4-BE49-F238E27FC236}">
                <a16:creationId xmlns:a16="http://schemas.microsoft.com/office/drawing/2014/main" id="{75C97011-C05E-4651-AE73-B31EFD67606B}"/>
              </a:ext>
            </a:extLst>
          </p:cNvPr>
          <p:cNvPicPr>
            <a:picLocks noGrp="1" noChangeAspect="1"/>
          </p:cNvPicPr>
          <p:nvPr>
            <p:ph idx="1"/>
          </p:nvPr>
        </p:nvPicPr>
        <p:blipFill>
          <a:blip r:embed="rId2"/>
          <a:stretch>
            <a:fillRect/>
          </a:stretch>
        </p:blipFill>
        <p:spPr>
          <a:xfrm>
            <a:off x="378068" y="2393785"/>
            <a:ext cx="6345455" cy="3997637"/>
          </a:xfrm>
          <a:prstGeom prst="rect">
            <a:avLst/>
          </a:prstGeom>
        </p:spPr>
      </p:pic>
      <p:sp>
        <p:nvSpPr>
          <p:cNvPr id="9" name="TextBox 8">
            <a:extLst>
              <a:ext uri="{FF2B5EF4-FFF2-40B4-BE49-F238E27FC236}">
                <a16:creationId xmlns:a16="http://schemas.microsoft.com/office/drawing/2014/main" id="{B4E79F6C-2BB3-4F80-8315-11245084E381}"/>
              </a:ext>
            </a:extLst>
          </p:cNvPr>
          <p:cNvSpPr txBox="1"/>
          <p:nvPr/>
        </p:nvSpPr>
        <p:spPr>
          <a:xfrm>
            <a:off x="7348251" y="2633031"/>
            <a:ext cx="4317676" cy="1754326"/>
          </a:xfrm>
          <a:prstGeom prst="rect">
            <a:avLst/>
          </a:prstGeom>
          <a:noFill/>
        </p:spPr>
        <p:txBody>
          <a:bodyPr wrap="square" rtlCol="0">
            <a:spAutoFit/>
          </a:bodyPr>
          <a:lstStyle/>
          <a:p>
            <a:r>
              <a:rPr lang="en-US" dirty="0"/>
              <a:t>From this data, we can see the accuracy rates of both the train and test data which is almost the same for both the searches.</a:t>
            </a:r>
          </a:p>
          <a:p>
            <a:endParaRPr lang="en-US" dirty="0"/>
          </a:p>
          <a:p>
            <a:r>
              <a:rPr lang="en-US" dirty="0"/>
              <a:t>Also, the mean of </a:t>
            </a:r>
            <a:r>
              <a:rPr lang="en-US" dirty="0" err="1"/>
              <a:t>roc_auc</a:t>
            </a:r>
            <a:r>
              <a:rPr lang="en-US" dirty="0"/>
              <a:t> is nearly 86% which means that the data is split fairly.</a:t>
            </a:r>
          </a:p>
        </p:txBody>
      </p:sp>
    </p:spTree>
    <p:extLst>
      <p:ext uri="{BB962C8B-B14F-4D97-AF65-F5344CB8AC3E}">
        <p14:creationId xmlns:p14="http://schemas.microsoft.com/office/powerpoint/2010/main" val="4193284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A6FEE31-BB7D-47E9-A52B-5DEB591DCC1A}"/>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Parameter 2:</a:t>
            </a: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2A273B9B-65C3-45EC-B1BE-5FC830F676F0}"/>
              </a:ext>
            </a:extLst>
          </p:cNvPr>
          <p:cNvPicPr>
            <a:picLocks noChangeAspect="1"/>
          </p:cNvPicPr>
          <p:nvPr/>
        </p:nvPicPr>
        <p:blipFill>
          <a:blip r:embed="rId2"/>
          <a:stretch>
            <a:fillRect/>
          </a:stretch>
        </p:blipFill>
        <p:spPr>
          <a:xfrm>
            <a:off x="378068" y="2393785"/>
            <a:ext cx="8035449" cy="3997637"/>
          </a:xfrm>
          <a:prstGeom prst="rect">
            <a:avLst/>
          </a:prstGeom>
        </p:spPr>
      </p:pic>
      <p:sp>
        <p:nvSpPr>
          <p:cNvPr id="5" name="TextBox 4">
            <a:extLst>
              <a:ext uri="{FF2B5EF4-FFF2-40B4-BE49-F238E27FC236}">
                <a16:creationId xmlns:a16="http://schemas.microsoft.com/office/drawing/2014/main" id="{EE8CF3C7-166C-4D4B-8250-2B60225D6DA2}"/>
              </a:ext>
            </a:extLst>
          </p:cNvPr>
          <p:cNvSpPr txBox="1"/>
          <p:nvPr/>
        </p:nvSpPr>
        <p:spPr>
          <a:xfrm>
            <a:off x="8868578" y="2677099"/>
            <a:ext cx="2945354" cy="1200329"/>
          </a:xfrm>
          <a:prstGeom prst="rect">
            <a:avLst/>
          </a:prstGeom>
          <a:noFill/>
        </p:spPr>
        <p:txBody>
          <a:bodyPr wrap="square" rtlCol="0">
            <a:spAutoFit/>
          </a:bodyPr>
          <a:lstStyle/>
          <a:p>
            <a:r>
              <a:rPr lang="en-US" dirty="0"/>
              <a:t>Repeating the same process, for parameter 2 and parameter 3 we get the following outputs.</a:t>
            </a:r>
          </a:p>
        </p:txBody>
      </p:sp>
    </p:spTree>
    <p:extLst>
      <p:ext uri="{BB962C8B-B14F-4D97-AF65-F5344CB8AC3E}">
        <p14:creationId xmlns:p14="http://schemas.microsoft.com/office/powerpoint/2010/main" val="3416841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9E02561-F99E-4673-B390-56FF46791BA8}"/>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Parameter 2:</a:t>
            </a: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238BC611-66B7-48A0-9E91-AAA4A9C98C68}"/>
              </a:ext>
            </a:extLst>
          </p:cNvPr>
          <p:cNvPicPr>
            <a:picLocks noGrp="1" noChangeAspect="1"/>
          </p:cNvPicPr>
          <p:nvPr>
            <p:ph idx="1"/>
          </p:nvPr>
        </p:nvPicPr>
        <p:blipFill>
          <a:blip r:embed="rId2"/>
          <a:stretch>
            <a:fillRect/>
          </a:stretch>
        </p:blipFill>
        <p:spPr>
          <a:xfrm>
            <a:off x="378068" y="2393785"/>
            <a:ext cx="6500223" cy="3997637"/>
          </a:xfrm>
          <a:prstGeom prst="rect">
            <a:avLst/>
          </a:prstGeom>
        </p:spPr>
      </p:pic>
    </p:spTree>
    <p:extLst>
      <p:ext uri="{BB962C8B-B14F-4D97-AF65-F5344CB8AC3E}">
        <p14:creationId xmlns:p14="http://schemas.microsoft.com/office/powerpoint/2010/main" val="34271457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5AB6C6C-6E3B-433C-ACE2-EEEA61DC887E}"/>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Parameter 3:</a:t>
            </a: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6732DC83-2423-459F-BB2E-35DDE2C263C4}"/>
              </a:ext>
            </a:extLst>
          </p:cNvPr>
          <p:cNvPicPr>
            <a:picLocks noGrp="1" noChangeAspect="1"/>
          </p:cNvPicPr>
          <p:nvPr>
            <p:ph idx="1"/>
          </p:nvPr>
        </p:nvPicPr>
        <p:blipFill>
          <a:blip r:embed="rId2"/>
          <a:stretch>
            <a:fillRect/>
          </a:stretch>
        </p:blipFill>
        <p:spPr>
          <a:xfrm>
            <a:off x="378068" y="2393785"/>
            <a:ext cx="7687762" cy="3997637"/>
          </a:xfrm>
          <a:prstGeom prst="rect">
            <a:avLst/>
          </a:prstGeom>
        </p:spPr>
      </p:pic>
    </p:spTree>
    <p:extLst>
      <p:ext uri="{BB962C8B-B14F-4D97-AF65-F5344CB8AC3E}">
        <p14:creationId xmlns:p14="http://schemas.microsoft.com/office/powerpoint/2010/main" val="3897791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EEADE-45D0-4AD9-9FE4-4B9081411EE8}"/>
              </a:ext>
            </a:extLst>
          </p:cNvPr>
          <p:cNvSpPr>
            <a:spLocks noGrp="1"/>
          </p:cNvSpPr>
          <p:nvPr>
            <p:ph type="title"/>
          </p:nvPr>
        </p:nvSpPr>
        <p:spPr>
          <a:xfrm>
            <a:off x="1514292" y="513612"/>
            <a:ext cx="9894133" cy="1031216"/>
          </a:xfrm>
        </p:spPr>
        <p:txBody>
          <a:bodyPr anchor="b">
            <a:normAutofit/>
          </a:bodyPr>
          <a:lstStyle/>
          <a:p>
            <a:r>
              <a:rPr lang="en-US" sz="4400"/>
              <a:t>Fraud Detection Dataset</a:t>
            </a:r>
          </a:p>
        </p:txBody>
      </p:sp>
      <p:pic>
        <p:nvPicPr>
          <p:cNvPr id="6" name="Picture 5">
            <a:extLst>
              <a:ext uri="{FF2B5EF4-FFF2-40B4-BE49-F238E27FC236}">
                <a16:creationId xmlns:a16="http://schemas.microsoft.com/office/drawing/2014/main" id="{2C36223D-4339-4A22-A2CE-EEA1FB47F9EE}"/>
              </a:ext>
            </a:extLst>
          </p:cNvPr>
          <p:cNvPicPr>
            <a:picLocks noChangeAspect="1"/>
          </p:cNvPicPr>
          <p:nvPr/>
        </p:nvPicPr>
        <p:blipFill>
          <a:blip r:embed="rId2"/>
          <a:stretch>
            <a:fillRect/>
          </a:stretch>
        </p:blipFill>
        <p:spPr>
          <a:xfrm>
            <a:off x="1514293" y="3132327"/>
            <a:ext cx="5069382" cy="1668996"/>
          </a:xfrm>
          <a:prstGeom prst="rect">
            <a:avLst/>
          </a:prstGeom>
        </p:spPr>
      </p:pic>
      <p:sp>
        <p:nvSpPr>
          <p:cNvPr id="11" name="Freeform: Shape 10">
            <a:extLst>
              <a:ext uri="{FF2B5EF4-FFF2-40B4-BE49-F238E27FC236}">
                <a16:creationId xmlns:a16="http://schemas.microsoft.com/office/drawing/2014/main" id="{C607803A-4E99-444E-94F7-8785CDDF5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80154" y="1884045"/>
            <a:ext cx="3275668" cy="2853308"/>
          </a:xfrm>
          <a:custGeom>
            <a:avLst/>
            <a:gdLst>
              <a:gd name="connsiteX0" fmla="*/ 3275668 w 3275668"/>
              <a:gd name="connsiteY0" fmla="*/ 2853308 h 2853308"/>
              <a:gd name="connsiteX1" fmla="*/ 655 w 3275668"/>
              <a:gd name="connsiteY1" fmla="*/ 2853308 h 2853308"/>
              <a:gd name="connsiteX2" fmla="*/ 0 w 3275668"/>
              <a:gd name="connsiteY2" fmla="*/ 2467565 h 2853308"/>
              <a:gd name="connsiteX3" fmla="*/ 2869894 w 3275668"/>
              <a:gd name="connsiteY3" fmla="*/ 2468888 h 2853308"/>
              <a:gd name="connsiteX4" fmla="*/ 2869894 w 3275668"/>
              <a:gd name="connsiteY4" fmla="*/ 0 h 2853308"/>
              <a:gd name="connsiteX5" fmla="*/ 3275668 w 3275668"/>
              <a:gd name="connsiteY5" fmla="*/ 0 h 2853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75668" h="2853308">
                <a:moveTo>
                  <a:pt x="3275668" y="2853308"/>
                </a:moveTo>
                <a:lnTo>
                  <a:pt x="655" y="2853308"/>
                </a:lnTo>
                <a:cubicBezTo>
                  <a:pt x="-655" y="2720171"/>
                  <a:pt x="1310" y="2600702"/>
                  <a:pt x="0" y="2467565"/>
                </a:cubicBezTo>
                <a:lnTo>
                  <a:pt x="2869894" y="2468888"/>
                </a:lnTo>
                <a:lnTo>
                  <a:pt x="2869894" y="0"/>
                </a:lnTo>
                <a:lnTo>
                  <a:pt x="3275668" y="0"/>
                </a:lnTo>
                <a:close/>
              </a:path>
            </a:pathLst>
          </a:custGeom>
          <a:solidFill>
            <a:srgbClr val="4C4C4C"/>
          </a:solidFill>
          <a:ln w="0">
            <a:noFill/>
            <a:prstDash val="solid"/>
            <a:round/>
            <a:headEnd/>
            <a:tailEnd/>
          </a:ln>
        </p:spPr>
      </p:sp>
      <p:sp>
        <p:nvSpPr>
          <p:cNvPr id="13" name="Freeform: Shape 12">
            <a:extLst>
              <a:ext uri="{FF2B5EF4-FFF2-40B4-BE49-F238E27FC236}">
                <a16:creationId xmlns:a16="http://schemas.microsoft.com/office/drawing/2014/main" id="{2989BE6A-C309-418E-8ADD-1616A9805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55822" y="3222529"/>
            <a:ext cx="3242952" cy="2828156"/>
          </a:xfrm>
          <a:custGeom>
            <a:avLst/>
            <a:gdLst>
              <a:gd name="connsiteX0" fmla="*/ 2837178 w 3242952"/>
              <a:gd name="connsiteY0" fmla="*/ 0 h 2828156"/>
              <a:gd name="connsiteX1" fmla="*/ 3242952 w 3242952"/>
              <a:gd name="connsiteY1" fmla="*/ 0 h 2828156"/>
              <a:gd name="connsiteX2" fmla="*/ 3242952 w 3242952"/>
              <a:gd name="connsiteY2" fmla="*/ 2828156 h 2828156"/>
              <a:gd name="connsiteX3" fmla="*/ 0 w 3242952"/>
              <a:gd name="connsiteY3" fmla="*/ 2828156 h 2828156"/>
              <a:gd name="connsiteX4" fmla="*/ 0 w 3242952"/>
              <a:gd name="connsiteY4" fmla="*/ 2442859 h 2828156"/>
              <a:gd name="connsiteX5" fmla="*/ 2837178 w 3242952"/>
              <a:gd name="connsiteY5" fmla="*/ 2443295 h 2828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2952" h="2828156">
                <a:moveTo>
                  <a:pt x="2837178" y="0"/>
                </a:moveTo>
                <a:lnTo>
                  <a:pt x="3242952" y="0"/>
                </a:lnTo>
                <a:lnTo>
                  <a:pt x="3242952" y="2828156"/>
                </a:lnTo>
                <a:lnTo>
                  <a:pt x="0" y="2828156"/>
                </a:lnTo>
                <a:lnTo>
                  <a:pt x="0" y="2442859"/>
                </a:lnTo>
                <a:lnTo>
                  <a:pt x="2837178" y="2443295"/>
                </a:lnTo>
                <a:close/>
              </a:path>
            </a:pathLst>
          </a:custGeom>
          <a:solidFill>
            <a:srgbClr val="4C4C4C"/>
          </a:solidFill>
          <a:ln w="0">
            <a:noFill/>
            <a:prstDash val="solid"/>
            <a:round/>
            <a:headEnd/>
            <a:tailEnd/>
          </a:ln>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50B56F9-B25C-44FE-83AE-5B54A7E910D8}"/>
              </a:ext>
            </a:extLst>
          </p:cNvPr>
          <p:cNvSpPr>
            <a:spLocks noGrp="1"/>
          </p:cNvSpPr>
          <p:nvPr>
            <p:ph idx="1"/>
          </p:nvPr>
        </p:nvSpPr>
        <p:spPr>
          <a:xfrm>
            <a:off x="7781373" y="2279151"/>
            <a:ext cx="3627063" cy="3387145"/>
          </a:xfrm>
        </p:spPr>
        <p:txBody>
          <a:bodyPr anchor="ctr">
            <a:normAutofit/>
          </a:bodyPr>
          <a:lstStyle/>
          <a:p>
            <a:pPr marL="0" indent="0">
              <a:buNone/>
            </a:pPr>
            <a:r>
              <a:rPr lang="en-US" sz="2400" dirty="0"/>
              <a:t>The target variable is to find out the number of cases where fraud was found or not.</a:t>
            </a:r>
          </a:p>
          <a:p>
            <a:pPr marL="0" indent="0">
              <a:buNone/>
            </a:pPr>
            <a:r>
              <a:rPr lang="en-US" sz="2400" dirty="0"/>
              <a:t>Decision Tree Classifier:</a:t>
            </a:r>
          </a:p>
          <a:p>
            <a:pPr marL="0" indent="0">
              <a:buNone/>
            </a:pPr>
            <a:r>
              <a:rPr lang="en-US" sz="2400" dirty="0"/>
              <a:t>So the default, accuracy score is:</a:t>
            </a:r>
          </a:p>
          <a:p>
            <a:pPr marL="0" indent="0">
              <a:buNone/>
            </a:pPr>
            <a:endParaRPr lang="en-US" sz="2400" dirty="0"/>
          </a:p>
        </p:txBody>
      </p:sp>
    </p:spTree>
    <p:extLst>
      <p:ext uri="{BB962C8B-B14F-4D97-AF65-F5344CB8AC3E}">
        <p14:creationId xmlns:p14="http://schemas.microsoft.com/office/powerpoint/2010/main" val="27569207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83D0DB3-6868-40A6-AA4B-B8EBF157726C}"/>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Parameter 3:</a:t>
            </a: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53C29DEE-5295-4D77-AFD4-B617345D7DB8}"/>
              </a:ext>
            </a:extLst>
          </p:cNvPr>
          <p:cNvPicPr>
            <a:picLocks noGrp="1" noChangeAspect="1"/>
          </p:cNvPicPr>
          <p:nvPr>
            <p:ph idx="1"/>
          </p:nvPr>
        </p:nvPicPr>
        <p:blipFill>
          <a:blip r:embed="rId2"/>
          <a:stretch>
            <a:fillRect/>
          </a:stretch>
        </p:blipFill>
        <p:spPr>
          <a:xfrm>
            <a:off x="378068" y="2393785"/>
            <a:ext cx="6526753" cy="3997637"/>
          </a:xfrm>
          <a:prstGeom prst="rect">
            <a:avLst/>
          </a:prstGeom>
        </p:spPr>
      </p:pic>
      <p:sp>
        <p:nvSpPr>
          <p:cNvPr id="5" name="TextBox 4">
            <a:extLst>
              <a:ext uri="{FF2B5EF4-FFF2-40B4-BE49-F238E27FC236}">
                <a16:creationId xmlns:a16="http://schemas.microsoft.com/office/drawing/2014/main" id="{B10D6629-AA19-44FD-A917-D74266CA9F39}"/>
              </a:ext>
            </a:extLst>
          </p:cNvPr>
          <p:cNvSpPr txBox="1"/>
          <p:nvPr/>
        </p:nvSpPr>
        <p:spPr>
          <a:xfrm>
            <a:off x="7755875" y="2710149"/>
            <a:ext cx="3822853" cy="2031325"/>
          </a:xfrm>
          <a:prstGeom prst="rect">
            <a:avLst/>
          </a:prstGeom>
          <a:noFill/>
        </p:spPr>
        <p:txBody>
          <a:bodyPr wrap="square" rtlCol="0">
            <a:spAutoFit/>
          </a:bodyPr>
          <a:lstStyle/>
          <a:p>
            <a:r>
              <a:rPr lang="en-US" dirty="0"/>
              <a:t>Thus, we can conclude that there is no big change in the results even after computing different set if ranges to the parameters. </a:t>
            </a:r>
          </a:p>
          <a:p>
            <a:r>
              <a:rPr lang="en-US" dirty="0"/>
              <a:t>Hence, we can select the default accuracy as the best.</a:t>
            </a:r>
          </a:p>
          <a:p>
            <a:endParaRPr lang="en-US" dirty="0"/>
          </a:p>
        </p:txBody>
      </p:sp>
    </p:spTree>
    <p:extLst>
      <p:ext uri="{BB962C8B-B14F-4D97-AF65-F5344CB8AC3E}">
        <p14:creationId xmlns:p14="http://schemas.microsoft.com/office/powerpoint/2010/main" val="7068983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E03A327-A833-4957-ABF3-CBA8C57ABCE5}"/>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Excel Sheet Direct Marketing</a:t>
            </a: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F9B55AA2-EBBB-4A66-A649-A4F27AD0411E}"/>
              </a:ext>
            </a:extLst>
          </p:cNvPr>
          <p:cNvPicPr>
            <a:picLocks noGrp="1" noChangeAspect="1"/>
          </p:cNvPicPr>
          <p:nvPr>
            <p:ph idx="1"/>
          </p:nvPr>
        </p:nvPicPr>
        <p:blipFill>
          <a:blip r:embed="rId2"/>
          <a:stretch>
            <a:fillRect/>
          </a:stretch>
        </p:blipFill>
        <p:spPr>
          <a:xfrm>
            <a:off x="320040" y="2597383"/>
            <a:ext cx="11496821" cy="3822693"/>
          </a:xfrm>
          <a:prstGeom prst="rect">
            <a:avLst/>
          </a:prstGeom>
        </p:spPr>
      </p:pic>
      <p:sp>
        <p:nvSpPr>
          <p:cNvPr id="5" name="Rectangle: Rounded Corners 4">
            <a:extLst>
              <a:ext uri="{FF2B5EF4-FFF2-40B4-BE49-F238E27FC236}">
                <a16:creationId xmlns:a16="http://schemas.microsoft.com/office/drawing/2014/main" id="{5648F21B-66DE-4A44-A213-D3A48D1C6F4F}"/>
              </a:ext>
            </a:extLst>
          </p:cNvPr>
          <p:cNvSpPr/>
          <p:nvPr/>
        </p:nvSpPr>
        <p:spPr>
          <a:xfrm>
            <a:off x="10675345" y="2798284"/>
            <a:ext cx="1196615" cy="362179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7E87134-89FC-4B4C-871C-DADCD4B85125}"/>
              </a:ext>
            </a:extLst>
          </p:cNvPr>
          <p:cNvSpPr txBox="1"/>
          <p:nvPr/>
        </p:nvSpPr>
        <p:spPr>
          <a:xfrm>
            <a:off x="10855838" y="6514514"/>
            <a:ext cx="1196615" cy="369332"/>
          </a:xfrm>
          <a:prstGeom prst="rect">
            <a:avLst/>
          </a:prstGeom>
          <a:noFill/>
        </p:spPr>
        <p:txBody>
          <a:bodyPr wrap="square" rtlCol="0">
            <a:spAutoFit/>
          </a:bodyPr>
          <a:lstStyle/>
          <a:p>
            <a:r>
              <a:rPr lang="en-US" dirty="0"/>
              <a:t>Fair split</a:t>
            </a:r>
          </a:p>
        </p:txBody>
      </p:sp>
    </p:spTree>
    <p:extLst>
      <p:ext uri="{BB962C8B-B14F-4D97-AF65-F5344CB8AC3E}">
        <p14:creationId xmlns:p14="http://schemas.microsoft.com/office/powerpoint/2010/main" val="13932956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D9543E9-2327-47CD-B5F1-79C0933CF8EC}"/>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a:t>Random Forest:</a:t>
            </a:r>
          </a:p>
        </p:txBody>
      </p:sp>
      <p:sp>
        <p:nvSpPr>
          <p:cNvPr id="3" name="Content Placeholder 2">
            <a:extLst>
              <a:ext uri="{FF2B5EF4-FFF2-40B4-BE49-F238E27FC236}">
                <a16:creationId xmlns:a16="http://schemas.microsoft.com/office/drawing/2014/main" id="{B374D2F3-1435-4621-9917-C012C1389940}"/>
              </a:ext>
            </a:extLst>
          </p:cNvPr>
          <p:cNvSpPr>
            <a:spLocks noGrp="1"/>
          </p:cNvSpPr>
          <p:nvPr>
            <p:ph idx="1"/>
          </p:nvPr>
        </p:nvSpPr>
        <p:spPr>
          <a:xfrm>
            <a:off x="643468" y="2638043"/>
            <a:ext cx="3363974" cy="3415623"/>
          </a:xfrm>
        </p:spPr>
        <p:txBody>
          <a:bodyPr>
            <a:normAutofit/>
          </a:bodyPr>
          <a:lstStyle/>
          <a:p>
            <a:pPr marL="0" indent="0">
              <a:buNone/>
            </a:pPr>
            <a:r>
              <a:rPr lang="en-US" sz="2000"/>
              <a:t>Parameter 1:</a:t>
            </a:r>
          </a:p>
          <a:p>
            <a:pPr marL="0" indent="0">
              <a:buNone/>
            </a:pPr>
            <a:endParaRPr lang="en-US" sz="2000"/>
          </a:p>
        </p:txBody>
      </p:sp>
      <p:pic>
        <p:nvPicPr>
          <p:cNvPr id="4" name="Picture 3">
            <a:extLst>
              <a:ext uri="{FF2B5EF4-FFF2-40B4-BE49-F238E27FC236}">
                <a16:creationId xmlns:a16="http://schemas.microsoft.com/office/drawing/2014/main" id="{12D13711-084F-4412-A4B4-AC1F001B72D1}"/>
              </a:ext>
            </a:extLst>
          </p:cNvPr>
          <p:cNvPicPr>
            <a:picLocks noChangeAspect="1"/>
          </p:cNvPicPr>
          <p:nvPr/>
        </p:nvPicPr>
        <p:blipFill>
          <a:blip r:embed="rId2"/>
          <a:stretch>
            <a:fillRect/>
          </a:stretch>
        </p:blipFill>
        <p:spPr>
          <a:xfrm>
            <a:off x="5311921" y="988902"/>
            <a:ext cx="6250769" cy="4719329"/>
          </a:xfrm>
          <a:prstGeom prst="rect">
            <a:avLst/>
          </a:prstGeom>
        </p:spPr>
      </p:pic>
      <p:sp>
        <p:nvSpPr>
          <p:cNvPr id="5" name="Oval 4">
            <a:extLst>
              <a:ext uri="{FF2B5EF4-FFF2-40B4-BE49-F238E27FC236}">
                <a16:creationId xmlns:a16="http://schemas.microsoft.com/office/drawing/2014/main" id="{DC389237-2F96-4625-ACCC-A166138E1DF9}"/>
              </a:ext>
            </a:extLst>
          </p:cNvPr>
          <p:cNvSpPr/>
          <p:nvPr/>
        </p:nvSpPr>
        <p:spPr>
          <a:xfrm>
            <a:off x="7546554" y="3429000"/>
            <a:ext cx="418641" cy="151482"/>
          </a:xfrm>
          <a:prstGeom prst="ellipse">
            <a:avLst/>
          </a:prstGeom>
          <a:noFill/>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TextBox 5">
            <a:extLst>
              <a:ext uri="{FF2B5EF4-FFF2-40B4-BE49-F238E27FC236}">
                <a16:creationId xmlns:a16="http://schemas.microsoft.com/office/drawing/2014/main" id="{E4152968-3716-407E-85CD-8555CD3940F8}"/>
              </a:ext>
            </a:extLst>
          </p:cNvPr>
          <p:cNvSpPr txBox="1"/>
          <p:nvPr/>
        </p:nvSpPr>
        <p:spPr>
          <a:xfrm>
            <a:off x="9849079" y="2868526"/>
            <a:ext cx="1972019" cy="1477328"/>
          </a:xfrm>
          <a:prstGeom prst="rect">
            <a:avLst/>
          </a:prstGeom>
          <a:noFill/>
        </p:spPr>
        <p:txBody>
          <a:bodyPr wrap="square" rtlCol="0">
            <a:spAutoFit/>
          </a:bodyPr>
          <a:lstStyle/>
          <a:p>
            <a:r>
              <a:rPr lang="en-US" dirty="0">
                <a:solidFill>
                  <a:schemeClr val="bg1"/>
                </a:solidFill>
              </a:rPr>
              <a:t>Out of all the positive classes, how much data we predicted correctly.</a:t>
            </a:r>
          </a:p>
        </p:txBody>
      </p:sp>
      <p:cxnSp>
        <p:nvCxnSpPr>
          <p:cNvPr id="8" name="Straight Arrow Connector 7">
            <a:extLst>
              <a:ext uri="{FF2B5EF4-FFF2-40B4-BE49-F238E27FC236}">
                <a16:creationId xmlns:a16="http://schemas.microsoft.com/office/drawing/2014/main" id="{AECBB8C1-7D34-40D9-B163-18EC9C532D8E}"/>
              </a:ext>
            </a:extLst>
          </p:cNvPr>
          <p:cNvCxnSpPr/>
          <p:nvPr/>
        </p:nvCxnSpPr>
        <p:spPr>
          <a:xfrm flipV="1">
            <a:off x="7965195" y="3348566"/>
            <a:ext cx="1850834" cy="804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0854737"/>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15FC900-8DAB-4B05-B4F3-BD819380ABD4}"/>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3000" kern="1200">
                <a:solidFill>
                  <a:srgbClr val="FFFFFF"/>
                </a:solidFill>
                <a:latin typeface="+mj-lt"/>
                <a:ea typeface="+mj-ea"/>
                <a:cs typeface="+mj-cs"/>
              </a:rPr>
              <a:t>Parameter 2:</a:t>
            </a:r>
            <a:br>
              <a:rPr lang="en-US" sz="3000" kern="1200">
                <a:solidFill>
                  <a:srgbClr val="FFFFFF"/>
                </a:solidFill>
                <a:latin typeface="+mj-lt"/>
                <a:ea typeface="+mj-ea"/>
                <a:cs typeface="+mj-cs"/>
              </a:rPr>
            </a:br>
            <a:endParaRPr lang="en-US" sz="3000" kern="1200">
              <a:solidFill>
                <a:srgbClr val="FFFFFF"/>
              </a:solidFill>
              <a:latin typeface="+mj-lt"/>
              <a:ea typeface="+mj-ea"/>
              <a:cs typeface="+mj-cs"/>
            </a:endParaRP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2F360EF9-C486-4161-BBEE-2184694190DB}"/>
              </a:ext>
            </a:extLst>
          </p:cNvPr>
          <p:cNvPicPr>
            <a:picLocks noGrp="1" noChangeAspect="1"/>
          </p:cNvPicPr>
          <p:nvPr>
            <p:ph idx="1"/>
          </p:nvPr>
        </p:nvPicPr>
        <p:blipFill>
          <a:blip r:embed="rId2"/>
          <a:stretch>
            <a:fillRect/>
          </a:stretch>
        </p:blipFill>
        <p:spPr>
          <a:xfrm>
            <a:off x="3375127" y="2509911"/>
            <a:ext cx="5386646" cy="3997637"/>
          </a:xfrm>
          <a:prstGeom prst="rect">
            <a:avLst/>
          </a:prstGeom>
        </p:spPr>
      </p:pic>
      <p:sp>
        <p:nvSpPr>
          <p:cNvPr id="7" name="Oval 6">
            <a:extLst>
              <a:ext uri="{FF2B5EF4-FFF2-40B4-BE49-F238E27FC236}">
                <a16:creationId xmlns:a16="http://schemas.microsoft.com/office/drawing/2014/main" id="{A9967D75-E751-4E86-A6C1-0D7EFC270CF5}"/>
              </a:ext>
            </a:extLst>
          </p:cNvPr>
          <p:cNvSpPr/>
          <p:nvPr/>
        </p:nvSpPr>
        <p:spPr>
          <a:xfrm>
            <a:off x="5288097" y="4563737"/>
            <a:ext cx="418641" cy="151482"/>
          </a:xfrm>
          <a:prstGeom prst="ellipse">
            <a:avLst/>
          </a:prstGeom>
          <a:noFill/>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57275B26-E242-45B0-9DAB-16C3C384AADB}"/>
              </a:ext>
            </a:extLst>
          </p:cNvPr>
          <p:cNvSpPr txBox="1"/>
          <p:nvPr/>
        </p:nvSpPr>
        <p:spPr>
          <a:xfrm>
            <a:off x="7557572" y="4186409"/>
            <a:ext cx="3955053" cy="1200329"/>
          </a:xfrm>
          <a:prstGeom prst="rect">
            <a:avLst/>
          </a:prstGeom>
          <a:noFill/>
        </p:spPr>
        <p:txBody>
          <a:bodyPr wrap="square" rtlCol="0">
            <a:spAutoFit/>
          </a:bodyPr>
          <a:lstStyle/>
          <a:p>
            <a:r>
              <a:rPr lang="en-US" dirty="0"/>
              <a:t>Out of all the positive classes, how much data we predicted correctly.</a:t>
            </a:r>
          </a:p>
          <a:p>
            <a:r>
              <a:rPr lang="en-US" dirty="0"/>
              <a:t>Although it is good to have the value as 1, but this cannot be the ideal case.</a:t>
            </a:r>
          </a:p>
        </p:txBody>
      </p:sp>
      <p:cxnSp>
        <p:nvCxnSpPr>
          <p:cNvPr id="10" name="Straight Arrow Connector 9">
            <a:extLst>
              <a:ext uri="{FF2B5EF4-FFF2-40B4-BE49-F238E27FC236}">
                <a16:creationId xmlns:a16="http://schemas.microsoft.com/office/drawing/2014/main" id="{CDEE2C0B-673D-4E26-98C4-23FEB1C7907B}"/>
              </a:ext>
            </a:extLst>
          </p:cNvPr>
          <p:cNvCxnSpPr/>
          <p:nvPr/>
        </p:nvCxnSpPr>
        <p:spPr>
          <a:xfrm flipV="1">
            <a:off x="5706738" y="4483303"/>
            <a:ext cx="1850834" cy="804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14361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6673425-F652-4AD5-B797-0415E74B8C1D}"/>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3000" kern="1200">
                <a:solidFill>
                  <a:srgbClr val="FFFFFF"/>
                </a:solidFill>
                <a:latin typeface="+mj-lt"/>
                <a:ea typeface="+mj-ea"/>
                <a:cs typeface="+mj-cs"/>
              </a:rPr>
              <a:t>Parameter 3:</a:t>
            </a:r>
            <a:br>
              <a:rPr lang="en-US" sz="3000" kern="1200">
                <a:solidFill>
                  <a:srgbClr val="FFFFFF"/>
                </a:solidFill>
                <a:latin typeface="+mj-lt"/>
                <a:ea typeface="+mj-ea"/>
                <a:cs typeface="+mj-cs"/>
              </a:rPr>
            </a:br>
            <a:endParaRPr lang="en-US" sz="3000" kern="1200">
              <a:solidFill>
                <a:srgbClr val="FFFFFF"/>
              </a:solidFill>
              <a:latin typeface="+mj-lt"/>
              <a:ea typeface="+mj-ea"/>
              <a:cs typeface="+mj-cs"/>
            </a:endParaRP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17D492F5-782B-461F-8181-C6D89CCCE15E}"/>
              </a:ext>
            </a:extLst>
          </p:cNvPr>
          <p:cNvPicPr>
            <a:picLocks noGrp="1" noChangeAspect="1"/>
          </p:cNvPicPr>
          <p:nvPr>
            <p:ph idx="1"/>
          </p:nvPr>
        </p:nvPicPr>
        <p:blipFill>
          <a:blip r:embed="rId2"/>
          <a:stretch>
            <a:fillRect/>
          </a:stretch>
        </p:blipFill>
        <p:spPr>
          <a:xfrm>
            <a:off x="676870" y="2310834"/>
            <a:ext cx="5670897" cy="4210642"/>
          </a:xfrm>
          <a:prstGeom prst="rect">
            <a:avLst/>
          </a:prstGeom>
        </p:spPr>
      </p:pic>
      <p:sp>
        <p:nvSpPr>
          <p:cNvPr id="5" name="TextBox 4">
            <a:extLst>
              <a:ext uri="{FF2B5EF4-FFF2-40B4-BE49-F238E27FC236}">
                <a16:creationId xmlns:a16="http://schemas.microsoft.com/office/drawing/2014/main" id="{F2C0F9EC-FEDB-4494-BF07-869429C9CD7E}"/>
              </a:ext>
            </a:extLst>
          </p:cNvPr>
          <p:cNvSpPr txBox="1"/>
          <p:nvPr/>
        </p:nvSpPr>
        <p:spPr>
          <a:xfrm>
            <a:off x="7932145" y="3183875"/>
            <a:ext cx="3582985" cy="1200329"/>
          </a:xfrm>
          <a:prstGeom prst="rect">
            <a:avLst/>
          </a:prstGeom>
          <a:noFill/>
        </p:spPr>
        <p:txBody>
          <a:bodyPr wrap="square" rtlCol="0">
            <a:spAutoFit/>
          </a:bodyPr>
          <a:lstStyle/>
          <a:p>
            <a:r>
              <a:rPr lang="en-US" dirty="0"/>
              <a:t>This is the case of overfitting of data as the accuracy of training data is almost 9% more than the accuracy of the test data.</a:t>
            </a:r>
          </a:p>
        </p:txBody>
      </p:sp>
      <p:sp>
        <p:nvSpPr>
          <p:cNvPr id="6" name="Rectangle: Rounded Corners 5">
            <a:extLst>
              <a:ext uri="{FF2B5EF4-FFF2-40B4-BE49-F238E27FC236}">
                <a16:creationId xmlns:a16="http://schemas.microsoft.com/office/drawing/2014/main" id="{0DBC7EA2-7B6E-482B-A294-14332B123C0B}"/>
              </a:ext>
            </a:extLst>
          </p:cNvPr>
          <p:cNvSpPr/>
          <p:nvPr/>
        </p:nvSpPr>
        <p:spPr>
          <a:xfrm>
            <a:off x="4902505" y="3243620"/>
            <a:ext cx="870333" cy="56186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06F463E0-581E-4B7F-AA9C-58B5BB54AB36}"/>
              </a:ext>
            </a:extLst>
          </p:cNvPr>
          <p:cNvCxnSpPr>
            <a:cxnSpLocks/>
          </p:cNvCxnSpPr>
          <p:nvPr/>
        </p:nvCxnSpPr>
        <p:spPr>
          <a:xfrm>
            <a:off x="5772838" y="3524550"/>
            <a:ext cx="2082188" cy="13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22470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E03A327-A833-4957-ABF3-CBA8C57ABCE5}"/>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Excel Sheet Direct Marketing</a:t>
            </a: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578257C8-11B2-4645-8D2C-15DCC036AF07}"/>
              </a:ext>
            </a:extLst>
          </p:cNvPr>
          <p:cNvSpPr>
            <a:spLocks noGrp="1"/>
          </p:cNvSpPr>
          <p:nvPr>
            <p:ph idx="1"/>
          </p:nvPr>
        </p:nvSpPr>
        <p:spPr>
          <a:xfrm>
            <a:off x="8152482" y="5540747"/>
            <a:ext cx="3003014" cy="875279"/>
          </a:xfrm>
        </p:spPr>
        <p:txBody>
          <a:bodyPr>
            <a:normAutofit fontScale="55000" lnSpcReduction="20000"/>
          </a:bodyPr>
          <a:lstStyle/>
          <a:p>
            <a:pPr marL="0" indent="0">
              <a:buNone/>
            </a:pPr>
            <a:r>
              <a:rPr lang="en-US" dirty="0"/>
              <a:t>This is the case of overfitting of data as the accuracy of training data is almost 9% more than the accuracy of the test data.</a:t>
            </a:r>
          </a:p>
          <a:p>
            <a:endParaRPr lang="en-US" dirty="0"/>
          </a:p>
        </p:txBody>
      </p:sp>
      <p:cxnSp>
        <p:nvCxnSpPr>
          <p:cNvPr id="10" name="Straight Arrow Connector 9">
            <a:extLst>
              <a:ext uri="{FF2B5EF4-FFF2-40B4-BE49-F238E27FC236}">
                <a16:creationId xmlns:a16="http://schemas.microsoft.com/office/drawing/2014/main" id="{8710BFB7-2E94-4CEE-8A2B-7622F0291C64}"/>
              </a:ext>
            </a:extLst>
          </p:cNvPr>
          <p:cNvCxnSpPr/>
          <p:nvPr/>
        </p:nvCxnSpPr>
        <p:spPr>
          <a:xfrm>
            <a:off x="9529590" y="5301684"/>
            <a:ext cx="0" cy="239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39FE9DCC-27B1-4998-9375-E4520F773633}"/>
              </a:ext>
            </a:extLst>
          </p:cNvPr>
          <p:cNvPicPr>
            <a:picLocks noChangeAspect="1"/>
          </p:cNvPicPr>
          <p:nvPr/>
        </p:nvPicPr>
        <p:blipFill>
          <a:blip r:embed="rId2"/>
          <a:stretch>
            <a:fillRect/>
          </a:stretch>
        </p:blipFill>
        <p:spPr>
          <a:xfrm>
            <a:off x="378068" y="2353103"/>
            <a:ext cx="11439525" cy="3000375"/>
          </a:xfrm>
          <a:prstGeom prst="rect">
            <a:avLst/>
          </a:prstGeom>
        </p:spPr>
      </p:pic>
    </p:spTree>
    <p:extLst>
      <p:ext uri="{BB962C8B-B14F-4D97-AF65-F5344CB8AC3E}">
        <p14:creationId xmlns:p14="http://schemas.microsoft.com/office/powerpoint/2010/main" val="40401546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79449-505B-4EC0-A658-9506840CDEA1}"/>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9CA2EFAD-964A-4FC7-BB43-96F1218614E4}"/>
              </a:ext>
            </a:extLst>
          </p:cNvPr>
          <p:cNvSpPr>
            <a:spLocks noGrp="1"/>
          </p:cNvSpPr>
          <p:nvPr>
            <p:ph idx="1"/>
          </p:nvPr>
        </p:nvSpPr>
        <p:spPr/>
        <p:txBody>
          <a:bodyPr>
            <a:normAutofit/>
          </a:bodyPr>
          <a:lstStyle/>
          <a:p>
            <a:r>
              <a:rPr lang="en-US" sz="1800" dirty="0"/>
              <a:t>Thus, in the assignment 1 we were simply generating a single decision tree with the help of decision tree classifier and were considering the accuracy of the data to be ideal.</a:t>
            </a:r>
          </a:p>
          <a:p>
            <a:r>
              <a:rPr lang="en-US" sz="1800" dirty="0"/>
              <a:t>While, in this assignment we found out the best set if parameters with the help of hyperparameter tuning and performed two type of searches. </a:t>
            </a:r>
          </a:p>
          <a:p>
            <a:pPr marL="0" indent="0">
              <a:buNone/>
            </a:pPr>
            <a:r>
              <a:rPr lang="en-US" sz="1800" dirty="0"/>
              <a:t>1)The grid search which took into consideration the exhaustive subsets of hyper-parameterized data. </a:t>
            </a:r>
          </a:p>
          <a:p>
            <a:pPr marL="0" indent="0">
              <a:buNone/>
            </a:pPr>
            <a:r>
              <a:rPr lang="en-US" sz="1800" dirty="0"/>
              <a:t>2)Random Search only performed search on the specified subsets of data.</a:t>
            </a:r>
          </a:p>
          <a:p>
            <a:r>
              <a:rPr lang="en-US" sz="1800" dirty="0"/>
              <a:t>With the help of the cross-validation we were able to find out how the data fitted. If the training and testing accuracy score are same than the data does not fit properly.</a:t>
            </a:r>
          </a:p>
        </p:txBody>
      </p:sp>
    </p:spTree>
    <p:extLst>
      <p:ext uri="{BB962C8B-B14F-4D97-AF65-F5344CB8AC3E}">
        <p14:creationId xmlns:p14="http://schemas.microsoft.com/office/powerpoint/2010/main" val="38802809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86E7B-896F-42FE-A6C4-247A804D46B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259AECF-3B1E-43DC-852F-E96C550E9F9F}"/>
              </a:ext>
            </a:extLst>
          </p:cNvPr>
          <p:cNvSpPr>
            <a:spLocks noGrp="1"/>
          </p:cNvSpPr>
          <p:nvPr>
            <p:ph idx="1"/>
          </p:nvPr>
        </p:nvSpPr>
        <p:spPr/>
        <p:txBody>
          <a:bodyPr>
            <a:normAutofit/>
          </a:bodyPr>
          <a:lstStyle/>
          <a:p>
            <a:pPr marL="0" indent="0" algn="ctr">
              <a:buNone/>
            </a:pPr>
            <a:r>
              <a:rPr lang="en-US" sz="9600" dirty="0"/>
              <a:t>Thankyou</a:t>
            </a:r>
          </a:p>
        </p:txBody>
      </p:sp>
    </p:spTree>
    <p:extLst>
      <p:ext uri="{BB962C8B-B14F-4D97-AF65-F5344CB8AC3E}">
        <p14:creationId xmlns:p14="http://schemas.microsoft.com/office/powerpoint/2010/main" val="3372661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5B5F7D0-D929-44DC-A5A8-D0E370303F27}"/>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Parameter 1:</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77A27DE2-1CAE-40DE-837E-2894F19FC20F}"/>
              </a:ext>
            </a:extLst>
          </p:cNvPr>
          <p:cNvPicPr>
            <a:picLocks noChangeAspect="1"/>
          </p:cNvPicPr>
          <p:nvPr/>
        </p:nvPicPr>
        <p:blipFill>
          <a:blip r:embed="rId2"/>
          <a:stretch>
            <a:fillRect/>
          </a:stretch>
        </p:blipFill>
        <p:spPr>
          <a:xfrm>
            <a:off x="326481" y="2321851"/>
            <a:ext cx="8020050" cy="3990975"/>
          </a:xfrm>
          <a:prstGeom prst="rect">
            <a:avLst/>
          </a:prstGeom>
        </p:spPr>
      </p:pic>
      <p:sp>
        <p:nvSpPr>
          <p:cNvPr id="13" name="TextBox 12">
            <a:extLst>
              <a:ext uri="{FF2B5EF4-FFF2-40B4-BE49-F238E27FC236}">
                <a16:creationId xmlns:a16="http://schemas.microsoft.com/office/drawing/2014/main" id="{F35F5166-4DCD-4988-9472-84A4EFEDB3F2}"/>
              </a:ext>
            </a:extLst>
          </p:cNvPr>
          <p:cNvSpPr txBox="1"/>
          <p:nvPr/>
        </p:nvSpPr>
        <p:spPr>
          <a:xfrm>
            <a:off x="8346531" y="2310834"/>
            <a:ext cx="3845468" cy="3693319"/>
          </a:xfrm>
          <a:prstGeom prst="rect">
            <a:avLst/>
          </a:prstGeom>
          <a:noFill/>
        </p:spPr>
        <p:txBody>
          <a:bodyPr wrap="square" rtlCol="0">
            <a:spAutoFit/>
          </a:bodyPr>
          <a:lstStyle/>
          <a:p>
            <a:pPr marL="285750" indent="-285750">
              <a:buFont typeface="Arial" panose="020B0604020202020204" pitchFamily="34" charset="0"/>
              <a:buChar char="•"/>
            </a:pPr>
            <a:r>
              <a:rPr lang="en-US" dirty="0"/>
              <a:t>Hyperparameter tuning is choosing the set of optimal hyper-parameters to optimize the performance of the data.</a:t>
            </a:r>
          </a:p>
          <a:p>
            <a:pPr marL="285750" indent="-285750">
              <a:buFont typeface="Arial" panose="020B0604020202020204" pitchFamily="34" charset="0"/>
              <a:buChar char="•"/>
            </a:pPr>
            <a:r>
              <a:rPr lang="en-US" dirty="0"/>
              <a:t>Grid search performs searching exhaustively through a specified subset of hyperparameters while Random search performs searching on a specified subsets of data.</a:t>
            </a:r>
          </a:p>
          <a:p>
            <a:pPr marL="285750" indent="-285750">
              <a:buFont typeface="Arial" panose="020B0604020202020204" pitchFamily="34" charset="0"/>
              <a:buChar char="•"/>
            </a:pPr>
            <a:r>
              <a:rPr lang="en-US" dirty="0"/>
              <a:t>By passing a range of parameters, and performing a Random search and grid search we get the specified set of parameters. </a:t>
            </a:r>
          </a:p>
        </p:txBody>
      </p:sp>
    </p:spTree>
    <p:extLst>
      <p:ext uri="{BB962C8B-B14F-4D97-AF65-F5344CB8AC3E}">
        <p14:creationId xmlns:p14="http://schemas.microsoft.com/office/powerpoint/2010/main" val="873423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5B5F7D0-D929-44DC-A5A8-D0E370303F27}"/>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Parameter 1:</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3EEE5795-AF12-4346-A84C-6064CC3DCE44}"/>
              </a:ext>
            </a:extLst>
          </p:cNvPr>
          <p:cNvPicPr>
            <a:picLocks noGrp="1" noChangeAspect="1"/>
          </p:cNvPicPr>
          <p:nvPr>
            <p:ph idx="1"/>
          </p:nvPr>
        </p:nvPicPr>
        <p:blipFill>
          <a:blip r:embed="rId2"/>
          <a:stretch>
            <a:fillRect/>
          </a:stretch>
        </p:blipFill>
        <p:spPr>
          <a:xfrm>
            <a:off x="378068" y="2329403"/>
            <a:ext cx="6370735" cy="3997637"/>
          </a:xfrm>
          <a:prstGeom prst="rect">
            <a:avLst/>
          </a:prstGeom>
        </p:spPr>
      </p:pic>
      <p:sp>
        <p:nvSpPr>
          <p:cNvPr id="3" name="TextBox 2">
            <a:extLst>
              <a:ext uri="{FF2B5EF4-FFF2-40B4-BE49-F238E27FC236}">
                <a16:creationId xmlns:a16="http://schemas.microsoft.com/office/drawing/2014/main" id="{51BD9144-F645-4F4B-8FC0-7C2F0829511B}"/>
              </a:ext>
            </a:extLst>
          </p:cNvPr>
          <p:cNvSpPr txBox="1"/>
          <p:nvPr/>
        </p:nvSpPr>
        <p:spPr>
          <a:xfrm>
            <a:off x="7458419" y="2588964"/>
            <a:ext cx="3988106" cy="2585323"/>
          </a:xfrm>
          <a:prstGeom prst="rect">
            <a:avLst/>
          </a:prstGeom>
          <a:noFill/>
        </p:spPr>
        <p:txBody>
          <a:bodyPr wrap="square" rtlCol="0">
            <a:spAutoFit/>
          </a:bodyPr>
          <a:lstStyle/>
          <a:p>
            <a:r>
              <a:rPr lang="en-US" dirty="0"/>
              <a:t>By passing the set of parameters obtained after hyper tuning to the decision tree classifier, we get the following data.</a:t>
            </a:r>
          </a:p>
          <a:p>
            <a:r>
              <a:rPr lang="en-US" dirty="0"/>
              <a:t>Here, the accuracy rate for both the train and test data for both the searches is almost similar.</a:t>
            </a:r>
          </a:p>
          <a:p>
            <a:endParaRPr lang="en-US" dirty="0"/>
          </a:p>
          <a:p>
            <a:endParaRPr lang="en-US" dirty="0"/>
          </a:p>
        </p:txBody>
      </p:sp>
    </p:spTree>
    <p:extLst>
      <p:ext uri="{BB962C8B-B14F-4D97-AF65-F5344CB8AC3E}">
        <p14:creationId xmlns:p14="http://schemas.microsoft.com/office/powerpoint/2010/main" val="1962135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4CB018F-A2E5-4684-A40A-45A579A34E4B}"/>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Parameter 2:</a:t>
            </a: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73721D0E-5250-4D61-8FD1-688A20BBF843}"/>
              </a:ext>
            </a:extLst>
          </p:cNvPr>
          <p:cNvPicPr>
            <a:picLocks noGrp="1" noChangeAspect="1"/>
          </p:cNvPicPr>
          <p:nvPr>
            <p:ph idx="1"/>
          </p:nvPr>
        </p:nvPicPr>
        <p:blipFill>
          <a:blip r:embed="rId2"/>
          <a:stretch>
            <a:fillRect/>
          </a:stretch>
        </p:blipFill>
        <p:spPr>
          <a:xfrm>
            <a:off x="526073" y="2393785"/>
            <a:ext cx="8076035" cy="3997637"/>
          </a:xfrm>
          <a:prstGeom prst="rect">
            <a:avLst/>
          </a:prstGeom>
        </p:spPr>
      </p:pic>
      <p:sp>
        <p:nvSpPr>
          <p:cNvPr id="5" name="TextBox 4">
            <a:extLst>
              <a:ext uri="{FF2B5EF4-FFF2-40B4-BE49-F238E27FC236}">
                <a16:creationId xmlns:a16="http://schemas.microsoft.com/office/drawing/2014/main" id="{2505D5A0-FAFD-47D7-9AD9-C874C4B2BBDA}"/>
              </a:ext>
            </a:extLst>
          </p:cNvPr>
          <p:cNvSpPr txBox="1"/>
          <p:nvPr/>
        </p:nvSpPr>
        <p:spPr>
          <a:xfrm>
            <a:off x="9000781" y="3007605"/>
            <a:ext cx="2816080" cy="1477328"/>
          </a:xfrm>
          <a:prstGeom prst="rect">
            <a:avLst/>
          </a:prstGeom>
          <a:noFill/>
        </p:spPr>
        <p:txBody>
          <a:bodyPr wrap="square" rtlCol="0">
            <a:spAutoFit/>
          </a:bodyPr>
          <a:lstStyle/>
          <a:p>
            <a:r>
              <a:rPr lang="en-US" dirty="0"/>
              <a:t>Specifying different set of range to the decision tree classifier, we get the following parameters for both the search.</a:t>
            </a:r>
          </a:p>
        </p:txBody>
      </p:sp>
    </p:spTree>
    <p:extLst>
      <p:ext uri="{BB962C8B-B14F-4D97-AF65-F5344CB8AC3E}">
        <p14:creationId xmlns:p14="http://schemas.microsoft.com/office/powerpoint/2010/main" val="3660967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0F622B5-0429-42EB-97F2-56874D46F6CF}"/>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Parameter 2:</a:t>
            </a: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CC86FB09-3B4A-4E18-8FC4-D9CD87A6EA5B}"/>
              </a:ext>
            </a:extLst>
          </p:cNvPr>
          <p:cNvPicPr>
            <a:picLocks noGrp="1" noChangeAspect="1"/>
          </p:cNvPicPr>
          <p:nvPr>
            <p:ph idx="1"/>
          </p:nvPr>
        </p:nvPicPr>
        <p:blipFill>
          <a:blip r:embed="rId2"/>
          <a:stretch>
            <a:fillRect/>
          </a:stretch>
        </p:blipFill>
        <p:spPr>
          <a:xfrm>
            <a:off x="378068" y="2310834"/>
            <a:ext cx="6840150" cy="4309295"/>
          </a:xfrm>
          <a:prstGeom prst="rect">
            <a:avLst/>
          </a:prstGeom>
        </p:spPr>
      </p:pic>
      <p:sp>
        <p:nvSpPr>
          <p:cNvPr id="5" name="TextBox 4">
            <a:extLst>
              <a:ext uri="{FF2B5EF4-FFF2-40B4-BE49-F238E27FC236}">
                <a16:creationId xmlns:a16="http://schemas.microsoft.com/office/drawing/2014/main" id="{F034D17C-0A17-4E85-A5DE-CC719CDA26AC}"/>
              </a:ext>
            </a:extLst>
          </p:cNvPr>
          <p:cNvSpPr txBox="1"/>
          <p:nvPr/>
        </p:nvSpPr>
        <p:spPr>
          <a:xfrm>
            <a:off x="7502487" y="2743200"/>
            <a:ext cx="4076241" cy="1477328"/>
          </a:xfrm>
          <a:prstGeom prst="rect">
            <a:avLst/>
          </a:prstGeom>
          <a:noFill/>
        </p:spPr>
        <p:txBody>
          <a:bodyPr wrap="square" rtlCol="0">
            <a:spAutoFit/>
          </a:bodyPr>
          <a:lstStyle/>
          <a:p>
            <a:r>
              <a:rPr lang="en-US" dirty="0"/>
              <a:t>Here, we can observe that there is almost no change in the accuracy of both the train and the test data for both the searches in comparison with the above specified list of parameters.</a:t>
            </a:r>
          </a:p>
        </p:txBody>
      </p:sp>
    </p:spTree>
    <p:extLst>
      <p:ext uri="{BB962C8B-B14F-4D97-AF65-F5344CB8AC3E}">
        <p14:creationId xmlns:p14="http://schemas.microsoft.com/office/powerpoint/2010/main" val="1339473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25FE3A4-0B49-40E5-861A-EA7935CD435A}"/>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Parameter 3:</a:t>
            </a: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89255B8B-7231-45CF-909E-5F401F99F767}"/>
              </a:ext>
            </a:extLst>
          </p:cNvPr>
          <p:cNvPicPr>
            <a:picLocks noGrp="1" noChangeAspect="1"/>
          </p:cNvPicPr>
          <p:nvPr>
            <p:ph idx="1"/>
          </p:nvPr>
        </p:nvPicPr>
        <p:blipFill>
          <a:blip r:embed="rId2"/>
          <a:stretch>
            <a:fillRect/>
          </a:stretch>
        </p:blipFill>
        <p:spPr>
          <a:xfrm>
            <a:off x="378068" y="2310834"/>
            <a:ext cx="7995274" cy="3997637"/>
          </a:xfrm>
          <a:prstGeom prst="rect">
            <a:avLst/>
          </a:prstGeom>
        </p:spPr>
      </p:pic>
      <p:sp>
        <p:nvSpPr>
          <p:cNvPr id="5" name="TextBox 4">
            <a:extLst>
              <a:ext uri="{FF2B5EF4-FFF2-40B4-BE49-F238E27FC236}">
                <a16:creationId xmlns:a16="http://schemas.microsoft.com/office/drawing/2014/main" id="{752A8371-4253-40FF-BE15-AC7F7EF4D774}"/>
              </a:ext>
            </a:extLst>
          </p:cNvPr>
          <p:cNvSpPr txBox="1"/>
          <p:nvPr/>
        </p:nvSpPr>
        <p:spPr>
          <a:xfrm>
            <a:off x="8560106" y="3106757"/>
            <a:ext cx="3105821" cy="1200329"/>
          </a:xfrm>
          <a:prstGeom prst="rect">
            <a:avLst/>
          </a:prstGeom>
          <a:noFill/>
        </p:spPr>
        <p:txBody>
          <a:bodyPr wrap="square" rtlCol="0">
            <a:spAutoFit/>
          </a:bodyPr>
          <a:lstStyle/>
          <a:p>
            <a:r>
              <a:rPr lang="en-US" dirty="0"/>
              <a:t>Repeating the same process again, with different set of range, we get the following parameters.</a:t>
            </a:r>
          </a:p>
        </p:txBody>
      </p:sp>
    </p:spTree>
    <p:extLst>
      <p:ext uri="{BB962C8B-B14F-4D97-AF65-F5344CB8AC3E}">
        <p14:creationId xmlns:p14="http://schemas.microsoft.com/office/powerpoint/2010/main" val="3142825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B9C3A2B-6331-4F98-B80C-C79BCC52365D}"/>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Parameter 3:</a:t>
            </a: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D082829C-42B8-492D-A585-9BDD232CC642}"/>
              </a:ext>
            </a:extLst>
          </p:cNvPr>
          <p:cNvPicPr>
            <a:picLocks noGrp="1" noChangeAspect="1"/>
          </p:cNvPicPr>
          <p:nvPr>
            <p:ph idx="1"/>
          </p:nvPr>
        </p:nvPicPr>
        <p:blipFill>
          <a:blip r:embed="rId2"/>
          <a:stretch>
            <a:fillRect/>
          </a:stretch>
        </p:blipFill>
        <p:spPr>
          <a:xfrm>
            <a:off x="378068" y="2321851"/>
            <a:ext cx="6784732" cy="4325267"/>
          </a:xfrm>
          <a:prstGeom prst="rect">
            <a:avLst/>
          </a:prstGeom>
        </p:spPr>
      </p:pic>
      <p:sp>
        <p:nvSpPr>
          <p:cNvPr id="5" name="TextBox 4">
            <a:extLst>
              <a:ext uri="{FF2B5EF4-FFF2-40B4-BE49-F238E27FC236}">
                <a16:creationId xmlns:a16="http://schemas.microsoft.com/office/drawing/2014/main" id="{620D5264-C928-4000-AEF9-2571E2EC17A0}"/>
              </a:ext>
            </a:extLst>
          </p:cNvPr>
          <p:cNvSpPr txBox="1"/>
          <p:nvPr/>
        </p:nvSpPr>
        <p:spPr>
          <a:xfrm>
            <a:off x="7469436" y="2930487"/>
            <a:ext cx="4344496" cy="2308324"/>
          </a:xfrm>
          <a:prstGeom prst="rect">
            <a:avLst/>
          </a:prstGeom>
          <a:noFill/>
        </p:spPr>
        <p:txBody>
          <a:bodyPr wrap="square" rtlCol="0">
            <a:spAutoFit/>
          </a:bodyPr>
          <a:lstStyle/>
          <a:p>
            <a:r>
              <a:rPr lang="en-US" dirty="0"/>
              <a:t>Hence,  comparing all the values of all the 3 parameter range, we can say that there is no significant difference between the values in terms of either accuracy, precision or the recall rates.</a:t>
            </a:r>
          </a:p>
          <a:p>
            <a:endParaRPr lang="en-US" dirty="0"/>
          </a:p>
          <a:p>
            <a:endParaRPr lang="en-US" dirty="0"/>
          </a:p>
          <a:p>
            <a:endParaRPr lang="en-US" dirty="0"/>
          </a:p>
        </p:txBody>
      </p:sp>
    </p:spTree>
    <p:extLst>
      <p:ext uri="{BB962C8B-B14F-4D97-AF65-F5344CB8AC3E}">
        <p14:creationId xmlns:p14="http://schemas.microsoft.com/office/powerpoint/2010/main" val="2696808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E9F2427-F279-435C-B05E-D2A01DDDEC6D}"/>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dirty="0">
                <a:solidFill>
                  <a:srgbClr val="FFFFFF"/>
                </a:solidFill>
                <a:latin typeface="+mj-lt"/>
                <a:ea typeface="+mj-ea"/>
                <a:cs typeface="+mj-cs"/>
              </a:rPr>
              <a:t>Excel Sheet Fraud Detection</a:t>
            </a: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AB18B06E-8869-4275-AE3B-800C9E597FAE}"/>
              </a:ext>
            </a:extLst>
          </p:cNvPr>
          <p:cNvPicPr>
            <a:picLocks noGrp="1" noChangeAspect="1"/>
          </p:cNvPicPr>
          <p:nvPr>
            <p:ph idx="1"/>
          </p:nvPr>
        </p:nvPicPr>
        <p:blipFill>
          <a:blip r:embed="rId2"/>
          <a:stretch>
            <a:fillRect/>
          </a:stretch>
        </p:blipFill>
        <p:spPr>
          <a:xfrm>
            <a:off x="477349" y="2509911"/>
            <a:ext cx="11182202" cy="3997637"/>
          </a:xfrm>
          <a:prstGeom prst="rect">
            <a:avLst/>
          </a:prstGeom>
        </p:spPr>
      </p:pic>
      <p:sp>
        <p:nvSpPr>
          <p:cNvPr id="5" name="Rectangle: Rounded Corners 4">
            <a:extLst>
              <a:ext uri="{FF2B5EF4-FFF2-40B4-BE49-F238E27FC236}">
                <a16:creationId xmlns:a16="http://schemas.microsoft.com/office/drawing/2014/main" id="{D310414C-B1FD-40EA-BC5D-65F1DE769476}"/>
              </a:ext>
            </a:extLst>
          </p:cNvPr>
          <p:cNvSpPr/>
          <p:nvPr/>
        </p:nvSpPr>
        <p:spPr>
          <a:xfrm>
            <a:off x="10543141" y="2732183"/>
            <a:ext cx="1116409" cy="37823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1DAC016-FE0A-45A0-9604-AEF3569E7719}"/>
              </a:ext>
            </a:extLst>
          </p:cNvPr>
          <p:cNvSpPr txBox="1"/>
          <p:nvPr/>
        </p:nvSpPr>
        <p:spPr>
          <a:xfrm>
            <a:off x="10675344" y="6522615"/>
            <a:ext cx="1273720" cy="369332"/>
          </a:xfrm>
          <a:prstGeom prst="rect">
            <a:avLst/>
          </a:prstGeom>
          <a:noFill/>
        </p:spPr>
        <p:txBody>
          <a:bodyPr wrap="square" rtlCol="0">
            <a:spAutoFit/>
          </a:bodyPr>
          <a:lstStyle/>
          <a:p>
            <a:r>
              <a:rPr lang="en-US" dirty="0"/>
              <a:t>Fair split</a:t>
            </a:r>
          </a:p>
        </p:txBody>
      </p:sp>
    </p:spTree>
    <p:extLst>
      <p:ext uri="{BB962C8B-B14F-4D97-AF65-F5344CB8AC3E}">
        <p14:creationId xmlns:p14="http://schemas.microsoft.com/office/powerpoint/2010/main" val="14802348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895</Words>
  <Application>Microsoft Macintosh PowerPoint</Application>
  <PresentationFormat>Widescreen</PresentationFormat>
  <Paragraphs>72</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Fraud Detection and Target Marking for Bank Results</vt:lpstr>
      <vt:lpstr>Fraud Detection Dataset</vt:lpstr>
      <vt:lpstr>Parameter 1:</vt:lpstr>
      <vt:lpstr>Parameter 1:</vt:lpstr>
      <vt:lpstr>Parameter 2:</vt:lpstr>
      <vt:lpstr>Parameter 2:</vt:lpstr>
      <vt:lpstr>Parameter 3:</vt:lpstr>
      <vt:lpstr>Parameter 3:</vt:lpstr>
      <vt:lpstr>Excel Sheet Fraud Detection</vt:lpstr>
      <vt:lpstr>Random Forest-Parameter 1:</vt:lpstr>
      <vt:lpstr>Parameter 2:</vt:lpstr>
      <vt:lpstr>Parameter 3:</vt:lpstr>
      <vt:lpstr>Excel Sheet Fraud Detection</vt:lpstr>
      <vt:lpstr>Direct Marketing </vt:lpstr>
      <vt:lpstr>Parameter 1:</vt:lpstr>
      <vt:lpstr>Parameter 1:</vt:lpstr>
      <vt:lpstr>Parameter 2:</vt:lpstr>
      <vt:lpstr>Parameter 2:</vt:lpstr>
      <vt:lpstr>Parameter 3:</vt:lpstr>
      <vt:lpstr>Parameter 3:</vt:lpstr>
      <vt:lpstr>Excel Sheet Direct Marketing</vt:lpstr>
      <vt:lpstr>Random Forest:</vt:lpstr>
      <vt:lpstr>Parameter 2: </vt:lpstr>
      <vt:lpstr>Parameter 3: </vt:lpstr>
      <vt:lpstr>Excel Sheet Direct Marketing</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2</dc:title>
  <dc:creator>Megha Shaileshkumar Patel (Student)</dc:creator>
  <cp:lastModifiedBy>Megha Shaileshkumar Patel</cp:lastModifiedBy>
  <cp:revision>17</cp:revision>
  <dcterms:created xsi:type="dcterms:W3CDTF">2019-11-04T05:04:53Z</dcterms:created>
  <dcterms:modified xsi:type="dcterms:W3CDTF">2020-09-17T22:08:27Z</dcterms:modified>
</cp:coreProperties>
</file>