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304" r:id="rId3"/>
    <p:sldId id="308" r:id="rId4"/>
    <p:sldId id="305" r:id="rId5"/>
    <p:sldId id="306" r:id="rId6"/>
    <p:sldId id="303" r:id="rId7"/>
    <p:sldId id="309"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7"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7" roundtripDataSignature="AMtx7mgriGisHVXMW+Y/5iRg5AEtIVX6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42ea4988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42ea498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42ea4988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42ea4988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42ea4988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742ea4988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42ea498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742ea4988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42ea4988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742ea4988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42ea4988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742ea49885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42ea4988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742ea49885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42ea49885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42ea4988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42ea4988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42ea4988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42b7ddcc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42b7ddcc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42ea4988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42ea498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42b7ddcc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42b7ddcc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42b7ddc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42b7ddc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Assignment-3</a:t>
            </a: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Megha Patel</a:t>
            </a:r>
          </a:p>
          <a:p>
            <a:pPr marL="0" lvl="0" indent="0" algn="ctr" rtl="0">
              <a:lnSpc>
                <a:spcPct val="90000"/>
              </a:lnSpc>
              <a:spcBef>
                <a:spcPts val="1000"/>
              </a:spcBef>
              <a:spcAft>
                <a:spcPts val="0"/>
              </a:spcAft>
              <a:buClr>
                <a:schemeClr val="dk1"/>
              </a:buClr>
              <a:buSzPts val="2400"/>
              <a:buNone/>
            </a:pPr>
            <a:r>
              <a:rPr lang="en-US"/>
              <a:t>Cohort 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Random Forest</a:t>
            </a:r>
            <a:endParaRPr/>
          </a:p>
        </p:txBody>
      </p:sp>
      <p:pic>
        <p:nvPicPr>
          <p:cNvPr id="104" name="Google Shape;104;p4"/>
          <p:cNvPicPr preferRelativeResize="0"/>
          <p:nvPr/>
        </p:nvPicPr>
        <p:blipFill rotWithShape="1">
          <a:blip r:embed="rId3">
            <a:alphaModFix/>
          </a:blip>
          <a:srcRect/>
          <a:stretch/>
        </p:blipFill>
        <p:spPr>
          <a:xfrm>
            <a:off x="598311" y="1690688"/>
            <a:ext cx="6273977" cy="1911679"/>
          </a:xfrm>
          <a:prstGeom prst="rect">
            <a:avLst/>
          </a:prstGeom>
          <a:noFill/>
          <a:ln>
            <a:noFill/>
          </a:ln>
        </p:spPr>
      </p:pic>
      <p:pic>
        <p:nvPicPr>
          <p:cNvPr id="105" name="Google Shape;105;p4"/>
          <p:cNvPicPr preferRelativeResize="0"/>
          <p:nvPr/>
        </p:nvPicPr>
        <p:blipFill rotWithShape="1">
          <a:blip r:embed="rId4">
            <a:alphaModFix/>
          </a:blip>
          <a:srcRect/>
          <a:stretch/>
        </p:blipFill>
        <p:spPr>
          <a:xfrm>
            <a:off x="6976533" y="1690688"/>
            <a:ext cx="4842934" cy="1738312"/>
          </a:xfrm>
          <a:prstGeom prst="rect">
            <a:avLst/>
          </a:prstGeom>
          <a:noFill/>
          <a:ln>
            <a:noFill/>
          </a:ln>
        </p:spPr>
      </p:pic>
      <p:pic>
        <p:nvPicPr>
          <p:cNvPr id="106" name="Google Shape;106;p4"/>
          <p:cNvPicPr preferRelativeResize="0"/>
          <p:nvPr/>
        </p:nvPicPr>
        <p:blipFill rotWithShape="1">
          <a:blip r:embed="rId5">
            <a:alphaModFix/>
          </a:blip>
          <a:srcRect/>
          <a:stretch/>
        </p:blipFill>
        <p:spPr>
          <a:xfrm>
            <a:off x="598311" y="4155580"/>
            <a:ext cx="7374149" cy="15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KNN</a:t>
            </a:r>
            <a:endParaRPr/>
          </a:p>
        </p:txBody>
      </p:sp>
      <p:pic>
        <p:nvPicPr>
          <p:cNvPr id="113" name="Google Shape;113;p6"/>
          <p:cNvPicPr preferRelativeResize="0"/>
          <p:nvPr/>
        </p:nvPicPr>
        <p:blipFill>
          <a:blip r:embed="rId3">
            <a:alphaModFix/>
          </a:blip>
          <a:stretch>
            <a:fillRect/>
          </a:stretch>
        </p:blipFill>
        <p:spPr>
          <a:xfrm>
            <a:off x="293511" y="1891525"/>
            <a:ext cx="5682013" cy="1584525"/>
          </a:xfrm>
          <a:prstGeom prst="rect">
            <a:avLst/>
          </a:prstGeom>
          <a:noFill/>
          <a:ln>
            <a:noFill/>
          </a:ln>
        </p:spPr>
      </p:pic>
      <p:pic>
        <p:nvPicPr>
          <p:cNvPr id="114" name="Google Shape;114;p6"/>
          <p:cNvPicPr preferRelativeResize="0"/>
          <p:nvPr/>
        </p:nvPicPr>
        <p:blipFill>
          <a:blip r:embed="rId4">
            <a:alphaModFix/>
          </a:blip>
          <a:stretch>
            <a:fillRect/>
          </a:stretch>
        </p:blipFill>
        <p:spPr>
          <a:xfrm>
            <a:off x="6071225" y="1922125"/>
            <a:ext cx="5682013" cy="1916097"/>
          </a:xfrm>
          <a:prstGeom prst="rect">
            <a:avLst/>
          </a:prstGeom>
          <a:noFill/>
          <a:ln>
            <a:noFill/>
          </a:ln>
        </p:spPr>
      </p:pic>
      <p:pic>
        <p:nvPicPr>
          <p:cNvPr id="115" name="Google Shape;115;p6"/>
          <p:cNvPicPr preferRelativeResize="0"/>
          <p:nvPr/>
        </p:nvPicPr>
        <p:blipFill>
          <a:blip r:embed="rId5">
            <a:alphaModFix/>
          </a:blip>
          <a:stretch>
            <a:fillRect/>
          </a:stretch>
        </p:blipFill>
        <p:spPr>
          <a:xfrm>
            <a:off x="464100" y="4256929"/>
            <a:ext cx="5829749" cy="175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Support Vector Machine</a:t>
            </a:r>
            <a:endParaRPr/>
          </a:p>
        </p:txBody>
      </p:sp>
      <p:pic>
        <p:nvPicPr>
          <p:cNvPr id="121" name="Google Shape;121;p5"/>
          <p:cNvPicPr preferRelativeResize="0"/>
          <p:nvPr/>
        </p:nvPicPr>
        <p:blipFill>
          <a:blip r:embed="rId3">
            <a:alphaModFix/>
          </a:blip>
          <a:stretch>
            <a:fillRect/>
          </a:stretch>
        </p:blipFill>
        <p:spPr>
          <a:xfrm>
            <a:off x="307619" y="1762575"/>
            <a:ext cx="5246514" cy="1898648"/>
          </a:xfrm>
          <a:prstGeom prst="rect">
            <a:avLst/>
          </a:prstGeom>
          <a:noFill/>
          <a:ln>
            <a:noFill/>
          </a:ln>
        </p:spPr>
      </p:pic>
      <p:pic>
        <p:nvPicPr>
          <p:cNvPr id="122" name="Google Shape;122;p5"/>
          <p:cNvPicPr preferRelativeResize="0"/>
          <p:nvPr/>
        </p:nvPicPr>
        <p:blipFill>
          <a:blip r:embed="rId4">
            <a:alphaModFix/>
          </a:blip>
          <a:stretch>
            <a:fillRect/>
          </a:stretch>
        </p:blipFill>
        <p:spPr>
          <a:xfrm>
            <a:off x="5712178" y="1762575"/>
            <a:ext cx="5893497" cy="1898648"/>
          </a:xfrm>
          <a:prstGeom prst="rect">
            <a:avLst/>
          </a:prstGeom>
          <a:noFill/>
          <a:ln>
            <a:noFill/>
          </a:ln>
        </p:spPr>
      </p:pic>
      <p:pic>
        <p:nvPicPr>
          <p:cNvPr id="123" name="Google Shape;123;p5"/>
          <p:cNvPicPr preferRelativeResize="0"/>
          <p:nvPr/>
        </p:nvPicPr>
        <p:blipFill>
          <a:blip r:embed="rId5">
            <a:alphaModFix/>
          </a:blip>
          <a:stretch>
            <a:fillRect/>
          </a:stretch>
        </p:blipFill>
        <p:spPr>
          <a:xfrm>
            <a:off x="307619" y="4580772"/>
            <a:ext cx="6599899" cy="155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Neural Network</a:t>
            </a:r>
            <a:endParaRPr/>
          </a:p>
        </p:txBody>
      </p:sp>
      <p:pic>
        <p:nvPicPr>
          <p:cNvPr id="129" name="Google Shape;129;p7"/>
          <p:cNvPicPr preferRelativeResize="0"/>
          <p:nvPr/>
        </p:nvPicPr>
        <p:blipFill>
          <a:blip r:embed="rId3">
            <a:alphaModFix/>
          </a:blip>
          <a:stretch>
            <a:fillRect/>
          </a:stretch>
        </p:blipFill>
        <p:spPr>
          <a:xfrm>
            <a:off x="251399" y="1693893"/>
            <a:ext cx="4715711" cy="1709050"/>
          </a:xfrm>
          <a:prstGeom prst="rect">
            <a:avLst/>
          </a:prstGeom>
          <a:noFill/>
          <a:ln>
            <a:noFill/>
          </a:ln>
        </p:spPr>
      </p:pic>
      <p:pic>
        <p:nvPicPr>
          <p:cNvPr id="130" name="Google Shape;130;p7"/>
          <p:cNvPicPr preferRelativeResize="0"/>
          <p:nvPr/>
        </p:nvPicPr>
        <p:blipFill>
          <a:blip r:embed="rId4">
            <a:alphaModFix/>
          </a:blip>
          <a:stretch>
            <a:fillRect/>
          </a:stretch>
        </p:blipFill>
        <p:spPr>
          <a:xfrm>
            <a:off x="5125154" y="1653100"/>
            <a:ext cx="6073423" cy="1942100"/>
          </a:xfrm>
          <a:prstGeom prst="rect">
            <a:avLst/>
          </a:prstGeom>
          <a:noFill/>
          <a:ln>
            <a:noFill/>
          </a:ln>
        </p:spPr>
      </p:pic>
      <p:pic>
        <p:nvPicPr>
          <p:cNvPr id="131" name="Google Shape;131;p7"/>
          <p:cNvPicPr preferRelativeResize="0"/>
          <p:nvPr/>
        </p:nvPicPr>
        <p:blipFill>
          <a:blip r:embed="rId5">
            <a:alphaModFix/>
          </a:blip>
          <a:stretch>
            <a:fillRect/>
          </a:stretch>
        </p:blipFill>
        <p:spPr>
          <a:xfrm>
            <a:off x="242475" y="4348250"/>
            <a:ext cx="6635501" cy="194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742b7ddcc2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a:t>Random Search with Hyperparameter Tuning in Gradient Boosting</a:t>
            </a:r>
            <a:endParaRPr/>
          </a:p>
        </p:txBody>
      </p:sp>
      <p:pic>
        <p:nvPicPr>
          <p:cNvPr id="137" name="Google Shape;137;g742b7ddcc2_0_25"/>
          <p:cNvPicPr preferRelativeResize="0"/>
          <p:nvPr/>
        </p:nvPicPr>
        <p:blipFill>
          <a:blip r:embed="rId3">
            <a:alphaModFix/>
          </a:blip>
          <a:stretch>
            <a:fillRect/>
          </a:stretch>
        </p:blipFill>
        <p:spPr>
          <a:xfrm>
            <a:off x="613850" y="4604325"/>
            <a:ext cx="5636902" cy="1659750"/>
          </a:xfrm>
          <a:prstGeom prst="rect">
            <a:avLst/>
          </a:prstGeom>
          <a:noFill/>
          <a:ln>
            <a:noFill/>
          </a:ln>
        </p:spPr>
      </p:pic>
      <p:pic>
        <p:nvPicPr>
          <p:cNvPr id="138" name="Google Shape;138;g742b7ddcc2_0_25"/>
          <p:cNvPicPr preferRelativeResize="0"/>
          <p:nvPr/>
        </p:nvPicPr>
        <p:blipFill>
          <a:blip r:embed="rId4">
            <a:alphaModFix/>
          </a:blip>
          <a:stretch>
            <a:fillRect/>
          </a:stretch>
        </p:blipFill>
        <p:spPr>
          <a:xfrm>
            <a:off x="6165297" y="1862667"/>
            <a:ext cx="5636902" cy="1975555"/>
          </a:xfrm>
          <a:prstGeom prst="rect">
            <a:avLst/>
          </a:prstGeom>
          <a:noFill/>
          <a:ln>
            <a:noFill/>
          </a:ln>
        </p:spPr>
      </p:pic>
      <p:pic>
        <p:nvPicPr>
          <p:cNvPr id="139" name="Google Shape;139;g742b7ddcc2_0_25"/>
          <p:cNvPicPr preferRelativeResize="0"/>
          <p:nvPr/>
        </p:nvPicPr>
        <p:blipFill>
          <a:blip r:embed="rId5">
            <a:alphaModFix/>
          </a:blip>
          <a:stretch>
            <a:fillRect/>
          </a:stretch>
        </p:blipFill>
        <p:spPr>
          <a:xfrm>
            <a:off x="838200" y="1591350"/>
            <a:ext cx="5121824" cy="268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742b7ddcc2_0_7"/>
          <p:cNvSpPr txBox="1">
            <a:spLocks noGrp="1"/>
          </p:cNvSpPr>
          <p:nvPr>
            <p:ph type="title"/>
          </p:nvPr>
        </p:nvSpPr>
        <p:spPr>
          <a:xfrm>
            <a:off x="838200" y="365125"/>
            <a:ext cx="10515600" cy="4860300"/>
          </a:xfrm>
          <a:prstGeom prst="rect">
            <a:avLst/>
          </a:prstGeom>
        </p:spPr>
        <p:txBody>
          <a:bodyPr spcFirstLastPara="1" wrap="square" lIns="91425" tIns="45700" rIns="91425" bIns="45700" anchor="ctr" anchorCtr="0">
            <a:noAutofit/>
          </a:bodyPr>
          <a:lstStyle/>
          <a:p>
            <a:pPr lvl="0" algn="ctr"/>
            <a:r>
              <a:rPr lang="en-US" dirty="0"/>
              <a:t>One Layer Stacked Model Prediction</a:t>
            </a:r>
            <a:br>
              <a:rPr lang="en-US" dirty="0"/>
            </a:br>
            <a:r>
              <a:rPr lang="en-US" dirty="0"/>
              <a:t>Model-1(Stacking1_FinalAss3)</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742ea49885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dirty="0"/>
              <a:t>Default Gradient Boosting after Stacking</a:t>
            </a:r>
            <a:br>
              <a:rPr lang="en-US" dirty="0"/>
            </a:br>
            <a:r>
              <a:rPr lang="en-US" dirty="0"/>
              <a:t>and SMOTE value</a:t>
            </a:r>
            <a:endParaRPr dirty="0"/>
          </a:p>
        </p:txBody>
      </p:sp>
      <p:pic>
        <p:nvPicPr>
          <p:cNvPr id="150" name="Google Shape;150;g742ea49885_0_11"/>
          <p:cNvPicPr preferRelativeResize="0"/>
          <p:nvPr/>
        </p:nvPicPr>
        <p:blipFill>
          <a:blip r:embed="rId3">
            <a:alphaModFix/>
          </a:blip>
          <a:stretch>
            <a:fillRect/>
          </a:stretch>
        </p:blipFill>
        <p:spPr>
          <a:xfrm>
            <a:off x="513323" y="4738798"/>
            <a:ext cx="7630099" cy="1869750"/>
          </a:xfrm>
          <a:prstGeom prst="rect">
            <a:avLst/>
          </a:prstGeom>
          <a:noFill/>
          <a:ln>
            <a:noFill/>
          </a:ln>
        </p:spPr>
      </p:pic>
      <p:pic>
        <p:nvPicPr>
          <p:cNvPr id="151" name="Google Shape;151;g742ea49885_0_11"/>
          <p:cNvPicPr preferRelativeResize="0"/>
          <p:nvPr/>
        </p:nvPicPr>
        <p:blipFill>
          <a:blip r:embed="rId4">
            <a:alphaModFix/>
          </a:blip>
          <a:stretch>
            <a:fillRect/>
          </a:stretch>
        </p:blipFill>
        <p:spPr>
          <a:xfrm>
            <a:off x="623325" y="1902100"/>
            <a:ext cx="6743700" cy="2257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58" name="Rectangle 9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56;g742ea49885_1_11"/>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Model 1 Excel Sheet</a:t>
            </a:r>
          </a:p>
        </p:txBody>
      </p:sp>
      <p:pic>
        <p:nvPicPr>
          <p:cNvPr id="2" name="Picture 1">
            <a:extLst>
              <a:ext uri="{FF2B5EF4-FFF2-40B4-BE49-F238E27FC236}">
                <a16:creationId xmlns:a16="http://schemas.microsoft.com/office/drawing/2014/main" id="{BD01CE90-F887-40C7-ACDB-72E6F3E1F30E}"/>
              </a:ext>
            </a:extLst>
          </p:cNvPr>
          <p:cNvPicPr>
            <a:picLocks noChangeAspect="1"/>
          </p:cNvPicPr>
          <p:nvPr/>
        </p:nvPicPr>
        <p:blipFill>
          <a:blip r:embed="rId3"/>
          <a:stretch>
            <a:fillRect/>
          </a:stretch>
        </p:blipFill>
        <p:spPr>
          <a:xfrm>
            <a:off x="413683" y="1968684"/>
            <a:ext cx="11496621" cy="38226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742ea49885_0_18"/>
          <p:cNvSpPr txBox="1">
            <a:spLocks noGrp="1"/>
          </p:cNvSpPr>
          <p:nvPr>
            <p:ph type="title"/>
          </p:nvPr>
        </p:nvSpPr>
        <p:spPr>
          <a:xfrm>
            <a:off x="838200" y="365125"/>
            <a:ext cx="10515600" cy="5769900"/>
          </a:xfrm>
          <a:prstGeom prst="rect">
            <a:avLst/>
          </a:prstGeom>
          <a:noFill/>
          <a:ln>
            <a:noFill/>
          </a:ln>
        </p:spPr>
        <p:txBody>
          <a:bodyPr spcFirstLastPara="1" wrap="square" lIns="91425" tIns="45700" rIns="91425" bIns="45700" anchor="ctr" anchorCtr="0">
            <a:noAutofit/>
          </a:bodyPr>
          <a:lstStyle/>
          <a:p>
            <a:pPr lvl="0" algn="ctr">
              <a:buSzPts val="4400"/>
            </a:pPr>
            <a:r>
              <a:rPr lang="en-US" dirty="0"/>
              <a:t>Individual Model Prediction</a:t>
            </a:r>
            <a:br>
              <a:rPr lang="en-US" dirty="0"/>
            </a:br>
            <a:r>
              <a:rPr lang="en-US" dirty="0"/>
              <a:t>Model-2(FinalAss3_Stacking3)</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742ea49885_0_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Decision Tree Classifier</a:t>
            </a:r>
            <a:endParaRPr/>
          </a:p>
        </p:txBody>
      </p:sp>
      <p:pic>
        <p:nvPicPr>
          <p:cNvPr id="168" name="Google Shape;168;g742ea49885_0_22"/>
          <p:cNvPicPr preferRelativeResize="0"/>
          <p:nvPr/>
        </p:nvPicPr>
        <p:blipFill>
          <a:blip r:embed="rId3">
            <a:alphaModFix/>
          </a:blip>
          <a:stretch>
            <a:fillRect/>
          </a:stretch>
        </p:blipFill>
        <p:spPr>
          <a:xfrm>
            <a:off x="373150" y="4591625"/>
            <a:ext cx="7222724" cy="1691400"/>
          </a:xfrm>
          <a:prstGeom prst="rect">
            <a:avLst/>
          </a:prstGeom>
          <a:noFill/>
          <a:ln>
            <a:noFill/>
          </a:ln>
        </p:spPr>
      </p:pic>
      <p:pic>
        <p:nvPicPr>
          <p:cNvPr id="169" name="Google Shape;169;g742ea49885_0_22"/>
          <p:cNvPicPr preferRelativeResize="0"/>
          <p:nvPr/>
        </p:nvPicPr>
        <p:blipFill>
          <a:blip r:embed="rId4">
            <a:alphaModFix/>
          </a:blip>
          <a:stretch>
            <a:fillRect/>
          </a:stretch>
        </p:blipFill>
        <p:spPr>
          <a:xfrm>
            <a:off x="152400" y="1843225"/>
            <a:ext cx="6056489" cy="2435264"/>
          </a:xfrm>
          <a:prstGeom prst="rect">
            <a:avLst/>
          </a:prstGeom>
          <a:noFill/>
          <a:ln>
            <a:noFill/>
          </a:ln>
        </p:spPr>
      </p:pic>
      <p:pic>
        <p:nvPicPr>
          <p:cNvPr id="170" name="Google Shape;170;g742ea49885_0_22"/>
          <p:cNvPicPr preferRelativeResize="0"/>
          <p:nvPr/>
        </p:nvPicPr>
        <p:blipFill>
          <a:blip r:embed="rId5">
            <a:alphaModFix/>
          </a:blip>
          <a:stretch>
            <a:fillRect/>
          </a:stretch>
        </p:blipFill>
        <p:spPr>
          <a:xfrm>
            <a:off x="6333067" y="1843220"/>
            <a:ext cx="5526703" cy="169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231A-01AE-4ACE-A12A-E25F1238E212}"/>
              </a:ext>
            </a:extLst>
          </p:cNvPr>
          <p:cNvSpPr>
            <a:spLocks noGrp="1"/>
          </p:cNvSpPr>
          <p:nvPr>
            <p:ph type="title"/>
          </p:nvPr>
        </p:nvSpPr>
        <p:spPr/>
        <p:txBody>
          <a:bodyPr/>
          <a:lstStyle/>
          <a:p>
            <a:r>
              <a:rPr lang="en-US" dirty="0"/>
              <a:t>Things Covered in the presentation		</a:t>
            </a:r>
          </a:p>
        </p:txBody>
      </p:sp>
      <p:sp>
        <p:nvSpPr>
          <p:cNvPr id="3" name="Text Placeholder 2">
            <a:extLst>
              <a:ext uri="{FF2B5EF4-FFF2-40B4-BE49-F238E27FC236}">
                <a16:creationId xmlns:a16="http://schemas.microsoft.com/office/drawing/2014/main" id="{7280DC29-4399-4354-B30E-A0ECB7BA9B3F}"/>
              </a:ext>
            </a:extLst>
          </p:cNvPr>
          <p:cNvSpPr>
            <a:spLocks noGrp="1"/>
          </p:cNvSpPr>
          <p:nvPr>
            <p:ph type="body" idx="1"/>
          </p:nvPr>
        </p:nvSpPr>
        <p:spPr/>
        <p:txBody>
          <a:bodyPr/>
          <a:lstStyle/>
          <a:p>
            <a:r>
              <a:rPr lang="en-US" dirty="0"/>
              <a:t>Excel Comparison of all models</a:t>
            </a:r>
          </a:p>
          <a:p>
            <a:r>
              <a:rPr lang="en-US" dirty="0"/>
              <a:t>Summary</a:t>
            </a:r>
          </a:p>
          <a:p>
            <a:r>
              <a:rPr lang="en-US" dirty="0"/>
              <a:t>Screenshots of various classifiers with the result of hyperparameter tuning and Kaggle scores.</a:t>
            </a:r>
          </a:p>
          <a:p>
            <a:endParaRPr lang="en-US" dirty="0"/>
          </a:p>
        </p:txBody>
      </p:sp>
    </p:spTree>
    <p:extLst>
      <p:ext uri="{BB962C8B-B14F-4D97-AF65-F5344CB8AC3E}">
        <p14:creationId xmlns:p14="http://schemas.microsoft.com/office/powerpoint/2010/main" val="56105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742ea49885_0_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Random Forest</a:t>
            </a:r>
            <a:endParaRPr/>
          </a:p>
        </p:txBody>
      </p:sp>
      <p:pic>
        <p:nvPicPr>
          <p:cNvPr id="176" name="Google Shape;176;g742ea49885_0_29"/>
          <p:cNvPicPr preferRelativeResize="0"/>
          <p:nvPr/>
        </p:nvPicPr>
        <p:blipFill>
          <a:blip r:embed="rId3">
            <a:alphaModFix/>
          </a:blip>
          <a:stretch>
            <a:fillRect/>
          </a:stretch>
        </p:blipFill>
        <p:spPr>
          <a:xfrm>
            <a:off x="240700" y="4595250"/>
            <a:ext cx="8265575" cy="1921425"/>
          </a:xfrm>
          <a:prstGeom prst="rect">
            <a:avLst/>
          </a:prstGeom>
          <a:noFill/>
          <a:ln>
            <a:noFill/>
          </a:ln>
        </p:spPr>
      </p:pic>
      <p:pic>
        <p:nvPicPr>
          <p:cNvPr id="177" name="Google Shape;177;g742ea49885_0_29"/>
          <p:cNvPicPr preferRelativeResize="0"/>
          <p:nvPr/>
        </p:nvPicPr>
        <p:blipFill>
          <a:blip r:embed="rId4">
            <a:alphaModFix/>
          </a:blip>
          <a:stretch>
            <a:fillRect/>
          </a:stretch>
        </p:blipFill>
        <p:spPr>
          <a:xfrm>
            <a:off x="152400" y="1843225"/>
            <a:ext cx="6235174" cy="1835950"/>
          </a:xfrm>
          <a:prstGeom prst="rect">
            <a:avLst/>
          </a:prstGeom>
          <a:noFill/>
          <a:ln>
            <a:noFill/>
          </a:ln>
        </p:spPr>
      </p:pic>
      <p:pic>
        <p:nvPicPr>
          <p:cNvPr id="178" name="Google Shape;178;g742ea49885_0_29"/>
          <p:cNvPicPr preferRelativeResize="0"/>
          <p:nvPr/>
        </p:nvPicPr>
        <p:blipFill>
          <a:blip r:embed="rId5">
            <a:alphaModFix/>
          </a:blip>
          <a:stretch>
            <a:fillRect/>
          </a:stretch>
        </p:blipFill>
        <p:spPr>
          <a:xfrm>
            <a:off x="6387574" y="1977683"/>
            <a:ext cx="5619400" cy="17014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742ea49885_0_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Random Search with Hyperparameter Tuning in KNN</a:t>
            </a:r>
            <a:endParaRPr dirty="0"/>
          </a:p>
        </p:txBody>
      </p:sp>
      <p:pic>
        <p:nvPicPr>
          <p:cNvPr id="184" name="Google Shape;184;g742ea49885_0_36"/>
          <p:cNvPicPr preferRelativeResize="0"/>
          <p:nvPr/>
        </p:nvPicPr>
        <p:blipFill>
          <a:blip r:embed="rId3">
            <a:alphaModFix/>
          </a:blip>
          <a:stretch>
            <a:fillRect/>
          </a:stretch>
        </p:blipFill>
        <p:spPr>
          <a:xfrm>
            <a:off x="838200" y="1825622"/>
            <a:ext cx="5692600" cy="1412050"/>
          </a:xfrm>
          <a:prstGeom prst="rect">
            <a:avLst/>
          </a:prstGeom>
          <a:noFill/>
          <a:ln>
            <a:noFill/>
          </a:ln>
        </p:spPr>
      </p:pic>
      <p:pic>
        <p:nvPicPr>
          <p:cNvPr id="185" name="Google Shape;185;g742ea49885_0_36"/>
          <p:cNvPicPr preferRelativeResize="0"/>
          <p:nvPr/>
        </p:nvPicPr>
        <p:blipFill>
          <a:blip r:embed="rId4">
            <a:alphaModFix/>
          </a:blip>
          <a:stretch>
            <a:fillRect/>
          </a:stretch>
        </p:blipFill>
        <p:spPr>
          <a:xfrm>
            <a:off x="6598325" y="1690820"/>
            <a:ext cx="5484099" cy="1743125"/>
          </a:xfrm>
          <a:prstGeom prst="rect">
            <a:avLst/>
          </a:prstGeom>
          <a:noFill/>
          <a:ln>
            <a:noFill/>
          </a:ln>
        </p:spPr>
      </p:pic>
      <p:pic>
        <p:nvPicPr>
          <p:cNvPr id="186" name="Google Shape;186;g742ea49885_0_36"/>
          <p:cNvPicPr preferRelativeResize="0"/>
          <p:nvPr/>
        </p:nvPicPr>
        <p:blipFill>
          <a:blip r:embed="rId5">
            <a:alphaModFix/>
          </a:blip>
          <a:stretch>
            <a:fillRect/>
          </a:stretch>
        </p:blipFill>
        <p:spPr>
          <a:xfrm>
            <a:off x="490900" y="4116145"/>
            <a:ext cx="9105900" cy="208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742ea49885_0_4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Random Search with Hyperparameter Tuning in Support Vector Machine</a:t>
            </a:r>
            <a:endParaRPr/>
          </a:p>
        </p:txBody>
      </p:sp>
      <p:pic>
        <p:nvPicPr>
          <p:cNvPr id="192" name="Google Shape;192;g742ea49885_0_44"/>
          <p:cNvPicPr preferRelativeResize="0"/>
          <p:nvPr/>
        </p:nvPicPr>
        <p:blipFill>
          <a:blip r:embed="rId3">
            <a:alphaModFix/>
          </a:blip>
          <a:stretch>
            <a:fillRect/>
          </a:stretch>
        </p:blipFill>
        <p:spPr>
          <a:xfrm>
            <a:off x="373150" y="3933000"/>
            <a:ext cx="9067800" cy="2095500"/>
          </a:xfrm>
          <a:prstGeom prst="rect">
            <a:avLst/>
          </a:prstGeom>
          <a:noFill/>
          <a:ln>
            <a:noFill/>
          </a:ln>
        </p:spPr>
      </p:pic>
      <p:pic>
        <p:nvPicPr>
          <p:cNvPr id="193" name="Google Shape;193;g742ea49885_0_44"/>
          <p:cNvPicPr preferRelativeResize="0"/>
          <p:nvPr/>
        </p:nvPicPr>
        <p:blipFill>
          <a:blip r:embed="rId4">
            <a:alphaModFix/>
          </a:blip>
          <a:stretch>
            <a:fillRect/>
          </a:stretch>
        </p:blipFill>
        <p:spPr>
          <a:xfrm>
            <a:off x="152400" y="1843225"/>
            <a:ext cx="5372100" cy="1695450"/>
          </a:xfrm>
          <a:prstGeom prst="rect">
            <a:avLst/>
          </a:prstGeom>
          <a:noFill/>
          <a:ln>
            <a:noFill/>
          </a:ln>
        </p:spPr>
      </p:pic>
      <p:pic>
        <p:nvPicPr>
          <p:cNvPr id="194" name="Google Shape;194;g742ea49885_0_44"/>
          <p:cNvPicPr preferRelativeResize="0"/>
          <p:nvPr/>
        </p:nvPicPr>
        <p:blipFill>
          <a:blip r:embed="rId5">
            <a:alphaModFix/>
          </a:blip>
          <a:stretch>
            <a:fillRect/>
          </a:stretch>
        </p:blipFill>
        <p:spPr>
          <a:xfrm>
            <a:off x="5691625" y="1722263"/>
            <a:ext cx="6049610" cy="1937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742ea49885_0_5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a:t>Random Search with Hyperparameter Tuning in Gradient Boosting</a:t>
            </a:r>
            <a:endParaRPr/>
          </a:p>
        </p:txBody>
      </p:sp>
      <p:pic>
        <p:nvPicPr>
          <p:cNvPr id="200" name="Google Shape;200;g742ea49885_0_58"/>
          <p:cNvPicPr preferRelativeResize="0"/>
          <p:nvPr/>
        </p:nvPicPr>
        <p:blipFill>
          <a:blip r:embed="rId3">
            <a:alphaModFix/>
          </a:blip>
          <a:stretch>
            <a:fillRect/>
          </a:stretch>
        </p:blipFill>
        <p:spPr>
          <a:xfrm>
            <a:off x="152400" y="1843225"/>
            <a:ext cx="5829300" cy="3019425"/>
          </a:xfrm>
          <a:prstGeom prst="rect">
            <a:avLst/>
          </a:prstGeom>
          <a:noFill/>
          <a:ln>
            <a:noFill/>
          </a:ln>
        </p:spPr>
      </p:pic>
      <p:pic>
        <p:nvPicPr>
          <p:cNvPr id="201" name="Google Shape;201;g742ea49885_0_58"/>
          <p:cNvPicPr preferRelativeResize="0"/>
          <p:nvPr/>
        </p:nvPicPr>
        <p:blipFill>
          <a:blip r:embed="rId4">
            <a:alphaModFix/>
          </a:blip>
          <a:stretch>
            <a:fillRect/>
          </a:stretch>
        </p:blipFill>
        <p:spPr>
          <a:xfrm>
            <a:off x="6304000" y="1924525"/>
            <a:ext cx="5287112" cy="1690550"/>
          </a:xfrm>
          <a:prstGeom prst="rect">
            <a:avLst/>
          </a:prstGeom>
          <a:noFill/>
          <a:ln>
            <a:noFill/>
          </a:ln>
        </p:spPr>
      </p:pic>
      <p:pic>
        <p:nvPicPr>
          <p:cNvPr id="202" name="Google Shape;202;g742ea49885_0_58"/>
          <p:cNvPicPr preferRelativeResize="0"/>
          <p:nvPr/>
        </p:nvPicPr>
        <p:blipFill>
          <a:blip r:embed="rId5">
            <a:alphaModFix/>
          </a:blip>
          <a:stretch>
            <a:fillRect/>
          </a:stretch>
        </p:blipFill>
        <p:spPr>
          <a:xfrm>
            <a:off x="211275" y="5015050"/>
            <a:ext cx="7356595" cy="169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742ea49885_0_7"/>
          <p:cNvSpPr txBox="1">
            <a:spLocks noGrp="1"/>
          </p:cNvSpPr>
          <p:nvPr>
            <p:ph type="title"/>
          </p:nvPr>
        </p:nvSpPr>
        <p:spPr>
          <a:xfrm>
            <a:off x="838200" y="365125"/>
            <a:ext cx="10515600" cy="4860300"/>
          </a:xfrm>
          <a:prstGeom prst="rect">
            <a:avLst/>
          </a:prstGeom>
        </p:spPr>
        <p:txBody>
          <a:bodyPr spcFirstLastPara="1" wrap="square" lIns="91425" tIns="45700" rIns="91425" bIns="45700" anchor="ctr" anchorCtr="0">
            <a:noAutofit/>
          </a:bodyPr>
          <a:lstStyle/>
          <a:p>
            <a:pPr lvl="0" algn="ctr"/>
            <a:r>
              <a:rPr lang="en-US" dirty="0"/>
              <a:t>One Layer Stacked Model Prediction</a:t>
            </a:r>
            <a:br>
              <a:rPr lang="en-US" dirty="0"/>
            </a:br>
            <a:r>
              <a:rPr lang="en-US" dirty="0"/>
              <a:t>Model-2(FinalAss3_Stacking3)</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742b7ddcc2_0_20"/>
          <p:cNvSpPr txBox="1">
            <a:spLocks noGrp="1"/>
          </p:cNvSpPr>
          <p:nvPr>
            <p:ph type="title"/>
          </p:nvPr>
        </p:nvSpPr>
        <p:spPr>
          <a:xfrm>
            <a:off x="114250" y="365125"/>
            <a:ext cx="11239500" cy="1006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Decision Tree after Stacking and SMOTE value</a:t>
            </a:r>
            <a:endParaRPr dirty="0"/>
          </a:p>
        </p:txBody>
      </p:sp>
      <p:pic>
        <p:nvPicPr>
          <p:cNvPr id="213" name="Google Shape;213;g742b7ddcc2_0_20"/>
          <p:cNvPicPr preferRelativeResize="0"/>
          <p:nvPr/>
        </p:nvPicPr>
        <p:blipFill>
          <a:blip r:embed="rId3">
            <a:alphaModFix/>
          </a:blip>
          <a:stretch>
            <a:fillRect/>
          </a:stretch>
        </p:blipFill>
        <p:spPr>
          <a:xfrm>
            <a:off x="298875" y="4700725"/>
            <a:ext cx="6540024" cy="1902050"/>
          </a:xfrm>
          <a:prstGeom prst="rect">
            <a:avLst/>
          </a:prstGeom>
          <a:noFill/>
          <a:ln>
            <a:noFill/>
          </a:ln>
        </p:spPr>
      </p:pic>
      <p:pic>
        <p:nvPicPr>
          <p:cNvPr id="214" name="Google Shape;214;g742b7ddcc2_0_20"/>
          <p:cNvPicPr preferRelativeResize="0"/>
          <p:nvPr/>
        </p:nvPicPr>
        <p:blipFill>
          <a:blip r:embed="rId4">
            <a:alphaModFix/>
          </a:blip>
          <a:stretch>
            <a:fillRect/>
          </a:stretch>
        </p:blipFill>
        <p:spPr>
          <a:xfrm>
            <a:off x="114250" y="1457050"/>
            <a:ext cx="6724650" cy="2247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p:nvSpPr>
          <p:cNvPr id="96" name="Rectangle 9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Google Shape;219;g742ea49885_0_2"/>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100"/>
            </a:pPr>
            <a:r>
              <a:rPr lang="en-US" sz="3200" kern="1200">
                <a:solidFill>
                  <a:schemeClr val="bg1"/>
                </a:solidFill>
                <a:latin typeface="+mj-lt"/>
                <a:ea typeface="+mj-ea"/>
                <a:cs typeface="+mj-cs"/>
              </a:rPr>
              <a:t>Model 2 Excel Sheet</a:t>
            </a:r>
          </a:p>
        </p:txBody>
      </p:sp>
      <p:pic>
        <p:nvPicPr>
          <p:cNvPr id="2" name="Picture 1">
            <a:extLst>
              <a:ext uri="{FF2B5EF4-FFF2-40B4-BE49-F238E27FC236}">
                <a16:creationId xmlns:a16="http://schemas.microsoft.com/office/drawing/2014/main" id="{DDED12D8-F0C3-4E61-9758-DF9CF46A3EF3}"/>
              </a:ext>
            </a:extLst>
          </p:cNvPr>
          <p:cNvPicPr>
            <a:picLocks noChangeAspect="1"/>
          </p:cNvPicPr>
          <p:nvPr/>
        </p:nvPicPr>
        <p:blipFill>
          <a:blip r:embed="rId3"/>
          <a:stretch>
            <a:fillRect/>
          </a:stretch>
        </p:blipFill>
        <p:spPr>
          <a:xfrm>
            <a:off x="556532" y="2141526"/>
            <a:ext cx="10905066" cy="34350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FD0E-4620-48C7-9A22-DDC1130AFE7C}"/>
              </a:ext>
            </a:extLst>
          </p:cNvPr>
          <p:cNvSpPr>
            <a:spLocks noGrp="1"/>
          </p:cNvSpPr>
          <p:nvPr>
            <p:ph type="title"/>
          </p:nvPr>
        </p:nvSpPr>
        <p:spPr>
          <a:xfrm>
            <a:off x="838200" y="365125"/>
            <a:ext cx="10515600" cy="5843764"/>
          </a:xfrm>
        </p:spPr>
        <p:txBody>
          <a:bodyPr/>
          <a:lstStyle/>
          <a:p>
            <a:pPr algn="ctr"/>
            <a:r>
              <a:rPr lang="en-US" dirty="0"/>
              <a:t>Individual Model Prediction</a:t>
            </a:r>
            <a:br>
              <a:rPr lang="en-US" dirty="0"/>
            </a:br>
            <a:r>
              <a:rPr lang="en-US" dirty="0"/>
              <a:t>Model-3(FinalAss3_Stacking2)</a:t>
            </a:r>
            <a:br>
              <a:rPr lang="en-US" dirty="0"/>
            </a:br>
            <a:endParaRPr lang="en-US" dirty="0"/>
          </a:p>
        </p:txBody>
      </p:sp>
    </p:spTree>
    <p:extLst>
      <p:ext uri="{BB962C8B-B14F-4D97-AF65-F5344CB8AC3E}">
        <p14:creationId xmlns:p14="http://schemas.microsoft.com/office/powerpoint/2010/main" val="116295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92B7-FC33-4008-AFA0-12338F720244}"/>
              </a:ext>
            </a:extLst>
          </p:cNvPr>
          <p:cNvSpPr>
            <a:spLocks noGrp="1"/>
          </p:cNvSpPr>
          <p:nvPr>
            <p:ph type="title"/>
          </p:nvPr>
        </p:nvSpPr>
        <p:spPr/>
        <p:txBody>
          <a:bodyPr/>
          <a:lstStyle/>
          <a:p>
            <a:r>
              <a:rPr lang="en-US" dirty="0"/>
              <a:t>Random Search with Hyperparameter Tuning in Decision Tree</a:t>
            </a:r>
          </a:p>
        </p:txBody>
      </p:sp>
      <p:pic>
        <p:nvPicPr>
          <p:cNvPr id="5" name="Picture 4">
            <a:extLst>
              <a:ext uri="{FF2B5EF4-FFF2-40B4-BE49-F238E27FC236}">
                <a16:creationId xmlns:a16="http://schemas.microsoft.com/office/drawing/2014/main" id="{79B02F41-E667-45B4-A754-4610B92276CB}"/>
              </a:ext>
            </a:extLst>
          </p:cNvPr>
          <p:cNvPicPr>
            <a:picLocks noChangeAspect="1"/>
          </p:cNvPicPr>
          <p:nvPr/>
        </p:nvPicPr>
        <p:blipFill>
          <a:blip r:embed="rId2"/>
          <a:stretch>
            <a:fillRect/>
          </a:stretch>
        </p:blipFill>
        <p:spPr>
          <a:xfrm>
            <a:off x="253862" y="4464050"/>
            <a:ext cx="7949234" cy="1774829"/>
          </a:xfrm>
          <a:prstGeom prst="rect">
            <a:avLst/>
          </a:prstGeom>
        </p:spPr>
      </p:pic>
      <p:pic>
        <p:nvPicPr>
          <p:cNvPr id="6" name="Picture 5">
            <a:extLst>
              <a:ext uri="{FF2B5EF4-FFF2-40B4-BE49-F238E27FC236}">
                <a16:creationId xmlns:a16="http://schemas.microsoft.com/office/drawing/2014/main" id="{0371CB06-78AF-4434-BAA7-D4D3D75FBFB3}"/>
              </a:ext>
            </a:extLst>
          </p:cNvPr>
          <p:cNvPicPr>
            <a:picLocks noChangeAspect="1"/>
          </p:cNvPicPr>
          <p:nvPr/>
        </p:nvPicPr>
        <p:blipFill>
          <a:blip r:embed="rId3"/>
          <a:stretch>
            <a:fillRect/>
          </a:stretch>
        </p:blipFill>
        <p:spPr>
          <a:xfrm>
            <a:off x="430389" y="1522765"/>
            <a:ext cx="6477000" cy="2638425"/>
          </a:xfrm>
          <a:prstGeom prst="rect">
            <a:avLst/>
          </a:prstGeom>
        </p:spPr>
      </p:pic>
      <p:pic>
        <p:nvPicPr>
          <p:cNvPr id="7" name="Picture 6">
            <a:extLst>
              <a:ext uri="{FF2B5EF4-FFF2-40B4-BE49-F238E27FC236}">
                <a16:creationId xmlns:a16="http://schemas.microsoft.com/office/drawing/2014/main" id="{76628316-052A-4ED0-BD2D-A0A9903A940A}"/>
              </a:ext>
            </a:extLst>
          </p:cNvPr>
          <p:cNvPicPr>
            <a:picLocks noChangeAspect="1"/>
          </p:cNvPicPr>
          <p:nvPr/>
        </p:nvPicPr>
        <p:blipFill>
          <a:blip r:embed="rId4"/>
          <a:stretch>
            <a:fillRect/>
          </a:stretch>
        </p:blipFill>
        <p:spPr>
          <a:xfrm>
            <a:off x="7221556" y="1837704"/>
            <a:ext cx="3818076" cy="1419400"/>
          </a:xfrm>
          <a:prstGeom prst="rect">
            <a:avLst/>
          </a:prstGeom>
        </p:spPr>
      </p:pic>
    </p:spTree>
    <p:extLst>
      <p:ext uri="{BB962C8B-B14F-4D97-AF65-F5344CB8AC3E}">
        <p14:creationId xmlns:p14="http://schemas.microsoft.com/office/powerpoint/2010/main" val="68976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92B7-FC33-4008-AFA0-12338F720244}"/>
              </a:ext>
            </a:extLst>
          </p:cNvPr>
          <p:cNvSpPr>
            <a:spLocks noGrp="1"/>
          </p:cNvSpPr>
          <p:nvPr>
            <p:ph type="title"/>
          </p:nvPr>
        </p:nvSpPr>
        <p:spPr/>
        <p:txBody>
          <a:bodyPr/>
          <a:lstStyle/>
          <a:p>
            <a:r>
              <a:rPr lang="en-US" dirty="0"/>
              <a:t>Random Search with Hyperparameter Tuning in Random Forest</a:t>
            </a:r>
          </a:p>
        </p:txBody>
      </p:sp>
      <p:pic>
        <p:nvPicPr>
          <p:cNvPr id="4" name="Picture 3">
            <a:extLst>
              <a:ext uri="{FF2B5EF4-FFF2-40B4-BE49-F238E27FC236}">
                <a16:creationId xmlns:a16="http://schemas.microsoft.com/office/drawing/2014/main" id="{76CACC71-C857-4F37-B65C-11E3C3C0D0FC}"/>
              </a:ext>
            </a:extLst>
          </p:cNvPr>
          <p:cNvPicPr>
            <a:picLocks noChangeAspect="1"/>
          </p:cNvPicPr>
          <p:nvPr/>
        </p:nvPicPr>
        <p:blipFill>
          <a:blip r:embed="rId2"/>
          <a:stretch>
            <a:fillRect/>
          </a:stretch>
        </p:blipFill>
        <p:spPr>
          <a:xfrm>
            <a:off x="999711" y="4062619"/>
            <a:ext cx="9105900" cy="2019300"/>
          </a:xfrm>
          <a:prstGeom prst="rect">
            <a:avLst/>
          </a:prstGeom>
        </p:spPr>
      </p:pic>
      <p:pic>
        <p:nvPicPr>
          <p:cNvPr id="5" name="Picture 4">
            <a:extLst>
              <a:ext uri="{FF2B5EF4-FFF2-40B4-BE49-F238E27FC236}">
                <a16:creationId xmlns:a16="http://schemas.microsoft.com/office/drawing/2014/main" id="{354FDDD7-15C6-47E9-9955-F89CB30ABC1A}"/>
              </a:ext>
            </a:extLst>
          </p:cNvPr>
          <p:cNvPicPr>
            <a:picLocks noChangeAspect="1"/>
          </p:cNvPicPr>
          <p:nvPr/>
        </p:nvPicPr>
        <p:blipFill>
          <a:blip r:embed="rId3"/>
          <a:stretch>
            <a:fillRect/>
          </a:stretch>
        </p:blipFill>
        <p:spPr>
          <a:xfrm>
            <a:off x="6286914" y="1690688"/>
            <a:ext cx="5295486" cy="1966602"/>
          </a:xfrm>
          <a:prstGeom prst="rect">
            <a:avLst/>
          </a:prstGeom>
        </p:spPr>
      </p:pic>
      <p:pic>
        <p:nvPicPr>
          <p:cNvPr id="6" name="Picture 5">
            <a:extLst>
              <a:ext uri="{FF2B5EF4-FFF2-40B4-BE49-F238E27FC236}">
                <a16:creationId xmlns:a16="http://schemas.microsoft.com/office/drawing/2014/main" id="{7D7519E5-DAFB-4506-BF9E-9B82F0D3151D}"/>
              </a:ext>
            </a:extLst>
          </p:cNvPr>
          <p:cNvPicPr>
            <a:picLocks noChangeAspect="1"/>
          </p:cNvPicPr>
          <p:nvPr/>
        </p:nvPicPr>
        <p:blipFill>
          <a:blip r:embed="rId4"/>
          <a:stretch>
            <a:fillRect/>
          </a:stretch>
        </p:blipFill>
        <p:spPr>
          <a:xfrm>
            <a:off x="999711" y="1770018"/>
            <a:ext cx="4797909" cy="2019300"/>
          </a:xfrm>
          <a:prstGeom prst="rect">
            <a:avLst/>
          </a:prstGeom>
        </p:spPr>
      </p:pic>
    </p:spTree>
    <p:extLst>
      <p:ext uri="{BB962C8B-B14F-4D97-AF65-F5344CB8AC3E}">
        <p14:creationId xmlns:p14="http://schemas.microsoft.com/office/powerpoint/2010/main" val="48990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1C54-1510-490D-AC5B-A8FC35567575}"/>
              </a:ext>
            </a:extLst>
          </p:cNvPr>
          <p:cNvSpPr>
            <a:spLocks noGrp="1"/>
          </p:cNvSpPr>
          <p:nvPr>
            <p:ph type="title"/>
          </p:nvPr>
        </p:nvSpPr>
        <p:spPr>
          <a:xfrm>
            <a:off x="838200" y="365125"/>
            <a:ext cx="10515600" cy="5730875"/>
          </a:xfrm>
        </p:spPr>
        <p:txBody>
          <a:bodyPr>
            <a:normAutofit/>
          </a:bodyPr>
          <a:lstStyle/>
          <a:p>
            <a:pPr algn="ctr"/>
            <a:r>
              <a:rPr lang="en-US" sz="4800" dirty="0"/>
              <a:t>Comparison of all models in Excel</a:t>
            </a:r>
          </a:p>
        </p:txBody>
      </p:sp>
    </p:spTree>
    <p:extLst>
      <p:ext uri="{BB962C8B-B14F-4D97-AF65-F5344CB8AC3E}">
        <p14:creationId xmlns:p14="http://schemas.microsoft.com/office/powerpoint/2010/main" val="1353762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92B7-FC33-4008-AFA0-12338F720244}"/>
              </a:ext>
            </a:extLst>
          </p:cNvPr>
          <p:cNvSpPr>
            <a:spLocks noGrp="1"/>
          </p:cNvSpPr>
          <p:nvPr>
            <p:ph type="title"/>
          </p:nvPr>
        </p:nvSpPr>
        <p:spPr/>
        <p:txBody>
          <a:bodyPr/>
          <a:lstStyle/>
          <a:p>
            <a:r>
              <a:rPr lang="en-US" dirty="0"/>
              <a:t>Random Search with Hyperparameter Tuning in Gradient Boosting</a:t>
            </a:r>
          </a:p>
        </p:txBody>
      </p:sp>
      <p:pic>
        <p:nvPicPr>
          <p:cNvPr id="4" name="Picture 3">
            <a:extLst>
              <a:ext uri="{FF2B5EF4-FFF2-40B4-BE49-F238E27FC236}">
                <a16:creationId xmlns:a16="http://schemas.microsoft.com/office/drawing/2014/main" id="{2F073048-D709-46EA-8A81-B75C92FF951A}"/>
              </a:ext>
            </a:extLst>
          </p:cNvPr>
          <p:cNvPicPr>
            <a:picLocks noChangeAspect="1"/>
          </p:cNvPicPr>
          <p:nvPr/>
        </p:nvPicPr>
        <p:blipFill>
          <a:blip r:embed="rId2"/>
          <a:stretch>
            <a:fillRect/>
          </a:stretch>
        </p:blipFill>
        <p:spPr>
          <a:xfrm>
            <a:off x="654119" y="4387850"/>
            <a:ext cx="9134475" cy="2105025"/>
          </a:xfrm>
          <a:prstGeom prst="rect">
            <a:avLst/>
          </a:prstGeom>
        </p:spPr>
      </p:pic>
      <p:pic>
        <p:nvPicPr>
          <p:cNvPr id="5" name="Picture 4">
            <a:extLst>
              <a:ext uri="{FF2B5EF4-FFF2-40B4-BE49-F238E27FC236}">
                <a16:creationId xmlns:a16="http://schemas.microsoft.com/office/drawing/2014/main" id="{25EBAC80-2FEE-4B75-800D-A3EDBB181F4D}"/>
              </a:ext>
            </a:extLst>
          </p:cNvPr>
          <p:cNvPicPr>
            <a:picLocks noChangeAspect="1"/>
          </p:cNvPicPr>
          <p:nvPr/>
        </p:nvPicPr>
        <p:blipFill>
          <a:blip r:embed="rId3"/>
          <a:stretch>
            <a:fillRect/>
          </a:stretch>
        </p:blipFill>
        <p:spPr>
          <a:xfrm>
            <a:off x="838200" y="1690688"/>
            <a:ext cx="4552950" cy="2009775"/>
          </a:xfrm>
          <a:prstGeom prst="rect">
            <a:avLst/>
          </a:prstGeom>
        </p:spPr>
      </p:pic>
      <p:pic>
        <p:nvPicPr>
          <p:cNvPr id="6" name="Picture 5">
            <a:extLst>
              <a:ext uri="{FF2B5EF4-FFF2-40B4-BE49-F238E27FC236}">
                <a16:creationId xmlns:a16="http://schemas.microsoft.com/office/drawing/2014/main" id="{66A53F38-497C-4DB9-96E9-ABC7D1BF110B}"/>
              </a:ext>
            </a:extLst>
          </p:cNvPr>
          <p:cNvPicPr>
            <a:picLocks noChangeAspect="1"/>
          </p:cNvPicPr>
          <p:nvPr/>
        </p:nvPicPr>
        <p:blipFill>
          <a:blip r:embed="rId4"/>
          <a:stretch>
            <a:fillRect/>
          </a:stretch>
        </p:blipFill>
        <p:spPr>
          <a:xfrm>
            <a:off x="5710031" y="1502377"/>
            <a:ext cx="5885622" cy="2386397"/>
          </a:xfrm>
          <a:prstGeom prst="rect">
            <a:avLst/>
          </a:prstGeom>
        </p:spPr>
      </p:pic>
    </p:spTree>
    <p:extLst>
      <p:ext uri="{BB962C8B-B14F-4D97-AF65-F5344CB8AC3E}">
        <p14:creationId xmlns:p14="http://schemas.microsoft.com/office/powerpoint/2010/main" val="2516486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C14B-F4B9-4B2D-9B1A-86D934AACA08}"/>
              </a:ext>
            </a:extLst>
          </p:cNvPr>
          <p:cNvSpPr>
            <a:spLocks noGrp="1"/>
          </p:cNvSpPr>
          <p:nvPr>
            <p:ph type="title"/>
          </p:nvPr>
        </p:nvSpPr>
        <p:spPr>
          <a:xfrm>
            <a:off x="838200" y="365125"/>
            <a:ext cx="10515600" cy="5482519"/>
          </a:xfrm>
        </p:spPr>
        <p:txBody>
          <a:bodyPr/>
          <a:lstStyle/>
          <a:p>
            <a:pPr algn="ctr"/>
            <a:r>
              <a:rPr lang="en-US" dirty="0"/>
              <a:t>One layer Stacked Model Prediction</a:t>
            </a:r>
            <a:br>
              <a:rPr lang="en-US" dirty="0"/>
            </a:br>
            <a:r>
              <a:rPr lang="en-US" dirty="0"/>
              <a:t>Model-3(FinalAss3_Stacking2)</a:t>
            </a:r>
          </a:p>
        </p:txBody>
      </p:sp>
    </p:spTree>
    <p:extLst>
      <p:ext uri="{BB962C8B-B14F-4D97-AF65-F5344CB8AC3E}">
        <p14:creationId xmlns:p14="http://schemas.microsoft.com/office/powerpoint/2010/main" val="331105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6103-58A9-47C6-8702-271C1041336C}"/>
              </a:ext>
            </a:extLst>
          </p:cNvPr>
          <p:cNvSpPr>
            <a:spLocks noGrp="1"/>
          </p:cNvSpPr>
          <p:nvPr>
            <p:ph type="title"/>
          </p:nvPr>
        </p:nvSpPr>
        <p:spPr>
          <a:xfrm>
            <a:off x="838200" y="365125"/>
            <a:ext cx="10515600" cy="899231"/>
          </a:xfrm>
        </p:spPr>
        <p:txBody>
          <a:bodyPr>
            <a:normAutofit fontScale="90000"/>
          </a:bodyPr>
          <a:lstStyle/>
          <a:p>
            <a:r>
              <a:rPr lang="en-US" dirty="0"/>
              <a:t>Random Forest After Stacking and SMOTE value</a:t>
            </a:r>
          </a:p>
        </p:txBody>
      </p:sp>
      <p:pic>
        <p:nvPicPr>
          <p:cNvPr id="5" name="Picture 4">
            <a:extLst>
              <a:ext uri="{FF2B5EF4-FFF2-40B4-BE49-F238E27FC236}">
                <a16:creationId xmlns:a16="http://schemas.microsoft.com/office/drawing/2014/main" id="{6B323191-15D7-4DA1-8EF5-71A977B742A8}"/>
              </a:ext>
            </a:extLst>
          </p:cNvPr>
          <p:cNvPicPr>
            <a:picLocks noChangeAspect="1"/>
          </p:cNvPicPr>
          <p:nvPr/>
        </p:nvPicPr>
        <p:blipFill>
          <a:blip r:embed="rId2"/>
          <a:stretch>
            <a:fillRect/>
          </a:stretch>
        </p:blipFill>
        <p:spPr>
          <a:xfrm>
            <a:off x="663643" y="4194376"/>
            <a:ext cx="9126224" cy="2172003"/>
          </a:xfrm>
          <a:prstGeom prst="rect">
            <a:avLst/>
          </a:prstGeom>
        </p:spPr>
      </p:pic>
      <p:pic>
        <p:nvPicPr>
          <p:cNvPr id="6" name="Picture 5">
            <a:extLst>
              <a:ext uri="{FF2B5EF4-FFF2-40B4-BE49-F238E27FC236}">
                <a16:creationId xmlns:a16="http://schemas.microsoft.com/office/drawing/2014/main" id="{4A3B737C-8D79-4A60-A970-C577C100F463}"/>
              </a:ext>
            </a:extLst>
          </p:cNvPr>
          <p:cNvPicPr>
            <a:picLocks noChangeAspect="1"/>
          </p:cNvPicPr>
          <p:nvPr/>
        </p:nvPicPr>
        <p:blipFill>
          <a:blip r:embed="rId3"/>
          <a:stretch>
            <a:fillRect/>
          </a:stretch>
        </p:blipFill>
        <p:spPr>
          <a:xfrm>
            <a:off x="838200" y="1462709"/>
            <a:ext cx="6553200" cy="2209800"/>
          </a:xfrm>
          <a:prstGeom prst="rect">
            <a:avLst/>
          </a:prstGeom>
        </p:spPr>
      </p:pic>
    </p:spTree>
    <p:extLst>
      <p:ext uri="{BB962C8B-B14F-4D97-AF65-F5344CB8AC3E}">
        <p14:creationId xmlns:p14="http://schemas.microsoft.com/office/powerpoint/2010/main" val="10827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A1999-9AA5-4A06-932B-01579B76368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Model 3 Excel Sheet</a:t>
            </a:r>
          </a:p>
        </p:txBody>
      </p:sp>
      <p:pic>
        <p:nvPicPr>
          <p:cNvPr id="4" name="Picture 3">
            <a:extLst>
              <a:ext uri="{FF2B5EF4-FFF2-40B4-BE49-F238E27FC236}">
                <a16:creationId xmlns:a16="http://schemas.microsoft.com/office/drawing/2014/main" id="{9ED6405A-8154-49BD-A920-9F023BD35D93}"/>
              </a:ext>
            </a:extLst>
          </p:cNvPr>
          <p:cNvPicPr>
            <a:picLocks noChangeAspect="1"/>
          </p:cNvPicPr>
          <p:nvPr/>
        </p:nvPicPr>
        <p:blipFill>
          <a:blip r:embed="rId2"/>
          <a:stretch>
            <a:fillRect/>
          </a:stretch>
        </p:blipFill>
        <p:spPr>
          <a:xfrm>
            <a:off x="643467" y="2522824"/>
            <a:ext cx="10905066" cy="2699004"/>
          </a:xfrm>
          <a:prstGeom prst="rect">
            <a:avLst/>
          </a:prstGeom>
        </p:spPr>
      </p:pic>
    </p:spTree>
    <p:extLst>
      <p:ext uri="{BB962C8B-B14F-4D97-AF65-F5344CB8AC3E}">
        <p14:creationId xmlns:p14="http://schemas.microsoft.com/office/powerpoint/2010/main" val="313580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CAD7-EA2F-447B-8E02-BF0F467EB74E}"/>
              </a:ext>
            </a:extLst>
          </p:cNvPr>
          <p:cNvSpPr>
            <a:spLocks noGrp="1"/>
          </p:cNvSpPr>
          <p:nvPr>
            <p:ph type="title"/>
          </p:nvPr>
        </p:nvSpPr>
        <p:spPr>
          <a:xfrm>
            <a:off x="838200" y="365125"/>
            <a:ext cx="10515600" cy="6408208"/>
          </a:xfrm>
        </p:spPr>
        <p:txBody>
          <a:bodyPr>
            <a:normAutofit/>
          </a:bodyPr>
          <a:lstStyle/>
          <a:p>
            <a:pPr algn="ctr"/>
            <a:r>
              <a:rPr lang="en-US" dirty="0"/>
              <a:t>Individual Model Prediction</a:t>
            </a:r>
            <a:br>
              <a:rPr lang="en-US" dirty="0"/>
            </a:br>
            <a:r>
              <a:rPr lang="en-US" dirty="0"/>
              <a:t>Model-4</a:t>
            </a:r>
            <a:br>
              <a:rPr lang="en-US" dirty="0"/>
            </a:br>
            <a:r>
              <a:rPr lang="en-US" dirty="0"/>
              <a:t>(2layerwithoutparamFinalAss3)</a:t>
            </a:r>
            <a:br>
              <a:rPr lang="en-US" dirty="0"/>
            </a:br>
            <a:endParaRPr lang="en-US" dirty="0"/>
          </a:p>
        </p:txBody>
      </p:sp>
    </p:spTree>
    <p:extLst>
      <p:ext uri="{BB962C8B-B14F-4D97-AF65-F5344CB8AC3E}">
        <p14:creationId xmlns:p14="http://schemas.microsoft.com/office/powerpoint/2010/main" val="1766730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02B4-D001-4932-8011-C031B9CCDEE5}"/>
              </a:ext>
            </a:extLst>
          </p:cNvPr>
          <p:cNvSpPr>
            <a:spLocks noGrp="1"/>
          </p:cNvSpPr>
          <p:nvPr>
            <p:ph type="title"/>
          </p:nvPr>
        </p:nvSpPr>
        <p:spPr/>
        <p:txBody>
          <a:bodyPr/>
          <a:lstStyle/>
          <a:p>
            <a:r>
              <a:rPr lang="en-US" dirty="0"/>
              <a:t>Random Search with Hyperparameter Tuning in Decision Tree</a:t>
            </a:r>
          </a:p>
        </p:txBody>
      </p:sp>
      <p:pic>
        <p:nvPicPr>
          <p:cNvPr id="4" name="Picture 3">
            <a:extLst>
              <a:ext uri="{FF2B5EF4-FFF2-40B4-BE49-F238E27FC236}">
                <a16:creationId xmlns:a16="http://schemas.microsoft.com/office/drawing/2014/main" id="{749939FD-F16C-4B3A-86B0-B03B43516BF5}"/>
              </a:ext>
            </a:extLst>
          </p:cNvPr>
          <p:cNvPicPr>
            <a:picLocks noChangeAspect="1"/>
          </p:cNvPicPr>
          <p:nvPr/>
        </p:nvPicPr>
        <p:blipFill>
          <a:blip r:embed="rId2"/>
          <a:stretch>
            <a:fillRect/>
          </a:stretch>
        </p:blipFill>
        <p:spPr>
          <a:xfrm>
            <a:off x="308941" y="4711278"/>
            <a:ext cx="8159197" cy="1781597"/>
          </a:xfrm>
          <a:prstGeom prst="rect">
            <a:avLst/>
          </a:prstGeom>
        </p:spPr>
      </p:pic>
      <p:pic>
        <p:nvPicPr>
          <p:cNvPr id="5" name="Picture 4">
            <a:extLst>
              <a:ext uri="{FF2B5EF4-FFF2-40B4-BE49-F238E27FC236}">
                <a16:creationId xmlns:a16="http://schemas.microsoft.com/office/drawing/2014/main" id="{623CA0FB-5D04-4494-BD1C-37DB4A6859C9}"/>
              </a:ext>
            </a:extLst>
          </p:cNvPr>
          <p:cNvPicPr>
            <a:picLocks noChangeAspect="1"/>
          </p:cNvPicPr>
          <p:nvPr/>
        </p:nvPicPr>
        <p:blipFill>
          <a:blip r:embed="rId3"/>
          <a:stretch>
            <a:fillRect/>
          </a:stretch>
        </p:blipFill>
        <p:spPr>
          <a:xfrm>
            <a:off x="489088" y="1690688"/>
            <a:ext cx="5394877" cy="2214906"/>
          </a:xfrm>
          <a:prstGeom prst="rect">
            <a:avLst/>
          </a:prstGeom>
        </p:spPr>
      </p:pic>
      <p:pic>
        <p:nvPicPr>
          <p:cNvPr id="6" name="Picture 5">
            <a:extLst>
              <a:ext uri="{FF2B5EF4-FFF2-40B4-BE49-F238E27FC236}">
                <a16:creationId xmlns:a16="http://schemas.microsoft.com/office/drawing/2014/main" id="{4D10184E-5595-47C7-BF02-FDAE86A82B95}"/>
              </a:ext>
            </a:extLst>
          </p:cNvPr>
          <p:cNvPicPr>
            <a:picLocks noChangeAspect="1"/>
          </p:cNvPicPr>
          <p:nvPr/>
        </p:nvPicPr>
        <p:blipFill>
          <a:blip r:embed="rId4"/>
          <a:stretch>
            <a:fillRect/>
          </a:stretch>
        </p:blipFill>
        <p:spPr>
          <a:xfrm>
            <a:off x="6096000" y="1690688"/>
            <a:ext cx="5827851" cy="2135567"/>
          </a:xfrm>
          <a:prstGeom prst="rect">
            <a:avLst/>
          </a:prstGeom>
        </p:spPr>
      </p:pic>
    </p:spTree>
    <p:extLst>
      <p:ext uri="{BB962C8B-B14F-4D97-AF65-F5344CB8AC3E}">
        <p14:creationId xmlns:p14="http://schemas.microsoft.com/office/powerpoint/2010/main" val="13113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AB8A-C944-45C2-815A-F0C1698EE0EF}"/>
              </a:ext>
            </a:extLst>
          </p:cNvPr>
          <p:cNvSpPr>
            <a:spLocks noGrp="1"/>
          </p:cNvSpPr>
          <p:nvPr>
            <p:ph type="title"/>
          </p:nvPr>
        </p:nvSpPr>
        <p:spPr/>
        <p:txBody>
          <a:bodyPr/>
          <a:lstStyle/>
          <a:p>
            <a:r>
              <a:rPr lang="en-US" dirty="0"/>
              <a:t>Random Search with Hyperparameter Tuning in Random Forest</a:t>
            </a:r>
          </a:p>
        </p:txBody>
      </p:sp>
      <p:pic>
        <p:nvPicPr>
          <p:cNvPr id="4" name="Picture 3">
            <a:extLst>
              <a:ext uri="{FF2B5EF4-FFF2-40B4-BE49-F238E27FC236}">
                <a16:creationId xmlns:a16="http://schemas.microsoft.com/office/drawing/2014/main" id="{8EEF312C-A96A-4814-A712-B11BBE28C28D}"/>
              </a:ext>
            </a:extLst>
          </p:cNvPr>
          <p:cNvPicPr>
            <a:picLocks noChangeAspect="1"/>
          </p:cNvPicPr>
          <p:nvPr/>
        </p:nvPicPr>
        <p:blipFill>
          <a:blip r:embed="rId2"/>
          <a:stretch>
            <a:fillRect/>
          </a:stretch>
        </p:blipFill>
        <p:spPr>
          <a:xfrm>
            <a:off x="194434" y="4860301"/>
            <a:ext cx="7505080" cy="1632573"/>
          </a:xfrm>
          <a:prstGeom prst="rect">
            <a:avLst/>
          </a:prstGeom>
        </p:spPr>
      </p:pic>
      <p:pic>
        <p:nvPicPr>
          <p:cNvPr id="5" name="Picture 4">
            <a:extLst>
              <a:ext uri="{FF2B5EF4-FFF2-40B4-BE49-F238E27FC236}">
                <a16:creationId xmlns:a16="http://schemas.microsoft.com/office/drawing/2014/main" id="{53211527-8F49-4DF4-9B18-D87534BF8DB1}"/>
              </a:ext>
            </a:extLst>
          </p:cNvPr>
          <p:cNvPicPr>
            <a:picLocks noChangeAspect="1"/>
          </p:cNvPicPr>
          <p:nvPr/>
        </p:nvPicPr>
        <p:blipFill>
          <a:blip r:embed="rId3"/>
          <a:stretch>
            <a:fillRect/>
          </a:stretch>
        </p:blipFill>
        <p:spPr>
          <a:xfrm>
            <a:off x="505032" y="1690688"/>
            <a:ext cx="5831970" cy="1738312"/>
          </a:xfrm>
          <a:prstGeom prst="rect">
            <a:avLst/>
          </a:prstGeom>
        </p:spPr>
      </p:pic>
      <p:pic>
        <p:nvPicPr>
          <p:cNvPr id="6" name="Picture 5">
            <a:extLst>
              <a:ext uri="{FF2B5EF4-FFF2-40B4-BE49-F238E27FC236}">
                <a16:creationId xmlns:a16="http://schemas.microsoft.com/office/drawing/2014/main" id="{3B73CBA8-A42D-4AB7-8A1D-9FA199BC2695}"/>
              </a:ext>
            </a:extLst>
          </p:cNvPr>
          <p:cNvPicPr>
            <a:picLocks noChangeAspect="1"/>
          </p:cNvPicPr>
          <p:nvPr/>
        </p:nvPicPr>
        <p:blipFill>
          <a:blip r:embed="rId4"/>
          <a:stretch>
            <a:fillRect/>
          </a:stretch>
        </p:blipFill>
        <p:spPr>
          <a:xfrm>
            <a:off x="6448633" y="1690688"/>
            <a:ext cx="5522408" cy="2041005"/>
          </a:xfrm>
          <a:prstGeom prst="rect">
            <a:avLst/>
          </a:prstGeom>
        </p:spPr>
      </p:pic>
    </p:spTree>
    <p:extLst>
      <p:ext uri="{BB962C8B-B14F-4D97-AF65-F5344CB8AC3E}">
        <p14:creationId xmlns:p14="http://schemas.microsoft.com/office/powerpoint/2010/main" val="3399271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8086-2703-4718-98D2-EB77A9D8C8AF}"/>
              </a:ext>
            </a:extLst>
          </p:cNvPr>
          <p:cNvSpPr>
            <a:spLocks noGrp="1"/>
          </p:cNvSpPr>
          <p:nvPr>
            <p:ph type="title"/>
          </p:nvPr>
        </p:nvSpPr>
        <p:spPr/>
        <p:txBody>
          <a:bodyPr/>
          <a:lstStyle/>
          <a:p>
            <a:r>
              <a:rPr lang="en-US" dirty="0"/>
              <a:t>Random Search with Hyperparameter Tuning in Gradient Boosting</a:t>
            </a:r>
          </a:p>
        </p:txBody>
      </p:sp>
      <p:pic>
        <p:nvPicPr>
          <p:cNvPr id="4" name="Picture 3">
            <a:extLst>
              <a:ext uri="{FF2B5EF4-FFF2-40B4-BE49-F238E27FC236}">
                <a16:creationId xmlns:a16="http://schemas.microsoft.com/office/drawing/2014/main" id="{F2881B08-6172-4313-94D0-923B32E9DA7B}"/>
              </a:ext>
            </a:extLst>
          </p:cNvPr>
          <p:cNvPicPr>
            <a:picLocks noChangeAspect="1"/>
          </p:cNvPicPr>
          <p:nvPr/>
        </p:nvPicPr>
        <p:blipFill>
          <a:blip r:embed="rId2"/>
          <a:stretch>
            <a:fillRect/>
          </a:stretch>
        </p:blipFill>
        <p:spPr>
          <a:xfrm>
            <a:off x="199196" y="4887993"/>
            <a:ext cx="7553325" cy="1604882"/>
          </a:xfrm>
          <a:prstGeom prst="rect">
            <a:avLst/>
          </a:prstGeom>
        </p:spPr>
      </p:pic>
      <p:pic>
        <p:nvPicPr>
          <p:cNvPr id="5" name="Picture 4">
            <a:extLst>
              <a:ext uri="{FF2B5EF4-FFF2-40B4-BE49-F238E27FC236}">
                <a16:creationId xmlns:a16="http://schemas.microsoft.com/office/drawing/2014/main" id="{5CDC8117-2DBE-4251-9CFC-79868D1A3CD4}"/>
              </a:ext>
            </a:extLst>
          </p:cNvPr>
          <p:cNvPicPr>
            <a:picLocks noChangeAspect="1"/>
          </p:cNvPicPr>
          <p:nvPr/>
        </p:nvPicPr>
        <p:blipFill>
          <a:blip r:embed="rId3"/>
          <a:stretch>
            <a:fillRect/>
          </a:stretch>
        </p:blipFill>
        <p:spPr>
          <a:xfrm>
            <a:off x="409575" y="1896419"/>
            <a:ext cx="5328616" cy="2672930"/>
          </a:xfrm>
          <a:prstGeom prst="rect">
            <a:avLst/>
          </a:prstGeom>
        </p:spPr>
      </p:pic>
      <p:pic>
        <p:nvPicPr>
          <p:cNvPr id="6" name="Picture 5">
            <a:extLst>
              <a:ext uri="{FF2B5EF4-FFF2-40B4-BE49-F238E27FC236}">
                <a16:creationId xmlns:a16="http://schemas.microsoft.com/office/drawing/2014/main" id="{F356C48F-6AE2-4BF3-A10C-65B16AFE4CBF}"/>
              </a:ext>
            </a:extLst>
          </p:cNvPr>
          <p:cNvPicPr>
            <a:picLocks noChangeAspect="1"/>
          </p:cNvPicPr>
          <p:nvPr/>
        </p:nvPicPr>
        <p:blipFill>
          <a:blip r:embed="rId4"/>
          <a:stretch>
            <a:fillRect/>
          </a:stretch>
        </p:blipFill>
        <p:spPr>
          <a:xfrm>
            <a:off x="6062870" y="1970007"/>
            <a:ext cx="5719555" cy="2281926"/>
          </a:xfrm>
          <a:prstGeom prst="rect">
            <a:avLst/>
          </a:prstGeom>
        </p:spPr>
      </p:pic>
    </p:spTree>
    <p:extLst>
      <p:ext uri="{BB962C8B-B14F-4D97-AF65-F5344CB8AC3E}">
        <p14:creationId xmlns:p14="http://schemas.microsoft.com/office/powerpoint/2010/main" val="416753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8EBA-7D6A-48E8-89FB-971BCCDB99F4}"/>
              </a:ext>
            </a:extLst>
          </p:cNvPr>
          <p:cNvSpPr>
            <a:spLocks noGrp="1"/>
          </p:cNvSpPr>
          <p:nvPr>
            <p:ph type="title"/>
          </p:nvPr>
        </p:nvSpPr>
        <p:spPr>
          <a:xfrm>
            <a:off x="838200" y="365125"/>
            <a:ext cx="10515600" cy="6080831"/>
          </a:xfrm>
        </p:spPr>
        <p:txBody>
          <a:bodyPr/>
          <a:lstStyle/>
          <a:p>
            <a:pPr algn="ctr"/>
            <a:r>
              <a:rPr lang="en-US" dirty="0"/>
              <a:t>Two layer Stacked Model Prediction</a:t>
            </a:r>
            <a:br>
              <a:rPr lang="en-US" dirty="0"/>
            </a:br>
            <a:r>
              <a:rPr lang="en-US" dirty="0"/>
              <a:t>Model-4(Layer One)</a:t>
            </a:r>
            <a:br>
              <a:rPr lang="en-US" dirty="0"/>
            </a:br>
            <a:r>
              <a:rPr lang="en-US" dirty="0"/>
              <a:t>(2layerwithoutparamFinalAss3)</a:t>
            </a:r>
          </a:p>
        </p:txBody>
      </p:sp>
    </p:spTree>
    <p:extLst>
      <p:ext uri="{BB962C8B-B14F-4D97-AF65-F5344CB8AC3E}">
        <p14:creationId xmlns:p14="http://schemas.microsoft.com/office/powerpoint/2010/main" val="732213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BA51-5DCD-4805-80D9-7A2C1A2EA9FB}"/>
              </a:ext>
            </a:extLst>
          </p:cNvPr>
          <p:cNvSpPr>
            <a:spLocks noGrp="1"/>
          </p:cNvSpPr>
          <p:nvPr>
            <p:ph type="title"/>
          </p:nvPr>
        </p:nvSpPr>
        <p:spPr/>
        <p:txBody>
          <a:bodyPr/>
          <a:lstStyle/>
          <a:p>
            <a:r>
              <a:rPr lang="en-US" dirty="0"/>
              <a:t>Default Decision Tree</a:t>
            </a:r>
          </a:p>
        </p:txBody>
      </p:sp>
      <p:pic>
        <p:nvPicPr>
          <p:cNvPr id="4" name="Picture 3">
            <a:extLst>
              <a:ext uri="{FF2B5EF4-FFF2-40B4-BE49-F238E27FC236}">
                <a16:creationId xmlns:a16="http://schemas.microsoft.com/office/drawing/2014/main" id="{CCE59B95-93E5-43AA-9AF1-F94768B0AE0E}"/>
              </a:ext>
            </a:extLst>
          </p:cNvPr>
          <p:cNvPicPr>
            <a:picLocks noChangeAspect="1"/>
          </p:cNvPicPr>
          <p:nvPr/>
        </p:nvPicPr>
        <p:blipFill>
          <a:blip r:embed="rId2"/>
          <a:stretch>
            <a:fillRect/>
          </a:stretch>
        </p:blipFill>
        <p:spPr>
          <a:xfrm>
            <a:off x="685178" y="1463537"/>
            <a:ext cx="6113187" cy="3212949"/>
          </a:xfrm>
          <a:prstGeom prst="rect">
            <a:avLst/>
          </a:prstGeom>
        </p:spPr>
      </p:pic>
      <p:pic>
        <p:nvPicPr>
          <p:cNvPr id="5" name="Picture 4">
            <a:extLst>
              <a:ext uri="{FF2B5EF4-FFF2-40B4-BE49-F238E27FC236}">
                <a16:creationId xmlns:a16="http://schemas.microsoft.com/office/drawing/2014/main" id="{92717B57-A012-4536-8385-C410B836C7E1}"/>
              </a:ext>
            </a:extLst>
          </p:cNvPr>
          <p:cNvPicPr>
            <a:picLocks noChangeAspect="1"/>
          </p:cNvPicPr>
          <p:nvPr/>
        </p:nvPicPr>
        <p:blipFill>
          <a:blip r:embed="rId3"/>
          <a:stretch>
            <a:fillRect/>
          </a:stretch>
        </p:blipFill>
        <p:spPr>
          <a:xfrm>
            <a:off x="557627" y="4765248"/>
            <a:ext cx="8718896" cy="1931459"/>
          </a:xfrm>
          <a:prstGeom prst="rect">
            <a:avLst/>
          </a:prstGeom>
        </p:spPr>
      </p:pic>
      <p:pic>
        <p:nvPicPr>
          <p:cNvPr id="6" name="Picture 5">
            <a:extLst>
              <a:ext uri="{FF2B5EF4-FFF2-40B4-BE49-F238E27FC236}">
                <a16:creationId xmlns:a16="http://schemas.microsoft.com/office/drawing/2014/main" id="{5972150F-B12A-437B-9AAC-B0C3AB327D63}"/>
              </a:ext>
            </a:extLst>
          </p:cNvPr>
          <p:cNvPicPr>
            <a:picLocks noChangeAspect="1"/>
          </p:cNvPicPr>
          <p:nvPr/>
        </p:nvPicPr>
        <p:blipFill>
          <a:blip r:embed="rId4"/>
          <a:stretch>
            <a:fillRect/>
          </a:stretch>
        </p:blipFill>
        <p:spPr>
          <a:xfrm>
            <a:off x="7213014" y="1463537"/>
            <a:ext cx="4127017" cy="1406517"/>
          </a:xfrm>
          <a:prstGeom prst="rect">
            <a:avLst/>
          </a:prstGeom>
        </p:spPr>
      </p:pic>
    </p:spTree>
    <p:extLst>
      <p:ext uri="{BB962C8B-B14F-4D97-AF65-F5344CB8AC3E}">
        <p14:creationId xmlns:p14="http://schemas.microsoft.com/office/powerpoint/2010/main" val="104101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AEFCC3-2A67-4645-ADF3-5F0242F8E81E}"/>
              </a:ext>
            </a:extLst>
          </p:cNvPr>
          <p:cNvPicPr>
            <a:picLocks noChangeAspect="1"/>
          </p:cNvPicPr>
          <p:nvPr/>
        </p:nvPicPr>
        <p:blipFill>
          <a:blip r:embed="rId2"/>
          <a:stretch>
            <a:fillRect/>
          </a:stretch>
        </p:blipFill>
        <p:spPr>
          <a:xfrm>
            <a:off x="347423" y="326637"/>
            <a:ext cx="6590302" cy="2191275"/>
          </a:xfrm>
          <a:prstGeom prst="rect">
            <a:avLst/>
          </a:prstGeom>
        </p:spPr>
      </p:pic>
      <p:pic>
        <p:nvPicPr>
          <p:cNvPr id="5" name="Picture 4">
            <a:extLst>
              <a:ext uri="{FF2B5EF4-FFF2-40B4-BE49-F238E27FC236}">
                <a16:creationId xmlns:a16="http://schemas.microsoft.com/office/drawing/2014/main" id="{8C7A12D7-265A-489A-9E14-0B291298EA41}"/>
              </a:ext>
            </a:extLst>
          </p:cNvPr>
          <p:cNvPicPr>
            <a:picLocks noChangeAspect="1"/>
          </p:cNvPicPr>
          <p:nvPr/>
        </p:nvPicPr>
        <p:blipFill>
          <a:blip r:embed="rId3"/>
          <a:stretch>
            <a:fillRect/>
          </a:stretch>
        </p:blipFill>
        <p:spPr>
          <a:xfrm>
            <a:off x="347423" y="2618605"/>
            <a:ext cx="6590302" cy="2075945"/>
          </a:xfrm>
          <a:prstGeom prst="rect">
            <a:avLst/>
          </a:prstGeom>
        </p:spPr>
      </p:pic>
      <p:pic>
        <p:nvPicPr>
          <p:cNvPr id="6" name="Picture 5">
            <a:extLst>
              <a:ext uri="{FF2B5EF4-FFF2-40B4-BE49-F238E27FC236}">
                <a16:creationId xmlns:a16="http://schemas.microsoft.com/office/drawing/2014/main" id="{54E34752-D3B9-4B91-8964-8EC9794F0EE8}"/>
              </a:ext>
            </a:extLst>
          </p:cNvPr>
          <p:cNvPicPr>
            <a:picLocks noChangeAspect="1"/>
          </p:cNvPicPr>
          <p:nvPr/>
        </p:nvPicPr>
        <p:blipFill>
          <a:blip r:embed="rId4"/>
          <a:stretch>
            <a:fillRect/>
          </a:stretch>
        </p:blipFill>
        <p:spPr>
          <a:xfrm>
            <a:off x="347423" y="4795243"/>
            <a:ext cx="6594186" cy="1632061"/>
          </a:xfrm>
          <a:prstGeom prst="rect">
            <a:avLst/>
          </a:prstGeom>
        </p:spPr>
      </p:pic>
      <p:sp>
        <p:nvSpPr>
          <p:cNvPr id="7" name="TextBox 6">
            <a:extLst>
              <a:ext uri="{FF2B5EF4-FFF2-40B4-BE49-F238E27FC236}">
                <a16:creationId xmlns:a16="http://schemas.microsoft.com/office/drawing/2014/main" id="{062F9D9B-D931-47E8-A081-760D3CCFE13A}"/>
              </a:ext>
            </a:extLst>
          </p:cNvPr>
          <p:cNvSpPr txBox="1"/>
          <p:nvPr/>
        </p:nvSpPr>
        <p:spPr>
          <a:xfrm>
            <a:off x="7580243" y="2287286"/>
            <a:ext cx="4002157" cy="3323987"/>
          </a:xfrm>
          <a:prstGeom prst="rect">
            <a:avLst/>
          </a:prstGeom>
          <a:noFill/>
        </p:spPr>
        <p:txBody>
          <a:bodyPr wrap="square" rtlCol="0">
            <a:spAutoFit/>
          </a:bodyPr>
          <a:lstStyle/>
          <a:p>
            <a:r>
              <a:rPr lang="en-US" dirty="0"/>
              <a:t>Here, is the summary of 3 different models on which I performed one layer stacking.</a:t>
            </a:r>
          </a:p>
          <a:p>
            <a:endParaRPr lang="en-US" dirty="0"/>
          </a:p>
          <a:p>
            <a:r>
              <a:rPr lang="en-US" dirty="0"/>
              <a:t>The excel sheet shows which various classifiers</a:t>
            </a:r>
          </a:p>
          <a:p>
            <a:r>
              <a:rPr lang="en-US" dirty="0"/>
              <a:t>are used in the various models and their respective individual and the stacked accuracy (Kaggle) score is mentioned.</a:t>
            </a:r>
          </a:p>
          <a:p>
            <a:endParaRPr lang="en-US" dirty="0"/>
          </a:p>
          <a:p>
            <a:r>
              <a:rPr lang="en-US" dirty="0"/>
              <a:t>From all the three models we can say that model 2 and model 3 are quite similar in terms of the accuracy score and have high accuracy compared to model 1.</a:t>
            </a:r>
          </a:p>
          <a:p>
            <a:endParaRPr lang="en-US" dirty="0"/>
          </a:p>
          <a:p>
            <a:endParaRPr lang="en-US" dirty="0"/>
          </a:p>
          <a:p>
            <a:endParaRPr lang="en-US" dirty="0"/>
          </a:p>
        </p:txBody>
      </p:sp>
    </p:spTree>
    <p:extLst>
      <p:ext uri="{BB962C8B-B14F-4D97-AF65-F5344CB8AC3E}">
        <p14:creationId xmlns:p14="http://schemas.microsoft.com/office/powerpoint/2010/main" val="279513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B099-159B-4CA7-BCF7-05E526EF40BB}"/>
              </a:ext>
            </a:extLst>
          </p:cNvPr>
          <p:cNvSpPr>
            <a:spLocks noGrp="1"/>
          </p:cNvSpPr>
          <p:nvPr>
            <p:ph type="title"/>
          </p:nvPr>
        </p:nvSpPr>
        <p:spPr/>
        <p:txBody>
          <a:bodyPr/>
          <a:lstStyle/>
          <a:p>
            <a:r>
              <a:rPr lang="en-US" dirty="0"/>
              <a:t>Default Random Forest</a:t>
            </a:r>
          </a:p>
        </p:txBody>
      </p:sp>
      <p:pic>
        <p:nvPicPr>
          <p:cNvPr id="4" name="Picture 3">
            <a:extLst>
              <a:ext uri="{FF2B5EF4-FFF2-40B4-BE49-F238E27FC236}">
                <a16:creationId xmlns:a16="http://schemas.microsoft.com/office/drawing/2014/main" id="{6894D64E-9CAC-4AB0-B52B-2EF167639FF2}"/>
              </a:ext>
            </a:extLst>
          </p:cNvPr>
          <p:cNvPicPr>
            <a:picLocks noChangeAspect="1"/>
          </p:cNvPicPr>
          <p:nvPr/>
        </p:nvPicPr>
        <p:blipFill>
          <a:blip r:embed="rId2"/>
          <a:stretch>
            <a:fillRect/>
          </a:stretch>
        </p:blipFill>
        <p:spPr>
          <a:xfrm>
            <a:off x="711476" y="1502880"/>
            <a:ext cx="6625616" cy="2698060"/>
          </a:xfrm>
          <a:prstGeom prst="rect">
            <a:avLst/>
          </a:prstGeom>
        </p:spPr>
      </p:pic>
      <p:pic>
        <p:nvPicPr>
          <p:cNvPr id="5" name="Picture 4">
            <a:extLst>
              <a:ext uri="{FF2B5EF4-FFF2-40B4-BE49-F238E27FC236}">
                <a16:creationId xmlns:a16="http://schemas.microsoft.com/office/drawing/2014/main" id="{4E3D16F2-6F22-4AC4-B639-C32B1614D350}"/>
              </a:ext>
            </a:extLst>
          </p:cNvPr>
          <p:cNvPicPr>
            <a:picLocks noChangeAspect="1"/>
          </p:cNvPicPr>
          <p:nvPr/>
        </p:nvPicPr>
        <p:blipFill>
          <a:blip r:embed="rId3"/>
          <a:stretch>
            <a:fillRect/>
          </a:stretch>
        </p:blipFill>
        <p:spPr>
          <a:xfrm>
            <a:off x="711476" y="4388332"/>
            <a:ext cx="9029700" cy="1933575"/>
          </a:xfrm>
          <a:prstGeom prst="rect">
            <a:avLst/>
          </a:prstGeom>
        </p:spPr>
      </p:pic>
    </p:spTree>
    <p:extLst>
      <p:ext uri="{BB962C8B-B14F-4D97-AF65-F5344CB8AC3E}">
        <p14:creationId xmlns:p14="http://schemas.microsoft.com/office/powerpoint/2010/main" val="14320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D78-C4A6-4024-8F9E-98F2E9D9B31A}"/>
              </a:ext>
            </a:extLst>
          </p:cNvPr>
          <p:cNvSpPr>
            <a:spLocks noGrp="1"/>
          </p:cNvSpPr>
          <p:nvPr>
            <p:ph type="title"/>
          </p:nvPr>
        </p:nvSpPr>
        <p:spPr>
          <a:xfrm>
            <a:off x="838200" y="365125"/>
            <a:ext cx="10515600" cy="5877631"/>
          </a:xfrm>
        </p:spPr>
        <p:txBody>
          <a:bodyPr>
            <a:normAutofit/>
          </a:bodyPr>
          <a:lstStyle/>
          <a:p>
            <a:pPr algn="ctr"/>
            <a:r>
              <a:rPr lang="en-US" dirty="0"/>
              <a:t>Two layer Stacked Model Prediction</a:t>
            </a:r>
            <a:br>
              <a:rPr lang="en-US" dirty="0"/>
            </a:br>
            <a:r>
              <a:rPr lang="en-US" dirty="0"/>
              <a:t>Model-4(Layer Two)</a:t>
            </a:r>
            <a:br>
              <a:rPr lang="en-US" dirty="0"/>
            </a:br>
            <a:r>
              <a:rPr lang="en-US" dirty="0"/>
              <a:t>(2layerwithoutparamFinalAss3)</a:t>
            </a:r>
          </a:p>
        </p:txBody>
      </p:sp>
    </p:spTree>
    <p:extLst>
      <p:ext uri="{BB962C8B-B14F-4D97-AF65-F5344CB8AC3E}">
        <p14:creationId xmlns:p14="http://schemas.microsoft.com/office/powerpoint/2010/main" val="720949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D1A0-0361-4CE6-A6CB-50F3A28304D8}"/>
              </a:ext>
            </a:extLst>
          </p:cNvPr>
          <p:cNvSpPr>
            <a:spLocks noGrp="1"/>
          </p:cNvSpPr>
          <p:nvPr>
            <p:ph type="title"/>
          </p:nvPr>
        </p:nvSpPr>
        <p:spPr/>
        <p:txBody>
          <a:bodyPr/>
          <a:lstStyle/>
          <a:p>
            <a:r>
              <a:rPr lang="en-US" dirty="0"/>
              <a:t>Default Decision Tree</a:t>
            </a:r>
          </a:p>
        </p:txBody>
      </p:sp>
      <p:pic>
        <p:nvPicPr>
          <p:cNvPr id="4" name="Picture 3">
            <a:extLst>
              <a:ext uri="{FF2B5EF4-FFF2-40B4-BE49-F238E27FC236}">
                <a16:creationId xmlns:a16="http://schemas.microsoft.com/office/drawing/2014/main" id="{625DD12B-DCB7-46F6-B53B-55E0A4B048A7}"/>
              </a:ext>
            </a:extLst>
          </p:cNvPr>
          <p:cNvPicPr>
            <a:picLocks noChangeAspect="1"/>
          </p:cNvPicPr>
          <p:nvPr/>
        </p:nvPicPr>
        <p:blipFill>
          <a:blip r:embed="rId2"/>
          <a:stretch>
            <a:fillRect/>
          </a:stretch>
        </p:blipFill>
        <p:spPr>
          <a:xfrm>
            <a:off x="268150" y="4521201"/>
            <a:ext cx="7431364" cy="1617552"/>
          </a:xfrm>
          <a:prstGeom prst="rect">
            <a:avLst/>
          </a:prstGeom>
        </p:spPr>
      </p:pic>
      <p:pic>
        <p:nvPicPr>
          <p:cNvPr id="5" name="Picture 4">
            <a:extLst>
              <a:ext uri="{FF2B5EF4-FFF2-40B4-BE49-F238E27FC236}">
                <a16:creationId xmlns:a16="http://schemas.microsoft.com/office/drawing/2014/main" id="{EB18D699-E40F-4EC5-8213-77A73F9444B5}"/>
              </a:ext>
            </a:extLst>
          </p:cNvPr>
          <p:cNvPicPr>
            <a:picLocks noChangeAspect="1"/>
          </p:cNvPicPr>
          <p:nvPr/>
        </p:nvPicPr>
        <p:blipFill>
          <a:blip r:embed="rId3"/>
          <a:stretch>
            <a:fillRect/>
          </a:stretch>
        </p:blipFill>
        <p:spPr>
          <a:xfrm>
            <a:off x="838200" y="2051433"/>
            <a:ext cx="5430729" cy="1617551"/>
          </a:xfrm>
          <a:prstGeom prst="rect">
            <a:avLst/>
          </a:prstGeom>
        </p:spPr>
      </p:pic>
    </p:spTree>
    <p:extLst>
      <p:ext uri="{BB962C8B-B14F-4D97-AF65-F5344CB8AC3E}">
        <p14:creationId xmlns:p14="http://schemas.microsoft.com/office/powerpoint/2010/main" val="1953960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4139A-3F87-4401-ABEE-A36AC5B09A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Model 4 Excel Sheet</a:t>
            </a:r>
          </a:p>
        </p:txBody>
      </p:sp>
      <p:pic>
        <p:nvPicPr>
          <p:cNvPr id="4" name="Picture 3">
            <a:extLst>
              <a:ext uri="{FF2B5EF4-FFF2-40B4-BE49-F238E27FC236}">
                <a16:creationId xmlns:a16="http://schemas.microsoft.com/office/drawing/2014/main" id="{ABD0AF5C-A935-48B5-BEEB-11B0E70F7218}"/>
              </a:ext>
            </a:extLst>
          </p:cNvPr>
          <p:cNvPicPr>
            <a:picLocks noChangeAspect="1"/>
          </p:cNvPicPr>
          <p:nvPr/>
        </p:nvPicPr>
        <p:blipFill>
          <a:blip r:embed="rId2"/>
          <a:stretch>
            <a:fillRect/>
          </a:stretch>
        </p:blipFill>
        <p:spPr>
          <a:xfrm>
            <a:off x="643467" y="2250198"/>
            <a:ext cx="10905066" cy="3244256"/>
          </a:xfrm>
          <a:prstGeom prst="rect">
            <a:avLst/>
          </a:prstGeom>
        </p:spPr>
      </p:pic>
    </p:spTree>
    <p:extLst>
      <p:ext uri="{BB962C8B-B14F-4D97-AF65-F5344CB8AC3E}">
        <p14:creationId xmlns:p14="http://schemas.microsoft.com/office/powerpoint/2010/main" val="1502450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CAD7-EA2F-447B-8E02-BF0F467EB74E}"/>
              </a:ext>
            </a:extLst>
          </p:cNvPr>
          <p:cNvSpPr>
            <a:spLocks noGrp="1"/>
          </p:cNvSpPr>
          <p:nvPr>
            <p:ph type="title"/>
          </p:nvPr>
        </p:nvSpPr>
        <p:spPr>
          <a:xfrm>
            <a:off x="838200" y="365125"/>
            <a:ext cx="10515600" cy="6408208"/>
          </a:xfrm>
        </p:spPr>
        <p:txBody>
          <a:bodyPr>
            <a:normAutofit/>
          </a:bodyPr>
          <a:lstStyle/>
          <a:p>
            <a:pPr algn="ctr"/>
            <a:r>
              <a:rPr lang="en-US" dirty="0"/>
              <a:t>Individual Model Prediction</a:t>
            </a:r>
            <a:br>
              <a:rPr lang="en-US" dirty="0"/>
            </a:br>
            <a:r>
              <a:rPr lang="en-US" dirty="0"/>
              <a:t>Model-5</a:t>
            </a:r>
            <a:br>
              <a:rPr lang="en-US" dirty="0"/>
            </a:br>
            <a:r>
              <a:rPr lang="en-US" dirty="0"/>
              <a:t>(2layerwithparamFinalAss3)</a:t>
            </a:r>
            <a:br>
              <a:rPr lang="en-US" dirty="0"/>
            </a:br>
            <a:endParaRPr lang="en-US" dirty="0"/>
          </a:p>
        </p:txBody>
      </p:sp>
    </p:spTree>
    <p:extLst>
      <p:ext uri="{BB962C8B-B14F-4D97-AF65-F5344CB8AC3E}">
        <p14:creationId xmlns:p14="http://schemas.microsoft.com/office/powerpoint/2010/main" val="3602048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02B4-D001-4932-8011-C031B9CCDEE5}"/>
              </a:ext>
            </a:extLst>
          </p:cNvPr>
          <p:cNvSpPr>
            <a:spLocks noGrp="1"/>
          </p:cNvSpPr>
          <p:nvPr>
            <p:ph type="title"/>
          </p:nvPr>
        </p:nvSpPr>
        <p:spPr/>
        <p:txBody>
          <a:bodyPr/>
          <a:lstStyle/>
          <a:p>
            <a:r>
              <a:rPr lang="en-US" dirty="0"/>
              <a:t>Random Search with Hyperparameter Tuning in Decision Tree</a:t>
            </a:r>
          </a:p>
        </p:txBody>
      </p:sp>
      <p:pic>
        <p:nvPicPr>
          <p:cNvPr id="4" name="Picture 3">
            <a:extLst>
              <a:ext uri="{FF2B5EF4-FFF2-40B4-BE49-F238E27FC236}">
                <a16:creationId xmlns:a16="http://schemas.microsoft.com/office/drawing/2014/main" id="{C1DC48EF-DE76-47D7-A7EC-35462602DE93}"/>
              </a:ext>
            </a:extLst>
          </p:cNvPr>
          <p:cNvPicPr>
            <a:picLocks noChangeAspect="1"/>
          </p:cNvPicPr>
          <p:nvPr/>
        </p:nvPicPr>
        <p:blipFill>
          <a:blip r:embed="rId2"/>
          <a:stretch>
            <a:fillRect/>
          </a:stretch>
        </p:blipFill>
        <p:spPr>
          <a:xfrm>
            <a:off x="712304" y="1690688"/>
            <a:ext cx="5338122" cy="2125938"/>
          </a:xfrm>
          <a:prstGeom prst="rect">
            <a:avLst/>
          </a:prstGeom>
        </p:spPr>
      </p:pic>
      <p:pic>
        <p:nvPicPr>
          <p:cNvPr id="5" name="Picture 4">
            <a:extLst>
              <a:ext uri="{FF2B5EF4-FFF2-40B4-BE49-F238E27FC236}">
                <a16:creationId xmlns:a16="http://schemas.microsoft.com/office/drawing/2014/main" id="{247A2638-8BFF-4C87-8B29-E32310E08B84}"/>
              </a:ext>
            </a:extLst>
          </p:cNvPr>
          <p:cNvPicPr>
            <a:picLocks noChangeAspect="1"/>
          </p:cNvPicPr>
          <p:nvPr/>
        </p:nvPicPr>
        <p:blipFill>
          <a:blip r:embed="rId3"/>
          <a:stretch>
            <a:fillRect/>
          </a:stretch>
        </p:blipFill>
        <p:spPr>
          <a:xfrm>
            <a:off x="6196013" y="1690688"/>
            <a:ext cx="5505658" cy="1981418"/>
          </a:xfrm>
          <a:prstGeom prst="rect">
            <a:avLst/>
          </a:prstGeom>
        </p:spPr>
      </p:pic>
      <p:pic>
        <p:nvPicPr>
          <p:cNvPr id="6" name="Picture 5">
            <a:extLst>
              <a:ext uri="{FF2B5EF4-FFF2-40B4-BE49-F238E27FC236}">
                <a16:creationId xmlns:a16="http://schemas.microsoft.com/office/drawing/2014/main" id="{69F9599A-7165-4C66-AA00-F585A052F102}"/>
              </a:ext>
            </a:extLst>
          </p:cNvPr>
          <p:cNvPicPr>
            <a:picLocks noChangeAspect="1"/>
          </p:cNvPicPr>
          <p:nvPr/>
        </p:nvPicPr>
        <p:blipFill>
          <a:blip r:embed="rId4"/>
          <a:stretch>
            <a:fillRect/>
          </a:stretch>
        </p:blipFill>
        <p:spPr>
          <a:xfrm>
            <a:off x="591999" y="4181474"/>
            <a:ext cx="9020175" cy="1971675"/>
          </a:xfrm>
          <a:prstGeom prst="rect">
            <a:avLst/>
          </a:prstGeom>
        </p:spPr>
      </p:pic>
    </p:spTree>
    <p:extLst>
      <p:ext uri="{BB962C8B-B14F-4D97-AF65-F5344CB8AC3E}">
        <p14:creationId xmlns:p14="http://schemas.microsoft.com/office/powerpoint/2010/main" val="3546891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AB8A-C944-45C2-815A-F0C1698EE0EF}"/>
              </a:ext>
            </a:extLst>
          </p:cNvPr>
          <p:cNvSpPr>
            <a:spLocks noGrp="1"/>
          </p:cNvSpPr>
          <p:nvPr>
            <p:ph type="title"/>
          </p:nvPr>
        </p:nvSpPr>
        <p:spPr/>
        <p:txBody>
          <a:bodyPr/>
          <a:lstStyle/>
          <a:p>
            <a:r>
              <a:rPr lang="en-US" dirty="0"/>
              <a:t>Random Search with Hyperparameter Tuning in Random Forest</a:t>
            </a:r>
          </a:p>
        </p:txBody>
      </p:sp>
      <p:pic>
        <p:nvPicPr>
          <p:cNvPr id="4" name="Picture 3">
            <a:extLst>
              <a:ext uri="{FF2B5EF4-FFF2-40B4-BE49-F238E27FC236}">
                <a16:creationId xmlns:a16="http://schemas.microsoft.com/office/drawing/2014/main" id="{001938AD-7B31-42B9-AD84-FB7715B0B4EA}"/>
              </a:ext>
            </a:extLst>
          </p:cNvPr>
          <p:cNvPicPr>
            <a:picLocks noChangeAspect="1"/>
          </p:cNvPicPr>
          <p:nvPr/>
        </p:nvPicPr>
        <p:blipFill>
          <a:blip r:embed="rId2"/>
          <a:stretch>
            <a:fillRect/>
          </a:stretch>
        </p:blipFill>
        <p:spPr>
          <a:xfrm>
            <a:off x="479149" y="1690689"/>
            <a:ext cx="6115011" cy="1738312"/>
          </a:xfrm>
          <a:prstGeom prst="rect">
            <a:avLst/>
          </a:prstGeom>
        </p:spPr>
      </p:pic>
      <p:pic>
        <p:nvPicPr>
          <p:cNvPr id="5" name="Picture 4">
            <a:extLst>
              <a:ext uri="{FF2B5EF4-FFF2-40B4-BE49-F238E27FC236}">
                <a16:creationId xmlns:a16="http://schemas.microsoft.com/office/drawing/2014/main" id="{8A942ECC-5A1D-46FA-B050-3C2AE8EF00D7}"/>
              </a:ext>
            </a:extLst>
          </p:cNvPr>
          <p:cNvPicPr>
            <a:picLocks noChangeAspect="1"/>
          </p:cNvPicPr>
          <p:nvPr/>
        </p:nvPicPr>
        <p:blipFill>
          <a:blip r:embed="rId3"/>
          <a:stretch>
            <a:fillRect/>
          </a:stretch>
        </p:blipFill>
        <p:spPr>
          <a:xfrm>
            <a:off x="6594160" y="1690688"/>
            <a:ext cx="5130248" cy="1843089"/>
          </a:xfrm>
          <a:prstGeom prst="rect">
            <a:avLst/>
          </a:prstGeom>
        </p:spPr>
      </p:pic>
      <p:pic>
        <p:nvPicPr>
          <p:cNvPr id="6" name="Picture 5">
            <a:extLst>
              <a:ext uri="{FF2B5EF4-FFF2-40B4-BE49-F238E27FC236}">
                <a16:creationId xmlns:a16="http://schemas.microsoft.com/office/drawing/2014/main" id="{DB7551A9-5BC9-4A37-B9FD-D457BAAD5B8E}"/>
              </a:ext>
            </a:extLst>
          </p:cNvPr>
          <p:cNvPicPr>
            <a:picLocks noChangeAspect="1"/>
          </p:cNvPicPr>
          <p:nvPr/>
        </p:nvPicPr>
        <p:blipFill>
          <a:blip r:embed="rId4"/>
          <a:stretch>
            <a:fillRect/>
          </a:stretch>
        </p:blipFill>
        <p:spPr>
          <a:xfrm>
            <a:off x="479149" y="4105481"/>
            <a:ext cx="8924925" cy="1933575"/>
          </a:xfrm>
          <a:prstGeom prst="rect">
            <a:avLst/>
          </a:prstGeom>
        </p:spPr>
      </p:pic>
    </p:spTree>
    <p:extLst>
      <p:ext uri="{BB962C8B-B14F-4D97-AF65-F5344CB8AC3E}">
        <p14:creationId xmlns:p14="http://schemas.microsoft.com/office/powerpoint/2010/main" val="2819318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8086-2703-4718-98D2-EB77A9D8C8AF}"/>
              </a:ext>
            </a:extLst>
          </p:cNvPr>
          <p:cNvSpPr>
            <a:spLocks noGrp="1"/>
          </p:cNvSpPr>
          <p:nvPr>
            <p:ph type="title"/>
          </p:nvPr>
        </p:nvSpPr>
        <p:spPr/>
        <p:txBody>
          <a:bodyPr/>
          <a:lstStyle/>
          <a:p>
            <a:r>
              <a:rPr lang="en-US" dirty="0"/>
              <a:t>Random Search with Hyperparameter Tuning in Gradient Boosting</a:t>
            </a:r>
          </a:p>
        </p:txBody>
      </p:sp>
      <p:pic>
        <p:nvPicPr>
          <p:cNvPr id="4" name="Picture 3">
            <a:extLst>
              <a:ext uri="{FF2B5EF4-FFF2-40B4-BE49-F238E27FC236}">
                <a16:creationId xmlns:a16="http://schemas.microsoft.com/office/drawing/2014/main" id="{9FAA80AE-95F0-496A-AE5F-7F716675D256}"/>
              </a:ext>
            </a:extLst>
          </p:cNvPr>
          <p:cNvPicPr>
            <a:picLocks noChangeAspect="1"/>
          </p:cNvPicPr>
          <p:nvPr/>
        </p:nvPicPr>
        <p:blipFill>
          <a:blip r:embed="rId2"/>
          <a:stretch>
            <a:fillRect/>
          </a:stretch>
        </p:blipFill>
        <p:spPr>
          <a:xfrm>
            <a:off x="578748" y="1690689"/>
            <a:ext cx="4869242" cy="2430738"/>
          </a:xfrm>
          <a:prstGeom prst="rect">
            <a:avLst/>
          </a:prstGeom>
        </p:spPr>
      </p:pic>
      <p:pic>
        <p:nvPicPr>
          <p:cNvPr id="5" name="Picture 4">
            <a:extLst>
              <a:ext uri="{FF2B5EF4-FFF2-40B4-BE49-F238E27FC236}">
                <a16:creationId xmlns:a16="http://schemas.microsoft.com/office/drawing/2014/main" id="{0F7816D4-283F-4663-9566-15E26AEFB923}"/>
              </a:ext>
            </a:extLst>
          </p:cNvPr>
          <p:cNvPicPr>
            <a:picLocks noChangeAspect="1"/>
          </p:cNvPicPr>
          <p:nvPr/>
        </p:nvPicPr>
        <p:blipFill>
          <a:blip r:embed="rId3"/>
          <a:stretch>
            <a:fillRect/>
          </a:stretch>
        </p:blipFill>
        <p:spPr>
          <a:xfrm>
            <a:off x="5707442" y="1690688"/>
            <a:ext cx="5298385" cy="1989533"/>
          </a:xfrm>
          <a:prstGeom prst="rect">
            <a:avLst/>
          </a:prstGeom>
        </p:spPr>
      </p:pic>
      <p:pic>
        <p:nvPicPr>
          <p:cNvPr id="6" name="Picture 5">
            <a:extLst>
              <a:ext uri="{FF2B5EF4-FFF2-40B4-BE49-F238E27FC236}">
                <a16:creationId xmlns:a16="http://schemas.microsoft.com/office/drawing/2014/main" id="{E9F8DBBB-C4F3-49FE-AC0B-8324D2056B5C}"/>
              </a:ext>
            </a:extLst>
          </p:cNvPr>
          <p:cNvPicPr>
            <a:picLocks noChangeAspect="1"/>
          </p:cNvPicPr>
          <p:nvPr/>
        </p:nvPicPr>
        <p:blipFill>
          <a:blip r:embed="rId4"/>
          <a:stretch>
            <a:fillRect/>
          </a:stretch>
        </p:blipFill>
        <p:spPr>
          <a:xfrm>
            <a:off x="458443" y="4460599"/>
            <a:ext cx="9048750" cy="1885950"/>
          </a:xfrm>
          <a:prstGeom prst="rect">
            <a:avLst/>
          </a:prstGeom>
        </p:spPr>
      </p:pic>
    </p:spTree>
    <p:extLst>
      <p:ext uri="{BB962C8B-B14F-4D97-AF65-F5344CB8AC3E}">
        <p14:creationId xmlns:p14="http://schemas.microsoft.com/office/powerpoint/2010/main" val="4077659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8EBA-7D6A-48E8-89FB-971BCCDB99F4}"/>
              </a:ext>
            </a:extLst>
          </p:cNvPr>
          <p:cNvSpPr>
            <a:spLocks noGrp="1"/>
          </p:cNvSpPr>
          <p:nvPr>
            <p:ph type="title"/>
          </p:nvPr>
        </p:nvSpPr>
        <p:spPr>
          <a:xfrm>
            <a:off x="838200" y="365125"/>
            <a:ext cx="10515600" cy="6080831"/>
          </a:xfrm>
        </p:spPr>
        <p:txBody>
          <a:bodyPr/>
          <a:lstStyle/>
          <a:p>
            <a:pPr algn="ctr"/>
            <a:r>
              <a:rPr lang="en-US" dirty="0"/>
              <a:t>Two layer Stacked Model Prediction</a:t>
            </a:r>
            <a:br>
              <a:rPr lang="en-US" dirty="0"/>
            </a:br>
            <a:r>
              <a:rPr lang="en-US" dirty="0"/>
              <a:t>Model-5(Layer One)</a:t>
            </a:r>
            <a:br>
              <a:rPr lang="en-US" dirty="0"/>
            </a:br>
            <a:r>
              <a:rPr lang="en-US" dirty="0"/>
              <a:t>(2layerwithparamFinalAss3)</a:t>
            </a:r>
          </a:p>
        </p:txBody>
      </p:sp>
    </p:spTree>
    <p:extLst>
      <p:ext uri="{BB962C8B-B14F-4D97-AF65-F5344CB8AC3E}">
        <p14:creationId xmlns:p14="http://schemas.microsoft.com/office/powerpoint/2010/main" val="740926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BA51-5DCD-4805-80D9-7A2C1A2EA9FB}"/>
              </a:ext>
            </a:extLst>
          </p:cNvPr>
          <p:cNvSpPr>
            <a:spLocks noGrp="1"/>
          </p:cNvSpPr>
          <p:nvPr>
            <p:ph type="title"/>
          </p:nvPr>
        </p:nvSpPr>
        <p:spPr/>
        <p:txBody>
          <a:bodyPr/>
          <a:lstStyle/>
          <a:p>
            <a:r>
              <a:rPr lang="en-US" dirty="0"/>
              <a:t>Random Search with Hyperparameter Tuning in Decision Tree</a:t>
            </a:r>
          </a:p>
        </p:txBody>
      </p:sp>
      <p:pic>
        <p:nvPicPr>
          <p:cNvPr id="4" name="Picture 3">
            <a:extLst>
              <a:ext uri="{FF2B5EF4-FFF2-40B4-BE49-F238E27FC236}">
                <a16:creationId xmlns:a16="http://schemas.microsoft.com/office/drawing/2014/main" id="{9F27F99C-2ED9-4F6C-866E-A54C1E2DCB9E}"/>
              </a:ext>
            </a:extLst>
          </p:cNvPr>
          <p:cNvPicPr>
            <a:picLocks noChangeAspect="1"/>
          </p:cNvPicPr>
          <p:nvPr/>
        </p:nvPicPr>
        <p:blipFill>
          <a:blip r:embed="rId2"/>
          <a:stretch>
            <a:fillRect/>
          </a:stretch>
        </p:blipFill>
        <p:spPr>
          <a:xfrm>
            <a:off x="838200" y="1690688"/>
            <a:ext cx="4290391" cy="2166023"/>
          </a:xfrm>
          <a:prstGeom prst="rect">
            <a:avLst/>
          </a:prstGeom>
        </p:spPr>
      </p:pic>
      <p:pic>
        <p:nvPicPr>
          <p:cNvPr id="5" name="Picture 4">
            <a:extLst>
              <a:ext uri="{FF2B5EF4-FFF2-40B4-BE49-F238E27FC236}">
                <a16:creationId xmlns:a16="http://schemas.microsoft.com/office/drawing/2014/main" id="{1813B142-EB82-40F2-8EAA-8742EA09BDA0}"/>
              </a:ext>
            </a:extLst>
          </p:cNvPr>
          <p:cNvPicPr>
            <a:picLocks noChangeAspect="1"/>
          </p:cNvPicPr>
          <p:nvPr/>
        </p:nvPicPr>
        <p:blipFill>
          <a:blip r:embed="rId3"/>
          <a:stretch>
            <a:fillRect/>
          </a:stretch>
        </p:blipFill>
        <p:spPr>
          <a:xfrm>
            <a:off x="5128591" y="1788074"/>
            <a:ext cx="5647083" cy="1971250"/>
          </a:xfrm>
          <a:prstGeom prst="rect">
            <a:avLst/>
          </a:prstGeom>
        </p:spPr>
      </p:pic>
      <p:pic>
        <p:nvPicPr>
          <p:cNvPr id="6" name="Picture 5">
            <a:extLst>
              <a:ext uri="{FF2B5EF4-FFF2-40B4-BE49-F238E27FC236}">
                <a16:creationId xmlns:a16="http://schemas.microsoft.com/office/drawing/2014/main" id="{9756CF24-9E3A-4280-9FAD-97E8D0D8B234}"/>
              </a:ext>
            </a:extLst>
          </p:cNvPr>
          <p:cNvPicPr>
            <a:picLocks noChangeAspect="1"/>
          </p:cNvPicPr>
          <p:nvPr/>
        </p:nvPicPr>
        <p:blipFill>
          <a:blip r:embed="rId4"/>
          <a:stretch>
            <a:fillRect/>
          </a:stretch>
        </p:blipFill>
        <p:spPr>
          <a:xfrm>
            <a:off x="656603" y="4357272"/>
            <a:ext cx="8943975" cy="1933575"/>
          </a:xfrm>
          <a:prstGeom prst="rect">
            <a:avLst/>
          </a:prstGeom>
        </p:spPr>
      </p:pic>
    </p:spTree>
    <p:extLst>
      <p:ext uri="{BB962C8B-B14F-4D97-AF65-F5344CB8AC3E}">
        <p14:creationId xmlns:p14="http://schemas.microsoft.com/office/powerpoint/2010/main" val="177058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34B325-D3EE-4050-934D-77853AB14F7B}"/>
              </a:ext>
            </a:extLst>
          </p:cNvPr>
          <p:cNvPicPr>
            <a:picLocks noChangeAspect="1"/>
          </p:cNvPicPr>
          <p:nvPr/>
        </p:nvPicPr>
        <p:blipFill>
          <a:blip r:embed="rId2"/>
          <a:stretch>
            <a:fillRect/>
          </a:stretch>
        </p:blipFill>
        <p:spPr>
          <a:xfrm>
            <a:off x="285659" y="514163"/>
            <a:ext cx="7225293" cy="2149524"/>
          </a:xfrm>
          <a:prstGeom prst="rect">
            <a:avLst/>
          </a:prstGeom>
        </p:spPr>
      </p:pic>
      <p:pic>
        <p:nvPicPr>
          <p:cNvPr id="5" name="Picture 4">
            <a:extLst>
              <a:ext uri="{FF2B5EF4-FFF2-40B4-BE49-F238E27FC236}">
                <a16:creationId xmlns:a16="http://schemas.microsoft.com/office/drawing/2014/main" id="{2E648B06-7867-49A6-AFCE-66F0A67C8A43}"/>
              </a:ext>
            </a:extLst>
          </p:cNvPr>
          <p:cNvPicPr>
            <a:picLocks noChangeAspect="1"/>
          </p:cNvPicPr>
          <p:nvPr/>
        </p:nvPicPr>
        <p:blipFill>
          <a:blip r:embed="rId3"/>
          <a:stretch>
            <a:fillRect/>
          </a:stretch>
        </p:blipFill>
        <p:spPr>
          <a:xfrm>
            <a:off x="285659" y="3145658"/>
            <a:ext cx="7225293" cy="2420472"/>
          </a:xfrm>
          <a:prstGeom prst="rect">
            <a:avLst/>
          </a:prstGeom>
        </p:spPr>
      </p:pic>
      <p:sp>
        <p:nvSpPr>
          <p:cNvPr id="7" name="Rectangle 6">
            <a:extLst>
              <a:ext uri="{FF2B5EF4-FFF2-40B4-BE49-F238E27FC236}">
                <a16:creationId xmlns:a16="http://schemas.microsoft.com/office/drawing/2014/main" id="{A2F86D9F-4296-4FB1-9C89-13B9F55CB94A}"/>
              </a:ext>
            </a:extLst>
          </p:cNvPr>
          <p:cNvSpPr/>
          <p:nvPr/>
        </p:nvSpPr>
        <p:spPr>
          <a:xfrm>
            <a:off x="7936088" y="1131965"/>
            <a:ext cx="3838222" cy="4616648"/>
          </a:xfrm>
          <a:prstGeom prst="rect">
            <a:avLst/>
          </a:prstGeom>
        </p:spPr>
        <p:txBody>
          <a:bodyPr wrap="square">
            <a:spAutoFit/>
          </a:bodyPr>
          <a:lstStyle/>
          <a:p>
            <a:r>
              <a:rPr lang="en-US" dirty="0"/>
              <a:t>Here, is the summary of 2 different models on which I performed two layer stacking.</a:t>
            </a:r>
          </a:p>
          <a:p>
            <a:endParaRPr lang="en-US" dirty="0"/>
          </a:p>
          <a:p>
            <a:r>
              <a:rPr lang="en-US" dirty="0"/>
              <a:t>The excel sheet shows which various classifiers are used in the various models and their respective individual and the stacked accuracy (Kaggle) score is mentioned.</a:t>
            </a:r>
          </a:p>
          <a:p>
            <a:endParaRPr lang="en-US" dirty="0"/>
          </a:p>
          <a:p>
            <a:r>
              <a:rPr lang="en-US" dirty="0"/>
              <a:t>In the first </a:t>
            </a:r>
            <a:r>
              <a:rPr lang="en-US" dirty="0" err="1"/>
              <a:t>model,I</a:t>
            </a:r>
            <a:r>
              <a:rPr lang="en-US" dirty="0"/>
              <a:t> used the default classifiers after stacking the model and got an accuracy of 0.83623.</a:t>
            </a:r>
          </a:p>
          <a:p>
            <a:endParaRPr lang="en-US" dirty="0"/>
          </a:p>
          <a:p>
            <a:r>
              <a:rPr lang="en-US" dirty="0"/>
              <a:t>In the second model, I used the default classifiers after stacking the model and got an accuracy of 0.83730.</a:t>
            </a:r>
          </a:p>
          <a:p>
            <a:endParaRPr lang="en-US" dirty="0"/>
          </a:p>
          <a:p>
            <a:r>
              <a:rPr lang="en-US" dirty="0"/>
              <a:t>From both the models we can say that model 2 has a bit more accuracy.</a:t>
            </a:r>
          </a:p>
          <a:p>
            <a:endParaRPr lang="en-US" dirty="0"/>
          </a:p>
          <a:p>
            <a:endParaRPr lang="en-US" dirty="0"/>
          </a:p>
          <a:p>
            <a:endParaRPr lang="en-US" dirty="0"/>
          </a:p>
        </p:txBody>
      </p:sp>
    </p:spTree>
    <p:extLst>
      <p:ext uri="{BB962C8B-B14F-4D97-AF65-F5344CB8AC3E}">
        <p14:creationId xmlns:p14="http://schemas.microsoft.com/office/powerpoint/2010/main" val="494830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B099-159B-4CA7-BCF7-05E526EF40BB}"/>
              </a:ext>
            </a:extLst>
          </p:cNvPr>
          <p:cNvSpPr>
            <a:spLocks noGrp="1"/>
          </p:cNvSpPr>
          <p:nvPr>
            <p:ph type="title"/>
          </p:nvPr>
        </p:nvSpPr>
        <p:spPr/>
        <p:txBody>
          <a:bodyPr/>
          <a:lstStyle/>
          <a:p>
            <a:r>
              <a:rPr lang="en-US" dirty="0"/>
              <a:t>Random Search with Hyperparameter Tuning in Random Forest</a:t>
            </a:r>
          </a:p>
        </p:txBody>
      </p:sp>
      <p:pic>
        <p:nvPicPr>
          <p:cNvPr id="4" name="Picture 3">
            <a:extLst>
              <a:ext uri="{FF2B5EF4-FFF2-40B4-BE49-F238E27FC236}">
                <a16:creationId xmlns:a16="http://schemas.microsoft.com/office/drawing/2014/main" id="{A52D91CE-0D32-49B6-9456-6AB7DEEE9A93}"/>
              </a:ext>
            </a:extLst>
          </p:cNvPr>
          <p:cNvPicPr>
            <a:picLocks noChangeAspect="1"/>
          </p:cNvPicPr>
          <p:nvPr/>
        </p:nvPicPr>
        <p:blipFill>
          <a:blip r:embed="rId2"/>
          <a:stretch>
            <a:fillRect/>
          </a:stretch>
        </p:blipFill>
        <p:spPr>
          <a:xfrm>
            <a:off x="533814" y="1690688"/>
            <a:ext cx="5893996" cy="2192199"/>
          </a:xfrm>
          <a:prstGeom prst="rect">
            <a:avLst/>
          </a:prstGeom>
        </p:spPr>
      </p:pic>
      <p:pic>
        <p:nvPicPr>
          <p:cNvPr id="5" name="Picture 4">
            <a:extLst>
              <a:ext uri="{FF2B5EF4-FFF2-40B4-BE49-F238E27FC236}">
                <a16:creationId xmlns:a16="http://schemas.microsoft.com/office/drawing/2014/main" id="{B9D46150-76E5-421B-ADB1-A71F763FE821}"/>
              </a:ext>
            </a:extLst>
          </p:cNvPr>
          <p:cNvPicPr>
            <a:picLocks noChangeAspect="1"/>
          </p:cNvPicPr>
          <p:nvPr/>
        </p:nvPicPr>
        <p:blipFill>
          <a:blip r:embed="rId3"/>
          <a:stretch>
            <a:fillRect/>
          </a:stretch>
        </p:blipFill>
        <p:spPr>
          <a:xfrm>
            <a:off x="6096000" y="1807474"/>
            <a:ext cx="5372514" cy="1958625"/>
          </a:xfrm>
          <a:prstGeom prst="rect">
            <a:avLst/>
          </a:prstGeom>
        </p:spPr>
      </p:pic>
      <p:pic>
        <p:nvPicPr>
          <p:cNvPr id="6" name="Picture 5">
            <a:extLst>
              <a:ext uri="{FF2B5EF4-FFF2-40B4-BE49-F238E27FC236}">
                <a16:creationId xmlns:a16="http://schemas.microsoft.com/office/drawing/2014/main" id="{4E2656A1-03C3-4A8D-A74B-95E4908837D3}"/>
              </a:ext>
            </a:extLst>
          </p:cNvPr>
          <p:cNvPicPr>
            <a:picLocks noChangeAspect="1"/>
          </p:cNvPicPr>
          <p:nvPr/>
        </p:nvPicPr>
        <p:blipFill>
          <a:blip r:embed="rId4"/>
          <a:stretch>
            <a:fillRect/>
          </a:stretch>
        </p:blipFill>
        <p:spPr>
          <a:xfrm>
            <a:off x="397357" y="4356238"/>
            <a:ext cx="8905875" cy="1962150"/>
          </a:xfrm>
          <a:prstGeom prst="rect">
            <a:avLst/>
          </a:prstGeom>
        </p:spPr>
      </p:pic>
    </p:spTree>
    <p:extLst>
      <p:ext uri="{BB962C8B-B14F-4D97-AF65-F5344CB8AC3E}">
        <p14:creationId xmlns:p14="http://schemas.microsoft.com/office/powerpoint/2010/main" val="1031378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8D78-C4A6-4024-8F9E-98F2E9D9B31A}"/>
              </a:ext>
            </a:extLst>
          </p:cNvPr>
          <p:cNvSpPr>
            <a:spLocks noGrp="1"/>
          </p:cNvSpPr>
          <p:nvPr>
            <p:ph type="title"/>
          </p:nvPr>
        </p:nvSpPr>
        <p:spPr>
          <a:xfrm>
            <a:off x="838200" y="365125"/>
            <a:ext cx="10515600" cy="5877631"/>
          </a:xfrm>
        </p:spPr>
        <p:txBody>
          <a:bodyPr>
            <a:normAutofit/>
          </a:bodyPr>
          <a:lstStyle/>
          <a:p>
            <a:pPr algn="ctr"/>
            <a:r>
              <a:rPr lang="en-US" dirty="0"/>
              <a:t>Two layer Stacked Model Prediction</a:t>
            </a:r>
            <a:br>
              <a:rPr lang="en-US" dirty="0"/>
            </a:br>
            <a:r>
              <a:rPr lang="en-US" dirty="0"/>
              <a:t>Model-5(Layer Two)</a:t>
            </a:r>
            <a:br>
              <a:rPr lang="en-US" dirty="0"/>
            </a:br>
            <a:r>
              <a:rPr lang="en-US" dirty="0"/>
              <a:t>(2layerwithparamFinalAss3)</a:t>
            </a:r>
          </a:p>
        </p:txBody>
      </p:sp>
    </p:spTree>
    <p:extLst>
      <p:ext uri="{BB962C8B-B14F-4D97-AF65-F5344CB8AC3E}">
        <p14:creationId xmlns:p14="http://schemas.microsoft.com/office/powerpoint/2010/main" val="2320683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D1A0-0361-4CE6-A6CB-50F3A28304D8}"/>
              </a:ext>
            </a:extLst>
          </p:cNvPr>
          <p:cNvSpPr>
            <a:spLocks noGrp="1"/>
          </p:cNvSpPr>
          <p:nvPr>
            <p:ph type="title"/>
          </p:nvPr>
        </p:nvSpPr>
        <p:spPr/>
        <p:txBody>
          <a:bodyPr/>
          <a:lstStyle/>
          <a:p>
            <a:r>
              <a:rPr lang="en-US" dirty="0"/>
              <a:t>Random Search with Hyperparameter Tuning in Gradient Boosting</a:t>
            </a:r>
          </a:p>
        </p:txBody>
      </p:sp>
      <p:pic>
        <p:nvPicPr>
          <p:cNvPr id="4" name="Picture 3">
            <a:extLst>
              <a:ext uri="{FF2B5EF4-FFF2-40B4-BE49-F238E27FC236}">
                <a16:creationId xmlns:a16="http://schemas.microsoft.com/office/drawing/2014/main" id="{5DEECC10-938C-4353-8E9C-26771246F523}"/>
              </a:ext>
            </a:extLst>
          </p:cNvPr>
          <p:cNvPicPr>
            <a:picLocks noChangeAspect="1"/>
          </p:cNvPicPr>
          <p:nvPr/>
        </p:nvPicPr>
        <p:blipFill>
          <a:blip r:embed="rId2"/>
          <a:stretch>
            <a:fillRect/>
          </a:stretch>
        </p:blipFill>
        <p:spPr>
          <a:xfrm>
            <a:off x="838200" y="1690688"/>
            <a:ext cx="4316896" cy="2525243"/>
          </a:xfrm>
          <a:prstGeom prst="rect">
            <a:avLst/>
          </a:prstGeom>
        </p:spPr>
      </p:pic>
      <p:pic>
        <p:nvPicPr>
          <p:cNvPr id="5" name="Picture 4">
            <a:extLst>
              <a:ext uri="{FF2B5EF4-FFF2-40B4-BE49-F238E27FC236}">
                <a16:creationId xmlns:a16="http://schemas.microsoft.com/office/drawing/2014/main" id="{C72BAAE0-E736-4E5C-AAD3-C7E6ED2AFF80}"/>
              </a:ext>
            </a:extLst>
          </p:cNvPr>
          <p:cNvPicPr>
            <a:picLocks noChangeAspect="1"/>
          </p:cNvPicPr>
          <p:nvPr/>
        </p:nvPicPr>
        <p:blipFill>
          <a:blip r:embed="rId3"/>
          <a:stretch>
            <a:fillRect/>
          </a:stretch>
        </p:blipFill>
        <p:spPr>
          <a:xfrm>
            <a:off x="5507935" y="1736809"/>
            <a:ext cx="5981700" cy="1692191"/>
          </a:xfrm>
          <a:prstGeom prst="rect">
            <a:avLst/>
          </a:prstGeom>
        </p:spPr>
      </p:pic>
      <p:pic>
        <p:nvPicPr>
          <p:cNvPr id="7" name="Picture 6">
            <a:extLst>
              <a:ext uri="{FF2B5EF4-FFF2-40B4-BE49-F238E27FC236}">
                <a16:creationId xmlns:a16="http://schemas.microsoft.com/office/drawing/2014/main" id="{1E30889F-31ED-4560-8E23-7CA89C54790D}"/>
              </a:ext>
            </a:extLst>
          </p:cNvPr>
          <p:cNvPicPr>
            <a:picLocks noChangeAspect="1"/>
          </p:cNvPicPr>
          <p:nvPr/>
        </p:nvPicPr>
        <p:blipFill>
          <a:blip r:embed="rId4"/>
          <a:stretch>
            <a:fillRect/>
          </a:stretch>
        </p:blipFill>
        <p:spPr>
          <a:xfrm>
            <a:off x="1438014" y="4474545"/>
            <a:ext cx="9116697" cy="2133898"/>
          </a:xfrm>
          <a:prstGeom prst="rect">
            <a:avLst/>
          </a:prstGeom>
        </p:spPr>
      </p:pic>
    </p:spTree>
    <p:extLst>
      <p:ext uri="{BB962C8B-B14F-4D97-AF65-F5344CB8AC3E}">
        <p14:creationId xmlns:p14="http://schemas.microsoft.com/office/powerpoint/2010/main" val="2004660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4139A-3F87-4401-ABEE-A36AC5B09A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Model 5 Excel Sheet</a:t>
            </a:r>
          </a:p>
        </p:txBody>
      </p:sp>
      <p:pic>
        <p:nvPicPr>
          <p:cNvPr id="4" name="Picture 3">
            <a:extLst>
              <a:ext uri="{FF2B5EF4-FFF2-40B4-BE49-F238E27FC236}">
                <a16:creationId xmlns:a16="http://schemas.microsoft.com/office/drawing/2014/main" id="{4CF3D5C3-ECC8-4753-AF3F-7BABB52B30EB}"/>
              </a:ext>
            </a:extLst>
          </p:cNvPr>
          <p:cNvPicPr>
            <a:picLocks noChangeAspect="1"/>
          </p:cNvPicPr>
          <p:nvPr/>
        </p:nvPicPr>
        <p:blipFill>
          <a:blip r:embed="rId2"/>
          <a:stretch>
            <a:fillRect/>
          </a:stretch>
        </p:blipFill>
        <p:spPr>
          <a:xfrm>
            <a:off x="643467" y="2045728"/>
            <a:ext cx="10905066" cy="3653196"/>
          </a:xfrm>
          <a:prstGeom prst="rect">
            <a:avLst/>
          </a:prstGeom>
        </p:spPr>
      </p:pic>
    </p:spTree>
    <p:extLst>
      <p:ext uri="{BB962C8B-B14F-4D97-AF65-F5344CB8AC3E}">
        <p14:creationId xmlns:p14="http://schemas.microsoft.com/office/powerpoint/2010/main" val="2395758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FED1-B09C-4F54-9F5B-2C646144BF6E}"/>
              </a:ext>
            </a:extLst>
          </p:cNvPr>
          <p:cNvSpPr>
            <a:spLocks noGrp="1"/>
          </p:cNvSpPr>
          <p:nvPr>
            <p:ph type="title"/>
          </p:nvPr>
        </p:nvSpPr>
        <p:spPr>
          <a:xfrm>
            <a:off x="838200" y="365125"/>
            <a:ext cx="10515600" cy="5392208"/>
          </a:xfrm>
        </p:spPr>
        <p:txBody>
          <a:bodyPr>
            <a:normAutofit/>
          </a:bodyPr>
          <a:lstStyle/>
          <a:p>
            <a:pPr algn="ctr"/>
            <a:r>
              <a:rPr lang="en-US" sz="8000" dirty="0"/>
              <a:t>Thank you!</a:t>
            </a:r>
          </a:p>
        </p:txBody>
      </p:sp>
    </p:spTree>
    <p:extLst>
      <p:ext uri="{BB962C8B-B14F-4D97-AF65-F5344CB8AC3E}">
        <p14:creationId xmlns:p14="http://schemas.microsoft.com/office/powerpoint/2010/main" val="337409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908E-58C3-4E3F-8B1C-9677AEC8EA3D}"/>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2433B44-64DF-4656-8DC3-E4B46B0168E8}"/>
              </a:ext>
            </a:extLst>
          </p:cNvPr>
          <p:cNvSpPr>
            <a:spLocks noGrp="1"/>
          </p:cNvSpPr>
          <p:nvPr>
            <p:ph type="body" idx="1"/>
          </p:nvPr>
        </p:nvSpPr>
        <p:spPr/>
        <p:txBody>
          <a:bodyPr/>
          <a:lstStyle/>
          <a:p>
            <a:r>
              <a:rPr lang="en-US" dirty="0"/>
              <a:t>In this assignment, we observed that we can get high level of accuracy by stacking various models. We can iterate the same process again and again in order to improve the accuracy on the data.</a:t>
            </a:r>
          </a:p>
          <a:p>
            <a:r>
              <a:rPr lang="en-US" dirty="0"/>
              <a:t>We also learnt SMOTE,  for increasing the number of cases in the dataset in a balanced way. This module works by generating new instances from existing minority cases that you supply as input.</a:t>
            </a:r>
          </a:p>
        </p:txBody>
      </p:sp>
    </p:spTree>
    <p:extLst>
      <p:ext uri="{BB962C8B-B14F-4D97-AF65-F5344CB8AC3E}">
        <p14:creationId xmlns:p14="http://schemas.microsoft.com/office/powerpoint/2010/main" val="184649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36D5-6501-413B-A35D-207509DA49B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A51D7A4-7000-46DD-A69F-BE801B0E85C5}"/>
              </a:ext>
            </a:extLst>
          </p:cNvPr>
          <p:cNvSpPr>
            <a:spLocks noGrp="1"/>
          </p:cNvSpPr>
          <p:nvPr>
            <p:ph type="body" idx="1"/>
          </p:nvPr>
        </p:nvSpPr>
        <p:spPr>
          <a:xfrm>
            <a:off x="838200" y="3127021"/>
            <a:ext cx="10515600" cy="3049941"/>
          </a:xfrm>
        </p:spPr>
        <p:txBody>
          <a:bodyPr/>
          <a:lstStyle/>
          <a:p>
            <a:pPr marL="114300" indent="0" algn="ctr">
              <a:buNone/>
            </a:pPr>
            <a:r>
              <a:rPr lang="en-US" dirty="0"/>
              <a:t>Screenshots of various classifiers with the results of hyperparameter tuning and Kaggle scores.</a:t>
            </a:r>
          </a:p>
          <a:p>
            <a:pPr algn="ctr"/>
            <a:endParaRPr lang="en-US" dirty="0"/>
          </a:p>
        </p:txBody>
      </p:sp>
    </p:spTree>
    <p:extLst>
      <p:ext uri="{BB962C8B-B14F-4D97-AF65-F5344CB8AC3E}">
        <p14:creationId xmlns:p14="http://schemas.microsoft.com/office/powerpoint/2010/main" val="38539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5769861"/>
          </a:xfrm>
          <a:prstGeom prst="rect">
            <a:avLst/>
          </a:prstGeom>
          <a:noFill/>
          <a:ln>
            <a:noFill/>
          </a:ln>
        </p:spPr>
        <p:txBody>
          <a:bodyPr spcFirstLastPara="1" wrap="square" lIns="91425" tIns="45700" rIns="91425" bIns="45700" anchor="ctr" anchorCtr="0">
            <a:normAutofit/>
          </a:bodyPr>
          <a:lstStyle/>
          <a:p>
            <a:pPr lvl="0" algn="ctr">
              <a:buSzPts val="4400"/>
            </a:pPr>
            <a:r>
              <a:rPr lang="en-US" dirty="0"/>
              <a:t>Individual Models Prediction </a:t>
            </a:r>
            <a:br>
              <a:rPr lang="en-US" dirty="0"/>
            </a:br>
            <a:r>
              <a:rPr lang="en-US" dirty="0"/>
              <a:t>Model 1(Stacking1_FinalAss3)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Random Search with Hyperparameter Tuning in Decision Tree Classifier</a:t>
            </a:r>
          </a:p>
        </p:txBody>
      </p:sp>
      <p:pic>
        <p:nvPicPr>
          <p:cNvPr id="96" name="Google Shape;96;p3"/>
          <p:cNvPicPr preferRelativeResize="0">
            <a:picLocks noGrp="1"/>
          </p:cNvPicPr>
          <p:nvPr>
            <p:ph type="body" idx="1"/>
          </p:nvPr>
        </p:nvPicPr>
        <p:blipFill rotWithShape="1">
          <a:blip r:embed="rId3">
            <a:alphaModFix/>
          </a:blip>
          <a:srcRect/>
          <a:stretch/>
        </p:blipFill>
        <p:spPr>
          <a:xfrm>
            <a:off x="398847" y="4530202"/>
            <a:ext cx="7416000" cy="1671300"/>
          </a:xfrm>
          <a:prstGeom prst="rect">
            <a:avLst/>
          </a:prstGeom>
          <a:noFill/>
          <a:ln>
            <a:noFill/>
          </a:ln>
        </p:spPr>
      </p:pic>
      <p:pic>
        <p:nvPicPr>
          <p:cNvPr id="97" name="Google Shape;97;p3"/>
          <p:cNvPicPr preferRelativeResize="0"/>
          <p:nvPr/>
        </p:nvPicPr>
        <p:blipFill rotWithShape="1">
          <a:blip r:embed="rId4">
            <a:alphaModFix/>
          </a:blip>
          <a:srcRect/>
          <a:stretch/>
        </p:blipFill>
        <p:spPr>
          <a:xfrm>
            <a:off x="282222" y="1897700"/>
            <a:ext cx="5633156" cy="1443811"/>
          </a:xfrm>
          <a:prstGeom prst="rect">
            <a:avLst/>
          </a:prstGeom>
          <a:noFill/>
          <a:ln>
            <a:noFill/>
          </a:ln>
        </p:spPr>
      </p:pic>
      <p:pic>
        <p:nvPicPr>
          <p:cNvPr id="98" name="Google Shape;98;p3"/>
          <p:cNvPicPr preferRelativeResize="0"/>
          <p:nvPr/>
        </p:nvPicPr>
        <p:blipFill rotWithShape="1">
          <a:blip r:embed="rId5">
            <a:alphaModFix/>
          </a:blip>
          <a:srcRect/>
          <a:stretch/>
        </p:blipFill>
        <p:spPr>
          <a:xfrm>
            <a:off x="6096000" y="1817512"/>
            <a:ext cx="5823078" cy="201551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561</Words>
  <Application>Microsoft Office PowerPoint</Application>
  <PresentationFormat>Widescreen</PresentationFormat>
  <Paragraphs>76</Paragraphs>
  <Slides>54</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Calibri</vt:lpstr>
      <vt:lpstr>Office Theme</vt:lpstr>
      <vt:lpstr>Assignment-3</vt:lpstr>
      <vt:lpstr>Things Covered in the presentation  </vt:lpstr>
      <vt:lpstr>Comparison of all models in Excel</vt:lpstr>
      <vt:lpstr>PowerPoint Presentation</vt:lpstr>
      <vt:lpstr>PowerPoint Presentation</vt:lpstr>
      <vt:lpstr>Summary</vt:lpstr>
      <vt:lpstr>PowerPoint Presentation</vt:lpstr>
      <vt:lpstr>Individual Models Prediction  Model 1(Stacking1_FinalAss3)</vt:lpstr>
      <vt:lpstr>Random Search with Hyperparameter Tuning in Decision Tree Classifier</vt:lpstr>
      <vt:lpstr>Random Search with Hyperparameter Tuning in Random Forest</vt:lpstr>
      <vt:lpstr>Random Search with Hyperparameter Tuning in KNN</vt:lpstr>
      <vt:lpstr>Random Search with Hyperparameter Tuning in Support Vector Machine</vt:lpstr>
      <vt:lpstr>Random Search with Hyperparameter Tuning in Neural Network</vt:lpstr>
      <vt:lpstr>Random Search with Hyperparameter Tuning in Gradient Boosting</vt:lpstr>
      <vt:lpstr>One Layer Stacked Model Prediction Model-1(Stacking1_FinalAss3)</vt:lpstr>
      <vt:lpstr>Default Gradient Boosting after Stacking and SMOTE value</vt:lpstr>
      <vt:lpstr>Model 1 Excel Sheet</vt:lpstr>
      <vt:lpstr>Individual Model Prediction Model-2(FinalAss3_Stacking3)</vt:lpstr>
      <vt:lpstr>Random Search with Hyperparameter Tuning in Decision Tree Classifier</vt:lpstr>
      <vt:lpstr>Random Search with Hyperparameter Tuning in Random Forest</vt:lpstr>
      <vt:lpstr>Random Search with Hyperparameter Tuning in KNN</vt:lpstr>
      <vt:lpstr>Random Search with Hyperparameter Tuning in Support Vector Machine</vt:lpstr>
      <vt:lpstr>Random Search with Hyperparameter Tuning in Gradient Boosting</vt:lpstr>
      <vt:lpstr>One Layer Stacked Model Prediction Model-2(FinalAss3_Stacking3)</vt:lpstr>
      <vt:lpstr>Decision Tree after Stacking and SMOTE value</vt:lpstr>
      <vt:lpstr>Model 2 Excel Sheet</vt:lpstr>
      <vt:lpstr>Individual Model Prediction Model-3(FinalAss3_Stacking2) </vt:lpstr>
      <vt:lpstr>Random Search with Hyperparameter Tuning in Decision Tree</vt:lpstr>
      <vt:lpstr>Random Search with Hyperparameter Tuning in Random Forest</vt:lpstr>
      <vt:lpstr>Random Search with Hyperparameter Tuning in Gradient Boosting</vt:lpstr>
      <vt:lpstr>One layer Stacked Model Prediction Model-3(FinalAss3_Stacking2)</vt:lpstr>
      <vt:lpstr>Random Forest After Stacking and SMOTE value</vt:lpstr>
      <vt:lpstr>Model 3 Excel Sheet</vt:lpstr>
      <vt:lpstr>Individual Model Prediction Model-4 (2layerwithoutparamFinalAss3) </vt:lpstr>
      <vt:lpstr>Random Search with Hyperparameter Tuning in Decision Tree</vt:lpstr>
      <vt:lpstr>Random Search with Hyperparameter Tuning in Random Forest</vt:lpstr>
      <vt:lpstr>Random Search with Hyperparameter Tuning in Gradient Boosting</vt:lpstr>
      <vt:lpstr>Two layer Stacked Model Prediction Model-4(Layer One) (2layerwithoutparamFinalAss3)</vt:lpstr>
      <vt:lpstr>Default Decision Tree</vt:lpstr>
      <vt:lpstr>Default Random Forest</vt:lpstr>
      <vt:lpstr>Two layer Stacked Model Prediction Model-4(Layer Two) (2layerwithoutparamFinalAss3)</vt:lpstr>
      <vt:lpstr>Default Decision Tree</vt:lpstr>
      <vt:lpstr>Model 4 Excel Sheet</vt:lpstr>
      <vt:lpstr>Individual Model Prediction Model-5 (2layerwithparamFinalAss3) </vt:lpstr>
      <vt:lpstr>Random Search with Hyperparameter Tuning in Decision Tree</vt:lpstr>
      <vt:lpstr>Random Search with Hyperparameter Tuning in Random Forest</vt:lpstr>
      <vt:lpstr>Random Search with Hyperparameter Tuning in Gradient Boosting</vt:lpstr>
      <vt:lpstr>Two layer Stacked Model Prediction Model-5(Layer One) (2layerwithparamFinalAss3)</vt:lpstr>
      <vt:lpstr>Random Search with Hyperparameter Tuning in Decision Tree</vt:lpstr>
      <vt:lpstr>Random Search with Hyperparameter Tuning in Random Forest</vt:lpstr>
      <vt:lpstr>Two layer Stacked Model Prediction Model-5(Layer Two) (2layerwithparamFinalAss3)</vt:lpstr>
      <vt:lpstr>Random Search with Hyperparameter Tuning in Gradient Boosting</vt:lpstr>
      <vt:lpstr>Model 5 Excel Sheet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Assignment-3</dc:title>
  <dc:creator>Megha Shaileshkumar Patel (Student)</dc:creator>
  <cp:lastModifiedBy>Megha Shaileshkumar Patel (Student)</cp:lastModifiedBy>
  <cp:revision>10</cp:revision>
  <dcterms:created xsi:type="dcterms:W3CDTF">2019-11-13T00:42:33Z</dcterms:created>
  <dcterms:modified xsi:type="dcterms:W3CDTF">2019-11-13T01:36:47Z</dcterms:modified>
</cp:coreProperties>
</file>