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5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7CA55B-8235-435F-BBCA-6170054974FE}"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F2E60E6-E74B-4C65-B533-EE99A6343D10}">
      <dgm:prSet custT="1"/>
      <dgm:spPr/>
      <dgm:t>
        <a:bodyPr/>
        <a:lstStyle/>
        <a:p>
          <a:r>
            <a:rPr lang="en-US" sz="2000" dirty="0"/>
            <a:t>In this assignment, we have been given a semi-structed machine learning problem.</a:t>
          </a:r>
        </a:p>
      </dgm:t>
    </dgm:pt>
    <dgm:pt modelId="{3BF7D7DC-7B38-459A-98F5-018D1F9B3AE9}" type="parTrans" cxnId="{66550AB3-131B-43AD-BAC4-C87CC8E816DC}">
      <dgm:prSet/>
      <dgm:spPr/>
      <dgm:t>
        <a:bodyPr/>
        <a:lstStyle/>
        <a:p>
          <a:endParaRPr lang="en-US"/>
        </a:p>
      </dgm:t>
    </dgm:pt>
    <dgm:pt modelId="{348D4530-CA1E-4898-81A9-1B46424B8802}" type="sibTrans" cxnId="{66550AB3-131B-43AD-BAC4-C87CC8E816DC}">
      <dgm:prSet/>
      <dgm:spPr/>
      <dgm:t>
        <a:bodyPr/>
        <a:lstStyle/>
        <a:p>
          <a:endParaRPr lang="en-US"/>
        </a:p>
      </dgm:t>
    </dgm:pt>
    <dgm:pt modelId="{8679E88D-508C-4797-BD36-5CA810BEBE4D}">
      <dgm:prSet custT="1"/>
      <dgm:spPr/>
      <dgm:t>
        <a:bodyPr/>
        <a:lstStyle/>
        <a:p>
          <a:pPr algn="l"/>
          <a:r>
            <a:rPr lang="en-US" sz="2000" dirty="0"/>
            <a:t>With the help of the Natural language Tool kit, using different stemmers (Porter, Lancaster, Snowball),different Filtering method( Filter, Wrapper),computing the TFIDF matrix, we have to build different classification model in order to test which model achieves highest accuracy.</a:t>
          </a:r>
        </a:p>
      </dgm:t>
    </dgm:pt>
    <dgm:pt modelId="{ED1E6995-86FB-4346-8C80-B555718C5D29}" type="parTrans" cxnId="{0251BCAF-EABF-4FCA-8735-1491FEBC6659}">
      <dgm:prSet/>
      <dgm:spPr/>
      <dgm:t>
        <a:bodyPr/>
        <a:lstStyle/>
        <a:p>
          <a:endParaRPr lang="en-US"/>
        </a:p>
      </dgm:t>
    </dgm:pt>
    <dgm:pt modelId="{5983BDE2-77F7-466E-844F-9CD2130EDB07}" type="sibTrans" cxnId="{0251BCAF-EABF-4FCA-8735-1491FEBC6659}">
      <dgm:prSet/>
      <dgm:spPr/>
      <dgm:t>
        <a:bodyPr/>
        <a:lstStyle/>
        <a:p>
          <a:endParaRPr lang="en-US"/>
        </a:p>
      </dgm:t>
    </dgm:pt>
    <dgm:pt modelId="{100D064C-E932-634F-97B4-5BF23B234A03}" type="pres">
      <dgm:prSet presAssocID="{EB7CA55B-8235-435F-BBCA-6170054974FE}" presName="Name0" presStyleCnt="0">
        <dgm:presLayoutVars>
          <dgm:dir/>
          <dgm:animLvl val="lvl"/>
          <dgm:resizeHandles val="exact"/>
        </dgm:presLayoutVars>
      </dgm:prSet>
      <dgm:spPr/>
    </dgm:pt>
    <dgm:pt modelId="{D223697D-4CA1-C64D-BCA0-826AB5BE695E}" type="pres">
      <dgm:prSet presAssocID="{8679E88D-508C-4797-BD36-5CA810BEBE4D}" presName="boxAndChildren" presStyleCnt="0"/>
      <dgm:spPr/>
    </dgm:pt>
    <dgm:pt modelId="{0FFFC17A-BA83-DC41-BA40-166A37FF7421}" type="pres">
      <dgm:prSet presAssocID="{8679E88D-508C-4797-BD36-5CA810BEBE4D}" presName="parentTextBox" presStyleLbl="node1" presStyleIdx="0" presStyleCnt="2"/>
      <dgm:spPr/>
    </dgm:pt>
    <dgm:pt modelId="{1607CCF5-F82A-3A46-8F0A-D10920DC8593}" type="pres">
      <dgm:prSet presAssocID="{348D4530-CA1E-4898-81A9-1B46424B8802}" presName="sp" presStyleCnt="0"/>
      <dgm:spPr/>
    </dgm:pt>
    <dgm:pt modelId="{AB7257AE-0701-1F49-A5DF-2163053E0805}" type="pres">
      <dgm:prSet presAssocID="{DF2E60E6-E74B-4C65-B533-EE99A6343D10}" presName="arrowAndChildren" presStyleCnt="0"/>
      <dgm:spPr/>
    </dgm:pt>
    <dgm:pt modelId="{0BAA7A3E-0289-8644-AE09-C6321F8712D9}" type="pres">
      <dgm:prSet presAssocID="{DF2E60E6-E74B-4C65-B533-EE99A6343D10}" presName="parentTextArrow" presStyleLbl="node1" presStyleIdx="1" presStyleCnt="2" custScaleY="63982" custLinFactNeighborY="-1742"/>
      <dgm:spPr/>
    </dgm:pt>
  </dgm:ptLst>
  <dgm:cxnLst>
    <dgm:cxn modelId="{6B84B452-3E16-794D-AD4D-D6CEE687AAF7}" type="presOf" srcId="{8679E88D-508C-4797-BD36-5CA810BEBE4D}" destId="{0FFFC17A-BA83-DC41-BA40-166A37FF7421}" srcOrd="0" destOrd="0" presId="urn:microsoft.com/office/officeart/2005/8/layout/process4"/>
    <dgm:cxn modelId="{0251BCAF-EABF-4FCA-8735-1491FEBC6659}" srcId="{EB7CA55B-8235-435F-BBCA-6170054974FE}" destId="{8679E88D-508C-4797-BD36-5CA810BEBE4D}" srcOrd="1" destOrd="0" parTransId="{ED1E6995-86FB-4346-8C80-B555718C5D29}" sibTransId="{5983BDE2-77F7-466E-844F-9CD2130EDB07}"/>
    <dgm:cxn modelId="{66550AB3-131B-43AD-BAC4-C87CC8E816DC}" srcId="{EB7CA55B-8235-435F-BBCA-6170054974FE}" destId="{DF2E60E6-E74B-4C65-B533-EE99A6343D10}" srcOrd="0" destOrd="0" parTransId="{3BF7D7DC-7B38-459A-98F5-018D1F9B3AE9}" sibTransId="{348D4530-CA1E-4898-81A9-1B46424B8802}"/>
    <dgm:cxn modelId="{DF9BB1F6-E816-7F46-90E7-E26F643478FE}" type="presOf" srcId="{DF2E60E6-E74B-4C65-B533-EE99A6343D10}" destId="{0BAA7A3E-0289-8644-AE09-C6321F8712D9}" srcOrd="0" destOrd="0" presId="urn:microsoft.com/office/officeart/2005/8/layout/process4"/>
    <dgm:cxn modelId="{224023F9-421D-CB41-B930-7B751FD6E50C}" type="presOf" srcId="{EB7CA55B-8235-435F-BBCA-6170054974FE}" destId="{100D064C-E932-634F-97B4-5BF23B234A03}" srcOrd="0" destOrd="0" presId="urn:microsoft.com/office/officeart/2005/8/layout/process4"/>
    <dgm:cxn modelId="{CB2E9BF3-C38F-B44C-99BA-A14E9CCBD54A}" type="presParOf" srcId="{100D064C-E932-634F-97B4-5BF23B234A03}" destId="{D223697D-4CA1-C64D-BCA0-826AB5BE695E}" srcOrd="0" destOrd="0" presId="urn:microsoft.com/office/officeart/2005/8/layout/process4"/>
    <dgm:cxn modelId="{F39F7BBC-BC22-5E43-9D66-3355E92BC701}" type="presParOf" srcId="{D223697D-4CA1-C64D-BCA0-826AB5BE695E}" destId="{0FFFC17A-BA83-DC41-BA40-166A37FF7421}" srcOrd="0" destOrd="0" presId="urn:microsoft.com/office/officeart/2005/8/layout/process4"/>
    <dgm:cxn modelId="{CBF1BA4A-0AE7-EF41-86B0-DB8F06501804}" type="presParOf" srcId="{100D064C-E932-634F-97B4-5BF23B234A03}" destId="{1607CCF5-F82A-3A46-8F0A-D10920DC8593}" srcOrd="1" destOrd="0" presId="urn:microsoft.com/office/officeart/2005/8/layout/process4"/>
    <dgm:cxn modelId="{03827DC7-AD7A-DA49-84A9-D47DAEDFD04D}" type="presParOf" srcId="{100D064C-E932-634F-97B4-5BF23B234A03}" destId="{AB7257AE-0701-1F49-A5DF-2163053E0805}" srcOrd="2" destOrd="0" presId="urn:microsoft.com/office/officeart/2005/8/layout/process4"/>
    <dgm:cxn modelId="{72C28AC8-93B0-8F42-9778-D68041990BB2}" type="presParOf" srcId="{AB7257AE-0701-1F49-A5DF-2163053E0805}" destId="{0BAA7A3E-0289-8644-AE09-C6321F8712D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FC17A-BA83-DC41-BA40-166A37FF7421}">
      <dsp:nvSpPr>
        <dsp:cNvPr id="0" name=""/>
        <dsp:cNvSpPr/>
      </dsp:nvSpPr>
      <dsp:spPr>
        <a:xfrm>
          <a:off x="0" y="1972729"/>
          <a:ext cx="5231220" cy="203555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With the help of the Natural language Tool kit, using different stemmers (Porter, Lancaster, Snowball),different Filtering method( Filter, Wrapper),computing the TFIDF matrix, we have to build different classification model in order to test which model achieves highest accuracy.</a:t>
          </a:r>
        </a:p>
      </dsp:txBody>
      <dsp:txXfrm>
        <a:off x="0" y="1972729"/>
        <a:ext cx="5231220" cy="2035553"/>
      </dsp:txXfrm>
    </dsp:sp>
    <dsp:sp modelId="{0BAA7A3E-0289-8644-AE09-C6321F8712D9}">
      <dsp:nvSpPr>
        <dsp:cNvPr id="0" name=""/>
        <dsp:cNvSpPr/>
      </dsp:nvSpPr>
      <dsp:spPr>
        <a:xfrm rot="10800000">
          <a:off x="0" y="0"/>
          <a:ext cx="5231220" cy="2003072"/>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 this assignment, we have been given a semi-structed machine learning problem.</a:t>
          </a:r>
        </a:p>
      </dsp:txBody>
      <dsp:txXfrm rot="10800000">
        <a:off x="0" y="0"/>
        <a:ext cx="5231220" cy="13015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E234-3A8B-D049-97EC-7755C04BA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2EC8E7-E49B-4142-B685-FD3EE1063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AD5351-C9BE-904C-B289-AC8FA388E7D6}"/>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1E8307DF-D657-9A40-AE8C-10F10BCF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701B0-E9FA-0A4B-ABBB-F4EABB6D2153}"/>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401198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7199-0D64-464E-99B5-9E262D8F0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B2370-C361-6D46-87F9-B3F75891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A4CC1-113D-764C-8430-DF09D7D622DF}"/>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DA739DFE-0227-314C-AB99-5E17A3762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C1ADE-3364-7740-8ED6-B964D87B3316}"/>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41143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9BEDB-F079-5C4A-8227-B14D302E3D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E79AD-D379-9E46-8666-1ADB0999B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A02B3-D9C1-794E-AF8D-4C9E31D5386F}"/>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F4041FF0-5988-2346-8FEF-E0F36A0E1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985D0-52CC-284B-89DB-278811654BD1}"/>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155476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1073-CE8A-994A-99FF-FA78914CE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1C8D5-3EC2-C24E-98F2-B08F2589D6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D5E55-37BB-F446-81A1-7AA71BADBB4E}"/>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8293C400-343A-7B41-802B-F069552A5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20FE7-C9A5-1C42-A745-3DA50E97E0D3}"/>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39888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AEEC-41A6-DF4F-9852-0F0EC1106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21674D-6A8A-8A49-85E1-79EC571B9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4E0F6-B2D6-CB4E-8240-468AC6A26401}"/>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EF342728-1EB2-D142-8D23-0215AF8C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0337C-F39B-BF42-B24C-1482B60F8CE6}"/>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14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94ED-687F-F94D-9283-CF8B8C3EF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5A178-7A09-904D-8305-D8D66EE9E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44C2EF-FEF9-1849-AA5D-816BB50B1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1A08A-1D42-3146-BDCC-DBC6A311627D}"/>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6" name="Footer Placeholder 5">
            <a:extLst>
              <a:ext uri="{FF2B5EF4-FFF2-40B4-BE49-F238E27FC236}">
                <a16:creationId xmlns:a16="http://schemas.microsoft.com/office/drawing/2014/main" id="{88D2F211-1D20-4A43-BA3D-46D3AB8A6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05896-99EF-6D42-B6F1-02989407D54A}"/>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58763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FC0B-D497-2C49-9CC2-F414325387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C947E-509E-8442-A3B6-EC422CC5B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653E01-54C6-7145-A122-A6DFA7588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FA59A-F31C-734C-B30D-B5ECD7228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7291B-8A0C-8341-85D3-93FCC19B8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E1F67F-3713-854F-8BA1-313EADA9AE1B}"/>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8" name="Footer Placeholder 7">
            <a:extLst>
              <a:ext uri="{FF2B5EF4-FFF2-40B4-BE49-F238E27FC236}">
                <a16:creationId xmlns:a16="http://schemas.microsoft.com/office/drawing/2014/main" id="{2EC334EB-742D-8244-8807-1B19B4F8E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B14DA-50A0-5941-BF1A-8F301E6EAC20}"/>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126252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9E05-ADFB-AB43-9DBD-31CA3016A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BAC460-255F-344F-A626-BEAF645936AB}"/>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4" name="Footer Placeholder 3">
            <a:extLst>
              <a:ext uri="{FF2B5EF4-FFF2-40B4-BE49-F238E27FC236}">
                <a16:creationId xmlns:a16="http://schemas.microsoft.com/office/drawing/2014/main" id="{BD215025-10C6-AF4E-9855-91498E42C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29183-A096-4C44-BDEC-30E3743F4918}"/>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21381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CA735-5D32-E742-94A6-14335CAE7CCD}"/>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3" name="Footer Placeholder 2">
            <a:extLst>
              <a:ext uri="{FF2B5EF4-FFF2-40B4-BE49-F238E27FC236}">
                <a16:creationId xmlns:a16="http://schemas.microsoft.com/office/drawing/2014/main" id="{22772BA5-3A53-E742-8C85-3776E09521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1B828-D789-DC47-A163-F7F612BDF803}"/>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259913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277E-14E9-EC40-BC26-07FC712D0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F12693-DE75-8541-9868-125DCFEB4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E2664-2446-7946-A569-72020E681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BCC83-47AE-E743-9E3F-A34522EBFFA8}"/>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6" name="Footer Placeholder 5">
            <a:extLst>
              <a:ext uri="{FF2B5EF4-FFF2-40B4-BE49-F238E27FC236}">
                <a16:creationId xmlns:a16="http://schemas.microsoft.com/office/drawing/2014/main" id="{C79754CF-9B71-1B44-B177-4C870321D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2A1C2-FB09-3445-8184-42F99AD83A4A}"/>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393500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DF2C-F539-3B4E-85D0-5E2B2B056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4E5DB-EB86-3B4A-8536-074C87733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2C80A-3BC5-BA42-8CF9-D328689A9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8CE2C-97C4-084C-921D-0565A17B9DF8}"/>
              </a:ext>
            </a:extLst>
          </p:cNvPr>
          <p:cNvSpPr>
            <a:spLocks noGrp="1"/>
          </p:cNvSpPr>
          <p:nvPr>
            <p:ph type="dt" sz="half" idx="10"/>
          </p:nvPr>
        </p:nvSpPr>
        <p:spPr/>
        <p:txBody>
          <a:bodyPr/>
          <a:lstStyle/>
          <a:p>
            <a:fld id="{A4A83CF1-B7A9-C24A-B828-9B36BC27912A}" type="datetimeFigureOut">
              <a:rPr lang="en-US" smtClean="0"/>
              <a:t>12/13/19</a:t>
            </a:fld>
            <a:endParaRPr lang="en-US"/>
          </a:p>
        </p:txBody>
      </p:sp>
      <p:sp>
        <p:nvSpPr>
          <p:cNvPr id="6" name="Footer Placeholder 5">
            <a:extLst>
              <a:ext uri="{FF2B5EF4-FFF2-40B4-BE49-F238E27FC236}">
                <a16:creationId xmlns:a16="http://schemas.microsoft.com/office/drawing/2014/main" id="{F7F0E1BD-712E-184D-89CF-0DE01BEE1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6E86D-EA1A-9744-91CE-C685AB847388}"/>
              </a:ext>
            </a:extLst>
          </p:cNvPr>
          <p:cNvSpPr>
            <a:spLocks noGrp="1"/>
          </p:cNvSpPr>
          <p:nvPr>
            <p:ph type="sldNum" sz="quarter" idx="12"/>
          </p:nvPr>
        </p:nvSpPr>
        <p:spPr/>
        <p:txBody>
          <a:bodyPr/>
          <a:lstStyle/>
          <a:p>
            <a:fld id="{B756017B-76FB-254C-9321-6F3BDEDF7329}" type="slidenum">
              <a:rPr lang="en-US" smtClean="0"/>
              <a:t>‹#›</a:t>
            </a:fld>
            <a:endParaRPr lang="en-US"/>
          </a:p>
        </p:txBody>
      </p:sp>
    </p:spTree>
    <p:extLst>
      <p:ext uri="{BB962C8B-B14F-4D97-AF65-F5344CB8AC3E}">
        <p14:creationId xmlns:p14="http://schemas.microsoft.com/office/powerpoint/2010/main" val="20208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53965-88C1-CE41-A534-84F603A62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1AFE02-FDA2-8542-B6F6-FFB9456CD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7AEFA-96B9-024D-B923-620B949AE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83CF1-B7A9-C24A-B828-9B36BC27912A}" type="datetimeFigureOut">
              <a:rPr lang="en-US" smtClean="0"/>
              <a:t>12/13/19</a:t>
            </a:fld>
            <a:endParaRPr lang="en-US"/>
          </a:p>
        </p:txBody>
      </p:sp>
      <p:sp>
        <p:nvSpPr>
          <p:cNvPr id="5" name="Footer Placeholder 4">
            <a:extLst>
              <a:ext uri="{FF2B5EF4-FFF2-40B4-BE49-F238E27FC236}">
                <a16:creationId xmlns:a16="http://schemas.microsoft.com/office/drawing/2014/main" id="{8B46C39F-CF0B-7C47-BDF5-4A8A19C1D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2599A3-8D6F-9940-9E53-9FE995E37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6017B-76FB-254C-9321-6F3BDEDF7329}" type="slidenum">
              <a:rPr lang="en-US" smtClean="0"/>
              <a:t>‹#›</a:t>
            </a:fld>
            <a:endParaRPr lang="en-US"/>
          </a:p>
        </p:txBody>
      </p:sp>
    </p:spTree>
    <p:extLst>
      <p:ext uri="{BB962C8B-B14F-4D97-AF65-F5344CB8AC3E}">
        <p14:creationId xmlns:p14="http://schemas.microsoft.com/office/powerpoint/2010/main" val="2571257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C0416-B2F2-D54E-B951-970F40411B60}"/>
              </a:ext>
            </a:extLst>
          </p:cNvPr>
          <p:cNvSpPr>
            <a:spLocks noGrp="1"/>
          </p:cNvSpPr>
          <p:nvPr>
            <p:ph type="ctrTitle"/>
          </p:nvPr>
        </p:nvSpPr>
        <p:spPr>
          <a:xfrm>
            <a:off x="1524000" y="1122362"/>
            <a:ext cx="9144000" cy="2840037"/>
          </a:xfrm>
        </p:spPr>
        <p:txBody>
          <a:bodyPr>
            <a:normAutofit/>
          </a:bodyPr>
          <a:lstStyle/>
          <a:p>
            <a:r>
              <a:rPr lang="en-US" sz="5800"/>
              <a:t>Assignment 5</a:t>
            </a:r>
          </a:p>
        </p:txBody>
      </p:sp>
      <p:sp>
        <p:nvSpPr>
          <p:cNvPr id="3" name="Subtitle 2">
            <a:extLst>
              <a:ext uri="{FF2B5EF4-FFF2-40B4-BE49-F238E27FC236}">
                <a16:creationId xmlns:a16="http://schemas.microsoft.com/office/drawing/2014/main" id="{3FE77E7C-83D7-AA48-9D10-D532A5AC063B}"/>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CIS 508</a:t>
            </a:r>
          </a:p>
          <a:p>
            <a:r>
              <a:rPr lang="en-US">
                <a:solidFill>
                  <a:schemeClr val="accent1"/>
                </a:solidFill>
              </a:rPr>
              <a:t>Megha Patel</a:t>
            </a:r>
          </a:p>
          <a:p>
            <a:r>
              <a:rPr lang="en-US">
                <a:solidFill>
                  <a:schemeClr val="accent1"/>
                </a:solidFill>
              </a:rPr>
              <a:t>Cohort B</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5884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0BE708-E4B2-6646-8EBA-B4EA53C16065}"/>
              </a:ext>
            </a:extLst>
          </p:cNvPr>
          <p:cNvSpPr>
            <a:spLocks noGrp="1"/>
          </p:cNvSpPr>
          <p:nvPr>
            <p:ph type="title"/>
          </p:nvPr>
        </p:nvSpPr>
        <p:spPr>
          <a:xfrm>
            <a:off x="863029" y="1012004"/>
            <a:ext cx="3416158" cy="4795408"/>
          </a:xfrm>
        </p:spPr>
        <p:txBody>
          <a:bodyPr>
            <a:normAutofit/>
          </a:bodyPr>
          <a:lstStyle/>
          <a:p>
            <a:r>
              <a:rPr lang="en-US">
                <a:solidFill>
                  <a:srgbClr val="FFFFFF"/>
                </a:solidFill>
              </a:rPr>
              <a:t>The Problem Definition</a:t>
            </a:r>
          </a:p>
        </p:txBody>
      </p:sp>
      <p:graphicFrame>
        <p:nvGraphicFramePr>
          <p:cNvPr id="5" name="Content Placeholder 2">
            <a:extLst>
              <a:ext uri="{FF2B5EF4-FFF2-40B4-BE49-F238E27FC236}">
                <a16:creationId xmlns:a16="http://schemas.microsoft.com/office/drawing/2014/main" id="{51BFF865-2EDB-4908-8D9D-941F818994EA}"/>
              </a:ext>
            </a:extLst>
          </p:cNvPr>
          <p:cNvGraphicFramePr>
            <a:graphicFrameLocks noGrp="1"/>
          </p:cNvGraphicFramePr>
          <p:nvPr>
            <p:ph idx="1"/>
            <p:extLst>
              <p:ext uri="{D42A27DB-BD31-4B8C-83A1-F6EECF244321}">
                <p14:modId xmlns:p14="http://schemas.microsoft.com/office/powerpoint/2010/main" val="3973038670"/>
              </p:ext>
            </p:extLst>
          </p:nvPr>
        </p:nvGraphicFramePr>
        <p:xfrm>
          <a:off x="5837273" y="1403498"/>
          <a:ext cx="5231220" cy="4008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31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1823F-0111-8249-91E8-0D9A8FBEBE6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Steps</a:t>
            </a:r>
          </a:p>
        </p:txBody>
      </p:sp>
      <p:sp>
        <p:nvSpPr>
          <p:cNvPr id="26" name="Content Placeholder 2">
            <a:extLst>
              <a:ext uri="{FF2B5EF4-FFF2-40B4-BE49-F238E27FC236}">
                <a16:creationId xmlns:a16="http://schemas.microsoft.com/office/drawing/2014/main" id="{5A3A6F75-3417-9049-9F4A-7911C9B2DEAD}"/>
              </a:ext>
            </a:extLst>
          </p:cNvPr>
          <p:cNvSpPr>
            <a:spLocks noGrp="1"/>
          </p:cNvSpPr>
          <p:nvPr>
            <p:ph idx="1"/>
          </p:nvPr>
        </p:nvSpPr>
        <p:spPr>
          <a:xfrm>
            <a:off x="5507665" y="802638"/>
            <a:ext cx="6528391" cy="5396143"/>
          </a:xfrm>
        </p:spPr>
        <p:txBody>
          <a:bodyPr anchor="ctr">
            <a:noAutofit/>
          </a:bodyPr>
          <a:lstStyle/>
          <a:p>
            <a:pPr marL="0" indent="0">
              <a:buNone/>
            </a:pPr>
            <a:r>
              <a:rPr lang="en-US" sz="2000" dirty="0"/>
              <a:t>1) Tokenize the data-Tokenization means breaking down words </a:t>
            </a:r>
            <a:r>
              <a:rPr lang="en-US" sz="2000" dirty="0" err="1"/>
              <a:t>eg.</a:t>
            </a:r>
            <a:r>
              <a:rPr lang="en-US" sz="2000" dirty="0"/>
              <a:t> audit becomes </a:t>
            </a:r>
            <a:r>
              <a:rPr lang="en-US" sz="2000" dirty="0" err="1"/>
              <a:t>adit</a:t>
            </a:r>
            <a:r>
              <a:rPr lang="en-US" sz="2000" dirty="0"/>
              <a:t>.</a:t>
            </a:r>
          </a:p>
          <a:p>
            <a:pPr marL="0" indent="0">
              <a:buNone/>
            </a:pPr>
            <a:r>
              <a:rPr lang="en-US" sz="2000" dirty="0"/>
              <a:t>Code- </a:t>
            </a:r>
            <a:r>
              <a:rPr lang="en-US" sz="2000" dirty="0" err="1"/>
              <a:t>textData</a:t>
            </a:r>
            <a:r>
              <a:rPr lang="en-US" sz="2000" dirty="0"/>
              <a:t>['</a:t>
            </a:r>
            <a:r>
              <a:rPr lang="en-US" sz="2000" dirty="0" err="1"/>
              <a:t>CommentsTokenized</a:t>
            </a:r>
            <a:r>
              <a:rPr lang="en-US" sz="2000" dirty="0"/>
              <a:t>'] = </a:t>
            </a:r>
            <a:r>
              <a:rPr lang="en-US" sz="2000" dirty="0" err="1"/>
              <a:t>textData</a:t>
            </a:r>
            <a:r>
              <a:rPr lang="en-US" sz="2000" dirty="0"/>
              <a:t>['Comments'].apply(</a:t>
            </a:r>
            <a:r>
              <a:rPr lang="en-US" sz="2000" dirty="0" err="1"/>
              <a:t>word_tokenize</a:t>
            </a:r>
            <a:r>
              <a:rPr lang="en-US" sz="2000" dirty="0"/>
              <a:t>)</a:t>
            </a:r>
          </a:p>
          <a:p>
            <a:pPr marL="0" indent="0">
              <a:buNone/>
            </a:pPr>
            <a:endParaRPr lang="en-US" sz="2000" dirty="0"/>
          </a:p>
          <a:p>
            <a:pPr marL="0" indent="0">
              <a:buNone/>
            </a:pPr>
            <a:r>
              <a:rPr lang="en-US" sz="2000" dirty="0"/>
              <a:t>2)Using various Stemmers to construct the term-document matrix</a:t>
            </a:r>
          </a:p>
          <a:p>
            <a:r>
              <a:rPr lang="en-US" sz="2000" dirty="0"/>
              <a:t>Porter- Number of stemmed words by Porter: 366 </a:t>
            </a:r>
          </a:p>
          <a:p>
            <a:r>
              <a:rPr lang="en-US" sz="2000" dirty="0"/>
              <a:t>Lancaster- Number of stemmed words by Lancaster: 364 </a:t>
            </a:r>
          </a:p>
          <a:p>
            <a:r>
              <a:rPr lang="en-US" sz="2000" dirty="0"/>
              <a:t>Snowball- Number of stemmed words by Snowball: 354</a:t>
            </a:r>
          </a:p>
          <a:p>
            <a:pPr marL="0" indent="0">
              <a:buNone/>
            </a:pPr>
            <a:endParaRPr lang="en-US" sz="2000" dirty="0"/>
          </a:p>
          <a:p>
            <a:pPr marL="0" indent="0">
              <a:buNone/>
            </a:pPr>
            <a:r>
              <a:rPr lang="en-US" sz="2000" dirty="0"/>
              <a:t>3) Construct the TF-IDF matrix from the term-document matrix</a:t>
            </a:r>
          </a:p>
          <a:p>
            <a:r>
              <a:rPr lang="en-US" sz="2000" dirty="0"/>
              <a:t>Porter- [2070 rows x 366 columns]</a:t>
            </a:r>
          </a:p>
          <a:p>
            <a:r>
              <a:rPr lang="en-US" sz="2000" dirty="0"/>
              <a:t>Lancaster-[2070 rows x 364 columns]</a:t>
            </a:r>
          </a:p>
          <a:p>
            <a:r>
              <a:rPr lang="en-US" sz="2000" dirty="0"/>
              <a:t>Snowball-[2070 rows x 354 columns]</a:t>
            </a:r>
          </a:p>
        </p:txBody>
      </p:sp>
    </p:spTree>
    <p:extLst>
      <p:ext uri="{BB962C8B-B14F-4D97-AF65-F5344CB8AC3E}">
        <p14:creationId xmlns:p14="http://schemas.microsoft.com/office/powerpoint/2010/main" val="39451371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Rectangle 1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93CCF-BA75-B94E-814D-1091B16F1B1B}"/>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Steps</a:t>
            </a:r>
          </a:p>
        </p:txBody>
      </p:sp>
      <p:sp>
        <p:nvSpPr>
          <p:cNvPr id="33" name="Content Placeholder 2">
            <a:extLst>
              <a:ext uri="{FF2B5EF4-FFF2-40B4-BE49-F238E27FC236}">
                <a16:creationId xmlns:a16="http://schemas.microsoft.com/office/drawing/2014/main" id="{C0899066-D1B2-DE4E-AC39-ADD07C4CE6B1}"/>
              </a:ext>
            </a:extLst>
          </p:cNvPr>
          <p:cNvSpPr>
            <a:spLocks noGrp="1"/>
          </p:cNvSpPr>
          <p:nvPr>
            <p:ph idx="1"/>
          </p:nvPr>
        </p:nvSpPr>
        <p:spPr>
          <a:xfrm>
            <a:off x="5539563" y="328613"/>
            <a:ext cx="6528390" cy="4143375"/>
          </a:xfrm>
        </p:spPr>
        <p:txBody>
          <a:bodyPr anchor="ctr">
            <a:normAutofit/>
          </a:bodyPr>
          <a:lstStyle/>
          <a:p>
            <a:pPr marL="0" indent="0">
              <a:buNone/>
            </a:pPr>
            <a:r>
              <a:rPr lang="en-US" sz="2000" dirty="0"/>
              <a:t>4) Feature Selection</a:t>
            </a:r>
          </a:p>
          <a:p>
            <a:r>
              <a:rPr lang="en-US" sz="2000" dirty="0"/>
              <a:t>Filter Method(</a:t>
            </a:r>
            <a:r>
              <a:rPr lang="en-US" sz="2000" dirty="0" err="1"/>
              <a:t>SelectKBest</a:t>
            </a:r>
            <a:r>
              <a:rPr lang="en-US" sz="2000" dirty="0"/>
              <a:t>)</a:t>
            </a:r>
          </a:p>
          <a:p>
            <a:pPr marL="0" indent="0" algn="just">
              <a:buNone/>
            </a:pPr>
            <a:r>
              <a:rPr lang="en-US" sz="2000" dirty="0"/>
              <a:t>As we know that the filter method is faster compared to the wrapper method and also it is unbiased towards the classification algorithm.</a:t>
            </a:r>
          </a:p>
          <a:p>
            <a:pPr marL="0" indent="0" algn="just">
              <a:buNone/>
            </a:pPr>
            <a:r>
              <a:rPr lang="en-US" sz="2000" dirty="0"/>
              <a:t>In this example, I used Random Forest Classifier to test different values of K and get the accuracy score.</a:t>
            </a:r>
          </a:p>
          <a:p>
            <a:pPr marL="0" indent="0" algn="just">
              <a:buNone/>
            </a:pPr>
            <a:r>
              <a:rPr lang="en-US" sz="2000" dirty="0"/>
              <a:t>Following table shows different K values and the accuracy score:-</a:t>
            </a:r>
          </a:p>
          <a:p>
            <a:pPr marL="0" indent="0">
              <a:buNone/>
            </a:pPr>
            <a:endParaRPr lang="en-US" sz="2000" dirty="0"/>
          </a:p>
          <a:p>
            <a:pPr marL="0" indent="0">
              <a:buNone/>
            </a:pPr>
            <a:endParaRPr lang="en-US" sz="2000" dirty="0"/>
          </a:p>
        </p:txBody>
      </p:sp>
      <p:pic>
        <p:nvPicPr>
          <p:cNvPr id="5" name="Picture 4" descr="A picture containing white, sitting, large, table&#10;&#10;Description automatically generated">
            <a:extLst>
              <a:ext uri="{FF2B5EF4-FFF2-40B4-BE49-F238E27FC236}">
                <a16:creationId xmlns:a16="http://schemas.microsoft.com/office/drawing/2014/main" id="{8C09D1A0-07F4-564A-8731-357358CA1684}"/>
              </a:ext>
            </a:extLst>
          </p:cNvPr>
          <p:cNvPicPr>
            <a:picLocks noChangeAspect="1"/>
          </p:cNvPicPr>
          <p:nvPr/>
        </p:nvPicPr>
        <p:blipFill>
          <a:blip r:embed="rId2"/>
          <a:stretch>
            <a:fillRect/>
          </a:stretch>
        </p:blipFill>
        <p:spPr>
          <a:xfrm>
            <a:off x="6009758" y="3812227"/>
            <a:ext cx="2794000" cy="1866900"/>
          </a:xfrm>
          <a:prstGeom prst="rect">
            <a:avLst/>
          </a:prstGeom>
        </p:spPr>
      </p:pic>
      <p:sp>
        <p:nvSpPr>
          <p:cNvPr id="6" name="TextBox 5">
            <a:extLst>
              <a:ext uri="{FF2B5EF4-FFF2-40B4-BE49-F238E27FC236}">
                <a16:creationId xmlns:a16="http://schemas.microsoft.com/office/drawing/2014/main" id="{1894327E-47CF-284A-A71B-29F1AB29C6D0}"/>
              </a:ext>
            </a:extLst>
          </p:cNvPr>
          <p:cNvSpPr txBox="1"/>
          <p:nvPr/>
        </p:nvSpPr>
        <p:spPr>
          <a:xfrm>
            <a:off x="9401175" y="3914775"/>
            <a:ext cx="2443163" cy="1754326"/>
          </a:xfrm>
          <a:prstGeom prst="rect">
            <a:avLst/>
          </a:prstGeom>
          <a:noFill/>
        </p:spPr>
        <p:txBody>
          <a:bodyPr wrap="square" rtlCol="0">
            <a:spAutoFit/>
          </a:bodyPr>
          <a:lstStyle/>
          <a:p>
            <a:r>
              <a:rPr lang="en-US" dirty="0"/>
              <a:t>From this table we can see that, even after changing the value of K from 5 to 150, there is no significant change in the accuracy score.</a:t>
            </a:r>
          </a:p>
        </p:txBody>
      </p:sp>
      <p:cxnSp>
        <p:nvCxnSpPr>
          <p:cNvPr id="9" name="Straight Arrow Connector 8">
            <a:extLst>
              <a:ext uri="{FF2B5EF4-FFF2-40B4-BE49-F238E27FC236}">
                <a16:creationId xmlns:a16="http://schemas.microsoft.com/office/drawing/2014/main" id="{BB2059EF-90FB-274C-91DC-071FBBB8A3BA}"/>
              </a:ext>
            </a:extLst>
          </p:cNvPr>
          <p:cNvCxnSpPr/>
          <p:nvPr/>
        </p:nvCxnSpPr>
        <p:spPr>
          <a:xfrm>
            <a:off x="8803758" y="4112264"/>
            <a:ext cx="597417"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353261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1F0EC-FBD7-8740-BA67-EE927EB24EEB}"/>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Steps</a:t>
            </a:r>
          </a:p>
        </p:txBody>
      </p:sp>
      <p:sp>
        <p:nvSpPr>
          <p:cNvPr id="3" name="Content Placeholder 2">
            <a:extLst>
              <a:ext uri="{FF2B5EF4-FFF2-40B4-BE49-F238E27FC236}">
                <a16:creationId xmlns:a16="http://schemas.microsoft.com/office/drawing/2014/main" id="{6FD030F1-9815-3740-9E7E-0D02C940AFCE}"/>
              </a:ext>
            </a:extLst>
          </p:cNvPr>
          <p:cNvSpPr>
            <a:spLocks noGrp="1"/>
          </p:cNvSpPr>
          <p:nvPr>
            <p:ph idx="1"/>
          </p:nvPr>
        </p:nvSpPr>
        <p:spPr>
          <a:xfrm>
            <a:off x="6049182" y="802637"/>
            <a:ext cx="5408696" cy="3907585"/>
          </a:xfrm>
        </p:spPr>
        <p:txBody>
          <a:bodyPr anchor="ctr">
            <a:normAutofit/>
          </a:bodyPr>
          <a:lstStyle/>
          <a:p>
            <a:r>
              <a:rPr lang="en-US" sz="2000" dirty="0"/>
              <a:t>Wrapper Method(Step Forward Feature Selection method)</a:t>
            </a:r>
          </a:p>
          <a:p>
            <a:pPr marL="0" indent="0">
              <a:buNone/>
            </a:pPr>
            <a:r>
              <a:rPr lang="en-US" sz="2000" dirty="0"/>
              <a:t>The wrapper method is slower compared to the filter method.</a:t>
            </a:r>
          </a:p>
          <a:p>
            <a:pPr marL="0" indent="0">
              <a:buNone/>
            </a:pPr>
            <a:r>
              <a:rPr lang="en-US" sz="2000" dirty="0"/>
              <a:t>Also the resulting output is biased towards the algorithm being used.</a:t>
            </a:r>
          </a:p>
          <a:p>
            <a:pPr marL="0" indent="0">
              <a:buNone/>
            </a:pPr>
            <a:r>
              <a:rPr lang="en-US" sz="2000" dirty="0"/>
              <a:t>In this case, we are using Random Forest Classifier to test the accuracy using the Step Forward method.</a:t>
            </a:r>
          </a:p>
          <a:p>
            <a:pPr marL="0" indent="0">
              <a:buNone/>
            </a:pPr>
            <a:endParaRPr lang="en-US" sz="2000" dirty="0"/>
          </a:p>
          <a:p>
            <a:pPr marL="0" indent="0">
              <a:buNone/>
            </a:pPr>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EF039942-AC26-7A4F-AA54-0C85EE44E529}"/>
              </a:ext>
            </a:extLst>
          </p:cNvPr>
          <p:cNvPicPr>
            <a:picLocks noChangeAspect="1"/>
          </p:cNvPicPr>
          <p:nvPr/>
        </p:nvPicPr>
        <p:blipFill>
          <a:blip r:embed="rId2"/>
          <a:stretch>
            <a:fillRect/>
          </a:stretch>
        </p:blipFill>
        <p:spPr>
          <a:xfrm>
            <a:off x="7350180" y="4112264"/>
            <a:ext cx="2806700" cy="1371600"/>
          </a:xfrm>
          <a:prstGeom prst="rect">
            <a:avLst/>
          </a:prstGeom>
        </p:spPr>
      </p:pic>
    </p:spTree>
    <p:extLst>
      <p:ext uri="{BB962C8B-B14F-4D97-AF65-F5344CB8AC3E}">
        <p14:creationId xmlns:p14="http://schemas.microsoft.com/office/powerpoint/2010/main" val="40724164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FD61B-4338-4A49-80C1-9AD40F33FEC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Steps</a:t>
            </a:r>
          </a:p>
        </p:txBody>
      </p:sp>
      <p:sp>
        <p:nvSpPr>
          <p:cNvPr id="3" name="Content Placeholder 2">
            <a:extLst>
              <a:ext uri="{FF2B5EF4-FFF2-40B4-BE49-F238E27FC236}">
                <a16:creationId xmlns:a16="http://schemas.microsoft.com/office/drawing/2014/main" id="{D1E4E07B-C9E6-7C4D-B7AF-B57ECD5B07C4}"/>
              </a:ext>
            </a:extLst>
          </p:cNvPr>
          <p:cNvSpPr>
            <a:spLocks noGrp="1"/>
          </p:cNvSpPr>
          <p:nvPr>
            <p:ph idx="1"/>
          </p:nvPr>
        </p:nvSpPr>
        <p:spPr>
          <a:xfrm>
            <a:off x="643468" y="2638043"/>
            <a:ext cx="3363974" cy="3415623"/>
          </a:xfrm>
        </p:spPr>
        <p:txBody>
          <a:bodyPr>
            <a:normAutofit/>
          </a:bodyPr>
          <a:lstStyle/>
          <a:p>
            <a:pPr marL="0" indent="0">
              <a:buNone/>
            </a:pPr>
            <a:r>
              <a:rPr lang="en-US" sz="1700" dirty="0"/>
              <a:t>5) After combing the TF-IDF matrix with the customer data and doing one-hot encoding, we split the dataset as 80% training data and 20% testing data.</a:t>
            </a:r>
          </a:p>
          <a:p>
            <a:pPr marL="0" indent="0">
              <a:buNone/>
            </a:pPr>
            <a:r>
              <a:rPr lang="en-US" sz="1700" dirty="0"/>
              <a:t>Using the best set of features from the feature selection method, I constructed two models.</a:t>
            </a:r>
          </a:p>
          <a:p>
            <a:pPr marL="0" indent="0">
              <a:buNone/>
            </a:pPr>
            <a:r>
              <a:rPr lang="en-US" sz="1700" dirty="0"/>
              <a:t>1)Random Forest Classifier</a:t>
            </a:r>
          </a:p>
          <a:p>
            <a:pPr marL="0" indent="0">
              <a:buNone/>
            </a:pPr>
            <a:r>
              <a:rPr lang="en-US" sz="1700" dirty="0"/>
              <a:t>From this, we can see that the accuracy score is 0.98 , which is good.</a:t>
            </a:r>
          </a:p>
          <a:p>
            <a:pPr marL="0" indent="0">
              <a:buNone/>
            </a:pPr>
            <a:endParaRPr lang="en-US" sz="1700" dirty="0"/>
          </a:p>
        </p:txBody>
      </p:sp>
      <p:pic>
        <p:nvPicPr>
          <p:cNvPr id="5" name="Picture 4" descr="A screenshot of a cell phone&#10;&#10;Description automatically generated">
            <a:extLst>
              <a:ext uri="{FF2B5EF4-FFF2-40B4-BE49-F238E27FC236}">
                <a16:creationId xmlns:a16="http://schemas.microsoft.com/office/drawing/2014/main" id="{C07DB0E3-BAE1-3F45-95E1-FE313006FA55}"/>
              </a:ext>
            </a:extLst>
          </p:cNvPr>
          <p:cNvPicPr>
            <a:picLocks noChangeAspect="1"/>
          </p:cNvPicPr>
          <p:nvPr/>
        </p:nvPicPr>
        <p:blipFill>
          <a:blip r:embed="rId2"/>
          <a:stretch>
            <a:fillRect/>
          </a:stretch>
        </p:blipFill>
        <p:spPr>
          <a:xfrm>
            <a:off x="5794125" y="1778061"/>
            <a:ext cx="5271000" cy="2648677"/>
          </a:xfrm>
          <a:prstGeom prst="rect">
            <a:avLst/>
          </a:prstGeom>
        </p:spPr>
      </p:pic>
      <p:sp>
        <p:nvSpPr>
          <p:cNvPr id="6" name="Rectangle 5">
            <a:extLst>
              <a:ext uri="{FF2B5EF4-FFF2-40B4-BE49-F238E27FC236}">
                <a16:creationId xmlns:a16="http://schemas.microsoft.com/office/drawing/2014/main" id="{0D7D3231-6163-DA4C-B5DB-EAC175598DBF}"/>
              </a:ext>
            </a:extLst>
          </p:cNvPr>
          <p:cNvSpPr/>
          <p:nvPr/>
        </p:nvSpPr>
        <p:spPr>
          <a:xfrm>
            <a:off x="8429625" y="1778061"/>
            <a:ext cx="1000125" cy="336489"/>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83840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1C601C-D75B-6848-9C75-E562A8E937F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Steps</a:t>
            </a:r>
          </a:p>
        </p:txBody>
      </p:sp>
      <p:sp>
        <p:nvSpPr>
          <p:cNvPr id="8" name="Content Placeholder 7">
            <a:extLst>
              <a:ext uri="{FF2B5EF4-FFF2-40B4-BE49-F238E27FC236}">
                <a16:creationId xmlns:a16="http://schemas.microsoft.com/office/drawing/2014/main" id="{B9C07B29-8C53-4191-9A59-0208750916D7}"/>
              </a:ext>
            </a:extLst>
          </p:cNvPr>
          <p:cNvSpPr>
            <a:spLocks noGrp="1"/>
          </p:cNvSpPr>
          <p:nvPr>
            <p:ph idx="1"/>
          </p:nvPr>
        </p:nvSpPr>
        <p:spPr>
          <a:xfrm>
            <a:off x="643468" y="2638043"/>
            <a:ext cx="3363974" cy="3415623"/>
          </a:xfrm>
        </p:spPr>
        <p:txBody>
          <a:bodyPr>
            <a:normAutofit fontScale="77500" lnSpcReduction="20000"/>
          </a:bodyPr>
          <a:lstStyle/>
          <a:p>
            <a:pPr marL="0" indent="0">
              <a:buNone/>
            </a:pPr>
            <a:r>
              <a:rPr lang="en-US" sz="2000" dirty="0"/>
              <a:t>2) Gradient Boosting Method</a:t>
            </a:r>
          </a:p>
          <a:p>
            <a:pPr marL="0" indent="0">
              <a:buNone/>
            </a:pPr>
            <a:endParaRPr lang="en-US" sz="2000" dirty="0"/>
          </a:p>
          <a:p>
            <a:pPr marL="0" indent="0">
              <a:buNone/>
            </a:pPr>
            <a:r>
              <a:rPr lang="en-US" sz="2000" dirty="0"/>
              <a:t>From this, we can see that running a default gradient boosting method, we are getting accuracy score of 0.85</a:t>
            </a:r>
          </a:p>
          <a:p>
            <a:pPr marL="0" indent="0">
              <a:buNone/>
            </a:pPr>
            <a:endParaRPr lang="en-US" sz="2000" dirty="0"/>
          </a:p>
          <a:p>
            <a:pPr marL="0" indent="0">
              <a:buNone/>
            </a:pPr>
            <a:r>
              <a:rPr lang="en-US" sz="2000" dirty="0"/>
              <a:t>After doing hyper parameter tuning, accuracy scored increased to 0.86.</a:t>
            </a:r>
          </a:p>
          <a:p>
            <a:pPr marL="0" indent="0">
              <a:buNone/>
            </a:pPr>
            <a:endParaRPr lang="en-US" sz="2000" dirty="0"/>
          </a:p>
          <a:p>
            <a:pPr marL="0" indent="0">
              <a:buNone/>
            </a:pPr>
            <a:r>
              <a:rPr lang="en-US" sz="2000" dirty="0"/>
              <a:t>By comparing both the models, </a:t>
            </a:r>
            <a:r>
              <a:rPr lang="en-US" sz="2000" dirty="0" err="1"/>
              <a:t>i.e</a:t>
            </a:r>
            <a:r>
              <a:rPr lang="en-US" sz="2000" dirty="0"/>
              <a:t> Random Forest and Gradient Boosting we can see that the accuracy score for random forest is higher.</a:t>
            </a:r>
          </a:p>
          <a:p>
            <a:pPr marL="0" indent="0">
              <a:buNone/>
            </a:pPr>
            <a:endParaRPr lang="en-US" sz="2000" dirty="0"/>
          </a:p>
        </p:txBody>
      </p:sp>
      <p:pic>
        <p:nvPicPr>
          <p:cNvPr id="4" name="Content Placeholder 3">
            <a:extLst>
              <a:ext uri="{FF2B5EF4-FFF2-40B4-BE49-F238E27FC236}">
                <a16:creationId xmlns:a16="http://schemas.microsoft.com/office/drawing/2014/main" id="{B3AC5B92-6EA0-5443-8D0C-B2D2F9A72E4D}"/>
              </a:ext>
            </a:extLst>
          </p:cNvPr>
          <p:cNvPicPr>
            <a:picLocks noChangeAspect="1"/>
          </p:cNvPicPr>
          <p:nvPr/>
        </p:nvPicPr>
        <p:blipFill>
          <a:blip r:embed="rId2"/>
          <a:stretch>
            <a:fillRect/>
          </a:stretch>
        </p:blipFill>
        <p:spPr>
          <a:xfrm>
            <a:off x="5297763" y="1590098"/>
            <a:ext cx="6250769" cy="351693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12B253D-3B5B-BD44-950B-C7E9C2AE2A97}"/>
              </a:ext>
            </a:extLst>
          </p:cNvPr>
          <p:cNvPicPr>
            <a:picLocks noChangeAspect="1"/>
          </p:cNvPicPr>
          <p:nvPr/>
        </p:nvPicPr>
        <p:blipFill>
          <a:blip r:embed="rId3"/>
          <a:stretch>
            <a:fillRect/>
          </a:stretch>
        </p:blipFill>
        <p:spPr>
          <a:xfrm>
            <a:off x="5878513" y="3630555"/>
            <a:ext cx="4865687" cy="242311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486EC01-B4E2-0148-835F-C5C597537D7C}"/>
              </a:ext>
            </a:extLst>
          </p:cNvPr>
          <p:cNvPicPr>
            <a:picLocks noChangeAspect="1"/>
          </p:cNvPicPr>
          <p:nvPr/>
        </p:nvPicPr>
        <p:blipFill>
          <a:blip r:embed="rId4"/>
          <a:stretch>
            <a:fillRect/>
          </a:stretch>
        </p:blipFill>
        <p:spPr>
          <a:xfrm>
            <a:off x="5509556" y="688665"/>
            <a:ext cx="5560737" cy="2517436"/>
          </a:xfrm>
          <a:prstGeom prst="rect">
            <a:avLst/>
          </a:prstGeom>
        </p:spPr>
      </p:pic>
      <p:sp>
        <p:nvSpPr>
          <p:cNvPr id="13" name="Rectangle 12">
            <a:extLst>
              <a:ext uri="{FF2B5EF4-FFF2-40B4-BE49-F238E27FC236}">
                <a16:creationId xmlns:a16="http://schemas.microsoft.com/office/drawing/2014/main" id="{1BF5B79C-E08C-BF48-B3CF-698A18F46B6C}"/>
              </a:ext>
            </a:extLst>
          </p:cNvPr>
          <p:cNvSpPr/>
          <p:nvPr/>
        </p:nvSpPr>
        <p:spPr>
          <a:xfrm>
            <a:off x="9701213" y="623392"/>
            <a:ext cx="1369080" cy="333871"/>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398280B6-EFC2-3646-AFD7-0A06A8FF6AF2}"/>
              </a:ext>
            </a:extLst>
          </p:cNvPr>
          <p:cNvSpPr/>
          <p:nvPr/>
        </p:nvSpPr>
        <p:spPr>
          <a:xfrm flipV="1">
            <a:off x="9624748" y="3807497"/>
            <a:ext cx="1000125" cy="300037"/>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C4BE5FA-8BA5-914B-B3D1-8DACB184CF47}"/>
              </a:ext>
            </a:extLst>
          </p:cNvPr>
          <p:cNvSpPr/>
          <p:nvPr/>
        </p:nvSpPr>
        <p:spPr>
          <a:xfrm>
            <a:off x="5878513" y="3651899"/>
            <a:ext cx="3746235" cy="187037"/>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61299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473A5-CBF0-5748-AE11-937366F20F1E}"/>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What’s new in this assignment</a:t>
            </a:r>
          </a:p>
        </p:txBody>
      </p:sp>
      <p:sp>
        <p:nvSpPr>
          <p:cNvPr id="3" name="Content Placeholder 2">
            <a:extLst>
              <a:ext uri="{FF2B5EF4-FFF2-40B4-BE49-F238E27FC236}">
                <a16:creationId xmlns:a16="http://schemas.microsoft.com/office/drawing/2014/main" id="{6BCBCFB5-31A0-584F-821A-C14A81D2430B}"/>
              </a:ext>
            </a:extLst>
          </p:cNvPr>
          <p:cNvSpPr>
            <a:spLocks noGrp="1"/>
          </p:cNvSpPr>
          <p:nvPr>
            <p:ph idx="1"/>
          </p:nvPr>
        </p:nvSpPr>
        <p:spPr>
          <a:xfrm>
            <a:off x="6049182" y="802638"/>
            <a:ext cx="5408696" cy="5252722"/>
          </a:xfrm>
        </p:spPr>
        <p:txBody>
          <a:bodyPr anchor="ctr">
            <a:normAutofit/>
          </a:bodyPr>
          <a:lstStyle/>
          <a:p>
            <a:r>
              <a:rPr lang="en-US" sz="2400"/>
              <a:t>In the previous assignments, we learned how to build different classifiers and regressors and achieved the accuracy scores by solving the structed data.</a:t>
            </a:r>
          </a:p>
          <a:p>
            <a:r>
              <a:rPr lang="en-US" sz="2400"/>
              <a:t>But in this assignment, we are dealing with the real-life situation where we have semi-structed data. With the help of Natural language Toolkit we can solve the complex data by first tokenizing the data, perform various stemmers, constructing TFIDF matrix, doing feature selection, using various filtering methods to get higher accuracy of the data.</a:t>
            </a:r>
          </a:p>
          <a:p>
            <a:endParaRPr lang="en-US" sz="2400"/>
          </a:p>
        </p:txBody>
      </p:sp>
    </p:spTree>
    <p:extLst>
      <p:ext uri="{BB962C8B-B14F-4D97-AF65-F5344CB8AC3E}">
        <p14:creationId xmlns:p14="http://schemas.microsoft.com/office/powerpoint/2010/main" val="31533244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A2BDD4-8C21-9442-84C9-1BB564F843B5}"/>
              </a:ext>
            </a:extLst>
          </p:cNvPr>
          <p:cNvSpPr txBox="1"/>
          <p:nvPr/>
        </p:nvSpPr>
        <p:spPr>
          <a:xfrm>
            <a:off x="804671" y="2600324"/>
            <a:ext cx="6405753" cy="3277961"/>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5400" kern="1200">
              <a:solidFill>
                <a:schemeClr val="tx1"/>
              </a:solidFill>
              <a:latin typeface="+mj-lt"/>
              <a:ea typeface="+mj-ea"/>
              <a:cs typeface="+mj-cs"/>
            </a:endParaRPr>
          </a:p>
          <a:p>
            <a:pPr>
              <a:lnSpc>
                <a:spcPct val="90000"/>
              </a:lnSpc>
              <a:spcBef>
                <a:spcPct val="0"/>
              </a:spcBef>
              <a:spcAft>
                <a:spcPts val="600"/>
              </a:spcAft>
            </a:pPr>
            <a:r>
              <a:rPr lang="en-US" sz="5400" kern="1200">
                <a:solidFill>
                  <a:schemeClr val="tx1"/>
                </a:solidFill>
                <a:latin typeface="+mj-lt"/>
                <a:ea typeface="+mj-ea"/>
                <a:cs typeface="+mj-cs"/>
              </a:rPr>
              <a:t>Thank You!</a:t>
            </a:r>
          </a:p>
        </p:txBody>
      </p:sp>
    </p:spTree>
    <p:extLst>
      <p:ext uri="{BB962C8B-B14F-4D97-AF65-F5344CB8AC3E}">
        <p14:creationId xmlns:p14="http://schemas.microsoft.com/office/powerpoint/2010/main" val="18368801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558</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Assignment 5</vt:lpstr>
      <vt:lpstr>The Problem Definition</vt:lpstr>
      <vt:lpstr>Steps</vt:lpstr>
      <vt:lpstr>Steps</vt:lpstr>
      <vt:lpstr>Steps</vt:lpstr>
      <vt:lpstr>Steps</vt:lpstr>
      <vt:lpstr>Steps</vt:lpstr>
      <vt:lpstr>What’s new in this assignment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dc:title>
  <dc:creator>Megha Shaileshkumar Patel (Student)</dc:creator>
  <cp:lastModifiedBy>Megha Shaileshkumar Patel (Student)</cp:lastModifiedBy>
  <cp:revision>2</cp:revision>
  <dcterms:created xsi:type="dcterms:W3CDTF">2019-12-13T17:25:18Z</dcterms:created>
  <dcterms:modified xsi:type="dcterms:W3CDTF">2019-12-13T17:32:38Z</dcterms:modified>
</cp:coreProperties>
</file>