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68" r:id="rId1"/>
  </p:sldMasterIdLst>
  <p:notesMasterIdLst>
    <p:notesMasterId r:id="rId29"/>
  </p:notesMasterIdLst>
  <p:sldIdLst>
    <p:sldId id="258" r:id="rId2"/>
    <p:sldId id="264" r:id="rId3"/>
    <p:sldId id="265" r:id="rId4"/>
    <p:sldId id="301" r:id="rId5"/>
    <p:sldId id="310" r:id="rId6"/>
    <p:sldId id="328" r:id="rId7"/>
    <p:sldId id="313" r:id="rId8"/>
    <p:sldId id="306" r:id="rId9"/>
    <p:sldId id="309" r:id="rId10"/>
    <p:sldId id="305" r:id="rId11"/>
    <p:sldId id="316" r:id="rId12"/>
    <p:sldId id="317" r:id="rId13"/>
    <p:sldId id="318" r:id="rId14"/>
    <p:sldId id="319" r:id="rId15"/>
    <p:sldId id="320" r:id="rId16"/>
    <p:sldId id="321" r:id="rId17"/>
    <p:sldId id="322" r:id="rId18"/>
    <p:sldId id="327" r:id="rId19"/>
    <p:sldId id="323" r:id="rId20"/>
    <p:sldId id="324" r:id="rId21"/>
    <p:sldId id="325" r:id="rId22"/>
    <p:sldId id="326" r:id="rId23"/>
    <p:sldId id="311" r:id="rId24"/>
    <p:sldId id="302" r:id="rId25"/>
    <p:sldId id="312" r:id="rId26"/>
    <p:sldId id="307" r:id="rId27"/>
    <p:sldId id="298"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07" autoAdjust="0"/>
  </p:normalViewPr>
  <p:slideViewPr>
    <p:cSldViewPr>
      <p:cViewPr>
        <p:scale>
          <a:sx n="60" d="100"/>
          <a:sy n="60" d="100"/>
        </p:scale>
        <p:origin x="-1656" y="-2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A7CCD83-A9F6-4D19-A42C-96061A29EF8C}" type="datetimeFigureOut">
              <a:rPr lang="en-IN" smtClean="0"/>
              <a:pPr/>
              <a:t>24-12-2022</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24B91AC-DF50-4C6C-9F3B-BE26A33B784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5C8B689-CA5F-44D7-B022-4041D919FC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2000">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C8B689-CA5F-44D7-B022-4041D919FC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advClick="0" advTm="2000">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C8B689-CA5F-44D7-B022-4041D919FC29}" type="slidenum">
              <a:rPr lang="en-US" smtClean="0"/>
              <a:pPr/>
              <a:t>‹#›</a:t>
            </a:fld>
            <a:endParaRPr lang="en-US"/>
          </a:p>
        </p:txBody>
      </p:sp>
    </p:spTree>
  </p:cSld>
  <p:clrMapOvr>
    <a:masterClrMapping/>
  </p:clrMapOvr>
  <p:transition advClick="0" advTm="2000">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76BF47-84B8-460C-B6BD-6F61C635F242}" type="datetimeFigureOut">
              <a:rPr lang="en-US" smtClean="0"/>
              <a:pPr/>
              <a:t>12/24/2022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1"/>
            <a:ext cx="609600" cy="365125"/>
          </a:xfrm>
        </p:spPr>
        <p:txBody>
          <a:bodyPr/>
          <a:lstStyle/>
          <a:p>
            <a:fld id="{F5C8B689-CA5F-44D7-B022-4041D919FC2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6" y="5816601"/>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advClick="0" advTm="2000">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1"/>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A76BF47-84B8-460C-B6BD-6F61C635F242}" type="datetimeFigureOut">
              <a:rPr lang="en-US" smtClean="0"/>
              <a:pPr/>
              <a:t>12/24/2022</a:t>
            </a:fld>
            <a:endParaRPr lang="en-US"/>
          </a:p>
        </p:txBody>
      </p:sp>
      <p:sp>
        <p:nvSpPr>
          <p:cNvPr id="22" name="Footer Placeholder 21"/>
          <p:cNvSpPr>
            <a:spLocks noGrp="1"/>
          </p:cNvSpPr>
          <p:nvPr>
            <p:ph type="ftr" sz="quarter" idx="3"/>
          </p:nvPr>
        </p:nvSpPr>
        <p:spPr>
          <a:xfrm>
            <a:off x="2667000" y="6356351"/>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C8B689-CA5F-44D7-B022-4041D919FC2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advClick="0" advTm="2000">
    <p:cover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810000"/>
            <a:ext cx="7848600" cy="457200"/>
          </a:xfrm>
        </p:spPr>
        <p:txBody>
          <a:bodyPr>
            <a:noAutofit/>
            <a:scene3d>
              <a:camera prst="orthographicFront"/>
              <a:lightRig rig="soft" dir="t">
                <a:rot lat="0" lon="0" rev="10800000"/>
              </a:lightRig>
            </a:scene3d>
            <a:sp3d>
              <a:bevelT w="27940" h="12700"/>
              <a:contourClr>
                <a:srgbClr val="DDDDDD"/>
              </a:contourClr>
            </a:sp3d>
          </a:bodyPr>
          <a:lstStyle/>
          <a:p>
            <a:pPr algn="ctr"/>
            <a:r>
              <a:rPr lang="en-US" sz="2400" spc="150" dirty="0" smtClean="0">
                <a:ln w="11430"/>
                <a:solidFill>
                  <a:srgbClr val="F8F8F8"/>
                </a:solidFill>
                <a:effectLst>
                  <a:outerShdw blurRad="25400" algn="tl" rotWithShape="0">
                    <a:srgbClr val="000000">
                      <a:alpha val="43000"/>
                    </a:srgbClr>
                  </a:outerShdw>
                </a:effectLst>
              </a:rPr>
              <a:t/>
            </a:r>
            <a:br>
              <a:rPr lang="en-US" sz="2400" spc="150" dirty="0" smtClean="0">
                <a:ln w="11430"/>
                <a:solidFill>
                  <a:srgbClr val="F8F8F8"/>
                </a:solidFill>
                <a:effectLst>
                  <a:outerShdw blurRad="25400" algn="tl" rotWithShape="0">
                    <a:srgbClr val="000000">
                      <a:alpha val="43000"/>
                    </a:srgbClr>
                  </a:outerShdw>
                </a:effectLst>
              </a:rPr>
            </a:br>
            <a:r>
              <a:rPr lang="en-US" sz="2400" spc="150" dirty="0" smtClean="0">
                <a:ln w="11430"/>
                <a:solidFill>
                  <a:srgbClr val="F8F8F8"/>
                </a:solidFill>
                <a:effectLst>
                  <a:outerShdw blurRad="25400" algn="tl" rotWithShape="0">
                    <a:srgbClr val="000000">
                      <a:alpha val="43000"/>
                    </a:srgbClr>
                  </a:outerShdw>
                </a:effectLst>
              </a:rPr>
              <a:t>Project</a:t>
            </a:r>
            <a:r>
              <a:rPr lang="en-US" sz="2400" spc="150" dirty="0" smtClean="0">
                <a:ln w="11430"/>
                <a:solidFill>
                  <a:srgbClr val="F8F8F8"/>
                </a:solidFill>
                <a:effectLst>
                  <a:outerShdw blurRad="25400" algn="tl" rotWithShape="0">
                    <a:srgbClr val="000000">
                      <a:alpha val="43000"/>
                    </a:srgbClr>
                  </a:outerShdw>
                </a:effectLst>
              </a:rPr>
              <a:t/>
            </a:r>
            <a:br>
              <a:rPr lang="en-US" sz="2400" spc="150" dirty="0" smtClean="0">
                <a:ln w="11430"/>
                <a:solidFill>
                  <a:srgbClr val="F8F8F8"/>
                </a:solidFill>
                <a:effectLst>
                  <a:outerShdw blurRad="25400" algn="tl" rotWithShape="0">
                    <a:srgbClr val="000000">
                      <a:alpha val="43000"/>
                    </a:srgbClr>
                  </a:outerShdw>
                </a:effectLst>
              </a:rPr>
            </a:br>
            <a:r>
              <a:rPr lang="en-US" sz="2400" spc="150" dirty="0" smtClean="0">
                <a:ln w="11430"/>
                <a:solidFill>
                  <a:srgbClr val="F8F8F8"/>
                </a:solidFill>
                <a:effectLst>
                  <a:outerShdw blurRad="25400" algn="tl" rotWithShape="0">
                    <a:srgbClr val="000000">
                      <a:alpha val="43000"/>
                    </a:srgbClr>
                  </a:outerShdw>
                </a:effectLst>
              </a:rPr>
              <a:t> On</a:t>
            </a:r>
            <a:br>
              <a:rPr lang="en-US" sz="2400" spc="150" dirty="0" smtClean="0">
                <a:ln w="11430"/>
                <a:solidFill>
                  <a:srgbClr val="F8F8F8"/>
                </a:solidFill>
                <a:effectLst>
                  <a:outerShdw blurRad="25400" algn="tl" rotWithShape="0">
                    <a:srgbClr val="000000">
                      <a:alpha val="43000"/>
                    </a:srgbClr>
                  </a:outerShdw>
                </a:effectLst>
              </a:rPr>
            </a:br>
            <a:r>
              <a:rPr lang="en-US" sz="2400" spc="150" dirty="0" smtClean="0">
                <a:ln w="11430"/>
                <a:solidFill>
                  <a:srgbClr val="F8F8F8"/>
                </a:solidFill>
                <a:effectLst>
                  <a:outerShdw blurRad="25400" algn="tl" rotWithShape="0">
                    <a:srgbClr val="000000">
                      <a:alpha val="43000"/>
                    </a:srgbClr>
                  </a:outerShdw>
                </a:effectLst>
              </a:rPr>
              <a:t>A </a:t>
            </a:r>
            <a:r>
              <a:rPr lang="en-US" sz="2400" spc="150" dirty="0" smtClean="0">
                <a:ln w="11430"/>
                <a:solidFill>
                  <a:srgbClr val="F8F8F8"/>
                </a:solidFill>
                <a:effectLst>
                  <a:outerShdw blurRad="25400" algn="tl" rotWithShape="0">
                    <a:srgbClr val="000000">
                      <a:alpha val="43000"/>
                    </a:srgbClr>
                  </a:outerShdw>
                </a:effectLst>
              </a:rPr>
              <a:t>WEB APPLICATION FOR</a:t>
            </a:r>
            <a:r>
              <a:rPr lang="en-IN" sz="2400" spc="150" dirty="0" smtClean="0">
                <a:ln w="11430">
                  <a:solidFill>
                    <a:schemeClr val="accent3">
                      <a:lumMod val="60000"/>
                      <a:lumOff val="40000"/>
                    </a:schemeClr>
                  </a:solidFill>
                </a:ln>
                <a:solidFill>
                  <a:srgbClr val="F8F8F8"/>
                </a:solidFill>
                <a:effectLst>
                  <a:outerShdw blurRad="25400" algn="tl" rotWithShape="0">
                    <a:srgbClr val="000000">
                      <a:alpha val="43000"/>
                    </a:srgbClr>
                  </a:outerShdw>
                </a:effectLst>
              </a:rPr>
              <a:t> </a:t>
            </a:r>
            <a:br>
              <a:rPr lang="en-IN" sz="2400" spc="150" dirty="0" smtClean="0">
                <a:ln w="11430">
                  <a:solidFill>
                    <a:schemeClr val="accent3">
                      <a:lumMod val="60000"/>
                      <a:lumOff val="40000"/>
                    </a:schemeClr>
                  </a:solidFill>
                </a:ln>
                <a:solidFill>
                  <a:srgbClr val="F8F8F8"/>
                </a:solidFill>
                <a:effectLst>
                  <a:outerShdw blurRad="25400" algn="tl" rotWithShape="0">
                    <a:srgbClr val="000000">
                      <a:alpha val="43000"/>
                    </a:srgbClr>
                  </a:outerShdw>
                </a:effectLst>
              </a:rPr>
            </a:br>
            <a:r>
              <a:rPr lang="en-IN" sz="2400" spc="150" dirty="0" smtClean="0">
                <a:ln w="11430">
                  <a:solidFill>
                    <a:schemeClr val="accent3">
                      <a:lumMod val="60000"/>
                      <a:lumOff val="40000"/>
                    </a:schemeClr>
                  </a:solidFill>
                </a:ln>
                <a:solidFill>
                  <a:srgbClr val="F8F8F8"/>
                </a:solidFill>
                <a:effectLst>
                  <a:outerShdw blurRad="25400" algn="tl" rotWithShape="0">
                    <a:srgbClr val="000000">
                      <a:alpha val="43000"/>
                    </a:srgbClr>
                  </a:outerShdw>
                </a:effectLst>
              </a:rPr>
              <a:t>TOURISM </a:t>
            </a:r>
            <a:r>
              <a:rPr lang="en-IN" sz="2400" spc="150" dirty="0" smtClean="0">
                <a:ln w="11430">
                  <a:solidFill>
                    <a:schemeClr val="accent3">
                      <a:lumMod val="60000"/>
                      <a:lumOff val="40000"/>
                    </a:schemeClr>
                  </a:solidFill>
                </a:ln>
                <a:solidFill>
                  <a:srgbClr val="F8F8F8"/>
                </a:solidFill>
                <a:effectLst>
                  <a:outerShdw blurRad="25400" algn="tl" rotWithShape="0">
                    <a:srgbClr val="000000">
                      <a:alpha val="43000"/>
                    </a:srgbClr>
                  </a:outerShdw>
                </a:effectLst>
              </a:rPr>
              <a:t>MANAGEMENT SYSTEM</a:t>
            </a:r>
            <a:endParaRPr lang="en-US" sz="2400" spc="150" dirty="0">
              <a:ln w="11430">
                <a:solidFill>
                  <a:schemeClr val="accent3">
                    <a:lumMod val="60000"/>
                    <a:lumOff val="40000"/>
                  </a:schemeClr>
                </a:solidFill>
              </a:ln>
              <a:solidFill>
                <a:srgbClr val="F8F8F8"/>
              </a:solidFill>
              <a:effectLst>
                <a:outerShdw blurRad="25400" algn="tl" rotWithShape="0">
                  <a:srgbClr val="000000">
                    <a:alpha val="43000"/>
                  </a:srgbClr>
                </a:outerShdw>
              </a:effectLst>
            </a:endParaRPr>
          </a:p>
        </p:txBody>
      </p:sp>
    </p:spTree>
  </p:cSld>
  <p:clrMapOvr>
    <a:masterClrMapping/>
  </p:clrMapOvr>
  <p:transition advClick="0">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990600"/>
          </a:xfrm>
        </p:spPr>
        <p:txBody>
          <a:bodyPr/>
          <a:lstStyle/>
          <a:p>
            <a:r>
              <a:rPr lang="en-US" dirty="0" smtClean="0"/>
              <a:t> Data flow diagram(1 level)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62000" y="1447800"/>
            <a:ext cx="6762750" cy="4581525"/>
          </a:xfrm>
          <a:prstGeom prst="rect">
            <a:avLst/>
          </a:prstGeom>
          <a:noFill/>
          <a:ln w="9525">
            <a:noFill/>
            <a:miter lim="800000"/>
            <a:headEnd/>
            <a:tailEnd/>
          </a:ln>
          <a:effectLst/>
        </p:spPr>
      </p:pic>
    </p:spTree>
  </p:cSld>
  <p:clrMapOvr>
    <a:masterClrMapping/>
  </p:clrMapOvr>
  <p:transition advClick="0">
    <p:cover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TABLE:-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23113" y="2209800"/>
            <a:ext cx="7054088" cy="3743325"/>
          </a:xfrm>
          <a:prstGeom prst="rect">
            <a:avLst/>
          </a:prstGeom>
          <a:noFill/>
          <a:ln w="9525">
            <a:noFill/>
            <a:miter lim="800000"/>
            <a:headEnd/>
            <a:tailEnd/>
          </a:ln>
          <a:effectLst/>
        </p:spPr>
      </p:pic>
    </p:spTree>
  </p:cSld>
  <p:clrMapOvr>
    <a:masterClrMapping/>
  </p:clrMapOvr>
  <p:transition advClick="0">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a:t>
            </a:r>
            <a:endParaRPr lang="en-US" dirty="0"/>
          </a:p>
        </p:txBody>
      </p:sp>
      <p:pic>
        <p:nvPicPr>
          <p:cNvPr id="3" name="Picture 2"/>
          <p:cNvPicPr/>
          <p:nvPr/>
        </p:nvPicPr>
        <p:blipFill>
          <a:blip r:embed="rId2" cstate="print"/>
          <a:srcRect/>
          <a:stretch>
            <a:fillRect/>
          </a:stretch>
        </p:blipFill>
        <p:spPr bwMode="auto">
          <a:xfrm>
            <a:off x="1447800" y="3124200"/>
            <a:ext cx="5727700" cy="2803525"/>
          </a:xfrm>
          <a:prstGeom prst="rect">
            <a:avLst/>
          </a:prstGeom>
          <a:noFill/>
          <a:ln w="9525">
            <a:noFill/>
            <a:miter lim="800000"/>
            <a:headEnd/>
            <a:tailEnd/>
          </a:ln>
        </p:spPr>
      </p:pic>
      <p:sp>
        <p:nvSpPr>
          <p:cNvPr id="5" name="Rectangle 4"/>
          <p:cNvSpPr/>
          <p:nvPr/>
        </p:nvSpPr>
        <p:spPr>
          <a:xfrm>
            <a:off x="1371600" y="19812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PAGE</a:t>
            </a:r>
            <a:endParaRPr lang="en-US" dirty="0"/>
          </a:p>
        </p:txBody>
      </p:sp>
    </p:spTree>
  </p:cSld>
  <p:clrMapOvr>
    <a:masterClrMapping/>
  </p:clrMapOvr>
  <p:transition advClick="0">
    <p:cover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708150" y="2044382"/>
            <a:ext cx="5727700" cy="2769235"/>
          </a:xfrm>
          <a:prstGeom prst="rect">
            <a:avLst/>
          </a:prstGeom>
          <a:noFill/>
          <a:ln w="9525">
            <a:noFill/>
            <a:miter lim="800000"/>
            <a:headEnd/>
            <a:tailEnd/>
          </a:ln>
        </p:spPr>
      </p:pic>
      <p:sp>
        <p:nvSpPr>
          <p:cNvPr id="4" name="Rectangle 3"/>
          <p:cNvSpPr/>
          <p:nvPr/>
        </p:nvSpPr>
        <p:spPr>
          <a:xfrm>
            <a:off x="1981200" y="609600"/>
            <a:ext cx="2362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ABOUT  US:</a:t>
            </a:r>
            <a:endParaRPr lang="en-US" dirty="0"/>
          </a:p>
        </p:txBody>
      </p:sp>
    </p:spTree>
  </p:cSld>
  <p:clrMapOvr>
    <a:masterClrMapping/>
  </p:clrMapOvr>
  <p:transition advClick="0">
    <p:cover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708150" y="2048827"/>
            <a:ext cx="5727700" cy="2760345"/>
          </a:xfrm>
          <a:prstGeom prst="rect">
            <a:avLst/>
          </a:prstGeom>
          <a:noFill/>
          <a:ln w="9525">
            <a:noFill/>
            <a:miter lim="800000"/>
            <a:headEnd/>
            <a:tailEnd/>
          </a:ln>
        </p:spPr>
      </p:pic>
      <p:sp>
        <p:nvSpPr>
          <p:cNvPr id="4" name="Rectangle 3"/>
          <p:cNvSpPr/>
          <p:nvPr/>
        </p:nvSpPr>
        <p:spPr>
          <a:xfrm>
            <a:off x="1981200" y="609600"/>
            <a:ext cx="2514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TOUR</a:t>
            </a:r>
            <a:endParaRPr lang="en-US" dirty="0"/>
          </a:p>
        </p:txBody>
      </p:sp>
    </p:spTree>
  </p:cSld>
  <p:clrMapOvr>
    <a:masterClrMapping/>
  </p:clrMapOvr>
  <p:transition advClick="0">
    <p:cover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srcRect/>
          <a:stretch>
            <a:fillRect/>
          </a:stretch>
        </p:blipFill>
        <p:spPr bwMode="auto">
          <a:xfrm>
            <a:off x="1708150" y="2001202"/>
            <a:ext cx="5727700" cy="2855595"/>
          </a:xfrm>
          <a:prstGeom prst="rect">
            <a:avLst/>
          </a:prstGeom>
          <a:noFill/>
          <a:ln w="9525">
            <a:noFill/>
            <a:miter lim="800000"/>
            <a:headEnd/>
            <a:tailEnd/>
          </a:ln>
        </p:spPr>
      </p:pic>
      <p:sp>
        <p:nvSpPr>
          <p:cNvPr id="4" name="Rectangle 3"/>
          <p:cNvSpPr/>
          <p:nvPr/>
        </p:nvSpPr>
        <p:spPr>
          <a:xfrm>
            <a:off x="19050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CONTACT US</a:t>
            </a:r>
            <a:endParaRPr lang="en-US" dirty="0"/>
          </a:p>
        </p:txBody>
      </p:sp>
    </p:spTree>
  </p:cSld>
  <p:clrMapOvr>
    <a:masterClrMapping/>
  </p:clrMapOvr>
  <p:transition advClick="0">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a:t>
            </a:r>
            <a:endParaRPr lang="en-US" dirty="0"/>
          </a:p>
        </p:txBody>
      </p:sp>
      <p:pic>
        <p:nvPicPr>
          <p:cNvPr id="5" name="Picture 2"/>
          <p:cNvPicPr>
            <a:picLocks noChangeAspect="1" noChangeArrowheads="1"/>
          </p:cNvPicPr>
          <p:nvPr/>
        </p:nvPicPr>
        <p:blipFill>
          <a:blip r:embed="rId2" cstate="print"/>
          <a:srcRect t="15556" r="1593" b="6667"/>
          <a:stretch>
            <a:fillRect/>
          </a:stretch>
        </p:blipFill>
        <p:spPr bwMode="auto">
          <a:xfrm>
            <a:off x="990600" y="2057400"/>
            <a:ext cx="7315200" cy="3657600"/>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Package</a:t>
            </a:r>
            <a:endParaRPr lang="en-US" dirty="0"/>
          </a:p>
        </p:txBody>
      </p:sp>
      <p:pic>
        <p:nvPicPr>
          <p:cNvPr id="2050" name="Picture 2"/>
          <p:cNvPicPr>
            <a:picLocks noChangeAspect="1" noChangeArrowheads="1"/>
          </p:cNvPicPr>
          <p:nvPr/>
        </p:nvPicPr>
        <p:blipFill>
          <a:blip r:embed="rId2" cstate="print"/>
          <a:srcRect t="13542" b="14583"/>
          <a:stretch>
            <a:fillRect/>
          </a:stretch>
        </p:blipFill>
        <p:spPr bwMode="auto">
          <a:xfrm>
            <a:off x="533400" y="1981201"/>
            <a:ext cx="8153400" cy="3294786"/>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a:t>
            </a:r>
            <a:r>
              <a:rPr lang="en-US" dirty="0" smtClean="0"/>
              <a:t> Package</a:t>
            </a:r>
            <a:endParaRPr lang="en-US" dirty="0"/>
          </a:p>
        </p:txBody>
      </p:sp>
      <p:pic>
        <p:nvPicPr>
          <p:cNvPr id="7170" name="Picture 2"/>
          <p:cNvPicPr>
            <a:picLocks noChangeAspect="1" noChangeArrowheads="1"/>
          </p:cNvPicPr>
          <p:nvPr/>
        </p:nvPicPr>
        <p:blipFill>
          <a:blip r:embed="rId2" cstate="print"/>
          <a:srcRect t="13542" r="5124" b="27083"/>
          <a:stretch>
            <a:fillRect/>
          </a:stretch>
        </p:blipFill>
        <p:spPr bwMode="auto">
          <a:xfrm>
            <a:off x="381000" y="1748366"/>
            <a:ext cx="8458200" cy="2976034"/>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Enquiry</a:t>
            </a:r>
            <a:endParaRPr lang="en-US" dirty="0"/>
          </a:p>
        </p:txBody>
      </p:sp>
      <p:pic>
        <p:nvPicPr>
          <p:cNvPr id="3074" name="Picture 2"/>
          <p:cNvPicPr>
            <a:picLocks noChangeAspect="1" noChangeArrowheads="1"/>
          </p:cNvPicPr>
          <p:nvPr/>
        </p:nvPicPr>
        <p:blipFill>
          <a:blip r:embed="rId2" cstate="print"/>
          <a:srcRect t="15089" r="4348" b="17708"/>
          <a:stretch>
            <a:fillRect/>
          </a:stretch>
        </p:blipFill>
        <p:spPr bwMode="auto">
          <a:xfrm>
            <a:off x="381000" y="1794437"/>
            <a:ext cx="8382000" cy="3310963"/>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7924800" cy="3657600"/>
          </a:xfrm>
        </p:spPr>
        <p:txBody>
          <a:bodyPr>
            <a:noAutofit/>
          </a:bodyPr>
          <a:lstStyle/>
          <a:p>
            <a:pPr lvl="0"/>
            <a:r>
              <a:rPr lang="en-US" sz="2400" b="1" u="sng" dirty="0" smtClean="0">
                <a:solidFill>
                  <a:schemeClr val="tx1">
                    <a:lumMod val="95000"/>
                    <a:lumOff val="5000"/>
                  </a:schemeClr>
                </a:solidFill>
                <a:latin typeface="Times New Roman" pitchFamily="18" charset="0"/>
                <a:cs typeface="Times New Roman" pitchFamily="18" charset="0"/>
              </a:rPr>
              <a:t>Content:</a:t>
            </a:r>
            <a:r>
              <a:rPr lang="en-US" sz="2400" dirty="0" smtClean="0">
                <a:solidFill>
                  <a:schemeClr val="tx1">
                    <a:lumMod val="95000"/>
                    <a:lumOff val="5000"/>
                  </a:schemeClr>
                </a:solidFill>
                <a:latin typeface="Times New Roman" pitchFamily="18" charset="0"/>
                <a:cs typeface="Times New Roman" pitchFamily="18" charset="0"/>
              </a:rPr>
              <a:t/>
            </a:r>
            <a:br>
              <a:rPr lang="en-US" sz="2400" dirty="0" smtClean="0">
                <a:solidFill>
                  <a:schemeClr val="tx1">
                    <a:lumMod val="95000"/>
                    <a:lumOff val="5000"/>
                  </a:schemeClr>
                </a:solidFill>
                <a:latin typeface="Times New Roman" pitchFamily="18" charset="0"/>
                <a:cs typeface="Times New Roman" pitchFamily="18" charset="0"/>
              </a:rPr>
            </a:br>
            <a:r>
              <a:rPr lang="en-US" sz="1600" b="1" dirty="0" smtClean="0"/>
              <a:t> </a:t>
            </a:r>
            <a:r>
              <a:rPr lang="en-IN" sz="1600" dirty="0" smtClean="0"/>
              <a:t/>
            </a:r>
            <a:br>
              <a:rPr lang="en-IN" sz="1600" dirty="0" smtClean="0"/>
            </a:br>
            <a:r>
              <a:rPr lang="en-US" sz="2400" b="1" dirty="0" smtClean="0"/>
              <a:t>Introduction</a:t>
            </a:r>
            <a:r>
              <a:rPr lang="en-IN" sz="2400" b="1" dirty="0" smtClean="0"/>
              <a:t/>
            </a:r>
            <a:br>
              <a:rPr lang="en-IN" sz="2400" b="1" dirty="0" smtClean="0"/>
            </a:br>
            <a:r>
              <a:rPr lang="en-US" sz="2400" b="1" dirty="0" smtClean="0"/>
              <a:t>Problem</a:t>
            </a:r>
            <a:r>
              <a:rPr lang="en-IN" sz="2400" b="1" dirty="0" smtClean="0"/>
              <a:t/>
            </a:r>
            <a:br>
              <a:rPr lang="en-IN" sz="2400" b="1" dirty="0" smtClean="0"/>
            </a:br>
            <a:r>
              <a:rPr lang="en-US" sz="2400" b="1" dirty="0" smtClean="0"/>
              <a:t>Solution</a:t>
            </a:r>
            <a:r>
              <a:rPr lang="en-IN" sz="2400" b="1" dirty="0" smtClean="0"/>
              <a:t/>
            </a:r>
            <a:br>
              <a:rPr lang="en-IN" sz="2400" b="1" dirty="0" smtClean="0"/>
            </a:br>
            <a:r>
              <a:rPr lang="en-US" sz="2400" b="1" dirty="0" smtClean="0"/>
              <a:t>Screenshot</a:t>
            </a:r>
            <a:r>
              <a:rPr lang="en-IN" sz="2400" b="1" dirty="0" smtClean="0"/>
              <a:t/>
            </a:r>
            <a:br>
              <a:rPr lang="en-IN" sz="2400" b="1" dirty="0" smtClean="0"/>
            </a:br>
            <a:r>
              <a:rPr lang="en-US" sz="2400" b="1" dirty="0" smtClean="0"/>
              <a:t>Frontend</a:t>
            </a:r>
            <a:r>
              <a:rPr lang="en-IN" sz="2400" b="1" dirty="0" smtClean="0"/>
              <a:t/>
            </a:r>
            <a:br>
              <a:rPr lang="en-IN" sz="2400" b="1" dirty="0" smtClean="0"/>
            </a:br>
            <a:r>
              <a:rPr lang="en-US" sz="2400" b="1" dirty="0" smtClean="0"/>
              <a:t>Backend</a:t>
            </a:r>
            <a:r>
              <a:rPr lang="en-IN" sz="2400" b="1" dirty="0" smtClean="0"/>
              <a:t/>
            </a:r>
            <a:br>
              <a:rPr lang="en-IN" sz="2400" b="1" dirty="0" smtClean="0"/>
            </a:br>
            <a:r>
              <a:rPr lang="en-IN" sz="2400" b="1" dirty="0" smtClean="0"/>
              <a:t>Data Flow Diagram</a:t>
            </a:r>
            <a:br>
              <a:rPr lang="en-IN" sz="2400" b="1" dirty="0" smtClean="0"/>
            </a:br>
            <a:r>
              <a:rPr lang="en-US" sz="2400" b="1" dirty="0" smtClean="0"/>
              <a:t>ER  Diagram</a:t>
            </a:r>
            <a:r>
              <a:rPr lang="en-IN" sz="2400" b="1" dirty="0" smtClean="0"/>
              <a:t/>
            </a:r>
            <a:br>
              <a:rPr lang="en-IN" sz="2400" b="1" dirty="0" smtClean="0"/>
            </a:br>
            <a:r>
              <a:rPr lang="en-US" sz="2400" b="1" dirty="0" smtClean="0"/>
              <a:t>Software requirement</a:t>
            </a:r>
            <a:br>
              <a:rPr lang="en-US" sz="2400" b="1" dirty="0" smtClean="0"/>
            </a:br>
            <a:r>
              <a:rPr lang="en-US" sz="2400" b="1" dirty="0" smtClean="0"/>
              <a:t>future scope</a:t>
            </a:r>
            <a:r>
              <a:rPr lang="en-IN" sz="2400" b="1" dirty="0" smtClean="0"/>
              <a:t/>
            </a:r>
            <a:br>
              <a:rPr lang="en-IN" sz="2400" b="1" dirty="0" smtClean="0"/>
            </a:br>
            <a:r>
              <a:rPr lang="en-IN" sz="2400" b="1" dirty="0" smtClean="0"/>
              <a:t>conclusion </a:t>
            </a:r>
            <a:br>
              <a:rPr lang="en-IN" sz="2400" b="1" dirty="0" smtClean="0"/>
            </a:br>
            <a:r>
              <a:rPr lang="en-IN" sz="1600" dirty="0" smtClean="0"/>
              <a:t/>
            </a:r>
            <a:br>
              <a:rPr lang="en-IN" sz="1600" dirty="0" smtClean="0"/>
            </a:br>
            <a:r>
              <a:rPr lang="en-US" sz="1600" dirty="0" smtClean="0"/>
              <a:t/>
            </a:r>
            <a:br>
              <a:rPr lang="en-US" sz="1600" dirty="0" smtClean="0"/>
            </a:br>
            <a:endParaRPr lang="en-US" sz="1600" dirty="0"/>
          </a:p>
        </p:txBody>
      </p:sp>
    </p:spTree>
  </p:cSld>
  <p:clrMapOvr>
    <a:masterClrMapping/>
  </p:clrMapOvr>
  <p:transition advClick="0">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Hotel List</a:t>
            </a:r>
            <a:endParaRPr lang="en-US" dirty="0"/>
          </a:p>
        </p:txBody>
      </p:sp>
      <p:pic>
        <p:nvPicPr>
          <p:cNvPr id="4098" name="Picture 2"/>
          <p:cNvPicPr>
            <a:picLocks noChangeAspect="1" noChangeArrowheads="1"/>
          </p:cNvPicPr>
          <p:nvPr/>
        </p:nvPicPr>
        <p:blipFill>
          <a:blip r:embed="rId2" cstate="print"/>
          <a:srcRect t="13542" r="5124" b="17708"/>
          <a:stretch>
            <a:fillRect/>
          </a:stretch>
        </p:blipFill>
        <p:spPr bwMode="auto">
          <a:xfrm>
            <a:off x="228600" y="1752600"/>
            <a:ext cx="8686800" cy="3539066"/>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Dashboard</a:t>
            </a:r>
            <a:endParaRPr lang="en-US" dirty="0"/>
          </a:p>
        </p:txBody>
      </p:sp>
      <p:pic>
        <p:nvPicPr>
          <p:cNvPr id="5122" name="Picture 2"/>
          <p:cNvPicPr>
            <a:picLocks noChangeAspect="1" noChangeArrowheads="1"/>
          </p:cNvPicPr>
          <p:nvPr/>
        </p:nvPicPr>
        <p:blipFill>
          <a:blip r:embed="rId2" cstate="print"/>
          <a:srcRect t="13542" r="5710" b="17708"/>
          <a:stretch>
            <a:fillRect/>
          </a:stretch>
        </p:blipFill>
        <p:spPr bwMode="auto">
          <a:xfrm>
            <a:off x="228600" y="1970314"/>
            <a:ext cx="8763000" cy="3592286"/>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381000"/>
            <a:ext cx="2971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Insert </a:t>
            </a:r>
            <a:r>
              <a:rPr lang="en-US" dirty="0" err="1" smtClean="0"/>
              <a:t>Memeber</a:t>
            </a:r>
            <a:endParaRPr lang="en-US" dirty="0"/>
          </a:p>
        </p:txBody>
      </p:sp>
      <p:pic>
        <p:nvPicPr>
          <p:cNvPr id="6147" name="Picture 3"/>
          <p:cNvPicPr>
            <a:picLocks noChangeAspect="1" noChangeArrowheads="1"/>
          </p:cNvPicPr>
          <p:nvPr/>
        </p:nvPicPr>
        <p:blipFill>
          <a:blip r:embed="rId2" cstate="print"/>
          <a:srcRect t="13542" r="4905" b="41667"/>
          <a:stretch>
            <a:fillRect/>
          </a:stretch>
        </p:blipFill>
        <p:spPr bwMode="auto">
          <a:xfrm>
            <a:off x="200025" y="1981200"/>
            <a:ext cx="8791575" cy="2600431"/>
          </a:xfrm>
          <a:prstGeom prst="rect">
            <a:avLst/>
          </a:prstGeom>
          <a:noFill/>
          <a:ln w="9525">
            <a:solidFill>
              <a:schemeClr val="tx1"/>
            </a:solidFill>
            <a:miter lim="800000"/>
            <a:headEnd/>
            <a:tailEnd/>
          </a:ln>
        </p:spPr>
      </p:pic>
    </p:spTree>
  </p:cSld>
  <p:clrMapOvr>
    <a:masterClrMapping/>
  </p:clrMapOvr>
  <p:transition advClick="0">
    <p:cover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0"/>
            <a:ext cx="7239000" cy="3124200"/>
          </a:xfrm>
          <a:solidFill>
            <a:schemeClr val="bg1"/>
          </a:solidFill>
          <a:ln>
            <a:solidFill>
              <a:schemeClr val="bg2"/>
            </a:solidFill>
          </a:ln>
        </p:spPr>
        <p:txBody>
          <a:bodyPr>
            <a:normAutofit/>
          </a:bodyPr>
          <a:lstStyle/>
          <a:p>
            <a:r>
              <a:rPr lang="en-US" dirty="0" smtClean="0"/>
              <a:t>NEED OF THIS WEBSITE:-</a:t>
            </a:r>
            <a:r>
              <a:rPr lang="en-US" sz="2400" dirty="0" smtClean="0"/>
              <a:t>TOURISM IS VITAL FOR THE SUCCESS OF MANY ECONOMIES AROUND THE WORLD”. Tourism boosts the revenue of economy, creates thousand of job, infrastructure of a country. Hence tourism website influence tourist perceptions and impressions which significant determines their plans to visit a destinations. </a:t>
            </a:r>
            <a:endParaRPr lang="en-US" sz="2400" dirty="0"/>
          </a:p>
        </p:txBody>
      </p:sp>
    </p:spTree>
  </p:cSld>
  <p:clrMapOvr>
    <a:masterClrMapping/>
  </p:clrMapOvr>
  <p:transition advClick="0">
    <p:cover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10820400" cy="6858000"/>
          </a:xfrm>
          <a:solidFill>
            <a:schemeClr val="bg1"/>
          </a:solidFill>
          <a:ln>
            <a:solidFill>
              <a:schemeClr val="bg1"/>
            </a:solidFill>
          </a:ln>
        </p:spPr>
        <p:txBody>
          <a:bodyPr>
            <a:normAutofit/>
          </a:bodyPr>
          <a:lstStyle/>
          <a:p>
            <a:r>
              <a:rPr lang="en-US" dirty="0" smtClean="0"/>
              <a:t>    Software Requirements:</a:t>
            </a:r>
            <a:br>
              <a:rPr lang="en-US" dirty="0" smtClean="0"/>
            </a:br>
            <a:r>
              <a:rPr lang="en-US" dirty="0" smtClean="0"/>
              <a:t>    minimum software requirements:</a:t>
            </a:r>
            <a:br>
              <a:rPr lang="en-US" dirty="0" smtClean="0"/>
            </a:br>
            <a:r>
              <a:rPr lang="en-US" sz="4000" dirty="0" smtClean="0">
                <a:solidFill>
                  <a:schemeClr val="tx1"/>
                </a:solidFill>
              </a:rPr>
              <a:t/>
            </a:r>
            <a:br>
              <a:rPr lang="en-US" sz="4000" dirty="0" smtClean="0">
                <a:solidFill>
                  <a:schemeClr val="tx1"/>
                </a:solidFill>
              </a:rPr>
            </a:br>
            <a:r>
              <a:rPr lang="en-US" sz="4000" dirty="0" smtClean="0">
                <a:solidFill>
                  <a:schemeClr val="tx1"/>
                </a:solidFill>
              </a:rPr>
              <a:t>        Front End: Html(5), </a:t>
            </a:r>
            <a:r>
              <a:rPr lang="en-US" sz="4000" dirty="0" err="1" smtClean="0">
                <a:solidFill>
                  <a:schemeClr val="tx1"/>
                </a:solidFill>
              </a:rPr>
              <a:t>JAvascript</a:t>
            </a:r>
            <a:r>
              <a:rPr lang="en-US" sz="4000" dirty="0" smtClean="0">
                <a:solidFill>
                  <a:schemeClr val="tx1"/>
                </a:solidFill>
              </a:rPr>
              <a:t/>
            </a:r>
            <a:br>
              <a:rPr lang="en-US" sz="4000" dirty="0" smtClean="0">
                <a:solidFill>
                  <a:schemeClr val="tx1"/>
                </a:solidFill>
              </a:rPr>
            </a:br>
            <a:r>
              <a:rPr lang="en-US" sz="4000" dirty="0" smtClean="0">
                <a:solidFill>
                  <a:schemeClr val="tx1"/>
                </a:solidFill>
              </a:rPr>
              <a:t>        Scripting: </a:t>
            </a:r>
            <a:r>
              <a:rPr lang="en-US" sz="4000" dirty="0" err="1" smtClean="0">
                <a:solidFill>
                  <a:schemeClr val="tx1"/>
                </a:solidFill>
              </a:rPr>
              <a:t>Php</a:t>
            </a:r>
            <a:r>
              <a:rPr lang="en-US" sz="4000" dirty="0" smtClean="0">
                <a:solidFill>
                  <a:schemeClr val="tx1"/>
                </a:solidFill>
              </a:rPr>
              <a:t/>
            </a:r>
            <a:br>
              <a:rPr lang="en-US" sz="4000" dirty="0" smtClean="0">
                <a:solidFill>
                  <a:schemeClr val="tx1"/>
                </a:solidFill>
              </a:rPr>
            </a:br>
            <a:r>
              <a:rPr lang="en-US" sz="4000" dirty="0" smtClean="0">
                <a:solidFill>
                  <a:schemeClr val="tx1"/>
                </a:solidFill>
              </a:rPr>
              <a:t>        Backend : </a:t>
            </a:r>
            <a:r>
              <a:rPr lang="en-US" sz="4000" dirty="0" err="1" smtClean="0">
                <a:solidFill>
                  <a:schemeClr val="tx1"/>
                </a:solidFill>
              </a:rPr>
              <a:t>Mysql</a:t>
            </a:r>
            <a:r>
              <a:rPr lang="en-US" dirty="0" smtClean="0"/>
              <a:t/>
            </a:r>
            <a:br>
              <a:rPr lang="en-US" dirty="0" smtClean="0"/>
            </a:br>
            <a:r>
              <a:rPr lang="en-US" sz="5400" dirty="0" smtClean="0"/>
              <a:t/>
            </a:r>
            <a:br>
              <a:rPr lang="en-US" sz="5400" dirty="0" smtClean="0"/>
            </a:br>
            <a:endParaRPr lang="en-US" dirty="0"/>
          </a:p>
        </p:txBody>
      </p:sp>
      <p:sp>
        <p:nvSpPr>
          <p:cNvPr id="3" name="Rectangle 2"/>
          <p:cNvSpPr/>
          <p:nvPr/>
        </p:nvSpPr>
        <p:spPr>
          <a:xfrm>
            <a:off x="2286000" y="612845"/>
            <a:ext cx="4572000" cy="369332"/>
          </a:xfrm>
          <a:prstGeom prst="rect">
            <a:avLst/>
          </a:prstGeom>
        </p:spPr>
        <p:txBody>
          <a:bodyPr>
            <a:spAutoFit/>
          </a:bodyPr>
          <a:lstStyle/>
          <a:p>
            <a:r>
              <a:rPr lang="en-US" dirty="0" smtClean="0"/>
              <a:t> </a:t>
            </a:r>
            <a:endParaRPr lang="en-US" dirty="0"/>
          </a:p>
        </p:txBody>
      </p:sp>
    </p:spTree>
  </p:cSld>
  <p:clrMapOvr>
    <a:masterClrMapping/>
  </p:clrMapOvr>
  <p:transition advClick="0">
    <p:cover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3810000"/>
          </a:xfrm>
        </p:spPr>
        <p:txBody>
          <a:bodyPr>
            <a:normAutofit/>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2400" dirty="0" smtClean="0"/>
              <a:t>The web applications involves  allmost basic features of online tour and travel management system .The future implementation will be on online help for the users and chatting with website administrator.</a:t>
            </a:r>
            <a:endParaRPr lang="en-US" sz="2400" dirty="0"/>
          </a:p>
        </p:txBody>
      </p:sp>
      <p:sp>
        <p:nvSpPr>
          <p:cNvPr id="3" name="TextBox 2"/>
          <p:cNvSpPr txBox="1"/>
          <p:nvPr/>
        </p:nvSpPr>
        <p:spPr>
          <a:xfrm>
            <a:off x="533400" y="914400"/>
            <a:ext cx="2841291" cy="646331"/>
          </a:xfrm>
          <a:prstGeom prst="rect">
            <a:avLst/>
          </a:prstGeom>
          <a:noFill/>
        </p:spPr>
        <p:txBody>
          <a:bodyPr wrap="none" rtlCol="0">
            <a:spAutoFit/>
          </a:bodyPr>
          <a:lstStyle/>
          <a:p>
            <a:r>
              <a:rPr lang="en-US" sz="3600" dirty="0" smtClean="0"/>
              <a:t>Future scope:</a:t>
            </a:r>
            <a:endParaRPr lang="en-US" dirty="0"/>
          </a:p>
        </p:txBody>
      </p:sp>
    </p:spTree>
  </p:cSld>
  <p:clrMapOvr>
    <a:masterClrMapping/>
  </p:clrMapOvr>
  <p:transition advClick="0">
    <p:cover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066800"/>
          </a:xfrm>
        </p:spPr>
        <p:txBody>
          <a:bodyPr/>
          <a:lstStyle/>
          <a:p>
            <a:r>
              <a:rPr lang="en-US" dirty="0" smtClean="0"/>
              <a:t>Conclusions:</a:t>
            </a:r>
            <a:endParaRPr lang="en-US" dirty="0"/>
          </a:p>
        </p:txBody>
      </p:sp>
      <p:sp>
        <p:nvSpPr>
          <p:cNvPr id="4" name="Rectangle 3"/>
          <p:cNvSpPr/>
          <p:nvPr/>
        </p:nvSpPr>
        <p:spPr>
          <a:xfrm>
            <a:off x="1143000" y="1752600"/>
            <a:ext cx="6858000" cy="3139321"/>
          </a:xfrm>
          <a:prstGeom prst="rect">
            <a:avLst/>
          </a:prstGeom>
        </p:spPr>
        <p:txBody>
          <a:bodyPr wrap="square">
            <a:spAutoFit/>
          </a:bodyPr>
          <a:lstStyle/>
          <a:p>
            <a:r>
              <a:rPr lang="en-US" dirty="0" smtClean="0"/>
              <a:t>Tourism is currently recognized as a global industry which is growing at a high  rate like  any other industry. Access to relevant and accurate information is at the heart of tourism. Here, the proposed project on Tourism Management System tries to bridge the gap by noting what a tourist perceives as relevant. Hence, the aim of this project entails the design and implementation of a platform that will assist tourists in gaining access to travel to various tourist locations. The project also helped to provide knowledge about the latest technology used in developing web enabled application and client server technology that will be great demand  in future.</a:t>
            </a:r>
            <a:endParaRPr lang="en-US" dirty="0"/>
          </a:p>
        </p:txBody>
      </p:sp>
    </p:spTree>
  </p:cSld>
  <p:clrMapOvr>
    <a:masterClrMapping/>
  </p:clrMapOvr>
  <p:transition advClick="0">
    <p:cover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305800" cy="1143000"/>
          </a:xfrm>
        </p:spPr>
        <p:txBody>
          <a:bodyPr/>
          <a:lstStyle/>
          <a:p>
            <a:pPr algn="ctr"/>
            <a:r>
              <a:rPr lang="en-US" dirty="0" smtClean="0">
                <a:solidFill>
                  <a:schemeClr val="tx1">
                    <a:lumMod val="95000"/>
                    <a:lumOff val="5000"/>
                  </a:schemeClr>
                </a:solidFill>
                <a:latin typeface="Times New Roman" pitchFamily="18" charset="0"/>
                <a:cs typeface="Times New Roman" pitchFamily="18" charset="0"/>
              </a:rPr>
              <a:t>THANK YOU</a:t>
            </a:r>
            <a:endParaRPr lang="en-US"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Click="0">
    <p:cover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447800"/>
            <a:ext cx="8686800" cy="3785652"/>
          </a:xfrm>
          <a:prstGeom prst="rect">
            <a:avLst/>
          </a:prstGeom>
        </p:spPr>
        <p:txBody>
          <a:bodyPr wrap="square">
            <a:spAutoFit/>
          </a:bodyPr>
          <a:lstStyle/>
          <a:p>
            <a:r>
              <a:rPr lang="en-US" sz="2400" dirty="0" smtClean="0">
                <a:solidFill>
                  <a:schemeClr val="tx1">
                    <a:lumMod val="95000"/>
                    <a:lumOff val="5000"/>
                  </a:schemeClr>
                </a:solidFill>
              </a:rPr>
              <a:t/>
            </a:r>
            <a:br>
              <a:rPr lang="en-US" sz="2400" dirty="0" smtClean="0">
                <a:solidFill>
                  <a:schemeClr val="tx1">
                    <a:lumMod val="95000"/>
                    <a:lumOff val="5000"/>
                  </a:schemeClr>
                </a:solidFill>
              </a:rPr>
            </a:br>
            <a:r>
              <a:rPr lang="en-IN" sz="2400" dirty="0" smtClean="0"/>
              <a:t> The main purpose of the project “ Tourism  management” is to provide  a convenient way  for a customer to book hotel, flights, train and bus for tour purpose.</a:t>
            </a:r>
          </a:p>
          <a:p>
            <a:r>
              <a:rPr lang="en-IN" sz="2400" dirty="0" smtClean="0"/>
              <a:t> The objective of these project is:-</a:t>
            </a:r>
          </a:p>
          <a:p>
            <a:r>
              <a:rPr lang="en-IN" sz="2400" b="1" dirty="0" smtClean="0"/>
              <a:t>1. </a:t>
            </a:r>
            <a:r>
              <a:rPr lang="en-IN" sz="2400" dirty="0" smtClean="0"/>
              <a:t>To develop a system that automate the processes and activities</a:t>
            </a:r>
          </a:p>
          <a:p>
            <a:r>
              <a:rPr lang="en-IN" sz="2400" dirty="0" smtClean="0"/>
              <a:t> of a travel agency.</a:t>
            </a:r>
          </a:p>
          <a:p>
            <a:r>
              <a:rPr lang="en-IN" sz="2400" b="1" dirty="0" smtClean="0"/>
              <a:t>2. </a:t>
            </a:r>
            <a:r>
              <a:rPr lang="en-IN" sz="2400" dirty="0" smtClean="0"/>
              <a:t>In these project we will make an easier task of searching place and for booking  train, flight or bus.</a:t>
            </a:r>
          </a:p>
          <a:p>
            <a:endParaRPr lang="en-IN" sz="2400" dirty="0" smtClean="0"/>
          </a:p>
        </p:txBody>
      </p:sp>
      <p:sp>
        <p:nvSpPr>
          <p:cNvPr id="4" name="Rectangle 3"/>
          <p:cNvSpPr/>
          <p:nvPr/>
        </p:nvSpPr>
        <p:spPr>
          <a:xfrm>
            <a:off x="2667002" y="1002269"/>
            <a:ext cx="3809999" cy="461665"/>
          </a:xfrm>
          <a:prstGeom prst="rect">
            <a:avLst/>
          </a:prstGeom>
        </p:spPr>
        <p:txBody>
          <a:bodyPr wrap="square">
            <a:spAutoFit/>
          </a:bodyPr>
          <a:lstStyle/>
          <a:p>
            <a:pPr algn="ctr"/>
            <a:r>
              <a:rPr lang="en-US" sz="2400" b="1" u="sng" dirty="0" smtClean="0">
                <a:solidFill>
                  <a:schemeClr val="tx1">
                    <a:lumMod val="95000"/>
                    <a:lumOff val="5000"/>
                  </a:schemeClr>
                </a:solidFill>
              </a:rPr>
              <a:t>AIM OF PROJECT</a:t>
            </a:r>
            <a:endParaRPr lang="en-IN" sz="2400" dirty="0"/>
          </a:p>
        </p:txBody>
      </p:sp>
    </p:spTree>
  </p:cSld>
  <p:clrMapOvr>
    <a:masterClrMapping/>
  </p:clrMapOvr>
  <p:transition advClick="0">
    <p:cover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305800" cy="1143000"/>
          </a:xfrm>
        </p:spPr>
        <p:txBody>
          <a:bodyPr>
            <a:normAutofit fontScale="90000"/>
          </a:bodyPr>
          <a:lstStyle/>
          <a:p>
            <a:r>
              <a:rPr lang="en-US" dirty="0" smtClean="0"/>
              <a:t>Objectives:</a:t>
            </a:r>
            <a:br>
              <a:rPr lang="en-US" dirty="0" smtClean="0"/>
            </a:br>
            <a:endParaRPr lang="en-US" dirty="0"/>
          </a:p>
        </p:txBody>
      </p:sp>
      <p:sp>
        <p:nvSpPr>
          <p:cNvPr id="3" name="Rectangle 2"/>
          <p:cNvSpPr/>
          <p:nvPr/>
        </p:nvSpPr>
        <p:spPr>
          <a:xfrm>
            <a:off x="1219200" y="1684109"/>
            <a:ext cx="6858000" cy="2354491"/>
          </a:xfrm>
          <a:prstGeom prst="rect">
            <a:avLst/>
          </a:prstGeom>
        </p:spPr>
        <p:txBody>
          <a:bodyPr wrap="square">
            <a:spAutoFit/>
          </a:bodyPr>
          <a:lstStyle/>
          <a:p>
            <a:pPr algn="just"/>
            <a:r>
              <a:rPr lang="en-US" dirty="0" smtClean="0"/>
              <a:t>This application is develop to provide best travelling services to the customers and travel agents. We have developed tours and travel management system to provide a search platform where a tourist can find their tour places according to their choices. This system also helps to promote responsible and interesting tourism so that people can enjoy their holidays at their favorable places. This system also helps to develop tourism with different cultures so that they enrich the tourism experience and build.</a:t>
            </a:r>
            <a:endParaRPr lang="en-US" dirty="0"/>
          </a:p>
        </p:txBody>
      </p:sp>
    </p:spTree>
  </p:cSld>
  <p:clrMapOvr>
    <a:masterClrMapping/>
  </p:clrMapOvr>
  <p:transition advClick="0">
    <p:cover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Rectangle 2"/>
          <p:cNvSpPr/>
          <p:nvPr/>
        </p:nvSpPr>
        <p:spPr>
          <a:xfrm>
            <a:off x="914400" y="1447800"/>
            <a:ext cx="7467600" cy="3970318"/>
          </a:xfrm>
          <a:prstGeom prst="rect">
            <a:avLst/>
          </a:prstGeom>
        </p:spPr>
        <p:txBody>
          <a:bodyPr wrap="square">
            <a:spAutoFit/>
          </a:bodyPr>
          <a:lstStyle/>
          <a:p>
            <a:pPr algn="just"/>
            <a:r>
              <a:rPr lang="en-IN" dirty="0" smtClean="0"/>
              <a:t>people in this world like to travel from one place to another no matter whether it is small or large distance. The need for a tourism management system that can manage tourism information with ease is sought after by every tour management company. Tour management system is a dynamic website for tourism business. this travel and tourism application is designed for travel agencies by which they can manage different tourism package based on the destinations. By using this the tour company can tailor tour packages spanning various destination at almost every price point. They also implement search module allow the administrator to find and update or upgrade the tour packages with ease. This module can also even be extended to customer application page by which customer can find the right tour packages for them at every budget depending on the tour locations. The main purpose is to help tourism companies to manage tour package. </a:t>
            </a:r>
            <a:endParaRPr lang="en-US" dirty="0"/>
          </a:p>
        </p:txBody>
      </p:sp>
    </p:spTree>
  </p:cSld>
  <p:clrMapOvr>
    <a:masterClrMapping/>
  </p:clrMapOvr>
  <p:transition advClick="0">
    <p:cover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1143000"/>
          </a:xfrm>
        </p:spPr>
        <p:txBody>
          <a:bodyPr/>
          <a:lstStyle/>
          <a:p>
            <a:r>
              <a:rPr lang="en-US" sz="5400" dirty="0" smtClean="0"/>
              <a:t>Problems</a:t>
            </a:r>
            <a:endParaRPr lang="en-IN" dirty="0"/>
          </a:p>
        </p:txBody>
      </p:sp>
      <p:sp>
        <p:nvSpPr>
          <p:cNvPr id="3" name="Rectangle 2"/>
          <p:cNvSpPr/>
          <p:nvPr/>
        </p:nvSpPr>
        <p:spPr>
          <a:xfrm>
            <a:off x="0" y="1781413"/>
            <a:ext cx="8610600" cy="3323987"/>
          </a:xfrm>
          <a:prstGeom prst="rect">
            <a:avLst/>
          </a:prstGeom>
        </p:spPr>
        <p:txBody>
          <a:bodyPr wrap="square">
            <a:spAutoFit/>
          </a:bodyPr>
          <a:lstStyle/>
          <a:p>
            <a:pPr lvl="1">
              <a:buFont typeface="Arial" pitchFamily="34" charset="0"/>
              <a:buChar char="•"/>
            </a:pPr>
            <a:r>
              <a:rPr lang="en-US" sz="2400" dirty="0" smtClean="0"/>
              <a:t>   Tourism </a:t>
            </a:r>
            <a:r>
              <a:rPr lang="en-US" sz="2400" dirty="0" smtClean="0"/>
              <a:t>often puts pressure on Resources through over- consumption often in places where resources are already </a:t>
            </a:r>
            <a:r>
              <a:rPr lang="en-US" sz="2400" dirty="0" smtClean="0"/>
              <a:t>scarce.</a:t>
            </a:r>
          </a:p>
          <a:p>
            <a:pPr lvl="1">
              <a:buFont typeface="Arial" pitchFamily="34" charset="0"/>
              <a:buChar char="•"/>
            </a:pPr>
            <a:r>
              <a:rPr lang="en-US" sz="2400" dirty="0" smtClean="0"/>
              <a:t> </a:t>
            </a:r>
            <a:r>
              <a:rPr lang="en-US" sz="2400" dirty="0" smtClean="0"/>
              <a:t>  We </a:t>
            </a:r>
            <a:r>
              <a:rPr lang="en-US" sz="2400" dirty="0" smtClean="0"/>
              <a:t>need a strong database whereas data will be store for  everyone.       </a:t>
            </a:r>
            <a:endParaRPr lang="en-US" sz="2400" dirty="0" smtClean="0"/>
          </a:p>
          <a:p>
            <a:pPr lvl="1">
              <a:buFont typeface="Arial" pitchFamily="34" charset="0"/>
              <a:buChar char="•"/>
            </a:pPr>
            <a:r>
              <a:rPr lang="en-US" sz="2400" dirty="0" smtClean="0"/>
              <a:t> </a:t>
            </a:r>
            <a:r>
              <a:rPr lang="en-US" sz="2400" dirty="0" smtClean="0"/>
              <a:t>  Taxation</a:t>
            </a:r>
            <a:r>
              <a:rPr lang="en-US" sz="2400" dirty="0" smtClean="0"/>
              <a:t>:- tourism is one of the sector that government heavily </a:t>
            </a:r>
            <a:r>
              <a:rPr lang="en-US" sz="2400" dirty="0" smtClean="0"/>
              <a:t>tax.</a:t>
            </a:r>
          </a:p>
          <a:p>
            <a:pPr lvl="1">
              <a:buFont typeface="Arial" pitchFamily="34" charset="0"/>
              <a:buChar char="•"/>
            </a:pPr>
            <a:r>
              <a:rPr lang="en-US" sz="2400" dirty="0" smtClean="0"/>
              <a:t> </a:t>
            </a:r>
            <a:r>
              <a:rPr lang="en-US" sz="2400" dirty="0" smtClean="0"/>
              <a:t>  Cost </a:t>
            </a:r>
            <a:r>
              <a:rPr lang="en-US" sz="2400" dirty="0" smtClean="0"/>
              <a:t>cutting on business travel expenses.</a:t>
            </a:r>
            <a:r>
              <a:rPr lang="en-US" dirty="0" smtClean="0"/>
              <a:t/>
            </a:r>
            <a:br>
              <a:rPr lang="en-US" dirty="0" smtClean="0"/>
            </a:br>
            <a:endParaRPr lang="en-IN" dirty="0"/>
          </a:p>
        </p:txBody>
      </p:sp>
    </p:spTree>
  </p:cSld>
  <p:clrMapOvr>
    <a:masterClrMapping/>
  </p:clrMapOvr>
  <p:transition advClick="0" advTm="2000">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077200" cy="5010912"/>
          </a:xfrm>
        </p:spPr>
        <p:txBody>
          <a:bodyPr>
            <a:normAutofit/>
          </a:bodyPr>
          <a:lstStyle/>
          <a:p>
            <a:r>
              <a:rPr lang="en-US" dirty="0" smtClean="0"/>
              <a:t>Solution statement :</a:t>
            </a:r>
            <a:r>
              <a:rPr lang="en-US" sz="3200" dirty="0" smtClean="0"/>
              <a:t>To address</a:t>
            </a:r>
            <a:br>
              <a:rPr lang="en-US" sz="3200" dirty="0" smtClean="0"/>
            </a:br>
            <a:r>
              <a:rPr lang="en-US" sz="3200" dirty="0" smtClean="0"/>
              <a:t>all the mentioned problem the website has been developed, nearly everyone goes on vacation and tourism management would play a vital role in planning the perfect trip.</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endParaRPr lang="en-US" sz="3200" dirty="0"/>
          </a:p>
        </p:txBody>
      </p:sp>
    </p:spTree>
  </p:cSld>
  <p:clrMapOvr>
    <a:masterClrMapping/>
  </p:clrMapOvr>
  <p:transition advClick="0">
    <p:cover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blob:https://web.whatsapp.com/00dc161b-3fca-4314-9dfd-8f37add7cf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0dc161b-3fca-4314-9dfd-8f37add7cf5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609600" y="1981200"/>
            <a:ext cx="7772400" cy="4131939"/>
          </a:xfrm>
          <a:prstGeom prst="rect">
            <a:avLst/>
          </a:prstGeom>
          <a:noFill/>
          <a:ln w="9525">
            <a:noFill/>
            <a:miter lim="800000"/>
            <a:headEnd/>
            <a:tailEnd/>
          </a:ln>
          <a:effectLst/>
        </p:spPr>
      </p:pic>
      <p:sp>
        <p:nvSpPr>
          <p:cNvPr id="5" name="Rectangle 4"/>
          <p:cNvSpPr/>
          <p:nvPr/>
        </p:nvSpPr>
        <p:spPr>
          <a:xfrm>
            <a:off x="1752600" y="609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 DIAGRAM:-</a:t>
            </a:r>
            <a:endParaRPr lang="en-US" dirty="0"/>
          </a:p>
        </p:txBody>
      </p:sp>
    </p:spTree>
  </p:cSld>
  <p:clrMapOvr>
    <a:masterClrMapping/>
  </p:clrMapOvr>
  <p:transition advClick="0">
    <p:cover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diagram(0 level)</a:t>
            </a:r>
            <a:endParaRPr lang="en-US" dirty="0"/>
          </a:p>
        </p:txBody>
      </p:sp>
      <p:pic>
        <p:nvPicPr>
          <p:cNvPr id="1026" name="Picture 2"/>
          <p:cNvPicPr>
            <a:picLocks noChangeAspect="1" noChangeArrowheads="1"/>
          </p:cNvPicPr>
          <p:nvPr/>
        </p:nvPicPr>
        <p:blipFill>
          <a:blip r:embed="rId2" cstate="print"/>
          <a:srcRect t="17036"/>
          <a:stretch>
            <a:fillRect/>
          </a:stretch>
        </p:blipFill>
        <p:spPr bwMode="auto">
          <a:xfrm>
            <a:off x="1524000" y="1981200"/>
            <a:ext cx="4495800" cy="2968690"/>
          </a:xfrm>
          <a:prstGeom prst="rect">
            <a:avLst/>
          </a:prstGeom>
          <a:noFill/>
          <a:ln w="9525">
            <a:noFill/>
            <a:miter lim="800000"/>
            <a:headEnd/>
            <a:tailEnd/>
          </a:ln>
          <a:effectLst/>
        </p:spPr>
      </p:pic>
    </p:spTree>
  </p:cSld>
  <p:clrMapOvr>
    <a:masterClrMapping/>
  </p:clrMapOvr>
  <p:transition advClick="0">
    <p:cover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965</TotalTime>
  <Words>427</Words>
  <Application>Microsoft Office PowerPoint</Application>
  <PresentationFormat>On-screen Show (4:3)</PresentationFormat>
  <Paragraphs>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Flow</vt:lpstr>
      <vt:lpstr> Project  On A WEB APPLICATION FOR  TOURISM MANAGEMENT SYSTEM</vt:lpstr>
      <vt:lpstr>Content:   Introduction Problem Solution Screenshot Frontend Backend Data Flow Diagram ER  Diagram Software requirement future scope conclusion    </vt:lpstr>
      <vt:lpstr>Slide 3</vt:lpstr>
      <vt:lpstr>Objectives: </vt:lpstr>
      <vt:lpstr>:</vt:lpstr>
      <vt:lpstr>Problems</vt:lpstr>
      <vt:lpstr>Solution statement :To address all the mentioned problem the website has been developed, nearly everyone goes on vacation and tourism management would play a vital role in planning the perfect trip.    </vt:lpstr>
      <vt:lpstr>Slide 8</vt:lpstr>
      <vt:lpstr>Data flow diagram(0 level)</vt:lpstr>
      <vt:lpstr> Data flow diagram(1 level)</vt:lpstr>
      <vt:lpstr>DATABASE TABLE:-</vt:lpstr>
      <vt:lpstr>Screenshot:-</vt:lpstr>
      <vt:lpstr>Slide 13</vt:lpstr>
      <vt:lpstr>Slide 14</vt:lpstr>
      <vt:lpstr>Slide 15</vt:lpstr>
      <vt:lpstr>Slide 16</vt:lpstr>
      <vt:lpstr>Slide 17</vt:lpstr>
      <vt:lpstr>Slide 18</vt:lpstr>
      <vt:lpstr>Slide 19</vt:lpstr>
      <vt:lpstr>Slide 20</vt:lpstr>
      <vt:lpstr>Slide 21</vt:lpstr>
      <vt:lpstr>Slide 22</vt:lpstr>
      <vt:lpstr>NEED OF THIS WEBSITE:-TOURISM IS VITAL FOR THE SUCCESS OF MANY ECONOMIES AROUND THE WORLD”. Tourism boosts the revenue of economy, creates thousand of job, infrastructure of a country. Hence tourism website influence tourist perceptions and impressions which significant determines their plans to visit a destinations. </vt:lpstr>
      <vt:lpstr>    Software Requirements:     minimum software requirements:          Front End: Html(5), JAvascript         Scripting: Php         Backend : Mysql  </vt:lpstr>
      <vt:lpstr>   The web applications involves  allmost basic features of online tour and travel management system .The future implementation will be on online help for the users and chatting with website administrator.</vt:lpstr>
      <vt:lpstr>Conclusions: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Coaching Class Management System</dc:title>
  <dc:creator>KM</dc:creator>
  <cp:lastModifiedBy>Windows User</cp:lastModifiedBy>
  <cp:revision>125</cp:revision>
  <dcterms:created xsi:type="dcterms:W3CDTF">2018-02-11T11:49:35Z</dcterms:created>
  <dcterms:modified xsi:type="dcterms:W3CDTF">2022-12-24T08:51:52Z</dcterms:modified>
</cp:coreProperties>
</file>