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91" r:id="rId2"/>
    <p:sldMasterId id="2147483808" r:id="rId3"/>
    <p:sldMasterId id="2147483826" r:id="rId4"/>
    <p:sldMasterId id="2147483838" r:id="rId5"/>
  </p:sldMasterIdLst>
  <p:sldIdLst>
    <p:sldId id="257" r:id="rId6"/>
    <p:sldId id="256" r:id="rId7"/>
    <p:sldId id="258" r:id="rId8"/>
    <p:sldId id="259" r:id="rId9"/>
    <p:sldId id="260" r:id="rId10"/>
    <p:sldId id="268" r:id="rId11"/>
    <p:sldId id="261" r:id="rId12"/>
    <p:sldId id="262" r:id="rId13"/>
    <p:sldId id="264" r:id="rId14"/>
    <p:sldId id="273" r:id="rId15"/>
    <p:sldId id="263" r:id="rId16"/>
    <p:sldId id="265" r:id="rId17"/>
    <p:sldId id="266" r:id="rId18"/>
    <p:sldId id="267" r:id="rId19"/>
    <p:sldId id="269" r:id="rId20"/>
    <p:sldId id="270" r:id="rId21"/>
    <p:sldId id="271" r:id="rId22"/>
    <p:sldId id="272" r:id="rId23"/>
    <p:sldId id="274" r:id="rId24"/>
    <p:sldId id="275" r:id="rId25"/>
    <p:sldId id="276" r:id="rId26"/>
    <p:sldId id="277" r:id="rId27"/>
    <p:sldId id="278" r:id="rId28"/>
    <p:sldId id="279" r:id="rId29"/>
    <p:sldId id="280" r:id="rId30"/>
    <p:sldId id="281" r:id="rId31"/>
    <p:sldId id="282" r:id="rId32"/>
    <p:sldId id="283" r:id="rId33"/>
    <p:sldId id="28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94" autoAdjust="0"/>
    <p:restoredTop sz="94660"/>
  </p:normalViewPr>
  <p:slideViewPr>
    <p:cSldViewPr snapToGrid="0">
      <p:cViewPr varScale="1">
        <p:scale>
          <a:sx n="84" d="100"/>
          <a:sy n="84" d="100"/>
        </p:scale>
        <p:origin x="10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61F8972-DB91-4B9E-9108-18E24D78102F}"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2637534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61F8972-DB91-4B9E-9108-18E24D78102F}"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382553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61F8972-DB91-4B9E-9108-18E24D78102F}"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4C7127C-CF01-4ADA-B52D-3AFD861C7BB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51269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61F8972-DB91-4B9E-9108-18E24D78102F}"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1902984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61F8972-DB91-4B9E-9108-18E24D78102F}"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4C7127C-CF01-4ADA-B52D-3AFD861C7BB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64567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61F8972-DB91-4B9E-9108-18E24D78102F}"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27201763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1F8972-DB91-4B9E-9108-18E24D78102F}"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1040015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1F8972-DB91-4B9E-9108-18E24D78102F}"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25412470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61F8972-DB91-4B9E-9108-18E24D78102F}"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3717218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1F8972-DB91-4B9E-9108-18E24D78102F}"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15417410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61F8972-DB91-4B9E-9108-18E24D78102F}"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2459649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1F8972-DB91-4B9E-9108-18E24D78102F}"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4769178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61F8972-DB91-4B9E-9108-18E24D78102F}"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21450300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61F8972-DB91-4B9E-9108-18E24D78102F}" type="datetimeFigureOut">
              <a:rPr lang="en-US" smtClean="0"/>
              <a:t>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20987271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61F8972-DB91-4B9E-9108-18E24D78102F}" type="datetimeFigureOut">
              <a:rPr lang="en-US" smtClean="0"/>
              <a:t>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40396900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1F8972-DB91-4B9E-9108-18E24D78102F}" type="datetimeFigureOut">
              <a:rPr lang="en-US" smtClean="0"/>
              <a:t>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14062984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61F8972-DB91-4B9E-9108-18E24D78102F}"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26806711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61F8972-DB91-4B9E-9108-18E24D78102F}"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39716498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61F8972-DB91-4B9E-9108-18E24D78102F}"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23583573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61F8972-DB91-4B9E-9108-18E24D78102F}"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127C-CF01-4ADA-B52D-3AFD861C7BB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306516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61F8972-DB91-4B9E-9108-18E24D78102F}"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16965884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61F8972-DB91-4B9E-9108-18E24D78102F}"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127C-CF01-4ADA-B52D-3AFD861C7BB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41031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61F8972-DB91-4B9E-9108-18E24D78102F}"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9758466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61F8972-DB91-4B9E-9108-18E24D78102F}"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31436443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1F8972-DB91-4B9E-9108-18E24D78102F}"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4011884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1F8972-DB91-4B9E-9108-18E24D78102F}"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25538421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61F8972-DB91-4B9E-9108-18E24D78102F}"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8267690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1F8972-DB91-4B9E-9108-18E24D78102F}"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32568525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61F8972-DB91-4B9E-9108-18E24D78102F}"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42673520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61F8972-DB91-4B9E-9108-18E24D78102F}"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10323079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61F8972-DB91-4B9E-9108-18E24D78102F}" type="datetimeFigureOut">
              <a:rPr lang="en-US" smtClean="0"/>
              <a:t>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33381074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61F8972-DB91-4B9E-9108-18E24D78102F}" type="datetimeFigureOut">
              <a:rPr lang="en-US" smtClean="0"/>
              <a:t>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3885041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61F8972-DB91-4B9E-9108-18E24D78102F}" type="datetimeFigureOut">
              <a:rPr lang="en-US" smtClean="0"/>
              <a:t>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1136243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61F8972-DB91-4B9E-9108-18E24D78102F}"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314050745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61F8972-DB91-4B9E-9108-18E24D78102F}"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23052933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61F8972-DB91-4B9E-9108-18E24D78102F}"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123269454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61F8972-DB91-4B9E-9108-18E24D78102F}"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404758705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61F8972-DB91-4B9E-9108-18E24D78102F}"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298886209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61F8972-DB91-4B9E-9108-18E24D78102F}"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7127C-CF01-4ADA-B52D-3AFD861C7BBE}"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4574127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61F8972-DB91-4B9E-9108-18E24D78102F}"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381063311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61F8972-DB91-4B9E-9108-18E24D78102F}" type="datetimeFigureOut">
              <a:rPr lang="en-US" smtClean="0"/>
              <a:t>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289890988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61F8972-DB91-4B9E-9108-18E24D78102F}" type="datetimeFigureOut">
              <a:rPr lang="en-US" smtClean="0"/>
              <a:t>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19877646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1F8972-DB91-4B9E-9108-18E24D78102F}"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4719223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1F8972-DB91-4B9E-9108-18E24D78102F}"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271823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61F8972-DB91-4B9E-9108-18E24D78102F}" type="datetimeFigureOut">
              <a:rPr lang="en-US" smtClean="0"/>
              <a:t>1/22/2022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329536142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61F8972-DB91-4B9E-9108-18E24D78102F}"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127C-CF01-4ADA-B52D-3AFD861C7BB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640657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1F8972-DB91-4B9E-9108-18E24D78102F}"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178968274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61F8972-DB91-4B9E-9108-18E24D78102F}"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127C-CF01-4ADA-B52D-3AFD861C7BB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76565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61F8972-DB91-4B9E-9108-18E24D78102F}"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74127318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61F8972-DB91-4B9E-9108-18E24D78102F}" type="datetimeFigureOut">
              <a:rPr lang="en-US" smtClean="0"/>
              <a:t>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362506178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61F8972-DB91-4B9E-9108-18E24D78102F}" type="datetimeFigureOut">
              <a:rPr lang="en-US" smtClean="0"/>
              <a:t>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351932722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1F8972-DB91-4B9E-9108-18E24D78102F}" type="datetimeFigureOut">
              <a:rPr lang="en-US" smtClean="0"/>
              <a:t>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421620853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61F8972-DB91-4B9E-9108-18E24D78102F}"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19953570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61F8972-DB91-4B9E-9108-18E24D78102F}"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7127C-CF01-4ADA-B52D-3AFD861C7BB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12765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1F8972-DB91-4B9E-9108-18E24D78102F}"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1343583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61F8972-DB91-4B9E-9108-18E24D78102F}" type="datetimeFigureOut">
              <a:rPr lang="en-US" smtClean="0"/>
              <a:t>1/22/2022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104254750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1F8972-DB91-4B9E-9108-18E24D78102F}"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127C-CF01-4ADA-B52D-3AFD861C7BBE}"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696979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61F8972-DB91-4B9E-9108-18E24D78102F}"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57580778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061F8972-DB91-4B9E-9108-18E24D78102F}"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47248925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61F8972-DB91-4B9E-9108-18E24D78102F}"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311736670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61F8972-DB91-4B9E-9108-18E24D78102F}"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51062089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61F8972-DB91-4B9E-9108-18E24D78102F}" type="datetimeFigureOut">
              <a:rPr lang="en-US" smtClean="0"/>
              <a:t>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303067700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61F8972-DB91-4B9E-9108-18E24D78102F}" type="datetimeFigureOut">
              <a:rPr lang="en-US" smtClean="0"/>
              <a:t>1/22/2022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163367871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61F8972-DB91-4B9E-9108-18E24D78102F}" type="datetimeFigureOut">
              <a:rPr lang="en-US" smtClean="0"/>
              <a:t>1/22/2022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366148947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061F8972-DB91-4B9E-9108-18E24D78102F}" type="datetimeFigureOut">
              <a:rPr lang="en-US" smtClean="0"/>
              <a:t>1/22/2022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332473118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61F8972-DB91-4B9E-9108-18E24D78102F}"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2366729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1F8972-DB91-4B9E-9108-18E24D78102F}" type="datetimeFigureOut">
              <a:rPr lang="en-US" smtClean="0"/>
              <a:t>1/22/2022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390906074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61F8972-DB91-4B9E-9108-18E24D78102F}"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244800744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61F8972-DB91-4B9E-9108-18E24D78102F}"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157459487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61F8972-DB91-4B9E-9108-18E24D78102F}"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127C-CF01-4ADA-B52D-3AFD861C7BB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5969171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61F8972-DB91-4B9E-9108-18E24D78102F}"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284405022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61F8972-DB91-4B9E-9108-18E24D78102F}" type="datetimeFigureOut">
              <a:rPr lang="en-US" smtClean="0"/>
              <a:t>1/22/2022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273641615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61F8972-DB91-4B9E-9108-18E24D78102F}" type="datetimeFigureOut">
              <a:rPr lang="en-US" smtClean="0"/>
              <a:t>1/22/2022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68438236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1F8972-DB91-4B9E-9108-18E24D78102F}"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107695553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1F8972-DB91-4B9E-9108-18E24D78102F}"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1711969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61F8972-DB91-4B9E-9108-18E24D78102F}"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2194885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61F8972-DB91-4B9E-9108-18E24D78102F}"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4C7127C-CF01-4ADA-B52D-3AFD861C7BBE}" type="slidenum">
              <a:rPr lang="en-US" smtClean="0"/>
              <a:t>‹#›</a:t>
            </a:fld>
            <a:endParaRPr lang="en-US"/>
          </a:p>
        </p:txBody>
      </p:sp>
    </p:spTree>
    <p:extLst>
      <p:ext uri="{BB962C8B-B14F-4D97-AF65-F5344CB8AC3E}">
        <p14:creationId xmlns:p14="http://schemas.microsoft.com/office/powerpoint/2010/main" val="3509705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theme" Target="../theme/theme3.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image" Target="../media/image1.png"/><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theme" Target="../theme/theme4.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theme" Target="../theme/theme5.xml"/><Relationship Id="rId3" Type="http://schemas.openxmlformats.org/officeDocument/2006/relationships/slideLayout" Target="../slideLayouts/slideLayout63.xml"/><Relationship Id="rId21" Type="http://schemas.openxmlformats.org/officeDocument/2006/relationships/image" Target="../media/image8.png"/><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image" Target="../media/image7.png"/><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image" Target="../media/image6.png"/><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61F8972-DB91-4B9E-9108-18E24D78102F}" type="datetimeFigureOut">
              <a:rPr lang="en-US" smtClean="0"/>
              <a:t>1/22/2022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4C7127C-CF01-4ADA-B52D-3AFD861C7BBE}" type="slidenum">
              <a:rPr lang="en-US" smtClean="0"/>
              <a:t>‹#›</a:t>
            </a:fld>
            <a:endParaRPr lang="en-US"/>
          </a:p>
        </p:txBody>
      </p:sp>
    </p:spTree>
    <p:extLst>
      <p:ext uri="{BB962C8B-B14F-4D97-AF65-F5344CB8AC3E}">
        <p14:creationId xmlns:p14="http://schemas.microsoft.com/office/powerpoint/2010/main" val="242678028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61F8972-DB91-4B9E-9108-18E24D78102F}" type="datetimeFigureOut">
              <a:rPr lang="en-US" smtClean="0"/>
              <a:t>1/22/2022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4C7127C-CF01-4ADA-B52D-3AFD861C7BBE}" type="slidenum">
              <a:rPr lang="en-US" smtClean="0"/>
              <a:t>‹#›</a:t>
            </a:fld>
            <a:endParaRPr lang="en-US"/>
          </a:p>
        </p:txBody>
      </p:sp>
    </p:spTree>
    <p:extLst>
      <p:ext uri="{BB962C8B-B14F-4D97-AF65-F5344CB8AC3E}">
        <p14:creationId xmlns:p14="http://schemas.microsoft.com/office/powerpoint/2010/main" val="3294467904"/>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061F8972-DB91-4B9E-9108-18E24D78102F}" type="datetimeFigureOut">
              <a:rPr lang="en-US" smtClean="0"/>
              <a:t>1/22/2022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4C7127C-CF01-4ADA-B52D-3AFD861C7BBE}" type="slidenum">
              <a:rPr lang="en-US" smtClean="0"/>
              <a:t>‹#›</a:t>
            </a:fld>
            <a:endParaRPr lang="en-US"/>
          </a:p>
        </p:txBody>
      </p:sp>
    </p:spTree>
    <p:extLst>
      <p:ext uri="{BB962C8B-B14F-4D97-AF65-F5344CB8AC3E}">
        <p14:creationId xmlns:p14="http://schemas.microsoft.com/office/powerpoint/2010/main" val="1096136518"/>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 id="214748382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61F8972-DB91-4B9E-9108-18E24D78102F}" type="datetimeFigureOut">
              <a:rPr lang="en-US" smtClean="0"/>
              <a:t>1/22/2022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4C7127C-CF01-4ADA-B52D-3AFD861C7BBE}"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5869025"/>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61F8972-DB91-4B9E-9108-18E24D78102F}" type="datetimeFigureOut">
              <a:rPr lang="en-US" smtClean="0"/>
              <a:t>1/22/2022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4C7127C-CF01-4ADA-B52D-3AFD861C7BBE}" type="slidenum">
              <a:rPr lang="en-US" smtClean="0"/>
              <a:t>‹#›</a:t>
            </a:fld>
            <a:endParaRPr lang="en-US"/>
          </a:p>
        </p:txBody>
      </p:sp>
    </p:spTree>
    <p:extLst>
      <p:ext uri="{BB962C8B-B14F-4D97-AF65-F5344CB8AC3E}">
        <p14:creationId xmlns:p14="http://schemas.microsoft.com/office/powerpoint/2010/main" val="1945584796"/>
      </p:ext>
    </p:extLst>
  </p:cSld>
  <p:clrMap bg1="dk1" tx1="lt1" bg2="dk2" tx2="lt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199" y="2459504"/>
            <a:ext cx="9866490" cy="3477875"/>
          </a:xfrm>
          <a:prstGeom prst="rect">
            <a:avLst/>
          </a:prstGeom>
        </p:spPr>
        <p:txBody>
          <a:bodyPr wrap="square">
            <a:spAutoFit/>
          </a:bodyPr>
          <a:lstStyle/>
          <a:p>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PRESENTATION </a:t>
            </a:r>
            <a:r>
              <a:rPr lang="en-US" sz="2400" b="1" dirty="0" smtClean="0">
                <a:solidFill>
                  <a:schemeClr val="tx1"/>
                </a:solidFill>
                <a:latin typeface="Times New Roman" panose="02020603050405020304" pitchFamily="18" charset="0"/>
                <a:cs typeface="Times New Roman" panose="02020603050405020304" pitchFamily="18" charset="0"/>
              </a:rPr>
              <a:t>ON:</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b="1" dirty="0">
                <a:solidFill>
                  <a:schemeClr val="accent1">
                    <a:lumMod val="10000"/>
                    <a:lumOff val="90000"/>
                  </a:schemeClr>
                </a:solidFill>
                <a:latin typeface="Times New Roman" panose="02020603050405020304" pitchFamily="18" charset="0"/>
                <a:cs typeface="Times New Roman" panose="02020603050405020304" pitchFamily="18" charset="0"/>
              </a:rPr>
              <a:t/>
            </a:r>
            <a:br>
              <a:rPr lang="en-US" sz="2400" b="1" dirty="0">
                <a:solidFill>
                  <a:schemeClr val="accent1">
                    <a:lumMod val="10000"/>
                    <a:lumOff val="90000"/>
                  </a:schemeClr>
                </a:solidFill>
                <a:latin typeface="Times New Roman" panose="02020603050405020304" pitchFamily="18" charset="0"/>
                <a:cs typeface="Times New Roman" panose="02020603050405020304" pitchFamily="18" charset="0"/>
              </a:rPr>
            </a:b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smtClean="0">
                <a:solidFill>
                  <a:srgbClr val="FF0000"/>
                </a:solidFill>
                <a:latin typeface="Times New Roman" panose="02020603050405020304" pitchFamily="18" charset="0"/>
                <a:cs typeface="Times New Roman" panose="02020603050405020304" pitchFamily="18" charset="0"/>
              </a:rPr>
              <a:t>                      Car </a:t>
            </a:r>
            <a:r>
              <a:rPr lang="en-US" sz="2000" b="1" dirty="0">
                <a:solidFill>
                  <a:srgbClr val="FF0000"/>
                </a:solidFill>
                <a:latin typeface="Times New Roman" panose="02020603050405020304" pitchFamily="18" charset="0"/>
                <a:cs typeface="Times New Roman" panose="02020603050405020304" pitchFamily="18" charset="0"/>
              </a:rPr>
              <a:t>Price </a:t>
            </a:r>
            <a:r>
              <a:rPr lang="en-US" sz="2000" b="1" dirty="0" smtClean="0">
                <a:solidFill>
                  <a:srgbClr val="FF0000"/>
                </a:solidFill>
                <a:latin typeface="Times New Roman" panose="02020603050405020304" pitchFamily="18" charset="0"/>
                <a:cs typeface="Times New Roman" panose="02020603050405020304" pitchFamily="18" charset="0"/>
              </a:rPr>
              <a:t>Prediction Project</a:t>
            </a:r>
            <a:r>
              <a:rPr lang="en-US" sz="2000" dirty="0">
                <a:solidFill>
                  <a:srgbClr val="FF0000"/>
                </a:solidFill>
                <a:latin typeface="Times New Roman" panose="02020603050405020304" pitchFamily="18" charset="0"/>
                <a:cs typeface="Times New Roman" panose="02020603050405020304" pitchFamily="18" charset="0"/>
              </a:rPr>
              <a:t/>
            </a:r>
            <a:br>
              <a:rPr lang="en-US" sz="2000" dirty="0">
                <a:solidFill>
                  <a:srgbClr val="FF0000"/>
                </a:solidFill>
                <a:latin typeface="Times New Roman" panose="02020603050405020304" pitchFamily="18" charset="0"/>
                <a:cs typeface="Times New Roman" panose="02020603050405020304" pitchFamily="18" charset="0"/>
              </a:rPr>
            </a:br>
            <a:r>
              <a:rPr lang="en-US" dirty="0">
                <a:solidFill>
                  <a:srgbClr val="FF0000"/>
                </a:solidFill>
                <a:latin typeface="Times New Roman" panose="02020603050405020304" pitchFamily="18" charset="0"/>
                <a:cs typeface="Times New Roman" panose="02020603050405020304" pitchFamily="18" charset="0"/>
              </a:rPr>
              <a:t/>
            </a:r>
            <a:br>
              <a:rPr lang="en-US" dirty="0">
                <a:solidFill>
                  <a:srgbClr val="FF0000"/>
                </a:solidFill>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endParaRPr lang="en-US" sz="1400" b="1" dirty="0">
              <a:solidFill>
                <a:schemeClr val="tx1"/>
              </a:solidFill>
              <a:latin typeface="Times New Roman" panose="02020603050405020304" pitchFamily="18" charset="0"/>
              <a:cs typeface="Times New Roman" panose="02020603050405020304" pitchFamily="18" charset="0"/>
            </a:endParaRPr>
          </a:p>
          <a:p>
            <a:endParaRPr lang="en-US" sz="1400" b="1" dirty="0" smtClean="0">
              <a:latin typeface="Times New Roman" panose="02020603050405020304" pitchFamily="18" charset="0"/>
              <a:cs typeface="Times New Roman" panose="02020603050405020304" pitchFamily="18" charset="0"/>
            </a:endParaRPr>
          </a:p>
          <a:p>
            <a:endParaRPr lang="en-US" sz="1400" b="1" dirty="0">
              <a:solidFill>
                <a:schemeClr val="tx1"/>
              </a:solidFill>
              <a:latin typeface="Times New Roman" panose="02020603050405020304" pitchFamily="18" charset="0"/>
              <a:cs typeface="Times New Roman" panose="02020603050405020304" pitchFamily="18" charset="0"/>
            </a:endParaRPr>
          </a:p>
          <a:p>
            <a:pPr algn="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Submitted </a:t>
            </a:r>
            <a:r>
              <a:rPr lang="en-US" b="1" dirty="0">
                <a:latin typeface="Times New Roman" panose="02020603050405020304" pitchFamily="18" charset="0"/>
                <a:cs typeface="Times New Roman" panose="02020603050405020304" pitchFamily="18" charset="0"/>
              </a:rPr>
              <a:t>by:</a:t>
            </a:r>
            <a:r>
              <a:rPr lang="en-US" dirty="0" smtClean="0">
                <a:latin typeface="Times New Roman" panose="02020603050405020304" pitchFamily="18" charset="0"/>
                <a:cs typeface="Times New Roman" panose="02020603050405020304" pitchFamily="18" charset="0"/>
              </a:rPr>
              <a:t> </a:t>
            </a:r>
          </a:p>
          <a:p>
            <a:pPr algn="r"/>
            <a:r>
              <a:rPr lang="en-US" b="1" dirty="0" err="1" smtClean="0">
                <a:solidFill>
                  <a:srgbClr val="FF0000"/>
                </a:solidFill>
                <a:latin typeface="Times New Roman" panose="02020603050405020304" pitchFamily="18" charset="0"/>
                <a:cs typeface="Times New Roman" panose="02020603050405020304" pitchFamily="18" charset="0"/>
              </a:rPr>
              <a:t>Megha</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smtClean="0">
                <a:solidFill>
                  <a:srgbClr val="FF0000"/>
                </a:solidFill>
                <a:latin typeface="Times New Roman" panose="02020603050405020304" pitchFamily="18" charset="0"/>
                <a:cs typeface="Times New Roman" panose="02020603050405020304" pitchFamily="18" charset="0"/>
              </a:rPr>
              <a:t>Singh</a:t>
            </a:r>
            <a:r>
              <a:rPr lang="en-US" b="1" dirty="0">
                <a:solidFill>
                  <a:srgbClr val="FF0000"/>
                </a:solidFill>
                <a:latin typeface="Times New Roman" panose="02020603050405020304" pitchFamily="18" charset="0"/>
                <a:cs typeface="Times New Roman" panose="02020603050405020304" pitchFamily="18" charset="0"/>
              </a:rPr>
              <a:t/>
            </a:r>
            <a:br>
              <a:rPr lang="en-US" b="1" dirty="0">
                <a:solidFill>
                  <a:srgbClr val="FF0000"/>
                </a:solidFill>
                <a:latin typeface="Times New Roman" panose="02020603050405020304" pitchFamily="18" charset="0"/>
                <a:cs typeface="Times New Roman" panose="02020603050405020304" pitchFamily="18" charset="0"/>
              </a:rPr>
            </a:br>
            <a:r>
              <a:rPr lang="en-US" b="1" dirty="0" smtClean="0">
                <a:solidFill>
                  <a:srgbClr val="FF0000"/>
                </a:solidFill>
                <a:latin typeface="Times New Roman" panose="02020603050405020304" pitchFamily="18" charset="0"/>
                <a:cs typeface="Times New Roman" panose="02020603050405020304" pitchFamily="18" charset="0"/>
              </a:rPr>
              <a:t>                                                                                                                    Batch1834</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3805237" y="320322"/>
            <a:ext cx="2752725" cy="1905000"/>
          </a:xfrm>
          <a:prstGeom prst="rect">
            <a:avLst/>
          </a:prstGeom>
          <a:noFill/>
          <a:ln>
            <a:noFill/>
          </a:ln>
        </p:spPr>
      </p:pic>
    </p:spTree>
    <p:extLst>
      <p:ext uri="{BB962C8B-B14F-4D97-AF65-F5344CB8AC3E}">
        <p14:creationId xmlns:p14="http://schemas.microsoft.com/office/powerpoint/2010/main" val="2930367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1467" y="1443841"/>
            <a:ext cx="7992533" cy="3139321"/>
          </a:xfrm>
          <a:prstGeom prst="rect">
            <a:avLst/>
          </a:prstGeom>
        </p:spPr>
        <p:txBody>
          <a:bodyPr wrap="square">
            <a:spAutoFit/>
          </a:bodyPr>
          <a:lstStyle/>
          <a:p>
            <a:pPr>
              <a:buFont typeface="Wingdings" panose="05000000000000000000" pitchFamily="2" charset="2"/>
              <a:buChar char="ü"/>
            </a:pPr>
            <a:r>
              <a:rPr lang="en-IN" dirty="0">
                <a:latin typeface="Century" panose="02040604050505020304" pitchFamily="18" charset="0"/>
              </a:rPr>
              <a:t>Data has been scrapped from </a:t>
            </a:r>
            <a:r>
              <a:rPr lang="en-IN" dirty="0" err="1">
                <a:latin typeface="Century" panose="02040604050505020304" pitchFamily="18" charset="0"/>
              </a:rPr>
              <a:t>cardekho</a:t>
            </a:r>
            <a:r>
              <a:rPr lang="en-IN" dirty="0">
                <a:latin typeface="Century" panose="02040604050505020304" pitchFamily="18" charset="0"/>
              </a:rPr>
              <a:t> website so we have to clean it for our convenience.</a:t>
            </a:r>
          </a:p>
          <a:p>
            <a:pPr>
              <a:buFont typeface="Wingdings" panose="05000000000000000000" pitchFamily="2" charset="2"/>
              <a:buChar char="ü"/>
            </a:pPr>
            <a:r>
              <a:rPr lang="en-IN" dirty="0">
                <a:latin typeface="Century" panose="02040604050505020304" pitchFamily="18" charset="0"/>
              </a:rPr>
              <a:t>In my datasets I found null values, outliers and also skewness.</a:t>
            </a:r>
          </a:p>
          <a:p>
            <a:pPr>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I have used imputation method to replace null values. To remove outliers I have used Z-score method. And to remove skewness I have used yeo-</a:t>
            </a:r>
            <a:r>
              <a:rPr lang="en-IN" dirty="0" err="1">
                <a:latin typeface="Century" panose="02040604050505020304" pitchFamily="18" charset="0"/>
                <a:ea typeface="Calibri" panose="020F0502020204030204" pitchFamily="34" charset="0"/>
                <a:cs typeface="Times New Roman" panose="02020603050405020304" pitchFamily="18" charset="0"/>
              </a:rPr>
              <a:t>johnson</a:t>
            </a:r>
            <a:r>
              <a:rPr lang="en-IN" dirty="0">
                <a:latin typeface="Century" panose="02040604050505020304" pitchFamily="18" charset="0"/>
                <a:ea typeface="Calibri" panose="020F0502020204030204" pitchFamily="34" charset="0"/>
                <a:cs typeface="Times New Roman" panose="02020603050405020304" pitchFamily="18" charset="0"/>
              </a:rPr>
              <a:t> method. </a:t>
            </a:r>
          </a:p>
          <a:p>
            <a:pPr>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To encode the categorical columns I have use Label Encoding. </a:t>
            </a:r>
          </a:p>
          <a:p>
            <a:pPr>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Use of Pearson’s correlation coefficient to check the correlation between dependent and independent features. </a:t>
            </a:r>
          </a:p>
          <a:p>
            <a:pPr>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Also I have used standardization. Then followed by model building with all regression algorithms.</a:t>
            </a:r>
            <a:endParaRPr lang="en-IN" dirty="0">
              <a:latin typeface="Century" panose="02040604050505020304" pitchFamily="18" charset="0"/>
            </a:endParaRPr>
          </a:p>
        </p:txBody>
      </p:sp>
    </p:spTree>
    <p:extLst>
      <p:ext uri="{BB962C8B-B14F-4D97-AF65-F5344CB8AC3E}">
        <p14:creationId xmlns:p14="http://schemas.microsoft.com/office/powerpoint/2010/main" val="1932181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801459"/>
          </a:xfrm>
        </p:spPr>
        <p:txBody>
          <a:bodyPr>
            <a:normAutofit/>
          </a:bodyPr>
          <a:lstStyle/>
          <a:p>
            <a:r>
              <a:rPr lang="en-IN" dirty="0" smtClean="0"/>
              <a:t>Exploratory </a:t>
            </a:r>
            <a:r>
              <a:rPr lang="en-IN" dirty="0"/>
              <a:t>Data Analysis</a:t>
            </a:r>
            <a:br>
              <a:rPr lang="en-IN" dirty="0"/>
            </a:br>
            <a:endParaRPr lang="en-US" dirty="0"/>
          </a:p>
        </p:txBody>
      </p:sp>
      <p:sp>
        <p:nvSpPr>
          <p:cNvPr id="3" name="Subtitle 2"/>
          <p:cNvSpPr>
            <a:spLocks noGrp="1"/>
          </p:cNvSpPr>
          <p:nvPr>
            <p:ph type="subTitle" idx="1"/>
          </p:nvPr>
        </p:nvSpPr>
        <p:spPr/>
        <p:txBody>
          <a:bodyPr/>
          <a:lstStyle/>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4357" y="2686757"/>
            <a:ext cx="8523110" cy="3638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8332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39" y="146756"/>
            <a:ext cx="5375994" cy="2765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5689" y="146756"/>
            <a:ext cx="4933244" cy="3364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518" y="3138311"/>
            <a:ext cx="4034306" cy="3544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2328" y="3510940"/>
            <a:ext cx="3859966" cy="3229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0123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9AB715-970E-4D95-82F4-79B56825A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756" y="83757"/>
            <a:ext cx="12148999" cy="6689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600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2786"/>
          </a:xfrm>
        </p:spPr>
        <p:txBody>
          <a:bodyPr>
            <a:normAutofit fontScale="90000"/>
          </a:bodyPr>
          <a:lstStyle/>
          <a:p>
            <a:r>
              <a:rPr lang="en-IN" dirty="0" smtClean="0"/>
              <a:t>Univariate </a:t>
            </a:r>
            <a:r>
              <a:rPr lang="en-IN" dirty="0" err="1" smtClean="0"/>
              <a:t>Vizualization</a:t>
            </a:r>
            <a:r>
              <a:rPr lang="en-IN" dirty="0" smtClean="0"/>
              <a:t> of Categorical columns:</a:t>
            </a:r>
            <a:endParaRPr lang="en-US" dirty="0"/>
          </a:p>
        </p:txBody>
      </p:sp>
      <p:pic>
        <p:nvPicPr>
          <p:cNvPr id="4" name="Content Placeholder 3">
            <a:extLst>
              <a:ext uri="{FF2B5EF4-FFF2-40B4-BE49-F238E27FC236}">
                <a16:creationId xmlns:a16="http://schemas.microsoft.com/office/drawing/2014/main" id="{50966C53-84A8-4936-8F73-C36E558A537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178" y="1098531"/>
            <a:ext cx="3158066" cy="2852581"/>
          </a:xfrm>
          <a:prstGeom prst="rect">
            <a:avLst/>
          </a:prstGeom>
          <a:noFill/>
          <a:ln>
            <a:noFill/>
          </a:ln>
        </p:spPr>
      </p:pic>
      <p:pic>
        <p:nvPicPr>
          <p:cNvPr id="5" name="Picture 4">
            <a:extLst>
              <a:ext uri="{FF2B5EF4-FFF2-40B4-BE49-F238E27FC236}">
                <a16:creationId xmlns:a16="http://schemas.microsoft.com/office/drawing/2014/main" id="{77D4FDA3-8B5E-4CC9-A1A9-6513AEBC52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10118" y="1098531"/>
            <a:ext cx="3321260" cy="2852581"/>
          </a:xfrm>
          <a:prstGeom prst="rect">
            <a:avLst/>
          </a:prstGeom>
          <a:noFill/>
          <a:ln>
            <a:noFill/>
          </a:ln>
        </p:spPr>
      </p:pic>
      <p:pic>
        <p:nvPicPr>
          <p:cNvPr id="6" name="Content Placeholder 7">
            <a:extLst>
              <a:ext uri="{FF2B5EF4-FFF2-40B4-BE49-F238E27FC236}">
                <a16:creationId xmlns:a16="http://schemas.microsoft.com/office/drawing/2014/main" id="{B4FC0C3E-D71C-4B79-A750-2C9B8121A7F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32251" y="1098531"/>
            <a:ext cx="3829259" cy="2304256"/>
          </a:xfrm>
          <a:prstGeom prst="rect">
            <a:avLst/>
          </a:prstGeom>
          <a:noFill/>
          <a:ln>
            <a:noFill/>
          </a:ln>
        </p:spPr>
      </p:pic>
      <p:pic>
        <p:nvPicPr>
          <p:cNvPr id="7" name="Picture 6">
            <a:extLst>
              <a:ext uri="{FF2B5EF4-FFF2-40B4-BE49-F238E27FC236}">
                <a16:creationId xmlns:a16="http://schemas.microsoft.com/office/drawing/2014/main" id="{D074FF0E-8234-4A87-BF78-0F749531B26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89794" y="3951112"/>
            <a:ext cx="3219450" cy="2766096"/>
          </a:xfrm>
          <a:prstGeom prst="rect">
            <a:avLst/>
          </a:prstGeom>
          <a:noFill/>
          <a:ln>
            <a:noFill/>
          </a:ln>
        </p:spPr>
      </p:pic>
      <p:pic>
        <p:nvPicPr>
          <p:cNvPr id="8" name="Picture 7">
            <a:extLst>
              <a:ext uri="{FF2B5EF4-FFF2-40B4-BE49-F238E27FC236}">
                <a16:creationId xmlns:a16="http://schemas.microsoft.com/office/drawing/2014/main" id="{8163F27E-024C-45D1-AA9A-00F7B6A01E01}"/>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691957" y="3956916"/>
            <a:ext cx="3440294" cy="2511617"/>
          </a:xfrm>
          <a:prstGeom prst="rect">
            <a:avLst/>
          </a:prstGeom>
          <a:noFill/>
          <a:ln>
            <a:noFill/>
          </a:ln>
        </p:spPr>
      </p:pic>
      <p:pic>
        <p:nvPicPr>
          <p:cNvPr id="9" name="Picture 8">
            <a:extLst>
              <a:ext uri="{FF2B5EF4-FFF2-40B4-BE49-F238E27FC236}">
                <a16:creationId xmlns:a16="http://schemas.microsoft.com/office/drawing/2014/main" id="{1D42BD10-5B33-43F0-B57B-743DA73E6D8E}"/>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502300" y="3852080"/>
            <a:ext cx="3459210" cy="2448531"/>
          </a:xfrm>
          <a:prstGeom prst="rect">
            <a:avLst/>
          </a:prstGeom>
          <a:noFill/>
          <a:ln>
            <a:noFill/>
          </a:ln>
        </p:spPr>
      </p:pic>
    </p:spTree>
    <p:extLst>
      <p:ext uri="{BB962C8B-B14F-4D97-AF65-F5344CB8AC3E}">
        <p14:creationId xmlns:p14="http://schemas.microsoft.com/office/powerpoint/2010/main" val="3404545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Bivariate </a:t>
            </a:r>
            <a:r>
              <a:rPr lang="en-IN" dirty="0" err="1" smtClean="0"/>
              <a:t>Vizualization</a:t>
            </a:r>
            <a:r>
              <a:rPr lang="en-IN" dirty="0" smtClean="0"/>
              <a:t> of numerical columns:</a:t>
            </a:r>
            <a:endParaRPr lang="en-US" dirty="0"/>
          </a:p>
        </p:txBody>
      </p:sp>
      <p:pic>
        <p:nvPicPr>
          <p:cNvPr id="4" name="Content Placeholder 3">
            <a:extLst>
              <a:ext uri="{FF2B5EF4-FFF2-40B4-BE49-F238E27FC236}">
                <a16:creationId xmlns:a16="http://schemas.microsoft.com/office/drawing/2014/main" id="{0FF1DD7B-38EE-4196-9498-9D6F203B8D76}"/>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40256"/>
          <a:stretch/>
        </p:blipFill>
        <p:spPr bwMode="auto">
          <a:xfrm>
            <a:off x="395111" y="1825625"/>
            <a:ext cx="10958689" cy="4351338"/>
          </a:xfrm>
          <a:prstGeom prst="rect">
            <a:avLst/>
          </a:prstGeom>
          <a:noFill/>
          <a:ln>
            <a:noFill/>
          </a:ln>
        </p:spPr>
      </p:pic>
    </p:spTree>
    <p:extLst>
      <p:ext uri="{BB962C8B-B14F-4D97-AF65-F5344CB8AC3E}">
        <p14:creationId xmlns:p14="http://schemas.microsoft.com/office/powerpoint/2010/main" val="740821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4697"/>
          </a:xfrm>
        </p:spPr>
        <p:txBody>
          <a:bodyPr/>
          <a:lstStyle/>
          <a:p>
            <a:r>
              <a:rPr lang="en-IN" dirty="0" smtClean="0"/>
              <a:t>Bivariate </a:t>
            </a:r>
            <a:r>
              <a:rPr lang="en-IN" dirty="0" err="1" smtClean="0"/>
              <a:t>Vizualization</a:t>
            </a:r>
            <a:r>
              <a:rPr lang="en-IN" dirty="0" smtClean="0"/>
              <a:t> of numerical columns:</a:t>
            </a:r>
            <a:endParaRPr lang="en-US" dirty="0"/>
          </a:p>
        </p:txBody>
      </p:sp>
      <p:pic>
        <p:nvPicPr>
          <p:cNvPr id="4" name="Content Placeholder 3">
            <a:extLst>
              <a:ext uri="{FF2B5EF4-FFF2-40B4-BE49-F238E27FC236}">
                <a16:creationId xmlns:a16="http://schemas.microsoft.com/office/drawing/2014/main" id="{49EC0143-AFFD-448D-AAFC-750124C30B53}"/>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60217"/>
          <a:stretch/>
        </p:blipFill>
        <p:spPr bwMode="auto">
          <a:xfrm>
            <a:off x="936978" y="1557868"/>
            <a:ext cx="10416822" cy="2946400"/>
          </a:xfrm>
          <a:prstGeom prst="rect">
            <a:avLst/>
          </a:prstGeom>
          <a:noFill/>
          <a:ln>
            <a:noFill/>
          </a:ln>
        </p:spPr>
      </p:pic>
      <p:pic>
        <p:nvPicPr>
          <p:cNvPr id="5" name="Picture 4">
            <a:extLst>
              <a:ext uri="{FF2B5EF4-FFF2-40B4-BE49-F238E27FC236}">
                <a16:creationId xmlns:a16="http://schemas.microsoft.com/office/drawing/2014/main" id="{37223537-BFA2-4560-94BE-1F7D1DAB8D1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9756" y="4504269"/>
            <a:ext cx="10873208" cy="2307436"/>
          </a:xfrm>
          <a:prstGeom prst="rect">
            <a:avLst/>
          </a:prstGeom>
          <a:noFill/>
          <a:ln>
            <a:noFill/>
          </a:ln>
        </p:spPr>
      </p:pic>
    </p:spTree>
    <p:extLst>
      <p:ext uri="{BB962C8B-B14F-4D97-AF65-F5344CB8AC3E}">
        <p14:creationId xmlns:p14="http://schemas.microsoft.com/office/powerpoint/2010/main" val="2315954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Bivariate </a:t>
            </a:r>
            <a:r>
              <a:rPr lang="en-IN" dirty="0" err="1" smtClean="0"/>
              <a:t>Vizualization</a:t>
            </a:r>
            <a:r>
              <a:rPr lang="en-IN" dirty="0" smtClean="0"/>
              <a:t> of categorical columns:</a:t>
            </a:r>
            <a:endParaRPr lang="en-US" dirty="0"/>
          </a:p>
        </p:txBody>
      </p:sp>
      <p:pic>
        <p:nvPicPr>
          <p:cNvPr id="4" name="Picture 2">
            <a:extLst>
              <a:ext uri="{FF2B5EF4-FFF2-40B4-BE49-F238E27FC236}">
                <a16:creationId xmlns:a16="http://schemas.microsoft.com/office/drawing/2014/main" id="{8134321E-82A7-43EB-AE2B-061A7E0409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4134" y="1825625"/>
            <a:ext cx="1041964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367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Observations:</a:t>
            </a:r>
            <a:endParaRPr lang="en-US" b="1" dirty="0"/>
          </a:p>
        </p:txBody>
      </p:sp>
      <p:sp>
        <p:nvSpPr>
          <p:cNvPr id="3" name="Content Placeholder 2"/>
          <p:cNvSpPr>
            <a:spLocks noGrp="1"/>
          </p:cNvSpPr>
          <p:nvPr>
            <p:ph idx="1"/>
          </p:nvPr>
        </p:nvSpPr>
        <p:spPr/>
        <p:txBody>
          <a:bodyPr>
            <a:normAutofit/>
          </a:bodyPr>
          <a:lstStyle/>
          <a:p>
            <a:pPr marL="342900" lvl="0" indent="-342900">
              <a:lnSpc>
                <a:spcPct val="107000"/>
              </a:lnSpc>
              <a:spcBef>
                <a:spcPts val="300"/>
              </a:spcBef>
              <a:spcAft>
                <a:spcPts val="300"/>
              </a:spcAft>
              <a:buFont typeface="Wingdings" panose="05000000000000000000"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Diesel and Electric cars the price is high compared to Petrol, LPG and CNG.</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Cars with automatic gear are costlier than manual gear cars.</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Cars with Carbon Ceramic front break are costlier compared to other cars.</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Cars with carbon Ceramic rear break are costlier compared to other cars.</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Lamborghini brand cars are having highest sale price.</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In Bangalore, Hyderabad and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delhi-ncr</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car prices are high as they are highly populated cities.</a:t>
            </a:r>
            <a:endParaRPr lang="en-IN" dirty="0">
              <a:latin typeface="Century" panose="020406040505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13488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Building:</a:t>
            </a:r>
            <a:endParaRPr lang="en-US" dirty="0"/>
          </a:p>
        </p:txBody>
      </p:sp>
      <p:sp>
        <p:nvSpPr>
          <p:cNvPr id="3" name="Content Placeholder 2"/>
          <p:cNvSpPr>
            <a:spLocks noGrp="1"/>
          </p:cNvSpPr>
          <p:nvPr>
            <p:ph idx="1"/>
          </p:nvPr>
        </p:nvSpPr>
        <p:spPr/>
        <p:txBody>
          <a:bodyPr>
            <a:normAutofit fontScale="92500" lnSpcReduction="10000"/>
          </a:bodyPr>
          <a:lstStyle/>
          <a:p>
            <a:pPr>
              <a:lnSpc>
                <a:spcPct val="107000"/>
              </a:lnSpc>
              <a:spcAft>
                <a:spcPts val="800"/>
              </a:spcAft>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Since Car Price was my target and it was a continuous column so this </a:t>
            </a:r>
            <a:r>
              <a:rPr lang="en-IN" dirty="0" err="1">
                <a:latin typeface="Century" panose="02040604050505020304" pitchFamily="18" charset="0"/>
                <a:ea typeface="Calibri" panose="020F0502020204030204" pitchFamily="34" charset="0"/>
                <a:cs typeface="Times New Roman" panose="02020603050405020304" pitchFamily="18" charset="0"/>
              </a:rPr>
              <a:t>perticular</a:t>
            </a:r>
            <a:r>
              <a:rPr lang="en-IN" dirty="0">
                <a:latin typeface="Century" panose="02040604050505020304" pitchFamily="18" charset="0"/>
                <a:ea typeface="Calibri" panose="020F0502020204030204" pitchFamily="34" charset="0"/>
                <a:cs typeface="Times New Roman" panose="02020603050405020304" pitchFamily="18" charset="0"/>
              </a:rPr>
              <a:t> problem was regression problem. And I have used all regression algorithms to build my model. By looking into the difference of r2 score and cross validation score I found </a:t>
            </a:r>
            <a:r>
              <a:rPr lang="en-IN" dirty="0" err="1">
                <a:latin typeface="Century" panose="02040604050505020304" pitchFamily="18" charset="0"/>
                <a:ea typeface="Calibri" panose="020F0502020204030204" pitchFamily="34" charset="0"/>
                <a:cs typeface="Times New Roman" panose="02020603050405020304" pitchFamily="18" charset="0"/>
              </a:rPr>
              <a:t>DecisionTreeRegressor</a:t>
            </a:r>
            <a:r>
              <a:rPr lang="en-IN" dirty="0">
                <a:latin typeface="Century" panose="02040604050505020304" pitchFamily="18" charset="0"/>
                <a:ea typeface="Calibri" panose="020F0502020204030204" pitchFamily="34" charset="0"/>
                <a:cs typeface="Times New Roman" panose="02020603050405020304" pitchFamily="18" charset="0"/>
              </a:rPr>
              <a:t> as a best model with least difference. Also to get the best model we have to run through multiple models and to avoid the confusion of overfitting we have go through cross validation. Below are the list of regression algorithms I have used in my project.</a:t>
            </a:r>
          </a:p>
          <a:p>
            <a:pPr marL="342900" lvl="0" indent="-342900">
              <a:lnSpc>
                <a:spcPct val="107000"/>
              </a:lnSpc>
              <a:spcBef>
                <a:spcPts val="300"/>
              </a:spcBef>
              <a:spcAft>
                <a:spcPts val="300"/>
              </a:spcAft>
              <a:buFont typeface="Wingdings" panose="05000000000000000000" pitchFamily="2" charset="2"/>
              <a:buChar char=""/>
            </a:pPr>
            <a:r>
              <a:rPr lang="en-IN" dirty="0" err="1">
                <a:latin typeface="Century" panose="02040604050505020304" pitchFamily="18" charset="0"/>
                <a:ea typeface="Calibri" panose="020F0502020204030204" pitchFamily="34" charset="0"/>
                <a:cs typeface="Times New Roman" panose="02020603050405020304" pitchFamily="18" charset="0"/>
              </a:rPr>
              <a:t>RandomForestRegressor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dirty="0" err="1">
                <a:latin typeface="Century" panose="02040604050505020304" pitchFamily="18" charset="0"/>
                <a:ea typeface="Calibri" panose="020F0502020204030204" pitchFamily="34" charset="0"/>
                <a:cs typeface="Times New Roman" panose="02020603050405020304" pitchFamily="18" charset="0"/>
              </a:rPr>
              <a:t>XGBRegressor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dirty="0" err="1">
                <a:latin typeface="Century" panose="02040604050505020304" pitchFamily="18" charset="0"/>
                <a:ea typeface="Calibri" panose="020F0502020204030204" pitchFamily="34" charset="0"/>
                <a:cs typeface="Times New Roman" panose="02020603050405020304" pitchFamily="18" charset="0"/>
              </a:rPr>
              <a:t>GradientBoostingRegressor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dirty="0" err="1">
                <a:latin typeface="Century" panose="02040604050505020304" pitchFamily="18" charset="0"/>
                <a:ea typeface="Calibri" panose="020F0502020204030204" pitchFamily="34" charset="0"/>
                <a:cs typeface="Times New Roman" panose="02020603050405020304" pitchFamily="18" charset="0"/>
              </a:rPr>
              <a:t>DecisionTreeRegressor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dirty="0" err="1">
                <a:latin typeface="Century" panose="02040604050505020304" pitchFamily="18" charset="0"/>
                <a:cs typeface="Times New Roman" panose="02020603050405020304" pitchFamily="18" charset="0"/>
              </a:rPr>
              <a:t>BaggingRegressor</a:t>
            </a:r>
            <a:endParaRPr lang="en-IN" dirty="0">
              <a:latin typeface="Century" panose="02040604050505020304" pitchFamily="18" charset="0"/>
            </a:endParaRPr>
          </a:p>
          <a:p>
            <a:endParaRPr lang="en-US" dirty="0"/>
          </a:p>
        </p:txBody>
      </p:sp>
    </p:spTree>
    <p:extLst>
      <p:ext uri="{BB962C8B-B14F-4D97-AF65-F5344CB8AC3E}">
        <p14:creationId xmlns:p14="http://schemas.microsoft.com/office/powerpoint/2010/main" val="660970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796748"/>
          </a:xfrm>
        </p:spPr>
        <p:txBody>
          <a:bodyPr>
            <a:normAutofit/>
          </a:bodyPr>
          <a:lstStyle/>
          <a:p>
            <a:r>
              <a:rPr lang="en-US" dirty="0">
                <a:latin typeface="Bahnschrift" panose="020B0502040204020203" pitchFamily="34" charset="0"/>
              </a:rPr>
              <a:t>INTRODUCTION</a:t>
            </a:r>
            <a:endParaRPr lang="en-US" dirty="0"/>
          </a:p>
        </p:txBody>
      </p:sp>
      <p:sp>
        <p:nvSpPr>
          <p:cNvPr id="3" name="Subtitle 2"/>
          <p:cNvSpPr>
            <a:spLocks noGrp="1"/>
          </p:cNvSpPr>
          <p:nvPr>
            <p:ph type="subTitle" idx="1"/>
          </p:nvPr>
        </p:nvSpPr>
        <p:spPr>
          <a:xfrm>
            <a:off x="1524000" y="2540000"/>
            <a:ext cx="9144000" cy="2717800"/>
          </a:xfrm>
        </p:spPr>
        <p:txBody>
          <a:bodyPr>
            <a:normAutofit fontScale="92500" lnSpcReduction="20000"/>
          </a:bodyPr>
          <a:lstStyle/>
          <a:p>
            <a:pPr algn="l"/>
            <a:r>
              <a:rPr lang="en-IN" dirty="0">
                <a:latin typeface="+mj-lt"/>
                <a:ea typeface="Calibri" panose="020F0502020204030204" pitchFamily="34" charset="0"/>
              </a:rPr>
              <a:t>With the </a:t>
            </a:r>
            <a:r>
              <a:rPr lang="en-IN" dirty="0" err="1">
                <a:latin typeface="+mj-lt"/>
                <a:ea typeface="Calibri" panose="020F0502020204030204" pitchFamily="34" charset="0"/>
              </a:rPr>
              <a:t>covid</a:t>
            </a:r>
            <a:r>
              <a:rPr lang="en-IN" dirty="0">
                <a:latin typeface="+mj-lt"/>
                <a:ea typeface="Calibri" panose="020F0502020204030204" pitchFamily="34" charset="0"/>
              </a:rPr>
              <a:t> 19 impact in the market, we have seen lot of Changes in the car market. Now some cars are in demand hence making them costly and some are not in demand hence cheaper. One of our clients works with small traders, who sell used cars. With the change in market due to </a:t>
            </a:r>
            <a:r>
              <a:rPr lang="en-IN" dirty="0" err="1">
                <a:latin typeface="+mj-lt"/>
                <a:ea typeface="Calibri" panose="020F0502020204030204" pitchFamily="34" charset="0"/>
              </a:rPr>
              <a:t>covid</a:t>
            </a:r>
            <a:r>
              <a:rPr lang="en-IN" dirty="0">
                <a:latin typeface="+mj-lt"/>
                <a:ea typeface="Calibri" panose="020F0502020204030204" pitchFamily="34" charset="0"/>
              </a:rPr>
              <a:t> 19 impact, our client is facing problems with their previous car price valuation machine learning models. So, they are looking for new machine </a:t>
            </a:r>
            <a:r>
              <a:rPr lang="en-IN" dirty="0" smtClean="0">
                <a:latin typeface="+mj-lt"/>
                <a:ea typeface="Calibri" panose="020F0502020204030204" pitchFamily="34" charset="0"/>
              </a:rPr>
              <a:t>learning </a:t>
            </a:r>
            <a:r>
              <a:rPr lang="en-IN" dirty="0">
                <a:latin typeface="+mj-lt"/>
                <a:ea typeface="Calibri" panose="020F0502020204030204" pitchFamily="34" charset="0"/>
              </a:rPr>
              <a:t>models from new data. We have to make car price valuation model.</a:t>
            </a:r>
          </a:p>
          <a:p>
            <a:endParaRPr lang="en-US" dirty="0">
              <a:latin typeface="+mj-lt"/>
            </a:endParaRPr>
          </a:p>
        </p:txBody>
      </p:sp>
    </p:spTree>
    <p:extLst>
      <p:ext uri="{BB962C8B-B14F-4D97-AF65-F5344CB8AC3E}">
        <p14:creationId xmlns:p14="http://schemas.microsoft.com/office/powerpoint/2010/main" val="154101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a:t>
            </a:r>
            <a:r>
              <a:rPr lang="en-IN" dirty="0" smtClean="0"/>
              <a:t>) </a:t>
            </a:r>
            <a:r>
              <a:rPr lang="en-IN" dirty="0" err="1" smtClean="0"/>
              <a:t>RandomForestRegressor</a:t>
            </a:r>
            <a:r>
              <a:rPr lang="en-IN" dirty="0" smtClean="0"/>
              <a:t>:</a:t>
            </a:r>
            <a:endParaRPr lang="en-US" dirty="0"/>
          </a:p>
        </p:txBody>
      </p:sp>
      <p:pic>
        <p:nvPicPr>
          <p:cNvPr id="4" name="Content Placeholder 3">
            <a:extLst>
              <a:ext uri="{FF2B5EF4-FFF2-40B4-BE49-F238E27FC236}">
                <a16:creationId xmlns:a16="http://schemas.microsoft.com/office/drawing/2014/main" id="{F469EEDA-447C-40BD-AC65-260278ECC28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6608" y="1310550"/>
            <a:ext cx="6928206" cy="4184865"/>
          </a:xfrm>
          <a:prstGeom prst="rect">
            <a:avLst/>
          </a:prstGeom>
          <a:noFill/>
          <a:ln>
            <a:noFill/>
          </a:ln>
        </p:spPr>
      </p:pic>
      <p:sp>
        <p:nvSpPr>
          <p:cNvPr id="6" name="Rectangle 5"/>
          <p:cNvSpPr/>
          <p:nvPr/>
        </p:nvSpPr>
        <p:spPr>
          <a:xfrm>
            <a:off x="654756" y="2790107"/>
            <a:ext cx="8489244" cy="3774110"/>
          </a:xfrm>
          <a:prstGeom prst="rect">
            <a:avLst/>
          </a:prstGeom>
        </p:spPr>
        <p:txBody>
          <a:bodyPr wrap="square">
            <a:spAutoFit/>
          </a:bodyPr>
          <a:lstStyle/>
          <a:p>
            <a:pPr marL="342900" lvl="0" indent="-342900">
              <a:lnSpc>
                <a:spcPct val="107000"/>
              </a:lnSpc>
              <a:spcAft>
                <a:spcPts val="800"/>
              </a:spcAft>
              <a:buFont typeface="Symbol" panose="05050102010706020507" pitchFamily="18" charset="2"/>
              <a:buChar char=""/>
            </a:pPr>
            <a:endParaRPr lang="en-IN" dirty="0" smtClean="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dirty="0" smtClean="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dirty="0" smtClean="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dirty="0" smtClean="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dirty="0" err="1" smtClean="0">
                <a:latin typeface="Century" panose="02040604050505020304" pitchFamily="18" charset="0"/>
                <a:ea typeface="Calibri" panose="020F0502020204030204" pitchFamily="34" charset="0"/>
                <a:cs typeface="Times New Roman" panose="02020603050405020304" pitchFamily="18" charset="0"/>
              </a:rPr>
              <a:t>RandomForestRegressor</a:t>
            </a:r>
            <a:r>
              <a:rPr lang="en-IN" dirty="0" smtClean="0">
                <a:latin typeface="Century" panose="02040604050505020304" pitchFamily="18" charset="0"/>
                <a:ea typeface="Calibri" panose="020F0502020204030204" pitchFamily="34" charset="0"/>
                <a:cs typeface="Times New Roman" panose="02020603050405020304" pitchFamily="18" charset="0"/>
              </a:rPr>
              <a:t> </a:t>
            </a:r>
            <a:r>
              <a:rPr lang="en-IN" dirty="0">
                <a:latin typeface="Century" panose="02040604050505020304" pitchFamily="18" charset="0"/>
                <a:ea typeface="Calibri" panose="020F0502020204030204" pitchFamily="34" charset="0"/>
                <a:cs typeface="Times New Roman" panose="02020603050405020304" pitchFamily="18" charset="0"/>
              </a:rPr>
              <a:t>has given me 96.46% r2_score and the difference between r2_score and cross validation score is 3.43%, but still we have to look into multiple models.</a:t>
            </a:r>
          </a:p>
        </p:txBody>
      </p:sp>
    </p:spTree>
    <p:extLst>
      <p:ext uri="{BB962C8B-B14F-4D97-AF65-F5344CB8AC3E}">
        <p14:creationId xmlns:p14="http://schemas.microsoft.com/office/powerpoint/2010/main" val="3598897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a:t>
            </a:r>
            <a:r>
              <a:rPr lang="en-IN" dirty="0" smtClean="0"/>
              <a:t>) </a:t>
            </a:r>
            <a:r>
              <a:rPr lang="en-IN" dirty="0" err="1" smtClean="0"/>
              <a:t>GradientBoostingRegressor</a:t>
            </a:r>
            <a:r>
              <a:rPr lang="en-IN" dirty="0" smtClean="0"/>
              <a:t>:</a:t>
            </a:r>
            <a:endParaRPr lang="en-US" dirty="0"/>
          </a:p>
        </p:txBody>
      </p:sp>
      <p:pic>
        <p:nvPicPr>
          <p:cNvPr id="4" name="Content Placeholder 8">
            <a:extLst>
              <a:ext uri="{FF2B5EF4-FFF2-40B4-BE49-F238E27FC236}">
                <a16:creationId xmlns:a16="http://schemas.microsoft.com/office/drawing/2014/main" id="{AC8BB6B9-7480-4119-B271-23153B7598E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3822" y="1946963"/>
            <a:ext cx="9182631" cy="3494281"/>
          </a:xfrm>
          <a:prstGeom prst="rect">
            <a:avLst/>
          </a:prstGeom>
          <a:noFill/>
          <a:ln>
            <a:noFill/>
          </a:ln>
        </p:spPr>
      </p:pic>
      <p:sp>
        <p:nvSpPr>
          <p:cNvPr id="5" name="Rectangle 4"/>
          <p:cNvSpPr/>
          <p:nvPr/>
        </p:nvSpPr>
        <p:spPr>
          <a:xfrm>
            <a:off x="936978" y="2938289"/>
            <a:ext cx="8207022" cy="3477747"/>
          </a:xfrm>
          <a:prstGeom prst="rect">
            <a:avLst/>
          </a:prstGeom>
        </p:spPr>
        <p:txBody>
          <a:bodyPr wrap="square">
            <a:spAutoFit/>
          </a:bodyPr>
          <a:lstStyle/>
          <a:p>
            <a:pPr marL="342900" lvl="0" indent="-342900">
              <a:lnSpc>
                <a:spcPct val="107000"/>
              </a:lnSpc>
              <a:spcAft>
                <a:spcPts val="800"/>
              </a:spcAft>
              <a:buFont typeface="Symbol" panose="05050102010706020507" pitchFamily="18" charset="2"/>
              <a:buChar char=""/>
            </a:pPr>
            <a:endParaRPr lang="en-IN" dirty="0" smtClean="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dirty="0" smtClean="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dirty="0" smtClean="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dirty="0" smtClean="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dirty="0" err="1" smtClean="0">
                <a:latin typeface="Century" panose="02040604050505020304" pitchFamily="18" charset="0"/>
                <a:ea typeface="Calibri" panose="020F0502020204030204" pitchFamily="34" charset="0"/>
                <a:cs typeface="Times New Roman" panose="02020603050405020304" pitchFamily="18" charset="0"/>
              </a:rPr>
              <a:t>GradientBoostingRegressor</a:t>
            </a:r>
            <a:r>
              <a:rPr lang="en-IN" dirty="0" smtClean="0">
                <a:latin typeface="Century" panose="02040604050505020304" pitchFamily="18" charset="0"/>
                <a:ea typeface="Calibri" panose="020F0502020204030204" pitchFamily="34" charset="0"/>
                <a:cs typeface="Times New Roman" panose="02020603050405020304" pitchFamily="18" charset="0"/>
              </a:rPr>
              <a:t> </a:t>
            </a:r>
            <a:r>
              <a:rPr lang="en-IN" dirty="0">
                <a:latin typeface="Century" panose="02040604050505020304" pitchFamily="18" charset="0"/>
                <a:ea typeface="Calibri" panose="020F0502020204030204" pitchFamily="34" charset="0"/>
                <a:cs typeface="Times New Roman" panose="02020603050405020304" pitchFamily="18" charset="0"/>
              </a:rPr>
              <a:t>is giving me </a:t>
            </a:r>
            <a:r>
              <a:rPr lang="en-IN" dirty="0" smtClean="0">
                <a:latin typeface="Century" panose="02040604050505020304" pitchFamily="18" charset="0"/>
                <a:ea typeface="Calibri" panose="020F0502020204030204" pitchFamily="34" charset="0"/>
                <a:cs typeface="Times New Roman" panose="02020603050405020304" pitchFamily="18" charset="0"/>
              </a:rPr>
              <a:t>90.193</a:t>
            </a:r>
            <a:r>
              <a:rPr lang="en-IN" dirty="0">
                <a:latin typeface="Century" panose="02040604050505020304" pitchFamily="18" charset="0"/>
                <a:ea typeface="Calibri" panose="020F0502020204030204" pitchFamily="34" charset="0"/>
                <a:cs typeface="Times New Roman" panose="02020603050405020304" pitchFamily="18" charset="0"/>
              </a:rPr>
              <a:t>% r2_score and the difference between r2_score and cross validation score is 4.74%.</a:t>
            </a:r>
          </a:p>
        </p:txBody>
      </p:sp>
    </p:spTree>
    <p:extLst>
      <p:ext uri="{BB962C8B-B14F-4D97-AF65-F5344CB8AC3E}">
        <p14:creationId xmlns:p14="http://schemas.microsoft.com/office/powerpoint/2010/main" val="1308117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a:t>
            </a:r>
            <a:r>
              <a:rPr lang="en-IN" dirty="0" smtClean="0"/>
              <a:t>)</a:t>
            </a:r>
            <a:r>
              <a:rPr lang="en-IN" dirty="0" err="1" smtClean="0"/>
              <a:t>XGBRegressor</a:t>
            </a:r>
            <a:endParaRPr lang="en-US" dirty="0"/>
          </a:p>
        </p:txBody>
      </p:sp>
      <p:pic>
        <p:nvPicPr>
          <p:cNvPr id="4" name="Content Placeholder 3">
            <a:extLst>
              <a:ext uri="{FF2B5EF4-FFF2-40B4-BE49-F238E27FC236}">
                <a16:creationId xmlns:a16="http://schemas.microsoft.com/office/drawing/2014/main" id="{8A1C9CFF-69CB-4310-907D-828C22CAB25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8622" y="1956850"/>
            <a:ext cx="8884181" cy="3134440"/>
          </a:xfrm>
          <a:prstGeom prst="rect">
            <a:avLst/>
          </a:prstGeom>
          <a:noFill/>
          <a:ln>
            <a:noFill/>
          </a:ln>
        </p:spPr>
      </p:pic>
      <p:sp>
        <p:nvSpPr>
          <p:cNvPr id="5" name="Rectangle 4"/>
          <p:cNvSpPr/>
          <p:nvPr/>
        </p:nvSpPr>
        <p:spPr>
          <a:xfrm>
            <a:off x="688622" y="2938289"/>
            <a:ext cx="8455378" cy="3078792"/>
          </a:xfrm>
          <a:prstGeom prst="rect">
            <a:avLst/>
          </a:prstGeom>
        </p:spPr>
        <p:txBody>
          <a:bodyPr wrap="square">
            <a:spAutoFit/>
          </a:bodyPr>
          <a:lstStyle/>
          <a:p>
            <a:pPr marL="285750" indent="-285750">
              <a:lnSpc>
                <a:spcPct val="107000"/>
              </a:lnSpc>
              <a:spcAft>
                <a:spcPts val="800"/>
              </a:spcAft>
              <a:buFont typeface="Wingdings" panose="05000000000000000000" pitchFamily="2" charset="2"/>
              <a:buChar char="ü"/>
            </a:pPr>
            <a:endParaRPr lang="en-IN" dirty="0" smtClean="0">
              <a:latin typeface="Century" panose="020406040505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ü"/>
            </a:pPr>
            <a:endParaRPr lang="en-IN" dirty="0">
              <a:latin typeface="Century" panose="020406040505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ü"/>
            </a:pPr>
            <a:endParaRPr lang="en-IN" dirty="0" smtClean="0">
              <a:latin typeface="Century" panose="020406040505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ü"/>
            </a:pPr>
            <a:endParaRPr lang="en-IN" dirty="0">
              <a:latin typeface="Century" panose="020406040505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ü"/>
            </a:pPr>
            <a:endParaRPr lang="en-IN" dirty="0" smtClean="0">
              <a:latin typeface="Century" panose="020406040505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ü"/>
            </a:pPr>
            <a:endParaRPr lang="en-IN" dirty="0">
              <a:latin typeface="Century" panose="020406040505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ü"/>
            </a:pPr>
            <a:r>
              <a:rPr lang="en-IN" dirty="0" err="1" smtClean="0">
                <a:latin typeface="Century" panose="02040604050505020304" pitchFamily="18" charset="0"/>
                <a:ea typeface="Calibri" panose="020F0502020204030204" pitchFamily="34" charset="0"/>
                <a:cs typeface="Times New Roman" panose="02020603050405020304" pitchFamily="18" charset="0"/>
              </a:rPr>
              <a:t>XGBRegressor</a:t>
            </a:r>
            <a:r>
              <a:rPr lang="en-IN" dirty="0" smtClean="0">
                <a:latin typeface="Century" panose="02040604050505020304" pitchFamily="18" charset="0"/>
                <a:ea typeface="Calibri" panose="020F0502020204030204" pitchFamily="34" charset="0"/>
                <a:cs typeface="Times New Roman" panose="02020603050405020304" pitchFamily="18" charset="0"/>
              </a:rPr>
              <a:t> </a:t>
            </a:r>
            <a:r>
              <a:rPr lang="en-IN" dirty="0">
                <a:latin typeface="Century" panose="02040604050505020304" pitchFamily="18" charset="0"/>
                <a:ea typeface="Calibri" panose="020F0502020204030204" pitchFamily="34" charset="0"/>
                <a:cs typeface="Times New Roman" panose="02020603050405020304" pitchFamily="18" charset="0"/>
              </a:rPr>
              <a:t>is giving me </a:t>
            </a:r>
            <a:r>
              <a:rPr lang="en-IN" dirty="0" smtClean="0">
                <a:latin typeface="Century" panose="02040604050505020304" pitchFamily="18" charset="0"/>
                <a:ea typeface="Calibri" panose="020F0502020204030204" pitchFamily="34" charset="0"/>
                <a:cs typeface="Times New Roman" panose="02020603050405020304" pitchFamily="18" charset="0"/>
              </a:rPr>
              <a:t>93.24% </a:t>
            </a:r>
            <a:r>
              <a:rPr lang="en-IN" dirty="0">
                <a:latin typeface="Century" panose="02040604050505020304" pitchFamily="18" charset="0"/>
                <a:ea typeface="Calibri" panose="020F0502020204030204" pitchFamily="34" charset="0"/>
                <a:cs typeface="Times New Roman" panose="02020603050405020304" pitchFamily="18" charset="0"/>
              </a:rPr>
              <a:t>r2_score and the difference between r2_score and cross validation score is 3.61%.</a:t>
            </a:r>
          </a:p>
        </p:txBody>
      </p:sp>
    </p:spTree>
    <p:extLst>
      <p:ext uri="{BB962C8B-B14F-4D97-AF65-F5344CB8AC3E}">
        <p14:creationId xmlns:p14="http://schemas.microsoft.com/office/powerpoint/2010/main" val="1910671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4</a:t>
            </a:r>
            <a:r>
              <a:rPr lang="en-IN" dirty="0" smtClean="0"/>
              <a:t>) </a:t>
            </a:r>
            <a:r>
              <a:rPr lang="en-IN" dirty="0" err="1" smtClean="0"/>
              <a:t>DecisionTreeRegressor</a:t>
            </a:r>
            <a:r>
              <a:rPr lang="en-IN" dirty="0" smtClean="0"/>
              <a:t>:</a:t>
            </a:r>
            <a:endParaRPr lang="en-US" dirty="0"/>
          </a:p>
        </p:txBody>
      </p:sp>
      <p:pic>
        <p:nvPicPr>
          <p:cNvPr id="4" name="Content Placeholder 3">
            <a:extLst>
              <a:ext uri="{FF2B5EF4-FFF2-40B4-BE49-F238E27FC236}">
                <a16:creationId xmlns:a16="http://schemas.microsoft.com/office/drawing/2014/main" id="{9E01D56C-45A1-46FA-A3BA-F52D6829F3E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4757" y="1580445"/>
            <a:ext cx="8930748" cy="3714044"/>
          </a:xfrm>
          <a:prstGeom prst="rect">
            <a:avLst/>
          </a:prstGeom>
          <a:noFill/>
          <a:ln>
            <a:noFill/>
          </a:ln>
        </p:spPr>
      </p:pic>
      <p:sp>
        <p:nvSpPr>
          <p:cNvPr id="5" name="Rectangle 4"/>
          <p:cNvSpPr/>
          <p:nvPr/>
        </p:nvSpPr>
        <p:spPr>
          <a:xfrm>
            <a:off x="654757" y="2938289"/>
            <a:ext cx="8489243" cy="3477747"/>
          </a:xfrm>
          <a:prstGeom prst="rect">
            <a:avLst/>
          </a:prstGeom>
        </p:spPr>
        <p:txBody>
          <a:bodyPr wrap="square">
            <a:spAutoFit/>
          </a:bodyPr>
          <a:lstStyle/>
          <a:p>
            <a:pPr marL="342900" lvl="0" indent="-342900">
              <a:lnSpc>
                <a:spcPct val="107000"/>
              </a:lnSpc>
              <a:spcAft>
                <a:spcPts val="800"/>
              </a:spcAft>
              <a:buFont typeface="Symbol" panose="05050102010706020507" pitchFamily="18" charset="2"/>
              <a:buChar char=""/>
            </a:pPr>
            <a:endParaRPr lang="en-IN" dirty="0" smtClean="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dirty="0" smtClean="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dirty="0" smtClean="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dirty="0" smtClean="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dirty="0" err="1" smtClean="0">
                <a:latin typeface="Century" panose="02040604050505020304" pitchFamily="18" charset="0"/>
                <a:ea typeface="Calibri" panose="020F0502020204030204" pitchFamily="34" charset="0"/>
                <a:cs typeface="Times New Roman" panose="02020603050405020304" pitchFamily="18" charset="0"/>
              </a:rPr>
              <a:t>DecisionTreeRegressor</a:t>
            </a:r>
            <a:r>
              <a:rPr lang="en-IN" dirty="0" smtClean="0">
                <a:latin typeface="Century" panose="02040604050505020304" pitchFamily="18" charset="0"/>
                <a:ea typeface="Calibri" panose="020F0502020204030204" pitchFamily="34" charset="0"/>
                <a:cs typeface="Times New Roman" panose="02020603050405020304" pitchFamily="18" charset="0"/>
              </a:rPr>
              <a:t> </a:t>
            </a:r>
            <a:r>
              <a:rPr lang="en-IN" dirty="0">
                <a:latin typeface="Century" panose="02040604050505020304" pitchFamily="18" charset="0"/>
                <a:ea typeface="Calibri" panose="020F0502020204030204" pitchFamily="34" charset="0"/>
                <a:cs typeface="Times New Roman" panose="02020603050405020304" pitchFamily="18" charset="0"/>
              </a:rPr>
              <a:t>is giving me </a:t>
            </a:r>
            <a:r>
              <a:rPr lang="en-IN" dirty="0" smtClean="0">
                <a:latin typeface="Century" panose="02040604050505020304" pitchFamily="18" charset="0"/>
                <a:ea typeface="Calibri" panose="020F0502020204030204" pitchFamily="34" charset="0"/>
                <a:cs typeface="Times New Roman" panose="02020603050405020304" pitchFamily="18" charset="0"/>
              </a:rPr>
              <a:t>88.83% </a:t>
            </a:r>
            <a:r>
              <a:rPr lang="en-IN" dirty="0">
                <a:latin typeface="Century" panose="02040604050505020304" pitchFamily="18" charset="0"/>
                <a:ea typeface="Calibri" panose="020F0502020204030204" pitchFamily="34" charset="0"/>
                <a:cs typeface="Times New Roman" panose="02020603050405020304" pitchFamily="18" charset="0"/>
              </a:rPr>
              <a:t>r2_score and the difference between r2_score and cross validation score is 2.96%.</a:t>
            </a:r>
          </a:p>
        </p:txBody>
      </p:sp>
    </p:spTree>
    <p:extLst>
      <p:ext uri="{BB962C8B-B14F-4D97-AF65-F5344CB8AC3E}">
        <p14:creationId xmlns:p14="http://schemas.microsoft.com/office/powerpoint/2010/main" val="3450096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Hyper Parameter </a:t>
            </a:r>
            <a:r>
              <a:rPr lang="en-IN" b="1" dirty="0" err="1" smtClean="0"/>
              <a:t>Tunning</a:t>
            </a:r>
            <a:r>
              <a:rPr lang="en-IN" b="1" dirty="0" smtClean="0"/>
              <a:t>:</a:t>
            </a:r>
            <a:endParaRPr lang="en-US" b="1" dirty="0"/>
          </a:p>
        </p:txBody>
      </p:sp>
      <p:pic>
        <p:nvPicPr>
          <p:cNvPr id="4" name="Content Placeholder 3">
            <a:extLst>
              <a:ext uri="{FF2B5EF4-FFF2-40B4-BE49-F238E27FC236}">
                <a16:creationId xmlns:a16="http://schemas.microsoft.com/office/drawing/2014/main" id="{C51A0080-3299-42E5-A6E4-48511A76E35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3733" y="1825625"/>
            <a:ext cx="8396318" cy="4351338"/>
          </a:xfrm>
          <a:prstGeom prst="rect">
            <a:avLst/>
          </a:prstGeom>
          <a:noFill/>
          <a:ln>
            <a:noFill/>
          </a:ln>
        </p:spPr>
      </p:pic>
    </p:spTree>
    <p:extLst>
      <p:ext uri="{BB962C8B-B14F-4D97-AF65-F5344CB8AC3E}">
        <p14:creationId xmlns:p14="http://schemas.microsoft.com/office/powerpoint/2010/main" val="1788102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7275"/>
          </a:xfrm>
        </p:spPr>
        <p:txBody>
          <a:bodyPr/>
          <a:lstStyle/>
          <a:p>
            <a:r>
              <a:rPr lang="en-IN" dirty="0" smtClean="0"/>
              <a:t>Hyper </a:t>
            </a:r>
            <a:r>
              <a:rPr lang="en-IN" smtClean="0"/>
              <a:t>Parameter Tuning:</a:t>
            </a:r>
            <a:endParaRPr lang="en-US" dirty="0"/>
          </a:p>
        </p:txBody>
      </p:sp>
      <p:pic>
        <p:nvPicPr>
          <p:cNvPr id="4" name="Content Placeholder 3">
            <a:extLst>
              <a:ext uri="{FF2B5EF4-FFF2-40B4-BE49-F238E27FC236}">
                <a16:creationId xmlns:a16="http://schemas.microsoft.com/office/drawing/2014/main" id="{D4141D67-1293-4588-9432-D43185804C5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66506" y="1580445"/>
            <a:ext cx="10458988" cy="4041422"/>
          </a:xfrm>
          <a:prstGeom prst="rect">
            <a:avLst/>
          </a:prstGeom>
          <a:noFill/>
          <a:ln>
            <a:noFill/>
          </a:ln>
        </p:spPr>
      </p:pic>
      <p:sp>
        <p:nvSpPr>
          <p:cNvPr id="5" name="Rectangle 4"/>
          <p:cNvSpPr/>
          <p:nvPr/>
        </p:nvSpPr>
        <p:spPr>
          <a:xfrm>
            <a:off x="451556" y="2790107"/>
            <a:ext cx="8692444" cy="3774110"/>
          </a:xfrm>
          <a:prstGeom prst="rect">
            <a:avLst/>
          </a:prstGeom>
        </p:spPr>
        <p:txBody>
          <a:bodyPr wrap="square">
            <a:spAutoFit/>
          </a:bodyPr>
          <a:lstStyle/>
          <a:p>
            <a:pPr marL="342900" lvl="0" indent="-342900">
              <a:lnSpc>
                <a:spcPct val="107000"/>
              </a:lnSpc>
              <a:spcAft>
                <a:spcPts val="800"/>
              </a:spcAft>
              <a:buFont typeface="Symbol" panose="05050102010706020507" pitchFamily="18" charset="2"/>
              <a:buChar char=""/>
            </a:pPr>
            <a:endParaRPr lang="en-IN" dirty="0" smtClean="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dirty="0" smtClean="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dirty="0" smtClean="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dirty="0" smtClean="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dirty="0" smtClean="0">
                <a:latin typeface="Century" panose="02040604050505020304" pitchFamily="18" charset="0"/>
                <a:ea typeface="Calibri" panose="020F0502020204030204" pitchFamily="34" charset="0"/>
                <a:cs typeface="Times New Roman" panose="02020603050405020304" pitchFamily="18" charset="0"/>
              </a:rPr>
              <a:t>I </a:t>
            </a:r>
            <a:r>
              <a:rPr lang="en-IN" dirty="0">
                <a:latin typeface="Century" panose="02040604050505020304" pitchFamily="18" charset="0"/>
                <a:ea typeface="Calibri" panose="020F0502020204030204" pitchFamily="34" charset="0"/>
                <a:cs typeface="Times New Roman" panose="02020603050405020304" pitchFamily="18" charset="0"/>
              </a:rPr>
              <a:t>have </a:t>
            </a:r>
            <a:r>
              <a:rPr lang="en-IN" dirty="0" err="1">
                <a:latin typeface="Century" panose="02040604050505020304" pitchFamily="18" charset="0"/>
                <a:ea typeface="Calibri" panose="020F0502020204030204" pitchFamily="34" charset="0"/>
                <a:cs typeface="Times New Roman" panose="02020603050405020304" pitchFamily="18" charset="0"/>
              </a:rPr>
              <a:t>choosed</a:t>
            </a:r>
            <a:r>
              <a:rPr lang="en-IN" dirty="0">
                <a:latin typeface="Century" panose="02040604050505020304" pitchFamily="18" charset="0"/>
                <a:ea typeface="Calibri" panose="020F0502020204030204" pitchFamily="34" charset="0"/>
                <a:cs typeface="Times New Roman" panose="02020603050405020304" pitchFamily="18" charset="0"/>
              </a:rPr>
              <a:t> all parameters of </a:t>
            </a:r>
            <a:r>
              <a:rPr lang="en-IN" dirty="0" err="1">
                <a:latin typeface="Century" panose="02040604050505020304" pitchFamily="18" charset="0"/>
                <a:ea typeface="Calibri" panose="020F0502020204030204" pitchFamily="34" charset="0"/>
                <a:cs typeface="Times New Roman" panose="02020603050405020304" pitchFamily="18" charset="0"/>
              </a:rPr>
              <a:t>DecisionTreeRegressor</a:t>
            </a:r>
            <a:r>
              <a:rPr lang="en-IN" dirty="0">
                <a:latin typeface="Century" panose="02040604050505020304" pitchFamily="18" charset="0"/>
                <a:ea typeface="Calibri" panose="020F0502020204030204" pitchFamily="34" charset="0"/>
                <a:cs typeface="Times New Roman" panose="02020603050405020304" pitchFamily="18" charset="0"/>
              </a:rPr>
              <a:t>, after </a:t>
            </a:r>
            <a:r>
              <a:rPr lang="en-IN" dirty="0" err="1">
                <a:latin typeface="Century" panose="02040604050505020304" pitchFamily="18" charset="0"/>
                <a:ea typeface="Calibri" panose="020F0502020204030204" pitchFamily="34" charset="0"/>
                <a:cs typeface="Times New Roman" panose="02020603050405020304" pitchFamily="18" charset="0"/>
              </a:rPr>
              <a:t>tunning</a:t>
            </a:r>
            <a:r>
              <a:rPr lang="en-IN" dirty="0">
                <a:latin typeface="Century" panose="02040604050505020304" pitchFamily="18" charset="0"/>
                <a:ea typeface="Calibri" panose="020F0502020204030204" pitchFamily="34" charset="0"/>
                <a:cs typeface="Times New Roman" panose="02020603050405020304" pitchFamily="18" charset="0"/>
              </a:rPr>
              <a:t> the model with best parameters I have </a:t>
            </a:r>
            <a:r>
              <a:rPr lang="en-IN" dirty="0" err="1">
                <a:latin typeface="Century" panose="02040604050505020304" pitchFamily="18" charset="0"/>
                <a:ea typeface="Calibri" panose="020F0502020204030204" pitchFamily="34" charset="0"/>
                <a:cs typeface="Times New Roman" panose="02020603050405020304" pitchFamily="18" charset="0"/>
              </a:rPr>
              <a:t>incresed</a:t>
            </a:r>
            <a:r>
              <a:rPr lang="en-IN" dirty="0">
                <a:latin typeface="Century" panose="02040604050505020304" pitchFamily="18" charset="0"/>
                <a:ea typeface="Calibri" panose="020F0502020204030204" pitchFamily="34" charset="0"/>
                <a:cs typeface="Times New Roman" panose="02020603050405020304" pitchFamily="18" charset="0"/>
              </a:rPr>
              <a:t> my model accuracy from 91.79% to 92.29%.</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9867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Saving the model and predictions using saved model:</a:t>
            </a:r>
            <a:endParaRPr lang="en-US" b="1" dirty="0"/>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8267" y="1690688"/>
            <a:ext cx="8010053" cy="4044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7775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2475"/>
          </a:xfrm>
        </p:spPr>
        <p:txBody>
          <a:bodyPr>
            <a:normAutofit fontScale="90000"/>
          </a:bodyPr>
          <a:lstStyle/>
          <a:p>
            <a:r>
              <a:rPr lang="en-IN" b="1" dirty="0" smtClean="0"/>
              <a:t>Plotting the predicted values v/s actual values:</a:t>
            </a:r>
            <a:endParaRPr lang="en-US" b="1" dirty="0"/>
          </a:p>
        </p:txBody>
      </p:sp>
      <p:pic>
        <p:nvPicPr>
          <p:cNvPr id="4" name="Content Placeholder 3">
            <a:extLst>
              <a:ext uri="{FF2B5EF4-FFF2-40B4-BE49-F238E27FC236}">
                <a16:creationId xmlns:a16="http://schemas.microsoft.com/office/drawing/2014/main" id="{19D36AAB-9AEE-4DC3-B621-90BFB53968E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072"/>
          <a:stretch/>
        </p:blipFill>
        <p:spPr bwMode="auto">
          <a:xfrm>
            <a:off x="612423" y="1377244"/>
            <a:ext cx="8297335" cy="4413956"/>
          </a:xfrm>
          <a:prstGeom prst="rect">
            <a:avLst/>
          </a:prstGeom>
          <a:noFill/>
          <a:ln>
            <a:noFill/>
          </a:ln>
          <a:extLst>
            <a:ext uri="{53640926-AAD7-44D8-BBD7-CCE9431645EC}">
              <a14:shadowObscured xmlns:a14="http://schemas.microsoft.com/office/drawing/2010/main"/>
            </a:ext>
          </a:extLst>
        </p:spPr>
      </p:pic>
      <p:sp>
        <p:nvSpPr>
          <p:cNvPr id="5" name="Rectangle 4"/>
          <p:cNvSpPr/>
          <p:nvPr/>
        </p:nvSpPr>
        <p:spPr>
          <a:xfrm>
            <a:off x="612423" y="2938289"/>
            <a:ext cx="8531577" cy="3876702"/>
          </a:xfrm>
          <a:prstGeom prst="rect">
            <a:avLst/>
          </a:prstGeom>
        </p:spPr>
        <p:txBody>
          <a:bodyPr wrap="square">
            <a:spAutoFit/>
          </a:bodyPr>
          <a:lstStyle/>
          <a:p>
            <a:pPr marL="342900" lvl="0" indent="-342900">
              <a:lnSpc>
                <a:spcPct val="107000"/>
              </a:lnSpc>
              <a:spcAft>
                <a:spcPts val="800"/>
              </a:spcAft>
              <a:buFont typeface="Symbol" panose="05050102010706020507" pitchFamily="18" charset="2"/>
              <a:buChar char=""/>
            </a:pPr>
            <a:endParaRPr lang="en-IN" dirty="0" smtClean="0">
              <a:solidFill>
                <a:srgbClr val="000000"/>
              </a:solidFill>
              <a:latin typeface="Century" panose="02040604050505020304" pitchFamily="18"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Symbol" panose="05050102010706020507" pitchFamily="18" charset="2"/>
              <a:buChar char=""/>
            </a:pPr>
            <a:endParaRPr lang="en-IN" dirty="0">
              <a:solidFill>
                <a:srgbClr val="000000"/>
              </a:solidFill>
              <a:latin typeface="Century" panose="02040604050505020304" pitchFamily="18"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Symbol" panose="05050102010706020507" pitchFamily="18" charset="2"/>
              <a:buChar char=""/>
            </a:pPr>
            <a:endParaRPr lang="en-IN" dirty="0" smtClean="0">
              <a:solidFill>
                <a:srgbClr val="000000"/>
              </a:solidFill>
              <a:latin typeface="Century" panose="02040604050505020304" pitchFamily="18"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Symbol" panose="05050102010706020507" pitchFamily="18" charset="2"/>
              <a:buChar char=""/>
            </a:pPr>
            <a:endParaRPr lang="en-IN" dirty="0">
              <a:solidFill>
                <a:srgbClr val="000000"/>
              </a:solidFill>
              <a:latin typeface="Century" panose="02040604050505020304" pitchFamily="18"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Symbol" panose="05050102010706020507" pitchFamily="18" charset="2"/>
              <a:buChar char=""/>
            </a:pPr>
            <a:endParaRPr lang="en-IN" dirty="0" smtClean="0">
              <a:solidFill>
                <a:srgbClr val="000000"/>
              </a:solidFill>
              <a:latin typeface="Century" panose="02040604050505020304" pitchFamily="18"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Symbol" panose="05050102010706020507" pitchFamily="18" charset="2"/>
              <a:buChar char=""/>
            </a:pPr>
            <a:endParaRPr lang="en-IN" dirty="0">
              <a:solidFill>
                <a:srgbClr val="000000"/>
              </a:solidFill>
              <a:latin typeface="Century" panose="02040604050505020304" pitchFamily="18"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Symbol" panose="05050102010706020507" pitchFamily="18" charset="2"/>
              <a:buChar char=""/>
            </a:pPr>
            <a:endParaRPr lang="en-IN" dirty="0" smtClean="0">
              <a:solidFill>
                <a:srgbClr val="000000"/>
              </a:solidFill>
              <a:latin typeface="Century" panose="02040604050505020304" pitchFamily="18"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Symbol" panose="05050102010706020507" pitchFamily="18" charset="2"/>
              <a:buChar char=""/>
            </a:pPr>
            <a:endParaRPr lang="en-IN" dirty="0" smtClean="0">
              <a:solidFill>
                <a:srgbClr val="000000"/>
              </a:solidFill>
              <a:latin typeface="Century" panose="02040604050505020304" pitchFamily="18"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IN" dirty="0" smtClean="0">
                <a:solidFill>
                  <a:srgbClr val="000000"/>
                </a:solidFill>
                <a:latin typeface="Century" panose="02040604050505020304" pitchFamily="18" charset="0"/>
                <a:ea typeface="Calibri" panose="020F0502020204030204" pitchFamily="34" charset="0"/>
                <a:cs typeface="Calibri" panose="020F0502020204030204" pitchFamily="34" charset="0"/>
              </a:rPr>
              <a:t>Plotting </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Actual vs Predicted, To get better insight. </a:t>
            </a:r>
            <a:r>
              <a:rPr lang="en-IN" dirty="0" err="1">
                <a:solidFill>
                  <a:srgbClr val="000000"/>
                </a:solidFill>
                <a:latin typeface="Century" panose="02040604050505020304" pitchFamily="18" charset="0"/>
                <a:ea typeface="Calibri" panose="020F0502020204030204" pitchFamily="34" charset="0"/>
                <a:cs typeface="Calibri" panose="020F0502020204030204" pitchFamily="34" charset="0"/>
              </a:rPr>
              <a:t>Bule</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 line is the actual line and red dots are the predicted values.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66957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normAutofit fontScale="85000" lnSpcReduction="20000"/>
          </a:bodyPr>
          <a:lstStyle/>
          <a:p>
            <a:pPr lvl="0"/>
            <a:r>
              <a:rPr lang="en-IN" sz="2000" dirty="0">
                <a:latin typeface="+mj-lt"/>
                <a:ea typeface="Times New Roman" panose="02020603050405020304" pitchFamily="18" charset="0"/>
                <a:cs typeface="Calibri" panose="020F0502020204030204" pitchFamily="34" charset="0"/>
              </a:rPr>
              <a:t>In this Used car prediction Project, we have evaluated the factors influencing the selling price of used cars. We have evaluated the major features contributing the selling price of cars. Though this is the simplest model we have built till now, the final predictors still seem to have high correlations. Determining whether the listed price of a used car is a challenging task, due to the many factors that drive a used vehicle’s price on the market. The focus of this project is developing machine learning models that can accurately predict the price of a used car based on its features, in order to make informed purchases. We implement and evaluate various learning methods on a dataset consisting of the sale prices of different makes and model across </a:t>
            </a:r>
            <a:r>
              <a:rPr lang="en-IN" sz="2000" dirty="0" smtClean="0">
                <a:latin typeface="+mj-lt"/>
                <a:ea typeface="Times New Roman" panose="02020603050405020304" pitchFamily="18" charset="0"/>
                <a:cs typeface="Calibri" panose="020F0502020204030204" pitchFamily="34" charset="0"/>
              </a:rPr>
              <a:t>cities.</a:t>
            </a:r>
          </a:p>
          <a:p>
            <a:pPr lvl="0"/>
            <a:r>
              <a:rPr lang="en-IN" sz="2000" dirty="0" smtClean="0">
                <a:effectLst/>
                <a:latin typeface="+mj-lt"/>
                <a:ea typeface="Calibri" panose="020F0502020204030204" pitchFamily="34" charset="0"/>
                <a:cs typeface="Times New Roman" panose="02020603050405020304" pitchFamily="18" charset="0"/>
              </a:rPr>
              <a:t>Data cleaning is one of the most important steps to remove unrealistic values and unnecessary values. </a:t>
            </a:r>
          </a:p>
          <a:p>
            <a:pPr lvl="0"/>
            <a:r>
              <a:rPr lang="en-IN" sz="2000" dirty="0" smtClean="0">
                <a:effectLst/>
                <a:latin typeface="+mj-lt"/>
                <a:ea typeface="Calibri" panose="020F0502020204030204" pitchFamily="34" charset="0"/>
                <a:cs typeface="Times New Roman" panose="02020603050405020304" pitchFamily="18" charset="0"/>
              </a:rPr>
              <a:t>These feature set were then given as an input to five algorithms and a hyper parameter </a:t>
            </a:r>
            <a:r>
              <a:rPr lang="en-IN" sz="2000" dirty="0" err="1" smtClean="0">
                <a:effectLst/>
                <a:latin typeface="+mj-lt"/>
                <a:ea typeface="Calibri" panose="020F0502020204030204" pitchFamily="34" charset="0"/>
                <a:cs typeface="Times New Roman" panose="02020603050405020304" pitchFamily="18" charset="0"/>
              </a:rPr>
              <a:t>tunning</a:t>
            </a:r>
            <a:r>
              <a:rPr lang="en-IN" sz="2000" dirty="0" smtClean="0">
                <a:effectLst/>
                <a:latin typeface="+mj-lt"/>
                <a:ea typeface="Calibri" panose="020F0502020204030204" pitchFamily="34" charset="0"/>
                <a:cs typeface="Times New Roman" panose="02020603050405020304" pitchFamily="18" charset="0"/>
              </a:rPr>
              <a:t> was done to the best model and the accuracy has been improved. Hence we calculated the performance of each model using different performance metrics and compared them based on these metrics.</a:t>
            </a:r>
          </a:p>
          <a:p>
            <a:pPr lvl="0"/>
            <a:r>
              <a:rPr lang="en-IN" sz="2000" dirty="0" smtClean="0">
                <a:effectLst/>
                <a:latin typeface="+mj-lt"/>
                <a:ea typeface="Calibri" panose="020F0502020204030204" pitchFamily="34" charset="0"/>
                <a:cs typeface="Times New Roman" panose="02020603050405020304" pitchFamily="18" charset="0"/>
              </a:rPr>
              <a:t>Then we have also saved the best model and predicted the car price. It was good that the predicted and actual values were almost same.</a:t>
            </a:r>
            <a:r>
              <a:rPr lang="en-IN" sz="2000" dirty="0" smtClean="0">
                <a:solidFill>
                  <a:srgbClr val="333333"/>
                </a:solidFill>
                <a:effectLst/>
                <a:latin typeface="+mj-lt"/>
                <a:ea typeface="Calibri" panose="020F0502020204030204" pitchFamily="34" charset="0"/>
                <a:cs typeface="Calibri" panose="020F0502020204030204" pitchFamily="34" charset="0"/>
              </a:rPr>
              <a:t> </a:t>
            </a:r>
          </a:p>
          <a:p>
            <a:pPr lvl="0"/>
            <a:r>
              <a:rPr lang="en-IN" sz="2000" dirty="0" smtClean="0">
                <a:solidFill>
                  <a:srgbClr val="333333"/>
                </a:solidFill>
                <a:effectLst/>
                <a:latin typeface="+mj-lt"/>
                <a:ea typeface="Calibri" panose="020F0502020204030204" pitchFamily="34" charset="0"/>
                <a:cs typeface="Calibri" panose="020F0502020204030204" pitchFamily="34" charset="0"/>
              </a:rPr>
              <a:t>To conclude, the application of machine learning in car price prediction is still at an early stage. We hope this study has moved a small step ahead in providing some methodological and empirical contributions to online platforms, and presenting an alternative approach to the valuation of used car price.</a:t>
            </a:r>
          </a:p>
          <a:p>
            <a:pPr lvl="0"/>
            <a:r>
              <a:rPr lang="en-IN" sz="2000" dirty="0" smtClean="0">
                <a:solidFill>
                  <a:srgbClr val="333333"/>
                </a:solidFill>
                <a:effectLst/>
                <a:latin typeface="+mj-lt"/>
                <a:ea typeface="Calibri" panose="020F0502020204030204" pitchFamily="34" charset="0"/>
                <a:cs typeface="Calibri" panose="020F0502020204030204" pitchFamily="34" charset="0"/>
              </a:rPr>
              <a:t>Future direction of research may consider incorporating additional used car data from a larger economical background with more features.</a:t>
            </a:r>
            <a:endParaRPr lang="en-IN" sz="2000" dirty="0" smtClean="0">
              <a:effectLst/>
              <a:latin typeface="+mj-lt"/>
              <a:ea typeface="Calibri" panose="020F0502020204030204" pitchFamily="34" charset="0"/>
              <a:cs typeface="Times New Roman" panose="02020603050405020304" pitchFamily="18" charset="0"/>
            </a:endParaRPr>
          </a:p>
          <a:p>
            <a:pPr lvl="0"/>
            <a:endParaRPr lang="en-IN" sz="2000" dirty="0">
              <a:latin typeface="+mj-lt"/>
              <a:ea typeface="Times New Roman" panose="02020603050405020304" pitchFamily="18" charset="0"/>
              <a:cs typeface="Calibri" panose="020F0502020204030204" pitchFamily="34" charset="0"/>
            </a:endParaRPr>
          </a:p>
          <a:p>
            <a:endParaRPr lang="en-US" sz="2000" dirty="0">
              <a:latin typeface="+mj-lt"/>
            </a:endParaRPr>
          </a:p>
        </p:txBody>
      </p:sp>
    </p:spTree>
    <p:extLst>
      <p:ext uri="{BB962C8B-B14F-4D97-AF65-F5344CB8AC3E}">
        <p14:creationId xmlns:p14="http://schemas.microsoft.com/office/powerpoint/2010/main" val="300094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36711" y="2968978"/>
            <a:ext cx="6434666" cy="369332"/>
          </a:xfrm>
          <a:prstGeom prst="rect">
            <a:avLst/>
          </a:prstGeom>
          <a:noFill/>
        </p:spPr>
        <p:txBody>
          <a:bodyPr wrap="square" rtlCol="0">
            <a:spAutoFit/>
          </a:bodyPr>
          <a:lstStyle/>
          <a:p>
            <a:endParaRPr lang="en-US" dirty="0"/>
          </a:p>
        </p:txBody>
      </p:sp>
      <p:sp>
        <p:nvSpPr>
          <p:cNvPr id="3" name="Rectangle 2"/>
          <p:cNvSpPr/>
          <p:nvPr/>
        </p:nvSpPr>
        <p:spPr>
          <a:xfrm>
            <a:off x="2607734" y="2967335"/>
            <a:ext cx="7958656" cy="1754326"/>
          </a:xfrm>
          <a:prstGeom prst="rect">
            <a:avLst/>
          </a:prstGeom>
          <a:noFill/>
        </p:spPr>
        <p:txBody>
          <a:bodyPr wrap="square" lIns="91440" tIns="45720" rIns="91440" bIns="45720">
            <a:spAutoFit/>
          </a:bodyPr>
          <a:lstStyle/>
          <a:p>
            <a:pPr algn="ctr"/>
            <a:r>
              <a:rPr lang="en-US" sz="5400" dirty="0" smtClean="0"/>
              <a:t>Thank </a:t>
            </a:r>
            <a:r>
              <a:rPr lang="en-US" sz="5400" dirty="0"/>
              <a:t>you for watching</a:t>
            </a:r>
          </a:p>
          <a:p>
            <a:pPr algn="ct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046868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943504"/>
          </a:xfrm>
        </p:spPr>
        <p:txBody>
          <a:bodyPr>
            <a:normAutofit/>
          </a:bodyPr>
          <a:lstStyle/>
          <a:p>
            <a:r>
              <a:rPr lang="en-US" dirty="0"/>
              <a:t>Review of Literature</a:t>
            </a:r>
          </a:p>
        </p:txBody>
      </p:sp>
      <p:sp>
        <p:nvSpPr>
          <p:cNvPr id="3" name="Subtitle 2"/>
          <p:cNvSpPr>
            <a:spLocks noGrp="1"/>
          </p:cNvSpPr>
          <p:nvPr>
            <p:ph type="subTitle" idx="1"/>
          </p:nvPr>
        </p:nvSpPr>
        <p:spPr>
          <a:xfrm>
            <a:off x="1524000" y="2528711"/>
            <a:ext cx="9144000" cy="2729089"/>
          </a:xfrm>
        </p:spPr>
        <p:txBody>
          <a:bodyPr>
            <a:normAutofit/>
          </a:bodyPr>
          <a:lstStyle/>
          <a:p>
            <a:pPr algn="l"/>
            <a:r>
              <a:rPr lang="en-IN" dirty="0"/>
              <a:t>This project is more about exploration, feature engineering and classification that can be done on this data. Since we scrape huge amount of data that includes more car related features, we can do better data exploration and derive some interesting features using the available columns</a:t>
            </a:r>
            <a:r>
              <a:rPr lang="en-IN" dirty="0" smtClean="0"/>
              <a:t>. The </a:t>
            </a:r>
            <a:r>
              <a:rPr lang="en-IN" dirty="0"/>
              <a:t>goal of this project is to build an application which can predict the car prices with the help of other features. In the long term, this would allow people to better explain and reviewing their purchase with each other in this increasingly digital world.</a:t>
            </a:r>
            <a:endParaRPr lang="en-US" dirty="0"/>
          </a:p>
          <a:p>
            <a:pPr algn="l"/>
            <a:endParaRPr lang="en-US" dirty="0"/>
          </a:p>
        </p:txBody>
      </p:sp>
    </p:spTree>
    <p:extLst>
      <p:ext uri="{BB962C8B-B14F-4D97-AF65-F5344CB8AC3E}">
        <p14:creationId xmlns:p14="http://schemas.microsoft.com/office/powerpoint/2010/main" val="920747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293459"/>
          </a:xfrm>
        </p:spPr>
        <p:txBody>
          <a:bodyPr/>
          <a:lstStyle/>
          <a:p>
            <a:r>
              <a:rPr lang="en-IN" dirty="0" smtClean="0"/>
              <a:t>Problem Understanding:</a:t>
            </a:r>
            <a:endParaRPr lang="en-US" dirty="0"/>
          </a:p>
        </p:txBody>
      </p:sp>
      <p:sp>
        <p:nvSpPr>
          <p:cNvPr id="3" name="Subtitle 2"/>
          <p:cNvSpPr>
            <a:spLocks noGrp="1"/>
          </p:cNvSpPr>
          <p:nvPr>
            <p:ph type="subTitle" idx="1"/>
          </p:nvPr>
        </p:nvSpPr>
        <p:spPr>
          <a:xfrm>
            <a:off x="1524000" y="2698044"/>
            <a:ext cx="9144000" cy="2559756"/>
          </a:xfrm>
        </p:spPr>
        <p:txBody>
          <a:bodyPr>
            <a:normAutofit/>
          </a:bodyPr>
          <a:lstStyle/>
          <a:p>
            <a:pPr algn="l">
              <a:lnSpc>
                <a:spcPct val="107000"/>
              </a:lnSpc>
              <a:spcAft>
                <a:spcPts val="800"/>
              </a:spcAft>
            </a:pPr>
            <a:r>
              <a:rPr lang="en-IN" spc="-5" dirty="0">
                <a:solidFill>
                  <a:srgbClr val="292929"/>
                </a:solidFill>
                <a:latin typeface="Century" panose="02040604050505020304" pitchFamily="18" charset="0"/>
                <a:ea typeface="Calibri" panose="020F0502020204030204" pitchFamily="34" charset="0"/>
                <a:cs typeface="Calibri" panose="020F0502020204030204" pitchFamily="34" charset="0"/>
              </a:rPr>
              <a:t>There are lots of individuals who are interested in the used car market at some points in their life because they wanted to sell their car or buy a used car. In this process, it’s a big corner to pay too much or sell less than it’s market value.</a:t>
            </a:r>
            <a:endParaRPr lang="en-IN" dirty="0">
              <a:latin typeface="Century" panose="020406040505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IN" spc="-5" dirty="0">
                <a:solidFill>
                  <a:srgbClr val="292929"/>
                </a:solidFill>
                <a:latin typeface="Century" panose="02040604050505020304" pitchFamily="18" charset="0"/>
                <a:ea typeface="Calibri" panose="020F0502020204030204" pitchFamily="34" charset="0"/>
                <a:cs typeface="Calibri" panose="020F0502020204030204" pitchFamily="34" charset="0"/>
              </a:rPr>
              <a:t>There are one of the biggest target group that can be interested in results of this study. If used car sellers better understand what makes a car desirable, what are the important features for a used car, then they may consider this knowledge and offer a better service.</a:t>
            </a:r>
            <a:endParaRPr lang="en-IN" dirty="0">
              <a:latin typeface="Century" panose="02040604050505020304" pitchFamily="18" charset="0"/>
              <a:ea typeface="Calibri" panose="020F0502020204030204" pitchFamily="34" charset="0"/>
              <a:cs typeface="Times New Roman" panose="02020603050405020304" pitchFamily="18" charset="0"/>
            </a:endParaRPr>
          </a:p>
          <a:p>
            <a:pPr algn="l"/>
            <a:endParaRPr lang="en-US" dirty="0"/>
          </a:p>
        </p:txBody>
      </p:sp>
    </p:spTree>
    <p:extLst>
      <p:ext uri="{BB962C8B-B14F-4D97-AF65-F5344CB8AC3E}">
        <p14:creationId xmlns:p14="http://schemas.microsoft.com/office/powerpoint/2010/main" val="2648331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956" y="1122363"/>
            <a:ext cx="9810044" cy="1564393"/>
          </a:xfrm>
        </p:spPr>
        <p:txBody>
          <a:bodyPr>
            <a:normAutofit fontScale="90000"/>
          </a:bodyPr>
          <a:lstStyle/>
          <a:p>
            <a:r>
              <a:rPr lang="en-IN" dirty="0" smtClean="0"/>
              <a:t>Importance of Used Car Price Prediction</a:t>
            </a:r>
            <a:endParaRPr lang="en-US" dirty="0"/>
          </a:p>
        </p:txBody>
      </p:sp>
      <p:sp>
        <p:nvSpPr>
          <p:cNvPr id="3" name="Subtitle 2"/>
          <p:cNvSpPr>
            <a:spLocks noGrp="1"/>
          </p:cNvSpPr>
          <p:nvPr>
            <p:ph type="subTitle" idx="1"/>
          </p:nvPr>
        </p:nvSpPr>
        <p:spPr>
          <a:xfrm>
            <a:off x="632178" y="2867379"/>
            <a:ext cx="10035822" cy="3318932"/>
          </a:xfrm>
        </p:spPr>
        <p:txBody>
          <a:bodyPr>
            <a:normAutofit/>
          </a:bodyPr>
          <a:lstStyle/>
          <a:p>
            <a:pPr algn="l"/>
            <a:r>
              <a:rPr lang="en-IN" sz="2000" spc="-5" dirty="0">
                <a:solidFill>
                  <a:srgbClr val="292929"/>
                </a:solidFill>
                <a:latin typeface="Century" panose="02040604050505020304" pitchFamily="18" charset="0"/>
                <a:ea typeface="Calibri" panose="020F0502020204030204" pitchFamily="34" charset="0"/>
                <a:cs typeface="Calibri" panose="020F0502020204030204" pitchFamily="34" charset="0"/>
              </a:rPr>
              <a:t>The prices of new cars in the industry is fixed by the manufacturer with some additional costs incurred by the Government in the form of taxes. So, customers buying a new car can be assured of the money they invest to be worthy. But due to the increased price of new cars and the incapability of customers to buy new cars due to the lack of funds, used cars sales are on a global increase. There is a need for a used car price prediction system to effectively determine the worthiness of the car using a variety of features. Even though there are websites that offers this service, their prediction method may not be the best. Besides, different models and systems may contribute on predicting power for a used car’s actual market value. It is important to know their actual market value while both buying and selling.</a:t>
            </a:r>
            <a:endParaRPr lang="en-IN" sz="2000" dirty="0">
              <a:latin typeface="Century" panose="02040604050505020304" pitchFamily="18" charset="0"/>
              <a:ea typeface="Calibri" panose="020F0502020204030204" pitchFamily="34" charset="0"/>
              <a:cs typeface="Times New Roman" panose="02020603050405020304" pitchFamily="18" charset="0"/>
            </a:endParaRPr>
          </a:p>
          <a:p>
            <a:pPr algn="l"/>
            <a:endParaRPr lang="en-US" sz="2000" dirty="0"/>
          </a:p>
        </p:txBody>
      </p:sp>
    </p:spTree>
    <p:extLst>
      <p:ext uri="{BB962C8B-B14F-4D97-AF65-F5344CB8AC3E}">
        <p14:creationId xmlns:p14="http://schemas.microsoft.com/office/powerpoint/2010/main" val="2655254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Hardware and Software Requirements and Tools Used</a:t>
            </a:r>
            <a:endParaRPr lang="en-US" b="1" dirty="0"/>
          </a:p>
        </p:txBody>
      </p:sp>
      <p:sp>
        <p:nvSpPr>
          <p:cNvPr id="3" name="Content Placeholder 2"/>
          <p:cNvSpPr>
            <a:spLocks noGrp="1"/>
          </p:cNvSpPr>
          <p:nvPr>
            <p:ph idx="1"/>
          </p:nvPr>
        </p:nvSpPr>
        <p:spPr/>
        <p:txBody>
          <a:bodyPr/>
          <a:lstStyle/>
          <a:p>
            <a:pPr marL="114300" indent="0">
              <a:buNone/>
            </a:pPr>
            <a:r>
              <a:rPr lang="en-IN" sz="2400" dirty="0"/>
              <a:t>For doing this project, the hardware used is a laptop with high end specification and a stable internet connection.</a:t>
            </a:r>
          </a:p>
          <a:p>
            <a:pPr marL="114300" indent="0">
              <a:buNone/>
            </a:pPr>
            <a:r>
              <a:rPr lang="en-IN" sz="2400" dirty="0"/>
              <a:t> While coming to software part, I had used anaconda navigator and in that I have used </a:t>
            </a:r>
            <a:r>
              <a:rPr lang="en-IN" sz="2400" dirty="0" err="1"/>
              <a:t>Jupyter</a:t>
            </a:r>
            <a:r>
              <a:rPr lang="en-IN" sz="2400" dirty="0"/>
              <a:t> notebook to do my python programming and </a:t>
            </a:r>
            <a:r>
              <a:rPr lang="en-IN" sz="2400" dirty="0" err="1"/>
              <a:t>analysis.For</a:t>
            </a:r>
            <a:r>
              <a:rPr lang="en-IN" sz="2400" dirty="0"/>
              <a:t> using an CSV file, Microsoft excel is needed. In </a:t>
            </a:r>
            <a:r>
              <a:rPr lang="en-IN" sz="2400" dirty="0" err="1"/>
              <a:t>Jupyter</a:t>
            </a:r>
            <a:r>
              <a:rPr lang="en-IN" sz="2400" dirty="0"/>
              <a:t> notebook, I had used lots of python libraries to carry out this project and I have mentioned below with proper justification.</a:t>
            </a:r>
            <a:endParaRPr lang="en-US" sz="2400" dirty="0"/>
          </a:p>
          <a:p>
            <a:pPr marL="0" indent="0">
              <a:buNone/>
            </a:pPr>
            <a:endParaRPr lang="en-US" dirty="0"/>
          </a:p>
        </p:txBody>
      </p:sp>
    </p:spTree>
    <p:extLst>
      <p:ext uri="{BB962C8B-B14F-4D97-AF65-F5344CB8AC3E}">
        <p14:creationId xmlns:p14="http://schemas.microsoft.com/office/powerpoint/2010/main" val="1740668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920926"/>
          </a:xfrm>
        </p:spPr>
        <p:txBody>
          <a:bodyPr>
            <a:normAutofit/>
          </a:bodyPr>
          <a:lstStyle/>
          <a:p>
            <a:r>
              <a:rPr lang="en-US" b="1" dirty="0" smtClean="0"/>
              <a:t>Model building phase:</a:t>
            </a:r>
            <a:endParaRPr lang="en-US" b="1" dirty="0"/>
          </a:p>
        </p:txBody>
      </p:sp>
      <p:sp>
        <p:nvSpPr>
          <p:cNvPr id="3" name="Subtitle 2"/>
          <p:cNvSpPr>
            <a:spLocks noGrp="1"/>
          </p:cNvSpPr>
          <p:nvPr>
            <p:ph type="subTitle" idx="1"/>
          </p:nvPr>
        </p:nvSpPr>
        <p:spPr>
          <a:xfrm>
            <a:off x="620889" y="2336800"/>
            <a:ext cx="10047111" cy="4312356"/>
          </a:xfrm>
        </p:spPr>
        <p:txBody>
          <a:bodyPr>
            <a:noAutofit/>
          </a:bodyPr>
          <a:lstStyle/>
          <a:p>
            <a:pPr marL="114300" algn="l"/>
            <a:r>
              <a:rPr lang="en-IN" sz="1800" dirty="0"/>
              <a:t>After collecting the data, you need to build a machine learning model. Before model building do all data </a:t>
            </a:r>
            <a:r>
              <a:rPr lang="en-IN" sz="1800" dirty="0" err="1"/>
              <a:t>preprocessing</a:t>
            </a:r>
            <a:r>
              <a:rPr lang="en-IN" sz="1800" dirty="0"/>
              <a:t> steps. Try different models with different hyper parameters and select the best model.</a:t>
            </a:r>
          </a:p>
          <a:p>
            <a:pPr marL="114300" algn="l"/>
            <a:r>
              <a:rPr lang="en-IN" sz="1800" dirty="0"/>
              <a:t>➔</a:t>
            </a:r>
            <a:r>
              <a:rPr lang="en-IN" sz="1800" b="1" dirty="0"/>
              <a:t>Follow the complete life cycle of data science. Include all </a:t>
            </a:r>
            <a:r>
              <a:rPr lang="en-IN" sz="1800" b="1" dirty="0" smtClean="0"/>
              <a:t>the </a:t>
            </a:r>
            <a:r>
              <a:rPr lang="en-IN" sz="1800" b="1" dirty="0"/>
              <a:t>steps like:</a:t>
            </a:r>
          </a:p>
          <a:p>
            <a:pPr marL="114300" algn="l"/>
            <a:r>
              <a:rPr lang="en-IN" sz="1800" dirty="0"/>
              <a:t>1. Data Cleaning</a:t>
            </a:r>
          </a:p>
          <a:p>
            <a:pPr marL="114300" algn="l"/>
            <a:r>
              <a:rPr lang="en-IN" sz="1800" dirty="0"/>
              <a:t>2.Exploratory Data Analysis</a:t>
            </a:r>
          </a:p>
          <a:p>
            <a:pPr marL="114300" algn="l"/>
            <a:r>
              <a:rPr lang="en-IN" sz="1800" dirty="0"/>
              <a:t>3. Data Pre-processing</a:t>
            </a:r>
          </a:p>
          <a:p>
            <a:pPr marL="114300" algn="l"/>
            <a:r>
              <a:rPr lang="en-IN" sz="1800" dirty="0"/>
              <a:t>4. Model Building</a:t>
            </a:r>
          </a:p>
          <a:p>
            <a:pPr marL="114300" algn="l"/>
            <a:r>
              <a:rPr lang="en-IN" sz="1800" dirty="0"/>
              <a:t>5. Model Evaluation</a:t>
            </a:r>
          </a:p>
          <a:p>
            <a:pPr marL="114300" algn="l"/>
            <a:r>
              <a:rPr lang="en-IN" sz="1800" dirty="0"/>
              <a:t>6. Saving the best model</a:t>
            </a:r>
          </a:p>
          <a:p>
            <a:pPr algn="l"/>
            <a:endParaRPr lang="en-US" sz="1800" dirty="0"/>
          </a:p>
        </p:txBody>
      </p:sp>
    </p:spTree>
    <p:extLst>
      <p:ext uri="{BB962C8B-B14F-4D97-AF65-F5344CB8AC3E}">
        <p14:creationId xmlns:p14="http://schemas.microsoft.com/office/powerpoint/2010/main" val="869472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08037"/>
          </a:xfrm>
        </p:spPr>
        <p:txBody>
          <a:bodyPr>
            <a:normAutofit fontScale="90000"/>
          </a:bodyPr>
          <a:lstStyle/>
          <a:p>
            <a:r>
              <a:rPr lang="en-IN" b="1" dirty="0"/>
              <a:t>Data Cleaning</a:t>
            </a:r>
            <a:br>
              <a:rPr lang="en-IN" b="1" dirty="0"/>
            </a:br>
            <a:endParaRPr lang="en-US" b="1" dirty="0"/>
          </a:p>
        </p:txBody>
      </p:sp>
      <p:sp>
        <p:nvSpPr>
          <p:cNvPr id="3" name="Subtitle 2"/>
          <p:cNvSpPr>
            <a:spLocks noGrp="1"/>
          </p:cNvSpPr>
          <p:nvPr>
            <p:ph type="subTitle" idx="1"/>
          </p:nvPr>
        </p:nvSpPr>
        <p:spPr>
          <a:xfrm>
            <a:off x="1523999" y="5294488"/>
            <a:ext cx="9764889" cy="880533"/>
          </a:xfrm>
        </p:spPr>
        <p:txBody>
          <a:bodyPr>
            <a:normAutofit/>
          </a:bodyPr>
          <a:lstStyle/>
          <a:p>
            <a:pPr marL="342900" indent="-342900" algn="l">
              <a:buFont typeface="Arial" panose="020B0604020202020204" pitchFamily="34" charset="0"/>
              <a:buChar char="•"/>
            </a:pPr>
            <a:r>
              <a:rPr lang="en-US" dirty="0" smtClean="0"/>
              <a:t>Here we can see that we have 20005 rows and 8 columns in our datasets.</a:t>
            </a:r>
          </a:p>
          <a:p>
            <a:pPr marL="342900" indent="-342900" algn="l">
              <a:buFont typeface="Arial" panose="020B0604020202020204" pitchFamily="34" charset="0"/>
              <a:buChar char="•"/>
            </a:pPr>
            <a:r>
              <a:rPr lang="en-US" dirty="0" smtClean="0"/>
              <a:t>Also we can see the columns name in our data set</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286933"/>
            <a:ext cx="8015110" cy="3635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5020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390" y="361245"/>
            <a:ext cx="7740477" cy="5249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9199175"/>
      </p:ext>
    </p:extLst>
  </p:cSld>
  <p:clrMapOvr>
    <a:masterClrMapping/>
  </p:clrMapOvr>
</p:sld>
</file>

<file path=ppt/theme/_rels/theme4.xml.rels><?xml version="1.0" encoding="UTF-8" standalone="yes"?>
<Relationships xmlns="http://schemas.openxmlformats.org/package/2006/relationships"><Relationship Id="rId1" Type="http://schemas.openxmlformats.org/officeDocument/2006/relationships/image" Target="../media/image4.jpeg"/></Relationships>
</file>

<file path=ppt/theme/_rels/theme5.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4.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5.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Wisp</Template>
  <TotalTime>205</TotalTime>
  <Words>1480</Words>
  <Application>Microsoft Office PowerPoint</Application>
  <PresentationFormat>Widescreen</PresentationFormat>
  <Paragraphs>119</Paragraphs>
  <Slides>29</Slides>
  <Notes>0</Notes>
  <HiddenSlides>0</HiddenSlides>
  <MMClips>0</MMClips>
  <ScaleCrop>false</ScaleCrop>
  <HeadingPairs>
    <vt:vector size="6" baseType="variant">
      <vt:variant>
        <vt:lpstr>Fonts Used</vt:lpstr>
      </vt:variant>
      <vt:variant>
        <vt:i4>12</vt:i4>
      </vt:variant>
      <vt:variant>
        <vt:lpstr>Theme</vt:lpstr>
      </vt:variant>
      <vt:variant>
        <vt:i4>5</vt:i4>
      </vt:variant>
      <vt:variant>
        <vt:lpstr>Slide Titles</vt:lpstr>
      </vt:variant>
      <vt:variant>
        <vt:i4>29</vt:i4>
      </vt:variant>
    </vt:vector>
  </HeadingPairs>
  <TitlesOfParts>
    <vt:vector size="46" baseType="lpstr">
      <vt:lpstr>Arial</vt:lpstr>
      <vt:lpstr>Bahnschrift</vt:lpstr>
      <vt:lpstr>Calibri</vt:lpstr>
      <vt:lpstr>Century</vt:lpstr>
      <vt:lpstr>Century Gothic</vt:lpstr>
      <vt:lpstr>Symbol</vt:lpstr>
      <vt:lpstr>Times New Roman</vt:lpstr>
      <vt:lpstr>Trebuchet MS</vt:lpstr>
      <vt:lpstr>Tw Cen MT</vt:lpstr>
      <vt:lpstr>Tw Cen MT Condensed</vt:lpstr>
      <vt:lpstr>Wingdings</vt:lpstr>
      <vt:lpstr>Wingdings 3</vt:lpstr>
      <vt:lpstr>Wisp</vt:lpstr>
      <vt:lpstr>Facet</vt:lpstr>
      <vt:lpstr>Droplet</vt:lpstr>
      <vt:lpstr>Integral</vt:lpstr>
      <vt:lpstr>Ion</vt:lpstr>
      <vt:lpstr>PowerPoint Presentation</vt:lpstr>
      <vt:lpstr>INTRODUCTION</vt:lpstr>
      <vt:lpstr>Review of Literature</vt:lpstr>
      <vt:lpstr>Problem Understanding:</vt:lpstr>
      <vt:lpstr>Importance of Used Car Price Prediction</vt:lpstr>
      <vt:lpstr>Hardware and Software Requirements and Tools Used</vt:lpstr>
      <vt:lpstr>Model building phase:</vt:lpstr>
      <vt:lpstr>Data Cleaning </vt:lpstr>
      <vt:lpstr>PowerPoint Presentation</vt:lpstr>
      <vt:lpstr>PowerPoint Presentation</vt:lpstr>
      <vt:lpstr>Exploratory Data Analysis </vt:lpstr>
      <vt:lpstr>PowerPoint Presentation</vt:lpstr>
      <vt:lpstr>PowerPoint Presentation</vt:lpstr>
      <vt:lpstr>Univariate Vizualization of Categorical columns:</vt:lpstr>
      <vt:lpstr>Bivariate Vizualization of numerical columns:</vt:lpstr>
      <vt:lpstr>Bivariate Vizualization of numerical columns:</vt:lpstr>
      <vt:lpstr>Bivariate Vizualization of categorical columns:</vt:lpstr>
      <vt:lpstr>Observations:</vt:lpstr>
      <vt:lpstr>Model Building:</vt:lpstr>
      <vt:lpstr>1) RandomForestRegressor:</vt:lpstr>
      <vt:lpstr>2) GradientBoostingRegressor:</vt:lpstr>
      <vt:lpstr>3)XGBRegressor</vt:lpstr>
      <vt:lpstr>4) DecisionTreeRegressor:</vt:lpstr>
      <vt:lpstr>Hyper Parameter Tunning:</vt:lpstr>
      <vt:lpstr>Hyper Parameter Tuning:</vt:lpstr>
      <vt:lpstr>Saving the model and predictions using saved model:</vt:lpstr>
      <vt:lpstr>Plotting the predicted values v/s actual values:</vt:lpstr>
      <vt:lpstr>Conclusion:</vt:lpstr>
      <vt:lpstr>PowerPoint Presentation</vt:lpstr>
    </vt:vector>
  </TitlesOfParts>
  <Company>MRT www.Win2Farsi.com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Moorche</dc:creator>
  <cp:lastModifiedBy>Moorche</cp:lastModifiedBy>
  <cp:revision>16</cp:revision>
  <dcterms:created xsi:type="dcterms:W3CDTF">2022-01-20T18:44:52Z</dcterms:created>
  <dcterms:modified xsi:type="dcterms:W3CDTF">2022-01-23T02:37:06Z</dcterms:modified>
</cp:coreProperties>
</file>