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1" r:id="rId4"/>
    <p:sldMasterId id="2147483713" r:id="rId5"/>
    <p:sldMasterId id="2147483743" r:id="rId6"/>
  </p:sldMasterIdLst>
  <p:sldIdLst>
    <p:sldId id="256" r:id="rId7"/>
    <p:sldId id="257" r:id="rId8"/>
    <p:sldId id="260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6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6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8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75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8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63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84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0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053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0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19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77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5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7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3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6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4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08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68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87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81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1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3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205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08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371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2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3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42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46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59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4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6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31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81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3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699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49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15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008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09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0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9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611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98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87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27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07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14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0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7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796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8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06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93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245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46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740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72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83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36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09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0101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341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53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3F418E-2CE5-4DF3-AC56-2FB73BF43D7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E74001-3039-4A5F-AF82-A94C554995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5250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3001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+mn-lt"/>
                <a:ea typeface="Raleway Thin"/>
                <a:cs typeface="Raleway Thin"/>
                <a:sym typeface="Raleway Thin"/>
              </a:rPr>
              <a:t>CUSTOMER RETENTION PROJECT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617701"/>
            <a:ext cx="6023610" cy="2054031"/>
          </a:xfrm>
        </p:spPr>
        <p:txBody>
          <a:bodyPr/>
          <a:lstStyle/>
          <a:p>
            <a:pPr algn="l"/>
            <a:r>
              <a:rPr lang="en-IN" b="1" dirty="0" smtClean="0">
                <a:latin typeface="Lato" panose="020B0604020202020204" charset="0"/>
              </a:rPr>
              <a:t>Submitted </a:t>
            </a:r>
            <a:r>
              <a:rPr lang="en-IN" b="1" dirty="0" smtClean="0">
                <a:latin typeface="Lato" panose="020B0604020202020204" charset="0"/>
              </a:rPr>
              <a:t>To:</a:t>
            </a:r>
            <a:endParaRPr lang="en-IN" b="1" dirty="0" smtClean="0">
              <a:latin typeface="Lato" panose="020B0604020202020204" charset="0"/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  <a:latin typeface="Lato" panose="020B0604020202020204" charset="0"/>
              </a:rPr>
              <a:t>Flip </a:t>
            </a:r>
            <a:r>
              <a:rPr lang="en-IN" b="1" dirty="0" err="1" smtClean="0">
                <a:solidFill>
                  <a:schemeClr val="tx1"/>
                </a:solidFill>
                <a:latin typeface="Lato" panose="020B0604020202020204" charset="0"/>
              </a:rPr>
              <a:t>Robo</a:t>
            </a:r>
            <a:r>
              <a:rPr lang="en-IN" b="1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Lato" panose="020B0604020202020204" charset="0"/>
              </a:rPr>
              <a:t>Technologies         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7891" y="3602038"/>
            <a:ext cx="51303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0" indent="457200" algn="just"/>
            <a:endParaRPr lang="en-GB" sz="2400" b="1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0" indent="457200" algn="just"/>
            <a:endParaRPr lang="en-GB" sz="2400"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0" indent="457200" algn="just"/>
            <a:endParaRPr lang="en-GB" sz="2400" b="1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0" indent="457200" algn="just"/>
            <a:r>
              <a:rPr lang="en-GB" sz="2400" b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Submitted By:</a:t>
            </a:r>
            <a:endParaRPr lang="en-GB" sz="2400" b="1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lvl="0" indent="457200" algn="just"/>
            <a:r>
              <a:rPr lang="en-GB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b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400" b="1" dirty="0" err="1" smtClean="0">
                <a:latin typeface="Lato"/>
                <a:ea typeface="Lato"/>
                <a:cs typeface="Lato"/>
                <a:sym typeface="Lato"/>
              </a:rPr>
              <a:t>Megha</a:t>
            </a:r>
            <a:r>
              <a:rPr lang="en-GB" sz="2400" b="1" dirty="0" smtClean="0">
                <a:latin typeface="Lato"/>
                <a:ea typeface="Lato"/>
                <a:cs typeface="Lato"/>
                <a:sym typeface="Lato"/>
              </a:rPr>
              <a:t> Singh</a:t>
            </a:r>
            <a:endParaRPr lang="en-GB" sz="2400" dirty="0" smtClean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9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694" y="2559050"/>
            <a:ext cx="6000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80" y="1939131"/>
            <a:ext cx="9405937" cy="41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6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2084832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284732"/>
            <a:ext cx="507682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0738"/>
            <a:ext cx="10553700" cy="464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6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432" y="1840230"/>
            <a:ext cx="9020175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160020"/>
            <a:ext cx="9720072" cy="2244852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17725"/>
            <a:ext cx="5334000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227350"/>
            <a:ext cx="9398000" cy="45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0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0010"/>
            <a:ext cx="9720072" cy="2004822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1455120"/>
            <a:ext cx="538162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93" y="2302845"/>
            <a:ext cx="10296525" cy="45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3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114300"/>
            <a:ext cx="9720072" cy="2199132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76" y="1493749"/>
            <a:ext cx="5762625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9" y="2295525"/>
            <a:ext cx="101631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8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14" y="1680210"/>
            <a:ext cx="8642710" cy="46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Assumption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172" y="2471441"/>
            <a:ext cx="11736729" cy="30597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1)Max shopping is done by the age group of 31-40 years and Least is done by 50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above.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2)Also we saw that 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Gender:Max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shopping is done by Females compare to the Males.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3)We can also observe that Delhi is very famous in shopping its in high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perioty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Bulandshahr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in least.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So,here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 can give a conclusion that Ladies(Female) in the age group of 31-40years do the maximum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shopping in Delhi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4)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)Here we can see that online shopping is min done with Dial-up only using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destop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it is done.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5)Here we can also observe that Mobile Internet plot is very highly used. People use smartphone for doing shopping.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6)Here we can see more than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Mobile internet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5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50794"/>
            <a:ext cx="12192000" cy="37675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7)Here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can observe that 21-30years of age group do more shopping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usinng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smart phone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also we can find out using Tablet only age group of 41-50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shopping.But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ratio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31-40yrs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50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above is same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least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cateogry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shopping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Male:-1) Here we can see Male from last 3-4 years are doing more shopping in Delhi,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Greater Noida,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Banaglore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2) And it falls 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Bulandshahr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Female:-1) from last 3-4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female shopping is increased in Banglore and Noida.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rasctically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decreased in last 2-3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city and Gurgaon.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3)Again it is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drascticaally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increased and than decreased.</a:t>
            </a:r>
          </a:p>
        </p:txBody>
      </p:sp>
    </p:spTree>
    <p:extLst>
      <p:ext uri="{BB962C8B-B14F-4D97-AF65-F5344CB8AC3E}">
        <p14:creationId xmlns:p14="http://schemas.microsoft.com/office/powerpoint/2010/main" val="422478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</a:t>
            </a:r>
            <a:r>
              <a:rPr lang="en-IN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retention is </a:t>
            </a:r>
            <a:r>
              <a:rPr lang="en-GB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necessary </a:t>
            </a:r>
            <a:r>
              <a:rPr lang="en-GB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nowdays</a:t>
            </a:r>
            <a:r>
              <a:rPr lang="en-GB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customer is satisfied, it helps the company to distinguish itself among its competitors and thus helps to grow and develop </a:t>
            </a:r>
            <a:r>
              <a:rPr lang="en-GB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more.</a:t>
            </a:r>
          </a:p>
          <a:p>
            <a:r>
              <a:rPr lang="en-US" dirty="0"/>
              <a:t>Using this Case study we can actually predict from e-commerce where Retailors business will work more. Using EDA we can find allot of ways where a Retailors should invest more and grow there business</a:t>
            </a:r>
            <a:r>
              <a:rPr lang="en-US" dirty="0" smtClean="0"/>
              <a:t>.</a:t>
            </a:r>
          </a:p>
          <a:p>
            <a:r>
              <a:rPr lang="en-IN" dirty="0" smtClean="0"/>
              <a:t>Using EDA we will also be looking at the expectations of the customer on the goods which customers like to by from  e-commerce website.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5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998" y="505206"/>
            <a:ext cx="9720072" cy="1499616"/>
          </a:xfrm>
        </p:spPr>
        <p:txBody>
          <a:bodyPr/>
          <a:lstStyle/>
          <a:p>
            <a:r>
              <a:rPr lang="en-US" dirty="0" smtClean="0"/>
              <a:t>                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this </a:t>
            </a:r>
            <a:r>
              <a:rPr lang="en-US" dirty="0" smtClean="0"/>
              <a:t>visualization </a:t>
            </a:r>
            <a:r>
              <a:rPr lang="en-US" dirty="0"/>
              <a:t>here I can conclude </a:t>
            </a:r>
            <a:r>
              <a:rPr lang="en-US" dirty="0" smtClean="0"/>
              <a:t>that: Retailors </a:t>
            </a:r>
            <a:r>
              <a:rPr lang="en-US" dirty="0"/>
              <a:t>can invest more in as follows:</a:t>
            </a:r>
          </a:p>
          <a:p>
            <a:r>
              <a:rPr lang="en-US" dirty="0"/>
              <a:t>1)Female do more </a:t>
            </a:r>
            <a:r>
              <a:rPr lang="en-US" dirty="0" smtClean="0"/>
              <a:t>shopping. So </a:t>
            </a:r>
            <a:r>
              <a:rPr lang="en-US" dirty="0"/>
              <a:t>more things related to female can be added</a:t>
            </a:r>
          </a:p>
          <a:p>
            <a:r>
              <a:rPr lang="en-US" dirty="0"/>
              <a:t>2)People find </a:t>
            </a:r>
            <a:r>
              <a:rPr lang="en-US" dirty="0" err="1"/>
              <a:t>Amzone</a:t>
            </a:r>
            <a:r>
              <a:rPr lang="en-US" dirty="0"/>
              <a:t> more save and </a:t>
            </a:r>
            <a:r>
              <a:rPr lang="en-US" dirty="0" smtClean="0"/>
              <a:t>worthy </a:t>
            </a:r>
            <a:r>
              <a:rPr lang="en-US" dirty="0"/>
              <a:t>for </a:t>
            </a:r>
            <a:r>
              <a:rPr lang="en-US" dirty="0" smtClean="0"/>
              <a:t>shopping. So, </a:t>
            </a:r>
            <a:r>
              <a:rPr lang="en-US" dirty="0"/>
              <a:t>amazon</a:t>
            </a:r>
            <a:r>
              <a:rPr lang="en-US" dirty="0" smtClean="0"/>
              <a:t>, Flipkart </a:t>
            </a:r>
            <a:r>
              <a:rPr lang="en-US" dirty="0"/>
              <a:t>Retailors can use for there </a:t>
            </a:r>
            <a:r>
              <a:rPr lang="en-US" dirty="0" smtClean="0"/>
              <a:t>products </a:t>
            </a:r>
            <a:r>
              <a:rPr lang="en-US" dirty="0"/>
              <a:t>to add more</a:t>
            </a:r>
          </a:p>
          <a:p>
            <a:r>
              <a:rPr lang="en-US" dirty="0"/>
              <a:t>3)City like Banglore</a:t>
            </a:r>
            <a:r>
              <a:rPr lang="en-US" dirty="0" smtClean="0"/>
              <a:t>, Delhi, Noida </a:t>
            </a:r>
            <a:r>
              <a:rPr lang="en-US" dirty="0"/>
              <a:t>is more used for shopping</a:t>
            </a:r>
            <a:r>
              <a:rPr lang="en-US" dirty="0" smtClean="0"/>
              <a:t>. So, retailors </a:t>
            </a:r>
            <a:r>
              <a:rPr lang="en-US" dirty="0"/>
              <a:t>from this place can thing to start a business it will give plus point to </a:t>
            </a:r>
            <a:r>
              <a:rPr lang="en-US" dirty="0" smtClean="0"/>
              <a:t>their work.</a:t>
            </a:r>
            <a:endParaRPr lang="en-US" dirty="0"/>
          </a:p>
          <a:p>
            <a:r>
              <a:rPr lang="en-US" dirty="0" smtClean="0"/>
              <a:t>4)People age group of </a:t>
            </a:r>
            <a:r>
              <a:rPr lang="en-US" dirty="0"/>
              <a:t>31-40yrs </a:t>
            </a:r>
            <a:r>
              <a:rPr lang="en-US" dirty="0" smtClean="0"/>
              <a:t>its </a:t>
            </a:r>
            <a:r>
              <a:rPr lang="en-US" dirty="0"/>
              <a:t>male or female they do more </a:t>
            </a:r>
            <a:r>
              <a:rPr lang="en-US" dirty="0" smtClean="0"/>
              <a:t>shopping. So, </a:t>
            </a:r>
            <a:r>
              <a:rPr lang="en-US" dirty="0"/>
              <a:t>it can be </a:t>
            </a:r>
            <a:r>
              <a:rPr lang="en-US" dirty="0" smtClean="0"/>
              <a:t>keep </a:t>
            </a:r>
            <a:r>
              <a:rPr lang="en-US" dirty="0"/>
              <a:t>in mind and </a:t>
            </a:r>
            <a:r>
              <a:rPr lang="en-US" dirty="0" smtClean="0"/>
              <a:t>Retailors </a:t>
            </a:r>
            <a:r>
              <a:rPr lang="en-US" dirty="0"/>
              <a:t>can thing </a:t>
            </a:r>
            <a:r>
              <a:rPr lang="en-US" dirty="0" smtClean="0"/>
              <a:t>allot </a:t>
            </a:r>
            <a:r>
              <a:rPr lang="en-US" dirty="0"/>
              <a:t>of ways to </a:t>
            </a:r>
            <a:r>
              <a:rPr lang="en-US" dirty="0" smtClean="0"/>
              <a:t>in hence </a:t>
            </a:r>
            <a:r>
              <a:rPr lang="en-US" dirty="0"/>
              <a:t>there </a:t>
            </a:r>
            <a:r>
              <a:rPr lang="en-US" dirty="0" smtClean="0"/>
              <a:t>business</a:t>
            </a:r>
          </a:p>
          <a:p>
            <a:r>
              <a:rPr lang="en-US" dirty="0" smtClean="0"/>
              <a:t>5)</a:t>
            </a:r>
            <a:r>
              <a:rPr lang="en-US" dirty="0"/>
              <a:t> </a:t>
            </a:r>
            <a:r>
              <a:rPr lang="en-US" dirty="0" smtClean="0"/>
              <a:t>Customers </a:t>
            </a:r>
            <a:r>
              <a:rPr lang="en-US" dirty="0"/>
              <a:t>satisfaction </a:t>
            </a:r>
            <a:r>
              <a:rPr lang="en-US" dirty="0" smtClean="0"/>
              <a:t>play </a:t>
            </a:r>
            <a:r>
              <a:rPr lang="en-US" dirty="0"/>
              <a:t>a major role in retention, A company should first understand what customers </a:t>
            </a:r>
            <a:r>
              <a:rPr lang="en-US" dirty="0" smtClean="0"/>
              <a:t>expect </a:t>
            </a:r>
            <a:r>
              <a:rPr lang="en-US" dirty="0"/>
              <a:t>while purchasing online (e-commerce) and build a better buying experience which will in turn retain the customer. An unforgettable experience is what drivers customers to buy again and again.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8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utting It Together: Statistics: Describing &lt;strong&gt;Data&lt;/strong&gt; | Mathematics for th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4369" cy="69380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4420" y="605790"/>
            <a:ext cx="9658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 smtClean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-GB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-GB" dirty="0" smtClean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-GB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-GB" sz="4800" b="1" dirty="0" smtClean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GB" sz="4800" b="1" dirty="0" smtClean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Thank </a:t>
            </a:r>
            <a:r>
              <a:rPr lang="en-GB" sz="48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You!</a:t>
            </a:r>
          </a:p>
          <a:p>
            <a:pPr algn="ctr"/>
            <a:r>
              <a:rPr lang="en-GB" sz="4800" b="1" dirty="0">
                <a:solidFill>
                  <a:srgbClr val="434343"/>
                </a:solidFill>
                <a:latin typeface="Lato"/>
                <a:sym typeface="Lato"/>
              </a:rPr>
              <a:t>For Watching</a:t>
            </a:r>
            <a:endParaRPr lang="en-US" sz="4800" b="1" dirty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3042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DATA </a:t>
            </a:r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df.head</a:t>
            </a:r>
            <a:r>
              <a:rPr lang="en-US" b="1" dirty="0" smtClean="0"/>
              <a:t> we can see the top 5 rows of the datasets.</a:t>
            </a:r>
          </a:p>
          <a:p>
            <a:r>
              <a:rPr lang="en-US" b="1" dirty="0" smtClean="0"/>
              <a:t>Here I have used “</a:t>
            </a:r>
            <a:r>
              <a:rPr lang="en-US" b="1" dirty="0" err="1" smtClean="0"/>
              <a:t>df.head</a:t>
            </a:r>
            <a:r>
              <a:rPr lang="en-US" b="1" dirty="0" smtClean="0"/>
              <a:t>(4)”.To see the starting 4 table values.</a:t>
            </a:r>
          </a:p>
          <a:p>
            <a:r>
              <a:rPr lang="en-US" b="1" dirty="0"/>
              <a:t>Using “</a:t>
            </a:r>
            <a:r>
              <a:rPr lang="en-US" b="1" dirty="0" err="1" smtClean="0"/>
              <a:t>df.shape</a:t>
            </a:r>
            <a:r>
              <a:rPr lang="en-US" b="1" dirty="0" smtClean="0"/>
              <a:t>”, we can find how many rows and columns are present.</a:t>
            </a:r>
            <a:endParaRPr lang="en-US" b="1" dirty="0"/>
          </a:p>
          <a:p>
            <a:r>
              <a:rPr lang="en-US" b="1" dirty="0"/>
              <a:t>H</a:t>
            </a:r>
            <a:r>
              <a:rPr lang="en-US" b="1" dirty="0" smtClean="0"/>
              <a:t>ere in our dataset, we </a:t>
            </a:r>
            <a:r>
              <a:rPr lang="en-US" b="1" dirty="0"/>
              <a:t>have 269 rows and 71 </a:t>
            </a:r>
            <a:r>
              <a:rPr lang="en-US" b="1" dirty="0" smtClean="0"/>
              <a:t>column.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547360" cy="3864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689916"/>
            <a:ext cx="4712970" cy="7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0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Libraries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420" y="1839577"/>
            <a:ext cx="7465130" cy="4309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22860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1.Here we are using ML libraries for EDA .</a:t>
            </a:r>
          </a:p>
          <a:p>
            <a:r>
              <a:rPr lang="en-US" dirty="0" smtClean="0"/>
              <a:t>2.Using seaborn and </a:t>
            </a:r>
            <a:r>
              <a:rPr lang="en-US" dirty="0" err="1" smtClean="0"/>
              <a:t>matplotlib</a:t>
            </a:r>
            <a:r>
              <a:rPr lang="en-US" dirty="0" smtClean="0"/>
              <a:t> we can visualize the </a:t>
            </a:r>
            <a:r>
              <a:rPr lang="en-US" dirty="0" err="1" smtClean="0"/>
              <a:t>dateset</a:t>
            </a:r>
            <a:r>
              <a:rPr lang="en-US" dirty="0" smtClean="0"/>
              <a:t> and can predict what is the graph of the datasets.</a:t>
            </a:r>
          </a:p>
          <a:p>
            <a:r>
              <a:rPr lang="en-US" dirty="0" smtClean="0"/>
              <a:t>3.We can analyze what is growing in the market and can give our prediction as a Data Scientist. </a:t>
            </a:r>
          </a:p>
        </p:txBody>
      </p:sp>
    </p:spTree>
    <p:extLst>
      <p:ext uri="{BB962C8B-B14F-4D97-AF65-F5344CB8AC3E}">
        <p14:creationId xmlns:p14="http://schemas.microsoft.com/office/powerpoint/2010/main" val="356997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           </a:t>
            </a:r>
            <a:r>
              <a:rPr lang="en-GB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Statistical</a:t>
            </a:r>
            <a:r>
              <a:rPr lang="en-GB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df.info()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f.describe()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8" y="2506133"/>
            <a:ext cx="4820532" cy="3926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42" y="2506133"/>
            <a:ext cx="5855935" cy="39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7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GB" dirty="0" smtClean="0">
                <a:solidFill>
                  <a:srgbClr val="202124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          Handling </a:t>
            </a:r>
            <a:r>
              <a:rPr lang="en-GB" dirty="0">
                <a:solidFill>
                  <a:srgbClr val="202124"/>
                </a:solidFill>
                <a:highlight>
                  <a:srgbClr val="FFFFFF"/>
                </a:highlight>
                <a:latin typeface="Raleway Thin"/>
                <a:ea typeface="Raleway Thin"/>
                <a:cs typeface="Raleway Thin"/>
                <a:sym typeface="Raleway Thin"/>
              </a:rPr>
              <a:t>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null values are checked using </a:t>
            </a:r>
            <a:r>
              <a:rPr lang="en-US" dirty="0" err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isnull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().sum() function and then filtering the missing count columns only which results in getting no features having null values in actual.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sns.heatmap</a:t>
            </a:r>
            <a:r>
              <a:rPr lang="en-US" dirty="0" smtClean="0"/>
              <a:t>(</a:t>
            </a:r>
            <a:r>
              <a:rPr lang="en-US" dirty="0" err="1" smtClean="0"/>
              <a:t>df.isnull</a:t>
            </a:r>
            <a:r>
              <a:rPr lang="en-US" dirty="0" smtClean="0"/>
              <a:t>())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9" y="4181475"/>
            <a:ext cx="5309305" cy="267652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311047"/>
            <a:ext cx="42587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2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/>
              <a:t>PREPROCESSING</a:t>
            </a:r>
            <a:endParaRPr lang="en-US" b="1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1956135"/>
            <a:ext cx="4938712" cy="380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41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>
                <a:latin typeface="+mn-lt"/>
              </a:rPr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33" y="1863090"/>
            <a:ext cx="7666567" cy="38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2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1828800"/>
            <a:ext cx="9720262" cy="40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35397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6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726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Garamond</vt:lpstr>
      <vt:lpstr>Gill Sans MT</vt:lpstr>
      <vt:lpstr>Lato</vt:lpstr>
      <vt:lpstr>Raleway Thin</vt:lpstr>
      <vt:lpstr>Trebuchet MS</vt:lpstr>
      <vt:lpstr>Tw Cen MT</vt:lpstr>
      <vt:lpstr>Tw Cen MT Condensed</vt:lpstr>
      <vt:lpstr>Wingdings 3</vt:lpstr>
      <vt:lpstr>Retrospect</vt:lpstr>
      <vt:lpstr>Gallery</vt:lpstr>
      <vt:lpstr>Facet</vt:lpstr>
      <vt:lpstr>Integral</vt:lpstr>
      <vt:lpstr>Ion Boardroom</vt:lpstr>
      <vt:lpstr>Savon</vt:lpstr>
      <vt:lpstr>CUSTOMER RETENTION PROJECT</vt:lpstr>
      <vt:lpstr>                    Introduction</vt:lpstr>
      <vt:lpstr>                 DATA SOURCES</vt:lpstr>
      <vt:lpstr>                             Libraries</vt:lpstr>
      <vt:lpstr>           Statistical Summary</vt:lpstr>
      <vt:lpstr>          Handling Null Values</vt:lpstr>
      <vt:lpstr>          DATA PREPROCESSING</vt:lpstr>
      <vt:lpstr>                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Assumption</vt:lpstr>
      <vt:lpstr>PowerPoint Presentation</vt:lpstr>
      <vt:lpstr>                   CONCLUSION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PROJECT</dc:title>
  <dc:creator>Moorche</dc:creator>
  <cp:lastModifiedBy>Moorche</cp:lastModifiedBy>
  <cp:revision>20</cp:revision>
  <dcterms:created xsi:type="dcterms:W3CDTF">2021-11-25T03:48:45Z</dcterms:created>
  <dcterms:modified xsi:type="dcterms:W3CDTF">2021-11-28T09:18:59Z</dcterms:modified>
</cp:coreProperties>
</file>