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bookmarkIdSeed="2">
  <p:sldMasterIdLst>
    <p:sldMasterId id="2147483706" r:id="rId4"/>
    <p:sldMasterId id="2147483718" r:id="rId5"/>
  </p:sldMasterIdLst>
  <p:sldIdLst>
    <p:sldId id="265" r:id="rId6"/>
    <p:sldId id="266" r:id="rId7"/>
    <p:sldId id="267" r:id="rId8"/>
    <p:sldId id="268" r:id="rId9"/>
    <p:sldId id="269" r:id="rId10"/>
    <p:sldId id="270" r:id="rId11"/>
    <p:sldId id="272" r:id="rId12"/>
    <p:sldId id="273" r:id="rId13"/>
    <p:sldId id="274" r:id="rId14"/>
    <p:sldId id="275" r:id="rId15"/>
    <p:sldId id="276" r:id="rId16"/>
    <p:sldId id="278" r:id="rId17"/>
    <p:sldId id="279" r:id="rId18"/>
    <p:sldId id="280" r:id="rId19"/>
    <p:sldId id="281" r:id="rId20"/>
    <p:sldId id="282" r:id="rId21"/>
    <p:sldId id="283" r:id="rId22"/>
    <p:sldId id="285" r:id="rId23"/>
    <p:sldId id="287" r:id="rId24"/>
    <p:sldId id="288" r:id="rId25"/>
    <p:sldId id="294" r:id="rId26"/>
    <p:sldId id="295" r:id="rId27"/>
    <p:sldId id="296" r:id="rId28"/>
    <p:sldId id="297" r:id="rId29"/>
    <p:sldId id="299" r:id="rId30"/>
    <p:sldId id="300" r:id="rId31"/>
    <p:sldId id="302" r:id="rId32"/>
    <p:sldId id="303" r:id="rId33"/>
    <p:sldId id="304" r:id="rId34"/>
    <p:sldId id="306" r:id="rId35"/>
    <p:sldId id="309" r:id="rId36"/>
    <p:sldId id="310" r:id="rId37"/>
    <p:sldId id="320" r:id="rId38"/>
    <p:sldId id="321" r:id="rId39"/>
    <p:sldId id="322" r:id="rId40"/>
    <p:sldId id="324" r:id="rId41"/>
    <p:sldId id="325" r:id="rId42"/>
    <p:sldId id="326"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68" d="100"/>
          <a:sy n="68" d="100"/>
        </p:scale>
        <p:origin x="48" y="44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theme" Target="theme/theme1.xml"/><Relationship Id="rId20" Type="http://schemas.openxmlformats.org/officeDocument/2006/relationships/slide" Target="slides/slide15.xml"/><Relationship Id="rId41" Type="http://schemas.openxmlformats.org/officeDocument/2006/relationships/slide" Target="slides/slide3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184DA70-C731-4C70-880D-CCD4705E623C}" type="datetime1">
              <a:rPr lang="en-US" smtClean="0"/>
              <a:t>3/22/2022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859940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D6E202-B606-4609-B914-27C9371A1F6D}" type="datetime1">
              <a:rPr lang="en-US" smtClean="0"/>
              <a:t>3/22/2022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4663631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D6E202-B606-4609-B914-27C9371A1F6D}" type="datetime1">
              <a:rPr lang="en-US" smtClean="0"/>
              <a:t>3/22/2022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883273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184DA70-C731-4C70-880D-CCD4705E623C}" type="datetime1">
              <a:rPr lang="en-US" smtClean="0"/>
              <a:t>3/22/2022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301315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t>3/22/2022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511057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3/22/2022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270101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3/22/2022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04511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3/22/2022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074981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3/22/2022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4949857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t>3/22/2022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8310007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2BEA474-078D-4E9B-9B14-09A87B19DC46}" type="datetime1">
              <a:rPr lang="en-US" smtClean="0"/>
              <a:t>3/22/2022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4417672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BE1D723-8F53-4F53-90B0-1982A396982E}" type="datetime1">
              <a:rPr lang="en-US" smtClean="0"/>
              <a:t>3/22/2022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04851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t>3/22/2022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34102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3/22/2022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11115886"/>
      </p:ext>
    </p:extLst>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3/22/2022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467625591"/>
      </p:ext>
    </p:extLst>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3/22/2022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66672485"/>
      </p:ext>
    </p:extLst>
  </p:cSld>
  <p:clrMapOvr>
    <a:masterClrMapping/>
  </p:clrMapOvr>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3/22/2022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02838161"/>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3/22/2022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27205255"/>
      </p:ext>
    </p:extLst>
  </p:cSld>
  <p:clrMapOvr>
    <a:masterClrMapping/>
  </p:clrMapOvr>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3/22/2022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10635722"/>
      </p:ext>
    </p:extLst>
  </p:cSld>
  <p:clrMapOvr>
    <a:masterClrMapping/>
  </p:clrMapOvr>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3/22/2022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2367937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3/22/2022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814171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AAAC38D-0552-4C82-B593-E6124DFADBE2}" type="datetime1">
              <a:rPr lang="en-US" smtClean="0"/>
              <a:t>3/22/2022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097867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9DF0F1C-5577-4ACB-BB62-DF8F3C494C7E}" type="datetime1">
              <a:rPr lang="en-US" smtClean="0"/>
              <a:t>3/22/2022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948096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775B394-D9F9-4F0C-B15D-605F45CB9E9F}" type="datetime1">
              <a:rPr lang="en-US" smtClean="0"/>
              <a:t>3/22/2022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90856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t>3/22/2022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699449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2BEA474-078D-4E9B-9B14-09A87B19DC46}" type="datetime1">
              <a:rPr lang="en-US" smtClean="0"/>
              <a:t>3/22/2022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80848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t>3/22/2022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566825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D6E202-B606-4609-B914-27C9371A1F6D}" type="datetime1">
              <a:rPr lang="en-US" smtClean="0"/>
              <a:t>3/22/2022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769053436"/>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2D6E202-B606-4609-B914-27C9371A1F6D}" type="datetime1">
              <a:rPr lang="en-US" smtClean="0"/>
              <a:t>3/22/2022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300233941"/>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 id="2147483730" r:id="rId12"/>
    <p:sldLayoutId id="2147483731" r:id="rId13"/>
    <p:sldLayoutId id="2147483732" r:id="rId14"/>
    <p:sldLayoutId id="2147483733" r:id="rId15"/>
    <p:sldLayoutId id="2147483734"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hyperlink" Target="https://iq.opengenus.org/types-of-boosting-algorithms/" TargetMode="Externa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5359791" y="806815"/>
            <a:ext cx="5601287" cy="2880579"/>
          </a:xfrm>
        </p:spPr>
        <p:txBody>
          <a:bodyPr anchor="b">
            <a:normAutofit/>
          </a:bodyPr>
          <a:lstStyle/>
          <a:p>
            <a:r>
              <a:rPr lang="en-US" sz="4400" b="1" dirty="0" smtClean="0">
                <a:solidFill>
                  <a:schemeClr val="bg1"/>
                </a:solidFill>
              </a:rPr>
              <a:t>MALIGNANT COMMENT CLASSIFIER PROJECT</a:t>
            </a:r>
            <a:endParaRPr lang="en-US" sz="4400" b="1" dirty="0">
              <a:solidFill>
                <a:schemeClr val="bg1"/>
              </a:solidFill>
            </a:endParaRP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5078436" y="4421007"/>
            <a:ext cx="7343335" cy="2303350"/>
          </a:xfrm>
        </p:spPr>
        <p:txBody>
          <a:bodyPr anchor="t">
            <a:noAutofit/>
          </a:bodyPr>
          <a:lstStyle/>
          <a:p>
            <a:pPr algn="ctr">
              <a:lnSpc>
                <a:spcPct val="107000"/>
              </a:lnSpc>
              <a:spcAft>
                <a:spcPts val="800"/>
              </a:spcAft>
            </a:pPr>
            <a:r>
              <a:rPr lang="en-IN" b="1" dirty="0" smtClean="0">
                <a:solidFill>
                  <a:schemeClr val="bg1"/>
                </a:solidFill>
                <a:effectLst/>
                <a:latin typeface="+mj-lt"/>
                <a:ea typeface="Calibri" panose="020F0502020204030204" pitchFamily="34" charset="0"/>
                <a:cs typeface="Times New Roman" panose="02020603050405020304" pitchFamily="18" charset="0"/>
              </a:rPr>
              <a:t>                           SUBMITTED </a:t>
            </a:r>
            <a:r>
              <a:rPr lang="en-IN" b="1" dirty="0" smtClean="0">
                <a:solidFill>
                  <a:schemeClr val="bg1"/>
                </a:solidFill>
                <a:effectLst/>
                <a:latin typeface="+mj-lt"/>
                <a:ea typeface="Calibri" panose="020F0502020204030204" pitchFamily="34" charset="0"/>
                <a:cs typeface="Times New Roman" panose="02020603050405020304" pitchFamily="18" charset="0"/>
              </a:rPr>
              <a:t>BY:</a:t>
            </a:r>
          </a:p>
          <a:p>
            <a:pPr algn="ctr">
              <a:lnSpc>
                <a:spcPct val="107000"/>
              </a:lnSpc>
              <a:spcAft>
                <a:spcPts val="800"/>
              </a:spcAft>
            </a:pPr>
            <a:r>
              <a:rPr lang="en-IN" b="1" dirty="0" smtClean="0">
                <a:solidFill>
                  <a:schemeClr val="bg1"/>
                </a:solidFill>
                <a:effectLst/>
                <a:latin typeface="+mj-lt"/>
                <a:ea typeface="Calibri" panose="020F0502020204030204" pitchFamily="34" charset="0"/>
                <a:cs typeface="Times New Roman" panose="02020603050405020304" pitchFamily="18" charset="0"/>
              </a:rPr>
              <a:t>                         </a:t>
            </a:r>
            <a:r>
              <a:rPr lang="en-IN" b="1" dirty="0" err="1" smtClean="0">
                <a:solidFill>
                  <a:schemeClr val="bg1"/>
                </a:solidFill>
                <a:effectLst/>
                <a:latin typeface="+mj-lt"/>
                <a:ea typeface="Calibri" panose="020F0502020204030204" pitchFamily="34" charset="0"/>
                <a:cs typeface="Times New Roman" panose="02020603050405020304" pitchFamily="18" charset="0"/>
              </a:rPr>
              <a:t>Megha</a:t>
            </a:r>
            <a:r>
              <a:rPr lang="en-IN" b="1" dirty="0" smtClean="0">
                <a:solidFill>
                  <a:schemeClr val="bg1"/>
                </a:solidFill>
                <a:effectLst/>
                <a:latin typeface="+mj-lt"/>
                <a:ea typeface="Calibri" panose="020F0502020204030204" pitchFamily="34" charset="0"/>
                <a:cs typeface="Times New Roman" panose="02020603050405020304" pitchFamily="18" charset="0"/>
              </a:rPr>
              <a:t> Singh</a:t>
            </a:r>
            <a:endParaRPr lang="en-IN" b="1" dirty="0">
              <a:solidFill>
                <a:schemeClr val="bg1"/>
              </a:solidFill>
              <a:effectLst/>
              <a:latin typeface="+mj-lt"/>
              <a:ea typeface="Calibri" panose="020F0502020204030204" pitchFamily="34" charset="0"/>
              <a:cs typeface="Times New Roman" panose="02020603050405020304" pitchFamily="18" charset="0"/>
            </a:endParaRPr>
          </a:p>
        </p:txBody>
      </p:sp>
      <p:sp>
        <p:nvSpPr>
          <p:cNvPr id="6" name="Rectangle 5"/>
          <p:cNvSpPr/>
          <p:nvPr/>
        </p:nvSpPr>
        <p:spPr>
          <a:xfrm>
            <a:off x="1230923" y="1496349"/>
            <a:ext cx="3399692" cy="21910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bg1"/>
              </a:solidFill>
              <a:latin typeface="+mj-lt"/>
            </a:endParaRPr>
          </a:p>
        </p:txBody>
      </p:sp>
      <p:pic>
        <p:nvPicPr>
          <p:cNvPr id="9" name="Picture 8">
            <a:extLst>
              <a:ext uri="{FF2B5EF4-FFF2-40B4-BE49-F238E27FC236}">
                <a16:creationId xmlns:a16="http://schemas.microsoft.com/office/drawing/2014/main" id="{697E2115-B176-4559-B23E-4630D34EAF2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30923" y="1258339"/>
            <a:ext cx="3662450" cy="2667064"/>
          </a:xfrm>
          <a:prstGeom prst="rect">
            <a:avLst/>
          </a:prstGeom>
          <a:noFill/>
          <a:ln>
            <a:noFill/>
          </a:ln>
        </p:spPr>
      </p:pic>
    </p:spTree>
    <p:extLst>
      <p:ext uri="{BB962C8B-B14F-4D97-AF65-F5344CB8AC3E}">
        <p14:creationId xmlns:p14="http://schemas.microsoft.com/office/powerpoint/2010/main" val="35503387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8B493-A5B4-4444-95F7-29F584F20294}"/>
              </a:ext>
            </a:extLst>
          </p:cNvPr>
          <p:cNvSpPr>
            <a:spLocks noGrp="1"/>
          </p:cNvSpPr>
          <p:nvPr>
            <p:ph type="title"/>
          </p:nvPr>
        </p:nvSpPr>
        <p:spPr/>
        <p:txBody>
          <a:bodyPr/>
          <a:lstStyle/>
          <a:p>
            <a:r>
              <a:rPr lang="en-IN" dirty="0"/>
              <a:t>Analytical Problem Framing</a:t>
            </a:r>
          </a:p>
        </p:txBody>
      </p:sp>
      <p:sp>
        <p:nvSpPr>
          <p:cNvPr id="3" name="Content Placeholder 2">
            <a:extLst>
              <a:ext uri="{FF2B5EF4-FFF2-40B4-BE49-F238E27FC236}">
                <a16:creationId xmlns:a16="http://schemas.microsoft.com/office/drawing/2014/main" id="{7D7BBFEE-4042-4546-B089-9B057575DA54}"/>
              </a:ext>
            </a:extLst>
          </p:cNvPr>
          <p:cNvSpPr>
            <a:spLocks noGrp="1"/>
          </p:cNvSpPr>
          <p:nvPr>
            <p:ph idx="1"/>
          </p:nvPr>
        </p:nvSpPr>
        <p:spPr>
          <a:xfrm>
            <a:off x="328246" y="1031631"/>
            <a:ext cx="10441353" cy="5369169"/>
          </a:xfrm>
        </p:spPr>
        <p:txBody>
          <a:bodyPr>
            <a:normAutofit/>
          </a:bodyPr>
          <a:lstStyle/>
          <a:p>
            <a:endParaRPr lang="en-US" dirty="0"/>
          </a:p>
          <a:p>
            <a:endParaRPr lang="en-IN" dirty="0"/>
          </a:p>
          <a:p>
            <a:endParaRPr lang="en-IN" dirty="0"/>
          </a:p>
          <a:p>
            <a:pPr marL="0" indent="0" algn="ctr">
              <a:buNone/>
            </a:pPr>
            <a:r>
              <a:rPr lang="en-IN" sz="1200" i="1" dirty="0">
                <a:solidFill>
                  <a:srgbClr val="44546A"/>
                </a:solidFill>
                <a:effectLst/>
                <a:latin typeface="Arial" panose="020B0604020202020204" pitchFamily="34" charset="0"/>
                <a:ea typeface="Calibri" panose="020F0502020204030204" pitchFamily="34" charset="0"/>
                <a:cs typeface="Times New Roman" panose="02020603050405020304" pitchFamily="18" charset="0"/>
              </a:rPr>
              <a:t>Figure 1 Train </a:t>
            </a:r>
            <a:r>
              <a:rPr lang="en-IN" sz="1200" i="1" dirty="0" smtClean="0">
                <a:solidFill>
                  <a:srgbClr val="44546A"/>
                </a:solidFill>
                <a:effectLst/>
                <a:latin typeface="Arial" panose="020B0604020202020204" pitchFamily="34" charset="0"/>
                <a:ea typeface="Calibri" panose="020F0502020204030204" pitchFamily="34" charset="0"/>
                <a:cs typeface="Times New Roman" panose="02020603050405020304" pitchFamily="18" charset="0"/>
              </a:rPr>
              <a:t>Dataset</a:t>
            </a:r>
            <a:endParaRPr lang="en-IN" sz="1200" i="1" dirty="0" smtClean="0">
              <a:solidFill>
                <a:srgbClr val="44546A"/>
              </a:solidFill>
              <a:effectLst/>
              <a:latin typeface="Calibri" panose="020F0502020204030204" pitchFamily="34" charset="0"/>
              <a:ea typeface="Calibri" panose="020F0502020204030204" pitchFamily="34" charset="0"/>
              <a:cs typeface="Times New Roman" panose="02020603050405020304" pitchFamily="18" charset="0"/>
            </a:endParaRPr>
          </a:p>
          <a:p>
            <a:pPr marL="114300" indent="0">
              <a:buNone/>
            </a:pPr>
            <a:endParaRPr lang="en-IN" dirty="0" smtClean="0"/>
          </a:p>
          <a:p>
            <a:endParaRPr lang="en-IN" dirty="0"/>
          </a:p>
          <a:p>
            <a:endParaRPr lang="en-IN" dirty="0"/>
          </a:p>
          <a:p>
            <a:pPr algn="ctr"/>
            <a:r>
              <a:rPr lang="en-IN" sz="1200" i="1" dirty="0">
                <a:solidFill>
                  <a:srgbClr val="44546A"/>
                </a:solidFill>
                <a:effectLst/>
                <a:latin typeface="Arial" panose="020B0604020202020204" pitchFamily="34" charset="0"/>
                <a:ea typeface="Calibri" panose="020F0502020204030204" pitchFamily="34" charset="0"/>
                <a:cs typeface="Times New Roman" panose="02020603050405020304" pitchFamily="18" charset="0"/>
              </a:rPr>
              <a:t>Figure 2 Test Dataset</a:t>
            </a:r>
            <a:endParaRPr lang="en-IN" sz="12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05E37DF6-27AB-4080-87DA-4BC7D3C057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1659989"/>
            <a:ext cx="7829641" cy="2027294"/>
          </a:xfrm>
          <a:prstGeom prst="rect">
            <a:avLst/>
          </a:prstGeom>
        </p:spPr>
      </p:pic>
      <p:pic>
        <p:nvPicPr>
          <p:cNvPr id="5" name="Picture 4">
            <a:extLst>
              <a:ext uri="{FF2B5EF4-FFF2-40B4-BE49-F238E27FC236}">
                <a16:creationId xmlns:a16="http://schemas.microsoft.com/office/drawing/2014/main" id="{9A7C980F-5007-42E6-9E1D-323B589C5E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8246" y="3988646"/>
            <a:ext cx="8265248" cy="2257409"/>
          </a:xfrm>
          <a:prstGeom prst="rect">
            <a:avLst/>
          </a:prstGeom>
        </p:spPr>
      </p:pic>
    </p:spTree>
    <p:extLst>
      <p:ext uri="{BB962C8B-B14F-4D97-AF65-F5344CB8AC3E}">
        <p14:creationId xmlns:p14="http://schemas.microsoft.com/office/powerpoint/2010/main" val="15410711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01657-0827-4762-BE34-0142F641F2FA}"/>
              </a:ext>
            </a:extLst>
          </p:cNvPr>
          <p:cNvSpPr>
            <a:spLocks noGrp="1"/>
          </p:cNvSpPr>
          <p:nvPr>
            <p:ph type="title"/>
          </p:nvPr>
        </p:nvSpPr>
        <p:spPr/>
        <p:txBody>
          <a:bodyPr/>
          <a:lstStyle/>
          <a:p>
            <a:r>
              <a:rPr lang="en-IN" dirty="0"/>
              <a:t>Analytical Problem Framing</a:t>
            </a:r>
          </a:p>
        </p:txBody>
      </p:sp>
      <p:sp>
        <p:nvSpPr>
          <p:cNvPr id="3" name="Content Placeholder 2">
            <a:extLst>
              <a:ext uri="{FF2B5EF4-FFF2-40B4-BE49-F238E27FC236}">
                <a16:creationId xmlns:a16="http://schemas.microsoft.com/office/drawing/2014/main" id="{68E691CB-0ED5-41AE-A03D-E697B5FFD255}"/>
              </a:ext>
            </a:extLst>
          </p:cNvPr>
          <p:cNvSpPr>
            <a:spLocks noGrp="1"/>
          </p:cNvSpPr>
          <p:nvPr>
            <p:ph idx="1"/>
          </p:nvPr>
        </p:nvSpPr>
        <p:spPr/>
        <p:txBody>
          <a:bodyPr>
            <a:normAutofit fontScale="85000" lnSpcReduction="20000"/>
          </a:bodyPr>
          <a:lstStyle/>
          <a:p>
            <a:pPr marL="228600" indent="0">
              <a:lnSpc>
                <a:spcPct val="107000"/>
              </a:lnSpc>
              <a:spcAft>
                <a:spcPts val="800"/>
              </a:spcAft>
              <a:buNone/>
            </a:pPr>
            <a:r>
              <a:rPr lang="en-IN" sz="1800" dirty="0">
                <a:effectLst/>
                <a:latin typeface="Arial" panose="020B0604020202020204" pitchFamily="34" charset="0"/>
                <a:ea typeface="Calibri" panose="020F0502020204030204" pitchFamily="34" charset="0"/>
                <a:cs typeface="Times New Roman" panose="02020603050405020304" pitchFamily="18" charset="0"/>
              </a:rPr>
              <a:t>The data set includes: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b="1" dirty="0">
                <a:effectLst/>
                <a:latin typeface="Arial" panose="020B0604020202020204" pitchFamily="34" charset="0"/>
                <a:ea typeface="Calibri" panose="020F0502020204030204" pitchFamily="34" charset="0"/>
                <a:cs typeface="Times New Roman" panose="02020603050405020304" pitchFamily="18" charset="0"/>
              </a:rPr>
              <a:t>Malignant: </a:t>
            </a:r>
            <a:r>
              <a:rPr lang="en-IN" sz="1800" dirty="0">
                <a:effectLst/>
                <a:latin typeface="Arial" panose="020B0604020202020204" pitchFamily="34" charset="0"/>
                <a:ea typeface="Calibri" panose="020F0502020204030204" pitchFamily="34" charset="0"/>
                <a:cs typeface="Times New Roman" panose="02020603050405020304" pitchFamily="18" charset="0"/>
              </a:rPr>
              <a:t>It is the Label column, which includes values 0 and 1, denoting if the comment is malignant or not.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b="1" dirty="0">
                <a:effectLst/>
                <a:latin typeface="Arial" panose="020B0604020202020204" pitchFamily="34" charset="0"/>
                <a:ea typeface="Calibri" panose="020F0502020204030204" pitchFamily="34" charset="0"/>
                <a:cs typeface="Times New Roman" panose="02020603050405020304" pitchFamily="18" charset="0"/>
              </a:rPr>
              <a:t>Highly Malignant:</a:t>
            </a:r>
            <a:r>
              <a:rPr lang="en-IN" sz="1800" dirty="0">
                <a:effectLst/>
                <a:latin typeface="Arial" panose="020B0604020202020204" pitchFamily="34" charset="0"/>
                <a:ea typeface="Calibri" panose="020F0502020204030204" pitchFamily="34" charset="0"/>
                <a:cs typeface="Times New Roman" panose="02020603050405020304" pitchFamily="18" charset="0"/>
              </a:rPr>
              <a:t> It denotes comments that are highly malignant and hurtful.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b="1" dirty="0">
                <a:effectLst/>
                <a:latin typeface="Arial" panose="020B0604020202020204" pitchFamily="34" charset="0"/>
                <a:ea typeface="Calibri" panose="020F0502020204030204" pitchFamily="34" charset="0"/>
                <a:cs typeface="Times New Roman" panose="02020603050405020304" pitchFamily="18" charset="0"/>
              </a:rPr>
              <a:t>Rude: </a:t>
            </a:r>
            <a:r>
              <a:rPr lang="en-IN" sz="1800" dirty="0">
                <a:effectLst/>
                <a:latin typeface="Arial" panose="020B0604020202020204" pitchFamily="34" charset="0"/>
                <a:ea typeface="Calibri" panose="020F0502020204030204" pitchFamily="34" charset="0"/>
                <a:cs typeface="Times New Roman" panose="02020603050405020304" pitchFamily="18" charset="0"/>
              </a:rPr>
              <a:t>It denotes comments that are very rude and offensive.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b="1" dirty="0">
                <a:effectLst/>
                <a:latin typeface="Arial" panose="020B0604020202020204" pitchFamily="34" charset="0"/>
                <a:ea typeface="Calibri" panose="020F0502020204030204" pitchFamily="34" charset="0"/>
                <a:cs typeface="Times New Roman" panose="02020603050405020304" pitchFamily="18" charset="0"/>
              </a:rPr>
              <a:t>Threat:</a:t>
            </a:r>
            <a:r>
              <a:rPr lang="en-IN" sz="1800" dirty="0">
                <a:effectLst/>
                <a:latin typeface="Arial" panose="020B0604020202020204" pitchFamily="34" charset="0"/>
                <a:ea typeface="Calibri" panose="020F0502020204030204" pitchFamily="34" charset="0"/>
                <a:cs typeface="Times New Roman" panose="02020603050405020304" pitchFamily="18" charset="0"/>
              </a:rPr>
              <a:t> It contains indication of the comments that are giving any threat to someone.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b="1" dirty="0">
                <a:effectLst/>
                <a:latin typeface="Arial" panose="020B0604020202020204" pitchFamily="34" charset="0"/>
                <a:ea typeface="Calibri" panose="020F0502020204030204" pitchFamily="34" charset="0"/>
                <a:cs typeface="Times New Roman" panose="02020603050405020304" pitchFamily="18" charset="0"/>
              </a:rPr>
              <a:t>Abuse:</a:t>
            </a:r>
            <a:r>
              <a:rPr lang="en-IN" sz="1800" dirty="0">
                <a:effectLst/>
                <a:latin typeface="Arial" panose="020B0604020202020204" pitchFamily="34" charset="0"/>
                <a:ea typeface="Calibri" panose="020F0502020204030204" pitchFamily="34" charset="0"/>
                <a:cs typeface="Times New Roman" panose="02020603050405020304" pitchFamily="18" charset="0"/>
              </a:rPr>
              <a:t> It is for comments that are abusive in nature. </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spcAft>
                <a:spcPts val="800"/>
              </a:spcAft>
              <a:buFont typeface="Symbol" panose="05050102010706020507" pitchFamily="18" charset="2"/>
              <a:buChar char=""/>
            </a:pPr>
            <a:r>
              <a:rPr lang="en-IN" sz="1800" b="1" dirty="0">
                <a:latin typeface="Arial" panose="020B0604020202020204" pitchFamily="34" charset="0"/>
                <a:ea typeface="Calibri" panose="020F0502020204030204" pitchFamily="34" charset="0"/>
                <a:cs typeface="Times New Roman" panose="02020603050405020304" pitchFamily="18" charset="0"/>
              </a:rPr>
              <a:t>Loathe:</a:t>
            </a:r>
            <a:r>
              <a:rPr lang="en-IN" sz="1600" dirty="0">
                <a:effectLst/>
                <a:latin typeface="Arial" panose="020B0604020202020204" pitchFamily="34" charset="0"/>
                <a:ea typeface="Calibri" panose="020F0502020204030204" pitchFamily="34" charset="0"/>
              </a:rPr>
              <a:t> </a:t>
            </a:r>
            <a:r>
              <a:rPr lang="en-IN" sz="1800" dirty="0">
                <a:latin typeface="Arial" panose="020B0604020202020204" pitchFamily="34" charset="0"/>
                <a:ea typeface="Calibri" panose="020F0502020204030204" pitchFamily="34" charset="0"/>
                <a:cs typeface="Times New Roman" panose="02020603050405020304" pitchFamily="18" charset="0"/>
              </a:rPr>
              <a:t>It describes the comments </a:t>
            </a:r>
            <a:r>
              <a:rPr lang="en-IN" sz="1800" dirty="0">
                <a:effectLst/>
                <a:latin typeface="Arial" panose="020B0604020202020204" pitchFamily="34" charset="0"/>
                <a:ea typeface="Calibri" panose="020F0502020204030204" pitchFamily="34" charset="0"/>
                <a:cs typeface="Times New Roman" panose="02020603050405020304" pitchFamily="18" charset="0"/>
              </a:rPr>
              <a:t>which are hateful and loathing in nature.  </a:t>
            </a:r>
            <a:endParaRPr lang="en-IN" sz="1800" dirty="0" smtClean="0">
              <a:effectLst/>
              <a:latin typeface="Arial" panose="020B0604020202020204" pitchFamily="34" charset="0"/>
              <a:ea typeface="Calibri" panose="020F0502020204030204" pitchFamily="34" charset="0"/>
              <a:cs typeface="Times New Roman" panose="02020603050405020304" pitchFamily="18" charset="0"/>
            </a:endParaRPr>
          </a:p>
          <a:p>
            <a:pPr lvl="0" indent="-342900">
              <a:lnSpc>
                <a:spcPct val="107000"/>
              </a:lnSpc>
              <a:buFont typeface="Symbol" panose="05050102010706020507" pitchFamily="18" charset="2"/>
              <a:buChar char=""/>
            </a:pPr>
            <a:r>
              <a:rPr lang="en-IN" sz="1800" b="1" dirty="0">
                <a:latin typeface="Arial" panose="020B0604020202020204" pitchFamily="34" charset="0"/>
                <a:ea typeface="Calibri" panose="020F0502020204030204" pitchFamily="34" charset="0"/>
                <a:cs typeface="Times New Roman" panose="02020603050405020304" pitchFamily="18" charset="0"/>
              </a:rPr>
              <a:t>ID: </a:t>
            </a:r>
            <a:r>
              <a:rPr lang="en-IN" sz="1800" dirty="0">
                <a:latin typeface="Arial" panose="020B0604020202020204" pitchFamily="34" charset="0"/>
                <a:ea typeface="Calibri" panose="020F0502020204030204" pitchFamily="34" charset="0"/>
                <a:cs typeface="Times New Roman" panose="02020603050405020304" pitchFamily="18" charset="0"/>
              </a:rPr>
              <a:t>It includes unique Ids associated with each comment text given. </a:t>
            </a:r>
            <a:r>
              <a:rPr lang="en-IN" sz="1800" b="1" dirty="0">
                <a:latin typeface="Arial" panose="020B0604020202020204" pitchFamily="34" charset="0"/>
                <a:ea typeface="Calibri" panose="020F0502020204030204" pitchFamily="34" charset="0"/>
                <a:cs typeface="Times New Roman" panose="02020603050405020304" pitchFamily="18" charset="0"/>
              </a:rPr>
              <a:t> </a:t>
            </a:r>
            <a:r>
              <a:rPr lang="en-IN" sz="1800" dirty="0">
                <a:latin typeface="Arial" panose="020B0604020202020204" pitchFamily="34" charset="0"/>
                <a:ea typeface="Calibri" panose="020F0502020204030204" pitchFamily="34" charset="0"/>
                <a:cs typeface="Times New Roman" panose="02020603050405020304" pitchFamily="18" charset="0"/>
              </a:rPr>
              <a:t> </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lvl="0" indent="-342900">
              <a:lnSpc>
                <a:spcPct val="107000"/>
              </a:lnSpc>
              <a:spcAft>
                <a:spcPts val="800"/>
              </a:spcAft>
              <a:buFont typeface="Symbol" panose="05050102010706020507" pitchFamily="18" charset="2"/>
              <a:buChar char=""/>
            </a:pPr>
            <a:r>
              <a:rPr lang="en-IN" sz="1800" b="1" dirty="0">
                <a:latin typeface="Arial" panose="020B0604020202020204" pitchFamily="34" charset="0"/>
                <a:ea typeface="Calibri" panose="020F0502020204030204" pitchFamily="34" charset="0"/>
                <a:cs typeface="Times New Roman" panose="02020603050405020304" pitchFamily="18" charset="0"/>
              </a:rPr>
              <a:t>Comment text: </a:t>
            </a:r>
            <a:r>
              <a:rPr lang="en-IN" sz="1800" dirty="0">
                <a:latin typeface="Arial" panose="020B0604020202020204" pitchFamily="34" charset="0"/>
                <a:ea typeface="Calibri" panose="020F0502020204030204" pitchFamily="34" charset="0"/>
                <a:cs typeface="Times New Roman" panose="02020603050405020304" pitchFamily="18" charset="0"/>
              </a:rPr>
              <a:t>This column contains the comments extracted from various social media platforms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endParaRPr lang="en-IN" dirty="0"/>
          </a:p>
        </p:txBody>
      </p:sp>
    </p:spTree>
    <p:extLst>
      <p:ext uri="{BB962C8B-B14F-4D97-AF65-F5344CB8AC3E}">
        <p14:creationId xmlns:p14="http://schemas.microsoft.com/office/powerpoint/2010/main" val="24165689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06780-06B1-4B47-AF68-BFCEC2A6FD12}"/>
              </a:ext>
            </a:extLst>
          </p:cNvPr>
          <p:cNvSpPr>
            <a:spLocks noGrp="1"/>
          </p:cNvSpPr>
          <p:nvPr>
            <p:ph type="title"/>
          </p:nvPr>
        </p:nvSpPr>
        <p:spPr/>
        <p:txBody>
          <a:bodyPr/>
          <a:lstStyle/>
          <a:p>
            <a:r>
              <a:rPr lang="en-IN" dirty="0"/>
              <a:t>Analytical Problem Framing</a:t>
            </a:r>
          </a:p>
        </p:txBody>
      </p:sp>
      <p:sp>
        <p:nvSpPr>
          <p:cNvPr id="3" name="Content Placeholder 2">
            <a:extLst>
              <a:ext uri="{FF2B5EF4-FFF2-40B4-BE49-F238E27FC236}">
                <a16:creationId xmlns:a16="http://schemas.microsoft.com/office/drawing/2014/main" id="{C6FB35DE-BA14-4ED9-A58C-6F6B96B99DDF}"/>
              </a:ext>
            </a:extLst>
          </p:cNvPr>
          <p:cNvSpPr>
            <a:spLocks noGrp="1"/>
          </p:cNvSpPr>
          <p:nvPr>
            <p:ph idx="1"/>
          </p:nvPr>
        </p:nvSpPr>
        <p:spPr/>
        <p:txBody>
          <a:bodyPr>
            <a:normAutofit/>
          </a:bodyPr>
          <a:lstStyle/>
          <a:p>
            <a:r>
              <a:rPr lang="en-IN" sz="1800" b="1" dirty="0">
                <a:effectLst/>
                <a:latin typeface="Arial" panose="020B0604020202020204" pitchFamily="34" charset="0"/>
                <a:ea typeface="Calibri" panose="020F0502020204030204" pitchFamily="34" charset="0"/>
                <a:cs typeface="Arial" panose="020B0604020202020204" pitchFamily="34" charset="0"/>
              </a:rPr>
              <a:t>Data </a:t>
            </a:r>
            <a:r>
              <a:rPr lang="en-IN" sz="1800" b="1" dirty="0" err="1">
                <a:effectLst/>
                <a:latin typeface="Arial" panose="020B0604020202020204" pitchFamily="34" charset="0"/>
                <a:ea typeface="Calibri" panose="020F0502020204030204" pitchFamily="34" charset="0"/>
                <a:cs typeface="Arial" panose="020B0604020202020204" pitchFamily="34" charset="0"/>
              </a:rPr>
              <a:t>Preprocessing</a:t>
            </a:r>
            <a:r>
              <a:rPr lang="en-IN" sz="1800" b="1" dirty="0">
                <a:effectLst/>
                <a:latin typeface="Arial" panose="020B0604020202020204" pitchFamily="34" charset="0"/>
                <a:ea typeface="Calibri" panose="020F0502020204030204" pitchFamily="34" charset="0"/>
                <a:cs typeface="Arial" panose="020B0604020202020204" pitchFamily="34" charset="0"/>
              </a:rPr>
              <a:t> Done</a:t>
            </a:r>
            <a:endParaRPr lang="en-IN" sz="1800" b="1" dirty="0">
              <a:latin typeface="Arial" panose="020B0604020202020204" pitchFamily="34" charset="0"/>
              <a:ea typeface="Calibri" panose="020F0502020204030204" pitchFamily="34" charset="0"/>
              <a:cs typeface="Arial" panose="020B0604020202020204" pitchFamily="34" charset="0"/>
            </a:endParaRPr>
          </a:p>
          <a:p>
            <a:r>
              <a:rPr lang="en-IN" sz="1800" dirty="0">
                <a:effectLst/>
                <a:latin typeface="Arial" panose="020B0604020202020204" pitchFamily="34" charset="0"/>
                <a:ea typeface="Calibri" panose="020F0502020204030204" pitchFamily="34" charset="0"/>
                <a:cs typeface="Arial" panose="020B0604020202020204" pitchFamily="34" charset="0"/>
              </a:rPr>
              <a:t>The dataset was checked to see if there were any null values or random characters present. None were found.</a:t>
            </a:r>
            <a:r>
              <a:rPr lang="en-IN" sz="1800" dirty="0">
                <a:latin typeface="Arial" panose="020B0604020202020204" pitchFamily="34" charset="0"/>
                <a:ea typeface="Calibri" panose="020F0502020204030204" pitchFamily="34" charset="0"/>
                <a:cs typeface="Arial" panose="020B0604020202020204" pitchFamily="34" charset="0"/>
              </a:rPr>
              <a:t> </a:t>
            </a:r>
            <a:r>
              <a:rPr lang="en-IN" sz="1800" dirty="0">
                <a:effectLst/>
                <a:latin typeface="Arial" panose="020B0604020202020204" pitchFamily="34" charset="0"/>
                <a:ea typeface="Calibri" panose="020F0502020204030204" pitchFamily="34" charset="0"/>
                <a:cs typeface="Arial" panose="020B0604020202020204" pitchFamily="34" charset="0"/>
              </a:rPr>
              <a:t>Column: </a:t>
            </a:r>
            <a:r>
              <a:rPr lang="en-IN" sz="1800" b="1" dirty="0">
                <a:effectLst/>
                <a:latin typeface="Arial" panose="020B0604020202020204" pitchFamily="34" charset="0"/>
                <a:ea typeface="Calibri" panose="020F0502020204030204" pitchFamily="34" charset="0"/>
                <a:cs typeface="Arial" panose="020B0604020202020204" pitchFamily="34" charset="0"/>
              </a:rPr>
              <a:t>ID</a:t>
            </a:r>
            <a:r>
              <a:rPr lang="en-IN" sz="1800" dirty="0">
                <a:effectLst/>
                <a:latin typeface="Arial" panose="020B0604020202020204" pitchFamily="34" charset="0"/>
                <a:ea typeface="Calibri" panose="020F0502020204030204" pitchFamily="34" charset="0"/>
                <a:cs typeface="Arial" panose="020B0604020202020204" pitchFamily="34" charset="0"/>
              </a:rPr>
              <a:t> was dropped since they don't contribute to building a good model for predicting the target variable values.</a:t>
            </a:r>
          </a:p>
          <a:p>
            <a:r>
              <a:rPr lang="en-US" dirty="0">
                <a:latin typeface="Arial" panose="020B0604020202020204" pitchFamily="34" charset="0"/>
                <a:cs typeface="Arial" panose="020B0604020202020204" pitchFamily="34" charset="0"/>
              </a:rPr>
              <a:t>The train and test dataset contents were then converted into lowercase. Punctuations, unnecessary characters </a:t>
            </a:r>
            <a:r>
              <a:rPr lang="en-US" dirty="0" err="1">
                <a:latin typeface="Arial" panose="020B0604020202020204" pitchFamily="34" charset="0"/>
                <a:cs typeface="Arial" panose="020B0604020202020204" pitchFamily="34" charset="0"/>
              </a:rPr>
              <a:t>etc</a:t>
            </a:r>
            <a:r>
              <a:rPr lang="en-US" dirty="0">
                <a:latin typeface="Arial" panose="020B0604020202020204" pitchFamily="34" charset="0"/>
                <a:cs typeface="Arial" panose="020B0604020202020204" pitchFamily="34" charset="0"/>
              </a:rPr>
              <a:t> were removed, currency symbols, phone numbers, web </a:t>
            </a:r>
            <a:r>
              <a:rPr lang="en-US" dirty="0" err="1">
                <a:latin typeface="Arial" panose="020B0604020202020204" pitchFamily="34" charset="0"/>
                <a:cs typeface="Arial" panose="020B0604020202020204" pitchFamily="34" charset="0"/>
              </a:rPr>
              <a:t>urls</a:t>
            </a:r>
            <a:r>
              <a:rPr lang="en-US" dirty="0">
                <a:latin typeface="Arial" panose="020B0604020202020204" pitchFamily="34" charset="0"/>
                <a:cs typeface="Arial" panose="020B0604020202020204" pitchFamily="34" charset="0"/>
              </a:rPr>
              <a:t>, email addresses </a:t>
            </a:r>
            <a:r>
              <a:rPr lang="en-US" dirty="0" err="1">
                <a:latin typeface="Arial" panose="020B0604020202020204" pitchFamily="34" charset="0"/>
                <a:cs typeface="Arial" panose="020B0604020202020204" pitchFamily="34" charset="0"/>
              </a:rPr>
              <a:t>etc</a:t>
            </a:r>
            <a:r>
              <a:rPr lang="en-US" dirty="0">
                <a:latin typeface="Arial" panose="020B0604020202020204" pitchFamily="34" charset="0"/>
                <a:cs typeface="Arial" panose="020B0604020202020204" pitchFamily="34" charset="0"/>
              </a:rPr>
              <a:t> were replaced with single words. Tokens that contributed nothing to semantics of the messages were removed as Stop words. Finally retained tokens were lemmatized using </a:t>
            </a:r>
            <a:r>
              <a:rPr lang="en-US" dirty="0" err="1">
                <a:latin typeface="Arial" panose="020B0604020202020204" pitchFamily="34" charset="0"/>
                <a:cs typeface="Arial" panose="020B0604020202020204" pitchFamily="34" charset="0"/>
              </a:rPr>
              <a:t>WordNetLemmatizer</a:t>
            </a:r>
            <a:r>
              <a:rPr lang="en-US" dirty="0">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The string lengths of original comments and the cleaned comments were then compared.</a:t>
            </a:r>
          </a:p>
          <a:p>
            <a:endParaRPr lang="en-IN" b="1" dirty="0"/>
          </a:p>
        </p:txBody>
      </p:sp>
    </p:spTree>
    <p:extLst>
      <p:ext uri="{BB962C8B-B14F-4D97-AF65-F5344CB8AC3E}">
        <p14:creationId xmlns:p14="http://schemas.microsoft.com/office/powerpoint/2010/main" val="21332349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1045D-9137-4F15-B6C2-07BC0028BB11}"/>
              </a:ext>
            </a:extLst>
          </p:cNvPr>
          <p:cNvSpPr>
            <a:spLocks noGrp="1"/>
          </p:cNvSpPr>
          <p:nvPr>
            <p:ph type="title"/>
          </p:nvPr>
        </p:nvSpPr>
        <p:spPr/>
        <p:txBody>
          <a:bodyPr/>
          <a:lstStyle/>
          <a:p>
            <a:r>
              <a:rPr lang="en-IN" dirty="0"/>
              <a:t>Analytical Problem Framing</a:t>
            </a:r>
          </a:p>
        </p:txBody>
      </p:sp>
      <p:sp>
        <p:nvSpPr>
          <p:cNvPr id="3" name="Content Placeholder 2">
            <a:extLst>
              <a:ext uri="{FF2B5EF4-FFF2-40B4-BE49-F238E27FC236}">
                <a16:creationId xmlns:a16="http://schemas.microsoft.com/office/drawing/2014/main" id="{F322B67C-1A9E-450F-8DD1-B08513607A4E}"/>
              </a:ext>
            </a:extLst>
          </p:cNvPr>
          <p:cNvSpPr>
            <a:spLocks noGrp="1"/>
          </p:cNvSpPr>
          <p:nvPr>
            <p:ph idx="1"/>
          </p:nvPr>
        </p:nvSpPr>
        <p:spPr/>
        <p:txBody>
          <a:bodyPr/>
          <a:lstStyle/>
          <a:p>
            <a:r>
              <a:rPr lang="en-IN" sz="1800" b="1" dirty="0">
                <a:effectLst/>
                <a:latin typeface="Arial" panose="020B0604020202020204" pitchFamily="34" charset="0"/>
                <a:ea typeface="Calibri" panose="020F0502020204030204" pitchFamily="34" charset="0"/>
                <a:cs typeface="Times New Roman" panose="02020603050405020304" pitchFamily="18" charset="0"/>
              </a:rPr>
              <a:t>Data Inputs- Logic- Output Relationships</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effectLst/>
                <a:latin typeface="Arial" panose="020B0604020202020204" pitchFamily="34" charset="0"/>
                <a:ea typeface="Calibri" panose="020F0502020204030204" pitchFamily="34" charset="0"/>
                <a:cs typeface="Times New Roman" panose="02020603050405020304" pitchFamily="18" charset="0"/>
              </a:rPr>
              <a:t>The comment tokens so vectorised using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TfidVectorizer</a:t>
            </a:r>
            <a:r>
              <a:rPr lang="en-IN" sz="1800" dirty="0">
                <a:effectLst/>
                <a:latin typeface="Arial" panose="020B0604020202020204" pitchFamily="34" charset="0"/>
                <a:ea typeface="Calibri" panose="020F0502020204030204" pitchFamily="34" charset="0"/>
                <a:cs typeface="Times New Roman" panose="02020603050405020304" pitchFamily="18" charset="0"/>
              </a:rPr>
              <a:t> are input and classified as benign(0) or malignant(1) as output by classification models.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b="1" dirty="0">
                <a:effectLst/>
                <a:latin typeface="Arial" panose="020B0604020202020204" pitchFamily="34" charset="0"/>
                <a:ea typeface="Calibri" panose="020F0502020204030204" pitchFamily="34" charset="0"/>
              </a:rPr>
              <a:t>Assumptions</a:t>
            </a:r>
          </a:p>
          <a:p>
            <a:r>
              <a:rPr lang="en-IN" sz="1800" dirty="0">
                <a:effectLst/>
                <a:latin typeface="Arial" panose="020B0604020202020204" pitchFamily="34" charset="0"/>
                <a:ea typeface="Calibri" panose="020F0502020204030204" pitchFamily="34" charset="0"/>
                <a:cs typeface="Times New Roman" panose="02020603050405020304" pitchFamily="18" charset="0"/>
              </a:rPr>
              <a:t>The comment content made available in Train and Test Dataset is assumed to be written in English Language in the standard Greco-Roman script. This is so that the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Stopword</a:t>
            </a:r>
            <a:r>
              <a:rPr lang="en-IN" sz="1800" dirty="0">
                <a:effectLst/>
                <a:latin typeface="Arial" panose="020B0604020202020204" pitchFamily="34" charset="0"/>
                <a:ea typeface="Calibri" panose="020F0502020204030204" pitchFamily="34" charset="0"/>
                <a:cs typeface="Times New Roman" panose="02020603050405020304" pitchFamily="18" charset="0"/>
              </a:rPr>
              <a:t> package and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WordNetLemmatizer</a:t>
            </a:r>
            <a:r>
              <a:rPr lang="en-IN" sz="1800" dirty="0">
                <a:effectLst/>
                <a:latin typeface="Arial" panose="020B0604020202020204" pitchFamily="34" charset="0"/>
                <a:ea typeface="Calibri" panose="020F0502020204030204" pitchFamily="34" charset="0"/>
                <a:cs typeface="Times New Roman" panose="02020603050405020304" pitchFamily="18" charset="0"/>
              </a:rPr>
              <a:t> can be effectively used.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b="1" dirty="0"/>
          </a:p>
        </p:txBody>
      </p:sp>
    </p:spTree>
    <p:extLst>
      <p:ext uri="{BB962C8B-B14F-4D97-AF65-F5344CB8AC3E}">
        <p14:creationId xmlns:p14="http://schemas.microsoft.com/office/powerpoint/2010/main" val="11054263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EC62E-E278-4C0C-B662-0397421AD262}"/>
              </a:ext>
            </a:extLst>
          </p:cNvPr>
          <p:cNvSpPr>
            <a:spLocks noGrp="1"/>
          </p:cNvSpPr>
          <p:nvPr>
            <p:ph type="title"/>
          </p:nvPr>
        </p:nvSpPr>
        <p:spPr/>
        <p:txBody>
          <a:bodyPr/>
          <a:lstStyle/>
          <a:p>
            <a:r>
              <a:rPr lang="en-IN" dirty="0"/>
              <a:t>Analytical Problem Framing</a:t>
            </a:r>
          </a:p>
        </p:txBody>
      </p:sp>
      <p:sp>
        <p:nvSpPr>
          <p:cNvPr id="3" name="Content Placeholder 2">
            <a:extLst>
              <a:ext uri="{FF2B5EF4-FFF2-40B4-BE49-F238E27FC236}">
                <a16:creationId xmlns:a16="http://schemas.microsoft.com/office/drawing/2014/main" id="{CBE18156-426D-4E45-B81F-439582917F4B}"/>
              </a:ext>
            </a:extLst>
          </p:cNvPr>
          <p:cNvSpPr>
            <a:spLocks noGrp="1"/>
          </p:cNvSpPr>
          <p:nvPr>
            <p:ph idx="1"/>
          </p:nvPr>
        </p:nvSpPr>
        <p:spPr/>
        <p:txBody>
          <a:bodyPr>
            <a:normAutofit fontScale="77500" lnSpcReduction="20000"/>
          </a:bodyPr>
          <a:lstStyle/>
          <a:p>
            <a:r>
              <a:rPr lang="en-IN" sz="1800" b="1" dirty="0">
                <a:effectLst/>
                <a:latin typeface="Arial" panose="020B0604020202020204" pitchFamily="34" charset="0"/>
                <a:ea typeface="Calibri" panose="020F0502020204030204" pitchFamily="34" charset="0"/>
                <a:cs typeface="Times New Roman" panose="02020603050405020304" pitchFamily="18" charset="0"/>
              </a:rPr>
              <a:t>Hardware and Software Requirements and Tools Used</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pPr indent="228600">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Hardware Used: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dirty="0">
                <a:effectLst/>
                <a:latin typeface="Arial" panose="020B0604020202020204" pitchFamily="34" charset="0"/>
                <a:ea typeface="Calibri" panose="020F0502020204030204" pitchFamily="34" charset="0"/>
                <a:cs typeface="Times New Roman" panose="02020603050405020304" pitchFamily="18" charset="0"/>
              </a:rPr>
              <a:t>Processor: </a:t>
            </a:r>
            <a:r>
              <a:rPr lang="en-IN" sz="1800" dirty="0" smtClean="0">
                <a:effectLst/>
                <a:latin typeface="Arial" panose="020B0604020202020204" pitchFamily="34" charset="0"/>
                <a:ea typeface="Calibri" panose="020F0502020204030204" pitchFamily="34" charset="0"/>
                <a:cs typeface="Times New Roman" panose="02020603050405020304" pitchFamily="18" charset="0"/>
              </a:rPr>
              <a:t>Intel core i3-2348M, 2.3GHz</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dirty="0">
                <a:effectLst/>
                <a:latin typeface="Arial" panose="020B0604020202020204" pitchFamily="34" charset="0"/>
                <a:ea typeface="Calibri" panose="020F0502020204030204" pitchFamily="34" charset="0"/>
                <a:cs typeface="Times New Roman" panose="02020603050405020304" pitchFamily="18" charset="0"/>
              </a:rPr>
              <a:t>Physical Memory: </a:t>
            </a:r>
            <a:r>
              <a:rPr lang="en-IN" sz="1800" dirty="0" smtClean="0">
                <a:effectLst/>
                <a:latin typeface="Arial" panose="020B0604020202020204" pitchFamily="34" charset="0"/>
                <a:ea typeface="Calibri" panose="020F0502020204030204" pitchFamily="34" charset="0"/>
                <a:cs typeface="Times New Roman" panose="02020603050405020304" pitchFamily="18" charset="0"/>
              </a:rPr>
              <a:t>4.0GB</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dirty="0">
                <a:effectLst/>
                <a:latin typeface="Arial" panose="020B0604020202020204" pitchFamily="34" charset="0"/>
                <a:ea typeface="Calibri" panose="020F0502020204030204" pitchFamily="34" charset="0"/>
                <a:cs typeface="Times New Roman" panose="02020603050405020304" pitchFamily="18" charset="0"/>
              </a:rPr>
              <a:t>GPU: </a:t>
            </a:r>
            <a:r>
              <a:rPr lang="en-IN" sz="1800" dirty="0" smtClean="0">
                <a:effectLst/>
                <a:latin typeface="Arial" panose="020B0604020202020204" pitchFamily="34" charset="0"/>
                <a:ea typeface="Calibri" panose="020F0502020204030204" pitchFamily="34" charset="0"/>
                <a:cs typeface="Times New Roman" panose="02020603050405020304" pitchFamily="18" charset="0"/>
              </a:rPr>
              <a:t>NVIDIA GeForce 710M, </a:t>
            </a:r>
            <a:r>
              <a:rPr lang="en-IN" sz="1800" dirty="0">
                <a:latin typeface="Arial" panose="020B0604020202020204" pitchFamily="34" charset="0"/>
                <a:ea typeface="Calibri" panose="020F0502020204030204" pitchFamily="34" charset="0"/>
                <a:cs typeface="Times New Roman" panose="02020603050405020304" pitchFamily="18" charset="0"/>
              </a:rPr>
              <a:t>2</a:t>
            </a:r>
            <a:r>
              <a:rPr lang="en-IN" sz="1800" dirty="0" smtClean="0">
                <a:effectLst/>
                <a:latin typeface="Arial" panose="020B0604020202020204" pitchFamily="34" charset="0"/>
                <a:ea typeface="Calibri" panose="020F0502020204030204" pitchFamily="34" charset="0"/>
                <a:cs typeface="Times New Roman" panose="02020603050405020304" pitchFamily="18" charset="0"/>
              </a:rPr>
              <a:t>GB .</a:t>
            </a:r>
          </a:p>
          <a:p>
            <a:pPr marL="342900" lvl="0" indent="-342900">
              <a:lnSpc>
                <a:spcPct val="107000"/>
              </a:lnSpc>
              <a:spcAft>
                <a:spcPts val="800"/>
              </a:spcAft>
              <a:buFont typeface="Symbol" panose="05050102010706020507" pitchFamily="18" charset="2"/>
              <a:buChar char=""/>
            </a:pPr>
            <a:r>
              <a:rPr lang="en-IN" sz="1800" dirty="0" smtClean="0">
                <a:effectLst/>
                <a:latin typeface="Arial" panose="020B0604020202020204" pitchFamily="34" charset="0"/>
                <a:ea typeface="Calibri" panose="020F0502020204030204" pitchFamily="34" charset="0"/>
                <a:cs typeface="Times New Roman" panose="02020603050405020304" pitchFamily="18" charset="0"/>
              </a:rPr>
              <a:t>Software </a:t>
            </a:r>
            <a:r>
              <a:rPr lang="en-IN" sz="1800" dirty="0">
                <a:effectLst/>
                <a:latin typeface="Arial" panose="020B0604020202020204" pitchFamily="34" charset="0"/>
                <a:ea typeface="Calibri" panose="020F0502020204030204" pitchFamily="34" charset="0"/>
                <a:cs typeface="Times New Roman" panose="02020603050405020304" pitchFamily="18" charset="0"/>
              </a:rPr>
              <a:t>Used: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dirty="0">
                <a:effectLst/>
                <a:latin typeface="Arial" panose="020B0604020202020204" pitchFamily="34" charset="0"/>
                <a:ea typeface="Calibri" panose="020F0502020204030204" pitchFamily="34" charset="0"/>
                <a:cs typeface="Times New Roman" panose="02020603050405020304" pitchFamily="18" charset="0"/>
              </a:rPr>
              <a:t> Windows 10 Operating System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dirty="0">
                <a:effectLst/>
                <a:latin typeface="Arial" panose="020B0604020202020204" pitchFamily="34" charset="0"/>
                <a:ea typeface="Calibri" panose="020F0502020204030204" pitchFamily="34" charset="0"/>
                <a:cs typeface="Times New Roman" panose="02020603050405020304" pitchFamily="18" charset="0"/>
              </a:rPr>
              <a:t>Anaconda Package and Environment Manager: Anaconda is a distribution of the Python and R programming languages for scientific computing, that aims to simplify package management and deployment. The distribution includes data science packages suitable for Windows and provides a host of tools and environment for conducting Data Analytical and Scientific works. Anaconda provides all the necessary Python packages and libraries for Machine learning projects.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b="1" dirty="0"/>
          </a:p>
        </p:txBody>
      </p:sp>
    </p:spTree>
    <p:extLst>
      <p:ext uri="{BB962C8B-B14F-4D97-AF65-F5344CB8AC3E}">
        <p14:creationId xmlns:p14="http://schemas.microsoft.com/office/powerpoint/2010/main" val="41842482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6CA8A-529E-409D-AFC0-620472AAEF41}"/>
              </a:ext>
            </a:extLst>
          </p:cNvPr>
          <p:cNvSpPr>
            <a:spLocks noGrp="1"/>
          </p:cNvSpPr>
          <p:nvPr>
            <p:ph type="title"/>
          </p:nvPr>
        </p:nvSpPr>
        <p:spPr/>
        <p:txBody>
          <a:bodyPr/>
          <a:lstStyle/>
          <a:p>
            <a:r>
              <a:rPr lang="en-IN" dirty="0"/>
              <a:t>Analytical Problem Framing</a:t>
            </a:r>
          </a:p>
        </p:txBody>
      </p:sp>
      <p:sp>
        <p:nvSpPr>
          <p:cNvPr id="3" name="Content Placeholder 2">
            <a:extLst>
              <a:ext uri="{FF2B5EF4-FFF2-40B4-BE49-F238E27FC236}">
                <a16:creationId xmlns:a16="http://schemas.microsoft.com/office/drawing/2014/main" id="{CAB686FB-14FA-4D87-AB30-511D40BC375F}"/>
              </a:ext>
            </a:extLst>
          </p:cNvPr>
          <p:cNvSpPr>
            <a:spLocks noGrp="1"/>
          </p:cNvSpPr>
          <p:nvPr>
            <p:ph idx="1"/>
          </p:nvPr>
        </p:nvSpPr>
        <p:spPr/>
        <p:txBody>
          <a:bodyPr/>
          <a:lstStyle/>
          <a:p>
            <a:pPr marL="342900" lvl="0" indent="-342900">
              <a:lnSpc>
                <a:spcPct val="107000"/>
              </a:lnSpc>
              <a:buFont typeface="Symbol" panose="05050102010706020507" pitchFamily="18" charset="2"/>
              <a:buChar char=""/>
            </a:pPr>
            <a:r>
              <a:rPr lang="en-IN" sz="1800" dirty="0" err="1">
                <a:effectLst/>
                <a:latin typeface="Arial" panose="020B0604020202020204" pitchFamily="34" charset="0"/>
                <a:ea typeface="Calibri" panose="020F0502020204030204" pitchFamily="34" charset="0"/>
                <a:cs typeface="Times New Roman" panose="02020603050405020304" pitchFamily="18" charset="0"/>
              </a:rPr>
              <a:t>Jupyter</a:t>
            </a:r>
            <a:r>
              <a:rPr lang="en-IN" sz="1800" dirty="0">
                <a:effectLst/>
                <a:latin typeface="Arial" panose="020B0604020202020204" pitchFamily="34" charset="0"/>
                <a:ea typeface="Calibri" panose="020F0502020204030204" pitchFamily="34" charset="0"/>
                <a:cs typeface="Times New Roman" panose="02020603050405020304" pitchFamily="18" charset="0"/>
              </a:rPr>
              <a:t> Notebook: The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Jupyter</a:t>
            </a:r>
            <a:r>
              <a:rPr lang="en-IN" sz="1800" dirty="0">
                <a:effectLst/>
                <a:latin typeface="Arial" panose="020B0604020202020204" pitchFamily="34" charset="0"/>
                <a:ea typeface="Calibri" panose="020F0502020204030204" pitchFamily="34" charset="0"/>
                <a:cs typeface="Times New Roman" panose="02020603050405020304" pitchFamily="18" charset="0"/>
              </a:rPr>
              <a:t> Notebook is an open-source web application that allows data scientists to create and share documents that integrate live code, equations, computational output, visualizations, and other multimedia resources, along with explanatory text in a single document.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dirty="0">
                <a:effectLst/>
                <a:latin typeface="Arial" panose="020B0604020202020204" pitchFamily="34" charset="0"/>
                <a:ea typeface="Calibri" panose="020F0502020204030204" pitchFamily="34" charset="0"/>
                <a:cs typeface="Times New Roman" panose="02020603050405020304" pitchFamily="18" charset="0"/>
              </a:rPr>
              <a:t>Python3: It is open source, interpreted, high level language and provides great approach for object-oriented programming. It is one of the best languages used for Data Analytics And Data science projects/application. Python provides numerous libraries to deal with mathematics, statistics and scientific function.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2740541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D701E2-2CF4-41B3-A747-4058F3CF6668}"/>
              </a:ext>
            </a:extLst>
          </p:cNvPr>
          <p:cNvSpPr>
            <a:spLocks noGrp="1"/>
          </p:cNvSpPr>
          <p:nvPr>
            <p:ph idx="1"/>
          </p:nvPr>
        </p:nvSpPr>
        <p:spPr/>
        <p:txBody>
          <a:bodyPr>
            <a:normAutofit lnSpcReduction="10000"/>
          </a:bodyPr>
          <a:lstStyle/>
          <a:p>
            <a:pPr marL="342900" lvl="0" indent="-342900">
              <a:lnSpc>
                <a:spcPct val="107000"/>
              </a:lnSpc>
              <a:buFont typeface="Symbol" panose="05050102010706020507" pitchFamily="18" charset="2"/>
              <a:buChar char=""/>
            </a:pPr>
            <a:r>
              <a:rPr lang="en-IN" sz="1600" dirty="0">
                <a:effectLst/>
                <a:latin typeface="Arial" panose="020B0604020202020204" pitchFamily="34" charset="0"/>
                <a:ea typeface="Calibri" panose="020F0502020204030204" pitchFamily="34" charset="0"/>
                <a:cs typeface="Times New Roman" panose="02020603050405020304" pitchFamily="18" charset="0"/>
              </a:rPr>
              <a:t>Python Libraries used: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600" dirty="0">
                <a:effectLst/>
                <a:latin typeface="Arial" panose="020B0604020202020204" pitchFamily="34" charset="0"/>
                <a:ea typeface="Calibri" panose="020F0502020204030204" pitchFamily="34" charset="0"/>
                <a:cs typeface="Times New Roman" panose="02020603050405020304" pitchFamily="18" charset="0"/>
              </a:rPr>
              <a:t>Pandas: For carrying out Data Analysis, Data Manipulation, Data Cleaning </a:t>
            </a:r>
            <a:r>
              <a:rPr lang="en-IN" sz="1600" dirty="0" err="1">
                <a:effectLst/>
                <a:latin typeface="Arial" panose="020B0604020202020204" pitchFamily="34" charset="0"/>
                <a:ea typeface="Calibri" panose="020F0502020204030204" pitchFamily="34" charset="0"/>
                <a:cs typeface="Times New Roman" panose="02020603050405020304" pitchFamily="18" charset="0"/>
              </a:rPr>
              <a:t>etc</a:t>
            </a:r>
            <a:r>
              <a:rPr lang="en-IN" sz="1600" dirty="0">
                <a:effectLst/>
                <a:latin typeface="Arial" panose="020B0604020202020204" pitchFamily="34" charset="0"/>
                <a:ea typeface="Calibri" panose="020F0502020204030204" pitchFamily="34" charset="0"/>
                <a:cs typeface="Times New Roman" panose="02020603050405020304" pitchFamily="18" charset="0"/>
              </a:rPr>
              <a:t> </a:t>
            </a:r>
            <a:endParaRPr lang="en-IN" sz="1600" dirty="0" smtClean="0">
              <a:effectLst/>
              <a:latin typeface="Arial" panose="020B060402020202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600" dirty="0" smtClean="0">
                <a:effectLst/>
                <a:latin typeface="Arial" panose="020B0604020202020204" pitchFamily="34" charset="0"/>
                <a:ea typeface="Calibri" panose="020F0502020204030204" pitchFamily="34" charset="0"/>
                <a:cs typeface="Times New Roman" panose="02020603050405020304" pitchFamily="18" charset="0"/>
              </a:rPr>
              <a:t> </a:t>
            </a:r>
            <a:r>
              <a:rPr lang="en-IN" sz="1600" dirty="0" err="1">
                <a:effectLst/>
                <a:latin typeface="Arial" panose="020B0604020202020204" pitchFamily="34" charset="0"/>
                <a:ea typeface="Calibri" panose="020F0502020204030204" pitchFamily="34" charset="0"/>
                <a:cs typeface="Times New Roman" panose="02020603050405020304" pitchFamily="18" charset="0"/>
              </a:rPr>
              <a:t>Numpy</a:t>
            </a:r>
            <a:r>
              <a:rPr lang="en-IN" sz="1600" dirty="0">
                <a:effectLst/>
                <a:latin typeface="Arial" panose="020B0604020202020204" pitchFamily="34" charset="0"/>
                <a:ea typeface="Calibri" panose="020F0502020204030204" pitchFamily="34" charset="0"/>
                <a:cs typeface="Times New Roman" panose="02020603050405020304" pitchFamily="18" charset="0"/>
              </a:rPr>
              <a:t>: For performing a variety of operations on the datasets.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600" dirty="0" err="1">
                <a:effectLst/>
                <a:latin typeface="Arial" panose="020B0604020202020204" pitchFamily="34" charset="0"/>
                <a:ea typeface="Calibri" panose="020F0502020204030204" pitchFamily="34" charset="0"/>
                <a:cs typeface="Times New Roman" panose="02020603050405020304" pitchFamily="18" charset="0"/>
              </a:rPr>
              <a:t>matplotlib.pyplot</a:t>
            </a:r>
            <a:r>
              <a:rPr lang="en-IN" sz="1600" dirty="0">
                <a:effectLst/>
                <a:latin typeface="Arial" panose="020B0604020202020204" pitchFamily="34" charset="0"/>
                <a:ea typeface="Calibri" panose="020F0502020204030204" pitchFamily="34" charset="0"/>
                <a:cs typeface="Times New Roman" panose="02020603050405020304" pitchFamily="18" charset="0"/>
              </a:rPr>
              <a:t>, Seaborn: For visualizing Data and various relationships between Feature and Label Columns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600" dirty="0" err="1">
                <a:effectLst/>
                <a:latin typeface="Arial" panose="020B0604020202020204" pitchFamily="34" charset="0"/>
                <a:ea typeface="Calibri" panose="020F0502020204030204" pitchFamily="34" charset="0"/>
                <a:cs typeface="Times New Roman" panose="02020603050405020304" pitchFamily="18" charset="0"/>
              </a:rPr>
              <a:t>sklearn</a:t>
            </a:r>
            <a:r>
              <a:rPr lang="en-IN" sz="1600" dirty="0">
                <a:effectLst/>
                <a:latin typeface="Arial" panose="020B0604020202020204" pitchFamily="34" charset="0"/>
                <a:ea typeface="Calibri" panose="020F0502020204030204" pitchFamily="34" charset="0"/>
                <a:cs typeface="Times New Roman" panose="02020603050405020304" pitchFamily="18" charset="0"/>
              </a:rPr>
              <a:t> for Modelling Machine learning algorithms, Evaluation metrics, Data Transformation etc</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600" dirty="0" err="1">
                <a:effectLst/>
                <a:latin typeface="Arial" panose="020B0604020202020204" pitchFamily="34" charset="0"/>
                <a:ea typeface="Calibri" panose="020F0502020204030204" pitchFamily="34" charset="0"/>
                <a:cs typeface="Times New Roman" panose="02020603050405020304" pitchFamily="18" charset="0"/>
              </a:rPr>
              <a:t>imblearn.over_sampling</a:t>
            </a:r>
            <a:r>
              <a:rPr lang="en-IN" sz="1600" dirty="0">
                <a:effectLst/>
                <a:latin typeface="Arial" panose="020B0604020202020204" pitchFamily="34" charset="0"/>
                <a:ea typeface="Calibri" panose="020F0502020204030204" pitchFamily="34" charset="0"/>
                <a:cs typeface="Times New Roman" panose="02020603050405020304" pitchFamily="18" charset="0"/>
              </a:rPr>
              <a:t>: To employ SMOTE technique for balancing out the classes.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600" dirty="0">
                <a:effectLst/>
                <a:latin typeface="Arial" panose="020B0604020202020204" pitchFamily="34" charset="0"/>
                <a:ea typeface="Calibri" panose="020F0502020204030204" pitchFamily="34" charset="0"/>
                <a:cs typeface="Times New Roman" panose="02020603050405020304" pitchFamily="18" charset="0"/>
              </a:rPr>
              <a:t>re, string: To perform regex operations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600" dirty="0" err="1">
                <a:effectLst/>
                <a:latin typeface="Arial" panose="020B0604020202020204" pitchFamily="34" charset="0"/>
                <a:ea typeface="Calibri" panose="020F0502020204030204" pitchFamily="34" charset="0"/>
                <a:cs typeface="Times New Roman" panose="02020603050405020304" pitchFamily="18" charset="0"/>
              </a:rPr>
              <a:t>Wordcloud</a:t>
            </a:r>
            <a:r>
              <a:rPr lang="en-IN" sz="1600" dirty="0">
                <a:effectLst/>
                <a:latin typeface="Arial" panose="020B0604020202020204" pitchFamily="34" charset="0"/>
                <a:ea typeface="Calibri" panose="020F0502020204030204" pitchFamily="34" charset="0"/>
                <a:cs typeface="Times New Roman" panose="02020603050405020304" pitchFamily="18" charset="0"/>
              </a:rPr>
              <a:t>: For Data Visualization</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Font typeface="Courier New" panose="02070309020205020404" pitchFamily="49" charset="0"/>
              <a:buChar char="o"/>
            </a:pPr>
            <a:r>
              <a:rPr lang="en-IN" sz="1600" dirty="0">
                <a:effectLst/>
                <a:latin typeface="Arial" panose="020B0604020202020204" pitchFamily="34" charset="0"/>
                <a:ea typeface="Calibri" panose="020F0502020204030204" pitchFamily="34" charset="0"/>
                <a:cs typeface="Times New Roman" panose="02020603050405020304" pitchFamily="18" charset="0"/>
              </a:rPr>
              <a:t>NLTK: To use various Natural Language Processing Tools.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4049287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58641A-CE80-4DB0-98D0-B07DC3A48AF1}"/>
              </a:ext>
            </a:extLst>
          </p:cNvPr>
          <p:cNvSpPr>
            <a:spLocks noGrp="1"/>
          </p:cNvSpPr>
          <p:nvPr>
            <p:ph idx="1"/>
          </p:nvPr>
        </p:nvSpPr>
        <p:spPr>
          <a:xfrm>
            <a:off x="668216" y="873370"/>
            <a:ext cx="10160000" cy="4800600"/>
          </a:xfrm>
        </p:spPr>
        <p:txBody>
          <a:bodyPr/>
          <a:lstStyle/>
          <a:p>
            <a:r>
              <a:rPr lang="en-IN" sz="1800" b="1" dirty="0">
                <a:effectLst/>
                <a:latin typeface="Arial" panose="020B0604020202020204" pitchFamily="34" charset="0"/>
                <a:ea typeface="Calibri" panose="020F0502020204030204" pitchFamily="34" charset="0"/>
                <a:cs typeface="Times New Roman" panose="02020603050405020304" pitchFamily="18" charset="0"/>
              </a:rPr>
              <a:t>Exploratory Data Analysis Visualizations </a:t>
            </a:r>
            <a:endParaRPr lang="en-IN" sz="1800" b="1" dirty="0" smtClean="0">
              <a:effectLst/>
              <a:latin typeface="Arial" panose="020B0604020202020204" pitchFamily="34" charset="0"/>
              <a:ea typeface="Calibri" panose="020F0502020204030204" pitchFamily="34" charset="0"/>
              <a:cs typeface="Times New Roman" panose="02020603050405020304" pitchFamily="18" charset="0"/>
            </a:endParaRP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err="1">
                <a:effectLst/>
                <a:latin typeface="Arial" panose="020B0604020202020204" pitchFamily="34" charset="0"/>
                <a:ea typeface="Calibri" panose="020F0502020204030204" pitchFamily="34" charset="0"/>
                <a:cs typeface="Times New Roman" panose="02020603050405020304" pitchFamily="18" charset="0"/>
              </a:rPr>
              <a:t>Barplots</a:t>
            </a:r>
            <a:r>
              <a:rPr lang="en-IN" sz="1800" dirty="0" smtClean="0">
                <a:effectLst/>
                <a:latin typeface="Arial" panose="020B0604020202020204" pitchFamily="34" charset="0"/>
                <a:ea typeface="Calibri" panose="020F0502020204030204" pitchFamily="34" charset="0"/>
                <a:cs typeface="Times New Roman" panose="02020603050405020304" pitchFamily="18" charset="0"/>
              </a:rPr>
              <a:t>,</a:t>
            </a:r>
          </a:p>
          <a:p>
            <a:endParaRPr lang="en-IN" sz="1800" dirty="0" smtClean="0">
              <a:effectLst/>
              <a:latin typeface="Arial" panose="020B0604020202020204" pitchFamily="34" charset="0"/>
              <a:ea typeface="Calibri" panose="020F0502020204030204" pitchFamily="34" charset="0"/>
              <a:cs typeface="Times New Roman" panose="02020603050405020304" pitchFamily="18" charset="0"/>
            </a:endParaRPr>
          </a:p>
          <a:p>
            <a:r>
              <a:rPr lang="en-IN" sz="1800" dirty="0" smtClean="0">
                <a:effectLst/>
                <a:latin typeface="Arial" panose="020B0604020202020204" pitchFamily="34" charset="0"/>
                <a:ea typeface="Calibri" panose="020F0502020204030204" pitchFamily="34" charset="0"/>
                <a:cs typeface="Times New Roman" panose="02020603050405020304" pitchFamily="18" charset="0"/>
              </a:rPr>
              <a:t>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Countplots</a:t>
            </a:r>
            <a:r>
              <a:rPr lang="en-IN" sz="1800" dirty="0" smtClean="0">
                <a:effectLst/>
                <a:latin typeface="Arial" panose="020B0604020202020204" pitchFamily="34" charset="0"/>
                <a:ea typeface="Calibri" panose="020F0502020204030204" pitchFamily="34" charset="0"/>
                <a:cs typeface="Times New Roman" panose="02020603050405020304" pitchFamily="18" charset="0"/>
              </a:rPr>
              <a:t>,</a:t>
            </a:r>
          </a:p>
          <a:p>
            <a:endParaRPr lang="en-IN" sz="1800" dirty="0" smtClean="0">
              <a:effectLst/>
              <a:latin typeface="Arial" panose="020B0604020202020204" pitchFamily="34" charset="0"/>
              <a:ea typeface="Calibri" panose="020F0502020204030204" pitchFamily="34" charset="0"/>
              <a:cs typeface="Times New Roman" panose="02020603050405020304" pitchFamily="18" charset="0"/>
            </a:endParaRPr>
          </a:p>
          <a:p>
            <a:r>
              <a:rPr lang="en-IN" sz="1800" dirty="0" err="1" smtClean="0">
                <a:effectLst/>
                <a:latin typeface="Arial" panose="020B0604020202020204" pitchFamily="34" charset="0"/>
                <a:ea typeface="Calibri" panose="020F0502020204030204" pitchFamily="34" charset="0"/>
                <a:cs typeface="Times New Roman" panose="02020603050405020304" pitchFamily="18" charset="0"/>
              </a:rPr>
              <a:t>Distplots</a:t>
            </a:r>
            <a:r>
              <a:rPr lang="en-IN" sz="1800" dirty="0" smtClean="0">
                <a:effectLst/>
                <a:latin typeface="Arial" panose="020B0604020202020204" pitchFamily="34" charset="0"/>
                <a:ea typeface="Calibri" panose="020F0502020204030204" pitchFamily="34" charset="0"/>
                <a:cs typeface="Times New Roman" panose="02020603050405020304" pitchFamily="18" charset="0"/>
              </a:rPr>
              <a:t>,</a:t>
            </a:r>
          </a:p>
          <a:p>
            <a:endParaRPr lang="en-IN" sz="1800" dirty="0" smtClean="0">
              <a:effectLst/>
              <a:latin typeface="Arial" panose="020B0604020202020204" pitchFamily="34" charset="0"/>
              <a:ea typeface="Calibri" panose="020F0502020204030204" pitchFamily="34" charset="0"/>
              <a:cs typeface="Times New Roman" panose="02020603050405020304" pitchFamily="18" charset="0"/>
            </a:endParaRPr>
          </a:p>
          <a:p>
            <a:r>
              <a:rPr lang="en-IN" sz="1800" dirty="0" err="1" smtClean="0">
                <a:effectLst/>
                <a:latin typeface="Arial" panose="020B0604020202020204" pitchFamily="34" charset="0"/>
                <a:ea typeface="Calibri" panose="020F0502020204030204" pitchFamily="34" charset="0"/>
                <a:cs typeface="Times New Roman" panose="02020603050405020304" pitchFamily="18" charset="0"/>
              </a:rPr>
              <a:t>WordClouds</a:t>
            </a:r>
            <a:r>
              <a:rPr lang="en-IN" sz="1800" dirty="0" smtClean="0">
                <a:effectLst/>
                <a:latin typeface="Arial" panose="020B0604020202020204" pitchFamily="34" charset="0"/>
                <a:ea typeface="Calibri" panose="020F0502020204030204" pitchFamily="34" charset="0"/>
                <a:cs typeface="Times New Roman" panose="02020603050405020304" pitchFamily="18" charset="0"/>
              </a:rPr>
              <a:t> </a:t>
            </a:r>
            <a:r>
              <a:rPr lang="en-IN" sz="1800" dirty="0">
                <a:effectLst/>
                <a:latin typeface="Arial" panose="020B0604020202020204" pitchFamily="34" charset="0"/>
                <a:ea typeface="Calibri" panose="020F0502020204030204" pitchFamily="34" charset="0"/>
                <a:cs typeface="Times New Roman" panose="02020603050405020304" pitchFamily="18" charset="0"/>
              </a:rPr>
              <a:t>were used to visualise the data of all the columns and their relationships with Target variable.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6781500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685B7C7-15FE-47FB-B223-67BDBC8986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72676" y="0"/>
            <a:ext cx="4646647" cy="6569451"/>
          </a:xfrm>
          <a:prstGeom prst="rect">
            <a:avLst/>
          </a:prstGeom>
        </p:spPr>
      </p:pic>
      <p:sp>
        <p:nvSpPr>
          <p:cNvPr id="2" name="TextBox 1"/>
          <p:cNvSpPr txBox="1"/>
          <p:nvPr/>
        </p:nvSpPr>
        <p:spPr>
          <a:xfrm>
            <a:off x="668215" y="785446"/>
            <a:ext cx="2977662" cy="1200329"/>
          </a:xfrm>
          <a:prstGeom prst="rect">
            <a:avLst/>
          </a:prstGeom>
          <a:noFill/>
        </p:spPr>
        <p:txBody>
          <a:bodyPr wrap="square" rtlCol="0">
            <a:spAutoFit/>
          </a:bodyPr>
          <a:lstStyle/>
          <a:p>
            <a:r>
              <a:rPr lang="en-IN" b="1" dirty="0" err="1">
                <a:solidFill>
                  <a:srgbClr val="000000"/>
                </a:solidFill>
                <a:latin typeface="Arial" panose="020B0604020202020204" pitchFamily="34" charset="0"/>
                <a:ea typeface="Times New Roman" panose="02020603050405020304" pitchFamily="18" charset="0"/>
              </a:rPr>
              <a:t>Analyzing</a:t>
            </a:r>
            <a:r>
              <a:rPr lang="en-IN" b="1" dirty="0">
                <a:solidFill>
                  <a:srgbClr val="000000"/>
                </a:solidFill>
                <a:latin typeface="Arial" panose="020B0604020202020204" pitchFamily="34" charset="0"/>
                <a:ea typeface="Times New Roman" panose="02020603050405020304" pitchFamily="18" charset="0"/>
              </a:rPr>
              <a:t> the Feature Columns</a:t>
            </a:r>
            <a:endParaRPr lang="en-IN" b="1" dirty="0">
              <a:latin typeface="Times New Roman" panose="02020603050405020304" pitchFamily="18" charset="0"/>
              <a:ea typeface="Times New Roman" panose="02020603050405020304" pitchFamily="18" charset="0"/>
            </a:endParaRPr>
          </a:p>
          <a:p>
            <a:endParaRPr lang="en-IN" dirty="0"/>
          </a:p>
          <a:p>
            <a:endParaRPr lang="en-US" dirty="0"/>
          </a:p>
        </p:txBody>
      </p:sp>
    </p:spTree>
    <p:extLst>
      <p:ext uri="{BB962C8B-B14F-4D97-AF65-F5344CB8AC3E}">
        <p14:creationId xmlns:p14="http://schemas.microsoft.com/office/powerpoint/2010/main" val="2992425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7245FB9-BFE9-4CC6-AD31-CC9A88A5DAA6}"/>
              </a:ext>
            </a:extLst>
          </p:cNvPr>
          <p:cNvSpPr>
            <a:spLocks noGrp="1"/>
          </p:cNvSpPr>
          <p:nvPr>
            <p:ph idx="1"/>
          </p:nvPr>
        </p:nvSpPr>
        <p:spPr>
          <a:xfrm>
            <a:off x="375138" y="316523"/>
            <a:ext cx="10371015" cy="5169877"/>
          </a:xfrm>
        </p:spPr>
        <p:txBody>
          <a:bodyPr/>
          <a:lstStyle/>
          <a:p>
            <a:pPr algn="ctr"/>
            <a:r>
              <a:rPr lang="en-IN" sz="1800" b="1" dirty="0">
                <a:effectLst/>
                <a:latin typeface="Arial" panose="020B0604020202020204" pitchFamily="34" charset="0"/>
                <a:ea typeface="Calibri" panose="020F0502020204030204" pitchFamily="34" charset="0"/>
                <a:cs typeface="Times New Roman" panose="02020603050405020304" pitchFamily="18" charset="0"/>
              </a:rPr>
              <a:t>Unprocessed vs Cleaned string </a:t>
            </a:r>
            <a:r>
              <a:rPr lang="en-IN" sz="1800" b="1" dirty="0" smtClean="0">
                <a:effectLst/>
                <a:latin typeface="Arial" panose="020B0604020202020204" pitchFamily="34" charset="0"/>
                <a:ea typeface="Calibri" panose="020F0502020204030204" pitchFamily="34" charset="0"/>
                <a:cs typeface="Times New Roman" panose="02020603050405020304" pitchFamily="18" charset="0"/>
              </a:rPr>
              <a:t>lengths</a:t>
            </a:r>
          </a:p>
          <a:p>
            <a:pPr marL="114300" indent="0" algn="ctr">
              <a:buNone/>
            </a:pPr>
            <a:r>
              <a:rPr lang="en-IN" sz="1800" dirty="0">
                <a:latin typeface="Arial" panose="020B0604020202020204" pitchFamily="34" charset="0"/>
                <a:ea typeface="Calibri" panose="020F0502020204030204" pitchFamily="34" charset="0"/>
                <a:cs typeface="Times New Roman" panose="02020603050405020304" pitchFamily="18" charset="0"/>
              </a:rPr>
              <a:t>From the graphs </a:t>
            </a:r>
            <a:r>
              <a:rPr lang="en-IN" sz="1800" dirty="0" smtClean="0">
                <a:latin typeface="Arial" panose="020B0604020202020204" pitchFamily="34" charset="0"/>
                <a:ea typeface="Calibri" panose="020F0502020204030204" pitchFamily="34" charset="0"/>
                <a:cs typeface="Times New Roman" panose="02020603050405020304" pitchFamily="18" charset="0"/>
              </a:rPr>
              <a:t>it </a:t>
            </a:r>
            <a:r>
              <a:rPr lang="en-IN" sz="1800" dirty="0">
                <a:latin typeface="Arial" panose="020B0604020202020204" pitchFamily="34" charset="0"/>
                <a:ea typeface="Calibri" panose="020F0502020204030204" pitchFamily="34" charset="0"/>
                <a:cs typeface="Times New Roman" panose="02020603050405020304" pitchFamily="18" charset="0"/>
              </a:rPr>
              <a:t>is observed that majority of the comments are benign.</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marL="114300" indent="0" algn="ctr">
              <a:buNone/>
            </a:pPr>
            <a:endParaRPr lang="en-IN" sz="1800" dirty="0" smtClean="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A87488CA-78C6-4A11-A4E3-DF00B51D04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324" y="2542327"/>
            <a:ext cx="5005754" cy="3326765"/>
          </a:xfrm>
          <a:prstGeom prst="rect">
            <a:avLst/>
          </a:prstGeom>
        </p:spPr>
      </p:pic>
      <p:pic>
        <p:nvPicPr>
          <p:cNvPr id="5" name="Picture 4">
            <a:extLst>
              <a:ext uri="{FF2B5EF4-FFF2-40B4-BE49-F238E27FC236}">
                <a16:creationId xmlns:a16="http://schemas.microsoft.com/office/drawing/2014/main" id="{B2D3E248-E262-4522-882D-F6C6E87E27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27078" y="2529627"/>
            <a:ext cx="5251937" cy="3339465"/>
          </a:xfrm>
          <a:prstGeom prst="rect">
            <a:avLst/>
          </a:prstGeom>
        </p:spPr>
      </p:pic>
    </p:spTree>
    <p:extLst>
      <p:ext uri="{BB962C8B-B14F-4D97-AF65-F5344CB8AC3E}">
        <p14:creationId xmlns:p14="http://schemas.microsoft.com/office/powerpoint/2010/main" val="36841671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C5E26-5BE7-4B07-9D38-165FF565E99B}"/>
              </a:ext>
            </a:extLst>
          </p:cNvPr>
          <p:cNvSpPr>
            <a:spLocks noGrp="1"/>
          </p:cNvSpPr>
          <p:nvPr>
            <p:ph type="title"/>
          </p:nvPr>
        </p:nvSpPr>
        <p:spPr/>
        <p:txBody>
          <a:bodyPr/>
          <a:lstStyle/>
          <a:p>
            <a:pPr algn="ctr"/>
            <a:r>
              <a:rPr lang="en-IN" dirty="0"/>
              <a:t>ACKNOWLEDGMENT</a:t>
            </a:r>
          </a:p>
        </p:txBody>
      </p:sp>
      <p:sp>
        <p:nvSpPr>
          <p:cNvPr id="3" name="Content Placeholder 2">
            <a:extLst>
              <a:ext uri="{FF2B5EF4-FFF2-40B4-BE49-F238E27FC236}">
                <a16:creationId xmlns:a16="http://schemas.microsoft.com/office/drawing/2014/main" id="{8146E7F9-D0D3-4FAE-89A2-5076AC6E2C8D}"/>
              </a:ext>
            </a:extLst>
          </p:cNvPr>
          <p:cNvSpPr>
            <a:spLocks noGrp="1"/>
          </p:cNvSpPr>
          <p:nvPr>
            <p:ph idx="1"/>
          </p:nvPr>
        </p:nvSpPr>
        <p:spPr/>
        <p:txBody>
          <a:bodyPr/>
          <a:lstStyle/>
          <a:p>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internship opportunity I have with Flip </a:t>
            </a:r>
            <a:r>
              <a:rPr lang="en-US" sz="2400" dirty="0" err="1">
                <a:latin typeface="Times New Roman" panose="02020603050405020304" pitchFamily="18" charset="0"/>
                <a:cs typeface="Times New Roman" panose="02020603050405020304" pitchFamily="18" charset="0"/>
              </a:rPr>
              <a:t>Robo</a:t>
            </a:r>
            <a:r>
              <a:rPr lang="en-US" sz="2400" dirty="0">
                <a:latin typeface="Times New Roman" panose="02020603050405020304" pitchFamily="18" charset="0"/>
                <a:cs typeface="Times New Roman" panose="02020603050405020304" pitchFamily="18" charset="0"/>
              </a:rPr>
              <a:t> Technologies is a great chance for learning and professional development. I perceive this opportunity as a big milestone in my career development. I will strive to use gained skills acknowledge in the best possible way.</a:t>
            </a:r>
          </a:p>
          <a:p>
            <a:r>
              <a:rPr lang="en-US" sz="2400" dirty="0">
                <a:latin typeface="Times New Roman" panose="02020603050405020304" pitchFamily="18" charset="0"/>
                <a:cs typeface="Times New Roman" panose="02020603050405020304" pitchFamily="18" charset="0"/>
              </a:rPr>
              <a:t>I would like to extend my appreciation and thanks for the mentors from Data Trained and professionals from  </a:t>
            </a:r>
            <a:r>
              <a:rPr lang="en-US" sz="2400" dirty="0" err="1">
                <a:latin typeface="Times New Roman" panose="02020603050405020304" pitchFamily="18" charset="0"/>
                <a:cs typeface="Times New Roman" panose="02020603050405020304" pitchFamily="18" charset="0"/>
              </a:rPr>
              <a:t>FlipRobo</a:t>
            </a:r>
            <a:r>
              <a:rPr lang="en-US" sz="2400" dirty="0">
                <a:latin typeface="Times New Roman" panose="02020603050405020304" pitchFamily="18" charset="0"/>
                <a:cs typeface="Times New Roman" panose="02020603050405020304" pitchFamily="18" charset="0"/>
              </a:rPr>
              <a:t> Technologies who had extended their help and support.</a:t>
            </a:r>
          </a:p>
          <a:p>
            <a:endParaRPr lang="en-IN" dirty="0"/>
          </a:p>
        </p:txBody>
      </p:sp>
    </p:spTree>
    <p:extLst>
      <p:ext uri="{BB962C8B-B14F-4D97-AF65-F5344CB8AC3E}">
        <p14:creationId xmlns:p14="http://schemas.microsoft.com/office/powerpoint/2010/main" val="41458405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5AA70C-0167-4213-A43B-E39A693DF170}"/>
              </a:ext>
            </a:extLst>
          </p:cNvPr>
          <p:cNvSpPr>
            <a:spLocks noGrp="1"/>
          </p:cNvSpPr>
          <p:nvPr>
            <p:ph idx="1"/>
          </p:nvPr>
        </p:nvSpPr>
        <p:spPr>
          <a:xfrm>
            <a:off x="558018" y="1475154"/>
            <a:ext cx="10239414" cy="4068664"/>
          </a:xfrm>
        </p:spPr>
        <p:txBody>
          <a:bodyPr>
            <a:normAutofit/>
          </a:bodyPr>
          <a:lstStyle/>
          <a:p>
            <a:r>
              <a:rPr lang="en-IN" sz="1800" dirty="0">
                <a:effectLst/>
                <a:latin typeface="Arial" panose="020B0604020202020204" pitchFamily="34" charset="0"/>
                <a:ea typeface="Calibri" panose="020F0502020204030204" pitchFamily="34" charset="0"/>
                <a:cs typeface="Times New Roman" panose="02020603050405020304" pitchFamily="18" charset="0"/>
              </a:rPr>
              <a:t>Above graphs show that the string length of comments was drastically brought down after processing.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a:p>
            <a:endParaRPr lang="en-IN" dirty="0"/>
          </a:p>
          <a:p>
            <a:endParaRPr lang="en-IN" dirty="0"/>
          </a:p>
          <a:p>
            <a:endParaRPr lang="en-IN" dirty="0"/>
          </a:p>
          <a:p>
            <a:endParaRPr lang="en-IN" sz="1800" dirty="0" smtClean="0">
              <a:effectLst/>
              <a:latin typeface="Arial" panose="020B0604020202020204" pitchFamily="34" charset="0"/>
              <a:ea typeface="Calibri" panose="020F0502020204030204" pitchFamily="34" charset="0"/>
              <a:cs typeface="Times New Roman" panose="02020603050405020304" pitchFamily="18" charset="0"/>
            </a:endParaRPr>
          </a:p>
          <a:p>
            <a:endParaRPr lang="en-IN" sz="1800" dirty="0" smtClean="0">
              <a:effectLst/>
              <a:latin typeface="Arial" panose="020B0604020202020204" pitchFamily="34" charset="0"/>
              <a:ea typeface="Calibri" panose="020F0502020204030204" pitchFamily="34" charset="0"/>
              <a:cs typeface="Times New Roman" panose="02020603050405020304" pitchFamily="18" charset="0"/>
            </a:endParaRPr>
          </a:p>
          <a:p>
            <a:r>
              <a:rPr lang="en-IN" sz="1800" dirty="0" smtClean="0">
                <a:effectLst/>
                <a:latin typeface="Arial" panose="020B0604020202020204" pitchFamily="34" charset="0"/>
                <a:ea typeface="Calibri" panose="020F0502020204030204" pitchFamily="34" charset="0"/>
                <a:cs typeface="Times New Roman" panose="02020603050405020304" pitchFamily="18" charset="0"/>
              </a:rPr>
              <a:t>The </a:t>
            </a:r>
            <a:r>
              <a:rPr lang="en-IN" sz="1800" dirty="0">
                <a:effectLst/>
                <a:latin typeface="Arial" panose="020B0604020202020204" pitchFamily="34" charset="0"/>
                <a:ea typeface="Calibri" panose="020F0502020204030204" pitchFamily="34" charset="0"/>
                <a:cs typeface="Times New Roman" panose="02020603050405020304" pitchFamily="18" charset="0"/>
              </a:rPr>
              <a:t>above graph shows the composition of toxic comments, of which majority are malignant followed by rude comments, abusive comments, highly malignant comments, hateful comments and threats.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A27BE7CF-B7C4-4EB2-B78D-BD6DF10380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4800" y="2129792"/>
            <a:ext cx="7340368" cy="2009172"/>
          </a:xfrm>
          <a:prstGeom prst="rect">
            <a:avLst/>
          </a:prstGeom>
        </p:spPr>
      </p:pic>
    </p:spTree>
    <p:extLst>
      <p:ext uri="{BB962C8B-B14F-4D97-AF65-F5344CB8AC3E}">
        <p14:creationId xmlns:p14="http://schemas.microsoft.com/office/powerpoint/2010/main" val="10881998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E9F8D51-39EC-4B52-A90D-053018F4D5F8}"/>
              </a:ext>
            </a:extLst>
          </p:cNvPr>
          <p:cNvSpPr>
            <a:spLocks noGrp="1"/>
          </p:cNvSpPr>
          <p:nvPr>
            <p:ph idx="1"/>
          </p:nvPr>
        </p:nvSpPr>
        <p:spPr>
          <a:xfrm>
            <a:off x="527538" y="697523"/>
            <a:ext cx="10160000" cy="4800600"/>
          </a:xfrm>
        </p:spPr>
        <p:txBody>
          <a:bodyPr/>
          <a:lstStyle/>
          <a:p>
            <a:r>
              <a:rPr lang="en-IN" sz="1800" b="1" dirty="0">
                <a:effectLst/>
                <a:latin typeface="Arial" panose="020B0604020202020204" pitchFamily="34" charset="0"/>
                <a:ea typeface="Calibri" panose="020F0502020204030204" pitchFamily="34" charset="0"/>
                <a:cs typeface="Times New Roman" panose="02020603050405020304" pitchFamily="18" charset="0"/>
              </a:rPr>
              <a:t>Visualising data in Target column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B1FF80A0-5CE8-4A1C-9CED-3B727F2D86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5779" y="1240287"/>
            <a:ext cx="7066234" cy="3906144"/>
          </a:xfrm>
          <a:prstGeom prst="rect">
            <a:avLst/>
          </a:prstGeom>
        </p:spPr>
      </p:pic>
    </p:spTree>
    <p:extLst>
      <p:ext uri="{BB962C8B-B14F-4D97-AF65-F5344CB8AC3E}">
        <p14:creationId xmlns:p14="http://schemas.microsoft.com/office/powerpoint/2010/main" val="14996816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F0529C-830A-439D-B875-69A6DB33DE14}"/>
              </a:ext>
            </a:extLst>
          </p:cNvPr>
          <p:cNvSpPr>
            <a:spLocks noGrp="1"/>
          </p:cNvSpPr>
          <p:nvPr>
            <p:ph idx="1"/>
          </p:nvPr>
        </p:nvSpPr>
        <p:spPr>
          <a:xfrm>
            <a:off x="633046" y="1028700"/>
            <a:ext cx="10160000" cy="4800600"/>
          </a:xfrm>
        </p:spPr>
        <p:txBody>
          <a:bodyPr/>
          <a:lstStyle/>
          <a:p>
            <a:r>
              <a:rPr lang="en-IN" sz="2400" dirty="0">
                <a:effectLst/>
                <a:ea typeface="Calibri" panose="020F0502020204030204" pitchFamily="34" charset="0"/>
                <a:cs typeface="Times New Roman" panose="02020603050405020304" pitchFamily="18" charset="0"/>
              </a:rPr>
              <a:t>Smote Technique was used to balance out the classes</a:t>
            </a:r>
          </a:p>
          <a:p>
            <a:endParaRPr lang="en-IN" dirty="0"/>
          </a:p>
        </p:txBody>
      </p:sp>
      <p:pic>
        <p:nvPicPr>
          <p:cNvPr id="4" name="Picture 3">
            <a:extLst>
              <a:ext uri="{FF2B5EF4-FFF2-40B4-BE49-F238E27FC236}">
                <a16:creationId xmlns:a16="http://schemas.microsoft.com/office/drawing/2014/main" id="{B4E491D3-6F06-45B0-A337-E3BE565ED4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3047" y="2262555"/>
            <a:ext cx="8299938" cy="1859279"/>
          </a:xfrm>
          <a:prstGeom prst="rect">
            <a:avLst/>
          </a:prstGeom>
        </p:spPr>
      </p:pic>
    </p:spTree>
    <p:extLst>
      <p:ext uri="{BB962C8B-B14F-4D97-AF65-F5344CB8AC3E}">
        <p14:creationId xmlns:p14="http://schemas.microsoft.com/office/powerpoint/2010/main" val="20708284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125D9F9-1B24-4F07-B38E-AAF6CE1518CA}"/>
              </a:ext>
            </a:extLst>
          </p:cNvPr>
          <p:cNvSpPr>
            <a:spLocks noGrp="1"/>
          </p:cNvSpPr>
          <p:nvPr>
            <p:ph idx="1"/>
          </p:nvPr>
        </p:nvSpPr>
        <p:spPr/>
        <p:txBody>
          <a:bodyPr/>
          <a:lstStyle/>
          <a:p>
            <a:pPr>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 </a:t>
            </a:r>
            <a:r>
              <a:rPr lang="en-IN" sz="1800" b="1" dirty="0">
                <a:effectLst/>
                <a:latin typeface="Arial" panose="020B0604020202020204" pitchFamily="34" charset="0"/>
                <a:ea typeface="Calibri" panose="020F0502020204030204" pitchFamily="34" charset="0"/>
                <a:cs typeface="Times New Roman" panose="02020603050405020304" pitchFamily="18" charset="0"/>
              </a:rPr>
              <a:t>Finding Correlation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B28F4E95-5E09-4798-A65C-43106FABE5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8497" y="1699847"/>
            <a:ext cx="5118327" cy="4007030"/>
          </a:xfrm>
          <a:prstGeom prst="rect">
            <a:avLst/>
          </a:prstGeom>
        </p:spPr>
      </p:pic>
    </p:spTree>
    <p:extLst>
      <p:ext uri="{BB962C8B-B14F-4D97-AF65-F5344CB8AC3E}">
        <p14:creationId xmlns:p14="http://schemas.microsoft.com/office/powerpoint/2010/main" val="17904290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3B5D6D3-CECC-4CE5-AE07-8E78742B87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1560" y="586154"/>
            <a:ext cx="8150485" cy="4189924"/>
          </a:xfrm>
          <a:prstGeom prst="rect">
            <a:avLst/>
          </a:prstGeom>
        </p:spPr>
      </p:pic>
      <p:sp>
        <p:nvSpPr>
          <p:cNvPr id="2" name="TextBox 1"/>
          <p:cNvSpPr txBox="1"/>
          <p:nvPr/>
        </p:nvSpPr>
        <p:spPr>
          <a:xfrm>
            <a:off x="1043354" y="5005754"/>
            <a:ext cx="9636369" cy="1341649"/>
          </a:xfrm>
          <a:prstGeom prst="rect">
            <a:avLst/>
          </a:prstGeom>
          <a:noFill/>
        </p:spPr>
        <p:txBody>
          <a:bodyPr wrap="square" rtlCol="0">
            <a:spAutoFit/>
          </a:bodyPr>
          <a:lstStyle/>
          <a:p>
            <a:pPr>
              <a:lnSpc>
                <a:spcPct val="107000"/>
              </a:lnSpc>
              <a:spcAft>
                <a:spcPts val="800"/>
              </a:spcAft>
            </a:pPr>
            <a:r>
              <a:rPr lang="en-IN" dirty="0">
                <a:latin typeface="Arial" panose="020B0604020202020204" pitchFamily="34" charset="0"/>
                <a:ea typeface="Calibri" panose="020F0502020204030204" pitchFamily="34" charset="0"/>
                <a:cs typeface="Times New Roman" panose="02020603050405020304" pitchFamily="18" charset="0"/>
              </a:rPr>
              <a:t>From the graphs above it is observed that columns: </a:t>
            </a:r>
            <a:r>
              <a:rPr lang="en-IN" dirty="0" err="1">
                <a:latin typeface="Arial" panose="020B0604020202020204" pitchFamily="34" charset="0"/>
                <a:ea typeface="Calibri" panose="020F0502020204030204" pitchFamily="34" charset="0"/>
                <a:cs typeface="Times New Roman" panose="02020603050405020304" pitchFamily="18" charset="0"/>
              </a:rPr>
              <a:t>Rude,Abuse</a:t>
            </a:r>
            <a:r>
              <a:rPr lang="en-IN" dirty="0">
                <a:latin typeface="Arial" panose="020B0604020202020204" pitchFamily="34" charset="0"/>
                <a:ea typeface="Calibri" panose="020F0502020204030204" pitchFamily="34" charset="0"/>
                <a:cs typeface="Times New Roman" panose="02020603050405020304" pitchFamily="18" charset="0"/>
              </a:rPr>
              <a:t>, Malignant have highest positive correlation with </a:t>
            </a:r>
            <a:r>
              <a:rPr lang="en-IN" dirty="0" err="1">
                <a:latin typeface="Arial" panose="020B0604020202020204" pitchFamily="34" charset="0"/>
                <a:ea typeface="Calibri" panose="020F0502020204030204" pitchFamily="34" charset="0"/>
                <a:cs typeface="Times New Roman" panose="02020603050405020304" pitchFamily="18" charset="0"/>
              </a:rPr>
              <a:t>comment_type</a:t>
            </a:r>
            <a:r>
              <a:rPr lang="en-IN" dirty="0">
                <a:latin typeface="Arial" panose="020B0604020202020204" pitchFamily="34" charset="0"/>
                <a:ea typeface="Calibri" panose="020F0502020204030204" pitchFamily="34" charset="0"/>
                <a:cs typeface="Times New Roman" panose="02020603050405020304" pitchFamily="18" charset="0"/>
              </a:rPr>
              <a:t>.</a:t>
            </a:r>
            <a:endParaRPr lang="en-IN" dirty="0">
              <a:latin typeface="Calibri" panose="020F0502020204030204" pitchFamily="34" charset="0"/>
              <a:ea typeface="Calibri" panose="020F0502020204030204" pitchFamily="34" charset="0"/>
              <a:cs typeface="Times New Roman" panose="02020603050405020304" pitchFamily="18" charset="0"/>
            </a:endParaRPr>
          </a:p>
          <a:p>
            <a:endParaRPr lang="en-IN" dirty="0"/>
          </a:p>
          <a:p>
            <a:endParaRPr lang="en-US" dirty="0"/>
          </a:p>
        </p:txBody>
      </p:sp>
    </p:spTree>
    <p:extLst>
      <p:ext uri="{BB962C8B-B14F-4D97-AF65-F5344CB8AC3E}">
        <p14:creationId xmlns:p14="http://schemas.microsoft.com/office/powerpoint/2010/main" val="27949834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25333-92F8-4D8A-83BF-963EEF9A1F77}"/>
              </a:ext>
            </a:extLst>
          </p:cNvPr>
          <p:cNvSpPr>
            <a:spLocks noGrp="1"/>
          </p:cNvSpPr>
          <p:nvPr>
            <p:ph type="title"/>
          </p:nvPr>
        </p:nvSpPr>
        <p:spPr/>
        <p:txBody>
          <a:bodyPr>
            <a:normAutofit fontScale="90000"/>
          </a:bodyPr>
          <a:lstStyle/>
          <a:p>
            <a:r>
              <a:rPr lang="en-US" dirty="0"/>
              <a:t/>
            </a:r>
            <a:br>
              <a:rPr lang="en-US" dirty="0"/>
            </a:br>
            <a:r>
              <a:rPr lang="en-US" dirty="0"/>
              <a:t>Model/s Development and Evaluation </a:t>
            </a:r>
            <a:br>
              <a:rPr lang="en-US" dirty="0"/>
            </a:br>
            <a:endParaRPr lang="en-IN" dirty="0"/>
          </a:p>
        </p:txBody>
      </p:sp>
      <p:sp>
        <p:nvSpPr>
          <p:cNvPr id="3" name="Content Placeholder 2">
            <a:extLst>
              <a:ext uri="{FF2B5EF4-FFF2-40B4-BE49-F238E27FC236}">
                <a16:creationId xmlns:a16="http://schemas.microsoft.com/office/drawing/2014/main" id="{D7D4D032-8189-4A3E-A83F-1FFF2C9464B3}"/>
              </a:ext>
            </a:extLst>
          </p:cNvPr>
          <p:cNvSpPr>
            <a:spLocks noGrp="1"/>
          </p:cNvSpPr>
          <p:nvPr>
            <p:ph idx="1"/>
          </p:nvPr>
        </p:nvSpPr>
        <p:spPr/>
        <p:txBody>
          <a:bodyPr/>
          <a:lstStyle/>
          <a:p>
            <a:r>
              <a:rPr lang="en-IN" sz="1800" b="1" dirty="0">
                <a:effectLst/>
                <a:latin typeface="Arial" panose="020B0604020202020204" pitchFamily="34" charset="0"/>
                <a:ea typeface="Calibri" panose="020F0502020204030204" pitchFamily="34" charset="0"/>
                <a:cs typeface="Times New Roman" panose="02020603050405020304" pitchFamily="18" charset="0"/>
              </a:rPr>
              <a:t>Identification of possible problem-solving approaches (methods)</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1800" u="sng" dirty="0">
                <a:effectLst/>
                <a:latin typeface="Arial" panose="020B0604020202020204" pitchFamily="34" charset="0"/>
                <a:ea typeface="Calibri" panose="020F0502020204030204" pitchFamily="34" charset="0"/>
                <a:cs typeface="Times New Roman" panose="02020603050405020304" pitchFamily="18" charset="0"/>
              </a:rPr>
              <a:t>The model algorithms used were as follows: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1800" u="none" strike="noStrike" dirty="0">
                <a:effectLst/>
                <a:latin typeface="Arial" panose="020B060402020202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dirty="0">
                <a:effectLst/>
                <a:latin typeface="Arial" panose="020B0604020202020204" pitchFamily="34" charset="0"/>
                <a:ea typeface="Calibri" panose="020F0502020204030204" pitchFamily="34" charset="0"/>
                <a:cs typeface="Times New Roman" panose="02020603050405020304" pitchFamily="18" charset="0"/>
              </a:rPr>
              <a:t>Logistic Regression:  It is a classification algorithm used to find the probability of event success and event failure. It is used when the dependent variable is binary(0/1, True/False, Yes/No) in nature. It supports categorizing data into discrete classes by studying the relationship from a given set of labelled data. It learns a linear relationship from the given dataset and then introduces a non-linearity in the form of the Sigmoid function. It not only provides a measure of how appropriate a predictor(coefficient size)is, but also its direction of association (positive or negative).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b="1" dirty="0"/>
          </a:p>
        </p:txBody>
      </p:sp>
    </p:spTree>
    <p:extLst>
      <p:ext uri="{BB962C8B-B14F-4D97-AF65-F5344CB8AC3E}">
        <p14:creationId xmlns:p14="http://schemas.microsoft.com/office/powerpoint/2010/main" val="30699969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11AC2C-1EE1-4862-9F48-F942C74090AA}"/>
              </a:ext>
            </a:extLst>
          </p:cNvPr>
          <p:cNvSpPr>
            <a:spLocks noGrp="1"/>
          </p:cNvSpPr>
          <p:nvPr>
            <p:ph idx="1"/>
          </p:nvPr>
        </p:nvSpPr>
        <p:spPr/>
        <p:txBody>
          <a:bodyPr>
            <a:normAutofit fontScale="77500" lnSpcReduction="20000"/>
          </a:bodyPr>
          <a:lstStyle/>
          <a:p>
            <a:pPr marL="342900" lvl="0" indent="-342900">
              <a:lnSpc>
                <a:spcPct val="107000"/>
              </a:lnSpc>
              <a:buFont typeface="Symbol" panose="05050102010706020507" pitchFamily="18" charset="2"/>
              <a:buChar char=""/>
            </a:pPr>
            <a:r>
              <a:rPr lang="en-IN" sz="1800" dirty="0">
                <a:effectLst/>
                <a:latin typeface="Arial" panose="020B0604020202020204" pitchFamily="34" charset="0"/>
                <a:ea typeface="Calibri" panose="020F0502020204030204" pitchFamily="34" charset="0"/>
                <a:cs typeface="Times New Roman" panose="02020603050405020304" pitchFamily="18" charset="0"/>
              </a:rPr>
              <a:t>Multinomial Naïve Bayes Classifier: Multinomial Naive Bayes algorithm is a probabilistic learning method that is mostly used in Natural Language Processing (NLP). The algorithm is based on the Bayes theorem. It calculates the probability of each tag for a given sample and then gives the tag with the highest probability as </a:t>
            </a:r>
            <a:r>
              <a:rPr lang="en-IN" sz="1800" dirty="0" smtClean="0">
                <a:effectLst/>
                <a:latin typeface="Arial" panose="020B0604020202020204" pitchFamily="34" charset="0"/>
                <a:ea typeface="Calibri" panose="020F0502020204030204" pitchFamily="34" charset="0"/>
                <a:cs typeface="Times New Roman" panose="02020603050405020304" pitchFamily="18" charset="0"/>
              </a:rPr>
              <a:t>output.</a:t>
            </a:r>
          </a:p>
          <a:p>
            <a:pPr marL="342900" lvl="0" indent="-342900">
              <a:lnSpc>
                <a:spcPct val="107000"/>
              </a:lnSpc>
              <a:buFont typeface="Symbol" panose="05050102010706020507" pitchFamily="18" charset="2"/>
              <a:buChar char=""/>
            </a:pPr>
            <a:endParaRPr lang="en-IN" sz="1800" dirty="0" smtClean="0">
              <a:effectLst/>
              <a:latin typeface="Arial" panose="020B0604020202020204" pitchFamily="34" charset="0"/>
              <a:ea typeface="Calibri" panose="020F0502020204030204" pitchFamily="34" charset="0"/>
              <a:cs typeface="Times New Roman" panose="02020603050405020304" pitchFamily="18" charset="0"/>
            </a:endParaRPr>
          </a:p>
          <a:p>
            <a:pPr lvl="0" indent="-342900">
              <a:lnSpc>
                <a:spcPct val="107000"/>
              </a:lnSpc>
              <a:buFont typeface="Symbol" panose="05050102010706020507" pitchFamily="18" charset="2"/>
              <a:buChar char=""/>
            </a:pPr>
            <a:r>
              <a:rPr lang="en-IN" sz="1800" dirty="0" err="1">
                <a:latin typeface="Arial" panose="020B0604020202020204" pitchFamily="34" charset="0"/>
                <a:ea typeface="Calibri" panose="020F0502020204030204" pitchFamily="34" charset="0"/>
                <a:cs typeface="Times New Roman" panose="02020603050405020304" pitchFamily="18" charset="0"/>
              </a:rPr>
              <a:t>RandomForestClassifier</a:t>
            </a:r>
            <a:r>
              <a:rPr lang="en-IN" sz="1800" dirty="0">
                <a:latin typeface="Arial" panose="020B0604020202020204" pitchFamily="34" charset="0"/>
                <a:ea typeface="Calibri" panose="020F0502020204030204" pitchFamily="34" charset="0"/>
                <a:cs typeface="Times New Roman" panose="02020603050405020304" pitchFamily="18" charset="0"/>
              </a:rPr>
              <a:t>: A random forest is a meta estimator that fits a number of classifying decision trees on various sub-samples of the dataset and uses averaging to improve the predictive accuracy and control over-fitting. A random forest produces good predictions that can be understood easily. It reduces overfitting and can handle large datasets efficiently. The random forest algorithm provides a higher level of accuracy in predicting outcomes over the decision tree algorithm. </a:t>
            </a:r>
          </a:p>
          <a:p>
            <a:pPr lvl="0" indent="-342900">
              <a:lnSpc>
                <a:spcPct val="107000"/>
              </a:lnSpc>
              <a:buFont typeface="Symbol" panose="05050102010706020507" pitchFamily="18" charset="2"/>
              <a:buChar char=""/>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lvl="0" indent="-342900">
              <a:lnSpc>
                <a:spcPct val="107000"/>
              </a:lnSpc>
              <a:spcAft>
                <a:spcPts val="800"/>
              </a:spcAft>
              <a:buFont typeface="Symbol" panose="05050102010706020507" pitchFamily="18" charset="2"/>
              <a:buChar char=""/>
            </a:pPr>
            <a:r>
              <a:rPr lang="en-IN" sz="1800" dirty="0">
                <a:latin typeface="Arial" panose="020B0604020202020204" pitchFamily="34" charset="0"/>
                <a:ea typeface="Calibri" panose="020F0502020204030204" pitchFamily="34" charset="0"/>
                <a:cs typeface="Times New Roman" panose="02020603050405020304" pitchFamily="18" charset="0"/>
              </a:rPr>
              <a:t>Complement Naïve Bayes Classifier: Complement Naive Bayes is somewhat an adaptation of the standard Multinomial Naive Bayes algorithm. Complement Naive Bayes is particularly suited to work with imbalanced datasets. In complement Naive Bayes, instead of calculating the probability of an item belonging to a certain class, we calculate the probability of the item belonging to all the classes</a:t>
            </a:r>
            <a:endParaRPr lang="en-IN" sz="1800" dirty="0" smtClean="0">
              <a:effectLst/>
              <a:latin typeface="Arial" panose="020B0604020202020204" pitchFamily="34" charset="0"/>
              <a:ea typeface="Calibri" panose="020F0502020204030204" pitchFamily="34" charset="0"/>
              <a:cs typeface="Times New Roman" panose="02020603050405020304" pitchFamily="18" charset="0"/>
            </a:endParaRPr>
          </a:p>
          <a:p>
            <a:pPr marL="0" lvl="0" indent="0">
              <a:lnSpc>
                <a:spcPct val="107000"/>
              </a:lnSpc>
              <a:spcAft>
                <a:spcPts val="8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614259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19DDCE-718A-4F04-91B5-620F909A2C28}"/>
              </a:ext>
            </a:extLst>
          </p:cNvPr>
          <p:cNvSpPr>
            <a:spLocks noGrp="1"/>
          </p:cNvSpPr>
          <p:nvPr>
            <p:ph idx="1"/>
          </p:nvPr>
        </p:nvSpPr>
        <p:spPr>
          <a:xfrm>
            <a:off x="621323" y="1060939"/>
            <a:ext cx="10160000" cy="4800600"/>
          </a:xfrm>
        </p:spPr>
        <p:txBody>
          <a:bodyPr/>
          <a:lstStyle/>
          <a:p>
            <a:pPr marL="342900" lvl="0" indent="-342900">
              <a:lnSpc>
                <a:spcPct val="107000"/>
              </a:lnSpc>
              <a:buFont typeface="Symbol" panose="05050102010706020507" pitchFamily="18" charset="2"/>
              <a:buChar char=""/>
            </a:pPr>
            <a:r>
              <a:rPr lang="en-IN" sz="1800" dirty="0">
                <a:effectLst/>
                <a:latin typeface="Arial" panose="020B0604020202020204" pitchFamily="34" charset="0"/>
                <a:ea typeface="Calibri" panose="020F0502020204030204" pitchFamily="34" charset="0"/>
                <a:cs typeface="Times New Roman" panose="02020603050405020304" pitchFamily="18" charset="0"/>
              </a:rPr>
              <a:t>Passive Aggressive Classifier: Passive-Aggressive algorithms do not require a learning rate and are called so because if the prediction is correct, keep the model and do not make any changes. i.e., the data in the example is not enough to cause any changes in the model. If the prediction is incorrect, make changes to the model. i.e., some change to the model may correct it.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dirty="0">
                <a:effectLst/>
                <a:latin typeface="Arial" panose="020B0604020202020204" pitchFamily="34" charset="0"/>
                <a:ea typeface="Calibri" panose="020F0502020204030204" pitchFamily="34" charset="0"/>
                <a:cs typeface="Times New Roman" panose="02020603050405020304" pitchFamily="18" charset="0"/>
              </a:rPr>
              <a:t>AdaBoost Classifier: The basis of this algorithm is the </a:t>
            </a:r>
            <a:r>
              <a:rPr lang="en-IN" sz="1800" u="sng" dirty="0">
                <a:solidFill>
                  <a:srgbClr val="0563C1"/>
                </a:solidFill>
                <a:effectLst/>
                <a:latin typeface="Arial" panose="020B0604020202020204" pitchFamily="34" charset="0"/>
                <a:ea typeface="Calibri" panose="020F0502020204030204" pitchFamily="34" charset="0"/>
                <a:cs typeface="Times New Roman" panose="02020603050405020304" pitchFamily="18" charset="0"/>
                <a:hlinkClick r:id="rId2"/>
              </a:rPr>
              <a:t>Boosting</a:t>
            </a:r>
            <a:r>
              <a:rPr lang="en-IN" sz="1800" dirty="0">
                <a:effectLst/>
                <a:latin typeface="Arial" panose="020B0604020202020204" pitchFamily="34" charset="0"/>
                <a:ea typeface="Calibri" panose="020F0502020204030204" pitchFamily="34" charset="0"/>
                <a:cs typeface="Times New Roman" panose="02020603050405020304" pitchFamily="18" charset="0"/>
              </a:rPr>
              <a:t> main core: give more weight to the misclassified observations. the meta-learner adapts based upon the results of the weak classifiers, giving more weight to the misclassified observations of the last weak learner. The individual learners can be weak, but as long as the performance of each weak learner is better than random guessing, the final model can converge to a strong learner (a learner not influenced by outliers and with a great generalization power, in order to have strong performances on unknown data).</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3508710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E33B85E-B53A-4D1F-822B-B0BBAE2F7DC3}"/>
              </a:ext>
            </a:extLst>
          </p:cNvPr>
          <p:cNvSpPr txBox="1"/>
          <p:nvPr/>
        </p:nvSpPr>
        <p:spPr>
          <a:xfrm>
            <a:off x="1950637" y="1038662"/>
            <a:ext cx="6097554" cy="373757"/>
          </a:xfrm>
          <a:prstGeom prst="rect">
            <a:avLst/>
          </a:prstGeom>
          <a:noFill/>
        </p:spPr>
        <p:txBody>
          <a:bodyPr wrap="square">
            <a:spAutoFit/>
          </a:bodyPr>
          <a:lstStyle/>
          <a:p>
            <a:pPr marL="228600">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Best Random state was found to be 56</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27084D3B-BFA5-4A78-97C7-E9127C4A10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4125" y="1744391"/>
            <a:ext cx="8332811" cy="3784211"/>
          </a:xfrm>
          <a:prstGeom prst="rect">
            <a:avLst/>
          </a:prstGeom>
        </p:spPr>
      </p:pic>
    </p:spTree>
    <p:extLst>
      <p:ext uri="{BB962C8B-B14F-4D97-AF65-F5344CB8AC3E}">
        <p14:creationId xmlns:p14="http://schemas.microsoft.com/office/powerpoint/2010/main" val="21157310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E877027-FBE8-429A-B55A-9D7F28A158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5754" y="947552"/>
            <a:ext cx="6529754" cy="3812017"/>
          </a:xfrm>
          <a:prstGeom prst="rect">
            <a:avLst/>
          </a:prstGeom>
        </p:spPr>
      </p:pic>
    </p:spTree>
    <p:extLst>
      <p:ext uri="{BB962C8B-B14F-4D97-AF65-F5344CB8AC3E}">
        <p14:creationId xmlns:p14="http://schemas.microsoft.com/office/powerpoint/2010/main" val="21567308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4071F-565E-4145-8C01-92B0EA4BE2BC}"/>
              </a:ext>
            </a:extLst>
          </p:cNvPr>
          <p:cNvSpPr>
            <a:spLocks noGrp="1"/>
          </p:cNvSpPr>
          <p:nvPr>
            <p:ph type="title"/>
          </p:nvPr>
        </p:nvSpPr>
        <p:spPr/>
        <p:txBody>
          <a:bodyPr/>
          <a:lstStyle/>
          <a:p>
            <a:pPr algn="ctr"/>
            <a:r>
              <a:rPr lang="en-IN" dirty="0"/>
              <a:t>INTRODUCTION</a:t>
            </a:r>
          </a:p>
        </p:txBody>
      </p:sp>
      <p:sp>
        <p:nvSpPr>
          <p:cNvPr id="3" name="Content Placeholder 2">
            <a:extLst>
              <a:ext uri="{FF2B5EF4-FFF2-40B4-BE49-F238E27FC236}">
                <a16:creationId xmlns:a16="http://schemas.microsoft.com/office/drawing/2014/main" id="{8A83E64A-69BD-4FA6-A34A-5C71E284128B}"/>
              </a:ext>
            </a:extLst>
          </p:cNvPr>
          <p:cNvSpPr>
            <a:spLocks noGrp="1"/>
          </p:cNvSpPr>
          <p:nvPr>
            <p:ph idx="1"/>
          </p:nvPr>
        </p:nvSpPr>
        <p:spPr/>
        <p:txBody>
          <a:bodyPr/>
          <a:lstStyle/>
          <a:p>
            <a:pPr marL="114300" indent="0">
              <a:buNone/>
            </a:pPr>
            <a:r>
              <a:rPr lang="en-IN" sz="1800" b="1" u="sng" dirty="0">
                <a:effectLst/>
                <a:latin typeface="Arial" panose="020B0604020202020204" pitchFamily="34" charset="0"/>
                <a:ea typeface="Calibri" panose="020F0502020204030204" pitchFamily="34" charset="0"/>
                <a:cs typeface="Times New Roman" panose="02020603050405020304" pitchFamily="18" charset="0"/>
              </a:rPr>
              <a:t>Business Problem Framing</a:t>
            </a:r>
            <a:endParaRPr lang="en-IN" sz="1800" b="1" u="sng" dirty="0">
              <a:effectLst/>
              <a:latin typeface="Calibri" panose="020F0502020204030204" pitchFamily="34" charset="0"/>
              <a:ea typeface="Calibri" panose="020F0502020204030204" pitchFamily="34" charset="0"/>
              <a:cs typeface="Times New Roman" panose="02020603050405020304" pitchFamily="18" charset="0"/>
            </a:endParaRPr>
          </a:p>
          <a:p>
            <a:pPr marL="114300" indent="0">
              <a:buNone/>
            </a:pPr>
            <a:r>
              <a:rPr lang="en-IN" sz="1800" dirty="0" smtClean="0">
                <a:effectLst/>
                <a:latin typeface="Arial" panose="020B0604020202020204" pitchFamily="34" charset="0"/>
                <a:ea typeface="Calibri" panose="020F0502020204030204" pitchFamily="34" charset="0"/>
                <a:cs typeface="Times New Roman" panose="02020603050405020304" pitchFamily="18" charset="0"/>
              </a:rPr>
              <a:t>	With </a:t>
            </a:r>
            <a:r>
              <a:rPr lang="en-IN" sz="1800" dirty="0">
                <a:effectLst/>
                <a:latin typeface="Arial" panose="020B0604020202020204" pitchFamily="34" charset="0"/>
                <a:ea typeface="Calibri" panose="020F0502020204030204" pitchFamily="34" charset="0"/>
                <a:cs typeface="Times New Roman" panose="02020603050405020304" pitchFamily="18" charset="0"/>
              </a:rPr>
              <a:t>the proliferation of social media there has been an emergence of conflict and hate, making online environments uninviting for users. There is a lack of models for online hate detection. Online hate, described as abusive language, aggression, cyberbullying, hatefulness and many others has been identified as a major threat on online social media platforms. Social media platforms are the most prominent grounds for such toxic behaviour.  Our goal is to build a prototype of online hate and abuse comment classifier which can used to classify hate and offensive comments so that it can be controlled and restricted from spreading hatred and cyberbullying.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1063038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4522E5-E5AE-4DB9-996E-85B4AF5D4DFD}"/>
              </a:ext>
            </a:extLst>
          </p:cNvPr>
          <p:cNvSpPr>
            <a:spLocks noGrp="1"/>
          </p:cNvSpPr>
          <p:nvPr>
            <p:ph idx="1"/>
          </p:nvPr>
        </p:nvSpPr>
        <p:spPr>
          <a:xfrm>
            <a:off x="808893" y="931985"/>
            <a:ext cx="10160000" cy="4800600"/>
          </a:xfrm>
        </p:spPr>
        <p:txBody>
          <a:bodyPr>
            <a:normAutofit/>
          </a:bodyPr>
          <a:lstStyle/>
          <a:p>
            <a:r>
              <a:rPr lang="en-IN" sz="1800" b="1" dirty="0" err="1">
                <a:effectLst/>
                <a:latin typeface="Arial" panose="020B0604020202020204" pitchFamily="34" charset="0"/>
                <a:ea typeface="Calibri" panose="020F0502020204030204" pitchFamily="34" charset="0"/>
                <a:cs typeface="Times New Roman" panose="02020603050405020304" pitchFamily="18" charset="0"/>
              </a:rPr>
              <a:t>Analyzing</a:t>
            </a:r>
            <a:r>
              <a:rPr lang="en-IN" sz="1800" b="1" dirty="0">
                <a:effectLst/>
                <a:latin typeface="Arial" panose="020B0604020202020204" pitchFamily="34" charset="0"/>
                <a:ea typeface="Calibri" panose="020F0502020204030204" pitchFamily="34" charset="0"/>
                <a:cs typeface="Times New Roman" panose="02020603050405020304" pitchFamily="18" charset="0"/>
              </a:rPr>
              <a:t> Accuracy of The </a:t>
            </a:r>
            <a:r>
              <a:rPr lang="en-IN" sz="1800" b="1" dirty="0" smtClean="0">
                <a:effectLst/>
                <a:latin typeface="Arial" panose="020B0604020202020204" pitchFamily="34" charset="0"/>
                <a:ea typeface="Calibri" panose="020F0502020204030204" pitchFamily="34" charset="0"/>
                <a:cs typeface="Times New Roman" panose="02020603050405020304" pitchFamily="18" charset="0"/>
              </a:rPr>
              <a:t>Models</a:t>
            </a: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28600">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Classification Report consisting of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Precision,Recall</a:t>
            </a:r>
            <a:r>
              <a:rPr lang="en-IN" sz="1800" dirty="0">
                <a:effectLst/>
                <a:latin typeface="Arial" panose="020B0604020202020204" pitchFamily="34" charset="0"/>
                <a:ea typeface="Calibri" panose="020F0502020204030204" pitchFamily="34" charset="0"/>
                <a:cs typeface="Times New Roman" panose="02020603050405020304" pitchFamily="18" charset="0"/>
              </a:rPr>
              <a:t>, Support and F1-score were the metrics used to evaluate the Model Performance.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28600">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Precision is defined as the ratio of true positives to the sum of true and false positives. Recall is defined as the ratio of true positives to the sum of true positives and false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negatives.The</a:t>
            </a:r>
            <a:r>
              <a:rPr lang="en-IN" sz="1800" dirty="0">
                <a:effectLst/>
                <a:latin typeface="Arial" panose="020B0604020202020204" pitchFamily="34" charset="0"/>
                <a:ea typeface="Calibri" panose="020F0502020204030204" pitchFamily="34" charset="0"/>
                <a:cs typeface="Times New Roman" panose="02020603050405020304" pitchFamily="18" charset="0"/>
              </a:rPr>
              <a:t> F1 is the weighted harmonic mean of precision and recall. The closer the value of the F1 score is to 1.0, the better the expected performance of the model is. Support is the number of actual occurrences of the class in the dataset. It doesn’t vary between models; it just diagnoses the performance evaluation process.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28600">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Log Loss quantifies the accuracy of a classifier by penalizing false classifications.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1411839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D3D726-16B3-4D99-96AE-5B7B0256A9DA}"/>
              </a:ext>
            </a:extLst>
          </p:cNvPr>
          <p:cNvSpPr>
            <a:spLocks noGrp="1"/>
          </p:cNvSpPr>
          <p:nvPr>
            <p:ph idx="1"/>
          </p:nvPr>
        </p:nvSpPr>
        <p:spPr>
          <a:xfrm>
            <a:off x="574431" y="767862"/>
            <a:ext cx="10160000" cy="4800600"/>
          </a:xfrm>
        </p:spPr>
        <p:txBody>
          <a:bodyPr/>
          <a:lstStyle/>
          <a:p>
            <a:r>
              <a:rPr lang="en-IN" sz="2000" b="1" dirty="0">
                <a:effectLst/>
                <a:latin typeface="Arial" panose="020B0604020202020204" pitchFamily="34" charset="0"/>
                <a:ea typeface="Calibri" panose="020F0502020204030204" pitchFamily="34" charset="0"/>
                <a:cs typeface="Times New Roman" panose="02020603050405020304" pitchFamily="18" charset="0"/>
              </a:rPr>
              <a:t>Model Cross </a:t>
            </a:r>
            <a:r>
              <a:rPr lang="en-IN" sz="2000" b="1" dirty="0" smtClean="0">
                <a:effectLst/>
                <a:latin typeface="Arial" panose="020B0604020202020204" pitchFamily="34" charset="0"/>
                <a:ea typeface="Calibri" panose="020F0502020204030204" pitchFamily="34" charset="0"/>
                <a:cs typeface="Times New Roman" panose="02020603050405020304" pitchFamily="18" charset="0"/>
              </a:rPr>
              <a:t>Validation</a:t>
            </a:r>
          </a:p>
          <a:p>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r>
              <a:rPr lang="en-IN" sz="2000" dirty="0">
                <a:effectLst/>
                <a:latin typeface="Arial" panose="020B0604020202020204" pitchFamily="34" charset="0"/>
                <a:ea typeface="Calibri" panose="020F0502020204030204" pitchFamily="34" charset="0"/>
                <a:cs typeface="Times New Roman" panose="02020603050405020304" pitchFamily="18" charset="0"/>
              </a:rPr>
              <a:t>Cross validation is a technique for assessing how the statistical analysis generalises to an independent data </a:t>
            </a:r>
            <a:r>
              <a:rPr lang="en-IN" sz="2000" dirty="0" err="1">
                <a:effectLst/>
                <a:latin typeface="Arial" panose="020B0604020202020204" pitchFamily="34" charset="0"/>
                <a:ea typeface="Calibri" panose="020F0502020204030204" pitchFamily="34" charset="0"/>
                <a:cs typeface="Times New Roman" panose="02020603050405020304" pitchFamily="18" charset="0"/>
              </a:rPr>
              <a:t>set.It</a:t>
            </a:r>
            <a:r>
              <a:rPr lang="en-IN" sz="2000" dirty="0">
                <a:effectLst/>
                <a:latin typeface="Arial" panose="020B0604020202020204" pitchFamily="34" charset="0"/>
                <a:ea typeface="Calibri" panose="020F0502020204030204" pitchFamily="34" charset="0"/>
                <a:cs typeface="Times New Roman" panose="02020603050405020304" pitchFamily="18" charset="0"/>
              </a:rPr>
              <a:t> is a technique for evaluating machine learning models by training several models on subsets of the available input data and evaluating them on the complementary subset of the data. Using cross-validation, there are high chances that we can detect over-fitting with ease. Model Cross Validation scores were then obtained for assessing how the statistical analysis generalises to an independent data set. The models were evaluated by training several models on subsets of the available input data and evaluating them on the complementary subset of the data.</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a:p>
            <a:endParaRPr lang="en-IN" dirty="0"/>
          </a:p>
        </p:txBody>
      </p:sp>
    </p:spTree>
    <p:extLst>
      <p:ext uri="{BB962C8B-B14F-4D97-AF65-F5344CB8AC3E}">
        <p14:creationId xmlns:p14="http://schemas.microsoft.com/office/powerpoint/2010/main" val="5522260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34BBB4A-2D53-411D-B477-8954DCBCD4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8820" y="896682"/>
            <a:ext cx="6238072" cy="5112533"/>
          </a:xfrm>
          <a:prstGeom prst="rect">
            <a:avLst/>
          </a:prstGeom>
        </p:spPr>
      </p:pic>
    </p:spTree>
    <p:extLst>
      <p:ext uri="{BB962C8B-B14F-4D97-AF65-F5344CB8AC3E}">
        <p14:creationId xmlns:p14="http://schemas.microsoft.com/office/powerpoint/2010/main" val="30321403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4660D2-E43C-4AED-B7A1-D542A0F776BC}"/>
              </a:ext>
            </a:extLst>
          </p:cNvPr>
          <p:cNvSpPr>
            <a:spLocks noGrp="1"/>
          </p:cNvSpPr>
          <p:nvPr>
            <p:ph idx="1"/>
          </p:nvPr>
        </p:nvSpPr>
        <p:spPr>
          <a:xfrm>
            <a:off x="1066800" y="618067"/>
            <a:ext cx="10058400" cy="3760891"/>
          </a:xfrm>
        </p:spPr>
        <p:txBody>
          <a:bodyPr/>
          <a:lstStyle/>
          <a:p>
            <a:pPr>
              <a:lnSpc>
                <a:spcPct val="107000"/>
              </a:lnSpc>
              <a:spcAft>
                <a:spcPts val="800"/>
              </a:spcAft>
            </a:pPr>
            <a:r>
              <a:rPr lang="en-IN" sz="1800" b="1" dirty="0">
                <a:effectLst/>
                <a:latin typeface="Arial" panose="020B0604020202020204" pitchFamily="34" charset="0"/>
                <a:ea typeface="Calibri" panose="020F0502020204030204" pitchFamily="34" charset="0"/>
                <a:cs typeface="Times New Roman" panose="02020603050405020304" pitchFamily="18" charset="0"/>
              </a:rPr>
              <a:t>Hyper Parameter Tuning</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err="1">
                <a:effectLst/>
                <a:latin typeface="Arial" panose="020B0604020202020204" pitchFamily="34" charset="0"/>
                <a:ea typeface="Calibri" panose="020F0502020204030204" pitchFamily="34" charset="0"/>
                <a:cs typeface="Times New Roman" panose="02020603050405020304" pitchFamily="18" charset="0"/>
              </a:rPr>
              <a:t>GridSearchCV</a:t>
            </a:r>
            <a:r>
              <a:rPr lang="en-IN" sz="1800" dirty="0">
                <a:effectLst/>
                <a:latin typeface="Arial" panose="020B0604020202020204" pitchFamily="34" charset="0"/>
                <a:ea typeface="Calibri" panose="020F0502020204030204" pitchFamily="34" charset="0"/>
                <a:cs typeface="Times New Roman" panose="02020603050405020304" pitchFamily="18" charset="0"/>
              </a:rPr>
              <a:t> was used for Hyper Parameter Tuning of the Random Forest Classifier model.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55CDAD12-AE4E-4EB0-BF2D-E843BFF75D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4905" y="1744982"/>
            <a:ext cx="7690127" cy="4282593"/>
          </a:xfrm>
          <a:prstGeom prst="rect">
            <a:avLst/>
          </a:prstGeom>
        </p:spPr>
      </p:pic>
    </p:spTree>
    <p:extLst>
      <p:ext uri="{BB962C8B-B14F-4D97-AF65-F5344CB8AC3E}">
        <p14:creationId xmlns:p14="http://schemas.microsoft.com/office/powerpoint/2010/main" val="20886298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DD94B28-B786-4B87-ABFB-8A42FA994D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9311" y="429331"/>
            <a:ext cx="7475400" cy="5803616"/>
          </a:xfrm>
          <a:prstGeom prst="rect">
            <a:avLst/>
          </a:prstGeom>
        </p:spPr>
      </p:pic>
    </p:spTree>
    <p:extLst>
      <p:ext uri="{BB962C8B-B14F-4D97-AF65-F5344CB8AC3E}">
        <p14:creationId xmlns:p14="http://schemas.microsoft.com/office/powerpoint/2010/main" val="25471586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952113-A068-4C7E-A381-0EB86F7CC416}"/>
              </a:ext>
            </a:extLst>
          </p:cNvPr>
          <p:cNvSpPr>
            <a:spLocks noGrp="1"/>
          </p:cNvSpPr>
          <p:nvPr>
            <p:ph idx="1"/>
          </p:nvPr>
        </p:nvSpPr>
        <p:spPr/>
        <p:txBody>
          <a:bodyPr/>
          <a:lstStyle/>
          <a:p>
            <a:r>
              <a:rPr lang="en-IN" sz="1800" b="1" dirty="0">
                <a:effectLst/>
                <a:latin typeface="Arial" panose="020B0604020202020204" pitchFamily="34" charset="0"/>
                <a:ea typeface="Calibri" panose="020F0502020204030204" pitchFamily="34" charset="0"/>
                <a:cs typeface="Times New Roman" panose="02020603050405020304" pitchFamily="18" charset="0"/>
              </a:rPr>
              <a:t>After Tuning the hyper parameters and based on the input parameter values and after fitting the train datasets it is found that Logistic Regression model performs the best.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effectLst/>
                <a:latin typeface="Arial" panose="020B0604020202020204" pitchFamily="34" charset="0"/>
                <a:ea typeface="Calibri" panose="020F0502020204030204" pitchFamily="34" charset="0"/>
                <a:cs typeface="Times New Roman" panose="02020603050405020304" pitchFamily="18" charset="0"/>
              </a:rPr>
              <a:t>The model was saved and the Test Dataset was then prepared for final classification work by the model. This model was then tested using the Test Dataset. The model performed with good amount of accuracy.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8375123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C07FF-AFED-4B2B-BB53-FD225E2EA4AB}"/>
              </a:ext>
            </a:extLst>
          </p:cNvPr>
          <p:cNvSpPr>
            <a:spLocks noGrp="1"/>
          </p:cNvSpPr>
          <p:nvPr>
            <p:ph type="title"/>
          </p:nvPr>
        </p:nvSpPr>
        <p:spPr/>
        <p:txBody>
          <a:bodyPr/>
          <a:lstStyle/>
          <a:p>
            <a:r>
              <a:rPr lang="en-IN" dirty="0"/>
              <a:t>CONCLUSION </a:t>
            </a:r>
          </a:p>
        </p:txBody>
      </p:sp>
      <p:sp>
        <p:nvSpPr>
          <p:cNvPr id="3" name="Content Placeholder 2">
            <a:extLst>
              <a:ext uri="{FF2B5EF4-FFF2-40B4-BE49-F238E27FC236}">
                <a16:creationId xmlns:a16="http://schemas.microsoft.com/office/drawing/2014/main" id="{EDBB6FAD-3CA3-4973-9112-9BDA3AF9CEF9}"/>
              </a:ext>
            </a:extLst>
          </p:cNvPr>
          <p:cNvSpPr>
            <a:spLocks noGrp="1"/>
          </p:cNvSpPr>
          <p:nvPr>
            <p:ph idx="1"/>
          </p:nvPr>
        </p:nvSpPr>
        <p:spPr/>
        <p:txBody>
          <a:bodyPr>
            <a:normAutofit/>
          </a:bodyPr>
          <a:lstStyle/>
          <a:p>
            <a:r>
              <a:rPr lang="en-IN" sz="1800" b="1" dirty="0">
                <a:effectLst/>
                <a:latin typeface="Arial" panose="020B0604020202020204" pitchFamily="34" charset="0"/>
                <a:ea typeface="Calibri" panose="020F0502020204030204" pitchFamily="34" charset="0"/>
                <a:cs typeface="Times New Roman" panose="02020603050405020304" pitchFamily="18" charset="0"/>
              </a:rPr>
              <a:t>Key Findings and Conclusions of the Study</a:t>
            </a:r>
            <a:endParaRPr lang="en-IN" sz="1800" b="1" dirty="0">
              <a:latin typeface="Calibri" panose="020F0502020204030204" pitchFamily="34" charset="0"/>
              <a:ea typeface="Calibri" panose="020F0502020204030204" pitchFamily="34" charset="0"/>
              <a:cs typeface="Times New Roman" panose="02020603050405020304" pitchFamily="18" charset="0"/>
            </a:endParaRPr>
          </a:p>
          <a:p>
            <a:r>
              <a:rPr lang="en-IN" sz="1800" dirty="0">
                <a:effectLst/>
                <a:latin typeface="Arial" panose="020B0604020202020204" pitchFamily="34" charset="0"/>
                <a:ea typeface="Calibri" panose="020F0502020204030204" pitchFamily="34" charset="0"/>
                <a:cs typeface="Times New Roman" panose="02020603050405020304" pitchFamily="18" charset="0"/>
              </a:rPr>
              <a:t>The final model offered 1.03% performance boost over the benchmark logistic regression model.</a:t>
            </a:r>
            <a:r>
              <a:rPr lang="en-IN" sz="1800" dirty="0">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Arial" panose="020B0604020202020204" pitchFamily="34" charset="0"/>
                <a:ea typeface="Calibri" panose="020F0502020204030204" pitchFamily="34" charset="0"/>
                <a:cs typeface="Times New Roman" panose="02020603050405020304" pitchFamily="18" charset="0"/>
              </a:rPr>
              <a:t>The Model has 95.72% accuracy. But since the dataset was highly imbalanced that is not the best metric for measuring its efficiency. Recall score of 0.93 for Benign (0) and 0.98 for Malignant(1), on the other hand, means that the model is optimized better to detect actual malignant comments. However, there is a need to strike a balance between precision and recall and have low false positives, which unnecessarily consume time and low false negatives which means only very few toxic comments deceive the model. F1 score of 0.96 provides a nuanced way to catch positive results without harming the usefulness of the model.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b="1" dirty="0"/>
          </a:p>
        </p:txBody>
      </p:sp>
    </p:spTree>
    <p:extLst>
      <p:ext uri="{BB962C8B-B14F-4D97-AF65-F5344CB8AC3E}">
        <p14:creationId xmlns:p14="http://schemas.microsoft.com/office/powerpoint/2010/main" val="4115138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32D02-8253-48F5-BA7F-59116B0FAA9D}"/>
              </a:ext>
            </a:extLst>
          </p:cNvPr>
          <p:cNvSpPr>
            <a:spLocks noGrp="1"/>
          </p:cNvSpPr>
          <p:nvPr>
            <p:ph type="title"/>
          </p:nvPr>
        </p:nvSpPr>
        <p:spPr/>
        <p:txBody>
          <a:bodyPr/>
          <a:lstStyle/>
          <a:p>
            <a:r>
              <a:rPr lang="en-IN" dirty="0"/>
              <a:t>CONCLUSION </a:t>
            </a:r>
          </a:p>
        </p:txBody>
      </p:sp>
      <p:sp>
        <p:nvSpPr>
          <p:cNvPr id="3" name="Content Placeholder 2">
            <a:extLst>
              <a:ext uri="{FF2B5EF4-FFF2-40B4-BE49-F238E27FC236}">
                <a16:creationId xmlns:a16="http://schemas.microsoft.com/office/drawing/2014/main" id="{0AFAAD39-D8E0-4DBD-B4E8-6DCD6C183307}"/>
              </a:ext>
            </a:extLst>
          </p:cNvPr>
          <p:cNvSpPr>
            <a:spLocks noGrp="1"/>
          </p:cNvSpPr>
          <p:nvPr>
            <p:ph idx="1"/>
          </p:nvPr>
        </p:nvSpPr>
        <p:spPr/>
        <p:txBody>
          <a:bodyPr>
            <a:normAutofit lnSpcReduction="10000"/>
          </a:bodyPr>
          <a:lstStyle/>
          <a:p>
            <a:r>
              <a:rPr lang="en-IN" sz="1800" b="1" dirty="0">
                <a:effectLst/>
                <a:latin typeface="Arial" panose="020B0604020202020204" pitchFamily="34" charset="0"/>
                <a:ea typeface="Calibri" panose="020F0502020204030204" pitchFamily="34" charset="0"/>
                <a:cs typeface="Times New Roman" panose="02020603050405020304" pitchFamily="18" charset="0"/>
              </a:rPr>
              <a:t>Learning Outcomes of the Study in respect of Data Science</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spc="-5" dirty="0">
                <a:solidFill>
                  <a:srgbClr val="292929"/>
                </a:solidFill>
                <a:effectLst/>
                <a:latin typeface="Georgia" panose="02040502050405020303" pitchFamily="18" charset="0"/>
                <a:ea typeface="Calibri" panose="020F0502020204030204" pitchFamily="34" charset="0"/>
                <a:cs typeface="Times New Roman" panose="02020603050405020304" pitchFamily="18" charset="0"/>
              </a:rPr>
              <a:t>The various data pre-processing and feature engineering steps in the project lent cognizance to various efficient methods for processing textual data. The NLTK suite is very useful in pre-processing text-based data and building classification models</a:t>
            </a:r>
            <a:r>
              <a:rPr lang="en-IN" sz="1800" spc="-5" dirty="0" smtClean="0">
                <a:solidFill>
                  <a:srgbClr val="292929"/>
                </a:solidFill>
                <a:effectLst/>
                <a:latin typeface="Georgia" panose="02040502050405020303" pitchFamily="18" charset="0"/>
                <a:ea typeface="Calibri" panose="020F0502020204030204" pitchFamily="34" charset="0"/>
                <a:cs typeface="Times New Roman" panose="02020603050405020304" pitchFamily="18" charset="0"/>
              </a:rPr>
              <a:t>.</a:t>
            </a:r>
          </a:p>
          <a:p>
            <a:endParaRPr lang="en-IN" sz="1800" spc="-5" dirty="0">
              <a:solidFill>
                <a:srgbClr val="292929"/>
              </a:solidFill>
              <a:latin typeface="Georgia" panose="02040502050405020303" pitchFamily="18" charset="0"/>
              <a:ea typeface="Calibri" panose="020F0502020204030204" pitchFamily="34" charset="0"/>
              <a:cs typeface="Times New Roman" panose="02020603050405020304" pitchFamily="18" charset="0"/>
            </a:endParaRPr>
          </a:p>
          <a:p>
            <a:r>
              <a:rPr lang="en-IN" sz="1800" b="1" dirty="0">
                <a:latin typeface="Arial" panose="020B0604020202020204" pitchFamily="34" charset="0"/>
                <a:ea typeface="Calibri" panose="020F0502020204030204" pitchFamily="34" charset="0"/>
                <a:cs typeface="Times New Roman" panose="02020603050405020304" pitchFamily="18" charset="0"/>
              </a:rPr>
              <a:t>Limitations of this work and Scope for Future Work</a:t>
            </a:r>
            <a:endParaRPr lang="en-IN" sz="1800" b="1" dirty="0">
              <a:latin typeface="Calibri" panose="020F0502020204030204" pitchFamily="34" charset="0"/>
              <a:ea typeface="Calibri" panose="020F0502020204030204" pitchFamily="34" charset="0"/>
              <a:cs typeface="Times New Roman" panose="02020603050405020304" pitchFamily="18" charset="0"/>
            </a:endParaRPr>
          </a:p>
          <a:p>
            <a:r>
              <a:rPr lang="en-IN" sz="1800" dirty="0">
                <a:latin typeface="Arial" panose="020B0604020202020204" pitchFamily="34" charset="0"/>
                <a:ea typeface="Calibri" panose="020F0502020204030204" pitchFamily="34" charset="0"/>
                <a:cs typeface="Times New Roman" panose="02020603050405020304" pitchFamily="18" charset="0"/>
              </a:rPr>
              <a:t>The models were trained on a highly imbalanced dataset where the total malignant comments formed only 10% of the entire available data, which seriously affected the training and accuracy of the models. By training the models on more diverse data sets, longer comments, and a more balanced dataset, more accurate and efficient classification models can be built.</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b="1" dirty="0"/>
          </a:p>
        </p:txBody>
      </p:sp>
    </p:spTree>
    <p:extLst>
      <p:ext uri="{BB962C8B-B14F-4D97-AF65-F5344CB8AC3E}">
        <p14:creationId xmlns:p14="http://schemas.microsoft.com/office/powerpoint/2010/main" val="29214312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A81FC-DBBD-4803-8771-1BD26360CA7E}"/>
              </a:ext>
            </a:extLst>
          </p:cNvPr>
          <p:cNvSpPr>
            <a:spLocks noGrp="1"/>
          </p:cNvSpPr>
          <p:nvPr>
            <p:ph type="title"/>
          </p:nvPr>
        </p:nvSpPr>
        <p:spPr/>
        <p:txBody>
          <a:bodyPr/>
          <a:lstStyle/>
          <a:p>
            <a:r>
              <a:rPr lang="en-IN" dirty="0" smtClean="0">
                <a:solidFill>
                  <a:schemeClr val="bg1"/>
                </a:solidFill>
              </a:rPr>
              <a:t>.</a:t>
            </a:r>
            <a:endParaRPr lang="en-IN" dirty="0">
              <a:solidFill>
                <a:schemeClr val="bg1"/>
              </a:solidFill>
            </a:endParaRPr>
          </a:p>
        </p:txBody>
      </p:sp>
      <p:sp>
        <p:nvSpPr>
          <p:cNvPr id="3" name="Content Placeholder 2">
            <a:extLst>
              <a:ext uri="{FF2B5EF4-FFF2-40B4-BE49-F238E27FC236}">
                <a16:creationId xmlns:a16="http://schemas.microsoft.com/office/drawing/2014/main" id="{347A78D3-DE34-47BD-AF18-41EA6113E7F6}"/>
              </a:ext>
            </a:extLst>
          </p:cNvPr>
          <p:cNvSpPr>
            <a:spLocks noGrp="1"/>
          </p:cNvSpPr>
          <p:nvPr>
            <p:ph idx="1"/>
          </p:nvPr>
        </p:nvSpPr>
        <p:spPr>
          <a:xfrm>
            <a:off x="609600" y="1600199"/>
            <a:ext cx="10160000" cy="2831123"/>
          </a:xfrm>
        </p:spPr>
        <p:txBody>
          <a:bodyPr>
            <a:noAutofit/>
          </a:bodyPr>
          <a:lstStyle/>
          <a:p>
            <a:pPr marL="114300" indent="0" algn="ctr">
              <a:buNone/>
            </a:pPr>
            <a:endParaRPr lang="en-IN" sz="8800" b="1" dirty="0" smtClean="0">
              <a:latin typeface="Times New Roman" panose="02020603050405020304" pitchFamily="18" charset="0"/>
              <a:cs typeface="Times New Roman" panose="02020603050405020304" pitchFamily="18" charset="0"/>
            </a:endParaRPr>
          </a:p>
          <a:p>
            <a:pPr marL="114300" indent="0" algn="ctr">
              <a:buNone/>
            </a:pPr>
            <a:r>
              <a:rPr lang="en-IN" sz="8800" b="1" dirty="0" smtClean="0">
                <a:latin typeface="Times New Roman" panose="02020603050405020304" pitchFamily="18" charset="0"/>
                <a:cs typeface="Times New Roman" panose="02020603050405020304" pitchFamily="18" charset="0"/>
              </a:rPr>
              <a:t>THANK </a:t>
            </a:r>
            <a:r>
              <a:rPr lang="en-IN" sz="8800" b="1" dirty="0">
                <a:latin typeface="Times New Roman" panose="02020603050405020304" pitchFamily="18" charset="0"/>
                <a:cs typeface="Times New Roman" panose="02020603050405020304" pitchFamily="18" charset="0"/>
              </a:rPr>
              <a:t>YOU</a:t>
            </a:r>
            <a:endParaRPr lang="en-IN" sz="8800" b="1" dirty="0"/>
          </a:p>
        </p:txBody>
      </p:sp>
    </p:spTree>
    <p:extLst>
      <p:ext uri="{BB962C8B-B14F-4D97-AF65-F5344CB8AC3E}">
        <p14:creationId xmlns:p14="http://schemas.microsoft.com/office/powerpoint/2010/main" val="32590194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77B3E69-41B0-4D37-9065-ECC0283DFA82}"/>
              </a:ext>
            </a:extLst>
          </p:cNvPr>
          <p:cNvSpPr>
            <a:spLocks noGrp="1"/>
          </p:cNvSpPr>
          <p:nvPr>
            <p:ph idx="1"/>
          </p:nvPr>
        </p:nvSpPr>
        <p:spPr/>
        <p:txBody>
          <a:bodyPr>
            <a:normAutofit/>
          </a:bodyPr>
          <a:lstStyle/>
          <a:p>
            <a:pPr marL="114300" indent="0">
              <a:buNone/>
            </a:pPr>
            <a:r>
              <a:rPr lang="en-IN" sz="1800" b="1" u="sng" dirty="0">
                <a:effectLst/>
                <a:latin typeface="Arial" panose="020B0604020202020204" pitchFamily="34" charset="0"/>
                <a:ea typeface="Calibri" panose="020F0502020204030204" pitchFamily="34" charset="0"/>
                <a:cs typeface="Times New Roman" panose="02020603050405020304" pitchFamily="18" charset="0"/>
              </a:rPr>
              <a:t>Conceptual Background of the Domain Problem</a:t>
            </a:r>
            <a:endParaRPr lang="en-IN" sz="1800" b="1" u="sng" dirty="0">
              <a:effectLst/>
              <a:latin typeface="Calibri" panose="020F0502020204030204" pitchFamily="34" charset="0"/>
              <a:ea typeface="Calibri" panose="020F0502020204030204" pitchFamily="34" charset="0"/>
              <a:cs typeface="Times New Roman" panose="02020603050405020304" pitchFamily="18" charset="0"/>
            </a:endParaRPr>
          </a:p>
          <a:p>
            <a:pPr marL="114300" indent="0">
              <a:buNone/>
            </a:pPr>
            <a:r>
              <a:rPr lang="en-US" dirty="0" smtClean="0">
                <a:latin typeface="Arial" panose="020B0604020202020204" pitchFamily="34" charset="0"/>
                <a:cs typeface="Arial" panose="020B0604020202020204" pitchFamily="34" charset="0"/>
              </a:rPr>
              <a:t>	Predictive </a:t>
            </a:r>
            <a:r>
              <a:rPr lang="en-US" dirty="0">
                <a:latin typeface="Arial" panose="020B0604020202020204" pitchFamily="34" charset="0"/>
                <a:cs typeface="Arial" panose="020B0604020202020204" pitchFamily="34" charset="0"/>
              </a:rPr>
              <a:t>modelling, Classification algorithms are some of the machine learning techniques used along with the various libraries of the NLTK suite for Classification of comments. </a:t>
            </a:r>
          </a:p>
          <a:p>
            <a:pPr marL="114300" indent="0">
              <a:buNone/>
            </a:pPr>
            <a:r>
              <a:rPr lang="en-US" dirty="0" smtClean="0">
                <a:latin typeface="Arial" panose="020B0604020202020204" pitchFamily="34" charset="0"/>
                <a:cs typeface="Arial" panose="020B0604020202020204" pitchFamily="34" charset="0"/>
              </a:rPr>
              <a:t>	Using </a:t>
            </a:r>
            <a:r>
              <a:rPr lang="en-US" dirty="0">
                <a:latin typeface="Arial" panose="020B0604020202020204" pitchFamily="34" charset="0"/>
                <a:cs typeface="Arial" panose="020B0604020202020204" pitchFamily="34" charset="0"/>
              </a:rPr>
              <a:t>NLTK tools, the frequencies of malignant words occurring in textual data were estimated and given appropriate weightage, whilst filtering out words, and other noise which do not have any impact on the semantics of the comments and reducing the words to their base lemmas for efficient processing and accurate classification of the comments.</a:t>
            </a:r>
          </a:p>
          <a:p>
            <a:endParaRPr lang="en-IN" b="1" dirty="0"/>
          </a:p>
        </p:txBody>
      </p:sp>
    </p:spTree>
    <p:extLst>
      <p:ext uri="{BB962C8B-B14F-4D97-AF65-F5344CB8AC3E}">
        <p14:creationId xmlns:p14="http://schemas.microsoft.com/office/powerpoint/2010/main" val="7127026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BC359-0890-4D1B-B84E-5784B4682779}"/>
              </a:ext>
            </a:extLst>
          </p:cNvPr>
          <p:cNvSpPr>
            <a:spLocks noGrp="1"/>
          </p:cNvSpPr>
          <p:nvPr>
            <p:ph type="title"/>
          </p:nvPr>
        </p:nvSpPr>
        <p:spPr>
          <a:xfrm>
            <a:off x="0" y="274638"/>
            <a:ext cx="10160000" cy="48919"/>
          </a:xfrm>
        </p:spPr>
        <p:txBody>
          <a:bodyPr>
            <a:normAutofit fontScale="90000"/>
          </a:bodyPr>
          <a:lstStyle/>
          <a:p>
            <a:r>
              <a:rPr lang="en-IN" dirty="0" smtClean="0">
                <a:solidFill>
                  <a:schemeClr val="bg1"/>
                </a:solidFill>
              </a:rPr>
              <a:t>…</a:t>
            </a:r>
            <a:endParaRPr lang="en-IN" dirty="0">
              <a:solidFill>
                <a:schemeClr val="bg1"/>
              </a:solidFill>
            </a:endParaRPr>
          </a:p>
        </p:txBody>
      </p:sp>
      <p:sp>
        <p:nvSpPr>
          <p:cNvPr id="3" name="Content Placeholder 2">
            <a:extLst>
              <a:ext uri="{FF2B5EF4-FFF2-40B4-BE49-F238E27FC236}">
                <a16:creationId xmlns:a16="http://schemas.microsoft.com/office/drawing/2014/main" id="{6B1A2DCC-4748-404D-909B-341C6B9F4353}"/>
              </a:ext>
            </a:extLst>
          </p:cNvPr>
          <p:cNvSpPr>
            <a:spLocks noGrp="1"/>
          </p:cNvSpPr>
          <p:nvPr>
            <p:ph idx="1"/>
          </p:nvPr>
        </p:nvSpPr>
        <p:spPr/>
        <p:txBody>
          <a:bodyPr/>
          <a:lstStyle/>
          <a:p>
            <a:pPr marL="114300" indent="0">
              <a:buNone/>
            </a:pPr>
            <a:r>
              <a:rPr lang="en-IN" sz="1800" b="1" u="sng" dirty="0">
                <a:effectLst/>
                <a:latin typeface="Arial" panose="020B0604020202020204" pitchFamily="34" charset="0"/>
                <a:ea typeface="Calibri" panose="020F0502020204030204" pitchFamily="34" charset="0"/>
                <a:cs typeface="Times New Roman" panose="02020603050405020304" pitchFamily="18" charset="0"/>
              </a:rPr>
              <a:t>Review of Literature</a:t>
            </a:r>
            <a:endParaRPr lang="en-IN" sz="1800" b="1" u="sng" dirty="0">
              <a:effectLst/>
              <a:latin typeface="Calibri" panose="020F0502020204030204" pitchFamily="34" charset="0"/>
              <a:ea typeface="Calibri" panose="020F0502020204030204" pitchFamily="34" charset="0"/>
              <a:cs typeface="Times New Roman" panose="02020603050405020304" pitchFamily="18" charset="0"/>
            </a:endParaRPr>
          </a:p>
          <a:p>
            <a:pPr marL="114300" indent="0">
              <a:buNone/>
            </a:pPr>
            <a:r>
              <a:rPr lang="en-IN" sz="1800" dirty="0" smtClean="0">
                <a:effectLst/>
                <a:latin typeface="Arial" panose="020B0604020202020204" pitchFamily="34" charset="0"/>
                <a:ea typeface="Calibri" panose="020F0502020204030204" pitchFamily="34" charset="0"/>
                <a:cs typeface="Times New Roman" panose="02020603050405020304" pitchFamily="18" charset="0"/>
              </a:rPr>
              <a:t>	Two </a:t>
            </a:r>
            <a:r>
              <a:rPr lang="en-IN" sz="1800" dirty="0">
                <a:effectLst/>
                <a:latin typeface="Arial" panose="020B0604020202020204" pitchFamily="34" charset="0"/>
                <a:ea typeface="Calibri" panose="020F0502020204030204" pitchFamily="34" charset="0"/>
                <a:cs typeface="Times New Roman" panose="02020603050405020304" pitchFamily="18" charset="0"/>
              </a:rPr>
              <a:t>research papers titled: “Toxic Comment Classification” by Sara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Zaheri</a:t>
            </a:r>
            <a:r>
              <a:rPr lang="en-IN" sz="1800" dirty="0">
                <a:effectLst/>
                <a:latin typeface="Arial" panose="020B0604020202020204" pitchFamily="34" charset="0"/>
                <a:ea typeface="Calibri" panose="020F0502020204030204" pitchFamily="34" charset="0"/>
                <a:cs typeface="Times New Roman" panose="02020603050405020304" pitchFamily="18" charset="0"/>
              </a:rPr>
              <a:t> and “Machine learning methods for toxic comment classification: a systematic review” by Darko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Androcec</a:t>
            </a:r>
            <a:r>
              <a:rPr lang="en-IN" sz="1800" dirty="0">
                <a:effectLst/>
                <a:latin typeface="Arial" panose="020B0604020202020204" pitchFamily="34" charset="0"/>
                <a:ea typeface="Calibri" panose="020F0502020204030204" pitchFamily="34" charset="0"/>
                <a:cs typeface="Times New Roman" panose="02020603050405020304" pitchFamily="18" charset="0"/>
              </a:rPr>
              <a:t> were reviewed and studied to gain insights into the nature of malignant comments, their impact on social media platforms and the various methods that are employed for training models to detect, identify and classify them.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b="1" dirty="0"/>
          </a:p>
        </p:txBody>
      </p:sp>
    </p:spTree>
    <p:extLst>
      <p:ext uri="{BB962C8B-B14F-4D97-AF65-F5344CB8AC3E}">
        <p14:creationId xmlns:p14="http://schemas.microsoft.com/office/powerpoint/2010/main" val="12713820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AC586F-9B5A-467B-9BD5-CD637EC0D371}"/>
              </a:ext>
            </a:extLst>
          </p:cNvPr>
          <p:cNvSpPr>
            <a:spLocks noGrp="1"/>
          </p:cNvSpPr>
          <p:nvPr>
            <p:ph idx="1"/>
          </p:nvPr>
        </p:nvSpPr>
        <p:spPr/>
        <p:txBody>
          <a:bodyPr/>
          <a:lstStyle/>
          <a:p>
            <a:r>
              <a:rPr lang="en-IN" sz="1800" b="1" u="sng" dirty="0">
                <a:effectLst/>
                <a:latin typeface="Arial" panose="020B0604020202020204" pitchFamily="34" charset="0"/>
                <a:ea typeface="Calibri" panose="020F0502020204030204" pitchFamily="34" charset="0"/>
                <a:cs typeface="Times New Roman" panose="02020603050405020304" pitchFamily="18" charset="0"/>
              </a:rPr>
              <a:t>Motivation for the Problem Undertaken</a:t>
            </a:r>
            <a:endParaRPr lang="en-IN" sz="1800" b="1" u="sng"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effectLst/>
                <a:latin typeface="Arial" panose="020B0604020202020204" pitchFamily="34" charset="0"/>
                <a:ea typeface="Calibri" panose="020F0502020204030204" pitchFamily="34" charset="0"/>
                <a:cs typeface="Times New Roman" panose="02020603050405020304" pitchFamily="18" charset="0"/>
              </a:rPr>
              <a:t>There has been a remarkable increase in the cases of cyberbullying and trolls on various social media platforms. Many celebrities and influences are facing backlashes from people and have to come across hateful and offensive comments. This can take a toll on anyone and affect them mentally leading to depression, mental illness, self-hatred and suicidal thoughts.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effectLst/>
                <a:latin typeface="Arial" panose="020B0604020202020204" pitchFamily="34" charset="0"/>
                <a:ea typeface="Calibri" panose="020F0502020204030204" pitchFamily="34" charset="0"/>
              </a:rPr>
              <a:t>Internet comments are bastions of hatred and vitriol. While online anonymity has provided a new outlet for aggression and hate speech, machine learning can be used to fight it. The problem we sought to solve was the tagging of internet comments that are aggressive towards other users. This means that insults to third parties such as celebrities will be tagged as unoffensive, but “u are an idiot” is clearly offensive. </a:t>
            </a:r>
            <a:endParaRPr lang="en-IN" b="1" dirty="0"/>
          </a:p>
        </p:txBody>
      </p:sp>
    </p:spTree>
    <p:extLst>
      <p:ext uri="{BB962C8B-B14F-4D97-AF65-F5344CB8AC3E}">
        <p14:creationId xmlns:p14="http://schemas.microsoft.com/office/powerpoint/2010/main" val="23752415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03FFF-4EFC-4DFF-9326-4B5E0A85252A}"/>
              </a:ext>
            </a:extLst>
          </p:cNvPr>
          <p:cNvSpPr>
            <a:spLocks noGrp="1"/>
          </p:cNvSpPr>
          <p:nvPr>
            <p:ph type="title"/>
          </p:nvPr>
        </p:nvSpPr>
        <p:spPr/>
        <p:txBody>
          <a:bodyPr/>
          <a:lstStyle/>
          <a:p>
            <a:r>
              <a:rPr lang="en-IN" dirty="0"/>
              <a:t>Analytical Problem Framing</a:t>
            </a:r>
          </a:p>
        </p:txBody>
      </p:sp>
      <p:sp>
        <p:nvSpPr>
          <p:cNvPr id="3" name="Content Placeholder 2">
            <a:extLst>
              <a:ext uri="{FF2B5EF4-FFF2-40B4-BE49-F238E27FC236}">
                <a16:creationId xmlns:a16="http://schemas.microsoft.com/office/drawing/2014/main" id="{CBC79C7F-E2F9-4C35-9559-C2DDE399B38D}"/>
              </a:ext>
            </a:extLst>
          </p:cNvPr>
          <p:cNvSpPr>
            <a:spLocks noGrp="1"/>
          </p:cNvSpPr>
          <p:nvPr>
            <p:ph idx="1"/>
          </p:nvPr>
        </p:nvSpPr>
        <p:spPr/>
        <p:txBody>
          <a:bodyPr/>
          <a:lstStyle/>
          <a:p>
            <a:r>
              <a:rPr lang="en-IN" sz="1800" b="1" dirty="0">
                <a:effectLst/>
                <a:latin typeface="Arial" panose="020B0604020202020204" pitchFamily="34" charset="0"/>
                <a:ea typeface="Calibri" panose="020F0502020204030204" pitchFamily="34" charset="0"/>
                <a:cs typeface="Times New Roman" panose="02020603050405020304" pitchFamily="18" charset="0"/>
              </a:rPr>
              <a:t>Mathematical/ Analytical </a:t>
            </a:r>
            <a:r>
              <a:rPr lang="en-IN" sz="1800" b="1" dirty="0" err="1">
                <a:effectLst/>
                <a:latin typeface="Arial" panose="020B0604020202020204" pitchFamily="34" charset="0"/>
                <a:ea typeface="Calibri" panose="020F0502020204030204" pitchFamily="34" charset="0"/>
                <a:cs typeface="Times New Roman" panose="02020603050405020304" pitchFamily="18" charset="0"/>
              </a:rPr>
              <a:t>Modeling</a:t>
            </a:r>
            <a:r>
              <a:rPr lang="en-IN" sz="1800" b="1" dirty="0">
                <a:effectLst/>
                <a:latin typeface="Arial" panose="020B0604020202020204" pitchFamily="34" charset="0"/>
                <a:ea typeface="Calibri" panose="020F0502020204030204" pitchFamily="34" charset="0"/>
                <a:cs typeface="Times New Roman" panose="02020603050405020304" pitchFamily="18" charset="0"/>
              </a:rPr>
              <a:t> of the Problem</a:t>
            </a:r>
            <a:endParaRPr lang="en-IN" sz="1800" b="1" dirty="0">
              <a:latin typeface="Calibri" panose="020F0502020204030204" pitchFamily="34" charset="0"/>
              <a:ea typeface="Calibri" panose="020F0502020204030204" pitchFamily="34" charset="0"/>
              <a:cs typeface="Times New Roman" panose="02020603050405020304" pitchFamily="18" charset="0"/>
            </a:endParaRPr>
          </a:p>
          <a:p>
            <a:r>
              <a:rPr lang="en-IN" sz="1800" dirty="0">
                <a:effectLst/>
                <a:latin typeface="Arial" panose="020B0604020202020204" pitchFamily="34" charset="0"/>
                <a:ea typeface="Calibri" panose="020F0502020204030204" pitchFamily="34" charset="0"/>
                <a:cs typeface="Times New Roman" panose="02020603050405020304" pitchFamily="18" charset="0"/>
              </a:rPr>
              <a:t>Various Classification analysis techniques were used to build Classification models to determine whether an input Message content is benign or malignant. Machine Learning Algorithms such as Multinomial Naïve Bayes and Complement Naïve Bayes were employed which are based on the Bayes Theorem: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65760" indent="0">
              <a:lnSpc>
                <a:spcPct val="107000"/>
              </a:lnSpc>
              <a:spcAft>
                <a:spcPts val="800"/>
              </a:spcAft>
              <a:buNone/>
            </a:pPr>
            <a:r>
              <a:rPr lang="en-IN" sz="1800" dirty="0">
                <a:effectLst/>
                <a:latin typeface="Arial" panose="020B0604020202020204" pitchFamily="34" charset="0"/>
                <a:ea typeface="Calibri" panose="020F0502020204030204" pitchFamily="34" charset="0"/>
                <a:cs typeface="Times New Roman" panose="02020603050405020304" pitchFamily="18" charset="0"/>
              </a:rPr>
              <a:t>P(message is malignant | message content) = P(message content | malignant). P(malignant) / P(message content)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b="1" dirty="0"/>
          </a:p>
        </p:txBody>
      </p:sp>
    </p:spTree>
    <p:extLst>
      <p:ext uri="{BB962C8B-B14F-4D97-AF65-F5344CB8AC3E}">
        <p14:creationId xmlns:p14="http://schemas.microsoft.com/office/powerpoint/2010/main" val="24584854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AFC02-D39F-4BD2-A4F9-15CC20C6F994}"/>
              </a:ext>
            </a:extLst>
          </p:cNvPr>
          <p:cNvSpPr>
            <a:spLocks noGrp="1"/>
          </p:cNvSpPr>
          <p:nvPr>
            <p:ph type="title"/>
          </p:nvPr>
        </p:nvSpPr>
        <p:spPr>
          <a:xfrm>
            <a:off x="1097280" y="263529"/>
            <a:ext cx="10058400" cy="1450757"/>
          </a:xfrm>
        </p:spPr>
        <p:txBody>
          <a:bodyPr/>
          <a:lstStyle/>
          <a:p>
            <a:r>
              <a:rPr lang="en-IN" dirty="0"/>
              <a:t>Analytical Problem Framing</a:t>
            </a:r>
          </a:p>
        </p:txBody>
      </p:sp>
      <p:sp>
        <p:nvSpPr>
          <p:cNvPr id="3" name="Content Placeholder 2">
            <a:extLst>
              <a:ext uri="{FF2B5EF4-FFF2-40B4-BE49-F238E27FC236}">
                <a16:creationId xmlns:a16="http://schemas.microsoft.com/office/drawing/2014/main" id="{F6E6D80B-464D-43D3-A6BE-74972D1D85A5}"/>
              </a:ext>
            </a:extLst>
          </p:cNvPr>
          <p:cNvSpPr>
            <a:spLocks noGrp="1"/>
          </p:cNvSpPr>
          <p:nvPr>
            <p:ph idx="1"/>
          </p:nvPr>
        </p:nvSpPr>
        <p:spPr/>
        <p:txBody>
          <a:bodyPr/>
          <a:lstStyle/>
          <a:p>
            <a:pPr marL="365760" indent="0">
              <a:lnSpc>
                <a:spcPct val="107000"/>
              </a:lnSpc>
              <a:spcAft>
                <a:spcPts val="800"/>
              </a:spcAft>
              <a:buNone/>
            </a:pPr>
            <a:r>
              <a:rPr lang="en-IN" sz="1800" dirty="0">
                <a:effectLst/>
                <a:latin typeface="Arial" panose="020B0604020202020204" pitchFamily="34" charset="0"/>
                <a:ea typeface="Calibri" panose="020F0502020204030204" pitchFamily="34" charset="0"/>
                <a:cs typeface="Times New Roman" panose="02020603050405020304" pitchFamily="18" charset="0"/>
              </a:rPr>
              <a:t>The probability of message being Malignant, knowing that Message Content has occurred could be calculated. Event of “Message Content” represents the evidence and “Message is Malignant”, the hypothesis to be approved. The theorem runs on the assumption that all predictors/features are independent and the presence of one would not affect the other.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65760" indent="0">
              <a:lnSpc>
                <a:spcPct val="107000"/>
              </a:lnSpc>
              <a:spcAft>
                <a:spcPts val="800"/>
              </a:spcAft>
              <a:buNone/>
            </a:pPr>
            <a:r>
              <a:rPr lang="en-IN" sz="1800" dirty="0">
                <a:effectLst/>
                <a:latin typeface="Arial" panose="020B0604020202020204" pitchFamily="34" charset="0"/>
                <a:ea typeface="Calibri" panose="020F0502020204030204" pitchFamily="34" charset="0"/>
                <a:cs typeface="Times New Roman" panose="02020603050405020304" pitchFamily="18" charset="0"/>
              </a:rPr>
              <a:t>The approach to classify a comment as malignant would depend on training data labelled as various categories of malignant messages and benign messages.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4503847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E2183-E977-442F-8767-B07CE1DE171D}"/>
              </a:ext>
            </a:extLst>
          </p:cNvPr>
          <p:cNvSpPr>
            <a:spLocks noGrp="1"/>
          </p:cNvSpPr>
          <p:nvPr>
            <p:ph type="title"/>
          </p:nvPr>
        </p:nvSpPr>
        <p:spPr/>
        <p:txBody>
          <a:bodyPr/>
          <a:lstStyle/>
          <a:p>
            <a:r>
              <a:rPr lang="en-IN" dirty="0"/>
              <a:t>Analytical Problem Framing</a:t>
            </a:r>
          </a:p>
        </p:txBody>
      </p:sp>
      <p:sp>
        <p:nvSpPr>
          <p:cNvPr id="3" name="Content Placeholder 2">
            <a:extLst>
              <a:ext uri="{FF2B5EF4-FFF2-40B4-BE49-F238E27FC236}">
                <a16:creationId xmlns:a16="http://schemas.microsoft.com/office/drawing/2014/main" id="{26B5A84A-2799-4905-9055-845824E4C327}"/>
              </a:ext>
            </a:extLst>
          </p:cNvPr>
          <p:cNvSpPr>
            <a:spLocks noGrp="1"/>
          </p:cNvSpPr>
          <p:nvPr>
            <p:ph idx="1"/>
          </p:nvPr>
        </p:nvSpPr>
        <p:spPr/>
        <p:txBody>
          <a:bodyPr/>
          <a:lstStyle/>
          <a:p>
            <a:r>
              <a:rPr lang="en-IN" sz="1800" b="1" dirty="0">
                <a:effectLst/>
                <a:latin typeface="Arial" panose="020B0604020202020204" pitchFamily="34" charset="0"/>
                <a:ea typeface="Calibri" panose="020F0502020204030204" pitchFamily="34" charset="0"/>
                <a:cs typeface="Times New Roman" panose="02020603050405020304" pitchFamily="18" charset="0"/>
              </a:rPr>
              <a:t>Data Sources and their formats</a:t>
            </a:r>
            <a:endParaRPr lang="en-IN" sz="1800" b="1" dirty="0">
              <a:latin typeface="Calibri" panose="020F0502020204030204" pitchFamily="34" charset="0"/>
              <a:ea typeface="Calibri" panose="020F0502020204030204" pitchFamily="34" charset="0"/>
              <a:cs typeface="Times New Roman" panose="02020603050405020304" pitchFamily="18" charset="0"/>
            </a:endParaRPr>
          </a:p>
          <a:p>
            <a:r>
              <a:rPr lang="en-IN" sz="1800" dirty="0">
                <a:effectLst/>
                <a:latin typeface="Arial" panose="020B0604020202020204" pitchFamily="34" charset="0"/>
                <a:ea typeface="Calibri" panose="020F0502020204030204" pitchFamily="34" charset="0"/>
                <a:cs typeface="Times New Roman" panose="02020603050405020304" pitchFamily="18" charset="0"/>
              </a:rPr>
              <a:t>The data set contains the training set, which has approximately 1,59,000 samples and the test set which contains nearly 1,53,000 samples. All the data samples contain 8 fields which includes ‘Id’, ‘Comments’, ‘Malignant’, ‘Highly malignant’, ‘Rude’, ‘Threat’, ‘Abuse’ and ‘Loathe’. </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r>
              <a:rPr lang="en-IN" sz="1800" dirty="0">
                <a:effectLst/>
                <a:latin typeface="Arial" panose="020B0604020202020204" pitchFamily="34" charset="0"/>
                <a:ea typeface="Calibri" panose="020F0502020204030204" pitchFamily="34" charset="0"/>
                <a:cs typeface="Times New Roman" panose="02020603050405020304" pitchFamily="18" charset="0"/>
              </a:rPr>
              <a:t>The label can be either 0 or 1, where 0 denotes a NO while 1 denotes a YES. There are various comments which have multiple labels. The first attribute is a unique ID associated with each comment.  </a:t>
            </a:r>
            <a:r>
              <a:rPr lang="en-IN" sz="1800" b="1" dirty="0">
                <a:effectLst/>
                <a:latin typeface="Arial" panose="020B060402020202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b="1" dirty="0"/>
          </a:p>
        </p:txBody>
      </p:sp>
    </p:spTree>
    <p:extLst>
      <p:ext uri="{BB962C8B-B14F-4D97-AF65-F5344CB8AC3E}">
        <p14:creationId xmlns:p14="http://schemas.microsoft.com/office/powerpoint/2010/main" val="6172773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7A26AAF5-6CFC-4C52-B7DF-08410EDE67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E5ECA37-C458-4BA2-A090-D7A19E07B434}">
  <ds:schemaRefs>
    <ds:schemaRef ds:uri="http://schemas.microsoft.com/sharepoint/v3/contenttype/forms"/>
  </ds:schemaRefs>
</ds:datastoreItem>
</file>

<file path=customXml/itemProps3.xml><?xml version="1.0" encoding="utf-8"?>
<ds:datastoreItem xmlns:ds="http://schemas.openxmlformats.org/officeDocument/2006/customXml" ds:itemID="{84F503EC-3FFF-4193-A86F-39150E2BAC75}">
  <ds:schemaRefs>
    <ds:schemaRef ds:uri="71af3243-3dd4-4a8d-8c0d-dd76da1f02a5"/>
    <ds:schemaRef ds:uri="http://www.w3.org/XML/1998/namespace"/>
    <ds:schemaRef ds:uri="http://schemas.microsoft.com/office/infopath/2007/PartnerControls"/>
    <ds:schemaRef ds:uri="http://purl.org/dc/terms/"/>
    <ds:schemaRef ds:uri="http://purl.org/dc/dcmitype/"/>
    <ds:schemaRef ds:uri="http://purl.org/dc/elements/1.1/"/>
    <ds:schemaRef ds:uri="http://schemas.microsoft.com/office/2006/metadata/properties"/>
    <ds:schemaRef ds:uri="http://schemas.microsoft.com/office/2006/documentManagement/types"/>
    <ds:schemaRef ds:uri="http://schemas.openxmlformats.org/package/2006/metadata/core-properties"/>
    <ds:schemaRef ds:uri="16c05727-aa75-4e4a-9b5f-8a80a1165891"/>
  </ds:schemaRefs>
</ds:datastoreItem>
</file>

<file path=docProps/app.xml><?xml version="1.0" encoding="utf-8"?>
<Properties xmlns="http://schemas.openxmlformats.org/officeDocument/2006/extended-properties" xmlns:vt="http://schemas.openxmlformats.org/officeDocument/2006/docPropsVTypes">
  <Template>Adjacency</Template>
  <TotalTime>120</TotalTime>
  <Words>2087</Words>
  <Application>Microsoft Office PowerPoint</Application>
  <PresentationFormat>Widescreen</PresentationFormat>
  <Paragraphs>140</Paragraphs>
  <Slides>38</Slides>
  <Notes>0</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38</vt:i4>
      </vt:variant>
    </vt:vector>
  </HeadingPairs>
  <TitlesOfParts>
    <vt:vector size="49" baseType="lpstr">
      <vt:lpstr>Arial</vt:lpstr>
      <vt:lpstr>Calibri</vt:lpstr>
      <vt:lpstr>Calibri Light</vt:lpstr>
      <vt:lpstr>Courier New</vt:lpstr>
      <vt:lpstr>Georgia</vt:lpstr>
      <vt:lpstr>Symbol</vt:lpstr>
      <vt:lpstr>Times New Roman</vt:lpstr>
      <vt:lpstr>Trebuchet MS</vt:lpstr>
      <vt:lpstr>Wingdings 3</vt:lpstr>
      <vt:lpstr>Office Theme</vt:lpstr>
      <vt:lpstr>Facet</vt:lpstr>
      <vt:lpstr>MALIGNANT COMMENT CLASSIFIER PROJECT</vt:lpstr>
      <vt:lpstr>ACKNOWLEDGMENT</vt:lpstr>
      <vt:lpstr>INTRODUCTION</vt:lpstr>
      <vt:lpstr>PowerPoint Presentation</vt:lpstr>
      <vt:lpstr>…</vt:lpstr>
      <vt:lpstr>PowerPoint Presentation</vt:lpstr>
      <vt:lpstr>Analytical Problem Framing</vt:lpstr>
      <vt:lpstr>Analytical Problem Framing</vt:lpstr>
      <vt:lpstr>Analytical Problem Framing</vt:lpstr>
      <vt:lpstr>Analytical Problem Framing</vt:lpstr>
      <vt:lpstr>Analytical Problem Framing</vt:lpstr>
      <vt:lpstr>Analytical Problem Framing</vt:lpstr>
      <vt:lpstr>Analytical Problem Framing</vt:lpstr>
      <vt:lpstr>Analytical Problem Framing</vt:lpstr>
      <vt:lpstr>Analytical Problem Framing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Model/s Development and Evaluation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 </vt:lpstr>
      <vt:lpstr>CONCLUSION </vt:lpstr>
      <vt:lpst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Malignant Comment Classifier Project</dc:title>
  <dc:creator>sourabh soni</dc:creator>
  <cp:lastModifiedBy>Moorche</cp:lastModifiedBy>
  <cp:revision>6</cp:revision>
  <dcterms:created xsi:type="dcterms:W3CDTF">2021-12-10T10:42:10Z</dcterms:created>
  <dcterms:modified xsi:type="dcterms:W3CDTF">2022-03-22T06:31:03Z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