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8" r:id="rId3"/>
    <p:sldMasterId id="2147483707" r:id="rId4"/>
    <p:sldMasterId id="2147483731" r:id="rId5"/>
  </p:sldMasterIdLst>
  <p:sldIdLst>
    <p:sldId id="256" r:id="rId6"/>
    <p:sldId id="257" r:id="rId7"/>
    <p:sldId id="258" r:id="rId8"/>
    <p:sldId id="259" r:id="rId9"/>
    <p:sldId id="260" r:id="rId10"/>
    <p:sldId id="261" r:id="rId11"/>
    <p:sldId id="262" r:id="rId12"/>
    <p:sldId id="263" r:id="rId13"/>
    <p:sldId id="264" r:id="rId14"/>
    <p:sldId id="266" r:id="rId15"/>
    <p:sldId id="276" r:id="rId16"/>
    <p:sldId id="277" r:id="rId17"/>
    <p:sldId id="278" r:id="rId18"/>
    <p:sldId id="279" r:id="rId19"/>
    <p:sldId id="280" r:id="rId20"/>
    <p:sldId id="281" r:id="rId21"/>
    <p:sldId id="283" r:id="rId22"/>
    <p:sldId id="268" r:id="rId23"/>
    <p:sldId id="272" r:id="rId24"/>
    <p:sldId id="270" r:id="rId25"/>
    <p:sldId id="271" r:id="rId26"/>
    <p:sldId id="274" r:id="rId27"/>
    <p:sldId id="275"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2084607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104068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2973695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449549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2054614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1608697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0A3A71-0F72-4676-B172-604077C7DB38}"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2883535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0A3A71-0F72-4676-B172-604077C7DB38}" type="datetimeFigureOut">
              <a:rPr lang="en-US" smtClean="0"/>
              <a:t>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3731466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0A3A71-0F72-4676-B172-604077C7DB38}" type="datetimeFigureOut">
              <a:rPr lang="en-US" smtClean="0"/>
              <a:t>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2096188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A3A71-0F72-4676-B172-604077C7DB38}" type="datetimeFigureOut">
              <a:rPr lang="en-US" smtClean="0"/>
              <a:t>1/8/2022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1833866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E0A3A71-0F72-4676-B172-604077C7DB38}"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108141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2324806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E0A3A71-0F72-4676-B172-604077C7DB38}"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2380154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E0A3A71-0F72-4676-B172-604077C7DB38}"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1960262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34371629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825332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28595170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E0A3A71-0F72-4676-B172-604077C7DB38}" type="datetimeFigureOut">
              <a:rPr lang="en-US" smtClean="0"/>
              <a:t>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28758550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E0A3A71-0F72-4676-B172-604077C7DB38}" type="datetimeFigureOut">
              <a:rPr lang="en-US" smtClean="0"/>
              <a:t>1/8/2022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1611511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10359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12540799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2325492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5317628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5609249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13488717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0A3A71-0F72-4676-B172-604077C7DB38}"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41461259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0A3A71-0F72-4676-B172-604077C7DB38}" type="datetimeFigureOut">
              <a:rPr lang="en-US" smtClean="0"/>
              <a:t>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1787589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0A3A71-0F72-4676-B172-604077C7DB38}" type="datetimeFigureOut">
              <a:rPr lang="en-US" smtClean="0"/>
              <a:t>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21009249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A3A71-0F72-4676-B172-604077C7DB38}" type="datetimeFigureOut">
              <a:rPr lang="en-US" smtClean="0"/>
              <a:t>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37470893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0A3A71-0F72-4676-B172-604077C7DB38}"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14498823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E0A3A71-0F72-4676-B172-604077C7DB38}"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4155432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1316545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1539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0A3A71-0F72-4676-B172-604077C7DB38}"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400903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4615575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28591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36633705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19760670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18939872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90700BB-61C5-44CB-9F01-2578D1EE89D2}"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8565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23936422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17223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0A3A71-0F72-4676-B172-604077C7DB38}"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40087917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0A3A71-0F72-4676-B172-604077C7DB38}" type="datetimeFigureOut">
              <a:rPr lang="en-US" smtClean="0"/>
              <a:t>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876486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0A3A71-0F72-4676-B172-604077C7DB38}" type="datetimeFigureOut">
              <a:rPr lang="en-US" smtClean="0"/>
              <a:t>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3591945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0A3A71-0F72-4676-B172-604077C7DB38}" type="datetimeFigureOut">
              <a:rPr lang="en-US" smtClean="0"/>
              <a:t>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4945778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A3A71-0F72-4676-B172-604077C7DB38}" type="datetimeFigureOut">
              <a:rPr lang="en-US" smtClean="0"/>
              <a:t>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33271250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E0A3A71-0F72-4676-B172-604077C7DB38}"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37853474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E0A3A71-0F72-4676-B172-604077C7DB38}"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34185915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259258032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6994364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87114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19408422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07735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0A3A71-0F72-4676-B172-604077C7DB38}"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4057463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0A3A71-0F72-4676-B172-604077C7DB38}" type="datetimeFigureOut">
              <a:rPr lang="en-US" smtClean="0"/>
              <a:t>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19370715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0A3A71-0F72-4676-B172-604077C7DB38}" type="datetimeFigureOut">
              <a:rPr lang="en-US" smtClean="0"/>
              <a:t>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41738308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0A3A71-0F72-4676-B172-604077C7DB38}" type="datetimeFigureOut">
              <a:rPr lang="en-US" smtClean="0"/>
              <a:t>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10870034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0A3A71-0F72-4676-B172-604077C7DB38}" type="datetimeFigureOut">
              <a:rPr lang="en-US" smtClean="0"/>
              <a:t>1/8/2022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51931779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0A3A71-0F72-4676-B172-604077C7DB38}" type="datetimeFigureOut">
              <a:rPr lang="en-US" smtClean="0"/>
              <a:t>1/8/2022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90700BB-61C5-44CB-9F01-2578D1EE89D2}" type="slidenum">
              <a:rPr lang="en-US" smtClean="0"/>
              <a:t>‹#›</a:t>
            </a:fld>
            <a:endParaRPr lang="en-US"/>
          </a:p>
        </p:txBody>
      </p:sp>
    </p:spTree>
    <p:extLst>
      <p:ext uri="{BB962C8B-B14F-4D97-AF65-F5344CB8AC3E}">
        <p14:creationId xmlns:p14="http://schemas.microsoft.com/office/powerpoint/2010/main" val="232498395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E0A3A71-0F72-4676-B172-604077C7DB38}"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35235098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141758376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0A3A71-0F72-4676-B172-604077C7DB38}"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1395992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A3A71-0F72-4676-B172-604077C7DB38}" type="datetimeFigureOut">
              <a:rPr lang="en-US" smtClean="0"/>
              <a:t>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377594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0A3A71-0F72-4676-B172-604077C7DB38}"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94955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0A3A71-0F72-4676-B172-604077C7DB38}"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700BB-61C5-44CB-9F01-2578D1EE89D2}" type="slidenum">
              <a:rPr lang="en-US" smtClean="0"/>
              <a:t>‹#›</a:t>
            </a:fld>
            <a:endParaRPr lang="en-US"/>
          </a:p>
        </p:txBody>
      </p:sp>
    </p:spTree>
    <p:extLst>
      <p:ext uri="{BB962C8B-B14F-4D97-AF65-F5344CB8AC3E}">
        <p14:creationId xmlns:p14="http://schemas.microsoft.com/office/powerpoint/2010/main" val="605439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heme" Target="../theme/theme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4.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5.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A3A71-0F72-4676-B172-604077C7DB38}" type="datetimeFigureOut">
              <a:rPr lang="en-US" smtClean="0"/>
              <a:t>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700BB-61C5-44CB-9F01-2578D1EE89D2}" type="slidenum">
              <a:rPr lang="en-US" smtClean="0"/>
              <a:t>‹#›</a:t>
            </a:fld>
            <a:endParaRPr lang="en-US"/>
          </a:p>
        </p:txBody>
      </p:sp>
    </p:spTree>
    <p:extLst>
      <p:ext uri="{BB962C8B-B14F-4D97-AF65-F5344CB8AC3E}">
        <p14:creationId xmlns:p14="http://schemas.microsoft.com/office/powerpoint/2010/main" val="3435500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E0A3A71-0F72-4676-B172-604077C7DB38}" type="datetimeFigureOut">
              <a:rPr lang="en-US" smtClean="0"/>
              <a:t>1/8/2022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90700BB-61C5-44CB-9F01-2578D1EE89D2}" type="slidenum">
              <a:rPr lang="en-US" smtClean="0"/>
              <a:t>‹#›</a:t>
            </a:fld>
            <a:endParaRPr lang="en-US"/>
          </a:p>
        </p:txBody>
      </p:sp>
    </p:spTree>
    <p:extLst>
      <p:ext uri="{BB962C8B-B14F-4D97-AF65-F5344CB8AC3E}">
        <p14:creationId xmlns:p14="http://schemas.microsoft.com/office/powerpoint/2010/main" val="29090691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0A3A71-0F72-4676-B172-604077C7DB38}" type="datetimeFigureOut">
              <a:rPr lang="en-US" smtClean="0"/>
              <a:t>1/8/2022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0700BB-61C5-44CB-9F01-2578D1EE89D2}" type="slidenum">
              <a:rPr lang="en-US" smtClean="0"/>
              <a:t>‹#›</a:t>
            </a:fld>
            <a:endParaRPr lang="en-US"/>
          </a:p>
        </p:txBody>
      </p:sp>
    </p:spTree>
    <p:extLst>
      <p:ext uri="{BB962C8B-B14F-4D97-AF65-F5344CB8AC3E}">
        <p14:creationId xmlns:p14="http://schemas.microsoft.com/office/powerpoint/2010/main" val="378558849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DE0A3A71-0F72-4676-B172-604077C7DB38}" type="datetimeFigureOut">
              <a:rPr lang="en-US" smtClean="0"/>
              <a:t>1/8/2022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590700BB-61C5-44CB-9F01-2578D1EE89D2}" type="slidenum">
              <a:rPr lang="en-US" smtClean="0"/>
              <a:t>‹#›</a:t>
            </a:fld>
            <a:endParaRPr lang="en-US"/>
          </a:p>
        </p:txBody>
      </p:sp>
    </p:spTree>
    <p:extLst>
      <p:ext uri="{BB962C8B-B14F-4D97-AF65-F5344CB8AC3E}">
        <p14:creationId xmlns:p14="http://schemas.microsoft.com/office/powerpoint/2010/main" val="387285458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0A3A71-0F72-4676-B172-604077C7DB38}" type="datetimeFigureOut">
              <a:rPr lang="en-US" smtClean="0"/>
              <a:t>1/8/2022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90700BB-61C5-44CB-9F01-2578D1EE89D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86866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Micro-Credit Defaulter Model</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602037"/>
            <a:ext cx="9144000" cy="2053695"/>
          </a:xfrm>
        </p:spPr>
        <p:txBody>
          <a:bodyPr>
            <a:normAutofit fontScale="70000" lnSpcReduction="20000"/>
          </a:bodyPr>
          <a:lstStyle/>
          <a:p>
            <a:endParaRPr lang="en-US" dirty="0" smtClean="0"/>
          </a:p>
          <a:p>
            <a:endParaRPr lang="en-US" dirty="0"/>
          </a:p>
          <a:p>
            <a:r>
              <a:rPr lang="en-US" sz="3600" dirty="0" smtClean="0">
                <a:latin typeface="Times New Roman" panose="02020603050405020304" pitchFamily="18" charset="0"/>
                <a:cs typeface="Times New Roman" panose="02020603050405020304" pitchFamily="18" charset="0"/>
              </a:rPr>
              <a:t>                                                                                  Submitted By </a:t>
            </a:r>
          </a:p>
          <a:p>
            <a:r>
              <a:rPr lang="en-US" sz="3600" b="1" dirty="0" smtClean="0">
                <a:latin typeface="Times New Roman" panose="02020603050405020304" pitchFamily="18" charset="0"/>
                <a:cs typeface="Times New Roman" panose="02020603050405020304" pitchFamily="18" charset="0"/>
              </a:rPr>
              <a:t>                                                                                  MEGHA SINGH</a:t>
            </a:r>
            <a:endParaRPr lang="en-US" sz="36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457009" y="272874"/>
            <a:ext cx="4050101" cy="2133600"/>
          </a:xfrm>
          <a:prstGeom prst="rect">
            <a:avLst/>
          </a:prstGeom>
          <a:noFill/>
          <a:ln>
            <a:noFill/>
          </a:ln>
        </p:spPr>
      </p:pic>
    </p:spTree>
    <p:extLst>
      <p:ext uri="{BB962C8B-B14F-4D97-AF65-F5344CB8AC3E}">
        <p14:creationId xmlns:p14="http://schemas.microsoft.com/office/powerpoint/2010/main" val="3660786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download (8).png"/>
          <p:cNvPicPr>
            <a:picLocks noChangeAspect="1"/>
          </p:cNvPicPr>
          <p:nvPr/>
        </p:nvPicPr>
        <p:blipFill>
          <a:blip r:embed="rId2"/>
          <a:stretch>
            <a:fillRect/>
          </a:stretch>
        </p:blipFill>
        <p:spPr>
          <a:xfrm>
            <a:off x="1523999" y="609600"/>
            <a:ext cx="9053689" cy="5592763"/>
          </a:xfrm>
          <a:prstGeom prst="rect">
            <a:avLst/>
          </a:prstGeom>
        </p:spPr>
      </p:pic>
    </p:spTree>
    <p:extLst>
      <p:ext uri="{BB962C8B-B14F-4D97-AF65-F5344CB8AC3E}">
        <p14:creationId xmlns:p14="http://schemas.microsoft.com/office/powerpoint/2010/main" val="3053264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r>
              <a:rPr lang="en-US" dirty="0"/>
              <a:t>Bivariate </a:t>
            </a:r>
            <a:r>
              <a:rPr lang="en-US" dirty="0" smtClean="0"/>
              <a:t>Analysis</a:t>
            </a:r>
          </a:p>
          <a:p>
            <a:r>
              <a:rPr lang="en-US" dirty="0"/>
              <a:t>With the help of Bar Plot we are able to see the success and failure label data for the columns basically the feature data.</a:t>
            </a:r>
            <a:endParaRPr lang="en-IN" dirty="0"/>
          </a:p>
          <a:p>
            <a:endParaRPr lang="en-US" dirty="0"/>
          </a:p>
        </p:txBody>
      </p:sp>
      <p:pic>
        <p:nvPicPr>
          <p:cNvPr id="4" name="Picture Placeholder 5">
            <a:extLst>
              <a:ext uri="{FF2B5EF4-FFF2-40B4-BE49-F238E27FC236}">
                <a16:creationId xmlns:a16="http://schemas.microsoft.com/office/drawing/2014/main" id="{8E601D64-CE4E-442E-B9AE-53330AD730D6}"/>
              </a:ext>
            </a:extLst>
          </p:cNvPr>
          <p:cNvPicPr>
            <a:picLocks noGrp="1" noChangeAspect="1"/>
          </p:cNvPicPr>
          <p:nvPr>
            <p:ph type="pic" idx="1"/>
          </p:nvPr>
        </p:nvPicPr>
        <p:blipFill>
          <a:blip r:embed="rId2"/>
          <a:srcRect l="15530" r="15530"/>
          <a:stretch>
            <a:fillRect/>
          </a:stretch>
        </p:blipFill>
        <p:spPr>
          <a:xfrm>
            <a:off x="831850" y="959556"/>
            <a:ext cx="8596668" cy="3845718"/>
          </a:xfrm>
        </p:spPr>
      </p:pic>
    </p:spTree>
    <p:extLst>
      <p:ext uri="{BB962C8B-B14F-4D97-AF65-F5344CB8AC3E}">
        <p14:creationId xmlns:p14="http://schemas.microsoft.com/office/powerpoint/2010/main" val="275507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1524000" y="4301066"/>
            <a:ext cx="9144000" cy="956733"/>
          </a:xfrm>
        </p:spPr>
        <p:txBody>
          <a:bodyPr>
            <a:normAutofit fontScale="92500" lnSpcReduction="20000"/>
          </a:bodyPr>
          <a:lstStyle/>
          <a:p>
            <a:r>
              <a:rPr lang="en-US" dirty="0"/>
              <a:t>Bivariate </a:t>
            </a:r>
            <a:r>
              <a:rPr lang="en-US" dirty="0" smtClean="0"/>
              <a:t>Analysis</a:t>
            </a:r>
          </a:p>
          <a:p>
            <a:r>
              <a:rPr lang="en-US" dirty="0"/>
              <a:t>Using the line plots I checked the object data type for date and mobile number data present in our dataset.</a:t>
            </a:r>
            <a:endParaRPr lang="en-IN" dirty="0"/>
          </a:p>
          <a:p>
            <a:endParaRPr lang="en-US" dirty="0"/>
          </a:p>
        </p:txBody>
      </p:sp>
      <p:pic>
        <p:nvPicPr>
          <p:cNvPr id="4" name="Picture Placeholder 5">
            <a:extLst>
              <a:ext uri="{FF2B5EF4-FFF2-40B4-BE49-F238E27FC236}">
                <a16:creationId xmlns:a16="http://schemas.microsoft.com/office/drawing/2014/main" id="{DAD8E0FF-B8DF-4D1B-B649-5EB9A6000CF7}"/>
              </a:ext>
            </a:extLst>
          </p:cNvPr>
          <p:cNvPicPr>
            <a:picLocks noGrp="1" noChangeAspect="1"/>
          </p:cNvPicPr>
          <p:nvPr>
            <p:ph type="pic" idx="1"/>
          </p:nvPr>
        </p:nvPicPr>
        <p:blipFill>
          <a:blip r:embed="rId2"/>
          <a:srcRect l="3073" r="3073"/>
          <a:stretch>
            <a:fillRect/>
          </a:stretch>
        </p:blipFill>
        <p:spPr>
          <a:xfrm>
            <a:off x="1682045" y="225778"/>
            <a:ext cx="8596668" cy="3845718"/>
          </a:xfrm>
        </p:spPr>
      </p:pic>
    </p:spTree>
    <p:extLst>
      <p:ext uri="{BB962C8B-B14F-4D97-AF65-F5344CB8AC3E}">
        <p14:creationId xmlns:p14="http://schemas.microsoft.com/office/powerpoint/2010/main" val="3520973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1524000" y="5192888"/>
            <a:ext cx="9144000" cy="1309511"/>
          </a:xfrm>
        </p:spPr>
        <p:txBody>
          <a:bodyPr>
            <a:normAutofit/>
          </a:bodyPr>
          <a:lstStyle/>
          <a:p>
            <a:r>
              <a:rPr lang="en-US" dirty="0"/>
              <a:t>Multivariate </a:t>
            </a:r>
            <a:r>
              <a:rPr lang="en-US" dirty="0" smtClean="0"/>
              <a:t>Analysis</a:t>
            </a:r>
          </a:p>
          <a:p>
            <a:r>
              <a:rPr lang="en-US" dirty="0"/>
              <a:t>I used the histogram to check through all the column details ensuring that the distribution is displayed for further analysis</a:t>
            </a:r>
            <a:endParaRPr lang="en-IN" dirty="0"/>
          </a:p>
          <a:p>
            <a:endParaRPr lang="en-US" dirty="0"/>
          </a:p>
        </p:txBody>
      </p:sp>
      <p:pic>
        <p:nvPicPr>
          <p:cNvPr id="4" name="Picture Placeholder 5">
            <a:extLst>
              <a:ext uri="{FF2B5EF4-FFF2-40B4-BE49-F238E27FC236}">
                <a16:creationId xmlns:a16="http://schemas.microsoft.com/office/drawing/2014/main" id="{602F1844-1787-484B-9D25-54AF41E9308D}"/>
              </a:ext>
            </a:extLst>
          </p:cNvPr>
          <p:cNvPicPr>
            <a:picLocks noGrp="1" noChangeAspect="1"/>
          </p:cNvPicPr>
          <p:nvPr>
            <p:ph type="pic" idx="1"/>
          </p:nvPr>
        </p:nvPicPr>
        <p:blipFill>
          <a:blip r:embed="rId2"/>
          <a:srcRect t="24172" b="24172"/>
          <a:stretch>
            <a:fillRect/>
          </a:stretch>
        </p:blipFill>
        <p:spPr>
          <a:xfrm>
            <a:off x="1524000" y="508000"/>
            <a:ext cx="8596668" cy="4425244"/>
          </a:xfrm>
        </p:spPr>
      </p:pic>
    </p:spTree>
    <p:extLst>
      <p:ext uri="{BB962C8B-B14F-4D97-AF65-F5344CB8AC3E}">
        <p14:creationId xmlns:p14="http://schemas.microsoft.com/office/powerpoint/2010/main" val="565047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1524000" y="4572000"/>
            <a:ext cx="9144000" cy="1151467"/>
          </a:xfrm>
        </p:spPr>
        <p:txBody>
          <a:bodyPr>
            <a:normAutofit lnSpcReduction="10000"/>
          </a:bodyPr>
          <a:lstStyle/>
          <a:p>
            <a:r>
              <a:rPr lang="en-US" dirty="0"/>
              <a:t>Importance </a:t>
            </a:r>
            <a:r>
              <a:rPr lang="en-US" dirty="0" smtClean="0"/>
              <a:t>Bar</a:t>
            </a:r>
          </a:p>
          <a:p>
            <a:r>
              <a:rPr lang="en-US" dirty="0"/>
              <a:t>Using the Random Forest Classifier we were able to get the importance data and dropped the least contributing feature columns.</a:t>
            </a:r>
            <a:endParaRPr lang="en-IN" dirty="0"/>
          </a:p>
          <a:p>
            <a:endParaRPr lang="en-US" dirty="0"/>
          </a:p>
        </p:txBody>
      </p:sp>
      <p:pic>
        <p:nvPicPr>
          <p:cNvPr id="4" name="Picture Placeholder 5">
            <a:extLst>
              <a:ext uri="{FF2B5EF4-FFF2-40B4-BE49-F238E27FC236}">
                <a16:creationId xmlns:a16="http://schemas.microsoft.com/office/drawing/2014/main" id="{6F1834FF-1C40-4381-8BE8-7838FFBC81F9}"/>
              </a:ext>
            </a:extLst>
          </p:cNvPr>
          <p:cNvPicPr>
            <a:picLocks noGrp="1" noChangeAspect="1"/>
          </p:cNvPicPr>
          <p:nvPr>
            <p:ph type="pic" idx="1"/>
          </p:nvPr>
        </p:nvPicPr>
        <p:blipFill>
          <a:blip r:embed="rId2"/>
          <a:srcRect l="6547" r="6547"/>
          <a:stretch>
            <a:fillRect/>
          </a:stretch>
        </p:blipFill>
        <p:spPr>
          <a:xfrm>
            <a:off x="1524000" y="584201"/>
            <a:ext cx="8596668" cy="3845718"/>
          </a:xfrm>
        </p:spPr>
      </p:pic>
    </p:spTree>
    <p:extLst>
      <p:ext uri="{BB962C8B-B14F-4D97-AF65-F5344CB8AC3E}">
        <p14:creationId xmlns:p14="http://schemas.microsoft.com/office/powerpoint/2010/main" val="140293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1524000" y="4978399"/>
            <a:ext cx="9144000" cy="1185333"/>
          </a:xfrm>
        </p:spPr>
        <p:txBody>
          <a:bodyPr/>
          <a:lstStyle/>
          <a:p>
            <a:r>
              <a:rPr lang="en-US" dirty="0"/>
              <a:t>I made use of 8 Classification Machine Learning Models to check through the best accuracy along with cross validation score.</a:t>
            </a:r>
            <a:endParaRPr lang="en-IN" dirty="0"/>
          </a:p>
          <a:p>
            <a:endParaRPr lang="en-US" dirty="0"/>
          </a:p>
        </p:txBody>
      </p:sp>
      <p:pic>
        <p:nvPicPr>
          <p:cNvPr id="4" name="Picture 3">
            <a:extLst>
              <a:ext uri="{FF2B5EF4-FFF2-40B4-BE49-F238E27FC236}">
                <a16:creationId xmlns:a16="http://schemas.microsoft.com/office/drawing/2014/main" id="{3AA32F84-1BF6-4706-BB89-01DEC8CAAA6F}"/>
              </a:ext>
            </a:extLst>
          </p:cNvPr>
          <p:cNvPicPr>
            <a:picLocks noChangeAspect="1"/>
          </p:cNvPicPr>
          <p:nvPr/>
        </p:nvPicPr>
        <p:blipFill>
          <a:blip r:embed="rId2"/>
          <a:stretch>
            <a:fillRect/>
          </a:stretch>
        </p:blipFill>
        <p:spPr>
          <a:xfrm>
            <a:off x="1354667" y="191029"/>
            <a:ext cx="10284177" cy="4595459"/>
          </a:xfrm>
          <a:prstGeom prst="rect">
            <a:avLst/>
          </a:prstGeom>
        </p:spPr>
      </p:pic>
    </p:spTree>
    <p:extLst>
      <p:ext uri="{BB962C8B-B14F-4D97-AF65-F5344CB8AC3E}">
        <p14:creationId xmlns:p14="http://schemas.microsoft.com/office/powerpoint/2010/main" val="3857187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1524000" y="4346221"/>
            <a:ext cx="9144000" cy="1478845"/>
          </a:xfrm>
        </p:spPr>
        <p:txBody>
          <a:bodyPr>
            <a:normAutofit/>
          </a:bodyPr>
          <a:lstStyle/>
          <a:p>
            <a:r>
              <a:rPr lang="en-US" dirty="0"/>
              <a:t>Report on Best </a:t>
            </a:r>
            <a:r>
              <a:rPr lang="en-US" dirty="0" smtClean="0"/>
              <a:t>Model</a:t>
            </a:r>
          </a:p>
          <a:p>
            <a:r>
              <a:rPr lang="en-US" dirty="0"/>
              <a:t>I chose Extra Trees Classifier as my best model and then proceed to perform hyper parameter tuning on the same</a:t>
            </a:r>
            <a:endParaRPr lang="en-IN" dirty="0"/>
          </a:p>
          <a:p>
            <a:endParaRPr lang="en-US" dirty="0"/>
          </a:p>
        </p:txBody>
      </p:sp>
      <p:pic>
        <p:nvPicPr>
          <p:cNvPr id="4" name="Picture 3">
            <a:extLst>
              <a:ext uri="{FF2B5EF4-FFF2-40B4-BE49-F238E27FC236}">
                <a16:creationId xmlns:a16="http://schemas.microsoft.com/office/drawing/2014/main" id="{016C7177-F621-446F-8B1B-A3612F48E070}"/>
              </a:ext>
            </a:extLst>
          </p:cNvPr>
          <p:cNvPicPr>
            <a:picLocks noChangeAspect="1"/>
          </p:cNvPicPr>
          <p:nvPr/>
        </p:nvPicPr>
        <p:blipFill>
          <a:blip r:embed="rId2"/>
          <a:stretch>
            <a:fillRect/>
          </a:stretch>
        </p:blipFill>
        <p:spPr>
          <a:xfrm>
            <a:off x="1524000" y="758815"/>
            <a:ext cx="9245600" cy="3587405"/>
          </a:xfrm>
          <a:prstGeom prst="rect">
            <a:avLst/>
          </a:prstGeom>
        </p:spPr>
      </p:pic>
    </p:spTree>
    <p:extLst>
      <p:ext uri="{BB962C8B-B14F-4D97-AF65-F5344CB8AC3E}">
        <p14:creationId xmlns:p14="http://schemas.microsoft.com/office/powerpoint/2010/main" val="462094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Hyper </a:t>
            </a:r>
            <a:r>
              <a:rPr lang="en-US" b="1" dirty="0"/>
              <a:t>parameter tuning result</a:t>
            </a:r>
          </a:p>
        </p:txBody>
      </p:sp>
      <p:pic>
        <p:nvPicPr>
          <p:cNvPr id="5" name="Content Placeholder 4">
            <a:extLst>
              <a:ext uri="{FF2B5EF4-FFF2-40B4-BE49-F238E27FC236}">
                <a16:creationId xmlns:a16="http://schemas.microsoft.com/office/drawing/2014/main" id="{6E0010EA-41E3-40B8-B57E-5C823C8CD2F9}"/>
              </a:ext>
            </a:extLst>
          </p:cNvPr>
          <p:cNvPicPr>
            <a:picLocks noGrp="1" noChangeAspect="1"/>
          </p:cNvPicPr>
          <p:nvPr>
            <p:ph sz="half" idx="1"/>
          </p:nvPr>
        </p:nvPicPr>
        <p:blipFill>
          <a:blip r:embed="rId2"/>
          <a:stretch>
            <a:fillRect/>
          </a:stretch>
        </p:blipFill>
        <p:spPr>
          <a:xfrm>
            <a:off x="957570" y="1825625"/>
            <a:ext cx="4942860" cy="4351338"/>
          </a:xfrm>
          <a:prstGeom prst="rect">
            <a:avLst/>
          </a:prstGeom>
        </p:spPr>
      </p:pic>
      <p:pic>
        <p:nvPicPr>
          <p:cNvPr id="6" name="Content Placeholder 5">
            <a:extLst>
              <a:ext uri="{FF2B5EF4-FFF2-40B4-BE49-F238E27FC236}">
                <a16:creationId xmlns:a16="http://schemas.microsoft.com/office/drawing/2014/main" id="{02A20974-7326-4DB6-A137-63A4E6E47031}"/>
              </a:ext>
            </a:extLst>
          </p:cNvPr>
          <p:cNvPicPr>
            <a:picLocks noGrp="1" noChangeAspect="1"/>
          </p:cNvPicPr>
          <p:nvPr>
            <p:ph sz="half" idx="2"/>
          </p:nvPr>
        </p:nvPicPr>
        <p:blipFill>
          <a:blip r:embed="rId3"/>
          <a:stretch>
            <a:fillRect/>
          </a:stretch>
        </p:blipFill>
        <p:spPr>
          <a:xfrm>
            <a:off x="6172200" y="2049223"/>
            <a:ext cx="5181600" cy="3904141"/>
          </a:xfrm>
          <a:prstGeom prst="rect">
            <a:avLst/>
          </a:prstGeom>
        </p:spPr>
      </p:pic>
    </p:spTree>
    <p:extLst>
      <p:ext uri="{BB962C8B-B14F-4D97-AF65-F5344CB8AC3E}">
        <p14:creationId xmlns:p14="http://schemas.microsoft.com/office/powerpoint/2010/main" val="2050834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1383770"/>
          </a:xfrm>
        </p:spPr>
        <p:txBody>
          <a:bodyPr>
            <a:normAutofit fontScale="90000"/>
          </a:bodyPr>
          <a:lstStyle/>
          <a:p>
            <a:r>
              <a:rPr lang="en-IN" dirty="0"/>
              <a:t>Key Findings and Conclusions of the Study</a:t>
            </a:r>
            <a:r>
              <a:rPr lang="en-US" dirty="0"/>
              <a:t/>
            </a:r>
            <a:br>
              <a:rPr lang="en-US" dirty="0"/>
            </a:br>
            <a:endParaRPr lang="en-US" dirty="0"/>
          </a:p>
        </p:txBody>
      </p:sp>
      <p:sp>
        <p:nvSpPr>
          <p:cNvPr id="3" name="Subtitle 2"/>
          <p:cNvSpPr>
            <a:spLocks noGrp="1"/>
          </p:cNvSpPr>
          <p:nvPr>
            <p:ph type="subTitle" idx="1"/>
          </p:nvPr>
        </p:nvSpPr>
        <p:spPr/>
        <p:txBody>
          <a:bodyPr/>
          <a:lstStyle/>
          <a:p>
            <a:endParaRPr lang="en-US" dirty="0"/>
          </a:p>
        </p:txBody>
      </p:sp>
      <p:pic>
        <p:nvPicPr>
          <p:cNvPr id="4" name="Content Placeholder 3" descr="photo_2021-03-14_09-48-04.jpg"/>
          <p:cNvPicPr>
            <a:picLocks noChangeAspect="1"/>
          </p:cNvPicPr>
          <p:nvPr/>
        </p:nvPicPr>
        <p:blipFill>
          <a:blip r:embed="rId2"/>
          <a:stretch>
            <a:fillRect/>
          </a:stretch>
        </p:blipFill>
        <p:spPr>
          <a:xfrm>
            <a:off x="838199" y="1919112"/>
            <a:ext cx="10247489" cy="4289778"/>
          </a:xfrm>
          <a:prstGeom prst="rect">
            <a:avLst/>
          </a:prstGeom>
        </p:spPr>
      </p:pic>
    </p:spTree>
    <p:extLst>
      <p:ext uri="{BB962C8B-B14F-4D97-AF65-F5344CB8AC3E}">
        <p14:creationId xmlns:p14="http://schemas.microsoft.com/office/powerpoint/2010/main" val="2940944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latin typeface="Times New Roman" panose="02020603050405020304" pitchFamily="18" charset="0"/>
                <a:cs typeface="Times New Roman" panose="02020603050405020304" pitchFamily="18" charset="0"/>
              </a:rPr>
              <a:t>LogisticRegression</a:t>
            </a:r>
            <a:endParaRPr lang="en-US" dirty="0">
              <a:latin typeface="Times New Roman" panose="02020603050405020304" pitchFamily="18" charset="0"/>
              <a:cs typeface="Times New Roman" panose="02020603050405020304" pitchFamily="18" charset="0"/>
            </a:endParaRPr>
          </a:p>
        </p:txBody>
      </p:sp>
      <p:pic>
        <p:nvPicPr>
          <p:cNvPr id="4" name="Content Placeholder 3" descr="download9.png"/>
          <p:cNvPicPr>
            <a:picLocks noGrp="1" noChangeAspect="1"/>
          </p:cNvPicPr>
          <p:nvPr>
            <p:ph idx="1"/>
          </p:nvPr>
        </p:nvPicPr>
        <p:blipFill>
          <a:blip r:embed="rId2"/>
          <a:stretch>
            <a:fillRect/>
          </a:stretch>
        </p:blipFill>
        <p:spPr>
          <a:xfrm>
            <a:off x="1117601" y="1851379"/>
            <a:ext cx="7430058" cy="3915618"/>
          </a:xfrm>
          <a:prstGeom prst="rect">
            <a:avLst/>
          </a:prstGeom>
        </p:spPr>
      </p:pic>
    </p:spTree>
    <p:extLst>
      <p:ext uri="{BB962C8B-B14F-4D97-AF65-F5344CB8AC3E}">
        <p14:creationId xmlns:p14="http://schemas.microsoft.com/office/powerpoint/2010/main" val="304007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14437"/>
          </a:xfrm>
        </p:spPr>
        <p:txBody>
          <a:bodyPr>
            <a:normAutofit fontScale="90000"/>
          </a:bodyPr>
          <a:lstStyle/>
          <a:p>
            <a:r>
              <a:rPr lang="en-US" b="1" dirty="0">
                <a:latin typeface="Times New Roman" panose="02020603050405020304" pitchFamily="18" charset="0"/>
                <a:cs typeface="Times New Roman" panose="02020603050405020304" pitchFamily="18" charset="0"/>
              </a:rPr>
              <a:t>ACKNOWLEDGEMENT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212622"/>
            <a:ext cx="9144000" cy="3045178"/>
          </a:xfrm>
        </p:spPr>
        <p:txBody>
          <a:bodyPr>
            <a:normAutofit/>
          </a:bodyPr>
          <a:lstStyle/>
          <a:p>
            <a:pPr algn="l"/>
            <a:r>
              <a:rPr lang="en-US" dirty="0">
                <a:latin typeface="Times New Roman" panose="02020603050405020304" pitchFamily="18" charset="0"/>
                <a:cs typeface="Times New Roman" panose="02020603050405020304" pitchFamily="18" charset="0"/>
              </a:rPr>
              <a:t>The internship opportunity I have with Flip </a:t>
            </a:r>
            <a:r>
              <a:rPr lang="en-US" dirty="0" err="1">
                <a:latin typeface="Times New Roman" panose="02020603050405020304" pitchFamily="18" charset="0"/>
                <a:cs typeface="Times New Roman" panose="02020603050405020304" pitchFamily="18" charset="0"/>
              </a:rPr>
              <a:t>Robo</a:t>
            </a:r>
            <a:r>
              <a:rPr lang="en-US" dirty="0">
                <a:latin typeface="Times New Roman" panose="02020603050405020304" pitchFamily="18" charset="0"/>
                <a:cs typeface="Times New Roman" panose="02020603050405020304" pitchFamily="18" charset="0"/>
              </a:rPr>
              <a:t> Technologies is a great chance for learning and professional development. I perceive this opportunity as a big milestone in my career development. I will strive to use gained skills acknowledge in the best possible way.</a:t>
            </a:r>
          </a:p>
          <a:p>
            <a:pPr algn="l"/>
            <a:r>
              <a:rPr lang="en-US" dirty="0">
                <a:latin typeface="Times New Roman" panose="02020603050405020304" pitchFamily="18" charset="0"/>
                <a:cs typeface="Times New Roman" panose="02020603050405020304" pitchFamily="18" charset="0"/>
              </a:rPr>
              <a:t>I would like to extend my appreciation and thanks for the mentors from </a:t>
            </a:r>
            <a:r>
              <a:rPr lang="en-US" dirty="0" smtClean="0">
                <a:latin typeface="Times New Roman" panose="02020603050405020304" pitchFamily="18" charset="0"/>
                <a:cs typeface="Times New Roman" panose="02020603050405020304" pitchFamily="18" charset="0"/>
              </a:rPr>
              <a:t>Data Trained </a:t>
            </a:r>
            <a:r>
              <a:rPr lang="en-US" dirty="0">
                <a:latin typeface="Times New Roman" panose="02020603050405020304" pitchFamily="18" charset="0"/>
                <a:cs typeface="Times New Roman" panose="02020603050405020304" pitchFamily="18" charset="0"/>
              </a:rPr>
              <a:t>and professionals from  </a:t>
            </a:r>
            <a:r>
              <a:rPr lang="en-US" dirty="0" err="1" smtClean="0">
                <a:latin typeface="Times New Roman" panose="02020603050405020304" pitchFamily="18" charset="0"/>
                <a:cs typeface="Times New Roman" panose="02020603050405020304" pitchFamily="18" charset="0"/>
              </a:rPr>
              <a:t>FlipRobo</a:t>
            </a:r>
            <a:r>
              <a:rPr lang="en-US" dirty="0" smtClean="0">
                <a:latin typeface="Times New Roman" panose="02020603050405020304" pitchFamily="18" charset="0"/>
                <a:cs typeface="Times New Roman" panose="02020603050405020304" pitchFamily="18" charset="0"/>
              </a:rPr>
              <a:t> Technologies </a:t>
            </a:r>
            <a:r>
              <a:rPr lang="en-US" dirty="0">
                <a:latin typeface="Times New Roman" panose="02020603050405020304" pitchFamily="18" charset="0"/>
                <a:cs typeface="Times New Roman" panose="02020603050405020304" pitchFamily="18" charset="0"/>
              </a:rPr>
              <a:t>who had extended their help and support.</a:t>
            </a: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766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latin typeface="Times New Roman" panose="02020603050405020304" pitchFamily="18" charset="0"/>
                <a:cs typeface="Times New Roman" panose="02020603050405020304" pitchFamily="18" charset="0"/>
              </a:rPr>
              <a:t>DecisionTreeClassifier</a:t>
            </a:r>
            <a:endParaRPr lang="en-US" dirty="0">
              <a:latin typeface="Times New Roman" panose="02020603050405020304" pitchFamily="18" charset="0"/>
              <a:cs typeface="Times New Roman" panose="02020603050405020304" pitchFamily="18" charset="0"/>
            </a:endParaRPr>
          </a:p>
        </p:txBody>
      </p:sp>
      <p:pic>
        <p:nvPicPr>
          <p:cNvPr id="4" name="Content Placeholder 3" descr="download (10).png"/>
          <p:cNvPicPr>
            <a:picLocks noGrp="1" noChangeAspect="1"/>
          </p:cNvPicPr>
          <p:nvPr>
            <p:ph idx="1"/>
          </p:nvPr>
        </p:nvPicPr>
        <p:blipFill>
          <a:blip r:embed="rId2"/>
          <a:stretch>
            <a:fillRect/>
          </a:stretch>
        </p:blipFill>
        <p:spPr>
          <a:xfrm>
            <a:off x="1693333" y="2235591"/>
            <a:ext cx="6854325" cy="3531405"/>
          </a:xfrm>
          <a:prstGeom prst="rect">
            <a:avLst/>
          </a:prstGeom>
        </p:spPr>
      </p:pic>
    </p:spTree>
    <p:extLst>
      <p:ext uri="{BB962C8B-B14F-4D97-AF65-F5344CB8AC3E}">
        <p14:creationId xmlns:p14="http://schemas.microsoft.com/office/powerpoint/2010/main" val="499042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RandomForestClassifier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descr="download (11).png"/>
          <p:cNvPicPr>
            <a:picLocks noGrp="1" noChangeAspect="1"/>
          </p:cNvPicPr>
          <p:nvPr>
            <p:ph idx="1"/>
          </p:nvPr>
        </p:nvPicPr>
        <p:blipFill>
          <a:blip r:embed="rId2"/>
          <a:stretch>
            <a:fillRect/>
          </a:stretch>
        </p:blipFill>
        <p:spPr>
          <a:xfrm>
            <a:off x="575733" y="1422401"/>
            <a:ext cx="7971925" cy="4344596"/>
          </a:xfrm>
          <a:prstGeom prst="rect">
            <a:avLst/>
          </a:prstGeom>
        </p:spPr>
      </p:pic>
    </p:spTree>
    <p:extLst>
      <p:ext uri="{BB962C8B-B14F-4D97-AF65-F5344CB8AC3E}">
        <p14:creationId xmlns:p14="http://schemas.microsoft.com/office/powerpoint/2010/main" val="636369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77370"/>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1"/>
          </p:nvPr>
        </p:nvSpPr>
        <p:spPr>
          <a:xfrm>
            <a:off x="1524000" y="2257777"/>
            <a:ext cx="9144000" cy="3544711"/>
          </a:xfrm>
        </p:spPr>
        <p:txBody>
          <a:bodyPr>
            <a:normAutofit fontScale="92500" lnSpcReduction="20000"/>
          </a:bodyPr>
          <a:lstStyle/>
          <a:p>
            <a:pPr marL="285750" indent="-285750" algn="l">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Key Findings and Conclusions of the Study: From the final model MFI can find if a person will return money or not and should a MFI provide a load to that person or not judging from the various features taken into consideration</a:t>
            </a:r>
            <a:r>
              <a:rPr lang="en-US" sz="2600" dirty="0" smtClean="0">
                <a:latin typeface="Times New Roman" panose="02020603050405020304" pitchFamily="18" charset="0"/>
                <a:cs typeface="Times New Roman" panose="02020603050405020304" pitchFamily="18" charset="0"/>
              </a:rPr>
              <a:t>.</a:t>
            </a:r>
          </a:p>
          <a:p>
            <a:pPr algn="l"/>
            <a:endParaRPr lang="en-US" sz="26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Learning Outcomes of the Study in respect of Data Science: I built multiple classification models and did not rely on one single model for getting better accuracy and using cross validation comparison I ensured that the model does not fall into overfitting and </a:t>
            </a:r>
            <a:r>
              <a:rPr lang="en-US" sz="2600" dirty="0" smtClean="0">
                <a:latin typeface="Times New Roman" panose="02020603050405020304" pitchFamily="18" charset="0"/>
                <a:cs typeface="Times New Roman" panose="02020603050405020304" pitchFamily="18" charset="0"/>
              </a:rPr>
              <a:t>under fitting </a:t>
            </a:r>
            <a:r>
              <a:rPr lang="en-US" sz="2600" dirty="0">
                <a:latin typeface="Times New Roman" panose="02020603050405020304" pitchFamily="18" charset="0"/>
                <a:cs typeface="Times New Roman" panose="02020603050405020304" pitchFamily="18" charset="0"/>
              </a:rPr>
              <a:t>issues. I picked the best one and performed hyper parameter tuning on it to enhance the scores.</a:t>
            </a:r>
          </a:p>
          <a:p>
            <a:endParaRPr lang="en-US" dirty="0"/>
          </a:p>
        </p:txBody>
      </p:sp>
    </p:spTree>
    <p:extLst>
      <p:ext uri="{BB962C8B-B14F-4D97-AF65-F5344CB8AC3E}">
        <p14:creationId xmlns:p14="http://schemas.microsoft.com/office/powerpoint/2010/main" val="2066877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880481"/>
          </a:xfrm>
        </p:spPr>
        <p:txBody>
          <a:bodyPr/>
          <a:lstStyle/>
          <a:p>
            <a:r>
              <a:rPr lang="en-US" dirty="0">
                <a:latin typeface="Times New Roman" panose="02020603050405020304" pitchFamily="18" charset="0"/>
                <a:cs typeface="Times New Roman" panose="02020603050405020304" pitchFamily="18" charset="0"/>
              </a:rPr>
              <a:t>Limitations of this work and Scope for Future Work</a:t>
            </a:r>
          </a:p>
        </p:txBody>
      </p:sp>
      <p:sp>
        <p:nvSpPr>
          <p:cNvPr id="3" name="Subtitle 2"/>
          <p:cNvSpPr>
            <a:spLocks noGrp="1"/>
          </p:cNvSpPr>
          <p:nvPr>
            <p:ph type="subTitle" idx="1"/>
          </p:nvPr>
        </p:nvSpPr>
        <p:spPr>
          <a:xfrm>
            <a:off x="1524000" y="3602037"/>
            <a:ext cx="9144000" cy="2685873"/>
          </a:xfrm>
        </p:spPr>
        <p:txBody>
          <a:bodyPr>
            <a:normAutofit fontScale="92500" lnSpcReduction="20000"/>
          </a:bodyPr>
          <a:lstStyle/>
          <a:p>
            <a:pPr marL="285750" indent="-28575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8334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t;strong&gt;Thank You&lt;/strong&gt; Lobster Text Title Free Stock Photo - Public Domain Pictur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1006667" cy="6581422"/>
          </a:xfrm>
          <a:prstGeom prst="rect">
            <a:avLst/>
          </a:prstGeom>
        </p:spPr>
      </p:pic>
    </p:spTree>
    <p:extLst>
      <p:ext uri="{BB962C8B-B14F-4D97-AF65-F5344CB8AC3E}">
        <p14:creationId xmlns:p14="http://schemas.microsoft.com/office/powerpoint/2010/main" val="606799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35415"/>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Subtitle 2"/>
          <p:cNvSpPr>
            <a:spLocks noGrp="1"/>
          </p:cNvSpPr>
          <p:nvPr>
            <p:ph type="subTitle" idx="1"/>
          </p:nvPr>
        </p:nvSpPr>
        <p:spPr>
          <a:xfrm>
            <a:off x="1524000" y="2167467"/>
            <a:ext cx="9144000" cy="3090333"/>
          </a:xfrm>
        </p:spPr>
        <p:txBody>
          <a:bodyPr>
            <a:noAutofit/>
          </a:bodyPr>
          <a:lstStyle/>
          <a:p>
            <a:pPr algn="l"/>
            <a:r>
              <a:rPr lang="en-US" sz="1800" b="1" dirty="0">
                <a:latin typeface="Times New Roman" panose="02020603050405020304" pitchFamily="18" charset="0"/>
                <a:cs typeface="Times New Roman" panose="02020603050405020304" pitchFamily="18" charset="0"/>
              </a:rPr>
              <a:t>Business Problem Farming:</a:t>
            </a:r>
          </a:p>
          <a:p>
            <a:pPr algn="l"/>
            <a:r>
              <a:rPr lang="en-US" sz="1800" dirty="0">
                <a:latin typeface="Times New Roman" panose="02020603050405020304" pitchFamily="18" charset="0"/>
                <a:cs typeface="Times New Roman" panose="02020603050405020304" pitchFamily="18" charset="0"/>
              </a:rPr>
              <a:t>      This is a Business Problem which helps Microfinance Institution and  which ever company who gives the loan reduce the credit risks by granting potential Defaulter.</a:t>
            </a:r>
          </a:p>
          <a:p>
            <a:pPr algn="l"/>
            <a:r>
              <a:rPr lang="en-US" sz="1800" b="1" dirty="0">
                <a:latin typeface="Times New Roman" panose="02020603050405020304" pitchFamily="18" charset="0"/>
                <a:cs typeface="Times New Roman" panose="02020603050405020304" pitchFamily="18" charset="0"/>
              </a:rPr>
              <a:t>Conceptual Background of the Domain Problem:</a:t>
            </a:r>
          </a:p>
          <a:p>
            <a:pPr algn="l"/>
            <a:r>
              <a:rPr lang="en-US" sz="1800" dirty="0">
                <a:latin typeface="Times New Roman" panose="02020603050405020304" pitchFamily="18" charset="0"/>
                <a:cs typeface="Times New Roman" panose="02020603050405020304" pitchFamily="18" charset="0"/>
              </a:rPr>
              <a:t>      Earlier advancement of Data Science ,loan giving companies used to high      risk of Defaulting. Many a consumer would display inconsistent financial and repayment behavior after being approved the loan. Machine Learning may helps lender predict potential defaulters before approving their past data. The consumer income and repayment behavior can be important metrics.</a:t>
            </a:r>
          </a:p>
          <a:p>
            <a:pPr algn="l"/>
            <a:r>
              <a:rPr lang="en-US" sz="1800" b="1" dirty="0">
                <a:latin typeface="Times New Roman" panose="02020603050405020304" pitchFamily="18" charset="0"/>
                <a:cs typeface="Times New Roman" panose="02020603050405020304" pitchFamily="18" charset="0"/>
              </a:rPr>
              <a:t>Review of Literature:</a:t>
            </a:r>
          </a:p>
          <a:p>
            <a:pPr algn="l"/>
            <a:r>
              <a:rPr lang="en-US" sz="1800" dirty="0">
                <a:latin typeface="Times New Roman" panose="02020603050405020304" pitchFamily="18" charset="0"/>
                <a:cs typeface="Times New Roman" panose="02020603050405020304" pitchFamily="18" charset="0"/>
              </a:rPr>
              <a:t>  A Microfinance Institution is an </a:t>
            </a:r>
            <a:r>
              <a:rPr lang="en-US" sz="1800" dirty="0" err="1">
                <a:latin typeface="Times New Roman" panose="02020603050405020304" pitchFamily="18" charset="0"/>
                <a:cs typeface="Times New Roman" panose="02020603050405020304" pitchFamily="18" charset="0"/>
              </a:rPr>
              <a:t>oragnization</a:t>
            </a:r>
            <a:r>
              <a:rPr lang="en-US" sz="1800" dirty="0">
                <a:latin typeface="Times New Roman" panose="02020603050405020304" pitchFamily="18" charset="0"/>
                <a:cs typeface="Times New Roman" panose="02020603050405020304" pitchFamily="18" charset="0"/>
              </a:rPr>
              <a:t> that offers </a:t>
            </a:r>
            <a:r>
              <a:rPr lang="en-US" sz="1800" dirty="0" err="1">
                <a:latin typeface="Times New Roman" panose="02020603050405020304" pitchFamily="18" charset="0"/>
                <a:cs typeface="Times New Roman" panose="02020603050405020304" pitchFamily="18" charset="0"/>
              </a:rPr>
              <a:t>finacial</a:t>
            </a:r>
            <a:r>
              <a:rPr lang="en-US" sz="1800" dirty="0">
                <a:latin typeface="Times New Roman" panose="02020603050405020304" pitchFamily="18" charset="0"/>
                <a:cs typeface="Times New Roman" panose="02020603050405020304" pitchFamily="18" charset="0"/>
              </a:rPr>
              <a:t> services to low income </a:t>
            </a:r>
            <a:r>
              <a:rPr lang="en-US" sz="1800" dirty="0" err="1">
                <a:latin typeface="Times New Roman" panose="02020603050405020304" pitchFamily="18" charset="0"/>
                <a:cs typeface="Times New Roman" panose="02020603050405020304" pitchFamily="18" charset="0"/>
              </a:rPr>
              <a:t>populations.MFS</a:t>
            </a:r>
            <a:r>
              <a:rPr lang="en-US" sz="1800" dirty="0">
                <a:latin typeface="Times New Roman" panose="02020603050405020304" pitchFamily="18" charset="0"/>
                <a:cs typeface="Times New Roman" panose="02020603050405020304" pitchFamily="18" charset="0"/>
              </a:rPr>
              <a:t> becomes very useful when targeting the unbanked poor families living in village area with not much source of </a:t>
            </a:r>
            <a:r>
              <a:rPr lang="en-US" sz="1800" dirty="0" err="1">
                <a:latin typeface="Times New Roman" panose="02020603050405020304" pitchFamily="18" charset="0"/>
                <a:cs typeface="Times New Roman" panose="02020603050405020304" pitchFamily="18" charset="0"/>
              </a:rPr>
              <a:t>money.The</a:t>
            </a:r>
            <a:r>
              <a:rPr lang="en-US" sz="1800" dirty="0">
                <a:latin typeface="Times New Roman" panose="02020603050405020304" pitchFamily="18" charset="0"/>
                <a:cs typeface="Times New Roman" panose="02020603050405020304" pitchFamily="18" charset="0"/>
              </a:rPr>
              <a:t> Microfinance Services provided by MFI  is group </a:t>
            </a:r>
            <a:r>
              <a:rPr lang="en-US" sz="1800" dirty="0" err="1">
                <a:latin typeface="Times New Roman" panose="02020603050405020304" pitchFamily="18" charset="0"/>
                <a:cs typeface="Times New Roman" panose="02020603050405020304" pitchFamily="18" charset="0"/>
              </a:rPr>
              <a:t>loans,agriculture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loans,Individual</a:t>
            </a:r>
            <a:r>
              <a:rPr lang="en-US" sz="1800" dirty="0">
                <a:latin typeface="Times New Roman" panose="02020603050405020304" pitchFamily="18" charset="0"/>
                <a:cs typeface="Times New Roman" panose="02020603050405020304" pitchFamily="18" charset="0"/>
              </a:rPr>
              <a:t> Business loans so on. </a:t>
            </a:r>
          </a:p>
          <a:p>
            <a:pPr algn="l"/>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031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9643"/>
            <a:ext cx="9144000" cy="2223913"/>
          </a:xfrm>
        </p:spPr>
        <p:txBody>
          <a:bodyPr>
            <a:normAutofit/>
          </a:bodyPr>
          <a:lstStyle/>
          <a:p>
            <a:r>
              <a:rPr lang="en-US" sz="5400" dirty="0">
                <a:latin typeface="Times New Roman" panose="02020603050405020304" pitchFamily="18" charset="0"/>
                <a:cs typeface="Times New Roman" panose="02020603050405020304" pitchFamily="18" charset="0"/>
              </a:rPr>
              <a:t>Motivation for the Problem Undertaken </a:t>
            </a:r>
          </a:p>
        </p:txBody>
      </p:sp>
      <p:sp>
        <p:nvSpPr>
          <p:cNvPr id="3" name="Subtitle 2"/>
          <p:cNvSpPr>
            <a:spLocks noGrp="1"/>
          </p:cNvSpPr>
          <p:nvPr>
            <p:ph type="subTitle" idx="1"/>
          </p:nvPr>
        </p:nvSpPr>
        <p:spPr>
          <a:xfrm>
            <a:off x="1524000" y="2686755"/>
            <a:ext cx="9144000" cy="3273777"/>
          </a:xfrm>
        </p:spPr>
        <p:txBody>
          <a:bodyPr>
            <a:normAutofit/>
          </a:bodyPr>
          <a:lstStyle/>
          <a:p>
            <a:pPr algn="l"/>
            <a:r>
              <a:rPr lang="en-US" dirty="0">
                <a:latin typeface="Times New Roman" panose="02020603050405020304" pitchFamily="18" charset="0"/>
                <a:cs typeface="Times New Roman" panose="02020603050405020304" pitchFamily="18" charset="0"/>
              </a:rPr>
              <a:t>We are working with a such a client in telecom </a:t>
            </a:r>
            <a:r>
              <a:rPr lang="en-US" dirty="0" smtClean="0">
                <a:latin typeface="Times New Roman" panose="02020603050405020304" pitchFamily="18" charset="0"/>
                <a:cs typeface="Times New Roman" panose="02020603050405020304" pitchFamily="18" charset="0"/>
              </a:rPr>
              <a:t>industry. They </a:t>
            </a:r>
            <a:r>
              <a:rPr lang="en-US" dirty="0">
                <a:latin typeface="Times New Roman" panose="02020603050405020304" pitchFamily="18" charset="0"/>
                <a:cs typeface="Times New Roman" panose="02020603050405020304" pitchFamily="18" charset="0"/>
              </a:rPr>
              <a:t>are fixed wireless telecommunication network </a:t>
            </a:r>
            <a:r>
              <a:rPr lang="en-US" dirty="0" smtClean="0">
                <a:latin typeface="Times New Roman" panose="02020603050405020304" pitchFamily="18" charset="0"/>
                <a:cs typeface="Times New Roman" panose="02020603050405020304" pitchFamily="18" charset="0"/>
              </a:rPr>
              <a:t>provider. They </a:t>
            </a:r>
            <a:r>
              <a:rPr lang="en-US" dirty="0">
                <a:latin typeface="Times New Roman" panose="02020603050405020304" pitchFamily="18" charset="0"/>
                <a:cs typeface="Times New Roman" panose="02020603050405020304" pitchFamily="18" charset="0"/>
              </a:rPr>
              <a:t>have launched various products and developed its </a:t>
            </a:r>
            <a:r>
              <a:rPr lang="en-US" dirty="0" smtClean="0">
                <a:latin typeface="Times New Roman" panose="02020603050405020304" pitchFamily="18" charset="0"/>
                <a:cs typeface="Times New Roman" panose="02020603050405020304" pitchFamily="18" charset="0"/>
              </a:rPr>
              <a:t>business </a:t>
            </a:r>
            <a:r>
              <a:rPr lang="en-US" dirty="0">
                <a:latin typeface="Times New Roman" panose="02020603050405020304" pitchFamily="18" charset="0"/>
                <a:cs typeface="Times New Roman" panose="02020603050405020304" pitchFamily="18" charset="0"/>
              </a:rPr>
              <a:t>and organization based on the project budget operator </a:t>
            </a:r>
            <a:r>
              <a:rPr lang="en-US" dirty="0" smtClean="0">
                <a:latin typeface="Times New Roman" panose="02020603050405020304" pitchFamily="18" charset="0"/>
                <a:cs typeface="Times New Roman" panose="02020603050405020304" pitchFamily="18" charset="0"/>
              </a:rPr>
              <a:t>model, offering </a:t>
            </a:r>
            <a:r>
              <a:rPr lang="en-US" dirty="0">
                <a:latin typeface="Times New Roman" panose="02020603050405020304" pitchFamily="18" charset="0"/>
                <a:cs typeface="Times New Roman" panose="02020603050405020304" pitchFamily="18" charset="0"/>
              </a:rPr>
              <a:t>better products at lower price to all value customers through strategy of disruptive innovation that focuses on the </a:t>
            </a:r>
            <a:r>
              <a:rPr lang="en-US" dirty="0" smtClean="0">
                <a:latin typeface="Times New Roman" panose="02020603050405020304" pitchFamily="18" charset="0"/>
                <a:cs typeface="Times New Roman" panose="02020603050405020304" pitchFamily="18" charset="0"/>
              </a:rPr>
              <a:t>subscriber. They </a:t>
            </a:r>
            <a:r>
              <a:rPr lang="en-US" dirty="0">
                <a:latin typeface="Times New Roman" panose="02020603050405020304" pitchFamily="18" charset="0"/>
                <a:cs typeface="Times New Roman" panose="02020603050405020304" pitchFamily="18" charset="0"/>
              </a:rPr>
              <a:t>understand the importance of communication and how its affects person’s life </a:t>
            </a:r>
            <a:r>
              <a:rPr lang="en-US" dirty="0" smtClean="0">
                <a:latin typeface="Times New Roman" panose="02020603050405020304" pitchFamily="18" charset="0"/>
                <a:cs typeface="Times New Roman" panose="02020603050405020304" pitchFamily="18" charset="0"/>
              </a:rPr>
              <a:t>thus, focusing </a:t>
            </a:r>
            <a:r>
              <a:rPr lang="en-US" dirty="0">
                <a:latin typeface="Times New Roman" panose="02020603050405020304" pitchFamily="18" charset="0"/>
                <a:cs typeface="Times New Roman" panose="02020603050405020304" pitchFamily="18" charset="0"/>
              </a:rPr>
              <a:t>on the providing their services and products to low income families and poor customers that can help them in the need of hour. </a:t>
            </a: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879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77370"/>
          </a:xfrm>
        </p:spPr>
        <p:txBody>
          <a:bodyPr>
            <a:normAutofit fontScale="90000"/>
          </a:bodyPr>
          <a:lstStyle/>
          <a:p>
            <a:r>
              <a:rPr lang="en-IN" dirty="0">
                <a:latin typeface="Times New Roman" panose="02020603050405020304" pitchFamily="18" charset="0"/>
                <a:cs typeface="Times New Roman" panose="02020603050405020304" pitchFamily="18" charset="0"/>
              </a:rPr>
              <a:t>Data Inputs- Logic- Output Relationships</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09511" y="2573866"/>
            <a:ext cx="9144000" cy="3341512"/>
          </a:xfrm>
        </p:spPr>
        <p:txBody>
          <a:bodyPr>
            <a:noAutofit/>
          </a:bodyPr>
          <a:lstStyle/>
          <a:p>
            <a:r>
              <a:rPr lang="en-IN" sz="3600" dirty="0">
                <a:latin typeface="Times New Roman" panose="02020603050405020304" pitchFamily="18" charset="0"/>
                <a:cs typeface="Times New Roman" panose="02020603050405020304" pitchFamily="18" charset="0"/>
              </a:rPr>
              <a:t>I found the data was imbalanced for the target feature (87.5% for non-defaulter and 12.5% for defaulter).Also I found that the data has some </a:t>
            </a:r>
            <a:r>
              <a:rPr lang="en-IN" sz="3600" dirty="0" err="1">
                <a:latin typeface="Times New Roman" panose="02020603050405020304" pitchFamily="18" charset="0"/>
                <a:cs typeface="Times New Roman" panose="02020603050405020304" pitchFamily="18" charset="0"/>
              </a:rPr>
              <a:t>unrealstic</a:t>
            </a:r>
            <a:r>
              <a:rPr lang="en-IN" sz="3600" dirty="0">
                <a:latin typeface="Times New Roman" panose="02020603050405020304" pitchFamily="18" charset="0"/>
                <a:cs typeface="Times New Roman" panose="02020603050405020304" pitchFamily="18" charset="0"/>
              </a:rPr>
              <a:t> values such as 998650 days which is not possible also there were negative </a:t>
            </a:r>
            <a:r>
              <a:rPr lang="en-IN" sz="3600" dirty="0" err="1">
                <a:latin typeface="Times New Roman" panose="02020603050405020304" pitchFamily="18" charset="0"/>
                <a:cs typeface="Times New Roman" panose="02020603050405020304" pitchFamily="18" charset="0"/>
              </a:rPr>
              <a:t>values.all</a:t>
            </a:r>
            <a:r>
              <a:rPr lang="en-IN" sz="3600" dirty="0">
                <a:latin typeface="Times New Roman" panose="02020603050405020304" pitchFamily="18" charset="0"/>
                <a:cs typeface="Times New Roman" panose="02020603050405020304" pitchFamily="18" charset="0"/>
              </a:rPr>
              <a:t> these </a:t>
            </a:r>
            <a:r>
              <a:rPr lang="en-IN" sz="3600" dirty="0" err="1">
                <a:latin typeface="Times New Roman" panose="02020603050405020304" pitchFamily="18" charset="0"/>
                <a:cs typeface="Times New Roman" panose="02020603050405020304" pitchFamily="18" charset="0"/>
              </a:rPr>
              <a:t>unrealstic</a:t>
            </a:r>
            <a:r>
              <a:rPr lang="en-IN" sz="3600" dirty="0">
                <a:latin typeface="Times New Roman" panose="02020603050405020304" pitchFamily="18" charset="0"/>
                <a:cs typeface="Times New Roman" panose="02020603050405020304" pitchFamily="18" charset="0"/>
              </a:rPr>
              <a:t> values were drop which cause data loss of 8 to 9% only. </a:t>
            </a: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0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75770"/>
          </a:xfrm>
        </p:spPr>
        <p:txBody>
          <a:bodyPr>
            <a:normAutofit fontScale="90000"/>
          </a:bodyPr>
          <a:lstStyle/>
          <a:p>
            <a:r>
              <a:rPr lang="en-IN" dirty="0">
                <a:latin typeface="Times New Roman" panose="02020603050405020304" pitchFamily="18" charset="0"/>
                <a:cs typeface="Times New Roman" panose="02020603050405020304" pitchFamily="18" charset="0"/>
              </a:rPr>
              <a:t>Data </a:t>
            </a:r>
            <a:r>
              <a:rPr lang="en-IN" dirty="0" err="1" smtClean="0">
                <a:latin typeface="Times New Roman" panose="02020603050405020304" pitchFamily="18" charset="0"/>
                <a:cs typeface="Times New Roman" panose="02020603050405020304" pitchFamily="18" charset="0"/>
              </a:rPr>
              <a:t>Preprocessing</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438399"/>
            <a:ext cx="9144000" cy="3544711"/>
          </a:xfrm>
        </p:spPr>
        <p:txBody>
          <a:bodyPr>
            <a:normAutofit/>
          </a:bodyPr>
          <a:lstStyle/>
          <a:p>
            <a:pPr algn="l"/>
            <a:r>
              <a:rPr lang="en-US" dirty="0">
                <a:latin typeface="Times New Roman" panose="02020603050405020304" pitchFamily="18" charset="0"/>
                <a:cs typeface="Times New Roman" panose="02020603050405020304" pitchFamily="18" charset="0"/>
              </a:rPr>
              <a:t>Data Exploration and cleaning on data </a:t>
            </a:r>
            <a:r>
              <a:rPr lang="en-US" dirty="0" err="1">
                <a:latin typeface="Times New Roman" panose="02020603050405020304" pitchFamily="18" charset="0"/>
                <a:cs typeface="Times New Roman" panose="02020603050405020304" pitchFamily="18" charset="0"/>
              </a:rPr>
              <a:t>exploration,i</a:t>
            </a:r>
            <a:r>
              <a:rPr lang="en-US" dirty="0">
                <a:latin typeface="Times New Roman" panose="02020603050405020304" pitchFamily="18" charset="0"/>
                <a:cs typeface="Times New Roman" panose="02020603050405020304" pitchFamily="18" charset="0"/>
              </a:rPr>
              <a:t> found that that dataset was imbalanced for that target feature(87.5% for Non-defaulter and 12.5% for defaulters).Also I found that the data had some unrealistic values such as  998650 days which is not </a:t>
            </a:r>
            <a:r>
              <a:rPr lang="en-US" dirty="0" err="1">
                <a:latin typeface="Times New Roman" panose="02020603050405020304" pitchFamily="18" charset="0"/>
                <a:cs typeface="Times New Roman" panose="02020603050405020304" pitchFamily="18" charset="0"/>
              </a:rPr>
              <a:t>possible.Also</a:t>
            </a:r>
            <a:r>
              <a:rPr lang="en-US" dirty="0">
                <a:latin typeface="Times New Roman" panose="02020603050405020304" pitchFamily="18" charset="0"/>
                <a:cs typeface="Times New Roman" panose="02020603050405020304" pitchFamily="18" charset="0"/>
              </a:rPr>
              <a:t> there were negative values .All the unrealistic value drop which caused 8% to 9% data loss only. </a:t>
            </a: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72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72481"/>
          </a:xfrm>
        </p:spPr>
        <p:txBody>
          <a:bodyPr>
            <a:normAutofit fontScale="90000"/>
          </a:bodyPr>
          <a:lstStyle/>
          <a:p>
            <a:r>
              <a:rPr lang="en-IN" dirty="0">
                <a:latin typeface="Times New Roman" panose="02020603050405020304" pitchFamily="18" charset="0"/>
                <a:cs typeface="Times New Roman" panose="02020603050405020304" pitchFamily="18" charset="0"/>
              </a:rPr>
              <a:t>Testing of Identified Approaches (Algorithms)</a:t>
            </a:r>
            <a:r>
              <a:rPr lang="en-US" dirty="0"/>
              <a:t/>
            </a:r>
            <a:br>
              <a:rPr lang="en-US" dirty="0"/>
            </a:br>
            <a:endParaRPr lang="en-US" dirty="0"/>
          </a:p>
        </p:txBody>
      </p:sp>
      <p:sp>
        <p:nvSpPr>
          <p:cNvPr id="3" name="Subtitle 2"/>
          <p:cNvSpPr>
            <a:spLocks noGrp="1"/>
          </p:cNvSpPr>
          <p:nvPr>
            <p:ph type="subTitle" idx="1"/>
          </p:nvPr>
        </p:nvSpPr>
        <p:spPr>
          <a:xfrm>
            <a:off x="1524000" y="2133600"/>
            <a:ext cx="9144000" cy="4210756"/>
          </a:xfrm>
        </p:spPr>
        <p:txBody>
          <a:bodyPr>
            <a:normAutofit/>
          </a:bodyPr>
          <a:lstStyle/>
          <a:p>
            <a:pPr algn="l"/>
            <a:r>
              <a:rPr lang="en-US" dirty="0">
                <a:latin typeface="Times New Roman" panose="02020603050405020304" pitchFamily="18" charset="0"/>
                <a:cs typeface="Times New Roman" panose="02020603050405020304" pitchFamily="18" charset="0"/>
              </a:rPr>
              <a:t>I performed 7 Algorithms in which 4 were model library like :</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Logistic </a:t>
            </a:r>
            <a:r>
              <a:rPr lang="en-US" dirty="0" smtClean="0">
                <a:latin typeface="Times New Roman" panose="02020603050405020304" pitchFamily="18" charset="0"/>
                <a:cs typeface="Times New Roman" panose="02020603050405020304" pitchFamily="18" charset="0"/>
              </a:rPr>
              <a:t>Regression</a:t>
            </a:r>
          </a:p>
          <a:p>
            <a:pPr marL="342900" indent="-342900" algn="l">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SVC</a:t>
            </a:r>
          </a:p>
          <a:p>
            <a:pPr marL="342900" indent="-342900" algn="l">
              <a:buFont typeface="Wingdings" panose="05000000000000000000" pitchFamily="2" charset="2"/>
              <a:buChar char="§"/>
            </a:pPr>
            <a:r>
              <a:rPr lang="en-US" dirty="0" err="1" smtClean="0">
                <a:latin typeface="Times New Roman" panose="02020603050405020304" pitchFamily="18" charset="0"/>
                <a:cs typeface="Times New Roman" panose="02020603050405020304" pitchFamily="18" charset="0"/>
              </a:rPr>
              <a:t>DecisionTreeClassifier</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dirty="0" err="1" smtClean="0">
                <a:latin typeface="Times New Roman" panose="02020603050405020304" pitchFamily="18" charset="0"/>
                <a:cs typeface="Times New Roman" panose="02020603050405020304" pitchFamily="18" charset="0"/>
              </a:rPr>
              <a:t>KNeighborsClassifier</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Out of 7, 3 were boosting model library like</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RandomForestClassifier</a:t>
            </a:r>
          </a:p>
          <a:p>
            <a:pPr marL="342900" indent="-342900" algn="l">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AdaBoostClassifier</a:t>
            </a:r>
            <a:endParaRPr lang="en-US"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GradientBoostingClassifier</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41541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1993"/>
          </a:xfrm>
        </p:spPr>
        <p:txBody>
          <a:bodyPr>
            <a:normAutofit fontScale="90000"/>
          </a:bodyPr>
          <a:lstStyle/>
          <a:p>
            <a:r>
              <a:rPr lang="en-US" dirty="0"/>
              <a:t>Exploratory Data </a:t>
            </a:r>
            <a:r>
              <a:rPr lang="en-US" dirty="0" smtClean="0"/>
              <a:t>Analysis(EDA)</a:t>
            </a:r>
            <a:endParaRPr lang="en-US" dirty="0"/>
          </a:p>
        </p:txBody>
      </p:sp>
      <p:sp>
        <p:nvSpPr>
          <p:cNvPr id="3" name="Subtitle 2"/>
          <p:cNvSpPr>
            <a:spLocks noGrp="1"/>
          </p:cNvSpPr>
          <p:nvPr>
            <p:ph type="subTitle" idx="1"/>
          </p:nvPr>
        </p:nvSpPr>
        <p:spPr>
          <a:xfrm>
            <a:off x="1524000" y="3602038"/>
            <a:ext cx="9144000" cy="45719"/>
          </a:xfrm>
        </p:spPr>
        <p:txBody>
          <a:bodyPr>
            <a:normAutofit fontScale="25000" lnSpcReduction="20000"/>
          </a:bodyPr>
          <a:lstStyle/>
          <a:p>
            <a:endParaRPr lang="en-US" dirty="0"/>
          </a:p>
        </p:txBody>
      </p:sp>
      <p:pic>
        <p:nvPicPr>
          <p:cNvPr id="4" name="Content Placeholder 3" descr="download (1).png"/>
          <p:cNvPicPr>
            <a:picLocks noGrp="1" noChangeAspect="1"/>
          </p:cNvPicPr>
          <p:nvPr>
            <p:ph idx="1"/>
          </p:nvPr>
        </p:nvPicPr>
        <p:blipFill>
          <a:blip r:embed="rId2"/>
          <a:stretch>
            <a:fillRect/>
          </a:stretch>
        </p:blipFill>
        <p:spPr>
          <a:xfrm>
            <a:off x="1524000" y="1580444"/>
            <a:ext cx="4090245" cy="2359378"/>
          </a:xfrm>
        </p:spPr>
      </p:pic>
      <p:pic>
        <p:nvPicPr>
          <p:cNvPr id="5" name="Picture 4" descr="download (3).png"/>
          <p:cNvPicPr>
            <a:picLocks noChangeAspect="1"/>
          </p:cNvPicPr>
          <p:nvPr/>
        </p:nvPicPr>
        <p:blipFill>
          <a:blip r:embed="rId3"/>
          <a:stretch>
            <a:fillRect/>
          </a:stretch>
        </p:blipFill>
        <p:spPr>
          <a:xfrm>
            <a:off x="6276622" y="1580444"/>
            <a:ext cx="4096545" cy="2438400"/>
          </a:xfrm>
          <a:prstGeom prst="rect">
            <a:avLst/>
          </a:prstGeom>
        </p:spPr>
      </p:pic>
      <p:pic>
        <p:nvPicPr>
          <p:cNvPr id="6" name="Content Placeholder 3" descr="download (1).png"/>
          <p:cNvPicPr>
            <a:picLocks noChangeAspect="1"/>
          </p:cNvPicPr>
          <p:nvPr/>
        </p:nvPicPr>
        <p:blipFill>
          <a:blip r:embed="rId2"/>
          <a:stretch>
            <a:fillRect/>
          </a:stretch>
        </p:blipFill>
        <p:spPr>
          <a:xfrm>
            <a:off x="1671416" y="1580444"/>
            <a:ext cx="4090245" cy="2528712"/>
          </a:xfrm>
          <a:prstGeom prst="rect">
            <a:avLst/>
          </a:prstGeom>
        </p:spPr>
      </p:pic>
      <p:pic>
        <p:nvPicPr>
          <p:cNvPr id="7" name="Picture 6" descr="download (2).png"/>
          <p:cNvPicPr>
            <a:picLocks noChangeAspect="1"/>
          </p:cNvPicPr>
          <p:nvPr/>
        </p:nvPicPr>
        <p:blipFill>
          <a:blip r:embed="rId4"/>
          <a:stretch>
            <a:fillRect/>
          </a:stretch>
        </p:blipFill>
        <p:spPr>
          <a:xfrm>
            <a:off x="1941688" y="4114800"/>
            <a:ext cx="3749427" cy="2162704"/>
          </a:xfrm>
          <a:prstGeom prst="rect">
            <a:avLst/>
          </a:prstGeom>
        </p:spPr>
      </p:pic>
      <p:pic>
        <p:nvPicPr>
          <p:cNvPr id="8" name="Picture 7" descr="download (4).png"/>
          <p:cNvPicPr>
            <a:picLocks noChangeAspect="1"/>
          </p:cNvPicPr>
          <p:nvPr/>
        </p:nvPicPr>
        <p:blipFill>
          <a:blip r:embed="rId5"/>
          <a:stretch>
            <a:fillRect/>
          </a:stretch>
        </p:blipFill>
        <p:spPr>
          <a:xfrm>
            <a:off x="6493933" y="4018844"/>
            <a:ext cx="3074205" cy="2884884"/>
          </a:xfrm>
          <a:prstGeom prst="rect">
            <a:avLst/>
          </a:prstGeom>
        </p:spPr>
      </p:pic>
    </p:spTree>
    <p:extLst>
      <p:ext uri="{BB962C8B-B14F-4D97-AF65-F5344CB8AC3E}">
        <p14:creationId xmlns:p14="http://schemas.microsoft.com/office/powerpoint/2010/main" val="3761197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download (5).png"/>
          <p:cNvPicPr>
            <a:picLocks noChangeAspect="1"/>
          </p:cNvPicPr>
          <p:nvPr/>
        </p:nvPicPr>
        <p:blipFill>
          <a:blip r:embed="rId2"/>
          <a:stretch>
            <a:fillRect/>
          </a:stretch>
        </p:blipFill>
        <p:spPr>
          <a:xfrm>
            <a:off x="316089" y="403577"/>
            <a:ext cx="4732456" cy="2983089"/>
          </a:xfrm>
          <a:prstGeom prst="rect">
            <a:avLst/>
          </a:prstGeom>
        </p:spPr>
      </p:pic>
      <p:pic>
        <p:nvPicPr>
          <p:cNvPr id="3" name="Picture 2" descr="download (6).png"/>
          <p:cNvPicPr>
            <a:picLocks noChangeAspect="1"/>
          </p:cNvPicPr>
          <p:nvPr/>
        </p:nvPicPr>
        <p:blipFill>
          <a:blip r:embed="rId3"/>
          <a:stretch>
            <a:fillRect/>
          </a:stretch>
        </p:blipFill>
        <p:spPr>
          <a:xfrm>
            <a:off x="6292056" y="379587"/>
            <a:ext cx="5041988" cy="3007079"/>
          </a:xfrm>
          <a:prstGeom prst="rect">
            <a:avLst/>
          </a:prstGeom>
        </p:spPr>
      </p:pic>
      <p:pic>
        <p:nvPicPr>
          <p:cNvPr id="4" name="Picture 3" descr="download (7).png"/>
          <p:cNvPicPr>
            <a:picLocks noChangeAspect="1"/>
          </p:cNvPicPr>
          <p:nvPr/>
        </p:nvPicPr>
        <p:blipFill>
          <a:blip r:embed="rId4"/>
          <a:stretch>
            <a:fillRect/>
          </a:stretch>
        </p:blipFill>
        <p:spPr>
          <a:xfrm>
            <a:off x="304801" y="3810000"/>
            <a:ext cx="5644443" cy="2642202"/>
          </a:xfrm>
          <a:prstGeom prst="rect">
            <a:avLst/>
          </a:prstGeom>
        </p:spPr>
      </p:pic>
    </p:spTree>
    <p:extLst>
      <p:ext uri="{BB962C8B-B14F-4D97-AF65-F5344CB8AC3E}">
        <p14:creationId xmlns:p14="http://schemas.microsoft.com/office/powerpoint/2010/main" val="175233466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Custom 1">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5.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Facet</Template>
  <TotalTime>227</TotalTime>
  <Words>900</Words>
  <Application>Microsoft Office PowerPoint</Application>
  <PresentationFormat>Widescreen</PresentationFormat>
  <Paragraphs>56</Paragraphs>
  <Slides>24</Slides>
  <Notes>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24</vt:i4>
      </vt:variant>
    </vt:vector>
  </HeadingPairs>
  <TitlesOfParts>
    <vt:vector size="38" baseType="lpstr">
      <vt:lpstr>Arial</vt:lpstr>
      <vt:lpstr>Calibri</vt:lpstr>
      <vt:lpstr>Calibri Light</vt:lpstr>
      <vt:lpstr>Century Gothic</vt:lpstr>
      <vt:lpstr>Corbel</vt:lpstr>
      <vt:lpstr>Times New Roman</vt:lpstr>
      <vt:lpstr>Trebuchet MS</vt:lpstr>
      <vt:lpstr>Wingdings</vt:lpstr>
      <vt:lpstr>Wingdings 3</vt:lpstr>
      <vt:lpstr>Office Theme</vt:lpstr>
      <vt:lpstr>Ion Boardroom</vt:lpstr>
      <vt:lpstr>Facet</vt:lpstr>
      <vt:lpstr>Basis</vt:lpstr>
      <vt:lpstr>Retrospect</vt:lpstr>
      <vt:lpstr> Micro-Credit Defaulter Model </vt:lpstr>
      <vt:lpstr>ACKNOWLEDGEMENT </vt:lpstr>
      <vt:lpstr>Introduction</vt:lpstr>
      <vt:lpstr>Motivation for the Problem Undertaken </vt:lpstr>
      <vt:lpstr>Data Inputs- Logic- Output Relationships</vt:lpstr>
      <vt:lpstr>Data Preprocessing</vt:lpstr>
      <vt:lpstr>Testing of Identified Approaches (Algorithms) </vt:lpstr>
      <vt:lpstr>Exploratory Data Analysis(EDA)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Hyper parameter tuning result</vt:lpstr>
      <vt:lpstr>Key Findings and Conclusions of the Study </vt:lpstr>
      <vt:lpstr>LogisticRegression</vt:lpstr>
      <vt:lpstr>DecisionTreeClassifier</vt:lpstr>
      <vt:lpstr>RandomForestClassifier </vt:lpstr>
      <vt:lpstr>Conclusion</vt:lpstr>
      <vt:lpstr>Limitations of this work and Scope for Future Work</vt:lpstr>
      <vt:lpstr>PowerPoint Presentation</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Micro-CreditDefaulter Model </dc:title>
  <dc:creator>Moorche</dc:creator>
  <cp:lastModifiedBy>Moorche</cp:lastModifiedBy>
  <cp:revision>11</cp:revision>
  <dcterms:created xsi:type="dcterms:W3CDTF">2022-01-08T01:23:42Z</dcterms:created>
  <dcterms:modified xsi:type="dcterms:W3CDTF">2022-01-09T09:15:01Z</dcterms:modified>
</cp:coreProperties>
</file>