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2" r:id="rId8"/>
    <p:sldId id="261" r:id="rId9"/>
    <p:sldId id="263" r:id="rId10"/>
    <p:sldId id="264" r:id="rId11"/>
    <p:sldId id="265" r:id="rId12"/>
    <p:sldId id="266" r:id="rId13"/>
    <p:sldId id="267"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FFCFD0-19B3-41D6-A72F-3E25C10B15AF}"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A654D-1EF5-4A11-985B-C7D63D576A39}" type="slidenum">
              <a:rPr lang="en-US" smtClean="0"/>
              <a:t>‹#›</a:t>
            </a:fld>
            <a:endParaRPr lang="en-US"/>
          </a:p>
        </p:txBody>
      </p:sp>
    </p:spTree>
    <p:extLst>
      <p:ext uri="{BB962C8B-B14F-4D97-AF65-F5344CB8AC3E}">
        <p14:creationId xmlns:p14="http://schemas.microsoft.com/office/powerpoint/2010/main" val="2446047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FFCFD0-19B3-41D6-A72F-3E25C10B15AF}"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A654D-1EF5-4A11-985B-C7D63D576A39}" type="slidenum">
              <a:rPr lang="en-US" smtClean="0"/>
              <a:t>‹#›</a:t>
            </a:fld>
            <a:endParaRPr lang="en-US"/>
          </a:p>
        </p:txBody>
      </p:sp>
    </p:spTree>
    <p:extLst>
      <p:ext uri="{BB962C8B-B14F-4D97-AF65-F5344CB8AC3E}">
        <p14:creationId xmlns:p14="http://schemas.microsoft.com/office/powerpoint/2010/main" val="2785296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FFCFD0-19B3-41D6-A72F-3E25C10B15AF}"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A654D-1EF5-4A11-985B-C7D63D576A39}" type="slidenum">
              <a:rPr lang="en-US" smtClean="0"/>
              <a:t>‹#›</a:t>
            </a:fld>
            <a:endParaRPr lang="en-US"/>
          </a:p>
        </p:txBody>
      </p:sp>
    </p:spTree>
    <p:extLst>
      <p:ext uri="{BB962C8B-B14F-4D97-AF65-F5344CB8AC3E}">
        <p14:creationId xmlns:p14="http://schemas.microsoft.com/office/powerpoint/2010/main" val="6225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7FFCFD0-19B3-41D6-A72F-3E25C10B15AF}"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A654D-1EF5-4A11-985B-C7D63D576A3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4647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FFCFD0-19B3-41D6-A72F-3E25C10B15AF}"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A654D-1EF5-4A11-985B-C7D63D576A39}" type="slidenum">
              <a:rPr lang="en-US" smtClean="0"/>
              <a:t>‹#›</a:t>
            </a:fld>
            <a:endParaRPr lang="en-US"/>
          </a:p>
        </p:txBody>
      </p:sp>
    </p:spTree>
    <p:extLst>
      <p:ext uri="{BB962C8B-B14F-4D97-AF65-F5344CB8AC3E}">
        <p14:creationId xmlns:p14="http://schemas.microsoft.com/office/powerpoint/2010/main" val="169841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7FFCFD0-19B3-41D6-A72F-3E25C10B15AF}"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A654D-1EF5-4A11-985B-C7D63D576A3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45356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7FFCFD0-19B3-41D6-A72F-3E25C10B15AF}" type="datetimeFigureOut">
              <a:rPr lang="en-US" smtClean="0"/>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1A654D-1EF5-4A11-985B-C7D63D576A39}" type="slidenum">
              <a:rPr lang="en-US" smtClean="0"/>
              <a:t>‹#›</a:t>
            </a:fld>
            <a:endParaRPr lang="en-US"/>
          </a:p>
        </p:txBody>
      </p:sp>
    </p:spTree>
    <p:extLst>
      <p:ext uri="{BB962C8B-B14F-4D97-AF65-F5344CB8AC3E}">
        <p14:creationId xmlns:p14="http://schemas.microsoft.com/office/powerpoint/2010/main" val="3156590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7FFCFD0-19B3-41D6-A72F-3E25C10B15AF}" type="datetimeFigureOut">
              <a:rPr lang="en-US" smtClean="0"/>
              <a:t>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1A654D-1EF5-4A11-985B-C7D63D576A39}" type="slidenum">
              <a:rPr lang="en-US" smtClean="0"/>
              <a:t>‹#›</a:t>
            </a:fld>
            <a:endParaRPr lang="en-US"/>
          </a:p>
        </p:txBody>
      </p:sp>
    </p:spTree>
    <p:extLst>
      <p:ext uri="{BB962C8B-B14F-4D97-AF65-F5344CB8AC3E}">
        <p14:creationId xmlns:p14="http://schemas.microsoft.com/office/powerpoint/2010/main" val="20004715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7FFCFD0-19B3-41D6-A72F-3E25C10B15AF}" type="datetimeFigureOut">
              <a:rPr lang="en-US" smtClean="0"/>
              <a:t>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1A654D-1EF5-4A11-985B-C7D63D576A39}" type="slidenum">
              <a:rPr lang="en-US" smtClean="0"/>
              <a:t>‹#›</a:t>
            </a:fld>
            <a:endParaRPr lang="en-US"/>
          </a:p>
        </p:txBody>
      </p:sp>
    </p:spTree>
    <p:extLst>
      <p:ext uri="{BB962C8B-B14F-4D97-AF65-F5344CB8AC3E}">
        <p14:creationId xmlns:p14="http://schemas.microsoft.com/office/powerpoint/2010/main" val="34246711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7FFCFD0-19B3-41D6-A72F-3E25C10B15AF}" type="datetimeFigureOut">
              <a:rPr lang="en-US" smtClean="0"/>
              <a:t>2/9/2022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C1A654D-1EF5-4A11-985B-C7D63D576A39}" type="slidenum">
              <a:rPr lang="en-US" smtClean="0"/>
              <a:t>‹#›</a:t>
            </a:fld>
            <a:endParaRPr lang="en-US"/>
          </a:p>
        </p:txBody>
      </p:sp>
    </p:spTree>
    <p:extLst>
      <p:ext uri="{BB962C8B-B14F-4D97-AF65-F5344CB8AC3E}">
        <p14:creationId xmlns:p14="http://schemas.microsoft.com/office/powerpoint/2010/main" val="2122626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7FFCFD0-19B3-41D6-A72F-3E25C10B15AF}" type="datetimeFigureOut">
              <a:rPr lang="en-US" smtClean="0"/>
              <a:t>2/9/2022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C1A654D-1EF5-4A11-985B-C7D63D576A39}" type="slidenum">
              <a:rPr lang="en-US" smtClean="0"/>
              <a:t>‹#›</a:t>
            </a:fld>
            <a:endParaRPr lang="en-US"/>
          </a:p>
        </p:txBody>
      </p:sp>
    </p:spTree>
    <p:extLst>
      <p:ext uri="{BB962C8B-B14F-4D97-AF65-F5344CB8AC3E}">
        <p14:creationId xmlns:p14="http://schemas.microsoft.com/office/powerpoint/2010/main" val="2021904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FFCFD0-19B3-41D6-A72F-3E25C10B15AF}"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A654D-1EF5-4A11-985B-C7D63D576A39}" type="slidenum">
              <a:rPr lang="en-US" smtClean="0"/>
              <a:t>‹#›</a:t>
            </a:fld>
            <a:endParaRPr lang="en-US"/>
          </a:p>
        </p:txBody>
      </p:sp>
    </p:spTree>
    <p:extLst>
      <p:ext uri="{BB962C8B-B14F-4D97-AF65-F5344CB8AC3E}">
        <p14:creationId xmlns:p14="http://schemas.microsoft.com/office/powerpoint/2010/main" val="27407899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7FFCFD0-19B3-41D6-A72F-3E25C10B15AF}" type="datetimeFigureOut">
              <a:rPr lang="en-US" smtClean="0"/>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1A654D-1EF5-4A11-985B-C7D63D576A39}" type="slidenum">
              <a:rPr lang="en-US" smtClean="0"/>
              <a:t>‹#›</a:t>
            </a:fld>
            <a:endParaRPr lang="en-US"/>
          </a:p>
        </p:txBody>
      </p:sp>
    </p:spTree>
    <p:extLst>
      <p:ext uri="{BB962C8B-B14F-4D97-AF65-F5344CB8AC3E}">
        <p14:creationId xmlns:p14="http://schemas.microsoft.com/office/powerpoint/2010/main" val="7784823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FFCFD0-19B3-41D6-A72F-3E25C10B15AF}"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A654D-1EF5-4A11-985B-C7D63D576A39}" type="slidenum">
              <a:rPr lang="en-US" smtClean="0"/>
              <a:t>‹#›</a:t>
            </a:fld>
            <a:endParaRPr lang="en-US"/>
          </a:p>
        </p:txBody>
      </p:sp>
    </p:spTree>
    <p:extLst>
      <p:ext uri="{BB962C8B-B14F-4D97-AF65-F5344CB8AC3E}">
        <p14:creationId xmlns:p14="http://schemas.microsoft.com/office/powerpoint/2010/main" val="4344765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FFCFD0-19B3-41D6-A72F-3E25C10B15AF}"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A654D-1EF5-4A11-985B-C7D63D576A39}" type="slidenum">
              <a:rPr lang="en-US" smtClean="0"/>
              <a:t>‹#›</a:t>
            </a:fld>
            <a:endParaRPr lang="en-US"/>
          </a:p>
        </p:txBody>
      </p:sp>
    </p:spTree>
    <p:extLst>
      <p:ext uri="{BB962C8B-B14F-4D97-AF65-F5344CB8AC3E}">
        <p14:creationId xmlns:p14="http://schemas.microsoft.com/office/powerpoint/2010/main" val="62061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7FFCFD0-19B3-41D6-A72F-3E25C10B15AF}"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A654D-1EF5-4A11-985B-C7D63D576A39}" type="slidenum">
              <a:rPr lang="en-US" smtClean="0"/>
              <a:t>‹#›</a:t>
            </a:fld>
            <a:endParaRPr lang="en-US"/>
          </a:p>
        </p:txBody>
      </p:sp>
    </p:spTree>
    <p:extLst>
      <p:ext uri="{BB962C8B-B14F-4D97-AF65-F5344CB8AC3E}">
        <p14:creationId xmlns:p14="http://schemas.microsoft.com/office/powerpoint/2010/main" val="1839912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FFCFD0-19B3-41D6-A72F-3E25C10B15AF}" type="datetimeFigureOut">
              <a:rPr lang="en-US" smtClean="0"/>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1A654D-1EF5-4A11-985B-C7D63D576A39}" type="slidenum">
              <a:rPr lang="en-US" smtClean="0"/>
              <a:t>‹#›</a:t>
            </a:fld>
            <a:endParaRPr lang="en-US"/>
          </a:p>
        </p:txBody>
      </p:sp>
    </p:spTree>
    <p:extLst>
      <p:ext uri="{BB962C8B-B14F-4D97-AF65-F5344CB8AC3E}">
        <p14:creationId xmlns:p14="http://schemas.microsoft.com/office/powerpoint/2010/main" val="238145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FFCFD0-19B3-41D6-A72F-3E25C10B15AF}" type="datetimeFigureOut">
              <a:rPr lang="en-US" smtClean="0"/>
              <a:t>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1A654D-1EF5-4A11-985B-C7D63D576A39}" type="slidenum">
              <a:rPr lang="en-US" smtClean="0"/>
              <a:t>‹#›</a:t>
            </a:fld>
            <a:endParaRPr lang="en-US"/>
          </a:p>
        </p:txBody>
      </p:sp>
    </p:spTree>
    <p:extLst>
      <p:ext uri="{BB962C8B-B14F-4D97-AF65-F5344CB8AC3E}">
        <p14:creationId xmlns:p14="http://schemas.microsoft.com/office/powerpoint/2010/main" val="1705700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FFCFD0-19B3-41D6-A72F-3E25C10B15AF}" type="datetimeFigureOut">
              <a:rPr lang="en-US" smtClean="0"/>
              <a:t>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1A654D-1EF5-4A11-985B-C7D63D576A39}" type="slidenum">
              <a:rPr lang="en-US" smtClean="0"/>
              <a:t>‹#›</a:t>
            </a:fld>
            <a:endParaRPr lang="en-US"/>
          </a:p>
        </p:txBody>
      </p:sp>
    </p:spTree>
    <p:extLst>
      <p:ext uri="{BB962C8B-B14F-4D97-AF65-F5344CB8AC3E}">
        <p14:creationId xmlns:p14="http://schemas.microsoft.com/office/powerpoint/2010/main" val="3891824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FFCFD0-19B3-41D6-A72F-3E25C10B15AF}" type="datetimeFigureOut">
              <a:rPr lang="en-US" smtClean="0"/>
              <a:t>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1A654D-1EF5-4A11-985B-C7D63D576A39}" type="slidenum">
              <a:rPr lang="en-US" smtClean="0"/>
              <a:t>‹#›</a:t>
            </a:fld>
            <a:endParaRPr lang="en-US"/>
          </a:p>
        </p:txBody>
      </p:sp>
    </p:spTree>
    <p:extLst>
      <p:ext uri="{BB962C8B-B14F-4D97-AF65-F5344CB8AC3E}">
        <p14:creationId xmlns:p14="http://schemas.microsoft.com/office/powerpoint/2010/main" val="1192944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7FFCFD0-19B3-41D6-A72F-3E25C10B15AF}" type="datetimeFigureOut">
              <a:rPr lang="en-US" smtClean="0"/>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1A654D-1EF5-4A11-985B-C7D63D576A39}" type="slidenum">
              <a:rPr lang="en-US" smtClean="0"/>
              <a:t>‹#›</a:t>
            </a:fld>
            <a:endParaRPr lang="en-US"/>
          </a:p>
        </p:txBody>
      </p:sp>
    </p:spTree>
    <p:extLst>
      <p:ext uri="{BB962C8B-B14F-4D97-AF65-F5344CB8AC3E}">
        <p14:creationId xmlns:p14="http://schemas.microsoft.com/office/powerpoint/2010/main" val="1760704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7FFCFD0-19B3-41D6-A72F-3E25C10B15AF}" type="datetimeFigureOut">
              <a:rPr lang="en-US" smtClean="0"/>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1A654D-1EF5-4A11-985B-C7D63D576A39}" type="slidenum">
              <a:rPr lang="en-US" smtClean="0"/>
              <a:t>‹#›</a:t>
            </a:fld>
            <a:endParaRPr lang="en-US"/>
          </a:p>
        </p:txBody>
      </p:sp>
    </p:spTree>
    <p:extLst>
      <p:ext uri="{BB962C8B-B14F-4D97-AF65-F5344CB8AC3E}">
        <p14:creationId xmlns:p14="http://schemas.microsoft.com/office/powerpoint/2010/main" val="1543459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FFCFD0-19B3-41D6-A72F-3E25C10B15AF}" type="datetimeFigureOut">
              <a:rPr lang="en-US" smtClean="0"/>
              <a:t>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1A654D-1EF5-4A11-985B-C7D63D576A39}" type="slidenum">
              <a:rPr lang="en-US" smtClean="0"/>
              <a:t>‹#›</a:t>
            </a:fld>
            <a:endParaRPr lang="en-US"/>
          </a:p>
        </p:txBody>
      </p:sp>
    </p:spTree>
    <p:extLst>
      <p:ext uri="{BB962C8B-B14F-4D97-AF65-F5344CB8AC3E}">
        <p14:creationId xmlns:p14="http://schemas.microsoft.com/office/powerpoint/2010/main" val="2681764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7FFCFD0-19B3-41D6-A72F-3E25C10B15AF}" type="datetimeFigureOut">
              <a:rPr lang="en-US" smtClean="0"/>
              <a:t>2/9/2022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C1A654D-1EF5-4A11-985B-C7D63D576A3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98638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cs typeface="Calibri Light"/>
              </a:rPr>
              <a:t>Project presentation on :-</a:t>
            </a:r>
            <a:br>
              <a:rPr lang="en-US" dirty="0">
                <a:cs typeface="Calibri Light"/>
              </a:rPr>
            </a:br>
            <a:r>
              <a:rPr lang="en-US" dirty="0">
                <a:cs typeface="Calibri Light"/>
              </a:rPr>
              <a:t/>
            </a:r>
            <a:br>
              <a:rPr lang="en-US" dirty="0">
                <a:cs typeface="Calibri Light"/>
              </a:rPr>
            </a:br>
            <a:r>
              <a:rPr lang="en-US" b="1" dirty="0" smtClean="0">
                <a:cs typeface="Calibri Light"/>
              </a:rPr>
              <a:t>PFA</a:t>
            </a:r>
            <a:r>
              <a:rPr lang="en-US" dirty="0" smtClean="0">
                <a:cs typeface="Calibri Light"/>
              </a:rPr>
              <a:t> </a:t>
            </a:r>
            <a:r>
              <a:rPr lang="en-US" b="1" dirty="0">
                <a:cs typeface="Calibri Light"/>
              </a:rPr>
              <a:t>HOUSING</a:t>
            </a:r>
            <a:r>
              <a:rPr lang="en-US" dirty="0">
                <a:cs typeface="Calibri Light"/>
              </a:rPr>
              <a:t> </a:t>
            </a:r>
            <a:r>
              <a:rPr lang="en-US" b="1" dirty="0">
                <a:cs typeface="Calibri Light"/>
              </a:rPr>
              <a:t>PROJECT</a:t>
            </a:r>
            <a:endParaRPr lang="en-US" dirty="0"/>
          </a:p>
        </p:txBody>
      </p:sp>
      <p:sp>
        <p:nvSpPr>
          <p:cNvPr id="3" name="Subtitle 2"/>
          <p:cNvSpPr>
            <a:spLocks noGrp="1"/>
          </p:cNvSpPr>
          <p:nvPr>
            <p:ph type="subTitle" idx="1"/>
          </p:nvPr>
        </p:nvSpPr>
        <p:spPr>
          <a:xfrm>
            <a:off x="1524000" y="3602038"/>
            <a:ext cx="10340622" cy="2877784"/>
          </a:xfrm>
        </p:spPr>
        <p:txBody>
          <a:bodyPr>
            <a:normAutofit lnSpcReduction="10000"/>
          </a:bodyPr>
          <a:lstStyle/>
          <a:p>
            <a:pPr algn="r"/>
            <a:r>
              <a:rPr lang="en-US" dirty="0" smtClean="0">
                <a:cs typeface="Calibri"/>
              </a:rPr>
              <a:t>                </a:t>
            </a:r>
          </a:p>
          <a:p>
            <a:pPr algn="r"/>
            <a:endParaRPr lang="en-US" dirty="0" smtClean="0">
              <a:cs typeface="Calibri"/>
            </a:endParaRPr>
          </a:p>
          <a:p>
            <a:pPr algn="r"/>
            <a:endParaRPr lang="en-US" dirty="0">
              <a:cs typeface="Calibri"/>
            </a:endParaRPr>
          </a:p>
          <a:p>
            <a:pPr algn="r"/>
            <a:endParaRPr lang="en-US" dirty="0">
              <a:cs typeface="Calibri"/>
            </a:endParaRPr>
          </a:p>
          <a:p>
            <a:pPr algn="r"/>
            <a:r>
              <a:rPr lang="en-US" dirty="0" smtClean="0">
                <a:cs typeface="Calibri"/>
              </a:rPr>
              <a:t>Name: </a:t>
            </a:r>
            <a:r>
              <a:rPr lang="en-US" dirty="0" err="1" smtClean="0">
                <a:cs typeface="Calibri"/>
              </a:rPr>
              <a:t>Megha</a:t>
            </a:r>
            <a:r>
              <a:rPr lang="en-US" dirty="0" smtClean="0">
                <a:cs typeface="Calibri"/>
              </a:rPr>
              <a:t> Singh</a:t>
            </a:r>
          </a:p>
          <a:p>
            <a:pPr algn="r"/>
            <a:r>
              <a:rPr lang="en-US" dirty="0" smtClean="0">
                <a:cs typeface="Calibri"/>
              </a:rPr>
              <a:t>           Batch #1834</a:t>
            </a:r>
            <a:endParaRPr lang="en-US" dirty="0">
              <a:cs typeface="Calibri"/>
            </a:endParaRPr>
          </a:p>
        </p:txBody>
      </p:sp>
    </p:spTree>
    <p:extLst>
      <p:ext uri="{BB962C8B-B14F-4D97-AF65-F5344CB8AC3E}">
        <p14:creationId xmlns:p14="http://schemas.microsoft.com/office/powerpoint/2010/main" val="3467930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3097"/>
          </a:xfrm>
        </p:spPr>
        <p:txBody>
          <a:bodyPr>
            <a:normAutofit fontScale="90000"/>
          </a:bodyPr>
          <a:lstStyle/>
          <a:p>
            <a:r>
              <a:rPr lang="en-IN" dirty="0">
                <a:latin typeface="WordVisi_MSFontService"/>
              </a:rPr>
              <a:t>We then explored categorical variables </a:t>
            </a:r>
            <a:r>
              <a:rPr lang="en-US" dirty="0">
                <a:cs typeface="Calibri" panose="020F0502020204030204"/>
              </a:rPr>
              <a:t/>
            </a:r>
            <a:br>
              <a:rPr lang="en-US" dirty="0">
                <a:cs typeface="Calibri" panose="020F0502020204030204"/>
              </a:rPr>
            </a:br>
            <a:endParaRPr lang="en-US" dirty="0"/>
          </a:p>
        </p:txBody>
      </p:sp>
      <p:pic>
        <p:nvPicPr>
          <p:cNvPr id="4" name="Content Placeholder 3" descr="Table&#10;&#10;Description automatically generated">
            <a:extLst>
              <a:ext uri="{FF2B5EF4-FFF2-40B4-BE49-F238E27FC236}">
                <a16:creationId xmlns:a16="http://schemas.microsoft.com/office/drawing/2014/main" id="{F8665FA9-EF14-42C3-A80B-27209611BD01}"/>
              </a:ext>
            </a:extLst>
          </p:cNvPr>
          <p:cNvPicPr>
            <a:picLocks noGrp="1" noChangeAspect="1"/>
          </p:cNvPicPr>
          <p:nvPr>
            <p:ph idx="1"/>
          </p:nvPr>
        </p:nvPicPr>
        <p:blipFill>
          <a:blip r:embed="rId2"/>
          <a:stretch>
            <a:fillRect/>
          </a:stretch>
        </p:blipFill>
        <p:spPr>
          <a:xfrm>
            <a:off x="519289" y="1444979"/>
            <a:ext cx="9660522" cy="4447822"/>
          </a:xfrm>
          <a:prstGeom prst="rect">
            <a:avLst/>
          </a:prstGeom>
        </p:spPr>
      </p:pic>
      <p:sp>
        <p:nvSpPr>
          <p:cNvPr id="5" name="Rectangle 4"/>
          <p:cNvSpPr/>
          <p:nvPr/>
        </p:nvSpPr>
        <p:spPr>
          <a:xfrm>
            <a:off x="395111" y="3105835"/>
            <a:ext cx="8748889" cy="3693319"/>
          </a:xfrm>
          <a:prstGeom prst="rect">
            <a:avLst/>
          </a:prstGeom>
        </p:spPr>
        <p:txBody>
          <a:bodyPr wrap="square">
            <a:spAutoFit/>
          </a:bodyPr>
          <a:lstStyle/>
          <a:p>
            <a:pPr marL="285750" indent="-285750">
              <a:buFont typeface="Arial" panose="020B0604020202020204" pitchFamily="34" charset="0"/>
              <a:buChar char="•"/>
            </a:pPr>
            <a:endParaRPr lang="en-IN" dirty="0" smtClean="0">
              <a:latin typeface="WordVisi_MSFontService"/>
            </a:endParaRPr>
          </a:p>
          <a:p>
            <a:pPr marL="285750" indent="-285750">
              <a:buFont typeface="Arial" panose="020B0604020202020204" pitchFamily="34" charset="0"/>
              <a:buChar char="•"/>
            </a:pPr>
            <a:endParaRPr lang="en-IN" dirty="0">
              <a:latin typeface="WordVisi_MSFontService"/>
            </a:endParaRPr>
          </a:p>
          <a:p>
            <a:pPr marL="285750" indent="-285750">
              <a:buFont typeface="Arial" panose="020B0604020202020204" pitchFamily="34" charset="0"/>
              <a:buChar char="•"/>
            </a:pPr>
            <a:endParaRPr lang="en-IN" dirty="0" smtClean="0">
              <a:latin typeface="WordVisi_MSFontService"/>
            </a:endParaRPr>
          </a:p>
          <a:p>
            <a:pPr marL="285750" indent="-285750">
              <a:buFont typeface="Arial" panose="020B0604020202020204" pitchFamily="34" charset="0"/>
              <a:buChar char="•"/>
            </a:pPr>
            <a:endParaRPr lang="en-IN" dirty="0">
              <a:latin typeface="WordVisi_MSFontService"/>
            </a:endParaRPr>
          </a:p>
          <a:p>
            <a:pPr marL="285750" indent="-285750">
              <a:buFont typeface="Arial" panose="020B0604020202020204" pitchFamily="34" charset="0"/>
              <a:buChar char="•"/>
            </a:pPr>
            <a:endParaRPr lang="en-IN" dirty="0" smtClean="0">
              <a:latin typeface="WordVisi_MSFontService"/>
            </a:endParaRPr>
          </a:p>
          <a:p>
            <a:pPr marL="285750" indent="-285750">
              <a:buFont typeface="Arial" panose="020B0604020202020204" pitchFamily="34" charset="0"/>
              <a:buChar char="•"/>
            </a:pPr>
            <a:endParaRPr lang="en-IN" dirty="0">
              <a:latin typeface="WordVisi_MSFontService"/>
            </a:endParaRPr>
          </a:p>
          <a:p>
            <a:pPr marL="285750" indent="-285750">
              <a:buFont typeface="Arial" panose="020B0604020202020204" pitchFamily="34" charset="0"/>
              <a:buChar char="•"/>
            </a:pPr>
            <a:endParaRPr lang="en-IN" dirty="0" smtClean="0">
              <a:latin typeface="WordVisi_MSFontService"/>
            </a:endParaRPr>
          </a:p>
          <a:p>
            <a:pPr marL="285750" indent="-285750">
              <a:buFont typeface="Arial" panose="020B0604020202020204" pitchFamily="34" charset="0"/>
              <a:buChar char="•"/>
            </a:pPr>
            <a:endParaRPr lang="en-IN" dirty="0">
              <a:latin typeface="WordVisi_MSFontService"/>
            </a:endParaRPr>
          </a:p>
          <a:p>
            <a:pPr marL="285750" indent="-285750">
              <a:buFont typeface="Arial" panose="020B0604020202020204" pitchFamily="34" charset="0"/>
              <a:buChar char="•"/>
            </a:pPr>
            <a:endParaRPr lang="en-IN" dirty="0" smtClean="0">
              <a:latin typeface="WordVisi_MSFontService"/>
            </a:endParaRPr>
          </a:p>
          <a:p>
            <a:pPr marL="285750" indent="-285750">
              <a:buFont typeface="Arial" panose="020B0604020202020204" pitchFamily="34" charset="0"/>
              <a:buChar char="•"/>
            </a:pPr>
            <a:endParaRPr lang="en-IN" dirty="0">
              <a:latin typeface="WordVisi_MSFontService"/>
            </a:endParaRPr>
          </a:p>
          <a:p>
            <a:endParaRPr lang="en-IN" dirty="0">
              <a:latin typeface="WordVisi_MSFontService"/>
            </a:endParaRPr>
          </a:p>
          <a:p>
            <a:r>
              <a:rPr lang="en-IN" dirty="0" smtClean="0">
                <a:latin typeface="WordVisi_MSFontService"/>
              </a:rPr>
              <a:t>We </a:t>
            </a:r>
            <a:r>
              <a:rPr lang="en-IN" dirty="0">
                <a:latin typeface="WordVisi_MSFontService"/>
              </a:rPr>
              <a:t>observed that there is only one unique value present in Utilities so will be dropping this column.</a:t>
            </a:r>
            <a:endParaRPr lang="en-US" dirty="0">
              <a:cs typeface="Calibri" panose="020F0502020204030204"/>
            </a:endParaRPr>
          </a:p>
        </p:txBody>
      </p:sp>
    </p:spTree>
    <p:extLst>
      <p:ext uri="{BB962C8B-B14F-4D97-AF65-F5344CB8AC3E}">
        <p14:creationId xmlns:p14="http://schemas.microsoft.com/office/powerpoint/2010/main" val="2599096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25008"/>
          </a:xfrm>
        </p:spPr>
        <p:txBody>
          <a:bodyPr>
            <a:normAutofit fontScale="90000"/>
          </a:bodyPr>
          <a:lstStyle/>
          <a:p>
            <a:r>
              <a:rPr lang="en-IN" dirty="0"/>
              <a:t>Then we encoded all the categorical columns into numerical </a:t>
            </a:r>
            <a:r>
              <a:rPr lang="en-IN" dirty="0" err="1"/>
              <a:t>colums</a:t>
            </a:r>
            <a:r>
              <a:rPr lang="en-IN" dirty="0"/>
              <a:t> using dummy variables.</a:t>
            </a:r>
            <a:r>
              <a:rPr lang="en-US" dirty="0">
                <a:cs typeface="Calibri" panose="020F0502020204030204"/>
              </a:rPr>
              <a:t/>
            </a:r>
            <a:br>
              <a:rPr lang="en-US" dirty="0">
                <a:cs typeface="Calibri" panose="020F0502020204030204"/>
              </a:rPr>
            </a:br>
            <a:endParaRPr lang="en-US" dirty="0"/>
          </a:p>
        </p:txBody>
      </p:sp>
      <p:pic>
        <p:nvPicPr>
          <p:cNvPr id="4" name="Content Placeholder 3" descr="Table&#10;&#10;Description automatically generated">
            <a:extLst>
              <a:ext uri="{FF2B5EF4-FFF2-40B4-BE49-F238E27FC236}">
                <a16:creationId xmlns:a16="http://schemas.microsoft.com/office/drawing/2014/main" id="{B30E7E0E-A253-4732-AAC6-8B00E4886447}"/>
              </a:ext>
            </a:extLst>
          </p:cNvPr>
          <p:cNvPicPr>
            <a:picLocks noGrp="1" noChangeAspect="1"/>
          </p:cNvPicPr>
          <p:nvPr>
            <p:ph idx="1"/>
          </p:nvPr>
        </p:nvPicPr>
        <p:blipFill>
          <a:blip r:embed="rId2"/>
          <a:stretch>
            <a:fillRect/>
          </a:stretch>
        </p:blipFill>
        <p:spPr>
          <a:xfrm>
            <a:off x="1072444" y="1825625"/>
            <a:ext cx="8889035" cy="4351338"/>
          </a:xfrm>
          <a:prstGeom prst="rect">
            <a:avLst/>
          </a:prstGeom>
        </p:spPr>
      </p:pic>
    </p:spTree>
    <p:extLst>
      <p:ext uri="{BB962C8B-B14F-4D97-AF65-F5344CB8AC3E}">
        <p14:creationId xmlns:p14="http://schemas.microsoft.com/office/powerpoint/2010/main" val="2896055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85750" indent="-285750"/>
            <a:r>
              <a:rPr lang="en-US" b="1" dirty="0">
                <a:cs typeface="Calibri Light"/>
              </a:rPr>
              <a:t>                  Model Dashboard</a:t>
            </a:r>
            <a:endParaRPr lang="en-US" dirty="0"/>
          </a:p>
        </p:txBody>
      </p:sp>
      <p:pic>
        <p:nvPicPr>
          <p:cNvPr id="4" name="Picture 4" descr="Graphical user interface, text, application&#10;&#10;Description automatically generated">
            <a:extLst>
              <a:ext uri="{FF2B5EF4-FFF2-40B4-BE49-F238E27FC236}">
                <a16:creationId xmlns:a16="http://schemas.microsoft.com/office/drawing/2014/main" id="{81EB0B9A-2B6D-42A7-AE63-6B0AB2A0301D}"/>
              </a:ext>
            </a:extLst>
          </p:cNvPr>
          <p:cNvPicPr>
            <a:picLocks noGrp="1" noChangeAspect="1"/>
          </p:cNvPicPr>
          <p:nvPr>
            <p:ph idx="1"/>
          </p:nvPr>
        </p:nvPicPr>
        <p:blipFill>
          <a:blip r:embed="rId2"/>
          <a:stretch>
            <a:fillRect/>
          </a:stretch>
        </p:blipFill>
        <p:spPr>
          <a:xfrm>
            <a:off x="1599572" y="1690688"/>
            <a:ext cx="8992855" cy="4190823"/>
          </a:xfrm>
        </p:spPr>
      </p:pic>
    </p:spTree>
    <p:extLst>
      <p:ext uri="{BB962C8B-B14F-4D97-AF65-F5344CB8AC3E}">
        <p14:creationId xmlns:p14="http://schemas.microsoft.com/office/powerpoint/2010/main" val="1955950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D58DF5E-49D1-45DC-A468-86E7D2A2F33A}"/>
              </a:ext>
            </a:extLst>
          </p:cNvPr>
          <p:cNvPicPr>
            <a:picLocks noChangeAspect="1"/>
          </p:cNvPicPr>
          <p:nvPr/>
        </p:nvPicPr>
        <p:blipFill>
          <a:blip r:embed="rId2"/>
          <a:stretch>
            <a:fillRect/>
          </a:stretch>
        </p:blipFill>
        <p:spPr>
          <a:xfrm>
            <a:off x="1061156" y="722268"/>
            <a:ext cx="9234311" cy="5340395"/>
          </a:xfrm>
          <a:prstGeom prst="rect">
            <a:avLst/>
          </a:prstGeom>
        </p:spPr>
      </p:pic>
    </p:spTree>
    <p:extLst>
      <p:ext uri="{BB962C8B-B14F-4D97-AF65-F5344CB8AC3E}">
        <p14:creationId xmlns:p14="http://schemas.microsoft.com/office/powerpoint/2010/main" val="3782402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text&#10;&#10;Description automatically generated">
            <a:extLst>
              <a:ext uri="{FF2B5EF4-FFF2-40B4-BE49-F238E27FC236}">
                <a16:creationId xmlns:a16="http://schemas.microsoft.com/office/drawing/2014/main" id="{D48AD624-5FC1-4C74-B1AB-7E3B875B46CC}"/>
              </a:ext>
            </a:extLst>
          </p:cNvPr>
          <p:cNvPicPr>
            <a:picLocks noChangeAspect="1"/>
          </p:cNvPicPr>
          <p:nvPr/>
        </p:nvPicPr>
        <p:blipFill>
          <a:blip r:embed="rId2"/>
          <a:stretch>
            <a:fillRect/>
          </a:stretch>
        </p:blipFill>
        <p:spPr>
          <a:xfrm>
            <a:off x="1151468" y="369424"/>
            <a:ext cx="8831776" cy="5858194"/>
          </a:xfrm>
          <a:prstGeom prst="rect">
            <a:avLst/>
          </a:prstGeom>
        </p:spPr>
      </p:pic>
    </p:spTree>
    <p:extLst>
      <p:ext uri="{BB962C8B-B14F-4D97-AF65-F5344CB8AC3E}">
        <p14:creationId xmlns:p14="http://schemas.microsoft.com/office/powerpoint/2010/main" val="1514714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EA5C091-3055-45CC-B015-1AB710B4A4EB}"/>
              </a:ext>
            </a:extLst>
          </p:cNvPr>
          <p:cNvPicPr>
            <a:picLocks noChangeAspect="1"/>
          </p:cNvPicPr>
          <p:nvPr/>
        </p:nvPicPr>
        <p:blipFill>
          <a:blip r:embed="rId2"/>
          <a:stretch>
            <a:fillRect/>
          </a:stretch>
        </p:blipFill>
        <p:spPr>
          <a:xfrm>
            <a:off x="1207911" y="0"/>
            <a:ext cx="8942346" cy="6660444"/>
          </a:xfrm>
          <a:prstGeom prst="rect">
            <a:avLst/>
          </a:prstGeom>
        </p:spPr>
      </p:pic>
    </p:spTree>
    <p:extLst>
      <p:ext uri="{BB962C8B-B14F-4D97-AF65-F5344CB8AC3E}">
        <p14:creationId xmlns:p14="http://schemas.microsoft.com/office/powerpoint/2010/main" val="2620931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cs typeface="Calibri Light"/>
              </a:rPr>
              <a:t>                    Finalized Model</a:t>
            </a:r>
            <a:endParaRPr lang="en-US" dirty="0"/>
          </a:p>
        </p:txBody>
      </p:sp>
      <p:pic>
        <p:nvPicPr>
          <p:cNvPr id="4" name="Picture 4" descr="Graphical user interface, text, application&#10;&#10;Description automatically generated">
            <a:extLst>
              <a:ext uri="{FF2B5EF4-FFF2-40B4-BE49-F238E27FC236}">
                <a16:creationId xmlns:a16="http://schemas.microsoft.com/office/drawing/2014/main" id="{FC8736B1-D92C-44E0-A71C-E345A57CE2DB}"/>
              </a:ext>
            </a:extLst>
          </p:cNvPr>
          <p:cNvPicPr>
            <a:picLocks noGrp="1" noChangeAspect="1"/>
          </p:cNvPicPr>
          <p:nvPr>
            <p:ph idx="1"/>
          </p:nvPr>
        </p:nvPicPr>
        <p:blipFill>
          <a:blip r:embed="rId2"/>
          <a:stretch>
            <a:fillRect/>
          </a:stretch>
        </p:blipFill>
        <p:spPr>
          <a:xfrm>
            <a:off x="2382358" y="1825625"/>
            <a:ext cx="7427283" cy="4351338"/>
          </a:xfrm>
        </p:spPr>
      </p:pic>
    </p:spTree>
    <p:extLst>
      <p:ext uri="{BB962C8B-B14F-4D97-AF65-F5344CB8AC3E}">
        <p14:creationId xmlns:p14="http://schemas.microsoft.com/office/powerpoint/2010/main" val="3218180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Calibri Light"/>
              </a:rPr>
              <a:t>                              Conclusion</a:t>
            </a:r>
            <a:endParaRPr lang="en-US" dirty="0"/>
          </a:p>
        </p:txBody>
      </p:sp>
      <p:sp>
        <p:nvSpPr>
          <p:cNvPr id="3" name="Content Placeholder 2"/>
          <p:cNvSpPr>
            <a:spLocks noGrp="1"/>
          </p:cNvSpPr>
          <p:nvPr>
            <p:ph idx="1"/>
          </p:nvPr>
        </p:nvSpPr>
        <p:spPr/>
        <p:txBody>
          <a:bodyPr/>
          <a:lstStyle/>
          <a:p>
            <a:r>
              <a:rPr lang="en-IN" dirty="0" smtClean="0">
                <a:ea typeface="+mn-lt"/>
                <a:cs typeface="+mn-lt"/>
              </a:rPr>
              <a:t>In this project we have tried to show how the house prices vary and what are the factors related to the changing of house prices. The best(minimum) RMSE score was achieved using the best parameters of Ridge </a:t>
            </a:r>
            <a:r>
              <a:rPr lang="en-IN" dirty="0" err="1" smtClean="0">
                <a:ea typeface="+mn-lt"/>
                <a:cs typeface="+mn-lt"/>
              </a:rPr>
              <a:t>Regressor</a:t>
            </a:r>
            <a:r>
              <a:rPr lang="en-IN" dirty="0" smtClean="0">
                <a:ea typeface="+mn-lt"/>
                <a:cs typeface="+mn-lt"/>
              </a:rPr>
              <a:t> through </a:t>
            </a:r>
            <a:r>
              <a:rPr lang="en-IN" dirty="0" err="1" smtClean="0">
                <a:ea typeface="+mn-lt"/>
                <a:cs typeface="+mn-lt"/>
              </a:rPr>
              <a:t>GridSearchCV</a:t>
            </a:r>
            <a:r>
              <a:rPr lang="en-IN" dirty="0" smtClean="0">
                <a:ea typeface="+mn-lt"/>
                <a:cs typeface="+mn-lt"/>
              </a:rPr>
              <a:t> though Lasso </a:t>
            </a:r>
            <a:r>
              <a:rPr lang="en-IN" dirty="0" err="1" smtClean="0">
                <a:ea typeface="+mn-lt"/>
                <a:cs typeface="+mn-lt"/>
              </a:rPr>
              <a:t>Regressor</a:t>
            </a:r>
            <a:r>
              <a:rPr lang="en-IN" dirty="0" smtClean="0">
                <a:ea typeface="+mn-lt"/>
                <a:cs typeface="+mn-lt"/>
              </a:rPr>
              <a:t> model performed well too. While we couldn’t reach out goal of minimum RMSE in house price  prediction without letting the model to </a:t>
            </a:r>
            <a:r>
              <a:rPr lang="en-IN" dirty="0" err="1" smtClean="0">
                <a:ea typeface="+mn-lt"/>
                <a:cs typeface="+mn-lt"/>
              </a:rPr>
              <a:t>overfit</a:t>
            </a:r>
            <a:r>
              <a:rPr lang="en-IN" dirty="0" smtClean="0">
                <a:ea typeface="+mn-lt"/>
                <a:cs typeface="+mn-lt"/>
              </a:rPr>
              <a:t>, we did end up  creating a system that can with enough  time and data get very  close to that goal.</a:t>
            </a:r>
          </a:p>
          <a:p>
            <a:pPr marL="0" indent="0">
              <a:buNone/>
            </a:pPr>
            <a:endParaRPr lang="en-US" dirty="0"/>
          </a:p>
        </p:txBody>
      </p:sp>
    </p:spTree>
    <p:extLst>
      <p:ext uri="{BB962C8B-B14F-4D97-AF65-F5344CB8AC3E}">
        <p14:creationId xmlns:p14="http://schemas.microsoft.com/office/powerpoint/2010/main" val="1644867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1733" y="2528710"/>
            <a:ext cx="8635999" cy="1107996"/>
          </a:xfrm>
          <a:prstGeom prst="rect">
            <a:avLst/>
          </a:prstGeom>
          <a:noFill/>
        </p:spPr>
        <p:txBody>
          <a:bodyPr wrap="square" rtlCol="0">
            <a:spAutoFit/>
          </a:bodyPr>
          <a:lstStyle/>
          <a:p>
            <a:r>
              <a:rPr lang="en-US" sz="6600" dirty="0" smtClean="0"/>
              <a:t>   Thank you</a:t>
            </a:r>
            <a:endParaRPr lang="en-US" sz="6600" dirty="0"/>
          </a:p>
        </p:txBody>
      </p:sp>
    </p:spTree>
    <p:extLst>
      <p:ext uri="{BB962C8B-B14F-4D97-AF65-F5344CB8AC3E}">
        <p14:creationId xmlns:p14="http://schemas.microsoft.com/office/powerpoint/2010/main" val="358351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62970"/>
          </a:xfrm>
        </p:spPr>
        <p:txBody>
          <a:bodyPr>
            <a:normAutofit fontScale="90000"/>
          </a:bodyPr>
          <a:lstStyle/>
          <a:p>
            <a:r>
              <a:rPr lang="en-US" b="1" dirty="0" smtClean="0">
                <a:cs typeface="Calibri Light"/>
              </a:rPr>
              <a:t>Table Of Contents :-</a:t>
            </a:r>
            <a:endParaRPr lang="en-US" dirty="0"/>
          </a:p>
        </p:txBody>
      </p:sp>
      <p:sp>
        <p:nvSpPr>
          <p:cNvPr id="3" name="Subtitle 2"/>
          <p:cNvSpPr>
            <a:spLocks noGrp="1"/>
          </p:cNvSpPr>
          <p:nvPr>
            <p:ph type="subTitle" idx="1"/>
          </p:nvPr>
        </p:nvSpPr>
        <p:spPr>
          <a:xfrm>
            <a:off x="1524000" y="1535289"/>
            <a:ext cx="9144000" cy="4775200"/>
          </a:xfrm>
        </p:spPr>
        <p:txBody>
          <a:bodyPr>
            <a:normAutofit lnSpcReduction="10000"/>
          </a:bodyPr>
          <a:lstStyle/>
          <a:p>
            <a:pPr algn="l"/>
            <a:r>
              <a:rPr lang="en-US" dirty="0" smtClean="0">
                <a:cs typeface="Calibri"/>
              </a:rPr>
              <a:t>1.   Introduction</a:t>
            </a:r>
          </a:p>
          <a:p>
            <a:pPr algn="l"/>
            <a:r>
              <a:rPr lang="en-US" dirty="0" smtClean="0">
                <a:cs typeface="Calibri"/>
              </a:rPr>
              <a:t>    1.1 Problem Statement and understanding</a:t>
            </a:r>
          </a:p>
          <a:p>
            <a:pPr algn="l"/>
            <a:r>
              <a:rPr lang="en-US" dirty="0" smtClean="0">
                <a:ea typeface="+mn-lt"/>
                <a:cs typeface="+mn-lt"/>
              </a:rPr>
              <a:t>2.   EDA steps and Visualization</a:t>
            </a:r>
            <a:endParaRPr lang="en-IN" dirty="0" smtClean="0">
              <a:ea typeface="+mn-lt"/>
              <a:cs typeface="+mn-lt"/>
            </a:endParaRPr>
          </a:p>
          <a:p>
            <a:pPr algn="l"/>
            <a:r>
              <a:rPr lang="en-IN" dirty="0" smtClean="0">
                <a:ea typeface="+mn-lt"/>
                <a:cs typeface="+mn-lt"/>
              </a:rPr>
              <a:t>3.   Steps and assumptions used to complete the project</a:t>
            </a:r>
            <a:endParaRPr lang="en-IN" dirty="0" smtClean="0">
              <a:cs typeface="Calibri"/>
            </a:endParaRPr>
          </a:p>
          <a:p>
            <a:pPr algn="l"/>
            <a:r>
              <a:rPr lang="en-IN" dirty="0" smtClean="0">
                <a:ea typeface="+mn-lt"/>
                <a:cs typeface="+mn-lt"/>
              </a:rPr>
              <a:t>    3.1 Data </a:t>
            </a:r>
            <a:r>
              <a:rPr lang="en-IN" dirty="0" err="1" smtClean="0">
                <a:ea typeface="+mn-lt"/>
                <a:cs typeface="+mn-lt"/>
              </a:rPr>
              <a:t>Preprocessing</a:t>
            </a:r>
            <a:r>
              <a:rPr lang="en-IN" dirty="0" smtClean="0">
                <a:ea typeface="+mn-lt"/>
                <a:cs typeface="+mn-lt"/>
              </a:rPr>
              <a:t> Done</a:t>
            </a:r>
          </a:p>
          <a:p>
            <a:pPr algn="l"/>
            <a:r>
              <a:rPr lang="en-IN" dirty="0" smtClean="0">
                <a:ea typeface="+mn-lt"/>
                <a:cs typeface="+mn-lt"/>
              </a:rPr>
              <a:t>    3.2 Problem solving approaches</a:t>
            </a:r>
          </a:p>
          <a:p>
            <a:pPr algn="l"/>
            <a:r>
              <a:rPr lang="en-IN" dirty="0" smtClean="0">
                <a:ea typeface="+mn-lt"/>
                <a:cs typeface="+mn-lt"/>
              </a:rPr>
              <a:t>    3.3 Set of assumptions related to the problem under consideration</a:t>
            </a:r>
          </a:p>
          <a:p>
            <a:pPr algn="l"/>
            <a:r>
              <a:rPr lang="en-IN" dirty="0" smtClean="0">
                <a:ea typeface="+mn-lt"/>
                <a:cs typeface="+mn-lt"/>
              </a:rPr>
              <a:t>4.   Model Dashboard</a:t>
            </a:r>
          </a:p>
          <a:p>
            <a:pPr algn="l"/>
            <a:r>
              <a:rPr lang="en-IN" dirty="0" smtClean="0">
                <a:ea typeface="+mn-lt"/>
                <a:cs typeface="+mn-lt"/>
              </a:rPr>
              <a:t>5.   Finalized Model</a:t>
            </a:r>
          </a:p>
          <a:p>
            <a:pPr algn="l"/>
            <a:r>
              <a:rPr lang="en-IN" dirty="0" smtClean="0">
                <a:ea typeface="+mn-lt"/>
                <a:cs typeface="+mn-lt"/>
              </a:rPr>
              <a:t>6.   Conclusion</a:t>
            </a:r>
          </a:p>
          <a:p>
            <a:pPr algn="l"/>
            <a:r>
              <a:rPr lang="en-IN" dirty="0" smtClean="0">
                <a:ea typeface="+mn-lt"/>
                <a:cs typeface="+mn-lt"/>
              </a:rPr>
              <a:t>7.   Acknowledgement</a:t>
            </a:r>
          </a:p>
          <a:p>
            <a:pPr algn="l"/>
            <a:endParaRPr lang="en-IN" dirty="0" smtClean="0">
              <a:ea typeface="+mn-lt"/>
              <a:cs typeface="+mn-lt"/>
            </a:endParaRPr>
          </a:p>
          <a:p>
            <a:pPr algn="l"/>
            <a:endParaRPr lang="en-US" dirty="0"/>
          </a:p>
        </p:txBody>
      </p:sp>
    </p:spTree>
    <p:extLst>
      <p:ext uri="{BB962C8B-B14F-4D97-AF65-F5344CB8AC3E}">
        <p14:creationId xmlns:p14="http://schemas.microsoft.com/office/powerpoint/2010/main" val="1967356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853193"/>
          </a:xfrm>
        </p:spPr>
        <p:txBody>
          <a:bodyPr>
            <a:normAutofit fontScale="90000"/>
          </a:bodyPr>
          <a:lstStyle/>
          <a:p>
            <a:r>
              <a:rPr lang="en-IN" b="1" dirty="0"/>
              <a:t>INTRODUCTION</a:t>
            </a:r>
            <a:r>
              <a:rPr lang="en-US" dirty="0">
                <a:cs typeface="Calibri"/>
              </a:rPr>
              <a:t> </a:t>
            </a:r>
            <a:r>
              <a:rPr lang="en-US" dirty="0"/>
              <a:t/>
            </a:r>
            <a:br>
              <a:rPr lang="en-US" dirty="0"/>
            </a:br>
            <a:endParaRPr lang="en-US" dirty="0"/>
          </a:p>
        </p:txBody>
      </p:sp>
      <p:sp>
        <p:nvSpPr>
          <p:cNvPr id="3" name="Subtitle 2"/>
          <p:cNvSpPr>
            <a:spLocks noGrp="1"/>
          </p:cNvSpPr>
          <p:nvPr>
            <p:ph type="subTitle" idx="1"/>
          </p:nvPr>
        </p:nvSpPr>
        <p:spPr>
          <a:xfrm>
            <a:off x="1524000" y="1467556"/>
            <a:ext cx="9144000" cy="3790244"/>
          </a:xfrm>
        </p:spPr>
        <p:txBody>
          <a:bodyPr>
            <a:normAutofit fontScale="92500" lnSpcReduction="10000"/>
          </a:bodyPr>
          <a:lstStyle/>
          <a:p>
            <a:pPr algn="just"/>
            <a:r>
              <a:rPr lang="en-IN" b="1" dirty="0"/>
              <a:t>Problem</a:t>
            </a:r>
            <a:r>
              <a:rPr lang="en-IN" b="1" dirty="0">
                <a:cs typeface="Calibri"/>
              </a:rPr>
              <a:t> statement and understanding</a:t>
            </a:r>
            <a:r>
              <a:rPr lang="en-US" dirty="0">
                <a:cs typeface="Calibri"/>
              </a:rPr>
              <a:t> </a:t>
            </a:r>
            <a:endParaRPr lang="en-US" dirty="0" smtClean="0">
              <a:ea typeface="+mn-lt"/>
              <a:cs typeface="+mn-lt"/>
            </a:endParaRPr>
          </a:p>
          <a:p>
            <a:pPr marL="457200" indent="-457200" algn="just">
              <a:buFont typeface="Arial"/>
              <a:buChar char="•"/>
            </a:pPr>
            <a:r>
              <a:rPr lang="en-US" dirty="0" smtClean="0">
                <a:ea typeface="+mn-lt"/>
                <a:cs typeface="+mn-lt"/>
              </a:rPr>
              <a:t>A </a:t>
            </a:r>
            <a:r>
              <a:rPr lang="en-US" dirty="0">
                <a:ea typeface="+mn-lt"/>
                <a:cs typeface="+mn-lt"/>
              </a:rPr>
              <a:t>US-based housing company named Surprise Housing has decided  to enter the Australian market.</a:t>
            </a:r>
            <a:endParaRPr lang="en-US" dirty="0">
              <a:cs typeface="Calibri"/>
            </a:endParaRPr>
          </a:p>
          <a:p>
            <a:pPr algn="just"/>
            <a:endParaRPr lang="en-US" dirty="0">
              <a:cs typeface="Calibri"/>
            </a:endParaRPr>
          </a:p>
          <a:p>
            <a:pPr marL="457200" indent="-457200" algn="just">
              <a:buFont typeface="Arial"/>
              <a:buChar char="•"/>
            </a:pPr>
            <a:r>
              <a:rPr lang="en-US" dirty="0">
                <a:cs typeface="Calibri"/>
              </a:rPr>
              <a:t>The company uses data analytics to  purchase houses at a price below their actual values and flip them  at a higher price. For the same purpose, the company has collected  a data set from the sale of houses in Australia.</a:t>
            </a:r>
            <a:endParaRPr lang="en-US" dirty="0">
              <a:ea typeface="+mn-lt"/>
              <a:cs typeface="+mn-lt"/>
            </a:endParaRPr>
          </a:p>
          <a:p>
            <a:pPr marL="457200" indent="-457200" algn="just">
              <a:buFont typeface="Arial"/>
              <a:buChar char="•"/>
            </a:pPr>
            <a:endParaRPr lang="en-US" dirty="0">
              <a:cs typeface="Calibri"/>
            </a:endParaRPr>
          </a:p>
          <a:p>
            <a:pPr marL="457200" indent="-457200" algn="just">
              <a:buFont typeface="Arial"/>
              <a:buChar char="•"/>
            </a:pPr>
            <a:r>
              <a:rPr lang="en-US" dirty="0">
                <a:ea typeface="+mn-lt"/>
                <a:cs typeface="+mn-lt"/>
              </a:rPr>
              <a:t>We are required to build a model using Machine Learning in order  to predict the actual value of the prospective properties and decide  whether to invest in them or not.</a:t>
            </a:r>
          </a:p>
          <a:p>
            <a:endParaRPr lang="en-US" dirty="0"/>
          </a:p>
        </p:txBody>
      </p:sp>
    </p:spTree>
    <p:extLst>
      <p:ext uri="{BB962C8B-B14F-4D97-AF65-F5344CB8AC3E}">
        <p14:creationId xmlns:p14="http://schemas.microsoft.com/office/powerpoint/2010/main" val="2210371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Calibri"/>
                <a:cs typeface="Calibri"/>
              </a:rPr>
              <a:t>                  </a:t>
            </a:r>
            <a:r>
              <a:rPr lang="en-IN" b="1" dirty="0" smtClean="0">
                <a:latin typeface="Calibri"/>
                <a:cs typeface="Calibri"/>
              </a:rPr>
              <a:t>EDA </a:t>
            </a:r>
            <a:r>
              <a:rPr lang="en-IN" b="1" dirty="0">
                <a:latin typeface="Calibri"/>
                <a:cs typeface="Calibri"/>
              </a:rPr>
              <a:t>steps and Visualization</a:t>
            </a:r>
            <a:endParaRPr lang="en-US" dirty="0"/>
          </a:p>
        </p:txBody>
      </p:sp>
      <p:pic>
        <p:nvPicPr>
          <p:cNvPr id="4" name="Picture 4" descr="Chart&#10;&#10;Description automatically generated">
            <a:extLst>
              <a:ext uri="{FF2B5EF4-FFF2-40B4-BE49-F238E27FC236}">
                <a16:creationId xmlns:a16="http://schemas.microsoft.com/office/drawing/2014/main" id="{179E7987-32F2-4895-A519-494648C70327}"/>
              </a:ext>
            </a:extLst>
          </p:cNvPr>
          <p:cNvPicPr>
            <a:picLocks noGrp="1" noChangeAspect="1"/>
          </p:cNvPicPr>
          <p:nvPr>
            <p:ph idx="1"/>
          </p:nvPr>
        </p:nvPicPr>
        <p:blipFill>
          <a:blip r:embed="rId2"/>
          <a:stretch>
            <a:fillRect/>
          </a:stretch>
        </p:blipFill>
        <p:spPr>
          <a:xfrm>
            <a:off x="4157804" y="1713266"/>
            <a:ext cx="3876392" cy="3491442"/>
          </a:xfrm>
          <a:prstGeom prst="rect">
            <a:avLst/>
          </a:prstGeom>
        </p:spPr>
      </p:pic>
      <p:sp>
        <p:nvSpPr>
          <p:cNvPr id="5" name="Rectangle 4"/>
          <p:cNvSpPr/>
          <p:nvPr/>
        </p:nvSpPr>
        <p:spPr>
          <a:xfrm>
            <a:off x="688622" y="1443841"/>
            <a:ext cx="9832622" cy="4801314"/>
          </a:xfrm>
          <a:prstGeom prst="rect">
            <a:avLst/>
          </a:prstGeom>
        </p:spPr>
        <p:txBody>
          <a:bodyPr wrap="square">
            <a:spAutoFit/>
          </a:bodyPr>
          <a:lstStyle/>
          <a:p>
            <a:endParaRPr lang="en-IN" b="1" dirty="0" smtClean="0">
              <a:cs typeface="Calibri"/>
            </a:endParaRPr>
          </a:p>
          <a:p>
            <a:endParaRPr lang="en-IN" b="1" dirty="0" smtClean="0">
              <a:ea typeface="+mn-lt"/>
              <a:cs typeface="+mn-lt"/>
            </a:endParaRPr>
          </a:p>
          <a:p>
            <a:endParaRPr lang="en-IN" b="1" dirty="0" smtClean="0">
              <a:ea typeface="+mn-lt"/>
              <a:cs typeface="+mn-lt"/>
            </a:endParaRPr>
          </a:p>
          <a:p>
            <a:endParaRPr lang="en-US" dirty="0">
              <a:ea typeface="+mn-lt"/>
              <a:cs typeface="+mn-lt"/>
            </a:endParaRPr>
          </a:p>
          <a:p>
            <a:endParaRPr lang="en-US" dirty="0" smtClean="0">
              <a:ea typeface="+mn-lt"/>
              <a:cs typeface="+mn-lt"/>
            </a:endParaRPr>
          </a:p>
          <a:p>
            <a:endParaRPr lang="en-US" dirty="0" smtClean="0">
              <a:ea typeface="+mn-lt"/>
              <a:cs typeface="+mn-lt"/>
            </a:endParaRPr>
          </a:p>
          <a:p>
            <a:endParaRPr lang="en-US" dirty="0" smtClean="0">
              <a:ea typeface="+mn-lt"/>
              <a:cs typeface="+mn-lt"/>
            </a:endParaRPr>
          </a:p>
          <a:p>
            <a:endParaRPr lang="en-US" dirty="0" smtClean="0">
              <a:ea typeface="+mn-lt"/>
              <a:cs typeface="+mn-lt"/>
            </a:endParaRPr>
          </a:p>
          <a:p>
            <a:endParaRPr lang="en-US" dirty="0" smtClean="0">
              <a:ea typeface="+mn-lt"/>
              <a:cs typeface="+mn-lt"/>
            </a:endParaRPr>
          </a:p>
          <a:p>
            <a:endParaRPr lang="en-US" dirty="0" smtClean="0">
              <a:ea typeface="+mn-lt"/>
              <a:cs typeface="+mn-lt"/>
            </a:endParaRPr>
          </a:p>
          <a:p>
            <a:pPr>
              <a:buNone/>
            </a:pPr>
            <a:endParaRPr lang="en-IN" dirty="0" smtClean="0">
              <a:ea typeface="+mn-lt"/>
              <a:cs typeface="+mn-lt"/>
            </a:endParaRPr>
          </a:p>
          <a:p>
            <a:pPr>
              <a:buNone/>
            </a:pPr>
            <a:endParaRPr lang="en-IN" dirty="0">
              <a:ea typeface="+mn-lt"/>
              <a:cs typeface="+mn-lt"/>
            </a:endParaRPr>
          </a:p>
          <a:p>
            <a:pPr>
              <a:buNone/>
            </a:pPr>
            <a:endParaRPr lang="en-IN" dirty="0" smtClean="0">
              <a:ea typeface="+mn-lt"/>
              <a:cs typeface="+mn-lt"/>
            </a:endParaRPr>
          </a:p>
          <a:p>
            <a:pPr>
              <a:buNone/>
            </a:pPr>
            <a:endParaRPr lang="en-IN" dirty="0">
              <a:ea typeface="+mn-lt"/>
              <a:cs typeface="+mn-lt"/>
            </a:endParaRPr>
          </a:p>
          <a:p>
            <a:pPr>
              <a:buNone/>
            </a:pPr>
            <a:r>
              <a:rPr lang="en-IN" dirty="0" smtClean="0">
                <a:ea typeface="+mn-lt"/>
                <a:cs typeface="+mn-lt"/>
              </a:rPr>
              <a:t>Observation:</a:t>
            </a:r>
            <a:endParaRPr lang="en-US" dirty="0" smtClean="0">
              <a:ea typeface="+mn-lt"/>
              <a:cs typeface="+mn-lt"/>
            </a:endParaRPr>
          </a:p>
          <a:p>
            <a:pPr>
              <a:buNone/>
            </a:pPr>
            <a:r>
              <a:rPr lang="en-IN" dirty="0" smtClean="0">
                <a:ea typeface="+mn-lt"/>
                <a:cs typeface="+mn-lt"/>
              </a:rPr>
              <a:t>    Maximum number of </a:t>
            </a:r>
            <a:r>
              <a:rPr lang="en-IN" dirty="0" err="1" smtClean="0">
                <a:ea typeface="+mn-lt"/>
                <a:cs typeface="+mn-lt"/>
              </a:rPr>
              <a:t>SalePrice</a:t>
            </a:r>
            <a:r>
              <a:rPr lang="en-IN" dirty="0" smtClean="0">
                <a:ea typeface="+mn-lt"/>
                <a:cs typeface="+mn-lt"/>
              </a:rPr>
              <a:t> lies between 140000 and 230000.</a:t>
            </a:r>
            <a:endParaRPr lang="en-US" dirty="0" smtClean="0"/>
          </a:p>
          <a:p>
            <a:endParaRPr lang="en-US" dirty="0">
              <a:ea typeface="+mn-lt"/>
              <a:cs typeface="+mn-lt"/>
            </a:endParaRPr>
          </a:p>
        </p:txBody>
      </p:sp>
    </p:spTree>
    <p:extLst>
      <p:ext uri="{BB962C8B-B14F-4D97-AF65-F5344CB8AC3E}">
        <p14:creationId xmlns:p14="http://schemas.microsoft.com/office/powerpoint/2010/main" val="754635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IN" dirty="0" smtClean="0">
              <a:cs typeface="Segoe UI"/>
            </a:endParaRPr>
          </a:p>
          <a:p>
            <a:pPr marL="0" indent="0">
              <a:buNone/>
            </a:pPr>
            <a:endParaRPr lang="en-IN" dirty="0">
              <a:cs typeface="Segoe UI"/>
            </a:endParaRPr>
          </a:p>
          <a:p>
            <a:pPr marL="0" indent="0">
              <a:buNone/>
            </a:pPr>
            <a:endParaRPr lang="en-IN" dirty="0" smtClean="0">
              <a:cs typeface="Segoe UI"/>
            </a:endParaRPr>
          </a:p>
          <a:p>
            <a:pPr marL="0" indent="0">
              <a:buNone/>
            </a:pPr>
            <a:endParaRPr lang="en-IN" dirty="0">
              <a:cs typeface="Segoe UI"/>
            </a:endParaRPr>
          </a:p>
          <a:p>
            <a:pPr marL="0" indent="0">
              <a:buNone/>
            </a:pPr>
            <a:endParaRPr lang="en-IN" dirty="0" smtClean="0">
              <a:cs typeface="Segoe UI"/>
            </a:endParaRPr>
          </a:p>
          <a:p>
            <a:pPr marL="0" indent="0">
              <a:buNone/>
            </a:pPr>
            <a:endParaRPr lang="en-IN" dirty="0">
              <a:cs typeface="Segoe UI"/>
            </a:endParaRPr>
          </a:p>
          <a:p>
            <a:pPr marL="0" indent="0">
              <a:buNone/>
            </a:pPr>
            <a:endParaRPr lang="en-IN" dirty="0" smtClean="0">
              <a:cs typeface="Segoe UI"/>
            </a:endParaRPr>
          </a:p>
          <a:p>
            <a:pPr marL="0" indent="0">
              <a:buNone/>
            </a:pPr>
            <a:r>
              <a:rPr lang="en-IN" dirty="0" smtClean="0">
                <a:cs typeface="Segoe UI"/>
              </a:rPr>
              <a:t>Observation</a:t>
            </a:r>
            <a:r>
              <a:rPr lang="en-IN" dirty="0">
                <a:cs typeface="Segoe UI"/>
              </a:rPr>
              <a:t>:</a:t>
            </a:r>
            <a:r>
              <a:rPr lang="en-US" dirty="0">
                <a:cs typeface="Calibri"/>
              </a:rPr>
              <a:t> </a:t>
            </a:r>
          </a:p>
          <a:p>
            <a:r>
              <a:rPr lang="en-IN" dirty="0">
                <a:cs typeface="Segoe UI"/>
              </a:rPr>
              <a:t>    </a:t>
            </a:r>
            <a:r>
              <a:rPr lang="en-US" dirty="0">
                <a:cs typeface="Calibri"/>
              </a:rPr>
              <a:t> </a:t>
            </a:r>
            <a:r>
              <a:rPr lang="en-IN" dirty="0" err="1">
                <a:cs typeface="Segoe UI"/>
              </a:rPr>
              <a:t>SalePrice</a:t>
            </a:r>
            <a:r>
              <a:rPr lang="en-IN" dirty="0">
                <a:cs typeface="Segoe UI"/>
              </a:rPr>
              <a:t> is maximum with </a:t>
            </a:r>
            <a:r>
              <a:rPr lang="en-IN" dirty="0" err="1">
                <a:cs typeface="Segoe UI"/>
              </a:rPr>
              <a:t>NoRidge</a:t>
            </a:r>
            <a:r>
              <a:rPr lang="en-IN" dirty="0">
                <a:cs typeface="Segoe UI"/>
              </a:rPr>
              <a:t> </a:t>
            </a:r>
            <a:r>
              <a:rPr lang="en-IN" dirty="0" err="1">
                <a:cs typeface="Segoe UI"/>
              </a:rPr>
              <a:t>Neighborhood</a:t>
            </a:r>
            <a:r>
              <a:rPr lang="en-IN" dirty="0">
                <a:cs typeface="Segoe UI"/>
              </a:rPr>
              <a:t>.</a:t>
            </a:r>
          </a:p>
          <a:p>
            <a:endParaRPr lang="en-US" dirty="0"/>
          </a:p>
        </p:txBody>
      </p:sp>
      <p:pic>
        <p:nvPicPr>
          <p:cNvPr id="4" name="Picture 2" descr="Chart, bar chart&#10;&#10;Description automatically generated">
            <a:extLst>
              <a:ext uri="{FF2B5EF4-FFF2-40B4-BE49-F238E27FC236}">
                <a16:creationId xmlns:a16="http://schemas.microsoft.com/office/drawing/2014/main" id="{20468922-B7C2-41AE-A5EE-469CF8D49F93}"/>
              </a:ext>
            </a:extLst>
          </p:cNvPr>
          <p:cNvPicPr>
            <a:picLocks noChangeAspect="1"/>
          </p:cNvPicPr>
          <p:nvPr/>
        </p:nvPicPr>
        <p:blipFill>
          <a:blip r:embed="rId2"/>
          <a:stretch>
            <a:fillRect/>
          </a:stretch>
        </p:blipFill>
        <p:spPr>
          <a:xfrm>
            <a:off x="0" y="48503"/>
            <a:ext cx="10487378" cy="4771853"/>
          </a:xfrm>
          <a:prstGeom prst="rect">
            <a:avLst/>
          </a:prstGeom>
        </p:spPr>
      </p:pic>
    </p:spTree>
    <p:extLst>
      <p:ext uri="{BB962C8B-B14F-4D97-AF65-F5344CB8AC3E}">
        <p14:creationId xmlns:p14="http://schemas.microsoft.com/office/powerpoint/2010/main" val="1258337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a:xfrm>
            <a:off x="1524000" y="4558190"/>
            <a:ext cx="9144000" cy="1605542"/>
          </a:xfrm>
        </p:spPr>
        <p:txBody>
          <a:bodyPr>
            <a:normAutofit fontScale="92500" lnSpcReduction="10000"/>
          </a:bodyPr>
          <a:lstStyle/>
          <a:p>
            <a:endParaRPr lang="en-IN" dirty="0" smtClean="0">
              <a:cs typeface="Segoe UI"/>
            </a:endParaRPr>
          </a:p>
          <a:p>
            <a:endParaRPr lang="en-IN" dirty="0" smtClean="0">
              <a:cs typeface="Segoe UI"/>
            </a:endParaRPr>
          </a:p>
          <a:p>
            <a:pPr marL="342900" indent="-342900" algn="l">
              <a:buFont typeface="Arial" panose="020B0604020202020204" pitchFamily="34" charset="0"/>
              <a:buChar char="•"/>
            </a:pPr>
            <a:r>
              <a:rPr lang="en-IN" dirty="0" smtClean="0">
                <a:cs typeface="Segoe UI"/>
              </a:rPr>
              <a:t>Observation</a:t>
            </a:r>
            <a:r>
              <a:rPr lang="en-IN" dirty="0">
                <a:cs typeface="Segoe UI"/>
              </a:rPr>
              <a:t>:</a:t>
            </a:r>
            <a:r>
              <a:rPr lang="en-US" dirty="0">
                <a:cs typeface="Calibri"/>
              </a:rPr>
              <a:t> </a:t>
            </a:r>
          </a:p>
          <a:p>
            <a:pPr algn="l"/>
            <a:r>
              <a:rPr lang="en-IN" dirty="0" err="1">
                <a:cs typeface="Segoe UI"/>
              </a:rPr>
              <a:t>SalePrice</a:t>
            </a:r>
            <a:r>
              <a:rPr lang="en-IN" dirty="0">
                <a:cs typeface="Segoe UI"/>
              </a:rPr>
              <a:t> is maximum with 2.5Fin </a:t>
            </a:r>
            <a:r>
              <a:rPr lang="en-IN" dirty="0" err="1">
                <a:cs typeface="Segoe UI"/>
              </a:rPr>
              <a:t>HouseStyle</a:t>
            </a:r>
            <a:r>
              <a:rPr lang="en-IN" dirty="0">
                <a:cs typeface="Segoe UI"/>
              </a:rPr>
              <a:t>.</a:t>
            </a:r>
          </a:p>
          <a:p>
            <a:endParaRPr lang="en-US" dirty="0"/>
          </a:p>
        </p:txBody>
      </p:sp>
      <p:pic>
        <p:nvPicPr>
          <p:cNvPr id="4" name="Picture 2" descr="Chart, bar chart&#10;&#10;Description automatically generated">
            <a:extLst>
              <a:ext uri="{FF2B5EF4-FFF2-40B4-BE49-F238E27FC236}">
                <a16:creationId xmlns:a16="http://schemas.microsoft.com/office/drawing/2014/main" id="{1214007C-4690-4597-9D86-5A88D176279C}"/>
              </a:ext>
            </a:extLst>
          </p:cNvPr>
          <p:cNvPicPr>
            <a:picLocks noChangeAspect="1"/>
          </p:cNvPicPr>
          <p:nvPr/>
        </p:nvPicPr>
        <p:blipFill>
          <a:blip r:embed="rId2"/>
          <a:stretch>
            <a:fillRect/>
          </a:stretch>
        </p:blipFill>
        <p:spPr>
          <a:xfrm>
            <a:off x="508000" y="74136"/>
            <a:ext cx="8775873" cy="5051020"/>
          </a:xfrm>
          <a:prstGeom prst="rect">
            <a:avLst/>
          </a:prstGeom>
        </p:spPr>
      </p:pic>
    </p:spTree>
    <p:extLst>
      <p:ext uri="{BB962C8B-B14F-4D97-AF65-F5344CB8AC3E}">
        <p14:creationId xmlns:p14="http://schemas.microsoft.com/office/powerpoint/2010/main" val="4152984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a:xfrm>
            <a:off x="632178" y="4955822"/>
            <a:ext cx="10035822" cy="1524000"/>
          </a:xfrm>
        </p:spPr>
        <p:txBody>
          <a:bodyPr/>
          <a:lstStyle/>
          <a:p>
            <a:pPr algn="l"/>
            <a:r>
              <a:rPr lang="en-IN" dirty="0">
                <a:cs typeface="Segoe UI"/>
              </a:rPr>
              <a:t>Observation:</a:t>
            </a:r>
            <a:r>
              <a:rPr lang="en-US" dirty="0">
                <a:cs typeface="Calibri"/>
              </a:rPr>
              <a:t> </a:t>
            </a:r>
          </a:p>
          <a:p>
            <a:pPr algn="l"/>
            <a:r>
              <a:rPr lang="en-IN" dirty="0">
                <a:cs typeface="Segoe UI"/>
              </a:rPr>
              <a:t>   </a:t>
            </a:r>
            <a:r>
              <a:rPr lang="en-US" dirty="0">
                <a:cs typeface="Calibri"/>
              </a:rPr>
              <a:t> </a:t>
            </a:r>
            <a:r>
              <a:rPr lang="en-IN" dirty="0" err="1">
                <a:cs typeface="Segoe UI"/>
              </a:rPr>
              <a:t>SalePrice</a:t>
            </a:r>
            <a:r>
              <a:rPr lang="en-IN" dirty="0">
                <a:cs typeface="Segoe UI"/>
              </a:rPr>
              <a:t> is maximum with Ex </a:t>
            </a:r>
            <a:r>
              <a:rPr lang="en-IN" dirty="0" err="1">
                <a:cs typeface="Segoe UI"/>
              </a:rPr>
              <a:t>kitchenQual</a:t>
            </a:r>
            <a:r>
              <a:rPr lang="en-IN" dirty="0">
                <a:cs typeface="Segoe UI"/>
              </a:rPr>
              <a:t> and </a:t>
            </a:r>
            <a:r>
              <a:rPr lang="en-IN" dirty="0" err="1">
                <a:cs typeface="Segoe UI"/>
              </a:rPr>
              <a:t>CentralAir</a:t>
            </a:r>
            <a:r>
              <a:rPr lang="en-IN" dirty="0">
                <a:cs typeface="Segoe UI"/>
              </a:rPr>
              <a:t>.</a:t>
            </a:r>
            <a:r>
              <a:rPr lang="en-US" dirty="0">
                <a:cs typeface="Calibri"/>
              </a:rPr>
              <a:t> </a:t>
            </a:r>
          </a:p>
          <a:p>
            <a:endParaRPr lang="en-US" dirty="0"/>
          </a:p>
        </p:txBody>
      </p:sp>
      <p:pic>
        <p:nvPicPr>
          <p:cNvPr id="4" name="Picture 2" descr="Chart, radar chart&#10;&#10;Description automatically generated">
            <a:extLst>
              <a:ext uri="{FF2B5EF4-FFF2-40B4-BE49-F238E27FC236}">
                <a16:creationId xmlns:a16="http://schemas.microsoft.com/office/drawing/2014/main" id="{AB8E834E-C5FB-423F-BA83-A6B88D2F5A4E}"/>
              </a:ext>
            </a:extLst>
          </p:cNvPr>
          <p:cNvPicPr>
            <a:picLocks noChangeAspect="1"/>
          </p:cNvPicPr>
          <p:nvPr/>
        </p:nvPicPr>
        <p:blipFill>
          <a:blip r:embed="rId2"/>
          <a:stretch>
            <a:fillRect/>
          </a:stretch>
        </p:blipFill>
        <p:spPr>
          <a:xfrm>
            <a:off x="406400" y="383786"/>
            <a:ext cx="10588977" cy="4572036"/>
          </a:xfrm>
          <a:prstGeom prst="rect">
            <a:avLst/>
          </a:prstGeom>
        </p:spPr>
      </p:pic>
    </p:spTree>
    <p:extLst>
      <p:ext uri="{BB962C8B-B14F-4D97-AF65-F5344CB8AC3E}">
        <p14:creationId xmlns:p14="http://schemas.microsoft.com/office/powerpoint/2010/main" val="399630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a:xfrm>
            <a:off x="508000" y="3996266"/>
            <a:ext cx="10160000" cy="2968977"/>
          </a:xfrm>
        </p:spPr>
        <p:txBody>
          <a:bodyPr>
            <a:normAutofit/>
          </a:bodyPr>
          <a:lstStyle/>
          <a:p>
            <a:endParaRPr lang="en-IN" dirty="0" smtClean="0">
              <a:cs typeface="Segoe UI"/>
            </a:endParaRPr>
          </a:p>
          <a:p>
            <a:endParaRPr lang="en-IN" dirty="0">
              <a:cs typeface="Segoe UI"/>
            </a:endParaRPr>
          </a:p>
          <a:p>
            <a:endParaRPr lang="en-IN" dirty="0" smtClean="0">
              <a:cs typeface="Segoe UI"/>
            </a:endParaRPr>
          </a:p>
          <a:p>
            <a:endParaRPr lang="en-IN" dirty="0">
              <a:cs typeface="Segoe UI"/>
            </a:endParaRPr>
          </a:p>
          <a:p>
            <a:pPr algn="l"/>
            <a:r>
              <a:rPr lang="en-IN" dirty="0" smtClean="0">
                <a:cs typeface="Segoe UI"/>
              </a:rPr>
              <a:t>Observation</a:t>
            </a:r>
            <a:r>
              <a:rPr lang="en-IN" dirty="0">
                <a:cs typeface="Segoe UI"/>
              </a:rPr>
              <a:t>:</a:t>
            </a:r>
            <a:r>
              <a:rPr lang="en-US" dirty="0">
                <a:cs typeface="Calibri"/>
              </a:rPr>
              <a:t> </a:t>
            </a:r>
          </a:p>
          <a:p>
            <a:pPr algn="l"/>
            <a:r>
              <a:rPr lang="en-IN" dirty="0" err="1">
                <a:cs typeface="Segoe UI"/>
              </a:rPr>
              <a:t>SalePrice</a:t>
            </a:r>
            <a:r>
              <a:rPr lang="en-IN" dirty="0">
                <a:cs typeface="Segoe UI"/>
              </a:rPr>
              <a:t> is highly positively correlated with </a:t>
            </a:r>
            <a:r>
              <a:rPr lang="en-IN" dirty="0" err="1">
                <a:cs typeface="Segoe UI"/>
              </a:rPr>
              <a:t>GrLivArea</a:t>
            </a:r>
            <a:r>
              <a:rPr lang="en-IN" dirty="0">
                <a:cs typeface="Segoe UI"/>
              </a:rPr>
              <a:t> </a:t>
            </a:r>
            <a:r>
              <a:rPr lang="en-US" dirty="0">
                <a:cs typeface="Calibri"/>
              </a:rPr>
              <a:t> </a:t>
            </a:r>
            <a:r>
              <a:rPr lang="en-IN" dirty="0">
                <a:cs typeface="Segoe UI"/>
              </a:rPr>
              <a:t>and </a:t>
            </a:r>
            <a:r>
              <a:rPr lang="en-IN" dirty="0" err="1">
                <a:cs typeface="Segoe UI"/>
              </a:rPr>
              <a:t>OverallQual</a:t>
            </a:r>
            <a:r>
              <a:rPr lang="en-IN" dirty="0">
                <a:cs typeface="Segoe UI"/>
              </a:rPr>
              <a:t>.</a:t>
            </a:r>
            <a:r>
              <a:rPr lang="en-US" dirty="0">
                <a:cs typeface="Calibri"/>
              </a:rPr>
              <a:t> </a:t>
            </a:r>
          </a:p>
          <a:p>
            <a:endParaRPr lang="en-US" dirty="0"/>
          </a:p>
        </p:txBody>
      </p:sp>
      <p:pic>
        <p:nvPicPr>
          <p:cNvPr id="4" name="Picture 2" descr="Chart&#10;&#10;Description automatically generated">
            <a:extLst>
              <a:ext uri="{FF2B5EF4-FFF2-40B4-BE49-F238E27FC236}">
                <a16:creationId xmlns:a16="http://schemas.microsoft.com/office/drawing/2014/main" id="{8002C996-1DC6-4B6E-9BCC-DA7574801AE5}"/>
              </a:ext>
            </a:extLst>
          </p:cNvPr>
          <p:cNvPicPr>
            <a:picLocks noChangeAspect="1"/>
          </p:cNvPicPr>
          <p:nvPr/>
        </p:nvPicPr>
        <p:blipFill>
          <a:blip r:embed="rId2"/>
          <a:stretch>
            <a:fillRect/>
          </a:stretch>
        </p:blipFill>
        <p:spPr>
          <a:xfrm>
            <a:off x="688622" y="45781"/>
            <a:ext cx="10348895" cy="5282575"/>
          </a:xfrm>
          <a:prstGeom prst="rect">
            <a:avLst/>
          </a:prstGeom>
        </p:spPr>
      </p:pic>
    </p:spTree>
    <p:extLst>
      <p:ext uri="{BB962C8B-B14F-4D97-AF65-F5344CB8AC3E}">
        <p14:creationId xmlns:p14="http://schemas.microsoft.com/office/powerpoint/2010/main" val="3809041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cs typeface="Segoe UI"/>
              </a:rPr>
              <a:t>Steps and assumptions used to complete the project</a:t>
            </a:r>
            <a:br>
              <a:rPr lang="en-US" b="1" dirty="0">
                <a:cs typeface="Segoe UI"/>
              </a:rPr>
            </a:br>
            <a:endParaRPr lang="en-US" dirty="0"/>
          </a:p>
        </p:txBody>
      </p:sp>
      <p:sp>
        <p:nvSpPr>
          <p:cNvPr id="3" name="Content Placeholder 2"/>
          <p:cNvSpPr>
            <a:spLocks noGrp="1"/>
          </p:cNvSpPr>
          <p:nvPr>
            <p:ph idx="1"/>
          </p:nvPr>
        </p:nvSpPr>
        <p:spPr/>
        <p:txBody>
          <a:bodyPr/>
          <a:lstStyle/>
          <a:p>
            <a:r>
              <a:rPr lang="en-US" b="1" dirty="0">
                <a:latin typeface="Calibri Light"/>
                <a:cs typeface="Calibri Light"/>
              </a:rPr>
              <a:t>Data Preprocessing Done</a:t>
            </a:r>
            <a:endParaRPr lang="en-IN" b="1" dirty="0">
              <a:ea typeface="+mn-lt"/>
              <a:cs typeface="+mn-lt"/>
            </a:endParaRPr>
          </a:p>
          <a:p>
            <a:pPr marL="0" indent="0">
              <a:buNone/>
            </a:pPr>
            <a:r>
              <a:rPr lang="en-IN" dirty="0" smtClean="0"/>
              <a:t>We </a:t>
            </a:r>
            <a:r>
              <a:rPr lang="en-IN" dirty="0"/>
              <a:t>first done data cleaning. We first looked percentage of values missing in columns then we imputed missing values .</a:t>
            </a:r>
            <a:r>
              <a:rPr lang="en-US" dirty="0">
                <a:cs typeface="Calibri"/>
              </a:rPr>
              <a:t> </a:t>
            </a:r>
            <a:endParaRPr lang="en-US" dirty="0" smtClean="0">
              <a:cs typeface="Calibri"/>
            </a:endParaRPr>
          </a:p>
          <a:p>
            <a:pPr marL="0" indent="0">
              <a:buNone/>
            </a:pPr>
            <a:endParaRPr lang="en-US" dirty="0">
              <a:cs typeface="Calibri"/>
            </a:endParaRPr>
          </a:p>
          <a:p>
            <a:endParaRPr lang="en-US" dirty="0"/>
          </a:p>
        </p:txBody>
      </p:sp>
      <p:pic>
        <p:nvPicPr>
          <p:cNvPr id="4" name="Picture 7" descr="Table&#10;&#10;Description automatically generated">
            <a:extLst>
              <a:ext uri="{FF2B5EF4-FFF2-40B4-BE49-F238E27FC236}">
                <a16:creationId xmlns:a16="http://schemas.microsoft.com/office/drawing/2014/main" id="{F2E89BDC-5475-4A00-BA11-6992DE4B016A}"/>
              </a:ext>
            </a:extLst>
          </p:cNvPr>
          <p:cNvPicPr>
            <a:picLocks noChangeAspect="1"/>
          </p:cNvPicPr>
          <p:nvPr/>
        </p:nvPicPr>
        <p:blipFill>
          <a:blip r:embed="rId2"/>
          <a:stretch>
            <a:fillRect/>
          </a:stretch>
        </p:blipFill>
        <p:spPr>
          <a:xfrm>
            <a:off x="3866113" y="3115734"/>
            <a:ext cx="2474169" cy="3659069"/>
          </a:xfrm>
          <a:prstGeom prst="rect">
            <a:avLst/>
          </a:prstGeom>
        </p:spPr>
      </p:pic>
    </p:spTree>
    <p:extLst>
      <p:ext uri="{BB962C8B-B14F-4D97-AF65-F5344CB8AC3E}">
        <p14:creationId xmlns:p14="http://schemas.microsoft.com/office/powerpoint/2010/main" val="1715528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27</TotalTime>
  <Words>100</Words>
  <Application>Microsoft Office PowerPoint</Application>
  <PresentationFormat>Widescreen</PresentationFormat>
  <Paragraphs>86</Paragraphs>
  <Slides>18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Calibri</vt:lpstr>
      <vt:lpstr>Calibri Light</vt:lpstr>
      <vt:lpstr>Segoe UI</vt:lpstr>
      <vt:lpstr>WordVisi_MSFontService</vt:lpstr>
      <vt:lpstr>Office Theme</vt:lpstr>
      <vt:lpstr>Retrospect</vt:lpstr>
      <vt:lpstr>Project presentation on :-  PFA HOUSING PROJECT</vt:lpstr>
      <vt:lpstr>Table Of Contents :-</vt:lpstr>
      <vt:lpstr>INTRODUCTION  </vt:lpstr>
      <vt:lpstr>                  EDA steps and Visualization</vt:lpstr>
      <vt:lpstr>PowerPoint Presentation</vt:lpstr>
      <vt:lpstr>PowerPoint Presentation</vt:lpstr>
      <vt:lpstr>PowerPoint Presentation</vt:lpstr>
      <vt:lpstr>PowerPoint Presentation</vt:lpstr>
      <vt:lpstr>Steps and assumptions used to complete the project </vt:lpstr>
      <vt:lpstr>We then explored categorical variables  </vt:lpstr>
      <vt:lpstr>Then we encoded all the categorical columns into numerical colums using dummy variables. </vt:lpstr>
      <vt:lpstr>                  Model Dashboard</vt:lpstr>
      <vt:lpstr>PowerPoint Presentation</vt:lpstr>
      <vt:lpstr>PowerPoint Presentation</vt:lpstr>
      <vt:lpstr>PowerPoint Presentation</vt:lpstr>
      <vt:lpstr>                    Finalized Model</vt:lpstr>
      <vt:lpstr>                              Conclusion</vt:lpstr>
      <vt:lpstr>PowerPoint Presentation</vt:lpstr>
    </vt:vector>
  </TitlesOfParts>
  <Company>MRT www.Win2Farsi.com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   PFA HOUSING PROJECT</dc:title>
  <dc:creator>Moorche</dc:creator>
  <cp:lastModifiedBy>Moorche</cp:lastModifiedBy>
  <cp:revision>3</cp:revision>
  <dcterms:created xsi:type="dcterms:W3CDTF">2022-02-09T17:30:31Z</dcterms:created>
  <dcterms:modified xsi:type="dcterms:W3CDTF">2022-02-09T17:58:16Z</dcterms:modified>
</cp:coreProperties>
</file>