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sldIdLst>
    <p:sldId id="256" r:id="rId3"/>
    <p:sldId id="257" r:id="rId4"/>
    <p:sldId id="295" r:id="rId5"/>
    <p:sldId id="258" r:id="rId6"/>
    <p:sldId id="259" r:id="rId7"/>
    <p:sldId id="296" r:id="rId8"/>
    <p:sldId id="316" r:id="rId9"/>
    <p:sldId id="271" r:id="rId10"/>
    <p:sldId id="303" r:id="rId11"/>
    <p:sldId id="304" r:id="rId12"/>
    <p:sldId id="306" r:id="rId13"/>
    <p:sldId id="315" r:id="rId14"/>
    <p:sldId id="313" r:id="rId15"/>
    <p:sldId id="31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96"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595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8828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0573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1620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5291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990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205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4402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663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1388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217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7978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3669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60015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560120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26279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1733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811699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99592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370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9924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075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176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4141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4820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4183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991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7905119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3/7/2022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4192925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3385" y="1099951"/>
            <a:ext cx="10323203" cy="2387600"/>
          </a:xfrm>
        </p:spPr>
        <p:txBody>
          <a:bodyPr>
            <a:normAutofit fontScale="90000"/>
          </a:bodyPr>
          <a:lstStyle/>
          <a:p>
            <a:pPr algn="l"/>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dirty="0" smtClean="0">
                <a:cs typeface="Calibri Light"/>
              </a:rPr>
              <a:t>     </a:t>
            </a:r>
            <a:r>
              <a:rPr lang="en-US" sz="4000" b="1" dirty="0" smtClean="0">
                <a:cs typeface="Calibri Light"/>
              </a:rPr>
              <a:t>RATINGS </a:t>
            </a:r>
            <a:r>
              <a:rPr lang="en-US" sz="4000" b="1" dirty="0">
                <a:cs typeface="Calibri Light"/>
              </a:rPr>
              <a:t>PREDICTION PROJECT</a:t>
            </a:r>
          </a:p>
        </p:txBody>
      </p:sp>
      <p:sp>
        <p:nvSpPr>
          <p:cNvPr id="3" name="Subtitle 2"/>
          <p:cNvSpPr>
            <a:spLocks noGrp="1"/>
          </p:cNvSpPr>
          <p:nvPr>
            <p:ph type="subTitle" idx="1"/>
          </p:nvPr>
        </p:nvSpPr>
        <p:spPr>
          <a:xfrm>
            <a:off x="7924800" y="5461741"/>
            <a:ext cx="3247291" cy="882557"/>
          </a:xfrm>
        </p:spPr>
        <p:txBody>
          <a:bodyPr vert="horz" lIns="91440" tIns="45720" rIns="91440" bIns="45720" rtlCol="0" anchor="t">
            <a:noAutofit/>
          </a:bodyPr>
          <a:lstStyle/>
          <a:p>
            <a:r>
              <a:rPr lang="en-US" sz="2800" dirty="0" smtClean="0">
                <a:solidFill>
                  <a:schemeClr val="bg2">
                    <a:lumMod val="10000"/>
                  </a:schemeClr>
                </a:solidFill>
                <a:cs typeface="Calibri"/>
              </a:rPr>
              <a:t>   Submitted </a:t>
            </a:r>
            <a:r>
              <a:rPr lang="en-US" sz="2800" dirty="0">
                <a:solidFill>
                  <a:schemeClr val="bg2">
                    <a:lumMod val="10000"/>
                  </a:schemeClr>
                </a:solidFill>
                <a:cs typeface="Calibri"/>
              </a:rPr>
              <a:t>by :</a:t>
            </a:r>
          </a:p>
          <a:p>
            <a:r>
              <a:rPr lang="en-US" sz="2800" dirty="0" err="1" smtClean="0">
                <a:solidFill>
                  <a:schemeClr val="bg2">
                    <a:lumMod val="10000"/>
                  </a:schemeClr>
                </a:solidFill>
                <a:cs typeface="Calibri"/>
              </a:rPr>
              <a:t>Megha</a:t>
            </a:r>
            <a:r>
              <a:rPr lang="en-US" sz="2800" dirty="0" smtClean="0">
                <a:solidFill>
                  <a:schemeClr val="bg2">
                    <a:lumMod val="10000"/>
                  </a:schemeClr>
                </a:solidFill>
                <a:cs typeface="Calibri"/>
              </a:rPr>
              <a:t> Singh</a:t>
            </a:r>
            <a:endParaRPr lang="en-US" sz="2800" dirty="0">
              <a:solidFill>
                <a:schemeClr val="bg2">
                  <a:lumMod val="10000"/>
                </a:schemeClr>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smtClean="0">
                <a:ea typeface="+mn-lt"/>
                <a:cs typeface="+mn-lt"/>
              </a:rPr>
              <a:t>variable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fontScale="55000" lnSpcReduction="20000"/>
          </a:bodyPr>
          <a:lstStyle/>
          <a:p>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r>
              <a:rPr lang="en-IN" dirty="0" smtClean="0">
                <a:ea typeface="+mn-lt"/>
                <a:cs typeface="+mn-lt"/>
              </a:rPr>
              <a:t>.</a:t>
            </a:r>
          </a:p>
          <a:p>
            <a:pPr marL="0" indent="0">
              <a:buNone/>
            </a:pPr>
            <a:r>
              <a:rPr lang="en-IN" b="1" dirty="0">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Data cleaning was a very important step in removing null values from the dataset.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Visualising data helped identify class composition of label column and the most frequently occurring words in reviews corresponding to each of the rating scores.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r>
              <a:rPr lang="en-IN" dirty="0" smtClean="0">
                <a:latin typeface="Arial" panose="020B0604020202020204" pitchFamily="34" charset="0"/>
                <a:ea typeface="Calibri" panose="020F0502020204030204" pitchFamily="34" charset="0"/>
                <a:cs typeface="Times New Roman" panose="02020603050405020304" pitchFamily="18" charset="0"/>
              </a:rPr>
              <a:t>.</a:t>
            </a:r>
          </a:p>
          <a:p>
            <a:pPr marL="0" indent="0">
              <a:buNone/>
            </a:pPr>
            <a:r>
              <a:rPr lang="en-IN" b="1" dirty="0">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A small dataset to work with posed a challenge in building highly accurate models. By training the models on more diverse data sets, longer comments, and a more balanced dataset, more accurate and efficient classification models can be built.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31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IN" dirty="0">
                <a:ea typeface="+mn-lt"/>
                <a:cs typeface="+mn-lt"/>
              </a:rPr>
              <a:t>1</a:t>
            </a:r>
            <a:r>
              <a:rPr lang="en-IN" dirty="0" smtClean="0">
                <a:ea typeface="+mn-lt"/>
                <a:cs typeface="+mn-lt"/>
              </a:rPr>
              <a:t>.   Acknowledgement</a:t>
            </a:r>
            <a:endParaRPr lang="en-US" dirty="0" smtClean="0">
              <a:cs typeface="Calibri"/>
            </a:endParaRPr>
          </a:p>
          <a:p>
            <a:pPr marL="0" indent="0">
              <a:buNone/>
            </a:pPr>
            <a:r>
              <a:rPr lang="en-US" dirty="0">
                <a:cs typeface="Calibri"/>
              </a:rPr>
              <a:t>2</a:t>
            </a:r>
            <a:r>
              <a:rPr lang="en-US" dirty="0" smtClean="0">
                <a:cs typeface="Calibri"/>
              </a:rPr>
              <a:t>.</a:t>
            </a:r>
            <a:r>
              <a:rPr lang="en-US" dirty="0">
                <a:cs typeface="Calibri"/>
              </a:rPr>
              <a:t>   Introduction</a:t>
            </a:r>
          </a:p>
          <a:p>
            <a:pPr marL="0" indent="0">
              <a:buNone/>
            </a:pPr>
            <a:r>
              <a:rPr lang="en-US" dirty="0">
                <a:cs typeface="Calibri"/>
              </a:rPr>
              <a:t>    </a:t>
            </a:r>
            <a:r>
              <a:rPr lang="en-US" dirty="0" smtClean="0">
                <a:cs typeface="Calibri"/>
              </a:rPr>
              <a:t>2.1 </a:t>
            </a:r>
            <a:r>
              <a:rPr lang="en-US" dirty="0">
                <a:cs typeface="Calibri"/>
              </a:rPr>
              <a:t>Problem Statement and understanding</a:t>
            </a:r>
          </a:p>
          <a:p>
            <a:pPr marL="0" indent="0">
              <a:buNone/>
            </a:pPr>
            <a:r>
              <a:rPr lang="en-US" dirty="0">
                <a:ea typeface="+mn-lt"/>
                <a:cs typeface="+mn-lt"/>
              </a:rPr>
              <a:t>3</a:t>
            </a:r>
            <a:r>
              <a:rPr lang="en-US" dirty="0" smtClean="0">
                <a:ea typeface="+mn-lt"/>
                <a:cs typeface="+mn-lt"/>
              </a:rPr>
              <a:t>.</a:t>
            </a:r>
            <a:r>
              <a:rPr lang="en-US" dirty="0">
                <a:ea typeface="+mn-lt"/>
                <a:cs typeface="+mn-lt"/>
              </a:rPr>
              <a:t>   EDA steps and Visualization</a:t>
            </a:r>
            <a:endParaRPr lang="en-IN" dirty="0">
              <a:ea typeface="+mn-lt"/>
              <a:cs typeface="+mn-lt"/>
            </a:endParaRPr>
          </a:p>
          <a:p>
            <a:pPr marL="0" indent="0">
              <a:buNone/>
            </a:pPr>
            <a:r>
              <a:rPr lang="en-IN" dirty="0">
                <a:ea typeface="+mn-lt"/>
                <a:cs typeface="+mn-lt"/>
              </a:rPr>
              <a:t>4</a:t>
            </a:r>
            <a:r>
              <a:rPr lang="en-IN" dirty="0" smtClean="0">
                <a:ea typeface="+mn-lt"/>
                <a:cs typeface="+mn-lt"/>
              </a:rPr>
              <a:t>.</a:t>
            </a:r>
            <a:r>
              <a:rPr lang="en-IN" dirty="0">
                <a:ea typeface="+mn-lt"/>
                <a:cs typeface="+mn-lt"/>
              </a:rPr>
              <a:t>   Steps and assumptions used to complete the project</a:t>
            </a:r>
            <a:endParaRPr lang="en-IN" dirty="0">
              <a:cs typeface="Calibri"/>
            </a:endParaRPr>
          </a:p>
          <a:p>
            <a:pPr marL="0" indent="0">
              <a:buNone/>
            </a:pPr>
            <a:r>
              <a:rPr lang="en-IN" dirty="0">
                <a:ea typeface="+mn-lt"/>
                <a:cs typeface="+mn-lt"/>
              </a:rPr>
              <a:t>    </a:t>
            </a:r>
            <a:r>
              <a:rPr lang="en-IN" dirty="0" smtClean="0">
                <a:ea typeface="+mn-lt"/>
                <a:cs typeface="+mn-lt"/>
              </a:rPr>
              <a:t>4.1 </a:t>
            </a:r>
            <a:r>
              <a:rPr lang="en-IN" dirty="0">
                <a:ea typeface="+mn-lt"/>
                <a:cs typeface="+mn-lt"/>
              </a:rPr>
              <a:t>Data Pre-processing Done</a:t>
            </a:r>
          </a:p>
          <a:p>
            <a:pPr marL="0" indent="0">
              <a:buNone/>
            </a:pPr>
            <a:r>
              <a:rPr lang="en-IN" dirty="0">
                <a:ea typeface="+mn-lt"/>
                <a:cs typeface="+mn-lt"/>
              </a:rPr>
              <a:t>    </a:t>
            </a:r>
            <a:r>
              <a:rPr lang="en-IN" dirty="0" smtClean="0">
                <a:ea typeface="+mn-lt"/>
                <a:cs typeface="+mn-lt"/>
              </a:rPr>
              <a:t>4.2 </a:t>
            </a:r>
            <a:r>
              <a:rPr lang="en-IN" dirty="0">
                <a:ea typeface="+mn-lt"/>
                <a:cs typeface="+mn-lt"/>
              </a:rPr>
              <a:t>Set of assumptions related to the problem under consideration</a:t>
            </a:r>
          </a:p>
          <a:p>
            <a:pPr marL="0" indent="0">
              <a:buNone/>
            </a:pPr>
            <a:r>
              <a:rPr lang="en-IN" dirty="0">
                <a:ea typeface="+mn-lt"/>
                <a:cs typeface="+mn-lt"/>
              </a:rPr>
              <a:t>5</a:t>
            </a:r>
            <a:r>
              <a:rPr lang="en-IN" dirty="0" smtClean="0">
                <a:ea typeface="+mn-lt"/>
                <a:cs typeface="+mn-lt"/>
              </a:rPr>
              <a:t>.</a:t>
            </a:r>
            <a:r>
              <a:rPr lang="en-IN" dirty="0">
                <a:ea typeface="+mn-lt"/>
                <a:cs typeface="+mn-lt"/>
              </a:rPr>
              <a:t>   Model Dashboard</a:t>
            </a:r>
          </a:p>
          <a:p>
            <a:pPr marL="0" indent="0">
              <a:buNone/>
            </a:pPr>
            <a:r>
              <a:rPr lang="en-IN" dirty="0">
                <a:ea typeface="+mn-lt"/>
                <a:cs typeface="+mn-lt"/>
              </a:rPr>
              <a:t>6</a:t>
            </a:r>
            <a:r>
              <a:rPr lang="en-IN" dirty="0" smtClean="0">
                <a:ea typeface="+mn-lt"/>
                <a:cs typeface="+mn-lt"/>
              </a:rPr>
              <a:t>.</a:t>
            </a:r>
            <a:r>
              <a:rPr lang="en-IN" dirty="0">
                <a:ea typeface="+mn-lt"/>
                <a:cs typeface="+mn-lt"/>
              </a:rPr>
              <a:t>   Finalized Model</a:t>
            </a:r>
          </a:p>
          <a:p>
            <a:pPr marL="0" indent="0">
              <a:buNone/>
            </a:pPr>
            <a:r>
              <a:rPr lang="en-IN" dirty="0">
                <a:ea typeface="+mn-lt"/>
                <a:cs typeface="+mn-lt"/>
              </a:rPr>
              <a:t>7</a:t>
            </a:r>
            <a:r>
              <a:rPr lang="en-IN" dirty="0" smtClean="0">
                <a:ea typeface="+mn-lt"/>
                <a:cs typeface="+mn-lt"/>
              </a:rPr>
              <a:t>.</a:t>
            </a:r>
            <a:r>
              <a:rPr lang="en-IN" dirty="0">
                <a:ea typeface="+mn-lt"/>
                <a:cs typeface="+mn-lt"/>
              </a:rPr>
              <a:t>   Conclusion</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699477" y="1387231"/>
            <a:ext cx="11047046"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mj-lt"/>
              </a:rPr>
              <a:t>The internship opportunity I have with Flip </a:t>
            </a:r>
            <a:r>
              <a:rPr lang="en-US" sz="2800" dirty="0" err="1">
                <a:latin typeface="+mj-lt"/>
              </a:rPr>
              <a:t>Robo</a:t>
            </a:r>
            <a:r>
              <a:rPr lang="en-US" sz="2800" dirty="0">
                <a:latin typeface="+mj-lt"/>
              </a:rPr>
              <a:t> Technologies is a great chance for learning and professional development. I perceive this opportunity as a big milestone in my career development. I will strive to use gained skills acknowledge in the best possible way.</a:t>
            </a:r>
          </a:p>
          <a:p>
            <a:r>
              <a:rPr lang="en-US" sz="2800" dirty="0">
                <a:latin typeface="+mj-lt"/>
              </a:rPr>
              <a:t>I would like to extend my appreciation and thanks for the mentors from </a:t>
            </a:r>
            <a:r>
              <a:rPr lang="en-US" sz="2800" dirty="0" smtClean="0">
                <a:latin typeface="+mj-lt"/>
              </a:rPr>
              <a:t>Data Trained </a:t>
            </a:r>
            <a:r>
              <a:rPr lang="en-US" sz="2800" dirty="0">
                <a:latin typeface="+mj-lt"/>
              </a:rPr>
              <a:t>and professionals from FlipRoboTechnologies who had extended their help and support.</a:t>
            </a:r>
          </a:p>
          <a:p>
            <a:r>
              <a:rPr lang="en-US" sz="2800" dirty="0">
                <a:latin typeface="+mj-lt"/>
              </a:rPr>
              <a:t>References: www.scipy.org, </a:t>
            </a:r>
            <a:r>
              <a:rPr lang="en-US" sz="2800" dirty="0" err="1">
                <a:latin typeface="+mj-lt"/>
              </a:rPr>
              <a:t>Kaggle</a:t>
            </a:r>
            <a:r>
              <a:rPr lang="en-US" sz="2800" dirty="0">
                <a:latin typeface="+mj-lt"/>
              </a:rPr>
              <a:t>, </a:t>
            </a:r>
            <a:r>
              <a:rPr lang="en-US" sz="2800" dirty="0" err="1">
                <a:latin typeface="+mj-lt"/>
              </a:rPr>
              <a:t>Github</a:t>
            </a:r>
            <a:endParaRPr lang="en-US" sz="2800" dirty="0">
              <a:latin typeface="+mj-lt"/>
            </a:endParaRPr>
          </a:p>
        </p:txBody>
      </p:sp>
    </p:spTree>
    <p:extLst>
      <p:ext uri="{BB962C8B-B14F-4D97-AF65-F5344CB8AC3E}">
        <p14:creationId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609600" y="2023936"/>
            <a:ext cx="1102546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dirty="0">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80539" y="1781908"/>
            <a:ext cx="1027514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u="sng" dirty="0" smtClean="0">
                <a:ea typeface="+mn-lt"/>
                <a:cs typeface="+mn-lt"/>
              </a:rPr>
              <a:t>Pre-processing</a:t>
            </a:r>
            <a:r>
              <a:rPr lang="en-IN" sz="2800" u="sng" dirty="0">
                <a:ea typeface="+mn-lt"/>
                <a:cs typeface="+mn-lt"/>
              </a:rPr>
              <a:t> involved the following steps:</a:t>
            </a:r>
            <a:endParaRPr lang="en-US" sz="2800" u="sng" dirty="0">
              <a:ea typeface="+mn-lt"/>
              <a:cs typeface="+mn-lt"/>
            </a:endParaRPr>
          </a:p>
          <a:p>
            <a:pPr>
              <a:buFont typeface="Arial" panose="020B0604020202020204" pitchFamily="34" charset="0"/>
              <a:buChar char="•"/>
            </a:pPr>
            <a:endParaRPr lang="en-IN" sz="2800" u="sng"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239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Segoe UI</vt:lpstr>
      <vt:lpstr>Times New Roman</vt:lpstr>
      <vt:lpstr>Trebuchet MS</vt:lpstr>
      <vt:lpstr>Wingdings 3</vt:lpstr>
      <vt:lpstr>WordVisi_MSFontService</vt:lpstr>
      <vt:lpstr>Office Theme</vt:lpstr>
      <vt:lpstr>Facet</vt:lpstr>
      <vt:lpstr>Project presentation on :-        RATINGS PREDICTION PROJECT</vt:lpstr>
      <vt:lpstr>Table Of Contents :-</vt:lpstr>
      <vt:lpstr>PowerPoint Presentation</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Moorche</cp:lastModifiedBy>
  <cp:revision>1520</cp:revision>
  <dcterms:created xsi:type="dcterms:W3CDTF">2020-12-29T14:55:28Z</dcterms:created>
  <dcterms:modified xsi:type="dcterms:W3CDTF">2022-03-07T20:10:32Z</dcterms:modified>
</cp:coreProperties>
</file>