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E8A918-A83D-445D-AD5B-7E048047B33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D546E3-905D-41CD-B3F2-596CF5E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q=https://www.kaggle.com/datasets/ehababoelnaga/anemia-types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EVLTR- AI Research</a:t>
            </a:r>
            <a:br>
              <a:rPr lang="en-US" dirty="0" smtClean="0"/>
            </a:br>
            <a:r>
              <a:rPr lang="en-US" dirty="0" smtClean="0"/>
              <a:t>Final Project: Classification of diagnosis of Blood 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Megha</a:t>
            </a:r>
            <a:r>
              <a:rPr lang="en-US" sz="3200" dirty="0" smtClean="0">
                <a:solidFill>
                  <a:schemeClr val="bg1"/>
                </a:solidFill>
              </a:rPr>
              <a:t> Srinivas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7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5" y="1002674"/>
            <a:ext cx="10744200" cy="5626726"/>
          </a:xfrm>
        </p:spPr>
        <p:txBody>
          <a:bodyPr/>
          <a:lstStyle/>
          <a:p>
            <a:r>
              <a:rPr lang="en-US" dirty="0" smtClean="0"/>
              <a:t>Split the combined dataset to training and testing dataset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two models to train the combined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 Forest Classifier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Gradient Boosting Classifier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6" y="2494244"/>
            <a:ext cx="4843500" cy="2323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30" y="1310054"/>
            <a:ext cx="9829553" cy="55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756" y="4630790"/>
            <a:ext cx="6936884" cy="21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5" y="896815"/>
            <a:ext cx="10744200" cy="573258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44688"/>
              </p:ext>
            </p:extLst>
          </p:nvPr>
        </p:nvGraphicFramePr>
        <p:xfrm>
          <a:off x="1538654" y="1189982"/>
          <a:ext cx="9029700" cy="1645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97814">
                  <a:extLst>
                    <a:ext uri="{9D8B030D-6E8A-4147-A177-3AD203B41FA5}">
                      <a16:colId xmlns:a16="http://schemas.microsoft.com/office/drawing/2014/main" val="2947608552"/>
                    </a:ext>
                  </a:extLst>
                </a:gridCol>
                <a:gridCol w="818168">
                  <a:extLst>
                    <a:ext uri="{9D8B030D-6E8A-4147-A177-3AD203B41FA5}">
                      <a16:colId xmlns:a16="http://schemas.microsoft.com/office/drawing/2014/main" val="1317030602"/>
                    </a:ext>
                  </a:extLst>
                </a:gridCol>
                <a:gridCol w="1278459">
                  <a:extLst>
                    <a:ext uri="{9D8B030D-6E8A-4147-A177-3AD203B41FA5}">
                      <a16:colId xmlns:a16="http://schemas.microsoft.com/office/drawing/2014/main" val="773898298"/>
                    </a:ext>
                  </a:extLst>
                </a:gridCol>
                <a:gridCol w="1202846">
                  <a:extLst>
                    <a:ext uri="{9D8B030D-6E8A-4147-A177-3AD203B41FA5}">
                      <a16:colId xmlns:a16="http://schemas.microsoft.com/office/drawing/2014/main" val="1956372725"/>
                    </a:ext>
                  </a:extLst>
                </a:gridCol>
                <a:gridCol w="3132413">
                  <a:extLst>
                    <a:ext uri="{9D8B030D-6E8A-4147-A177-3AD203B41FA5}">
                      <a16:colId xmlns:a16="http://schemas.microsoft.com/office/drawing/2014/main" val="3794103373"/>
                    </a:ext>
                  </a:extLst>
                </a:gridCol>
              </a:tblGrid>
              <a:tr h="537326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49192"/>
                  </a:ext>
                </a:extLst>
              </a:tr>
              <a:tr h="3070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r>
                        <a:rPr lang="en-US" dirty="0" smtClean="0"/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[[64,119],[0,1064]]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8263"/>
                  </a:ext>
                </a:extLst>
              </a:tr>
              <a:tr h="5373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GradientBoosting</a:t>
                      </a:r>
                      <a:r>
                        <a:rPr lang="en-US" dirty="0" smtClean="0"/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[[65,118],[0,1064]]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494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3" y="2894945"/>
            <a:ext cx="3534508" cy="3804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47" y="2898048"/>
            <a:ext cx="3616731" cy="38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3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Inferences and Future Work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9084" y="1096653"/>
            <a:ext cx="112431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</a:rPr>
              <a:t>Generated Data Integrity: </a:t>
            </a:r>
            <a:r>
              <a:rPr lang="en-US" altLang="en-US" dirty="0">
                <a:solidFill>
                  <a:schemeClr val="tx1"/>
                </a:solidFill>
              </a:rPr>
              <a:t>The generated data adhered closely to the cleaned clinical data, ensuring there were no null values or duplicate values in the generated data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Classifier </a:t>
            </a:r>
            <a:r>
              <a:rPr lang="en-US" altLang="en-US" b="1" dirty="0">
                <a:solidFill>
                  <a:schemeClr val="tx1"/>
                </a:solidFill>
              </a:rPr>
              <a:t>Model Comparison: </a:t>
            </a:r>
            <a:r>
              <a:rPr lang="en-US" altLang="en-US" dirty="0">
                <a:solidFill>
                  <a:schemeClr val="tx1"/>
                </a:solidFill>
              </a:rPr>
              <a:t>Utilizing two different classifier models resulted in varying accuracies, confusion matrices, and classification reports, highlighting the importance of model selection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Impact </a:t>
            </a:r>
            <a:r>
              <a:rPr lang="en-US" altLang="en-US" b="1" dirty="0">
                <a:solidFill>
                  <a:schemeClr val="tx1"/>
                </a:solidFill>
              </a:rPr>
              <a:t>of Data Split and Random </a:t>
            </a:r>
            <a:r>
              <a:rPr lang="en-US" altLang="en-US" b="1" dirty="0" smtClean="0">
                <a:solidFill>
                  <a:schemeClr val="tx1"/>
                </a:solidFill>
              </a:rPr>
              <a:t>State</a:t>
            </a:r>
            <a:r>
              <a:rPr lang="en-US" altLang="en-US" b="1" dirty="0">
                <a:solidFill>
                  <a:schemeClr val="tx1"/>
                </a:solidFill>
              </a:rPr>
              <a:t>:</a:t>
            </a:r>
            <a:r>
              <a:rPr lang="en-US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Altering the split value between the training and testing datasets, as well as changing the random state, led to different accuracy scores, confusion matrices, and classification reports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Future </a:t>
            </a:r>
            <a:r>
              <a:rPr lang="en-US" altLang="en-US" b="1" dirty="0">
                <a:solidFill>
                  <a:schemeClr val="tx1"/>
                </a:solidFill>
              </a:rPr>
              <a:t>Work with Advanced Models: </a:t>
            </a:r>
            <a:r>
              <a:rPr lang="en-US" altLang="en-US" dirty="0">
                <a:solidFill>
                  <a:schemeClr val="tx1"/>
                </a:solidFill>
              </a:rPr>
              <a:t>For future work, we could explore using advanced models such as </a:t>
            </a:r>
            <a:r>
              <a:rPr lang="en-US" altLang="en-US" dirty="0" err="1">
                <a:solidFill>
                  <a:schemeClr val="tx1"/>
                </a:solidFill>
              </a:rPr>
              <a:t>RoBERTa</a:t>
            </a:r>
            <a:r>
              <a:rPr lang="en-US" altLang="en-US" dirty="0">
                <a:solidFill>
                  <a:schemeClr val="tx1"/>
                </a:solidFill>
              </a:rPr>
              <a:t>, BERT, GPT-3, or other state-of-the-art models to generate data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Exploring </a:t>
            </a:r>
            <a:r>
              <a:rPr lang="en-US" altLang="en-US" b="1" dirty="0">
                <a:solidFill>
                  <a:schemeClr val="tx1"/>
                </a:solidFill>
              </a:rPr>
              <a:t>Diverse Classifier Models: </a:t>
            </a:r>
            <a:r>
              <a:rPr lang="en-US" altLang="en-US" dirty="0">
                <a:solidFill>
                  <a:schemeClr val="tx1"/>
                </a:solidFill>
              </a:rPr>
              <a:t>Experimenting with a wider range of classifier models like SVM, </a:t>
            </a:r>
            <a:r>
              <a:rPr lang="en-US" altLang="en-US" dirty="0" err="1">
                <a:solidFill>
                  <a:schemeClr val="tx1"/>
                </a:solidFill>
              </a:rPr>
              <a:t>XGBoost</a:t>
            </a:r>
            <a:r>
              <a:rPr lang="en-US" altLang="en-US" dirty="0">
                <a:solidFill>
                  <a:schemeClr val="tx1"/>
                </a:solidFill>
              </a:rPr>
              <a:t>, and </a:t>
            </a:r>
            <a:r>
              <a:rPr lang="en-US" altLang="en-US" dirty="0" err="1">
                <a:solidFill>
                  <a:schemeClr val="tx1"/>
                </a:solidFill>
              </a:rPr>
              <a:t>LightGBM</a:t>
            </a:r>
            <a:r>
              <a:rPr lang="en-US" altLang="en-US" dirty="0">
                <a:solidFill>
                  <a:schemeClr val="tx1"/>
                </a:solidFill>
              </a:rPr>
              <a:t> could provide insights into which models are best suited for the task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Advanced </a:t>
            </a:r>
            <a:r>
              <a:rPr lang="en-US" altLang="en-US" b="1" dirty="0">
                <a:solidFill>
                  <a:schemeClr val="tx1"/>
                </a:solidFill>
              </a:rPr>
              <a:t>Data Preprocessing and Feature Engineering: </a:t>
            </a:r>
            <a:r>
              <a:rPr lang="en-US" altLang="en-US" dirty="0">
                <a:solidFill>
                  <a:schemeClr val="tx1"/>
                </a:solidFill>
              </a:rPr>
              <a:t>Employing various data preprocessing techniques and advanced feature engineering methods, such as normalization, scaling, and the creation of new features, can significantly enhance model performance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6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Ethical Implications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9084" y="1650652"/>
            <a:ext cx="112431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</a:rPr>
              <a:t>Bias and Fairness: </a:t>
            </a:r>
            <a:r>
              <a:rPr lang="en-US" altLang="en-US" dirty="0" smtClean="0">
                <a:solidFill>
                  <a:schemeClr val="tx1"/>
                </a:solidFill>
              </a:rPr>
              <a:t>Ensuring </a:t>
            </a:r>
            <a:r>
              <a:rPr lang="en-US" altLang="en-US" dirty="0">
                <a:solidFill>
                  <a:schemeClr val="tx1"/>
                </a:solidFill>
              </a:rPr>
              <a:t>that the generated data and models do not perpetuate biases, leading to unfair treatment of certain groups. </a:t>
            </a:r>
            <a:r>
              <a:rPr lang="en-US" altLang="en-US" dirty="0" smtClean="0">
                <a:solidFill>
                  <a:schemeClr val="tx1"/>
                </a:solidFill>
              </a:rPr>
              <a:t>Implementing </a:t>
            </a:r>
            <a:r>
              <a:rPr lang="en-US" altLang="en-US" dirty="0">
                <a:solidFill>
                  <a:schemeClr val="tx1"/>
                </a:solidFill>
              </a:rPr>
              <a:t>bias mitigation techniques </a:t>
            </a:r>
            <a:r>
              <a:rPr lang="en-US" altLang="en-US" dirty="0" smtClean="0">
                <a:solidFill>
                  <a:schemeClr val="tx1"/>
                </a:solidFill>
              </a:rPr>
              <a:t>to evaluate the fairness of the model.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Privacy </a:t>
            </a:r>
            <a:r>
              <a:rPr lang="en-US" altLang="en-US" b="1" dirty="0">
                <a:solidFill>
                  <a:schemeClr val="tx1"/>
                </a:solidFill>
              </a:rPr>
              <a:t>and Data Security: </a:t>
            </a:r>
            <a:r>
              <a:rPr lang="en-US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Protecting </a:t>
            </a:r>
            <a:r>
              <a:rPr lang="en-US" altLang="en-US" dirty="0">
                <a:solidFill>
                  <a:schemeClr val="tx1"/>
                </a:solidFill>
              </a:rPr>
              <a:t>the privacy of individuals by ensuring that the generated data does not reveal personal information. </a:t>
            </a:r>
            <a:r>
              <a:rPr lang="en-US" altLang="en-US" dirty="0" smtClean="0">
                <a:solidFill>
                  <a:schemeClr val="tx1"/>
                </a:solidFill>
              </a:rPr>
              <a:t> Apply </a:t>
            </a:r>
            <a:r>
              <a:rPr lang="en-US" altLang="en-US" dirty="0">
                <a:solidFill>
                  <a:schemeClr val="tx1"/>
                </a:solidFill>
              </a:rPr>
              <a:t>strong security measures to safeguard data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Transparency </a:t>
            </a:r>
            <a:r>
              <a:rPr lang="en-US" altLang="en-US" b="1" dirty="0">
                <a:solidFill>
                  <a:schemeClr val="tx1"/>
                </a:solidFill>
              </a:rPr>
              <a:t>and </a:t>
            </a:r>
            <a:r>
              <a:rPr lang="en-US" altLang="en-US" b="1" dirty="0" err="1">
                <a:solidFill>
                  <a:schemeClr val="tx1"/>
                </a:solidFill>
              </a:rPr>
              <a:t>Explainability</a:t>
            </a:r>
            <a:r>
              <a:rPr lang="en-US" altLang="en-US" b="1" dirty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Strive for transparency in how data is generated and models are trained. Use interpretable models and provide clear documentation to build trust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Accountability</a:t>
            </a:r>
            <a:r>
              <a:rPr lang="en-US" altLang="en-US" b="1" dirty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Establish clear accountability for the decisions made by the models, especially in high-stakes domains like healthcare. Monitor models continuously to address any issues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smtClean="0">
                <a:solidFill>
                  <a:schemeClr val="tx1"/>
                </a:solidFill>
              </a:rPr>
              <a:t>Informed </a:t>
            </a:r>
            <a:r>
              <a:rPr lang="en-US" altLang="en-US" b="1" dirty="0">
                <a:solidFill>
                  <a:schemeClr val="tx1"/>
                </a:solidFill>
              </a:rPr>
              <a:t>Consent and Ethical Use</a:t>
            </a:r>
            <a:r>
              <a:rPr lang="en-US" altLang="en-US" dirty="0">
                <a:solidFill>
                  <a:schemeClr val="tx1"/>
                </a:solidFill>
              </a:rPr>
              <a:t>: Obtain informed consent from individuals whose data is used. Ensure that the use of data and models is ethical and does not harm individuals or </a:t>
            </a:r>
            <a:r>
              <a:rPr lang="en-US" altLang="en-US">
                <a:solidFill>
                  <a:schemeClr val="tx1"/>
                </a:solidFill>
              </a:rPr>
              <a:t>groups</a:t>
            </a:r>
            <a:r>
              <a:rPr lang="en-US" altLang="en-US" smtClean="0">
                <a:solidFill>
                  <a:schemeClr val="tx1"/>
                </a:solidFill>
              </a:rPr>
              <a:t>.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559" y="665754"/>
            <a:ext cx="7729728" cy="635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131" y="1661747"/>
            <a:ext cx="9970477" cy="3876058"/>
          </a:xfrm>
        </p:spPr>
        <p:txBody>
          <a:bodyPr/>
          <a:lstStyle/>
          <a:p>
            <a:r>
              <a:rPr lang="en-US" dirty="0" smtClean="0"/>
              <a:t>Data Set: </a:t>
            </a:r>
            <a:r>
              <a:rPr lang="en-US" dirty="0"/>
              <a:t> </a:t>
            </a:r>
            <a:r>
              <a:rPr lang="en-US" dirty="0" smtClean="0"/>
              <a:t>Anemia dataset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https://www.kaggle.com/datasets/ehababoelnaga/anemia-types-classification</a:t>
            </a:r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marL="0" indent="0">
              <a:buNone/>
            </a:pPr>
            <a:r>
              <a:rPr lang="en-US" dirty="0" smtClean="0"/>
              <a:t>  Classification of different types of Anemia and detecting leukemia using Clinical Data and synthetic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45" y="3447342"/>
            <a:ext cx="5045319" cy="3100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1454" y="6450641"/>
            <a:ext cx="105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Picture </a:t>
            </a:r>
            <a:r>
              <a:rPr lang="en-US" sz="1200" dirty="0"/>
              <a:t>taken from https://labs.selfdecode.com/blog/iron-deficiency-excess-diseases/</a:t>
            </a:r>
          </a:p>
        </p:txBody>
      </p:sp>
    </p:spTree>
    <p:extLst>
      <p:ext uri="{BB962C8B-B14F-4D97-AF65-F5344CB8AC3E}">
        <p14:creationId xmlns:p14="http://schemas.microsoft.com/office/powerpoint/2010/main" val="408618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875" y="419569"/>
            <a:ext cx="7729728" cy="723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Issues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1" y="1450731"/>
            <a:ext cx="9794631" cy="43873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Null Values present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Duplicate Data present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Outliers identified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87" y="2879608"/>
            <a:ext cx="1846143" cy="3544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39" y="1611382"/>
            <a:ext cx="5361658" cy="2785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15" y="4589585"/>
            <a:ext cx="7919030" cy="1907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8037" y="1611382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9663" y="4467041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7843" y="2819509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4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875" y="401984"/>
            <a:ext cx="7729728" cy="723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Issues Cleaned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1" y="1450731"/>
            <a:ext cx="9794631" cy="43873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Null values removed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Duplicate Data removed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Outliers removed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753087"/>
            <a:ext cx="2936632" cy="393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865" y="1257987"/>
            <a:ext cx="4734586" cy="1686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65" y="3106805"/>
            <a:ext cx="6107950" cy="35352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4121" y="3048563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4121" y="1257987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98" y="2737473"/>
            <a:ext cx="3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875" y="419569"/>
            <a:ext cx="7729728" cy="723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1" y="1450731"/>
            <a:ext cx="9794631" cy="4387362"/>
          </a:xfrm>
        </p:spPr>
        <p:txBody>
          <a:bodyPr/>
          <a:lstStyle/>
          <a:p>
            <a:r>
              <a:rPr lang="en-US" dirty="0" smtClean="0"/>
              <a:t>Differentiated healthy and unhealthy diagnosis</a:t>
            </a:r>
          </a:p>
          <a:p>
            <a:r>
              <a:rPr lang="en-US" dirty="0" smtClean="0"/>
              <a:t>Saw the average count of different blood counts such as WBC, RBC, and HCB among the different diagnoses to attempt to see which values anomaly leads to unhealthy diagnosis.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5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875" y="419569"/>
            <a:ext cx="7729728" cy="609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32" y="1222131"/>
            <a:ext cx="11553092" cy="54248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3" y="1297514"/>
            <a:ext cx="7292674" cy="2891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595" y="4188723"/>
            <a:ext cx="585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raph </a:t>
            </a:r>
            <a:r>
              <a:rPr lang="en-US" dirty="0"/>
              <a:t>to </a:t>
            </a:r>
            <a:r>
              <a:rPr lang="en-US" dirty="0" smtClean="0"/>
              <a:t>show number of  </a:t>
            </a:r>
            <a:r>
              <a:rPr lang="en-US" dirty="0"/>
              <a:t>Healthy and Unhealthy Diagnosis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08" y="1297514"/>
            <a:ext cx="3614355" cy="4728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97295" y="6025731"/>
            <a:ext cx="506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Blood Counts by Diagnosis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and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053" y="1301613"/>
            <a:ext cx="9398977" cy="5195902"/>
          </a:xfrm>
        </p:spPr>
        <p:txBody>
          <a:bodyPr/>
          <a:lstStyle/>
          <a:p>
            <a:r>
              <a:rPr lang="en-US" dirty="0" smtClean="0"/>
              <a:t>Using the VAE model to generate the data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Initialising</a:t>
            </a:r>
            <a:r>
              <a:rPr lang="en-US" dirty="0" smtClean="0"/>
              <a:t> the VAE model and preparing 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28" y="1695022"/>
            <a:ext cx="5529425" cy="2295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44" y="4705294"/>
            <a:ext cx="6163897" cy="17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Synthetic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027292"/>
            <a:ext cx="11228832" cy="5675259"/>
          </a:xfrm>
        </p:spPr>
        <p:txBody>
          <a:bodyPr/>
          <a:lstStyle/>
          <a:p>
            <a:r>
              <a:rPr lang="en-US" dirty="0" smtClean="0"/>
              <a:t>Generate the data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Clean the synthetic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5" y="1407748"/>
            <a:ext cx="3161999" cy="2144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76" y="1407748"/>
            <a:ext cx="6740952" cy="1757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745" y="3366045"/>
            <a:ext cx="5131609" cy="31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4" y="147008"/>
            <a:ext cx="9258300" cy="679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both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439" y="1047177"/>
            <a:ext cx="10118715" cy="5450338"/>
          </a:xfrm>
        </p:spPr>
        <p:txBody>
          <a:bodyPr/>
          <a:lstStyle/>
          <a:p>
            <a:r>
              <a:rPr lang="en-US" dirty="0" smtClean="0"/>
              <a:t>Combine and standardize the data and plot them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58" y="1590699"/>
            <a:ext cx="4240880" cy="202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47" y="4017601"/>
            <a:ext cx="5411484" cy="2272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38" y="1907931"/>
            <a:ext cx="3196716" cy="43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50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496</TotalTime>
  <Words>590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EVLTR- AI Research Final Project: Classification of diagnosis of Blood WORK </vt:lpstr>
      <vt:lpstr>Data Set and Problem Statement</vt:lpstr>
      <vt:lpstr>Data Issues Identified</vt:lpstr>
      <vt:lpstr>Data Issues Cleaned</vt:lpstr>
      <vt:lpstr>Feature Engineering</vt:lpstr>
      <vt:lpstr>Data Visualization</vt:lpstr>
      <vt:lpstr>Model and Algorithm</vt:lpstr>
      <vt:lpstr>Generating Synthetic Data</vt:lpstr>
      <vt:lpstr>Combining both Data</vt:lpstr>
      <vt:lpstr>Training </vt:lpstr>
      <vt:lpstr>Outputs</vt:lpstr>
      <vt:lpstr>Inferences and Future Work </vt:lpstr>
      <vt:lpstr>Ethical Implications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EVLTR- AI Research Assignment-1 : Analyzing and Visualizing Complex Datasets</dc:title>
  <dc:creator>USER</dc:creator>
  <cp:lastModifiedBy>USER</cp:lastModifiedBy>
  <cp:revision>20</cp:revision>
  <dcterms:created xsi:type="dcterms:W3CDTF">2024-06-25T02:09:38Z</dcterms:created>
  <dcterms:modified xsi:type="dcterms:W3CDTF">2024-08-08T02:00:45Z</dcterms:modified>
</cp:coreProperties>
</file>