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4"/>
  </p:notesMasterIdLst>
  <p:handoutMasterIdLst>
    <p:handoutMasterId r:id="rId15"/>
  </p:handoutMasterIdLst>
  <p:sldIdLst>
    <p:sldId id="261" r:id="rId2"/>
    <p:sldId id="267" r:id="rId3"/>
    <p:sldId id="347" r:id="rId4"/>
    <p:sldId id="331" r:id="rId5"/>
    <p:sldId id="330" r:id="rId6"/>
    <p:sldId id="339" r:id="rId7"/>
    <p:sldId id="333" r:id="rId8"/>
    <p:sldId id="332" r:id="rId9"/>
    <p:sldId id="334" r:id="rId10"/>
    <p:sldId id="346" r:id="rId11"/>
    <p:sldId id="335" r:id="rId12"/>
    <p:sldId id="336" r:id="rId13"/>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4DEBA"/>
    <a:srgbClr val="4D4D4D"/>
    <a:srgbClr val="777777"/>
    <a:srgbClr val="1424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4" autoAdjust="0"/>
    <p:restoredTop sz="89981" autoAdjust="0"/>
  </p:normalViewPr>
  <p:slideViewPr>
    <p:cSldViewPr>
      <p:cViewPr varScale="1">
        <p:scale>
          <a:sx n="62" d="100"/>
          <a:sy n="62" d="100"/>
        </p:scale>
        <p:origin x="1444" y="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2520"/>
    </p:cViewPr>
  </p:sorterViewPr>
  <p:notesViewPr>
    <p:cSldViewPr>
      <p:cViewPr varScale="1">
        <p:scale>
          <a:sx n="57" d="100"/>
          <a:sy n="57" d="100"/>
        </p:scale>
        <p:origin x="162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3.xml"/><Relationship Id="rId7" Type="http://schemas.openxmlformats.org/officeDocument/2006/relationships/slide" Target="slides/slide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4225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037157F2-724B-4B0C-A7A5-3DD762F8D5E4}" type="datetimeFigureOut">
              <a:rPr lang="en-US" smtClean="0"/>
              <a:t>8/11/2020</a:t>
            </a:fld>
            <a:endParaRPr lang="en-US"/>
          </a:p>
        </p:txBody>
      </p:sp>
      <p:sp>
        <p:nvSpPr>
          <p:cNvPr id="4" name="Slide Image Placeholder 3"/>
          <p:cNvSpPr>
            <a:spLocks noGrp="1" noRot="1" noChangeAspect="1"/>
          </p:cNvSpPr>
          <p:nvPr>
            <p:ph type="sldImg" idx="2"/>
          </p:nvPr>
        </p:nvSpPr>
        <p:spPr>
          <a:xfrm>
            <a:off x="1403350" y="1160463"/>
            <a:ext cx="4178300"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DBA585C1-F94A-4605-85CB-881FC4EF266F}" type="slidenum">
              <a:rPr lang="en-US" smtClean="0"/>
              <a:t>‹#›</a:t>
            </a:fld>
            <a:endParaRPr lang="en-US"/>
          </a:p>
        </p:txBody>
      </p:sp>
    </p:spTree>
    <p:extLst>
      <p:ext uri="{BB962C8B-B14F-4D97-AF65-F5344CB8AC3E}">
        <p14:creationId xmlns:p14="http://schemas.microsoft.com/office/powerpoint/2010/main" val="6895265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0961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409233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280443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112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CF4FF-0C17-4CEE-824D-EF5F4450017D}" type="slidenum">
              <a:rPr lang="en-US" smtClean="0"/>
              <a:pPr/>
              <a:t>‹#›</a:t>
            </a:fld>
            <a:endParaRPr lang="en-US"/>
          </a:p>
        </p:txBody>
      </p:sp>
    </p:spTree>
    <p:extLst>
      <p:ext uri="{BB962C8B-B14F-4D97-AF65-F5344CB8AC3E}">
        <p14:creationId xmlns:p14="http://schemas.microsoft.com/office/powerpoint/2010/main" val="2900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CF202-BE8F-4ADA-BBB9-860B5264BA16}" type="slidenum">
              <a:rPr lang="en-US" smtClean="0"/>
              <a:pPr/>
              <a:t>‹#›</a:t>
            </a:fld>
            <a:endParaRPr lang="en-US"/>
          </a:p>
        </p:txBody>
      </p:sp>
    </p:spTree>
    <p:extLst>
      <p:ext uri="{BB962C8B-B14F-4D97-AF65-F5344CB8AC3E}">
        <p14:creationId xmlns:p14="http://schemas.microsoft.com/office/powerpoint/2010/main" val="184175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8F676-0307-4566-B61B-E29EFF048999}" type="slidenum">
              <a:rPr lang="en-US" smtClean="0"/>
              <a:pPr/>
              <a:t>‹#›</a:t>
            </a:fld>
            <a:endParaRPr lang="en-US"/>
          </a:p>
        </p:txBody>
      </p:sp>
    </p:spTree>
    <p:extLst>
      <p:ext uri="{BB962C8B-B14F-4D97-AF65-F5344CB8AC3E}">
        <p14:creationId xmlns:p14="http://schemas.microsoft.com/office/powerpoint/2010/main" val="229194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A8367-865F-4B0B-BF30-EDC626EBA8FF}" type="slidenum">
              <a:rPr lang="en-US" smtClean="0"/>
              <a:pPr/>
              <a:t>‹#›</a:t>
            </a:fld>
            <a:endParaRPr lang="en-US"/>
          </a:p>
        </p:txBody>
      </p:sp>
    </p:spTree>
    <p:extLst>
      <p:ext uri="{BB962C8B-B14F-4D97-AF65-F5344CB8AC3E}">
        <p14:creationId xmlns:p14="http://schemas.microsoft.com/office/powerpoint/2010/main" val="307170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74C85-1B6C-4CE2-9EAE-13815897E82F}" type="slidenum">
              <a:rPr lang="en-US" smtClean="0"/>
              <a:pPr/>
              <a:t>‹#›</a:t>
            </a:fld>
            <a:endParaRPr lang="en-US"/>
          </a:p>
        </p:txBody>
      </p:sp>
    </p:spTree>
    <p:extLst>
      <p:ext uri="{BB962C8B-B14F-4D97-AF65-F5344CB8AC3E}">
        <p14:creationId xmlns:p14="http://schemas.microsoft.com/office/powerpoint/2010/main" val="252656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77872-9A4A-4F60-AA4A-FD3124788ADA}" type="slidenum">
              <a:rPr lang="en-US" smtClean="0"/>
              <a:pPr/>
              <a:t>‹#›</a:t>
            </a:fld>
            <a:endParaRPr lang="en-US"/>
          </a:p>
        </p:txBody>
      </p:sp>
    </p:spTree>
    <p:extLst>
      <p:ext uri="{BB962C8B-B14F-4D97-AF65-F5344CB8AC3E}">
        <p14:creationId xmlns:p14="http://schemas.microsoft.com/office/powerpoint/2010/main" val="233117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51AF2-7412-4840-87DA-431604E5EF23}" type="slidenum">
              <a:rPr lang="en-US" smtClean="0"/>
              <a:pPr/>
              <a:t>‹#›</a:t>
            </a:fld>
            <a:endParaRPr lang="en-US"/>
          </a:p>
        </p:txBody>
      </p:sp>
    </p:spTree>
    <p:extLst>
      <p:ext uri="{BB962C8B-B14F-4D97-AF65-F5344CB8AC3E}">
        <p14:creationId xmlns:p14="http://schemas.microsoft.com/office/powerpoint/2010/main" val="16161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F6993-CE78-4DCC-9658-51D6AA299926}" type="slidenum">
              <a:rPr lang="en-US" smtClean="0"/>
              <a:pPr/>
              <a:t>‹#›</a:t>
            </a:fld>
            <a:endParaRPr lang="en-US"/>
          </a:p>
        </p:txBody>
      </p:sp>
    </p:spTree>
    <p:extLst>
      <p:ext uri="{BB962C8B-B14F-4D97-AF65-F5344CB8AC3E}">
        <p14:creationId xmlns:p14="http://schemas.microsoft.com/office/powerpoint/2010/main" val="334814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F00E98-C4E2-45D8-A068-93CF0E2F2DB5}" type="slidenum">
              <a:rPr lang="en-US" smtClean="0"/>
              <a:pPr/>
              <a:t>‹#›</a:t>
            </a:fld>
            <a:endParaRPr lang="en-US"/>
          </a:p>
        </p:txBody>
      </p:sp>
    </p:spTree>
    <p:extLst>
      <p:ext uri="{BB962C8B-B14F-4D97-AF65-F5344CB8AC3E}">
        <p14:creationId xmlns:p14="http://schemas.microsoft.com/office/powerpoint/2010/main" val="212993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415BC-F5B3-4FFE-ABE3-83396B35247A}" type="slidenum">
              <a:rPr lang="en-US" smtClean="0"/>
              <a:pPr/>
              <a:t>‹#›</a:t>
            </a:fld>
            <a:endParaRPr lang="en-US"/>
          </a:p>
        </p:txBody>
      </p:sp>
    </p:spTree>
    <p:extLst>
      <p:ext uri="{BB962C8B-B14F-4D97-AF65-F5344CB8AC3E}">
        <p14:creationId xmlns:p14="http://schemas.microsoft.com/office/powerpoint/2010/main" val="352659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532D7-C8FC-45FB-80CF-B1D9FA86F514}" type="slidenum">
              <a:rPr lang="en-US" smtClean="0"/>
              <a:pPr/>
              <a:t>‹#›</a:t>
            </a:fld>
            <a:endParaRPr lang="en-US"/>
          </a:p>
        </p:txBody>
      </p:sp>
    </p:spTree>
    <p:extLst>
      <p:ext uri="{BB962C8B-B14F-4D97-AF65-F5344CB8AC3E}">
        <p14:creationId xmlns:p14="http://schemas.microsoft.com/office/powerpoint/2010/main" val="375670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551ED9-56AD-4444-923E-B81D3DEFB459}" type="slidenum">
              <a:rPr lang="en-US" smtClean="0"/>
              <a:pPr/>
              <a:t>‹#›</a:t>
            </a:fld>
            <a:endParaRPr lang="en-US"/>
          </a:p>
        </p:txBody>
      </p:sp>
    </p:spTree>
    <p:extLst>
      <p:ext uri="{BB962C8B-B14F-4D97-AF65-F5344CB8AC3E}">
        <p14:creationId xmlns:p14="http://schemas.microsoft.com/office/powerpoint/2010/main" val="341350742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gi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gif"/><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Grp="1" noChangeArrowheads="1"/>
          </p:cNvSpPr>
          <p:nvPr>
            <p:ph type="ctrTitle"/>
          </p:nvPr>
        </p:nvSpPr>
        <p:spPr>
          <a:xfrm>
            <a:off x="609600" y="2209800"/>
            <a:ext cx="8229600" cy="1219200"/>
          </a:xfrm>
        </p:spPr>
        <p:txBody>
          <a:bodyPr>
            <a:normAutofit/>
          </a:bodyPr>
          <a:lstStyle/>
          <a:p>
            <a:r>
              <a:rPr lang="en-US" sz="4000" dirty="0" smtClean="0">
                <a:latin typeface="Arial" panose="020B0604020202020204" pitchFamily="34" charset="0"/>
                <a:cs typeface="Arial" panose="020B0604020202020204" pitchFamily="34" charset="0"/>
              </a:rPr>
              <a:t>Data </a:t>
            </a:r>
            <a:r>
              <a:rPr lang="en-US" sz="4000" dirty="0" smtClean="0">
                <a:latin typeface="Arial" panose="020B0604020202020204" pitchFamily="34" charset="0"/>
                <a:cs typeface="Arial" panose="020B0604020202020204" pitchFamily="34" charset="0"/>
              </a:rPr>
              <a:t>&amp; Information Management</a:t>
            </a:r>
            <a:endParaRPr lang="en-US" sz="4000" dirty="0">
              <a:latin typeface="Arial" panose="020B0604020202020204" pitchFamily="34" charset="0"/>
              <a:cs typeface="Arial" panose="020B0604020202020204" pitchFamily="34" charset="0"/>
            </a:endParaRPr>
          </a:p>
        </p:txBody>
      </p:sp>
      <p:sp>
        <p:nvSpPr>
          <p:cNvPr id="4" name="Rectangle 7"/>
          <p:cNvSpPr>
            <a:spLocks noChangeArrowheads="1"/>
          </p:cNvSpPr>
          <p:nvPr/>
        </p:nvSpPr>
        <p:spPr bwMode="auto">
          <a:xfrm>
            <a:off x="4800600" y="3200400"/>
            <a:ext cx="4191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ctr">
              <a:spcBef>
                <a:spcPct val="20000"/>
              </a:spcBef>
              <a:buClr>
                <a:schemeClr val="bg2"/>
              </a:buClr>
            </a:pPr>
            <a:r>
              <a:rPr lang="en-US" sz="2400" b="1" dirty="0" smtClean="0">
                <a:solidFill>
                  <a:schemeClr val="bg1"/>
                </a:solidFill>
              </a:rPr>
              <a:t>Information Systems</a:t>
            </a:r>
          </a:p>
          <a:p>
            <a:pPr>
              <a:spcBef>
                <a:spcPct val="20000"/>
              </a:spcBef>
              <a:buClr>
                <a:schemeClr val="bg2"/>
              </a:buClr>
            </a:pPr>
            <a:endParaRPr lang="en-US" b="1" dirty="0" smtClean="0">
              <a:solidFill>
                <a:srgbClr val="D4DEBA"/>
              </a:solidFill>
            </a:endParaRPr>
          </a:p>
          <a:p>
            <a:pPr>
              <a:spcBef>
                <a:spcPct val="20000"/>
              </a:spcBef>
              <a:buClr>
                <a:schemeClr val="bg2"/>
              </a:buClr>
            </a:pPr>
            <a:endParaRPr lang="en-US" b="1" dirty="0">
              <a:solidFill>
                <a:srgbClr val="D4DEBA"/>
              </a:solidFill>
            </a:endParaRPr>
          </a:p>
          <a:p>
            <a:pPr>
              <a:spcBef>
                <a:spcPct val="20000"/>
              </a:spcBef>
              <a:spcAft>
                <a:spcPts val="600"/>
              </a:spcAft>
              <a:buClr>
                <a:schemeClr val="bg2"/>
              </a:buClr>
            </a:pPr>
            <a:endParaRPr lang="en-US" b="1" dirty="0" smtClean="0">
              <a:solidFill>
                <a:srgbClr val="D4DEBA"/>
              </a:solidFill>
            </a:endParaRPr>
          </a:p>
          <a:p>
            <a:pPr>
              <a:spcBef>
                <a:spcPct val="20000"/>
              </a:spcBef>
              <a:spcAft>
                <a:spcPts val="600"/>
              </a:spcAft>
              <a:buClr>
                <a:schemeClr val="bg2"/>
              </a:buClr>
            </a:pPr>
            <a:endParaRPr lang="en-US" b="1" dirty="0">
              <a:solidFill>
                <a:srgbClr val="D4DEBA"/>
              </a:solidFill>
            </a:endParaRPr>
          </a:p>
          <a:p>
            <a:pPr>
              <a:spcBef>
                <a:spcPct val="20000"/>
              </a:spcBef>
              <a:spcAft>
                <a:spcPts val="600"/>
              </a:spcAft>
              <a:buClr>
                <a:schemeClr val="bg2"/>
              </a:buClr>
            </a:pPr>
            <a:endParaRPr lang="en-US" b="1" dirty="0" smtClean="0">
              <a:solidFill>
                <a:srgbClr val="D4DEBA"/>
              </a:solidFill>
            </a:endParaRPr>
          </a:p>
          <a:p>
            <a:pPr>
              <a:spcBef>
                <a:spcPct val="20000"/>
              </a:spcBef>
              <a:spcAft>
                <a:spcPts val="600"/>
              </a:spcAft>
              <a:buClr>
                <a:schemeClr val="bg2"/>
              </a:buClr>
            </a:pPr>
            <a:endParaRPr lang="en-US" b="1" dirty="0">
              <a:solidFill>
                <a:srgbClr val="D4DEBA"/>
              </a:solidFill>
            </a:endParaRPr>
          </a:p>
        </p:txBody>
      </p:sp>
    </p:spTree>
  </p:cSld>
  <p:clrMapOvr>
    <a:masterClrMapping/>
  </p:clrMapOvr>
  <p:transition advTm="548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1" name="Rectangle 7"/>
          <p:cNvSpPr>
            <a:spLocks noChangeArrowheads="1"/>
          </p:cNvSpPr>
          <p:nvPr/>
        </p:nvSpPr>
        <p:spPr bwMode="auto">
          <a:xfrm>
            <a:off x="1216152" y="1069848"/>
            <a:ext cx="7089648" cy="167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defRPr>
            </a:lvl1pPr>
            <a:lvl2pPr marL="193675" indent="-3175">
              <a:defRPr>
                <a:solidFill>
                  <a:schemeClr val="tx1"/>
                </a:solidFill>
                <a:latin typeface="Arial" panose="020B0604020202020204" pitchFamily="34" charset="0"/>
              </a:defRPr>
            </a:lvl2pPr>
            <a:lvl3pPr marL="6667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spcAft>
                <a:spcPts val="1200"/>
              </a:spcAft>
            </a:pPr>
            <a:r>
              <a:rPr lang="en-US" sz="2000" dirty="0" smtClean="0"/>
              <a:t>Systems analysts are among the most sought after professionals in business and I.T.</a:t>
            </a:r>
          </a:p>
          <a:p>
            <a:pPr>
              <a:spcBef>
                <a:spcPct val="20000"/>
              </a:spcBef>
              <a:spcAft>
                <a:spcPts val="1200"/>
              </a:spcAft>
            </a:pPr>
            <a:r>
              <a:rPr lang="en-US" sz="2000" dirty="0" smtClean="0"/>
              <a:t>To be a systems analyst, you must have skills in the following areas:</a:t>
            </a:r>
            <a:endParaRPr lang="en-US" sz="2000" dirty="0"/>
          </a:p>
        </p:txBody>
      </p:sp>
      <p:sp>
        <p:nvSpPr>
          <p:cNvPr id="8" name="Rectangle 2"/>
          <p:cNvSpPr>
            <a:spLocks noChangeArrowheads="1"/>
          </p:cNvSpPr>
          <p:nvPr/>
        </p:nvSpPr>
        <p:spPr bwMode="auto">
          <a:xfrm>
            <a:off x="382588" y="228600"/>
            <a:ext cx="3499869"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smtClean="0">
                <a:solidFill>
                  <a:srgbClr val="FF0000"/>
                </a:solidFill>
              </a:rPr>
              <a:t>Skills of a Systems Analyst</a:t>
            </a:r>
            <a:endParaRPr lang="en-US" sz="2400" b="1" i="1" dirty="0">
              <a:solidFill>
                <a:srgbClr val="FF0000"/>
              </a:solidFill>
            </a:endParaRPr>
          </a:p>
        </p:txBody>
      </p:sp>
      <p:grpSp>
        <p:nvGrpSpPr>
          <p:cNvPr id="12" name="Group 11"/>
          <p:cNvGrpSpPr/>
          <p:nvPr/>
        </p:nvGrpSpPr>
        <p:grpSpPr>
          <a:xfrm>
            <a:off x="1676400" y="2868387"/>
            <a:ext cx="1672897" cy="1492331"/>
            <a:chOff x="1676400" y="2868387"/>
            <a:chExt cx="1672897" cy="1492331"/>
          </a:xfrm>
        </p:grpSpPr>
        <p:sp>
          <p:nvSpPr>
            <p:cNvPr id="88072" name="Rectangle 8"/>
            <p:cNvSpPr>
              <a:spLocks noChangeArrowheads="1"/>
            </p:cNvSpPr>
            <p:nvPr/>
          </p:nvSpPr>
          <p:spPr bwMode="auto">
            <a:xfrm>
              <a:off x="1676400" y="3979718"/>
              <a:ext cx="167289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2575" indent="-282575">
                <a:defRPr>
                  <a:solidFill>
                    <a:schemeClr val="tx1"/>
                  </a:solidFill>
                  <a:latin typeface="Arial" panose="020B0604020202020204" pitchFamily="34" charset="0"/>
                </a:defRPr>
              </a:lvl1pPr>
              <a:lvl2pPr marL="476250" indent="-3175">
                <a:defRPr>
                  <a:solidFill>
                    <a:schemeClr val="tx1"/>
                  </a:solidFill>
                  <a:latin typeface="Arial" panose="020B0604020202020204" pitchFamily="34" charset="0"/>
                </a:defRPr>
              </a:lvl2pPr>
              <a:lvl3pPr marL="8953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eaLnBrk="0" hangingPunct="0">
                <a:lnSpc>
                  <a:spcPct val="110000"/>
                </a:lnSpc>
                <a:spcBef>
                  <a:spcPct val="20000"/>
                </a:spcBef>
                <a:buClr>
                  <a:schemeClr val="tx1"/>
                </a:buClr>
                <a:buSzPct val="75000"/>
              </a:pPr>
              <a:r>
                <a:rPr lang="en-US" sz="1600" dirty="0" smtClean="0"/>
                <a:t>Analytical skills</a:t>
              </a:r>
              <a:endParaRPr lang="en-US" sz="1600" dirty="0"/>
            </a:p>
          </p:txBody>
        </p:sp>
        <p:pic>
          <p:nvPicPr>
            <p:cNvPr id="3" name="Picture 2"/>
            <p:cNvPicPr>
              <a:picLocks noChangeAspect="1"/>
            </p:cNvPicPr>
            <p:nvPr/>
          </p:nvPicPr>
          <p:blipFill>
            <a:blip r:embed="rId2"/>
            <a:stretch>
              <a:fillRect/>
            </a:stretch>
          </p:blipFill>
          <p:spPr>
            <a:xfrm>
              <a:off x="1908503" y="2868387"/>
              <a:ext cx="1047619" cy="1114286"/>
            </a:xfrm>
            <a:prstGeom prst="rect">
              <a:avLst/>
            </a:prstGeom>
          </p:spPr>
        </p:pic>
      </p:grpSp>
      <p:grpSp>
        <p:nvGrpSpPr>
          <p:cNvPr id="14" name="Group 13"/>
          <p:cNvGrpSpPr/>
          <p:nvPr/>
        </p:nvGrpSpPr>
        <p:grpSpPr>
          <a:xfrm>
            <a:off x="3813503" y="2907246"/>
            <a:ext cx="1672897" cy="1453472"/>
            <a:chOff x="3813503" y="2907246"/>
            <a:chExt cx="1672897" cy="1453472"/>
          </a:xfrm>
        </p:grpSpPr>
        <p:pic>
          <p:nvPicPr>
            <p:cNvPr id="4" name="Picture 3"/>
            <p:cNvPicPr>
              <a:picLocks noChangeAspect="1"/>
            </p:cNvPicPr>
            <p:nvPr/>
          </p:nvPicPr>
          <p:blipFill>
            <a:blip r:embed="rId3"/>
            <a:stretch>
              <a:fillRect/>
            </a:stretch>
          </p:blipFill>
          <p:spPr>
            <a:xfrm>
              <a:off x="3886200" y="2907246"/>
              <a:ext cx="1295400" cy="1075427"/>
            </a:xfrm>
            <a:prstGeom prst="rect">
              <a:avLst/>
            </a:prstGeom>
          </p:spPr>
        </p:pic>
        <p:sp>
          <p:nvSpPr>
            <p:cNvPr id="9" name="Rectangle 8"/>
            <p:cNvSpPr>
              <a:spLocks noChangeArrowheads="1"/>
            </p:cNvSpPr>
            <p:nvPr/>
          </p:nvSpPr>
          <p:spPr bwMode="auto">
            <a:xfrm>
              <a:off x="3813503" y="3979718"/>
              <a:ext cx="167289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2575" indent="-282575">
                <a:defRPr>
                  <a:solidFill>
                    <a:schemeClr val="tx1"/>
                  </a:solidFill>
                  <a:latin typeface="Arial" panose="020B0604020202020204" pitchFamily="34" charset="0"/>
                </a:defRPr>
              </a:lvl1pPr>
              <a:lvl2pPr marL="476250" indent="-3175">
                <a:defRPr>
                  <a:solidFill>
                    <a:schemeClr val="tx1"/>
                  </a:solidFill>
                  <a:latin typeface="Arial" panose="020B0604020202020204" pitchFamily="34" charset="0"/>
                </a:defRPr>
              </a:lvl2pPr>
              <a:lvl3pPr marL="8953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eaLnBrk="0" hangingPunct="0">
                <a:lnSpc>
                  <a:spcPct val="110000"/>
                </a:lnSpc>
                <a:spcBef>
                  <a:spcPct val="20000"/>
                </a:spcBef>
                <a:buClr>
                  <a:schemeClr val="tx1"/>
                </a:buClr>
                <a:buSzPct val="75000"/>
              </a:pPr>
              <a:r>
                <a:rPr lang="en-US" sz="1600" dirty="0" smtClean="0"/>
                <a:t>Business skills</a:t>
              </a:r>
              <a:endParaRPr lang="en-US" sz="1600" dirty="0"/>
            </a:p>
          </p:txBody>
        </p:sp>
      </p:grpSp>
      <p:grpSp>
        <p:nvGrpSpPr>
          <p:cNvPr id="16" name="Group 15"/>
          <p:cNvGrpSpPr/>
          <p:nvPr/>
        </p:nvGrpSpPr>
        <p:grpSpPr>
          <a:xfrm>
            <a:off x="6023303" y="2906483"/>
            <a:ext cx="1672897" cy="1454235"/>
            <a:chOff x="6023303" y="2906483"/>
            <a:chExt cx="1672897" cy="1454235"/>
          </a:xfrm>
        </p:grpSpPr>
        <p:pic>
          <p:nvPicPr>
            <p:cNvPr id="5" name="Picture 4"/>
            <p:cNvPicPr>
              <a:picLocks noChangeAspect="1"/>
            </p:cNvPicPr>
            <p:nvPr/>
          </p:nvPicPr>
          <p:blipFill>
            <a:blip r:embed="rId4"/>
            <a:stretch>
              <a:fillRect/>
            </a:stretch>
          </p:blipFill>
          <p:spPr>
            <a:xfrm>
              <a:off x="6096000" y="2906483"/>
              <a:ext cx="1066667" cy="1076190"/>
            </a:xfrm>
            <a:prstGeom prst="rect">
              <a:avLst/>
            </a:prstGeom>
          </p:spPr>
        </p:pic>
        <p:sp>
          <p:nvSpPr>
            <p:cNvPr id="11" name="Rectangle 10"/>
            <p:cNvSpPr>
              <a:spLocks noChangeArrowheads="1"/>
            </p:cNvSpPr>
            <p:nvPr/>
          </p:nvSpPr>
          <p:spPr bwMode="auto">
            <a:xfrm>
              <a:off x="6023303" y="3979718"/>
              <a:ext cx="167289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2575" indent="-282575">
                <a:defRPr>
                  <a:solidFill>
                    <a:schemeClr val="tx1"/>
                  </a:solidFill>
                  <a:latin typeface="Arial" panose="020B0604020202020204" pitchFamily="34" charset="0"/>
                </a:defRPr>
              </a:lvl1pPr>
              <a:lvl2pPr marL="476250" indent="-3175">
                <a:defRPr>
                  <a:solidFill>
                    <a:schemeClr val="tx1"/>
                  </a:solidFill>
                  <a:latin typeface="Arial" panose="020B0604020202020204" pitchFamily="34" charset="0"/>
                </a:defRPr>
              </a:lvl2pPr>
              <a:lvl3pPr marL="8953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eaLnBrk="0" hangingPunct="0">
                <a:lnSpc>
                  <a:spcPct val="110000"/>
                </a:lnSpc>
                <a:spcBef>
                  <a:spcPct val="20000"/>
                </a:spcBef>
                <a:buClr>
                  <a:schemeClr val="tx1"/>
                </a:buClr>
                <a:buSzPct val="75000"/>
              </a:pPr>
              <a:r>
                <a:rPr lang="en-US" sz="1600" dirty="0" smtClean="0"/>
                <a:t>Ethical skills</a:t>
              </a:r>
              <a:endParaRPr lang="en-US" sz="1600" dirty="0"/>
            </a:p>
          </p:txBody>
        </p:sp>
      </p:grpSp>
      <p:grpSp>
        <p:nvGrpSpPr>
          <p:cNvPr id="18" name="Group 17"/>
          <p:cNvGrpSpPr/>
          <p:nvPr/>
        </p:nvGrpSpPr>
        <p:grpSpPr>
          <a:xfrm>
            <a:off x="1600200" y="4702751"/>
            <a:ext cx="2001924" cy="1437271"/>
            <a:chOff x="1600200" y="4702751"/>
            <a:chExt cx="2001924" cy="1437271"/>
          </a:xfrm>
        </p:grpSpPr>
        <p:pic>
          <p:nvPicPr>
            <p:cNvPr id="6" name="Picture 5"/>
            <p:cNvPicPr>
              <a:picLocks noChangeAspect="1"/>
            </p:cNvPicPr>
            <p:nvPr/>
          </p:nvPicPr>
          <p:blipFill>
            <a:blip r:embed="rId5"/>
            <a:stretch>
              <a:fillRect/>
            </a:stretch>
          </p:blipFill>
          <p:spPr>
            <a:xfrm>
              <a:off x="1884276" y="4702751"/>
              <a:ext cx="1257143" cy="1095238"/>
            </a:xfrm>
            <a:prstGeom prst="rect">
              <a:avLst/>
            </a:prstGeom>
          </p:spPr>
        </p:pic>
        <p:sp>
          <p:nvSpPr>
            <p:cNvPr id="13" name="Rectangle 12"/>
            <p:cNvSpPr>
              <a:spLocks noChangeArrowheads="1"/>
            </p:cNvSpPr>
            <p:nvPr/>
          </p:nvSpPr>
          <p:spPr bwMode="auto">
            <a:xfrm>
              <a:off x="1600200" y="5830646"/>
              <a:ext cx="2001924" cy="30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2575" indent="-282575">
                <a:defRPr>
                  <a:solidFill>
                    <a:schemeClr val="tx1"/>
                  </a:solidFill>
                  <a:latin typeface="Arial" panose="020B0604020202020204" pitchFamily="34" charset="0"/>
                </a:defRPr>
              </a:lvl1pPr>
              <a:lvl2pPr marL="476250" indent="-3175">
                <a:defRPr>
                  <a:solidFill>
                    <a:schemeClr val="tx1"/>
                  </a:solidFill>
                  <a:latin typeface="Arial" panose="020B0604020202020204" pitchFamily="34" charset="0"/>
                </a:defRPr>
              </a:lvl2pPr>
              <a:lvl3pPr marL="8953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eaLnBrk="0" hangingPunct="0">
                <a:lnSpc>
                  <a:spcPct val="110000"/>
                </a:lnSpc>
                <a:spcBef>
                  <a:spcPct val="20000"/>
                </a:spcBef>
                <a:buClr>
                  <a:schemeClr val="tx1"/>
                </a:buClr>
                <a:buSzPct val="75000"/>
              </a:pPr>
              <a:r>
                <a:rPr lang="en-US" sz="1600" dirty="0" smtClean="0"/>
                <a:t>Interpersonal skills</a:t>
              </a:r>
              <a:endParaRPr lang="en-US" sz="1600" dirty="0"/>
            </a:p>
          </p:txBody>
        </p:sp>
      </p:grpSp>
      <p:grpSp>
        <p:nvGrpSpPr>
          <p:cNvPr id="19" name="Group 18"/>
          <p:cNvGrpSpPr/>
          <p:nvPr/>
        </p:nvGrpSpPr>
        <p:grpSpPr>
          <a:xfrm>
            <a:off x="3733800" y="4701987"/>
            <a:ext cx="2001924" cy="1438035"/>
            <a:chOff x="3733800" y="4701987"/>
            <a:chExt cx="2001924" cy="1438035"/>
          </a:xfrm>
        </p:grpSpPr>
        <p:pic>
          <p:nvPicPr>
            <p:cNvPr id="7" name="Picture 6"/>
            <p:cNvPicPr>
              <a:picLocks noChangeAspect="1"/>
            </p:cNvPicPr>
            <p:nvPr/>
          </p:nvPicPr>
          <p:blipFill>
            <a:blip r:embed="rId6"/>
            <a:stretch>
              <a:fillRect/>
            </a:stretch>
          </p:blipFill>
          <p:spPr>
            <a:xfrm>
              <a:off x="4044120" y="4701987"/>
              <a:ext cx="993572" cy="1096002"/>
            </a:xfrm>
            <a:prstGeom prst="rect">
              <a:avLst/>
            </a:prstGeom>
          </p:spPr>
        </p:pic>
        <p:sp>
          <p:nvSpPr>
            <p:cNvPr id="15" name="Rectangle 14"/>
            <p:cNvSpPr>
              <a:spLocks noChangeArrowheads="1"/>
            </p:cNvSpPr>
            <p:nvPr/>
          </p:nvSpPr>
          <p:spPr bwMode="auto">
            <a:xfrm>
              <a:off x="3733800" y="5830646"/>
              <a:ext cx="2001924" cy="30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2575" indent="-282575">
                <a:defRPr>
                  <a:solidFill>
                    <a:schemeClr val="tx1"/>
                  </a:solidFill>
                  <a:latin typeface="Arial" panose="020B0604020202020204" pitchFamily="34" charset="0"/>
                </a:defRPr>
              </a:lvl1pPr>
              <a:lvl2pPr marL="476250" indent="-3175">
                <a:defRPr>
                  <a:solidFill>
                    <a:schemeClr val="tx1"/>
                  </a:solidFill>
                  <a:latin typeface="Arial" panose="020B0604020202020204" pitchFamily="34" charset="0"/>
                </a:defRPr>
              </a:lvl2pPr>
              <a:lvl3pPr marL="8953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eaLnBrk="0" hangingPunct="0">
                <a:lnSpc>
                  <a:spcPct val="110000"/>
                </a:lnSpc>
                <a:spcBef>
                  <a:spcPct val="20000"/>
                </a:spcBef>
                <a:buClr>
                  <a:schemeClr val="tx1"/>
                </a:buClr>
                <a:buSzPct val="75000"/>
              </a:pPr>
              <a:r>
                <a:rPr lang="en-US" sz="1600" dirty="0" smtClean="0"/>
                <a:t>Managerial skills</a:t>
              </a:r>
              <a:endParaRPr lang="en-US" sz="1600" dirty="0"/>
            </a:p>
          </p:txBody>
        </p:sp>
      </p:grpSp>
      <p:grpSp>
        <p:nvGrpSpPr>
          <p:cNvPr id="20" name="Group 19"/>
          <p:cNvGrpSpPr/>
          <p:nvPr/>
        </p:nvGrpSpPr>
        <p:grpSpPr>
          <a:xfrm>
            <a:off x="5867400" y="4701987"/>
            <a:ext cx="2001924" cy="1447112"/>
            <a:chOff x="5867400" y="4701987"/>
            <a:chExt cx="2001924" cy="1447112"/>
          </a:xfrm>
        </p:grpSpPr>
        <p:pic>
          <p:nvPicPr>
            <p:cNvPr id="10" name="Picture 9"/>
            <p:cNvPicPr>
              <a:picLocks noChangeAspect="1"/>
            </p:cNvPicPr>
            <p:nvPr/>
          </p:nvPicPr>
          <p:blipFill>
            <a:blip r:embed="rId7"/>
            <a:stretch>
              <a:fillRect/>
            </a:stretch>
          </p:blipFill>
          <p:spPr>
            <a:xfrm>
              <a:off x="6034095" y="4701987"/>
              <a:ext cx="1190476" cy="1095238"/>
            </a:xfrm>
            <a:prstGeom prst="rect">
              <a:avLst/>
            </a:prstGeom>
          </p:spPr>
        </p:pic>
        <p:sp>
          <p:nvSpPr>
            <p:cNvPr id="17" name="Rectangle 16"/>
            <p:cNvSpPr>
              <a:spLocks noChangeArrowheads="1"/>
            </p:cNvSpPr>
            <p:nvPr/>
          </p:nvSpPr>
          <p:spPr bwMode="auto">
            <a:xfrm>
              <a:off x="5867400" y="5839723"/>
              <a:ext cx="2001924" cy="30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2575" indent="-282575">
                <a:defRPr>
                  <a:solidFill>
                    <a:schemeClr val="tx1"/>
                  </a:solidFill>
                  <a:latin typeface="Arial" panose="020B0604020202020204" pitchFamily="34" charset="0"/>
                </a:defRPr>
              </a:lvl1pPr>
              <a:lvl2pPr marL="476250" indent="-3175">
                <a:defRPr>
                  <a:solidFill>
                    <a:schemeClr val="tx1"/>
                  </a:solidFill>
                  <a:latin typeface="Arial" panose="020B0604020202020204" pitchFamily="34" charset="0"/>
                </a:defRPr>
              </a:lvl2pPr>
              <a:lvl3pPr marL="8953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eaLnBrk="0" hangingPunct="0">
                <a:lnSpc>
                  <a:spcPct val="110000"/>
                </a:lnSpc>
                <a:spcBef>
                  <a:spcPct val="20000"/>
                </a:spcBef>
                <a:buClr>
                  <a:schemeClr val="tx1"/>
                </a:buClr>
                <a:buSzPct val="75000"/>
              </a:pPr>
              <a:r>
                <a:rPr lang="en-US" sz="1600" dirty="0" smtClean="0"/>
                <a:t>Technical skills</a:t>
              </a:r>
              <a:endParaRPr lang="en-US" sz="1600" dirty="0"/>
            </a:p>
          </p:txBody>
        </p:sp>
      </p:grpSp>
    </p:spTree>
    <p:extLst>
      <p:ext uri="{BB962C8B-B14F-4D97-AF65-F5344CB8AC3E}">
        <p14:creationId xmlns:p14="http://schemas.microsoft.com/office/powerpoint/2010/main" val="4207768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071">
                                            <p:txEl>
                                              <p:pRg st="0" end="0"/>
                                            </p:txEl>
                                          </p:spTgt>
                                        </p:tgtEl>
                                        <p:attrNameLst>
                                          <p:attrName>style.visibility</p:attrName>
                                        </p:attrNameLst>
                                      </p:cBhvr>
                                      <p:to>
                                        <p:strVal val="visible"/>
                                      </p:to>
                                    </p:set>
                                    <p:animEffect transition="in" filter="dissolve">
                                      <p:cBhvr>
                                        <p:cTn id="7" dur="500"/>
                                        <p:tgtEl>
                                          <p:spTgt spid="880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071">
                                            <p:txEl>
                                              <p:pRg st="1" end="1"/>
                                            </p:txEl>
                                          </p:spTgt>
                                        </p:tgtEl>
                                        <p:attrNameLst>
                                          <p:attrName>style.visibility</p:attrName>
                                        </p:attrNameLst>
                                      </p:cBhvr>
                                      <p:to>
                                        <p:strVal val="visible"/>
                                      </p:to>
                                    </p:set>
                                    <p:animEffect transition="in" filter="dissolve">
                                      <p:cBhvr>
                                        <p:cTn id="12" dur="500"/>
                                        <p:tgtEl>
                                          <p:spTgt spid="880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1" name="Rectangle 7"/>
          <p:cNvSpPr>
            <a:spLocks noChangeArrowheads="1"/>
          </p:cNvSpPr>
          <p:nvPr/>
        </p:nvSpPr>
        <p:spPr bwMode="auto">
          <a:xfrm>
            <a:off x="1219200" y="1069848"/>
            <a:ext cx="7162800" cy="533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defRPr>
            </a:lvl1pPr>
            <a:lvl2pPr marL="193675" indent="-3175">
              <a:defRPr>
                <a:solidFill>
                  <a:schemeClr val="tx1"/>
                </a:solidFill>
                <a:latin typeface="Arial" panose="020B0604020202020204" pitchFamily="34" charset="0"/>
              </a:defRPr>
            </a:lvl2pPr>
            <a:lvl3pPr marL="6667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spcAft>
                <a:spcPts val="1200"/>
              </a:spcAft>
            </a:pPr>
            <a:r>
              <a:rPr lang="en-US" sz="2000" dirty="0" smtClean="0"/>
              <a:t>When designing an information system, the systems analysts must consider four main areas:</a:t>
            </a:r>
          </a:p>
          <a:p>
            <a:pPr marL="457200" indent="-339725">
              <a:spcBef>
                <a:spcPct val="20000"/>
              </a:spcBef>
              <a:spcAft>
                <a:spcPts val="1200"/>
              </a:spcAft>
              <a:buAutoNum type="arabicPeriod"/>
            </a:pPr>
            <a:r>
              <a:rPr lang="en-US" sz="2000" dirty="0" smtClean="0"/>
              <a:t>External entities – people</a:t>
            </a:r>
            <a:r>
              <a:rPr lang="en-US" sz="2000" dirty="0"/>
              <a:t>, companies or other systems that are outside of the boundary of the current </a:t>
            </a:r>
            <a:r>
              <a:rPr lang="en-US" sz="2000" dirty="0" smtClean="0"/>
              <a:t>system. </a:t>
            </a:r>
          </a:p>
          <a:p>
            <a:pPr marL="457200" indent="-339725">
              <a:spcBef>
                <a:spcPct val="20000"/>
              </a:spcBef>
              <a:spcAft>
                <a:spcPts val="1200"/>
              </a:spcAft>
              <a:buAutoNum type="arabicPeriod"/>
            </a:pPr>
            <a:r>
              <a:rPr lang="en-US" sz="2000" dirty="0" smtClean="0"/>
              <a:t>Data stores – files (electronic or not) that store data.</a:t>
            </a:r>
          </a:p>
          <a:p>
            <a:pPr marL="457200" indent="-339725">
              <a:spcBef>
                <a:spcPct val="20000"/>
              </a:spcBef>
              <a:spcAft>
                <a:spcPts val="1200"/>
              </a:spcAft>
              <a:buAutoNum type="arabicPeriod"/>
            </a:pPr>
            <a:r>
              <a:rPr lang="en-US" sz="2000" dirty="0" smtClean="0"/>
              <a:t>Processes – a set of actions that manipulate data.</a:t>
            </a:r>
          </a:p>
          <a:p>
            <a:pPr marL="457200" indent="-339725">
              <a:spcBef>
                <a:spcPct val="20000"/>
              </a:spcBef>
              <a:spcAft>
                <a:spcPts val="1200"/>
              </a:spcAft>
              <a:buAutoNum type="arabicPeriod"/>
            </a:pPr>
            <a:r>
              <a:rPr lang="en-US" sz="2000" dirty="0" smtClean="0"/>
              <a:t>Data flows – paths that individual data items can take (between entities, data stores and processes).</a:t>
            </a:r>
          </a:p>
          <a:p>
            <a:pPr>
              <a:spcBef>
                <a:spcPct val="20000"/>
              </a:spcBef>
              <a:spcAft>
                <a:spcPts val="1200"/>
              </a:spcAft>
            </a:pPr>
            <a:endParaRPr lang="en-US" sz="2000" dirty="0" smtClean="0"/>
          </a:p>
          <a:p>
            <a:pPr>
              <a:spcBef>
                <a:spcPct val="20000"/>
              </a:spcBef>
              <a:spcAft>
                <a:spcPts val="1200"/>
              </a:spcAft>
            </a:pPr>
            <a:r>
              <a:rPr lang="en-US" sz="2000" dirty="0" smtClean="0"/>
              <a:t>Designing the processing part of any information system is a difficult job … to make things easier, systems analysts often use a data flow diagram (DFD) to represent the inputs, processing and outputs.</a:t>
            </a:r>
          </a:p>
        </p:txBody>
      </p:sp>
      <p:sp>
        <p:nvSpPr>
          <p:cNvPr id="8" name="Rectangle 2"/>
          <p:cNvSpPr>
            <a:spLocks noChangeArrowheads="1"/>
          </p:cNvSpPr>
          <p:nvPr/>
        </p:nvSpPr>
        <p:spPr bwMode="auto">
          <a:xfrm>
            <a:off x="382588" y="228600"/>
            <a:ext cx="4408515"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smtClean="0">
                <a:solidFill>
                  <a:srgbClr val="FF0000"/>
                </a:solidFill>
              </a:rPr>
              <a:t>Designing an Information System</a:t>
            </a:r>
            <a:endParaRPr lang="en-US" sz="2400" b="1" i="1" dirty="0">
              <a:solidFill>
                <a:srgbClr val="FF0000"/>
              </a:solidFill>
            </a:endParaRPr>
          </a:p>
        </p:txBody>
      </p:sp>
    </p:spTree>
    <p:extLst>
      <p:ext uri="{BB962C8B-B14F-4D97-AF65-F5344CB8AC3E}">
        <p14:creationId xmlns:p14="http://schemas.microsoft.com/office/powerpoint/2010/main" val="3887002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071">
                                            <p:txEl>
                                              <p:pRg st="0" end="0"/>
                                            </p:txEl>
                                          </p:spTgt>
                                        </p:tgtEl>
                                        <p:attrNameLst>
                                          <p:attrName>style.visibility</p:attrName>
                                        </p:attrNameLst>
                                      </p:cBhvr>
                                      <p:to>
                                        <p:strVal val="visible"/>
                                      </p:to>
                                    </p:set>
                                    <p:animEffect transition="in" filter="dissolve">
                                      <p:cBhvr>
                                        <p:cTn id="7" dur="500"/>
                                        <p:tgtEl>
                                          <p:spTgt spid="880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071">
                                            <p:txEl>
                                              <p:pRg st="1" end="1"/>
                                            </p:txEl>
                                          </p:spTgt>
                                        </p:tgtEl>
                                        <p:attrNameLst>
                                          <p:attrName>style.visibility</p:attrName>
                                        </p:attrNameLst>
                                      </p:cBhvr>
                                      <p:to>
                                        <p:strVal val="visible"/>
                                      </p:to>
                                    </p:set>
                                    <p:animEffect transition="in" filter="dissolve">
                                      <p:cBhvr>
                                        <p:cTn id="12" dur="500"/>
                                        <p:tgtEl>
                                          <p:spTgt spid="880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8071">
                                            <p:txEl>
                                              <p:pRg st="2" end="2"/>
                                            </p:txEl>
                                          </p:spTgt>
                                        </p:tgtEl>
                                        <p:attrNameLst>
                                          <p:attrName>style.visibility</p:attrName>
                                        </p:attrNameLst>
                                      </p:cBhvr>
                                      <p:to>
                                        <p:strVal val="visible"/>
                                      </p:to>
                                    </p:set>
                                    <p:animEffect transition="in" filter="dissolve">
                                      <p:cBhvr>
                                        <p:cTn id="17" dur="500"/>
                                        <p:tgtEl>
                                          <p:spTgt spid="880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8071">
                                            <p:txEl>
                                              <p:pRg st="3" end="3"/>
                                            </p:txEl>
                                          </p:spTgt>
                                        </p:tgtEl>
                                        <p:attrNameLst>
                                          <p:attrName>style.visibility</p:attrName>
                                        </p:attrNameLst>
                                      </p:cBhvr>
                                      <p:to>
                                        <p:strVal val="visible"/>
                                      </p:to>
                                    </p:set>
                                    <p:animEffect transition="in" filter="dissolve">
                                      <p:cBhvr>
                                        <p:cTn id="22" dur="500"/>
                                        <p:tgtEl>
                                          <p:spTgt spid="880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8071">
                                            <p:txEl>
                                              <p:pRg st="4" end="4"/>
                                            </p:txEl>
                                          </p:spTgt>
                                        </p:tgtEl>
                                        <p:attrNameLst>
                                          <p:attrName>style.visibility</p:attrName>
                                        </p:attrNameLst>
                                      </p:cBhvr>
                                      <p:to>
                                        <p:strVal val="visible"/>
                                      </p:to>
                                    </p:set>
                                    <p:animEffect transition="in" filter="dissolve">
                                      <p:cBhvr>
                                        <p:cTn id="27" dur="500"/>
                                        <p:tgtEl>
                                          <p:spTgt spid="880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8071">
                                            <p:txEl>
                                              <p:pRg st="6" end="6"/>
                                            </p:txEl>
                                          </p:spTgt>
                                        </p:tgtEl>
                                        <p:attrNameLst>
                                          <p:attrName>style.visibility</p:attrName>
                                        </p:attrNameLst>
                                      </p:cBhvr>
                                      <p:to>
                                        <p:strVal val="visible"/>
                                      </p:to>
                                    </p:set>
                                    <p:animEffect transition="in" filter="dissolve">
                                      <p:cBhvr>
                                        <p:cTn id="32" dur="500"/>
                                        <p:tgtEl>
                                          <p:spTgt spid="880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82588" y="228600"/>
            <a:ext cx="6113725"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smtClean="0">
                <a:solidFill>
                  <a:srgbClr val="FF0000"/>
                </a:solidFill>
              </a:rPr>
              <a:t>Example – DFD for an Order Processing System</a:t>
            </a:r>
            <a:endParaRPr lang="en-US" sz="2400" b="1" i="1" dirty="0">
              <a:solidFill>
                <a:srgbClr val="FF0000"/>
              </a:solidFill>
            </a:endParaRPr>
          </a:p>
        </p:txBody>
      </p:sp>
      <p:sp>
        <p:nvSpPr>
          <p:cNvPr id="4" name="Rectangle 6"/>
          <p:cNvSpPr>
            <a:spLocks noChangeArrowheads="1"/>
          </p:cNvSpPr>
          <p:nvPr/>
        </p:nvSpPr>
        <p:spPr bwMode="auto">
          <a:xfrm>
            <a:off x="1257299" y="5862936"/>
            <a:ext cx="7128535" cy="84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defRPr>
            </a:lvl1pPr>
            <a:lvl2pPr marL="193675" indent="-3175">
              <a:defRPr>
                <a:solidFill>
                  <a:schemeClr val="tx1"/>
                </a:solidFill>
                <a:latin typeface="Arial" panose="020B0604020202020204" pitchFamily="34" charset="0"/>
              </a:defRPr>
            </a:lvl2pPr>
            <a:lvl3pPr marL="6667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10000"/>
              </a:lnSpc>
              <a:spcBef>
                <a:spcPct val="20000"/>
              </a:spcBef>
            </a:pPr>
            <a:r>
              <a:rPr lang="en-US" sz="1600" b="1" dirty="0" smtClean="0"/>
              <a:t>CIS 2303 </a:t>
            </a:r>
            <a:r>
              <a:rPr lang="en-US" sz="1600" dirty="0" smtClean="0"/>
              <a:t>– Systems Analysis &amp; Design (</a:t>
            </a:r>
            <a:r>
              <a:rPr lang="en-US" sz="1600" dirty="0" err="1" smtClean="0"/>
              <a:t>Sem</a:t>
            </a:r>
            <a:r>
              <a:rPr lang="en-US" sz="1600" dirty="0" smtClean="0"/>
              <a:t> 4)</a:t>
            </a:r>
          </a:p>
          <a:p>
            <a:pPr>
              <a:lnSpc>
                <a:spcPct val="110000"/>
              </a:lnSpc>
              <a:spcBef>
                <a:spcPct val="20000"/>
              </a:spcBef>
            </a:pPr>
            <a:r>
              <a:rPr lang="en-US" sz="1600" b="1" dirty="0" smtClean="0"/>
              <a:t>CIB 3103 </a:t>
            </a:r>
            <a:r>
              <a:rPr lang="en-US" sz="1600" dirty="0" smtClean="0"/>
              <a:t>– Object Oriented Analysis &amp; Design (App </a:t>
            </a:r>
            <a:r>
              <a:rPr lang="en-US" sz="1600" dirty="0" err="1" smtClean="0"/>
              <a:t>Dev</a:t>
            </a:r>
            <a:r>
              <a:rPr lang="en-US" sz="1600" dirty="0" smtClean="0"/>
              <a:t> / Bus </a:t>
            </a:r>
            <a:r>
              <a:rPr lang="en-US" sz="1600" dirty="0" err="1" smtClean="0"/>
              <a:t>Solns</a:t>
            </a:r>
            <a:r>
              <a:rPr lang="en-US" sz="1600" dirty="0" smtClean="0"/>
              <a:t>)</a:t>
            </a:r>
            <a:endParaRPr 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56129"/>
            <a:ext cx="7620000" cy="4944894"/>
          </a:xfrm>
          <a:prstGeom prst="rect">
            <a:avLst/>
          </a:prstGeom>
        </p:spPr>
      </p:pic>
    </p:spTree>
    <p:extLst>
      <p:ext uri="{BB962C8B-B14F-4D97-AF65-F5344CB8AC3E}">
        <p14:creationId xmlns:p14="http://schemas.microsoft.com/office/powerpoint/2010/main" val="17028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ssolv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80" name="Rectangle 24"/>
          <p:cNvSpPr>
            <a:spLocks noGrp="1" noChangeArrowheads="1"/>
          </p:cNvSpPr>
          <p:nvPr>
            <p:ph idx="1"/>
          </p:nvPr>
        </p:nvSpPr>
        <p:spPr>
          <a:xfrm>
            <a:off x="1260000" y="1260000"/>
            <a:ext cx="6248400" cy="4191000"/>
          </a:xfrm>
          <a:noFill/>
          <a:ln/>
        </p:spPr>
        <p:txBody>
          <a:bodyPr lIns="92075" tIns="46038" rIns="92075" bIns="46038">
            <a:normAutofit/>
          </a:bodyPr>
          <a:lstStyle/>
          <a:p>
            <a:pPr>
              <a:spcBef>
                <a:spcPts val="0"/>
              </a:spcBef>
              <a:spcAft>
                <a:spcPts val="1200"/>
              </a:spcAft>
              <a:buClr>
                <a:schemeClr val="tx1"/>
              </a:buClr>
              <a:buSzPct val="150000"/>
            </a:pPr>
            <a:r>
              <a:rPr lang="en-US" sz="2000" b="0" dirty="0" smtClean="0"/>
              <a:t>What is a “System”?</a:t>
            </a:r>
          </a:p>
          <a:p>
            <a:pPr>
              <a:spcBef>
                <a:spcPts val="0"/>
              </a:spcBef>
              <a:spcAft>
                <a:spcPts val="1200"/>
              </a:spcAft>
              <a:buClr>
                <a:schemeClr val="tx1"/>
              </a:buClr>
              <a:buSzPct val="150000"/>
            </a:pPr>
            <a:r>
              <a:rPr lang="en-US" sz="2000" b="0" dirty="0" smtClean="0"/>
              <a:t>What is an “Information System”?</a:t>
            </a:r>
          </a:p>
          <a:p>
            <a:pPr>
              <a:spcBef>
                <a:spcPts val="0"/>
              </a:spcBef>
              <a:spcAft>
                <a:spcPts val="1200"/>
              </a:spcAft>
              <a:buClr>
                <a:schemeClr val="tx1"/>
              </a:buClr>
              <a:buSzPct val="150000"/>
            </a:pPr>
            <a:r>
              <a:rPr lang="en-US" sz="2000" b="0" dirty="0" smtClean="0"/>
              <a:t>Types of Businesses</a:t>
            </a:r>
          </a:p>
          <a:p>
            <a:pPr>
              <a:spcBef>
                <a:spcPts val="0"/>
              </a:spcBef>
              <a:spcAft>
                <a:spcPts val="1200"/>
              </a:spcAft>
              <a:buClr>
                <a:schemeClr val="tx1"/>
              </a:buClr>
              <a:buSzPct val="150000"/>
            </a:pPr>
            <a:r>
              <a:rPr lang="en-US" sz="2000" b="0" dirty="0" smtClean="0"/>
              <a:t>Example – Adidas</a:t>
            </a:r>
          </a:p>
          <a:p>
            <a:pPr>
              <a:spcBef>
                <a:spcPts val="0"/>
              </a:spcBef>
              <a:spcAft>
                <a:spcPts val="1200"/>
              </a:spcAft>
              <a:buClr>
                <a:schemeClr val="tx1"/>
              </a:buClr>
              <a:buSzPct val="150000"/>
            </a:pPr>
            <a:r>
              <a:rPr lang="en-US" sz="2000" b="0" dirty="0" smtClean="0"/>
              <a:t>Parts of an Information System</a:t>
            </a:r>
          </a:p>
          <a:p>
            <a:pPr>
              <a:spcBef>
                <a:spcPts val="0"/>
              </a:spcBef>
              <a:spcAft>
                <a:spcPts val="1200"/>
              </a:spcAft>
              <a:buClr>
                <a:schemeClr val="tx1"/>
              </a:buClr>
              <a:buSzPct val="150000"/>
            </a:pPr>
            <a:r>
              <a:rPr lang="en-US" sz="2000" b="0" dirty="0" smtClean="0"/>
              <a:t>Who Designs Information Systems?</a:t>
            </a:r>
          </a:p>
          <a:p>
            <a:pPr>
              <a:spcBef>
                <a:spcPts val="0"/>
              </a:spcBef>
              <a:spcAft>
                <a:spcPts val="1200"/>
              </a:spcAft>
              <a:buClr>
                <a:schemeClr val="tx1"/>
              </a:buClr>
              <a:buSzPct val="150000"/>
            </a:pPr>
            <a:r>
              <a:rPr lang="en-US" sz="2000" b="0" dirty="0" smtClean="0"/>
              <a:t>Skills of a Systems Analyst</a:t>
            </a:r>
          </a:p>
          <a:p>
            <a:pPr>
              <a:spcBef>
                <a:spcPts val="0"/>
              </a:spcBef>
              <a:spcAft>
                <a:spcPts val="1200"/>
              </a:spcAft>
              <a:buClr>
                <a:schemeClr val="tx1"/>
              </a:buClr>
              <a:buSzPct val="150000"/>
            </a:pPr>
            <a:r>
              <a:rPr lang="en-US" sz="2000" b="0" dirty="0" smtClean="0"/>
              <a:t>Designing an Information System</a:t>
            </a:r>
          </a:p>
          <a:p>
            <a:pPr>
              <a:spcBef>
                <a:spcPts val="0"/>
              </a:spcBef>
              <a:spcAft>
                <a:spcPts val="1200"/>
              </a:spcAft>
              <a:buClr>
                <a:schemeClr val="tx1"/>
              </a:buClr>
              <a:buSzPct val="150000"/>
            </a:pPr>
            <a:r>
              <a:rPr lang="en-US" sz="2000" b="0" dirty="0" smtClean="0"/>
              <a:t>Example – DFD for an Order Processing System</a:t>
            </a:r>
          </a:p>
          <a:p>
            <a:pPr>
              <a:lnSpc>
                <a:spcPct val="90000"/>
              </a:lnSpc>
              <a:spcBef>
                <a:spcPct val="25000"/>
              </a:spcBef>
              <a:spcAft>
                <a:spcPts val="1200"/>
              </a:spcAft>
              <a:buClr>
                <a:schemeClr val="tx1"/>
              </a:buClr>
              <a:buSzPct val="150000"/>
            </a:pPr>
            <a:endParaRPr lang="en-US" sz="2000" b="0" dirty="0" smtClean="0"/>
          </a:p>
        </p:txBody>
      </p:sp>
      <p:sp>
        <p:nvSpPr>
          <p:cNvPr id="10" name="Rectangle 3"/>
          <p:cNvSpPr>
            <a:spLocks noChangeArrowheads="1"/>
          </p:cNvSpPr>
          <p:nvPr/>
        </p:nvSpPr>
        <p:spPr bwMode="auto">
          <a:xfrm>
            <a:off x="382588" y="228600"/>
            <a:ext cx="2068515"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smtClean="0">
                <a:solidFill>
                  <a:srgbClr val="FF0000"/>
                </a:solidFill>
              </a:rPr>
              <a:t>Topics Covered</a:t>
            </a:r>
            <a:endParaRPr lang="en-US" sz="2400" b="1" i="1" dirty="0">
              <a:solidFill>
                <a:srgbClr val="FF0000"/>
              </a:solidFill>
            </a:endParaRPr>
          </a:p>
        </p:txBody>
      </p:sp>
    </p:spTree>
  </p:cSld>
  <p:clrMapOvr>
    <a:masterClrMapping/>
  </p:clrMapOvr>
  <p:transition advTm="676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80">
                                            <p:txEl>
                                              <p:pRg st="0" end="0"/>
                                            </p:txEl>
                                          </p:spTgt>
                                        </p:tgtEl>
                                        <p:attrNameLst>
                                          <p:attrName>style.visibility</p:attrName>
                                        </p:attrNameLst>
                                      </p:cBhvr>
                                      <p:to>
                                        <p:strVal val="visible"/>
                                      </p:to>
                                    </p:set>
                                    <p:animEffect transition="in" filter="dissolve">
                                      <p:cBhvr>
                                        <p:cTn id="7" dur="500"/>
                                        <p:tgtEl>
                                          <p:spTgt spid="194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80">
                                            <p:txEl>
                                              <p:pRg st="1" end="1"/>
                                            </p:txEl>
                                          </p:spTgt>
                                        </p:tgtEl>
                                        <p:attrNameLst>
                                          <p:attrName>style.visibility</p:attrName>
                                        </p:attrNameLst>
                                      </p:cBhvr>
                                      <p:to>
                                        <p:strVal val="visible"/>
                                      </p:to>
                                    </p:set>
                                    <p:animEffect transition="in" filter="dissolve">
                                      <p:cBhvr>
                                        <p:cTn id="12" dur="500"/>
                                        <p:tgtEl>
                                          <p:spTgt spid="194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80">
                                            <p:txEl>
                                              <p:pRg st="2" end="2"/>
                                            </p:txEl>
                                          </p:spTgt>
                                        </p:tgtEl>
                                        <p:attrNameLst>
                                          <p:attrName>style.visibility</p:attrName>
                                        </p:attrNameLst>
                                      </p:cBhvr>
                                      <p:to>
                                        <p:strVal val="visible"/>
                                      </p:to>
                                    </p:set>
                                    <p:animEffect transition="in" filter="dissolve">
                                      <p:cBhvr>
                                        <p:cTn id="17" dur="500"/>
                                        <p:tgtEl>
                                          <p:spTgt spid="194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480">
                                            <p:txEl>
                                              <p:pRg st="3" end="3"/>
                                            </p:txEl>
                                          </p:spTgt>
                                        </p:tgtEl>
                                        <p:attrNameLst>
                                          <p:attrName>style.visibility</p:attrName>
                                        </p:attrNameLst>
                                      </p:cBhvr>
                                      <p:to>
                                        <p:strVal val="visible"/>
                                      </p:to>
                                    </p:set>
                                    <p:animEffect transition="in" filter="dissolve">
                                      <p:cBhvr>
                                        <p:cTn id="22" dur="500"/>
                                        <p:tgtEl>
                                          <p:spTgt spid="194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480">
                                            <p:txEl>
                                              <p:pRg st="4" end="4"/>
                                            </p:txEl>
                                          </p:spTgt>
                                        </p:tgtEl>
                                        <p:attrNameLst>
                                          <p:attrName>style.visibility</p:attrName>
                                        </p:attrNameLst>
                                      </p:cBhvr>
                                      <p:to>
                                        <p:strVal val="visible"/>
                                      </p:to>
                                    </p:set>
                                    <p:animEffect transition="in" filter="dissolve">
                                      <p:cBhvr>
                                        <p:cTn id="27" dur="500"/>
                                        <p:tgtEl>
                                          <p:spTgt spid="194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480">
                                            <p:txEl>
                                              <p:pRg st="5" end="5"/>
                                            </p:txEl>
                                          </p:spTgt>
                                        </p:tgtEl>
                                        <p:attrNameLst>
                                          <p:attrName>style.visibility</p:attrName>
                                        </p:attrNameLst>
                                      </p:cBhvr>
                                      <p:to>
                                        <p:strVal val="visible"/>
                                      </p:to>
                                    </p:set>
                                    <p:animEffect transition="in" filter="dissolve">
                                      <p:cBhvr>
                                        <p:cTn id="32" dur="500"/>
                                        <p:tgtEl>
                                          <p:spTgt spid="1948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480">
                                            <p:txEl>
                                              <p:pRg st="6" end="6"/>
                                            </p:txEl>
                                          </p:spTgt>
                                        </p:tgtEl>
                                        <p:attrNameLst>
                                          <p:attrName>style.visibility</p:attrName>
                                        </p:attrNameLst>
                                      </p:cBhvr>
                                      <p:to>
                                        <p:strVal val="visible"/>
                                      </p:to>
                                    </p:set>
                                    <p:animEffect transition="in" filter="dissolve">
                                      <p:cBhvr>
                                        <p:cTn id="37" dur="500"/>
                                        <p:tgtEl>
                                          <p:spTgt spid="1948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480">
                                            <p:txEl>
                                              <p:pRg st="7" end="7"/>
                                            </p:txEl>
                                          </p:spTgt>
                                        </p:tgtEl>
                                        <p:attrNameLst>
                                          <p:attrName>style.visibility</p:attrName>
                                        </p:attrNameLst>
                                      </p:cBhvr>
                                      <p:to>
                                        <p:strVal val="visible"/>
                                      </p:to>
                                    </p:set>
                                    <p:animEffect transition="in" filter="dissolve">
                                      <p:cBhvr>
                                        <p:cTn id="42" dur="500"/>
                                        <p:tgtEl>
                                          <p:spTgt spid="1948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480">
                                            <p:txEl>
                                              <p:pRg st="8" end="8"/>
                                            </p:txEl>
                                          </p:spTgt>
                                        </p:tgtEl>
                                        <p:attrNameLst>
                                          <p:attrName>style.visibility</p:attrName>
                                        </p:attrNameLst>
                                      </p:cBhvr>
                                      <p:to>
                                        <p:strVal val="visible"/>
                                      </p:to>
                                    </p:set>
                                    <p:animEffect transition="in" filter="dissolve">
                                      <p:cBhvr>
                                        <p:cTn id="47" dur="500"/>
                                        <p:tgtEl>
                                          <p:spTgt spid="1948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0" grpId="0" uiExpand="1"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80" name="Rectangle 24"/>
          <p:cNvSpPr>
            <a:spLocks noGrp="1" noChangeArrowheads="1"/>
          </p:cNvSpPr>
          <p:nvPr>
            <p:ph idx="1"/>
          </p:nvPr>
        </p:nvSpPr>
        <p:spPr>
          <a:xfrm>
            <a:off x="1219200" y="1066800"/>
            <a:ext cx="7239000" cy="2743200"/>
          </a:xfrm>
          <a:noFill/>
          <a:ln/>
        </p:spPr>
        <p:txBody>
          <a:bodyPr lIns="92075" tIns="46038" rIns="92075" bIns="46038">
            <a:normAutofit/>
          </a:bodyPr>
          <a:lstStyle/>
          <a:p>
            <a:pPr marL="0" indent="0">
              <a:lnSpc>
                <a:spcPct val="90000"/>
              </a:lnSpc>
              <a:spcBef>
                <a:spcPct val="25000"/>
              </a:spcBef>
              <a:spcAft>
                <a:spcPts val="1200"/>
              </a:spcAft>
              <a:buClr>
                <a:schemeClr val="bg2"/>
              </a:buClr>
              <a:buFontTx/>
              <a:buNone/>
            </a:pPr>
            <a:r>
              <a:rPr lang="en-US" sz="2000" b="0" dirty="0" smtClean="0"/>
              <a:t>Most people have a basic understanding of the word </a:t>
            </a:r>
            <a:r>
              <a:rPr lang="en-US" sz="2000" dirty="0" smtClean="0"/>
              <a:t>system</a:t>
            </a:r>
            <a:r>
              <a:rPr lang="en-US" sz="2000" b="0" dirty="0" smtClean="0"/>
              <a:t>.  We use the word often.  But can it be defined?  </a:t>
            </a:r>
          </a:p>
          <a:p>
            <a:pPr marL="0" indent="0">
              <a:lnSpc>
                <a:spcPct val="90000"/>
              </a:lnSpc>
              <a:spcBef>
                <a:spcPct val="25000"/>
              </a:spcBef>
              <a:spcAft>
                <a:spcPts val="1200"/>
              </a:spcAft>
              <a:buClr>
                <a:schemeClr val="bg2"/>
              </a:buClr>
              <a:buFontTx/>
              <a:buNone/>
            </a:pPr>
            <a:r>
              <a:rPr lang="en-US" sz="2000" b="0" dirty="0" smtClean="0"/>
              <a:t>Consider </a:t>
            </a:r>
            <a:r>
              <a:rPr lang="en-US" sz="2000" b="0" dirty="0"/>
              <a:t>some examples of what we think of as "systems" ...</a:t>
            </a:r>
          </a:p>
          <a:p>
            <a:pPr marL="666750" lvl="2">
              <a:lnSpc>
                <a:spcPct val="90000"/>
              </a:lnSpc>
              <a:buClr>
                <a:schemeClr val="tx1"/>
              </a:buClr>
              <a:buFont typeface="Symbol" panose="05050102010706020507" pitchFamily="18" charset="2"/>
              <a:buChar char="·"/>
            </a:pPr>
            <a:r>
              <a:rPr lang="en-US" sz="2000" b="0" dirty="0" smtClean="0"/>
              <a:t>The </a:t>
            </a:r>
            <a:r>
              <a:rPr lang="en-US" sz="2000" b="0" dirty="0"/>
              <a:t>human body has numerous </a:t>
            </a:r>
            <a:r>
              <a:rPr lang="en-US" sz="2000" dirty="0"/>
              <a:t>biological</a:t>
            </a:r>
            <a:r>
              <a:rPr lang="en-US" sz="2000" b="0" dirty="0"/>
              <a:t> systems</a:t>
            </a:r>
          </a:p>
          <a:p>
            <a:pPr marL="666750" lvl="2">
              <a:lnSpc>
                <a:spcPct val="90000"/>
              </a:lnSpc>
              <a:buClr>
                <a:schemeClr val="tx1"/>
              </a:buClr>
              <a:buFont typeface="Symbol" panose="05050102010706020507" pitchFamily="18" charset="2"/>
              <a:buChar char="·"/>
            </a:pPr>
            <a:r>
              <a:rPr lang="en-US" sz="2000" b="0" dirty="0"/>
              <a:t>Cars have an </a:t>
            </a:r>
            <a:r>
              <a:rPr lang="en-US" sz="2000" dirty="0"/>
              <a:t>ignition</a:t>
            </a:r>
            <a:r>
              <a:rPr lang="en-US" sz="2000" b="0" dirty="0"/>
              <a:t> system</a:t>
            </a:r>
          </a:p>
          <a:p>
            <a:pPr marL="666750" lvl="2">
              <a:lnSpc>
                <a:spcPct val="90000"/>
              </a:lnSpc>
              <a:buClr>
                <a:schemeClr val="tx1"/>
              </a:buClr>
              <a:buFont typeface="Symbol" panose="05050102010706020507" pitchFamily="18" charset="2"/>
              <a:buChar char="·"/>
            </a:pPr>
            <a:r>
              <a:rPr lang="en-US" sz="2000" b="0" dirty="0"/>
              <a:t>Computers have an </a:t>
            </a:r>
            <a:r>
              <a:rPr lang="en-US" sz="2000" dirty="0"/>
              <a:t>operating</a:t>
            </a:r>
            <a:r>
              <a:rPr lang="en-US" sz="2000" b="0" dirty="0"/>
              <a:t> system</a:t>
            </a:r>
          </a:p>
          <a:p>
            <a:pPr marL="666750" lvl="2">
              <a:lnSpc>
                <a:spcPct val="90000"/>
              </a:lnSpc>
              <a:buClr>
                <a:schemeClr val="tx1"/>
              </a:buClr>
              <a:buFont typeface="Symbol" panose="05050102010706020507" pitchFamily="18" charset="2"/>
              <a:buChar char="·"/>
            </a:pPr>
            <a:r>
              <a:rPr lang="en-US" sz="2000" b="0" dirty="0"/>
              <a:t>Hotels have a </a:t>
            </a:r>
            <a:r>
              <a:rPr lang="en-US" sz="2000" dirty="0"/>
              <a:t>registration</a:t>
            </a:r>
            <a:r>
              <a:rPr lang="en-US" sz="2000" b="0" dirty="0"/>
              <a:t> system</a:t>
            </a:r>
          </a:p>
        </p:txBody>
      </p:sp>
      <p:sp>
        <p:nvSpPr>
          <p:cNvPr id="19481" name="Rectangle 25"/>
          <p:cNvSpPr>
            <a:spLocks noChangeArrowheads="1"/>
          </p:cNvSpPr>
          <p:nvPr/>
        </p:nvSpPr>
        <p:spPr bwMode="auto">
          <a:xfrm>
            <a:off x="1219200" y="4267200"/>
            <a:ext cx="6781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93675" indent="-3175">
              <a:spcBef>
                <a:spcPct val="20000"/>
              </a:spcBef>
              <a:buChar char="–"/>
              <a:defRPr sz="2000" b="1">
                <a:solidFill>
                  <a:schemeClr val="tx1"/>
                </a:solidFill>
                <a:latin typeface="Arial" panose="020B0604020202020204" pitchFamily="34" charset="0"/>
              </a:defRPr>
            </a:lvl2pPr>
            <a:lvl3pPr marL="66675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a:spcBef>
                <a:spcPct val="25000"/>
              </a:spcBef>
              <a:spcAft>
                <a:spcPts val="1200"/>
              </a:spcAft>
              <a:buClr>
                <a:schemeClr val="bg2"/>
              </a:buClr>
              <a:buFontTx/>
              <a:buNone/>
            </a:pPr>
            <a:r>
              <a:rPr lang="en-US" sz="2000" b="0" dirty="0"/>
              <a:t>In each of these examples,</a:t>
            </a:r>
            <a:r>
              <a:rPr lang="en-US" sz="2000" dirty="0">
                <a:solidFill>
                  <a:schemeClr val="bg2"/>
                </a:solidFill>
              </a:rPr>
              <a:t> </a:t>
            </a:r>
          </a:p>
          <a:p>
            <a:pPr lvl="2">
              <a:buClr>
                <a:schemeClr val="tx1"/>
              </a:buClr>
              <a:buFont typeface="Symbol" panose="05050102010706020507" pitchFamily="18" charset="2"/>
              <a:buChar char="·"/>
            </a:pPr>
            <a:r>
              <a:rPr lang="en-US" sz="2000" b="0" dirty="0" smtClean="0"/>
              <a:t>The </a:t>
            </a:r>
            <a:r>
              <a:rPr lang="en-US" sz="2000" b="0" dirty="0"/>
              <a:t>system is designed to have some </a:t>
            </a:r>
            <a:r>
              <a:rPr lang="en-US" sz="2000" dirty="0"/>
              <a:t>objective</a:t>
            </a:r>
          </a:p>
          <a:p>
            <a:pPr lvl="2">
              <a:buClr>
                <a:schemeClr val="tx1"/>
              </a:buClr>
              <a:buFont typeface="Symbol" panose="05050102010706020507" pitchFamily="18" charset="2"/>
              <a:buChar char="·"/>
            </a:pPr>
            <a:r>
              <a:rPr lang="en-US" sz="2000" b="0" dirty="0"/>
              <a:t>The objective is achieved through many interrelated </a:t>
            </a:r>
            <a:r>
              <a:rPr lang="en-US" sz="2000" dirty="0"/>
              <a:t>components</a:t>
            </a:r>
            <a:r>
              <a:rPr lang="en-US" sz="2000" b="0" dirty="0"/>
              <a:t> and / or </a:t>
            </a:r>
            <a:r>
              <a:rPr lang="en-US" sz="2000" dirty="0"/>
              <a:t>procedures</a:t>
            </a:r>
            <a:r>
              <a:rPr lang="en-US" sz="2000" b="0" dirty="0"/>
              <a:t> within the system.</a:t>
            </a:r>
          </a:p>
        </p:txBody>
      </p:sp>
      <p:pic>
        <p:nvPicPr>
          <p:cNvPr id="19482" name="Picture 26" descr="C:\Program Files\Microsoft Office\Clipart\standard\stddir1\BD0710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4486" y="3044031"/>
            <a:ext cx="2057400" cy="15319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382588" y="228600"/>
            <a:ext cx="2775696"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smtClean="0">
                <a:solidFill>
                  <a:srgbClr val="FF0000"/>
                </a:solidFill>
              </a:rPr>
              <a:t>What is a “System”?</a:t>
            </a:r>
            <a:endParaRPr lang="en-US" sz="2400" b="1" i="1" dirty="0">
              <a:solidFill>
                <a:srgbClr val="FF0000"/>
              </a:solidFill>
            </a:endParaRPr>
          </a:p>
        </p:txBody>
      </p:sp>
    </p:spTree>
    <p:extLst>
      <p:ext uri="{BB962C8B-B14F-4D97-AF65-F5344CB8AC3E}">
        <p14:creationId xmlns:p14="http://schemas.microsoft.com/office/powerpoint/2010/main" val="3596729216"/>
      </p:ext>
    </p:extLst>
  </p:cSld>
  <p:clrMapOvr>
    <a:masterClrMapping/>
  </p:clrMapOvr>
  <p:transition advTm="676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80">
                                            <p:txEl>
                                              <p:pRg st="0" end="0"/>
                                            </p:txEl>
                                          </p:spTgt>
                                        </p:tgtEl>
                                        <p:attrNameLst>
                                          <p:attrName>style.visibility</p:attrName>
                                        </p:attrNameLst>
                                      </p:cBhvr>
                                      <p:to>
                                        <p:strVal val="visible"/>
                                      </p:to>
                                    </p:set>
                                    <p:animEffect transition="in" filter="dissolve">
                                      <p:cBhvr>
                                        <p:cTn id="7" dur="500"/>
                                        <p:tgtEl>
                                          <p:spTgt spid="194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80">
                                            <p:txEl>
                                              <p:pRg st="1" end="1"/>
                                            </p:txEl>
                                          </p:spTgt>
                                        </p:tgtEl>
                                        <p:attrNameLst>
                                          <p:attrName>style.visibility</p:attrName>
                                        </p:attrNameLst>
                                      </p:cBhvr>
                                      <p:to>
                                        <p:strVal val="visible"/>
                                      </p:to>
                                    </p:set>
                                    <p:animEffect transition="in" filter="dissolve">
                                      <p:cBhvr>
                                        <p:cTn id="12" dur="500"/>
                                        <p:tgtEl>
                                          <p:spTgt spid="194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80">
                                            <p:txEl>
                                              <p:pRg st="2" end="2"/>
                                            </p:txEl>
                                          </p:spTgt>
                                        </p:tgtEl>
                                        <p:attrNameLst>
                                          <p:attrName>style.visibility</p:attrName>
                                        </p:attrNameLst>
                                      </p:cBhvr>
                                      <p:to>
                                        <p:strVal val="visible"/>
                                      </p:to>
                                    </p:set>
                                    <p:animEffect transition="in" filter="dissolve">
                                      <p:cBhvr>
                                        <p:cTn id="17" dur="500"/>
                                        <p:tgtEl>
                                          <p:spTgt spid="194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480">
                                            <p:txEl>
                                              <p:pRg st="3" end="3"/>
                                            </p:txEl>
                                          </p:spTgt>
                                        </p:tgtEl>
                                        <p:attrNameLst>
                                          <p:attrName>style.visibility</p:attrName>
                                        </p:attrNameLst>
                                      </p:cBhvr>
                                      <p:to>
                                        <p:strVal val="visible"/>
                                      </p:to>
                                    </p:set>
                                    <p:animEffect transition="in" filter="dissolve">
                                      <p:cBhvr>
                                        <p:cTn id="22" dur="500"/>
                                        <p:tgtEl>
                                          <p:spTgt spid="194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480">
                                            <p:txEl>
                                              <p:pRg st="4" end="4"/>
                                            </p:txEl>
                                          </p:spTgt>
                                        </p:tgtEl>
                                        <p:attrNameLst>
                                          <p:attrName>style.visibility</p:attrName>
                                        </p:attrNameLst>
                                      </p:cBhvr>
                                      <p:to>
                                        <p:strVal val="visible"/>
                                      </p:to>
                                    </p:set>
                                    <p:animEffect transition="in" filter="dissolve">
                                      <p:cBhvr>
                                        <p:cTn id="27" dur="500"/>
                                        <p:tgtEl>
                                          <p:spTgt spid="194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480">
                                            <p:txEl>
                                              <p:pRg st="5" end="5"/>
                                            </p:txEl>
                                          </p:spTgt>
                                        </p:tgtEl>
                                        <p:attrNameLst>
                                          <p:attrName>style.visibility</p:attrName>
                                        </p:attrNameLst>
                                      </p:cBhvr>
                                      <p:to>
                                        <p:strVal val="visible"/>
                                      </p:to>
                                    </p:set>
                                    <p:animEffect transition="in" filter="dissolve">
                                      <p:cBhvr>
                                        <p:cTn id="32" dur="500"/>
                                        <p:tgtEl>
                                          <p:spTgt spid="1948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9482"/>
                                        </p:tgtEl>
                                        <p:attrNameLst>
                                          <p:attrName>style.visibility</p:attrName>
                                        </p:attrNameLst>
                                      </p:cBhvr>
                                      <p:to>
                                        <p:strVal val="visible"/>
                                      </p:to>
                                    </p:set>
                                    <p:animEffect transition="in" filter="dissolve">
                                      <p:cBhvr>
                                        <p:cTn id="37" dur="500"/>
                                        <p:tgtEl>
                                          <p:spTgt spid="1948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481">
                                            <p:txEl>
                                              <p:pRg st="0" end="0"/>
                                            </p:txEl>
                                          </p:spTgt>
                                        </p:tgtEl>
                                        <p:attrNameLst>
                                          <p:attrName>style.visibility</p:attrName>
                                        </p:attrNameLst>
                                      </p:cBhvr>
                                      <p:to>
                                        <p:strVal val="visible"/>
                                      </p:to>
                                    </p:set>
                                    <p:animEffect transition="in" filter="dissolve">
                                      <p:cBhvr>
                                        <p:cTn id="42" dur="500"/>
                                        <p:tgtEl>
                                          <p:spTgt spid="1948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481">
                                            <p:txEl>
                                              <p:pRg st="1" end="1"/>
                                            </p:txEl>
                                          </p:spTgt>
                                        </p:tgtEl>
                                        <p:attrNameLst>
                                          <p:attrName>style.visibility</p:attrName>
                                        </p:attrNameLst>
                                      </p:cBhvr>
                                      <p:to>
                                        <p:strVal val="visible"/>
                                      </p:to>
                                    </p:set>
                                    <p:animEffect transition="in" filter="dissolve">
                                      <p:cBhvr>
                                        <p:cTn id="47" dur="500"/>
                                        <p:tgtEl>
                                          <p:spTgt spid="1948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481">
                                            <p:txEl>
                                              <p:pRg st="2" end="2"/>
                                            </p:txEl>
                                          </p:spTgt>
                                        </p:tgtEl>
                                        <p:attrNameLst>
                                          <p:attrName>style.visibility</p:attrName>
                                        </p:attrNameLst>
                                      </p:cBhvr>
                                      <p:to>
                                        <p:strVal val="visible"/>
                                      </p:to>
                                    </p:set>
                                    <p:animEffect transition="in" filter="dissolve">
                                      <p:cBhvr>
                                        <p:cTn id="52" dur="500"/>
                                        <p:tgtEl>
                                          <p:spTgt spid="194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0" grpId="0" build="p" bldLvl="2" autoUpdateAnimBg="0"/>
      <p:bldP spid="1948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ChangeArrowheads="1"/>
          </p:cNvSpPr>
          <p:nvPr/>
        </p:nvSpPr>
        <p:spPr bwMode="auto">
          <a:xfrm>
            <a:off x="382588" y="228600"/>
            <a:ext cx="4531946"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smtClean="0">
                <a:solidFill>
                  <a:srgbClr val="FF0000"/>
                </a:solidFill>
              </a:rPr>
              <a:t>What is an “Information System”?</a:t>
            </a:r>
            <a:endParaRPr lang="en-US" sz="2400" b="1" i="1" dirty="0">
              <a:solidFill>
                <a:srgbClr val="FF0000"/>
              </a:solidFill>
            </a:endParaRPr>
          </a:p>
        </p:txBody>
      </p:sp>
      <p:sp>
        <p:nvSpPr>
          <p:cNvPr id="85008" name="Rectangle 16"/>
          <p:cNvSpPr>
            <a:spLocks noChangeArrowheads="1"/>
          </p:cNvSpPr>
          <p:nvPr/>
        </p:nvSpPr>
        <p:spPr bwMode="auto">
          <a:xfrm>
            <a:off x="1219200" y="1069848"/>
            <a:ext cx="7162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93675" indent="-3175">
              <a:spcBef>
                <a:spcPct val="20000"/>
              </a:spcBef>
              <a:buChar char="–"/>
              <a:defRPr sz="2000" b="1">
                <a:solidFill>
                  <a:schemeClr val="tx1"/>
                </a:solidFill>
                <a:latin typeface="Arial" panose="020B0604020202020204" pitchFamily="34" charset="0"/>
              </a:defRPr>
            </a:lvl2pPr>
            <a:lvl3pPr marL="765175" indent="-327025">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a:spcBef>
                <a:spcPct val="25000"/>
              </a:spcBef>
              <a:spcAft>
                <a:spcPct val="25000"/>
              </a:spcAft>
              <a:buClr>
                <a:schemeClr val="bg2"/>
              </a:buClr>
              <a:buFontTx/>
              <a:buNone/>
            </a:pPr>
            <a:r>
              <a:rPr lang="en-US" sz="2000" dirty="0" smtClean="0"/>
              <a:t>An </a:t>
            </a:r>
            <a:r>
              <a:rPr lang="en-US" sz="2000" u="sng" dirty="0" smtClean="0"/>
              <a:t>I</a:t>
            </a:r>
            <a:r>
              <a:rPr lang="en-US" sz="2000" b="0" dirty="0" smtClean="0"/>
              <a:t>nformation </a:t>
            </a:r>
            <a:r>
              <a:rPr lang="en-US" sz="2000" u="sng" dirty="0"/>
              <a:t>S</a:t>
            </a:r>
            <a:r>
              <a:rPr lang="en-US" sz="2000" b="0" dirty="0"/>
              <a:t>ystems (</a:t>
            </a:r>
            <a:r>
              <a:rPr lang="en-US" sz="2000" dirty="0"/>
              <a:t>IS</a:t>
            </a:r>
            <a:r>
              <a:rPr lang="en-US" sz="2000" b="0" dirty="0"/>
              <a:t>) </a:t>
            </a:r>
            <a:r>
              <a:rPr lang="en-US" sz="2000" b="0" dirty="0" smtClean="0"/>
              <a:t>is a system that processes </a:t>
            </a:r>
            <a:r>
              <a:rPr lang="en-US" sz="2000" dirty="0">
                <a:solidFill>
                  <a:srgbClr val="FF0000"/>
                </a:solidFill>
              </a:rPr>
              <a:t>data</a:t>
            </a:r>
            <a:r>
              <a:rPr lang="en-US" sz="2000" b="0" dirty="0">
                <a:solidFill>
                  <a:srgbClr val="FF0000"/>
                </a:solidFill>
              </a:rPr>
              <a:t> </a:t>
            </a:r>
            <a:r>
              <a:rPr lang="en-US" sz="2000" b="0" dirty="0"/>
              <a:t>and </a:t>
            </a:r>
            <a:r>
              <a:rPr lang="en-US" sz="2000" b="0" dirty="0" smtClean="0"/>
              <a:t>generates </a:t>
            </a:r>
            <a:r>
              <a:rPr lang="en-US" sz="2000" dirty="0">
                <a:solidFill>
                  <a:srgbClr val="FF0000"/>
                </a:solidFill>
              </a:rPr>
              <a:t>information</a:t>
            </a:r>
            <a:r>
              <a:rPr lang="en-US" sz="2000" b="0" dirty="0">
                <a:solidFill>
                  <a:srgbClr val="FF0000"/>
                </a:solidFill>
              </a:rPr>
              <a:t> </a:t>
            </a:r>
            <a:r>
              <a:rPr lang="en-US" sz="2000" b="0" dirty="0"/>
              <a:t>that is useful to </a:t>
            </a:r>
            <a:r>
              <a:rPr lang="en-US" sz="2000" b="0" dirty="0" smtClean="0"/>
              <a:t>a business</a:t>
            </a:r>
            <a:r>
              <a:rPr lang="en-US" sz="2000" b="0" dirty="0"/>
              <a:t>.  </a:t>
            </a:r>
            <a:endParaRPr lang="en-US" sz="2000" b="0" dirty="0" smtClean="0"/>
          </a:p>
          <a:p>
            <a:pPr>
              <a:spcBef>
                <a:spcPct val="25000"/>
              </a:spcBef>
              <a:spcAft>
                <a:spcPct val="25000"/>
              </a:spcAft>
              <a:buClr>
                <a:schemeClr val="bg2"/>
              </a:buClr>
              <a:buFontTx/>
              <a:buNone/>
            </a:pPr>
            <a:r>
              <a:rPr lang="en-US" sz="2000" b="0" dirty="0" smtClean="0"/>
              <a:t>For example, can you think of the data, processing and information that is required when you …</a:t>
            </a:r>
            <a:endParaRPr lang="en-US" sz="2000" b="0" dirty="0"/>
          </a:p>
          <a:p>
            <a:pPr lvl="2">
              <a:spcBef>
                <a:spcPct val="25000"/>
              </a:spcBef>
              <a:spcAft>
                <a:spcPct val="25000"/>
              </a:spcAft>
              <a:buClr>
                <a:schemeClr val="tx1"/>
              </a:buClr>
              <a:buFont typeface="Symbol" panose="05050102010706020507" pitchFamily="18" charset="2"/>
              <a:buChar char="·"/>
            </a:pPr>
            <a:r>
              <a:rPr lang="en-US" dirty="0" smtClean="0"/>
              <a:t>register for classes</a:t>
            </a:r>
            <a:endParaRPr lang="en-US" dirty="0"/>
          </a:p>
          <a:p>
            <a:pPr lvl="2">
              <a:spcBef>
                <a:spcPct val="25000"/>
              </a:spcBef>
              <a:spcAft>
                <a:spcPct val="25000"/>
              </a:spcAft>
              <a:buClr>
                <a:schemeClr val="tx1"/>
              </a:buClr>
              <a:buFont typeface="Symbol" panose="05050102010706020507" pitchFamily="18" charset="2"/>
              <a:buChar char="·"/>
            </a:pPr>
            <a:r>
              <a:rPr lang="en-US" dirty="0" smtClean="0"/>
              <a:t>get a drivers license</a:t>
            </a:r>
            <a:endParaRPr lang="en-US" dirty="0"/>
          </a:p>
          <a:p>
            <a:pPr lvl="2">
              <a:spcBef>
                <a:spcPct val="25000"/>
              </a:spcBef>
              <a:spcAft>
                <a:spcPct val="25000"/>
              </a:spcAft>
              <a:buClr>
                <a:schemeClr val="tx1"/>
              </a:buClr>
              <a:buFont typeface="Symbol" panose="05050102010706020507" pitchFamily="18" charset="2"/>
              <a:buChar char="·"/>
            </a:pPr>
            <a:r>
              <a:rPr lang="en-US" dirty="0" smtClean="0"/>
              <a:t>make an airline or hotel reservation</a:t>
            </a:r>
          </a:p>
          <a:p>
            <a:pPr lvl="2">
              <a:spcBef>
                <a:spcPct val="25000"/>
              </a:spcBef>
              <a:spcAft>
                <a:spcPts val="1200"/>
              </a:spcAft>
              <a:buClr>
                <a:schemeClr val="tx1"/>
              </a:buClr>
              <a:buFont typeface="Symbol" panose="05050102010706020507" pitchFamily="18" charset="2"/>
              <a:buChar char="·"/>
            </a:pPr>
            <a:r>
              <a:rPr lang="en-US" dirty="0" smtClean="0"/>
              <a:t>check in to a hospital</a:t>
            </a:r>
          </a:p>
          <a:p>
            <a:pPr marL="0" lvl="2" indent="0">
              <a:spcBef>
                <a:spcPct val="25000"/>
              </a:spcBef>
              <a:spcAft>
                <a:spcPct val="25000"/>
              </a:spcAft>
              <a:buClr>
                <a:schemeClr val="tx1"/>
              </a:buClr>
              <a:buNone/>
            </a:pPr>
            <a:r>
              <a:rPr lang="en-US" sz="2000" b="0" dirty="0" smtClean="0"/>
              <a:t>In each of these examples, a complex and interrelated set of procedures take place before, during and after you interact with the system.  These procedures may take minutes, weeks or months to be completed.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008">
                                            <p:txEl>
                                              <p:pRg st="0" end="0"/>
                                            </p:txEl>
                                          </p:spTgt>
                                        </p:tgtEl>
                                        <p:attrNameLst>
                                          <p:attrName>style.visibility</p:attrName>
                                        </p:attrNameLst>
                                      </p:cBhvr>
                                      <p:to>
                                        <p:strVal val="visible"/>
                                      </p:to>
                                    </p:set>
                                    <p:animEffect transition="in" filter="dissolve">
                                      <p:cBhvr>
                                        <p:cTn id="7" dur="500"/>
                                        <p:tgtEl>
                                          <p:spTgt spid="850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5008">
                                            <p:txEl>
                                              <p:pRg st="1" end="1"/>
                                            </p:txEl>
                                          </p:spTgt>
                                        </p:tgtEl>
                                        <p:attrNameLst>
                                          <p:attrName>style.visibility</p:attrName>
                                        </p:attrNameLst>
                                      </p:cBhvr>
                                      <p:to>
                                        <p:strVal val="visible"/>
                                      </p:to>
                                    </p:set>
                                    <p:animEffect transition="in" filter="dissolve">
                                      <p:cBhvr>
                                        <p:cTn id="12" dur="500"/>
                                        <p:tgtEl>
                                          <p:spTgt spid="850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5008">
                                            <p:txEl>
                                              <p:pRg st="2" end="2"/>
                                            </p:txEl>
                                          </p:spTgt>
                                        </p:tgtEl>
                                        <p:attrNameLst>
                                          <p:attrName>style.visibility</p:attrName>
                                        </p:attrNameLst>
                                      </p:cBhvr>
                                      <p:to>
                                        <p:strVal val="visible"/>
                                      </p:to>
                                    </p:set>
                                    <p:animEffect transition="in" filter="dissolve">
                                      <p:cBhvr>
                                        <p:cTn id="17" dur="500"/>
                                        <p:tgtEl>
                                          <p:spTgt spid="850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5008">
                                            <p:txEl>
                                              <p:pRg st="3" end="3"/>
                                            </p:txEl>
                                          </p:spTgt>
                                        </p:tgtEl>
                                        <p:attrNameLst>
                                          <p:attrName>style.visibility</p:attrName>
                                        </p:attrNameLst>
                                      </p:cBhvr>
                                      <p:to>
                                        <p:strVal val="visible"/>
                                      </p:to>
                                    </p:set>
                                    <p:animEffect transition="in" filter="dissolve">
                                      <p:cBhvr>
                                        <p:cTn id="22" dur="500"/>
                                        <p:tgtEl>
                                          <p:spTgt spid="850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5008">
                                            <p:txEl>
                                              <p:pRg st="4" end="4"/>
                                            </p:txEl>
                                          </p:spTgt>
                                        </p:tgtEl>
                                        <p:attrNameLst>
                                          <p:attrName>style.visibility</p:attrName>
                                        </p:attrNameLst>
                                      </p:cBhvr>
                                      <p:to>
                                        <p:strVal val="visible"/>
                                      </p:to>
                                    </p:set>
                                    <p:animEffect transition="in" filter="dissolve">
                                      <p:cBhvr>
                                        <p:cTn id="27" dur="500"/>
                                        <p:tgtEl>
                                          <p:spTgt spid="8500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5008">
                                            <p:txEl>
                                              <p:pRg st="5" end="5"/>
                                            </p:txEl>
                                          </p:spTgt>
                                        </p:tgtEl>
                                        <p:attrNameLst>
                                          <p:attrName>style.visibility</p:attrName>
                                        </p:attrNameLst>
                                      </p:cBhvr>
                                      <p:to>
                                        <p:strVal val="visible"/>
                                      </p:to>
                                    </p:set>
                                    <p:animEffect transition="in" filter="dissolve">
                                      <p:cBhvr>
                                        <p:cTn id="32" dur="500"/>
                                        <p:tgtEl>
                                          <p:spTgt spid="850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5008">
                                            <p:txEl>
                                              <p:pRg st="6" end="6"/>
                                            </p:txEl>
                                          </p:spTgt>
                                        </p:tgtEl>
                                        <p:attrNameLst>
                                          <p:attrName>style.visibility</p:attrName>
                                        </p:attrNameLst>
                                      </p:cBhvr>
                                      <p:to>
                                        <p:strVal val="visible"/>
                                      </p:to>
                                    </p:set>
                                    <p:animEffect transition="in" filter="dissolve">
                                      <p:cBhvr>
                                        <p:cTn id="37" dur="500"/>
                                        <p:tgtEl>
                                          <p:spTgt spid="850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8" grpId="0" uiExpand="1"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1027"/>
          <p:cNvSpPr>
            <a:spLocks noChangeArrowheads="1"/>
          </p:cNvSpPr>
          <p:nvPr/>
        </p:nvSpPr>
        <p:spPr bwMode="auto">
          <a:xfrm>
            <a:off x="382588" y="228600"/>
            <a:ext cx="2665858"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smtClean="0">
                <a:solidFill>
                  <a:srgbClr val="FF0000"/>
                </a:solidFill>
              </a:rPr>
              <a:t>Types of Businesses</a:t>
            </a:r>
            <a:endParaRPr lang="en-US" sz="2400" b="1" i="1" dirty="0">
              <a:solidFill>
                <a:srgbClr val="FF0000"/>
              </a:solidFill>
            </a:endParaRPr>
          </a:p>
        </p:txBody>
      </p:sp>
      <p:pic>
        <p:nvPicPr>
          <p:cNvPr id="83980" name="Picture 1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178" y="1357010"/>
            <a:ext cx="1133475"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81" name="Picture 10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086" y="2573749"/>
            <a:ext cx="1718567" cy="398051"/>
          </a:xfrm>
          <a:prstGeom prst="rect">
            <a:avLst/>
          </a:prstGeom>
          <a:noFill/>
          <a:ln w="127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82" name="Picture 10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7076" y="3301900"/>
            <a:ext cx="768577" cy="1057784"/>
          </a:xfrm>
          <a:prstGeom prst="rect">
            <a:avLst/>
          </a:prstGeom>
          <a:noFill/>
          <a:ln w="127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83" name="Picture 10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4329" y="4800600"/>
            <a:ext cx="1761324" cy="443247"/>
          </a:xfrm>
          <a:prstGeom prst="rect">
            <a:avLst/>
          </a:prstGeom>
          <a:noFill/>
          <a:ln w="127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035"/>
          <p:cNvSpPr>
            <a:spLocks noChangeArrowheads="1"/>
          </p:cNvSpPr>
          <p:nvPr/>
        </p:nvSpPr>
        <p:spPr bwMode="auto">
          <a:xfrm>
            <a:off x="1216152" y="1069848"/>
            <a:ext cx="5924550" cy="107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93675" indent="-3175">
              <a:spcBef>
                <a:spcPct val="20000"/>
              </a:spcBef>
              <a:buChar char="–"/>
              <a:defRPr sz="2000" b="1">
                <a:solidFill>
                  <a:schemeClr val="tx1"/>
                </a:solidFill>
                <a:latin typeface="Arial" panose="020B0604020202020204" pitchFamily="34" charset="0"/>
              </a:defRPr>
            </a:lvl2pPr>
            <a:lvl3pPr marL="66675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marL="231775" indent="-231775">
              <a:spcBef>
                <a:spcPct val="25000"/>
              </a:spcBef>
              <a:spcAft>
                <a:spcPts val="0"/>
              </a:spcAft>
              <a:buClr>
                <a:schemeClr val="bg2"/>
              </a:buClr>
            </a:pPr>
            <a:r>
              <a:rPr lang="en-US" sz="2000" dirty="0" smtClean="0"/>
              <a:t>Product Oriented (Manufacturing)</a:t>
            </a:r>
          </a:p>
          <a:p>
            <a:pPr marL="231775">
              <a:spcBef>
                <a:spcPct val="25000"/>
              </a:spcBef>
              <a:spcAft>
                <a:spcPct val="25000"/>
              </a:spcAft>
              <a:buClr>
                <a:schemeClr val="bg2"/>
              </a:buClr>
              <a:buNone/>
            </a:pPr>
            <a:r>
              <a:rPr lang="en-US" sz="1800" b="0" dirty="0" smtClean="0"/>
              <a:t>Create a product from raw materials, then sell the product to another company (Merchandising) </a:t>
            </a:r>
            <a:endParaRPr lang="en-US" sz="1800" b="0" dirty="0"/>
          </a:p>
        </p:txBody>
      </p:sp>
      <p:sp>
        <p:nvSpPr>
          <p:cNvPr id="17" name="Rectangle 1035"/>
          <p:cNvSpPr>
            <a:spLocks noChangeArrowheads="1"/>
          </p:cNvSpPr>
          <p:nvPr/>
        </p:nvSpPr>
        <p:spPr bwMode="auto">
          <a:xfrm>
            <a:off x="1251857" y="2209800"/>
            <a:ext cx="5185229" cy="107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93675" indent="-3175">
              <a:spcBef>
                <a:spcPct val="20000"/>
              </a:spcBef>
              <a:buChar char="–"/>
              <a:defRPr sz="2000" b="1">
                <a:solidFill>
                  <a:schemeClr val="tx1"/>
                </a:solidFill>
                <a:latin typeface="Arial" panose="020B0604020202020204" pitchFamily="34" charset="0"/>
              </a:defRPr>
            </a:lvl2pPr>
            <a:lvl3pPr marL="66675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marL="231775" indent="-231775">
              <a:spcBef>
                <a:spcPct val="25000"/>
              </a:spcBef>
              <a:spcAft>
                <a:spcPts val="0"/>
              </a:spcAft>
              <a:buClr>
                <a:schemeClr val="bg2"/>
              </a:buClr>
            </a:pPr>
            <a:r>
              <a:rPr lang="en-US" sz="2000" dirty="0" smtClean="0"/>
              <a:t>Merchandising</a:t>
            </a:r>
          </a:p>
          <a:p>
            <a:pPr marL="231775">
              <a:spcBef>
                <a:spcPct val="25000"/>
              </a:spcBef>
              <a:spcAft>
                <a:spcPct val="25000"/>
              </a:spcAft>
              <a:buClr>
                <a:schemeClr val="bg2"/>
              </a:buClr>
              <a:buNone/>
            </a:pPr>
            <a:r>
              <a:rPr lang="en-US" sz="1800" b="0" dirty="0" smtClean="0"/>
              <a:t>Buy products from a manufacturer and sell to the general public</a:t>
            </a:r>
            <a:endParaRPr lang="en-US" sz="1800" b="0" dirty="0"/>
          </a:p>
        </p:txBody>
      </p:sp>
      <p:sp>
        <p:nvSpPr>
          <p:cNvPr id="18" name="Rectangle 1035"/>
          <p:cNvSpPr>
            <a:spLocks noChangeArrowheads="1"/>
          </p:cNvSpPr>
          <p:nvPr/>
        </p:nvSpPr>
        <p:spPr bwMode="auto">
          <a:xfrm>
            <a:off x="1238250" y="3347775"/>
            <a:ext cx="5667375" cy="107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93675" indent="-3175">
              <a:spcBef>
                <a:spcPct val="20000"/>
              </a:spcBef>
              <a:buChar char="–"/>
              <a:defRPr sz="2000" b="1">
                <a:solidFill>
                  <a:schemeClr val="tx1"/>
                </a:solidFill>
                <a:latin typeface="Arial" panose="020B0604020202020204" pitchFamily="34" charset="0"/>
              </a:defRPr>
            </a:lvl2pPr>
            <a:lvl3pPr marL="66675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marL="231775" indent="-231775">
              <a:spcBef>
                <a:spcPct val="25000"/>
              </a:spcBef>
              <a:spcAft>
                <a:spcPts val="0"/>
              </a:spcAft>
              <a:buClr>
                <a:schemeClr val="bg2"/>
              </a:buClr>
            </a:pPr>
            <a:r>
              <a:rPr lang="en-US" sz="2000" dirty="0" smtClean="0"/>
              <a:t>Service Oriented</a:t>
            </a:r>
          </a:p>
          <a:p>
            <a:pPr marL="231775">
              <a:spcBef>
                <a:spcPct val="25000"/>
              </a:spcBef>
              <a:spcAft>
                <a:spcPct val="25000"/>
              </a:spcAft>
              <a:buClr>
                <a:schemeClr val="bg2"/>
              </a:buClr>
              <a:buNone/>
            </a:pPr>
            <a:r>
              <a:rPr lang="en-US" sz="1800" b="0" dirty="0" smtClean="0"/>
              <a:t>Offer a service (rather than a product) to the general public</a:t>
            </a:r>
            <a:endParaRPr lang="en-US" sz="1800" b="0" dirty="0"/>
          </a:p>
        </p:txBody>
      </p:sp>
      <p:sp>
        <p:nvSpPr>
          <p:cNvPr id="19" name="Rectangle 1035"/>
          <p:cNvSpPr>
            <a:spLocks noChangeArrowheads="1"/>
          </p:cNvSpPr>
          <p:nvPr/>
        </p:nvSpPr>
        <p:spPr bwMode="auto">
          <a:xfrm>
            <a:off x="1216479" y="4546874"/>
            <a:ext cx="5220607" cy="107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93675" indent="-3175">
              <a:spcBef>
                <a:spcPct val="20000"/>
              </a:spcBef>
              <a:buChar char="–"/>
              <a:defRPr sz="2000" b="1">
                <a:solidFill>
                  <a:schemeClr val="tx1"/>
                </a:solidFill>
                <a:latin typeface="Arial" panose="020B0604020202020204" pitchFamily="34" charset="0"/>
              </a:defRPr>
            </a:lvl2pPr>
            <a:lvl3pPr marL="66675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marL="231775" indent="-231775">
              <a:spcBef>
                <a:spcPct val="25000"/>
              </a:spcBef>
              <a:spcAft>
                <a:spcPts val="0"/>
              </a:spcAft>
              <a:buClr>
                <a:schemeClr val="bg2"/>
              </a:buClr>
            </a:pPr>
            <a:r>
              <a:rPr lang="en-US" sz="2000" dirty="0" smtClean="0"/>
              <a:t>Internet Dependent (dot-com)</a:t>
            </a:r>
          </a:p>
          <a:p>
            <a:pPr marL="231775">
              <a:spcBef>
                <a:spcPct val="25000"/>
              </a:spcBef>
              <a:spcAft>
                <a:spcPct val="25000"/>
              </a:spcAft>
              <a:buClr>
                <a:schemeClr val="bg2"/>
              </a:buClr>
              <a:buNone/>
            </a:pPr>
            <a:r>
              <a:rPr lang="en-US" sz="1800" b="0" dirty="0" smtClean="0"/>
              <a:t>Any of the above 3 models whose primary business is done over the Internet.</a:t>
            </a:r>
            <a:endParaRPr lang="en-US"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dissolv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dissolv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3980"/>
                                        </p:tgtEl>
                                        <p:attrNameLst>
                                          <p:attrName>style.visibility</p:attrName>
                                        </p:attrNameLst>
                                      </p:cBhvr>
                                      <p:to>
                                        <p:strVal val="visible"/>
                                      </p:to>
                                    </p:set>
                                    <p:animEffect transition="in" filter="dissolve">
                                      <p:cBhvr>
                                        <p:cTn id="17" dur="500"/>
                                        <p:tgtEl>
                                          <p:spTgt spid="839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dissolv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dissolve">
                                      <p:cBhvr>
                                        <p:cTn id="27" dur="500"/>
                                        <p:tgtEl>
                                          <p:spTgt spid="1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3981"/>
                                        </p:tgtEl>
                                        <p:attrNameLst>
                                          <p:attrName>style.visibility</p:attrName>
                                        </p:attrNameLst>
                                      </p:cBhvr>
                                      <p:to>
                                        <p:strVal val="visible"/>
                                      </p:to>
                                    </p:set>
                                    <p:animEffect transition="in" filter="dissolve">
                                      <p:cBhvr>
                                        <p:cTn id="32" dur="500"/>
                                        <p:tgtEl>
                                          <p:spTgt spid="8398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dissolve">
                                      <p:cBhvr>
                                        <p:cTn id="37" dur="500"/>
                                        <p:tgtEl>
                                          <p:spTgt spid="1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
                                            <p:txEl>
                                              <p:pRg st="1" end="1"/>
                                            </p:txEl>
                                          </p:spTgt>
                                        </p:tgtEl>
                                        <p:attrNameLst>
                                          <p:attrName>style.visibility</p:attrName>
                                        </p:attrNameLst>
                                      </p:cBhvr>
                                      <p:to>
                                        <p:strVal val="visible"/>
                                      </p:to>
                                    </p:set>
                                    <p:animEffect transition="in" filter="dissolve">
                                      <p:cBhvr>
                                        <p:cTn id="42" dur="500"/>
                                        <p:tgtEl>
                                          <p:spTgt spid="1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3982"/>
                                        </p:tgtEl>
                                        <p:attrNameLst>
                                          <p:attrName>style.visibility</p:attrName>
                                        </p:attrNameLst>
                                      </p:cBhvr>
                                      <p:to>
                                        <p:strVal val="visible"/>
                                      </p:to>
                                    </p:set>
                                    <p:animEffect transition="in" filter="dissolve">
                                      <p:cBhvr>
                                        <p:cTn id="47" dur="500"/>
                                        <p:tgtEl>
                                          <p:spTgt spid="8398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
                                            <p:txEl>
                                              <p:pRg st="0" end="0"/>
                                            </p:txEl>
                                          </p:spTgt>
                                        </p:tgtEl>
                                        <p:attrNameLst>
                                          <p:attrName>style.visibility</p:attrName>
                                        </p:attrNameLst>
                                      </p:cBhvr>
                                      <p:to>
                                        <p:strVal val="visible"/>
                                      </p:to>
                                    </p:set>
                                    <p:animEffect transition="in" filter="dissolve">
                                      <p:cBhvr>
                                        <p:cTn id="52" dur="500"/>
                                        <p:tgtEl>
                                          <p:spTgt spid="1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9">
                                            <p:txEl>
                                              <p:pRg st="1" end="1"/>
                                            </p:txEl>
                                          </p:spTgt>
                                        </p:tgtEl>
                                        <p:attrNameLst>
                                          <p:attrName>style.visibility</p:attrName>
                                        </p:attrNameLst>
                                      </p:cBhvr>
                                      <p:to>
                                        <p:strVal val="visible"/>
                                      </p:to>
                                    </p:set>
                                    <p:animEffect transition="in" filter="dissolve">
                                      <p:cBhvr>
                                        <p:cTn id="57" dur="500"/>
                                        <p:tgtEl>
                                          <p:spTgt spid="19">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83983"/>
                                        </p:tgtEl>
                                        <p:attrNameLst>
                                          <p:attrName>style.visibility</p:attrName>
                                        </p:attrNameLst>
                                      </p:cBhvr>
                                      <p:to>
                                        <p:strVal val="visible"/>
                                      </p:to>
                                    </p:set>
                                    <p:animEffect transition="in" filter="dissolve">
                                      <p:cBhvr>
                                        <p:cTn id="62" dur="500"/>
                                        <p:tgtEl>
                                          <p:spTgt spid="83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17" grpId="0" build="p" autoUpdateAnimBg="0"/>
      <p:bldP spid="18" grpId="0" build="p" autoUpdateAnimBg="0"/>
      <p:bldP spid="1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1027"/>
          <p:cNvSpPr>
            <a:spLocks noChangeArrowheads="1"/>
          </p:cNvSpPr>
          <p:nvPr/>
        </p:nvSpPr>
        <p:spPr bwMode="auto">
          <a:xfrm>
            <a:off x="382588" y="228600"/>
            <a:ext cx="2665858"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smtClean="0">
                <a:solidFill>
                  <a:srgbClr val="FF0000"/>
                </a:solidFill>
              </a:rPr>
              <a:t>Types of Businesses</a:t>
            </a:r>
            <a:endParaRPr lang="en-US" sz="2400" b="1" i="1" dirty="0">
              <a:solidFill>
                <a:srgbClr val="FF0000"/>
              </a:solidFill>
            </a:endParaRPr>
          </a:p>
        </p:txBody>
      </p:sp>
      <p:sp>
        <p:nvSpPr>
          <p:cNvPr id="83979" name="Rectangle 1035"/>
          <p:cNvSpPr>
            <a:spLocks noChangeArrowheads="1"/>
          </p:cNvSpPr>
          <p:nvPr/>
        </p:nvSpPr>
        <p:spPr bwMode="auto">
          <a:xfrm>
            <a:off x="1219200" y="1069848"/>
            <a:ext cx="7239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93675" indent="-3175">
              <a:spcBef>
                <a:spcPct val="20000"/>
              </a:spcBef>
              <a:buChar char="–"/>
              <a:defRPr sz="2000" b="1">
                <a:solidFill>
                  <a:schemeClr val="tx1"/>
                </a:solidFill>
                <a:latin typeface="Arial" panose="020B0604020202020204" pitchFamily="34" charset="0"/>
              </a:defRPr>
            </a:lvl2pPr>
            <a:lvl3pPr marL="66675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a:spcBef>
                <a:spcPct val="25000"/>
              </a:spcBef>
              <a:spcAft>
                <a:spcPct val="25000"/>
              </a:spcAft>
              <a:buClr>
                <a:schemeClr val="bg2"/>
              </a:buClr>
              <a:buFontTx/>
              <a:buNone/>
            </a:pPr>
            <a:r>
              <a:rPr lang="en-US" sz="2000" b="0" dirty="0"/>
              <a:t>All businesses, regardless of the </a:t>
            </a:r>
            <a:r>
              <a:rPr lang="en-US" sz="2000" b="0" dirty="0" smtClean="0"/>
              <a:t>type, use information systems to help them achieve their </a:t>
            </a:r>
            <a:r>
              <a:rPr lang="en-US" sz="2000" dirty="0" smtClean="0"/>
              <a:t>objectives</a:t>
            </a:r>
            <a:r>
              <a:rPr lang="en-US" sz="2000" b="0" dirty="0"/>
              <a:t> </a:t>
            </a:r>
            <a:r>
              <a:rPr lang="en-US" sz="2000" b="0" dirty="0" smtClean="0"/>
              <a:t>…</a:t>
            </a:r>
            <a:endParaRPr lang="en-US" sz="2000" b="0" dirty="0"/>
          </a:p>
          <a:p>
            <a:pPr marL="1204913" indent="-290513">
              <a:buFont typeface="Arial" panose="020B0604020202020204" pitchFamily="34" charset="0"/>
              <a:buChar char="•"/>
            </a:pPr>
            <a:r>
              <a:rPr lang="en-US" sz="1800" b="0" i="1" dirty="0" smtClean="0"/>
              <a:t>Increase </a:t>
            </a:r>
            <a:r>
              <a:rPr lang="en-US" sz="1800" b="0" i="1" dirty="0"/>
              <a:t>revenue</a:t>
            </a:r>
          </a:p>
          <a:p>
            <a:pPr marL="1204913" indent="-290513">
              <a:buFont typeface="Arial" panose="020B0604020202020204" pitchFamily="34" charset="0"/>
              <a:buChar char="•"/>
            </a:pPr>
            <a:r>
              <a:rPr lang="en-US" sz="1800" b="0" i="1" dirty="0"/>
              <a:t>Reduce costs</a:t>
            </a:r>
          </a:p>
          <a:p>
            <a:pPr marL="1204913" indent="-290513">
              <a:buFont typeface="Arial" panose="020B0604020202020204" pitchFamily="34" charset="0"/>
              <a:buChar char="•"/>
            </a:pPr>
            <a:r>
              <a:rPr lang="en-US" sz="1800" b="0" i="1" dirty="0"/>
              <a:t>Improve productivity</a:t>
            </a:r>
          </a:p>
          <a:p>
            <a:pPr marL="1204913" indent="-290513">
              <a:buFont typeface="Arial" panose="020B0604020202020204" pitchFamily="34" charset="0"/>
              <a:buChar char="•"/>
            </a:pPr>
            <a:r>
              <a:rPr lang="en-US" sz="1800" b="0" i="1" dirty="0"/>
              <a:t>Enhance customer relationships</a:t>
            </a:r>
          </a:p>
          <a:p>
            <a:pPr marL="1204913" indent="-290513">
              <a:buFont typeface="Arial" panose="020B0604020202020204" pitchFamily="34" charset="0"/>
              <a:buChar char="•"/>
            </a:pPr>
            <a:r>
              <a:rPr lang="en-US" sz="1800" b="0" i="1" dirty="0"/>
              <a:t>Improve decision making</a:t>
            </a:r>
          </a:p>
          <a:p>
            <a:pPr>
              <a:spcBef>
                <a:spcPct val="25000"/>
              </a:spcBef>
              <a:spcAft>
                <a:spcPct val="25000"/>
              </a:spcAft>
              <a:buClr>
                <a:schemeClr val="bg2"/>
              </a:buClr>
              <a:buFontTx/>
              <a:buNone/>
            </a:pPr>
            <a:endParaRPr lang="en-US" sz="2000" b="0" dirty="0" smtClean="0"/>
          </a:p>
          <a:p>
            <a:pPr>
              <a:spcBef>
                <a:spcPct val="25000"/>
              </a:spcBef>
              <a:spcAft>
                <a:spcPct val="25000"/>
              </a:spcAft>
              <a:buClr>
                <a:schemeClr val="bg2"/>
              </a:buClr>
              <a:buFontTx/>
              <a:buNone/>
            </a:pPr>
            <a:r>
              <a:rPr lang="en-US" sz="2000" b="0" dirty="0" smtClean="0"/>
              <a:t>Some information systems (</a:t>
            </a:r>
            <a:r>
              <a:rPr lang="en-US" sz="2000" b="0" dirty="0" err="1" smtClean="0"/>
              <a:t>eg</a:t>
            </a:r>
            <a:r>
              <a:rPr lang="en-US" sz="2000" b="0" dirty="0" smtClean="0"/>
              <a:t>, payroll) may </a:t>
            </a:r>
            <a:r>
              <a:rPr lang="en-US" sz="2000" b="0" dirty="0"/>
              <a:t>be common to </a:t>
            </a:r>
            <a:r>
              <a:rPr lang="en-US" sz="2000" b="0" dirty="0" smtClean="0"/>
              <a:t>many businesses, </a:t>
            </a:r>
            <a:r>
              <a:rPr lang="en-US" sz="2000" b="0" dirty="0"/>
              <a:t>while others </a:t>
            </a:r>
            <a:r>
              <a:rPr lang="en-US" sz="2000" b="0" dirty="0" smtClean="0"/>
              <a:t>(</a:t>
            </a:r>
            <a:r>
              <a:rPr lang="en-US" sz="2000" b="0" dirty="0" err="1" smtClean="0"/>
              <a:t>eg</a:t>
            </a:r>
            <a:r>
              <a:rPr lang="en-US" sz="2000" b="0" dirty="0" smtClean="0"/>
              <a:t>, reservations) may </a:t>
            </a:r>
            <a:r>
              <a:rPr lang="en-US" sz="2000" b="0" dirty="0"/>
              <a:t>be applicable to only a particular </a:t>
            </a:r>
            <a:r>
              <a:rPr lang="en-US" sz="2000" b="0" dirty="0" smtClean="0"/>
              <a:t>type of business.</a:t>
            </a:r>
          </a:p>
          <a:p>
            <a:pPr>
              <a:spcBef>
                <a:spcPct val="25000"/>
              </a:spcBef>
              <a:spcAft>
                <a:spcPct val="25000"/>
              </a:spcAft>
              <a:buClr>
                <a:schemeClr val="bg2"/>
              </a:buClr>
              <a:buFontTx/>
              <a:buNone/>
            </a:pPr>
            <a:r>
              <a:rPr lang="en-US" sz="2000" b="0" i="1" dirty="0" smtClean="0"/>
              <a:t>In any case, the main purpose of an information system is to get the right information to the right people at the right time in the right amount and in the right format.</a:t>
            </a:r>
            <a:endParaRPr lang="en-US" sz="2000" b="0" i="1" dirty="0"/>
          </a:p>
        </p:txBody>
      </p:sp>
    </p:spTree>
    <p:extLst>
      <p:ext uri="{BB962C8B-B14F-4D97-AF65-F5344CB8AC3E}">
        <p14:creationId xmlns:p14="http://schemas.microsoft.com/office/powerpoint/2010/main" val="1378393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9">
                                            <p:txEl>
                                              <p:pRg st="0" end="0"/>
                                            </p:txEl>
                                          </p:spTgt>
                                        </p:tgtEl>
                                        <p:attrNameLst>
                                          <p:attrName>style.visibility</p:attrName>
                                        </p:attrNameLst>
                                      </p:cBhvr>
                                      <p:to>
                                        <p:strVal val="visible"/>
                                      </p:to>
                                    </p:set>
                                    <p:animEffect transition="in" filter="dissolve">
                                      <p:cBhvr>
                                        <p:cTn id="7" dur="500"/>
                                        <p:tgtEl>
                                          <p:spTgt spid="83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3979">
                                            <p:txEl>
                                              <p:pRg st="1" end="1"/>
                                            </p:txEl>
                                          </p:spTgt>
                                        </p:tgtEl>
                                        <p:attrNameLst>
                                          <p:attrName>style.visibility</p:attrName>
                                        </p:attrNameLst>
                                      </p:cBhvr>
                                      <p:to>
                                        <p:strVal val="visible"/>
                                      </p:to>
                                    </p:set>
                                    <p:animEffect transition="in" filter="dissolve">
                                      <p:cBhvr>
                                        <p:cTn id="12" dur="500"/>
                                        <p:tgtEl>
                                          <p:spTgt spid="83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3979">
                                            <p:txEl>
                                              <p:pRg st="2" end="2"/>
                                            </p:txEl>
                                          </p:spTgt>
                                        </p:tgtEl>
                                        <p:attrNameLst>
                                          <p:attrName>style.visibility</p:attrName>
                                        </p:attrNameLst>
                                      </p:cBhvr>
                                      <p:to>
                                        <p:strVal val="visible"/>
                                      </p:to>
                                    </p:set>
                                    <p:animEffect transition="in" filter="dissolve">
                                      <p:cBhvr>
                                        <p:cTn id="17" dur="500"/>
                                        <p:tgtEl>
                                          <p:spTgt spid="83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3979">
                                            <p:txEl>
                                              <p:pRg st="3" end="3"/>
                                            </p:txEl>
                                          </p:spTgt>
                                        </p:tgtEl>
                                        <p:attrNameLst>
                                          <p:attrName>style.visibility</p:attrName>
                                        </p:attrNameLst>
                                      </p:cBhvr>
                                      <p:to>
                                        <p:strVal val="visible"/>
                                      </p:to>
                                    </p:set>
                                    <p:animEffect transition="in" filter="dissolve">
                                      <p:cBhvr>
                                        <p:cTn id="22" dur="500"/>
                                        <p:tgtEl>
                                          <p:spTgt spid="839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3979">
                                            <p:txEl>
                                              <p:pRg st="4" end="4"/>
                                            </p:txEl>
                                          </p:spTgt>
                                        </p:tgtEl>
                                        <p:attrNameLst>
                                          <p:attrName>style.visibility</p:attrName>
                                        </p:attrNameLst>
                                      </p:cBhvr>
                                      <p:to>
                                        <p:strVal val="visible"/>
                                      </p:to>
                                    </p:set>
                                    <p:animEffect transition="in" filter="dissolve">
                                      <p:cBhvr>
                                        <p:cTn id="27" dur="500"/>
                                        <p:tgtEl>
                                          <p:spTgt spid="839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3979">
                                            <p:txEl>
                                              <p:pRg st="5" end="5"/>
                                            </p:txEl>
                                          </p:spTgt>
                                        </p:tgtEl>
                                        <p:attrNameLst>
                                          <p:attrName>style.visibility</p:attrName>
                                        </p:attrNameLst>
                                      </p:cBhvr>
                                      <p:to>
                                        <p:strVal val="visible"/>
                                      </p:to>
                                    </p:set>
                                    <p:animEffect transition="in" filter="dissolve">
                                      <p:cBhvr>
                                        <p:cTn id="32" dur="500"/>
                                        <p:tgtEl>
                                          <p:spTgt spid="839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3979">
                                            <p:txEl>
                                              <p:pRg st="7" end="7"/>
                                            </p:txEl>
                                          </p:spTgt>
                                        </p:tgtEl>
                                        <p:attrNameLst>
                                          <p:attrName>style.visibility</p:attrName>
                                        </p:attrNameLst>
                                      </p:cBhvr>
                                      <p:to>
                                        <p:strVal val="visible"/>
                                      </p:to>
                                    </p:set>
                                    <p:animEffect transition="in" filter="dissolve">
                                      <p:cBhvr>
                                        <p:cTn id="37" dur="500"/>
                                        <p:tgtEl>
                                          <p:spTgt spid="839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3979">
                                            <p:txEl>
                                              <p:pRg st="8" end="8"/>
                                            </p:txEl>
                                          </p:spTgt>
                                        </p:tgtEl>
                                        <p:attrNameLst>
                                          <p:attrName>style.visibility</p:attrName>
                                        </p:attrNameLst>
                                      </p:cBhvr>
                                      <p:to>
                                        <p:strVal val="visible"/>
                                      </p:to>
                                    </p:set>
                                    <p:animEffect transition="in" filter="dissolve">
                                      <p:cBhvr>
                                        <p:cTn id="42" dur="500"/>
                                        <p:tgtEl>
                                          <p:spTgt spid="839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2588" y="228600"/>
            <a:ext cx="2368212"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a:solidFill>
                  <a:srgbClr val="FF0000"/>
                </a:solidFill>
              </a:rPr>
              <a:t>Example - Adidas</a:t>
            </a:r>
          </a:p>
        </p:txBody>
      </p:sp>
      <p:sp>
        <p:nvSpPr>
          <p:cNvPr id="87057" name="Rectangle 17"/>
          <p:cNvSpPr>
            <a:spLocks noChangeArrowheads="1"/>
          </p:cNvSpPr>
          <p:nvPr/>
        </p:nvSpPr>
        <p:spPr bwMode="auto">
          <a:xfrm>
            <a:off x="1524000" y="3810000"/>
            <a:ext cx="2971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2575" indent="-282575">
              <a:defRPr>
                <a:solidFill>
                  <a:schemeClr val="tx1"/>
                </a:solidFill>
                <a:latin typeface="Arial" panose="020B0604020202020204" pitchFamily="34" charset="0"/>
              </a:defRPr>
            </a:lvl1pPr>
            <a:lvl2pPr marL="476250" indent="-3175">
              <a:defRPr>
                <a:solidFill>
                  <a:schemeClr val="tx1"/>
                </a:solidFill>
                <a:latin typeface="Arial" panose="020B0604020202020204" pitchFamily="34" charset="0"/>
              </a:defRPr>
            </a:lvl2pPr>
            <a:lvl3pPr marL="8953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lnSpc>
                <a:spcPct val="110000"/>
              </a:lnSpc>
              <a:spcBef>
                <a:spcPct val="20000"/>
              </a:spcBef>
              <a:buClr>
                <a:schemeClr val="tx1"/>
              </a:buClr>
              <a:buSzPct val="75000"/>
              <a:buFont typeface="Monotype Sorts" pitchFamily="2" charset="2"/>
              <a:buChar char="l"/>
            </a:pPr>
            <a:r>
              <a:rPr lang="en-US" dirty="0"/>
              <a:t>Order Processing</a:t>
            </a:r>
          </a:p>
          <a:p>
            <a:pPr eaLnBrk="0" hangingPunct="0">
              <a:lnSpc>
                <a:spcPct val="110000"/>
              </a:lnSpc>
              <a:spcBef>
                <a:spcPct val="20000"/>
              </a:spcBef>
              <a:buClr>
                <a:schemeClr val="tx1"/>
              </a:buClr>
              <a:buSzPct val="75000"/>
              <a:buFont typeface="Monotype Sorts" pitchFamily="2" charset="2"/>
              <a:buChar char="l"/>
            </a:pPr>
            <a:r>
              <a:rPr lang="en-US" dirty="0"/>
              <a:t>Inventory</a:t>
            </a:r>
          </a:p>
          <a:p>
            <a:pPr eaLnBrk="0" hangingPunct="0">
              <a:lnSpc>
                <a:spcPct val="110000"/>
              </a:lnSpc>
              <a:spcBef>
                <a:spcPct val="20000"/>
              </a:spcBef>
              <a:buClr>
                <a:schemeClr val="tx1"/>
              </a:buClr>
              <a:buSzPct val="75000"/>
              <a:buFont typeface="Monotype Sorts" pitchFamily="2" charset="2"/>
              <a:buChar char="l"/>
            </a:pPr>
            <a:r>
              <a:rPr lang="en-US" dirty="0"/>
              <a:t>Accounts Receivable</a:t>
            </a:r>
          </a:p>
          <a:p>
            <a:pPr eaLnBrk="0" hangingPunct="0">
              <a:lnSpc>
                <a:spcPct val="110000"/>
              </a:lnSpc>
              <a:spcBef>
                <a:spcPct val="20000"/>
              </a:spcBef>
              <a:buClr>
                <a:schemeClr val="tx1"/>
              </a:buClr>
              <a:buSzPct val="75000"/>
              <a:buFont typeface="Monotype Sorts" pitchFamily="2" charset="2"/>
              <a:buChar char="l"/>
            </a:pPr>
            <a:r>
              <a:rPr lang="en-US" dirty="0"/>
              <a:t>Purchasing</a:t>
            </a:r>
          </a:p>
          <a:p>
            <a:pPr eaLnBrk="0" hangingPunct="0">
              <a:lnSpc>
                <a:spcPct val="110000"/>
              </a:lnSpc>
              <a:spcBef>
                <a:spcPct val="20000"/>
              </a:spcBef>
              <a:buClr>
                <a:schemeClr val="tx1"/>
              </a:buClr>
              <a:buSzPct val="75000"/>
              <a:buFont typeface="Monotype Sorts" pitchFamily="2" charset="2"/>
              <a:buChar char="l"/>
            </a:pPr>
            <a:r>
              <a:rPr lang="en-US" dirty="0"/>
              <a:t>Accounts Payable</a:t>
            </a:r>
          </a:p>
        </p:txBody>
      </p:sp>
      <p:grpSp>
        <p:nvGrpSpPr>
          <p:cNvPr id="5" name="Group 4"/>
          <p:cNvGrpSpPr/>
          <p:nvPr/>
        </p:nvGrpSpPr>
        <p:grpSpPr>
          <a:xfrm>
            <a:off x="1216152" y="1066800"/>
            <a:ext cx="7165848" cy="4533584"/>
            <a:chOff x="1216152" y="1066800"/>
            <a:chExt cx="7165848" cy="4533584"/>
          </a:xfrm>
        </p:grpSpPr>
        <p:sp>
          <p:nvSpPr>
            <p:cNvPr id="87056" name="Rectangle 16"/>
            <p:cNvSpPr>
              <a:spLocks noChangeArrowheads="1"/>
            </p:cNvSpPr>
            <p:nvPr/>
          </p:nvSpPr>
          <p:spPr bwMode="auto">
            <a:xfrm>
              <a:off x="1216152" y="1066800"/>
              <a:ext cx="716584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defRPr>
              </a:lvl1pPr>
              <a:lvl2pPr marL="193675" indent="-3175">
                <a:defRPr>
                  <a:solidFill>
                    <a:schemeClr val="tx1"/>
                  </a:solidFill>
                  <a:latin typeface="Arial" panose="020B0604020202020204" pitchFamily="34" charset="0"/>
                </a:defRPr>
              </a:lvl2pPr>
              <a:lvl3pPr marL="6667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10000"/>
                </a:lnSpc>
                <a:spcBef>
                  <a:spcPct val="20000"/>
                </a:spcBef>
                <a:spcAft>
                  <a:spcPts val="1200"/>
                </a:spcAft>
              </a:pPr>
              <a:r>
                <a:rPr lang="en-US" sz="2000" dirty="0"/>
                <a:t>Adidas is one of the world’s largest manufacturers of sporting equipment.  Adidas makes money by buying raw materials from various suppliers, creating a product, then selling this product to retail stores (where they are in turn sold to the public</a:t>
              </a:r>
              <a:r>
                <a:rPr lang="en-US" sz="2000" dirty="0" smtClean="0"/>
                <a:t>).</a:t>
              </a:r>
              <a:endParaRPr lang="en-US" sz="20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4000815"/>
              <a:ext cx="2909769" cy="1599569"/>
            </a:xfrm>
            <a:prstGeom prst="rect">
              <a:avLst/>
            </a:prstGeom>
          </p:spPr>
        </p:pic>
      </p:grpSp>
      <p:sp>
        <p:nvSpPr>
          <p:cNvPr id="4" name="Rectangle 3"/>
          <p:cNvSpPr/>
          <p:nvPr/>
        </p:nvSpPr>
        <p:spPr>
          <a:xfrm>
            <a:off x="1232480" y="2901043"/>
            <a:ext cx="6768519" cy="769441"/>
          </a:xfrm>
          <a:prstGeom prst="rect">
            <a:avLst/>
          </a:prstGeom>
        </p:spPr>
        <p:txBody>
          <a:bodyPr wrap="square">
            <a:spAutoFit/>
          </a:bodyPr>
          <a:lstStyle/>
          <a:p>
            <a:pPr>
              <a:lnSpc>
                <a:spcPct val="110000"/>
              </a:lnSpc>
              <a:spcBef>
                <a:spcPct val="20000"/>
              </a:spcBef>
            </a:pPr>
            <a:r>
              <a:rPr lang="en-US" sz="2000" dirty="0"/>
              <a:t>Consider some of the information systems that would be used by Adidas to accomplish this task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7057">
                                            <p:txEl>
                                              <p:pRg st="0" end="0"/>
                                            </p:txEl>
                                          </p:spTgt>
                                        </p:tgtEl>
                                        <p:attrNameLst>
                                          <p:attrName>style.visibility</p:attrName>
                                        </p:attrNameLst>
                                      </p:cBhvr>
                                      <p:to>
                                        <p:strVal val="visible"/>
                                      </p:to>
                                    </p:set>
                                    <p:animEffect transition="in" filter="dissolve">
                                      <p:cBhvr>
                                        <p:cTn id="17" dur="500"/>
                                        <p:tgtEl>
                                          <p:spTgt spid="8705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7057">
                                            <p:txEl>
                                              <p:pRg st="1" end="1"/>
                                            </p:txEl>
                                          </p:spTgt>
                                        </p:tgtEl>
                                        <p:attrNameLst>
                                          <p:attrName>style.visibility</p:attrName>
                                        </p:attrNameLst>
                                      </p:cBhvr>
                                      <p:to>
                                        <p:strVal val="visible"/>
                                      </p:to>
                                    </p:set>
                                    <p:animEffect transition="in" filter="dissolve">
                                      <p:cBhvr>
                                        <p:cTn id="22" dur="500"/>
                                        <p:tgtEl>
                                          <p:spTgt spid="8705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7057">
                                            <p:txEl>
                                              <p:pRg st="2" end="2"/>
                                            </p:txEl>
                                          </p:spTgt>
                                        </p:tgtEl>
                                        <p:attrNameLst>
                                          <p:attrName>style.visibility</p:attrName>
                                        </p:attrNameLst>
                                      </p:cBhvr>
                                      <p:to>
                                        <p:strVal val="visible"/>
                                      </p:to>
                                    </p:set>
                                    <p:animEffect transition="in" filter="dissolve">
                                      <p:cBhvr>
                                        <p:cTn id="27" dur="500"/>
                                        <p:tgtEl>
                                          <p:spTgt spid="8705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7057">
                                            <p:txEl>
                                              <p:pRg st="3" end="3"/>
                                            </p:txEl>
                                          </p:spTgt>
                                        </p:tgtEl>
                                        <p:attrNameLst>
                                          <p:attrName>style.visibility</p:attrName>
                                        </p:attrNameLst>
                                      </p:cBhvr>
                                      <p:to>
                                        <p:strVal val="visible"/>
                                      </p:to>
                                    </p:set>
                                    <p:animEffect transition="in" filter="dissolve">
                                      <p:cBhvr>
                                        <p:cTn id="32" dur="500"/>
                                        <p:tgtEl>
                                          <p:spTgt spid="8705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7057">
                                            <p:txEl>
                                              <p:pRg st="4" end="4"/>
                                            </p:txEl>
                                          </p:spTgt>
                                        </p:tgtEl>
                                        <p:attrNameLst>
                                          <p:attrName>style.visibility</p:attrName>
                                        </p:attrNameLst>
                                      </p:cBhvr>
                                      <p:to>
                                        <p:strVal val="visible"/>
                                      </p:to>
                                    </p:set>
                                    <p:animEffect transition="in" filter="dissolve">
                                      <p:cBhvr>
                                        <p:cTn id="37" dur="500"/>
                                        <p:tgtEl>
                                          <p:spTgt spid="870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7" grpId="0" uiExpand="1" build="p" autoUpdateAnimBg="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2588" y="228600"/>
            <a:ext cx="4131965"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a:solidFill>
                  <a:srgbClr val="FF0000"/>
                </a:solidFill>
              </a:rPr>
              <a:t>Parts of an Information System</a:t>
            </a:r>
          </a:p>
        </p:txBody>
      </p:sp>
      <p:sp>
        <p:nvSpPr>
          <p:cNvPr id="86022" name="Rectangle 6"/>
          <p:cNvSpPr>
            <a:spLocks noChangeArrowheads="1"/>
          </p:cNvSpPr>
          <p:nvPr/>
        </p:nvSpPr>
        <p:spPr bwMode="auto">
          <a:xfrm>
            <a:off x="1216152" y="10668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defRPr>
            </a:lvl1pPr>
            <a:lvl2pPr marL="193675" indent="-3175">
              <a:defRPr>
                <a:solidFill>
                  <a:schemeClr val="tx1"/>
                </a:solidFill>
                <a:latin typeface="Arial" panose="020B0604020202020204" pitchFamily="34" charset="0"/>
              </a:defRPr>
            </a:lvl2pPr>
            <a:lvl3pPr marL="6667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10000"/>
              </a:lnSpc>
              <a:spcBef>
                <a:spcPct val="20000"/>
              </a:spcBef>
            </a:pPr>
            <a:r>
              <a:rPr lang="en-US" sz="2000" dirty="0"/>
              <a:t>An information system has four main components:</a:t>
            </a:r>
          </a:p>
        </p:txBody>
      </p:sp>
      <p:grpSp>
        <p:nvGrpSpPr>
          <p:cNvPr id="86023" name="Group 7"/>
          <p:cNvGrpSpPr>
            <a:grpSpLocks/>
          </p:cNvGrpSpPr>
          <p:nvPr/>
        </p:nvGrpSpPr>
        <p:grpSpPr bwMode="auto">
          <a:xfrm>
            <a:off x="1371600" y="2555875"/>
            <a:ext cx="1752600" cy="2473325"/>
            <a:chOff x="432" y="1466"/>
            <a:chExt cx="1104" cy="1558"/>
          </a:xfrm>
        </p:grpSpPr>
        <p:pic>
          <p:nvPicPr>
            <p:cNvPr id="86024" name="Picture 8" descr="..\..\..\..\Program Files\Microsoft Office\Clipart\corpbas\j00787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1466"/>
              <a:ext cx="952"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5" name="Rectangle 9"/>
            <p:cNvSpPr>
              <a:spLocks noChangeArrowheads="1"/>
            </p:cNvSpPr>
            <p:nvPr/>
          </p:nvSpPr>
          <p:spPr bwMode="auto">
            <a:xfrm>
              <a:off x="432" y="2208"/>
              <a:ext cx="1104"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17475" indent="-3175">
                <a:spcBef>
                  <a:spcPct val="20000"/>
                </a:spcBef>
                <a:buChar char="–"/>
                <a:defRPr sz="2000" b="1">
                  <a:solidFill>
                    <a:schemeClr val="tx1"/>
                  </a:solidFill>
                  <a:latin typeface="Arial" panose="020B0604020202020204" pitchFamily="34" charset="0"/>
                </a:defRPr>
              </a:lvl2pPr>
              <a:lvl3pPr marL="460375"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a:lnSpc>
                  <a:spcPct val="110000"/>
                </a:lnSpc>
                <a:buClr>
                  <a:schemeClr val="bg2"/>
                </a:buClr>
                <a:buFontTx/>
                <a:buNone/>
              </a:pPr>
              <a:r>
                <a:rPr lang="en-US" sz="2000" b="0" dirty="0"/>
                <a:t>People</a:t>
              </a:r>
            </a:p>
            <a:p>
              <a:pPr lvl="2">
                <a:lnSpc>
                  <a:spcPct val="80000"/>
                </a:lnSpc>
                <a:buClr>
                  <a:schemeClr val="tx1"/>
                </a:buClr>
                <a:buFont typeface="Symbol" panose="05050102010706020507" pitchFamily="18" charset="2"/>
                <a:buChar char="·"/>
              </a:pPr>
              <a:r>
                <a:rPr lang="en-US" sz="1600" b="0" dirty="0"/>
                <a:t>Owners</a:t>
              </a:r>
            </a:p>
            <a:p>
              <a:pPr lvl="2">
                <a:lnSpc>
                  <a:spcPct val="80000"/>
                </a:lnSpc>
                <a:buClr>
                  <a:schemeClr val="tx1"/>
                </a:buClr>
                <a:buFont typeface="Symbol" panose="05050102010706020507" pitchFamily="18" charset="2"/>
                <a:buChar char="·"/>
              </a:pPr>
              <a:r>
                <a:rPr lang="en-US" sz="1600" b="0" dirty="0"/>
                <a:t>Users</a:t>
              </a:r>
            </a:p>
            <a:p>
              <a:pPr lvl="2">
                <a:lnSpc>
                  <a:spcPct val="80000"/>
                </a:lnSpc>
                <a:buClr>
                  <a:schemeClr val="tx1"/>
                </a:buClr>
                <a:buFont typeface="Symbol" panose="05050102010706020507" pitchFamily="18" charset="2"/>
                <a:buChar char="·"/>
              </a:pPr>
              <a:r>
                <a:rPr lang="en-US" sz="1600" b="0" dirty="0"/>
                <a:t>Designers</a:t>
              </a:r>
            </a:p>
          </p:txBody>
        </p:sp>
      </p:grpSp>
      <p:grpSp>
        <p:nvGrpSpPr>
          <p:cNvPr id="86029" name="Group 13"/>
          <p:cNvGrpSpPr>
            <a:grpSpLocks/>
          </p:cNvGrpSpPr>
          <p:nvPr/>
        </p:nvGrpSpPr>
        <p:grpSpPr bwMode="auto">
          <a:xfrm>
            <a:off x="3581400" y="3581400"/>
            <a:ext cx="2209800" cy="2895600"/>
            <a:chOff x="2784" y="1200"/>
            <a:chExt cx="1392" cy="1824"/>
          </a:xfrm>
        </p:grpSpPr>
        <p:graphicFrame>
          <p:nvGraphicFramePr>
            <p:cNvPr id="86030" name="Object 14"/>
            <p:cNvGraphicFramePr>
              <a:graphicFrameLocks noChangeAspect="1"/>
            </p:cNvGraphicFramePr>
            <p:nvPr/>
          </p:nvGraphicFramePr>
          <p:xfrm>
            <a:off x="2880" y="1200"/>
            <a:ext cx="911" cy="979"/>
          </p:xfrm>
          <a:graphic>
            <a:graphicData uri="http://schemas.openxmlformats.org/presentationml/2006/ole">
              <mc:AlternateContent xmlns:mc="http://schemas.openxmlformats.org/markup-compatibility/2006">
                <mc:Choice xmlns:v="urn:schemas-microsoft-com:vml" Requires="v">
                  <p:oleObj spid="_x0000_s86074" name="Clip" r:id="rId4" imgW="4251240" imgH="4570200" progId="MS_ClipArt_Gallery.5">
                    <p:embed/>
                  </p:oleObj>
                </mc:Choice>
                <mc:Fallback>
                  <p:oleObj name="Clip" r:id="rId4" imgW="4251240" imgH="4570200" progId="MS_ClipArt_Gallery.5">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1200"/>
                          <a:ext cx="911"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31" name="Rectangle 15"/>
            <p:cNvSpPr>
              <a:spLocks noChangeArrowheads="1"/>
            </p:cNvSpPr>
            <p:nvPr/>
          </p:nvSpPr>
          <p:spPr bwMode="auto">
            <a:xfrm>
              <a:off x="2784" y="2208"/>
              <a:ext cx="1392"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17475" indent="-3175">
                <a:spcBef>
                  <a:spcPct val="20000"/>
                </a:spcBef>
                <a:buChar char="–"/>
                <a:defRPr sz="2000" b="1">
                  <a:solidFill>
                    <a:schemeClr val="tx1"/>
                  </a:solidFill>
                  <a:latin typeface="Arial" panose="020B0604020202020204" pitchFamily="34" charset="0"/>
                </a:defRPr>
              </a:lvl2pPr>
              <a:lvl3pPr marL="460375"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a:lnSpc>
                  <a:spcPct val="110000"/>
                </a:lnSpc>
                <a:buClr>
                  <a:schemeClr val="bg2"/>
                </a:buClr>
                <a:buFontTx/>
                <a:buNone/>
              </a:pPr>
              <a:r>
                <a:rPr lang="en-US" sz="2000" b="0" dirty="0">
                  <a:solidFill>
                    <a:srgbClr val="FF0000"/>
                  </a:solidFill>
                </a:rPr>
                <a:t>Processes</a:t>
              </a:r>
            </a:p>
            <a:p>
              <a:pPr>
                <a:lnSpc>
                  <a:spcPct val="80000"/>
                </a:lnSpc>
                <a:buClr>
                  <a:schemeClr val="bg2"/>
                </a:buClr>
                <a:buFont typeface="Symbol" panose="05050102010706020507" pitchFamily="18" charset="2"/>
                <a:buNone/>
              </a:pPr>
              <a:r>
                <a:rPr lang="en-US" sz="1600" b="0" dirty="0">
                  <a:solidFill>
                    <a:srgbClr val="FF0000"/>
                  </a:solidFill>
                </a:rPr>
                <a:t>Actions that transform data into information</a:t>
              </a:r>
            </a:p>
          </p:txBody>
        </p:sp>
      </p:grpSp>
      <p:grpSp>
        <p:nvGrpSpPr>
          <p:cNvPr id="6" name="Group 5"/>
          <p:cNvGrpSpPr/>
          <p:nvPr/>
        </p:nvGrpSpPr>
        <p:grpSpPr>
          <a:xfrm>
            <a:off x="3505200" y="1841307"/>
            <a:ext cx="2209800" cy="1359093"/>
            <a:chOff x="3505200" y="1841307"/>
            <a:chExt cx="2209800" cy="1359093"/>
          </a:xfrm>
        </p:grpSpPr>
        <p:sp>
          <p:nvSpPr>
            <p:cNvPr id="86028" name="Rectangle 12"/>
            <p:cNvSpPr>
              <a:spLocks noChangeArrowheads="1"/>
            </p:cNvSpPr>
            <p:nvPr/>
          </p:nvSpPr>
          <p:spPr bwMode="auto">
            <a:xfrm>
              <a:off x="3505200" y="2743201"/>
              <a:ext cx="22098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17475" indent="-3175">
                <a:spcBef>
                  <a:spcPct val="20000"/>
                </a:spcBef>
                <a:buChar char="–"/>
                <a:defRPr sz="2000" b="1">
                  <a:solidFill>
                    <a:schemeClr val="tx1"/>
                  </a:solidFill>
                  <a:latin typeface="Arial" panose="020B0604020202020204" pitchFamily="34" charset="0"/>
                </a:defRPr>
              </a:lvl2pPr>
              <a:lvl3pPr marL="231775">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a:lnSpc>
                  <a:spcPct val="110000"/>
                </a:lnSpc>
                <a:buClr>
                  <a:schemeClr val="bg2"/>
                </a:buClr>
                <a:buFontTx/>
                <a:buNone/>
              </a:pPr>
              <a:r>
                <a:rPr lang="en-US" sz="2000" b="0" dirty="0">
                  <a:solidFill>
                    <a:srgbClr val="FF0000"/>
                  </a:solidFill>
                </a:rPr>
                <a:t>Data / Information</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7952" y="1841307"/>
              <a:ext cx="688848" cy="878875"/>
            </a:xfrm>
            <a:prstGeom prst="rect">
              <a:avLst/>
            </a:prstGeom>
          </p:spPr>
        </p:pic>
      </p:grpSp>
      <p:grpSp>
        <p:nvGrpSpPr>
          <p:cNvPr id="7" name="Group 6"/>
          <p:cNvGrpSpPr/>
          <p:nvPr/>
        </p:nvGrpSpPr>
        <p:grpSpPr>
          <a:xfrm>
            <a:off x="6181852" y="2514600"/>
            <a:ext cx="2276348" cy="2819400"/>
            <a:chOff x="6181852" y="2514600"/>
            <a:chExt cx="2276348" cy="2819400"/>
          </a:xfrm>
        </p:grpSpPr>
        <p:sp>
          <p:nvSpPr>
            <p:cNvPr id="86034" name="Rectangle 18"/>
            <p:cNvSpPr>
              <a:spLocks noChangeArrowheads="1"/>
            </p:cNvSpPr>
            <p:nvPr/>
          </p:nvSpPr>
          <p:spPr bwMode="auto">
            <a:xfrm>
              <a:off x="6248400" y="4038600"/>
              <a:ext cx="2209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400" b="1">
                  <a:solidFill>
                    <a:schemeClr val="tx1"/>
                  </a:solidFill>
                  <a:latin typeface="Arial" panose="020B0604020202020204" pitchFamily="34" charset="0"/>
                </a:defRPr>
              </a:lvl1pPr>
              <a:lvl2pPr marL="117475" indent="-3175">
                <a:spcBef>
                  <a:spcPct val="20000"/>
                </a:spcBef>
                <a:buChar char="–"/>
                <a:defRPr sz="2000" b="1">
                  <a:solidFill>
                    <a:schemeClr val="tx1"/>
                  </a:solidFill>
                  <a:latin typeface="Arial" panose="020B0604020202020204" pitchFamily="34" charset="0"/>
                </a:defRPr>
              </a:lvl2pPr>
              <a:lvl3pPr marL="460375"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chemeClr val="tx1"/>
                  </a:solidFill>
                  <a:latin typeface="Arial" panose="020B0604020202020204" pitchFamily="34" charset="0"/>
                </a:defRPr>
              </a:lvl5pPr>
              <a:lvl6pPr marL="2514600" indent="-228600" fontAlgn="base">
                <a:spcBef>
                  <a:spcPct val="20000"/>
                </a:spcBef>
                <a:spcAft>
                  <a:spcPct val="0"/>
                </a:spcAft>
                <a:buChar char="»"/>
                <a:defRPr sz="1600" b="1">
                  <a:solidFill>
                    <a:schemeClr val="tx1"/>
                  </a:solidFill>
                  <a:latin typeface="Arial" panose="020B0604020202020204" pitchFamily="34" charset="0"/>
                </a:defRPr>
              </a:lvl6pPr>
              <a:lvl7pPr marL="2971800" indent="-228600" fontAlgn="base">
                <a:spcBef>
                  <a:spcPct val="20000"/>
                </a:spcBef>
                <a:spcAft>
                  <a:spcPct val="0"/>
                </a:spcAft>
                <a:buChar char="»"/>
                <a:defRPr sz="1600" b="1">
                  <a:solidFill>
                    <a:schemeClr val="tx1"/>
                  </a:solidFill>
                  <a:latin typeface="Arial" panose="020B0604020202020204" pitchFamily="34" charset="0"/>
                </a:defRPr>
              </a:lvl7pPr>
              <a:lvl8pPr marL="3429000" indent="-228600" fontAlgn="base">
                <a:spcBef>
                  <a:spcPct val="20000"/>
                </a:spcBef>
                <a:spcAft>
                  <a:spcPct val="0"/>
                </a:spcAft>
                <a:buChar char="»"/>
                <a:defRPr sz="1600" b="1">
                  <a:solidFill>
                    <a:schemeClr val="tx1"/>
                  </a:solidFill>
                  <a:latin typeface="Arial" panose="020B0604020202020204" pitchFamily="34" charset="0"/>
                </a:defRPr>
              </a:lvl8pPr>
              <a:lvl9pPr marL="3886200" indent="-228600" fontAlgn="base">
                <a:spcBef>
                  <a:spcPct val="20000"/>
                </a:spcBef>
                <a:spcAft>
                  <a:spcPct val="0"/>
                </a:spcAft>
                <a:buChar char="»"/>
                <a:defRPr sz="1600" b="1">
                  <a:solidFill>
                    <a:schemeClr val="tx1"/>
                  </a:solidFill>
                  <a:latin typeface="Arial" panose="020B0604020202020204" pitchFamily="34" charset="0"/>
                </a:defRPr>
              </a:lvl9pPr>
            </a:lstStyle>
            <a:p>
              <a:pPr>
                <a:lnSpc>
                  <a:spcPct val="110000"/>
                </a:lnSpc>
                <a:buClr>
                  <a:schemeClr val="bg2"/>
                </a:buClr>
                <a:buFontTx/>
                <a:buNone/>
              </a:pPr>
              <a:r>
                <a:rPr lang="en-US" sz="2000" b="0" dirty="0"/>
                <a:t>Technology</a:t>
              </a:r>
            </a:p>
            <a:p>
              <a:pPr>
                <a:lnSpc>
                  <a:spcPct val="80000"/>
                </a:lnSpc>
                <a:buClr>
                  <a:schemeClr val="bg2"/>
                </a:buClr>
                <a:buFont typeface="Symbol" panose="05050102010706020507" pitchFamily="18" charset="2"/>
                <a:buNone/>
              </a:pPr>
              <a:r>
                <a:rPr lang="en-US" sz="1600" b="0" dirty="0" smtClean="0"/>
                <a:t>Makes an IS faster</a:t>
              </a:r>
              <a:r>
                <a:rPr lang="en-US" sz="1600" b="0" dirty="0"/>
                <a:t>, more efficient, more </a:t>
              </a:r>
              <a:r>
                <a:rPr lang="en-US" sz="1600" b="0" dirty="0" smtClean="0"/>
                <a:t>reliable</a:t>
              </a:r>
              <a:endParaRPr lang="en-US" sz="1600" b="0"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1852" y="2514600"/>
              <a:ext cx="2057400" cy="155367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22">
                                            <p:txEl>
                                              <p:pRg st="0" end="0"/>
                                            </p:txEl>
                                          </p:spTgt>
                                        </p:tgtEl>
                                        <p:attrNameLst>
                                          <p:attrName>style.visibility</p:attrName>
                                        </p:attrNameLst>
                                      </p:cBhvr>
                                      <p:to>
                                        <p:strVal val="visible"/>
                                      </p:to>
                                    </p:set>
                                    <p:animEffect transition="in" filter="dissolve">
                                      <p:cBhvr>
                                        <p:cTn id="7" dur="500"/>
                                        <p:tgtEl>
                                          <p:spTgt spid="860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6023"/>
                                        </p:tgtEl>
                                        <p:attrNameLst>
                                          <p:attrName>style.visibility</p:attrName>
                                        </p:attrNameLst>
                                      </p:cBhvr>
                                      <p:to>
                                        <p:strVal val="visible"/>
                                      </p:to>
                                    </p:set>
                                    <p:animEffect transition="in" filter="dissolve">
                                      <p:cBhvr>
                                        <p:cTn id="12" dur="500"/>
                                        <p:tgtEl>
                                          <p:spTgt spid="860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6029"/>
                                        </p:tgtEl>
                                        <p:attrNameLst>
                                          <p:attrName>style.visibility</p:attrName>
                                        </p:attrNameLst>
                                      </p:cBhvr>
                                      <p:to>
                                        <p:strVal val="visible"/>
                                      </p:to>
                                    </p:set>
                                    <p:animEffect transition="in" filter="dissolve">
                                      <p:cBhvr>
                                        <p:cTn id="22" dur="500"/>
                                        <p:tgtEl>
                                          <p:spTgt spid="860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1" name="Rectangle 7"/>
          <p:cNvSpPr>
            <a:spLocks noChangeArrowheads="1"/>
          </p:cNvSpPr>
          <p:nvPr/>
        </p:nvSpPr>
        <p:spPr bwMode="auto">
          <a:xfrm>
            <a:off x="1216152" y="1069848"/>
            <a:ext cx="5410200" cy="266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defRPr>
            </a:lvl1pPr>
            <a:lvl2pPr marL="193675" indent="-3175">
              <a:defRPr>
                <a:solidFill>
                  <a:schemeClr val="tx1"/>
                </a:solidFill>
                <a:latin typeface="Arial" panose="020B0604020202020204" pitchFamily="34" charset="0"/>
              </a:defRPr>
            </a:lvl2pPr>
            <a:lvl3pPr marL="6667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spcAft>
                <a:spcPts val="1200"/>
              </a:spcAft>
            </a:pPr>
            <a:r>
              <a:rPr lang="en-US" sz="2000" dirty="0"/>
              <a:t>Information systems are designed and created by </a:t>
            </a:r>
            <a:r>
              <a:rPr lang="en-US" sz="2000" i="1" dirty="0" smtClean="0"/>
              <a:t>people</a:t>
            </a:r>
            <a:r>
              <a:rPr lang="en-US" sz="2000" dirty="0" smtClean="0"/>
              <a:t> – known as “</a:t>
            </a:r>
            <a:r>
              <a:rPr lang="en-US" sz="2000" b="1" dirty="0" smtClean="0"/>
              <a:t>systems analysts</a:t>
            </a:r>
            <a:r>
              <a:rPr lang="en-US" sz="2000" dirty="0" smtClean="0"/>
              <a:t>”.  </a:t>
            </a:r>
          </a:p>
          <a:p>
            <a:pPr>
              <a:spcBef>
                <a:spcPct val="20000"/>
              </a:spcBef>
              <a:spcAft>
                <a:spcPts val="1200"/>
              </a:spcAft>
            </a:pPr>
            <a:r>
              <a:rPr lang="en-US" sz="2000" dirty="0" smtClean="0"/>
              <a:t>Their </a:t>
            </a:r>
            <a:r>
              <a:rPr lang="en-US" sz="2000" dirty="0"/>
              <a:t>job is to study a business’s information requirements, then design and implement a system that will meet these requirements.  </a:t>
            </a:r>
            <a:endParaRPr lang="en-US" sz="2000" dirty="0" smtClean="0"/>
          </a:p>
          <a:p>
            <a:pPr>
              <a:spcBef>
                <a:spcPct val="20000"/>
              </a:spcBef>
            </a:pPr>
            <a:r>
              <a:rPr lang="en-US" sz="2000" dirty="0" smtClean="0"/>
              <a:t>It </a:t>
            </a:r>
            <a:r>
              <a:rPr lang="en-US" sz="2000" dirty="0"/>
              <a:t>is the systems analyst who is responsible for designing:</a:t>
            </a:r>
          </a:p>
        </p:txBody>
      </p:sp>
      <p:sp>
        <p:nvSpPr>
          <p:cNvPr id="88072" name="Rectangle 8"/>
          <p:cNvSpPr>
            <a:spLocks noChangeArrowheads="1"/>
          </p:cNvSpPr>
          <p:nvPr/>
        </p:nvSpPr>
        <p:spPr bwMode="auto">
          <a:xfrm>
            <a:off x="1524000" y="3886200"/>
            <a:ext cx="6324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2575" indent="-282575">
              <a:defRPr>
                <a:solidFill>
                  <a:schemeClr val="tx1"/>
                </a:solidFill>
                <a:latin typeface="Arial" panose="020B0604020202020204" pitchFamily="34" charset="0"/>
              </a:defRPr>
            </a:lvl1pPr>
            <a:lvl2pPr marL="476250" indent="-3175">
              <a:defRPr>
                <a:solidFill>
                  <a:schemeClr val="tx1"/>
                </a:solidFill>
                <a:latin typeface="Arial" panose="020B0604020202020204" pitchFamily="34" charset="0"/>
              </a:defRPr>
            </a:lvl2pPr>
            <a:lvl3pPr marL="89535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lnSpc>
                <a:spcPct val="110000"/>
              </a:lnSpc>
              <a:spcBef>
                <a:spcPct val="20000"/>
              </a:spcBef>
              <a:buClr>
                <a:schemeClr val="tx1"/>
              </a:buClr>
              <a:buSzPct val="75000"/>
              <a:buFont typeface="Monotype Sorts" pitchFamily="2" charset="2"/>
              <a:buChar char="l"/>
            </a:pPr>
            <a:r>
              <a:rPr lang="en-US" sz="2000" b="1" dirty="0"/>
              <a:t>data</a:t>
            </a:r>
            <a:r>
              <a:rPr lang="en-US" sz="2000" dirty="0"/>
              <a:t> </a:t>
            </a:r>
            <a:r>
              <a:rPr lang="en-US" sz="2000" dirty="0" smtClean="0"/>
              <a:t>/ </a:t>
            </a:r>
            <a:r>
              <a:rPr lang="en-US" sz="2000" b="1" dirty="0" smtClean="0"/>
              <a:t>information</a:t>
            </a:r>
            <a:endParaRPr lang="en-US" sz="2000" b="1" dirty="0"/>
          </a:p>
          <a:p>
            <a:pPr eaLnBrk="0" hangingPunct="0">
              <a:lnSpc>
                <a:spcPct val="110000"/>
              </a:lnSpc>
              <a:spcBef>
                <a:spcPct val="20000"/>
              </a:spcBef>
              <a:buClr>
                <a:schemeClr val="tx1"/>
              </a:buClr>
              <a:buSzPct val="75000"/>
              <a:buFont typeface="Monotype Sorts" pitchFamily="2" charset="2"/>
              <a:buChar char="l"/>
            </a:pPr>
            <a:r>
              <a:rPr lang="en-US" sz="2000" b="1" dirty="0"/>
              <a:t>processes</a:t>
            </a:r>
            <a:r>
              <a:rPr lang="en-US" sz="2000" dirty="0"/>
              <a:t> that manipulate the </a:t>
            </a:r>
            <a:r>
              <a:rPr lang="en-US" sz="2000" i="1" dirty="0"/>
              <a:t>data</a:t>
            </a:r>
            <a:r>
              <a:rPr lang="en-US" sz="2000" dirty="0"/>
              <a:t> to produce the </a:t>
            </a:r>
            <a:r>
              <a:rPr lang="en-US" sz="2000" i="1" dirty="0" smtClean="0"/>
              <a:t>information</a:t>
            </a:r>
            <a:r>
              <a:rPr lang="en-US" sz="2000" dirty="0" smtClean="0"/>
              <a:t>, and how the data / information travels from one process to another.</a:t>
            </a:r>
            <a:endParaRPr lang="en-US" sz="2000" dirty="0"/>
          </a:p>
        </p:txBody>
      </p:sp>
      <p:graphicFrame>
        <p:nvGraphicFramePr>
          <p:cNvPr id="88073" name="Object 9"/>
          <p:cNvGraphicFramePr>
            <a:graphicFrameLocks/>
          </p:cNvGraphicFramePr>
          <p:nvPr>
            <p:extLst>
              <p:ext uri="{D42A27DB-BD31-4B8C-83A1-F6EECF244321}">
                <p14:modId xmlns:p14="http://schemas.microsoft.com/office/powerpoint/2010/main" val="2382833033"/>
              </p:ext>
            </p:extLst>
          </p:nvPr>
        </p:nvGraphicFramePr>
        <p:xfrm>
          <a:off x="6654800" y="1371600"/>
          <a:ext cx="1587500" cy="1396314"/>
        </p:xfrm>
        <a:graphic>
          <a:graphicData uri="http://schemas.openxmlformats.org/presentationml/2006/ole">
            <mc:AlternateContent xmlns:mc="http://schemas.openxmlformats.org/markup-compatibility/2006">
              <mc:Choice xmlns:v="urn:schemas-microsoft-com:vml" Requires="v">
                <p:oleObj spid="_x0000_s88113" name="Clip" r:id="rId3" imgW="3657600" imgH="3093840" progId="MS_ClipArt_Gallery.5">
                  <p:embed/>
                </p:oleObj>
              </mc:Choice>
              <mc:Fallback>
                <p:oleObj name="Clip" r:id="rId3" imgW="3657600" imgH="3093840" progId="MS_ClipArt_Gallery.5">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800" y="1371600"/>
                        <a:ext cx="1587500" cy="1396314"/>
                      </a:xfrm>
                      <a:prstGeom prst="rect">
                        <a:avLst/>
                      </a:prstGeom>
                      <a:noFill/>
                      <a:ln>
                        <a:noFill/>
                      </a:ln>
                      <a:effectLst>
                        <a:outerShdw dist="107763" dir="2700000" algn="ctr" rotWithShape="0">
                          <a:srgbClr val="000000"/>
                        </a:outerShdw>
                      </a:effectLst>
                    </p:spPr>
                  </p:pic>
                </p:oleObj>
              </mc:Fallback>
            </mc:AlternateContent>
          </a:graphicData>
        </a:graphic>
      </p:graphicFrame>
      <p:sp>
        <p:nvSpPr>
          <p:cNvPr id="8" name="Rectangle 2"/>
          <p:cNvSpPr>
            <a:spLocks noChangeArrowheads="1"/>
          </p:cNvSpPr>
          <p:nvPr/>
        </p:nvSpPr>
        <p:spPr bwMode="auto">
          <a:xfrm>
            <a:off x="382588" y="228600"/>
            <a:ext cx="4642553"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eaLnBrk="0" hangingPunct="0">
              <a:spcBef>
                <a:spcPct val="50000"/>
              </a:spcBef>
            </a:pPr>
            <a:r>
              <a:rPr lang="en-US" sz="2400" b="1" i="1" dirty="0" smtClean="0">
                <a:solidFill>
                  <a:srgbClr val="FF0000"/>
                </a:solidFill>
              </a:rPr>
              <a:t>Who designs Information Systems?</a:t>
            </a:r>
            <a:endParaRPr lang="en-US" sz="2400" b="1"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071">
                                            <p:txEl>
                                              <p:pRg st="0" end="0"/>
                                            </p:txEl>
                                          </p:spTgt>
                                        </p:tgtEl>
                                        <p:attrNameLst>
                                          <p:attrName>style.visibility</p:attrName>
                                        </p:attrNameLst>
                                      </p:cBhvr>
                                      <p:to>
                                        <p:strVal val="visible"/>
                                      </p:to>
                                    </p:set>
                                    <p:animEffect transition="in" filter="dissolve">
                                      <p:cBhvr>
                                        <p:cTn id="7" dur="500"/>
                                        <p:tgtEl>
                                          <p:spTgt spid="880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071">
                                            <p:txEl>
                                              <p:pRg st="1" end="1"/>
                                            </p:txEl>
                                          </p:spTgt>
                                        </p:tgtEl>
                                        <p:attrNameLst>
                                          <p:attrName>style.visibility</p:attrName>
                                        </p:attrNameLst>
                                      </p:cBhvr>
                                      <p:to>
                                        <p:strVal val="visible"/>
                                      </p:to>
                                    </p:set>
                                    <p:animEffect transition="in" filter="dissolve">
                                      <p:cBhvr>
                                        <p:cTn id="12" dur="500"/>
                                        <p:tgtEl>
                                          <p:spTgt spid="880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8071">
                                            <p:txEl>
                                              <p:pRg st="2" end="2"/>
                                            </p:txEl>
                                          </p:spTgt>
                                        </p:tgtEl>
                                        <p:attrNameLst>
                                          <p:attrName>style.visibility</p:attrName>
                                        </p:attrNameLst>
                                      </p:cBhvr>
                                      <p:to>
                                        <p:strVal val="visible"/>
                                      </p:to>
                                    </p:set>
                                    <p:animEffect transition="in" filter="dissolve">
                                      <p:cBhvr>
                                        <p:cTn id="17" dur="500"/>
                                        <p:tgtEl>
                                          <p:spTgt spid="880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8072">
                                            <p:txEl>
                                              <p:pRg st="0" end="0"/>
                                            </p:txEl>
                                          </p:spTgt>
                                        </p:tgtEl>
                                        <p:attrNameLst>
                                          <p:attrName>style.visibility</p:attrName>
                                        </p:attrNameLst>
                                      </p:cBhvr>
                                      <p:to>
                                        <p:strVal val="visible"/>
                                      </p:to>
                                    </p:set>
                                    <p:animEffect transition="in" filter="dissolve">
                                      <p:cBhvr>
                                        <p:cTn id="22" dur="500"/>
                                        <p:tgtEl>
                                          <p:spTgt spid="8807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8072">
                                            <p:txEl>
                                              <p:pRg st="1" end="1"/>
                                            </p:txEl>
                                          </p:spTgt>
                                        </p:tgtEl>
                                        <p:attrNameLst>
                                          <p:attrName>style.visibility</p:attrName>
                                        </p:attrNameLst>
                                      </p:cBhvr>
                                      <p:to>
                                        <p:strVal val="visible"/>
                                      </p:to>
                                    </p:set>
                                    <p:animEffect transition="in" filter="dissolve">
                                      <p:cBhvr>
                                        <p:cTn id="27" dur="500"/>
                                        <p:tgtEl>
                                          <p:spTgt spid="880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build="p" autoUpdateAnimBg="0"/>
      <p:bldP spid="88072"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2885</TotalTime>
  <Words>815</Words>
  <Application>Microsoft Office PowerPoint</Application>
  <PresentationFormat>On-screen Show (4:3)</PresentationFormat>
  <Paragraphs>98</Paragraphs>
  <Slides>12</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Calibri Light</vt:lpstr>
      <vt:lpstr>Monotype Sorts</vt:lpstr>
      <vt:lpstr>Symbol</vt:lpstr>
      <vt:lpstr>Office Theme</vt:lpstr>
      <vt:lpstr>Clip</vt:lpstr>
      <vt:lpstr>Data &amp; Information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Higher Colleges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 LIBRE</dc:title>
  <dc:creator>w2000</dc:creator>
  <cp:lastModifiedBy>Ahmad Al Shami</cp:lastModifiedBy>
  <cp:revision>97</cp:revision>
  <cp:lastPrinted>2014-04-01T05:34:05Z</cp:lastPrinted>
  <dcterms:created xsi:type="dcterms:W3CDTF">2003-02-23T09:54:26Z</dcterms:created>
  <dcterms:modified xsi:type="dcterms:W3CDTF">2020-08-10T21:30:09Z</dcterms:modified>
</cp:coreProperties>
</file>