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handoutMasterIdLst>
    <p:handoutMasterId r:id="rId23"/>
  </p:handout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DEBA"/>
    <a:srgbClr val="4D4D4D"/>
    <a:srgbClr val="777777"/>
    <a:srgbClr val="142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4" autoAdjust="0"/>
    <p:restoredTop sz="89981" autoAdjust="0"/>
  </p:normalViewPr>
  <p:slideViewPr>
    <p:cSldViewPr>
      <p:cViewPr varScale="1">
        <p:scale>
          <a:sx n="62" d="100"/>
          <a:sy n="62" d="100"/>
        </p:scale>
        <p:origin x="14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0"/>
    </p:cViewPr>
  </p:sorterViewPr>
  <p:notesViewPr>
    <p:cSldViewPr>
      <p:cViewPr varScale="1">
        <p:scale>
          <a:sx n="57" d="100"/>
          <a:sy n="57" d="100"/>
        </p:scale>
        <p:origin x="16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422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37157F2-724B-4B0C-A7A5-3DD762F8D5E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BA585C1-F94A-4605-85CB-881FC4EF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6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4FF-0C17-4CEE-824D-EF5F44500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F202-BE8F-4ADA-BBB9-860B5264B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F676-0307-4566-B61B-E29EFF04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46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8367-865F-4B0B-BF30-EDC626EBA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C85-1B6C-4CE2-9EAE-13815897E8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7872-9A4A-4F60-AA4A-FD3124788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AF2-7412-4840-87DA-431604E5E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6993-CE78-4DCC-9658-51D6AA299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0E98-C4E2-45D8-A068-93CF0E2F2D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15BC-F5B3-4FFE-ABE3-83396B352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32D7-C8FC-45FB-80CF-B1D9FA86F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0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ED9-56AD-4444-923E-B81D3DEFB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8229600" cy="1219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Role of Data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&amp; Information Management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800600" y="3200400"/>
            <a:ext cx="4191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sz="2400" b="1" dirty="0" smtClean="0">
                <a:solidFill>
                  <a:schemeClr val="bg1"/>
                </a:solidFill>
              </a:rPr>
              <a:t>Information Systems</a:t>
            </a:r>
          </a:p>
          <a:p>
            <a:pPr>
              <a:spcBef>
                <a:spcPct val="20000"/>
              </a:spcBef>
              <a:buClr>
                <a:schemeClr val="bg2"/>
              </a:buClr>
            </a:pPr>
            <a:endParaRPr lang="en-US" b="1" dirty="0" smtClean="0">
              <a:solidFill>
                <a:srgbClr val="D4DEBA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</a:pPr>
            <a:endParaRPr lang="en-US" b="1" dirty="0">
              <a:solidFill>
                <a:srgbClr val="D4DEBA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</a:pPr>
            <a:endParaRPr lang="en-US" b="1" dirty="0" smtClean="0">
              <a:solidFill>
                <a:srgbClr val="D4DEBA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</a:pPr>
            <a:endParaRPr lang="en-US" b="1" dirty="0">
              <a:solidFill>
                <a:srgbClr val="D4DEBA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</a:pPr>
            <a:endParaRPr lang="en-US" b="1" dirty="0" smtClean="0">
              <a:solidFill>
                <a:srgbClr val="D4DEBA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</a:pPr>
            <a:endParaRPr lang="en-US" b="1" dirty="0">
              <a:solidFill>
                <a:srgbClr val="D4DEBA"/>
              </a:solidFill>
            </a:endParaRPr>
          </a:p>
        </p:txBody>
      </p:sp>
    </p:spTree>
  </p:cSld>
  <p:clrMapOvr>
    <a:masterClrMapping/>
  </p:clrMapOvr>
  <p:transition advTm="548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2"/>
            </a:pPr>
            <a:r>
              <a:rPr lang="en-US" dirty="0" smtClean="0"/>
              <a:t>Database &amp;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400" dirty="0"/>
              <a:t>A Database is an organized collection of data.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/>
              <a:t>A DBMS (Database Management System) is the software needed to organize that data in a flexible manner.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/>
              <a:t>This software includes tools to add, change, remove and choose database operations.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547182" y="2991597"/>
            <a:ext cx="526961" cy="595841"/>
          </a:xfrm>
          <a:prstGeom prst="smileyFace">
            <a:avLst>
              <a:gd name="adj" fmla="val -465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14602" y="4945337"/>
            <a:ext cx="75212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Kievit Extrabold"/>
              </a:rPr>
              <a:t>User</a:t>
            </a:r>
            <a:endParaRPr lang="en-GB" sz="2100" dirty="0">
              <a:solidFill>
                <a:schemeClr val="bg2">
                  <a:lumMod val="25000"/>
                </a:schemeClr>
              </a:solidFill>
              <a:latin typeface="Kievit Extrabold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334454" y="2772791"/>
            <a:ext cx="120015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505904" y="3058541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620204" y="3801491"/>
            <a:ext cx="8001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349012" y="4882928"/>
            <a:ext cx="1705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Kievit Extrabold"/>
              </a:rPr>
              <a:t>DBMS</a:t>
            </a:r>
          </a:p>
          <a:p>
            <a:pPr algn="ctr"/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Kievit Extrabold"/>
              </a:rPr>
              <a:t>Software</a:t>
            </a:r>
            <a:endParaRPr lang="en-GB" sz="2100" dirty="0">
              <a:solidFill>
                <a:schemeClr val="bg2">
                  <a:lumMod val="25000"/>
                </a:schemeClr>
              </a:solidFill>
              <a:latin typeface="Kievit Extrabold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629865" y="4902558"/>
            <a:ext cx="133402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Kievit Extrabold"/>
              </a:rPr>
              <a:t>Database</a:t>
            </a:r>
            <a:endParaRPr lang="en-GB" sz="2100" dirty="0">
              <a:solidFill>
                <a:schemeClr val="bg2">
                  <a:lumMod val="25000"/>
                </a:schemeClr>
              </a:solidFill>
              <a:latin typeface="Kievit Extrabold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5791904" y="2487041"/>
            <a:ext cx="914400" cy="14859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648904" y="3344291"/>
            <a:ext cx="1028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 sz="1350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2248603" y="3515741"/>
            <a:ext cx="896822" cy="44392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 sz="135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273381" y="2525809"/>
            <a:ext cx="8001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 sz="1350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797938" y="4083923"/>
            <a:ext cx="1186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Kievit Extrabold"/>
              </a:rPr>
              <a:t>Data stored in computer files on Disk.</a:t>
            </a:r>
            <a:endParaRPr lang="en-GB" sz="1200" dirty="0">
              <a:solidFill>
                <a:schemeClr val="bg2">
                  <a:lumMod val="25000"/>
                </a:schemeClr>
              </a:solidFill>
              <a:latin typeface="Kievit Extra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10330" y="3141760"/>
            <a:ext cx="8522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  <a:latin typeface="Kievit Extrabold"/>
              </a:rPr>
              <a:t>Forms &amp; </a:t>
            </a:r>
            <a:br>
              <a:rPr lang="en-US" sz="1350" dirty="0">
                <a:solidFill>
                  <a:srgbClr val="C00000"/>
                </a:solidFill>
                <a:latin typeface="Kievit Extrabold"/>
              </a:rPr>
            </a:br>
            <a:r>
              <a:rPr lang="en-US" sz="1350" dirty="0">
                <a:solidFill>
                  <a:srgbClr val="C00000"/>
                </a:solidFill>
                <a:latin typeface="Kievit Extrabold"/>
              </a:rPr>
              <a:t>Reports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7938" y="3047095"/>
            <a:ext cx="908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C00000"/>
                </a:solidFill>
                <a:latin typeface="Kievit Extrabold"/>
              </a:rPr>
              <a:t>THE Database</a:t>
            </a:r>
          </a:p>
        </p:txBody>
      </p:sp>
      <p:sp>
        <p:nvSpPr>
          <p:cNvPr id="80" name="TextBox 79"/>
          <p:cNvSpPr txBox="1"/>
          <p:nvPr/>
        </p:nvSpPr>
        <p:spPr>
          <a:xfrm rot="20166704">
            <a:off x="2041231" y="1718778"/>
            <a:ext cx="10198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  <a:latin typeface="Kievit Extrabold"/>
              </a:rPr>
              <a:t>User -1: Teacher</a:t>
            </a:r>
          </a:p>
        </p:txBody>
      </p:sp>
      <p:sp>
        <p:nvSpPr>
          <p:cNvPr id="81" name="TextBox 80"/>
          <p:cNvSpPr txBox="1"/>
          <p:nvPr/>
        </p:nvSpPr>
        <p:spPr>
          <a:xfrm rot="20166704">
            <a:off x="2113174" y="3890477"/>
            <a:ext cx="10198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  <a:latin typeface="Kievit Extrabold"/>
              </a:rPr>
              <a:t>User – 3: Student</a:t>
            </a:r>
          </a:p>
        </p:txBody>
      </p:sp>
      <p:sp>
        <p:nvSpPr>
          <p:cNvPr id="82" name="TextBox 81"/>
          <p:cNvSpPr txBox="1"/>
          <p:nvPr/>
        </p:nvSpPr>
        <p:spPr>
          <a:xfrm rot="20166704">
            <a:off x="2030995" y="2852011"/>
            <a:ext cx="10198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  <a:latin typeface="Kievit Extrabold"/>
              </a:rPr>
              <a:t>User- 2: Parent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99007" y="4386702"/>
            <a:ext cx="2547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Kievit Extrabold"/>
              </a:rPr>
              <a:t>Rules That Manage the Database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1564282" y="1968765"/>
            <a:ext cx="526961" cy="595841"/>
          </a:xfrm>
          <a:prstGeom prst="smileyFace">
            <a:avLst>
              <a:gd name="adj" fmla="val -35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1573807" y="4054740"/>
            <a:ext cx="526961" cy="595841"/>
          </a:xfrm>
          <a:prstGeom prst="smileyFace">
            <a:avLst>
              <a:gd name="adj" fmla="val 444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756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/>
      <p:bldP spid="78" grpId="0"/>
      <p:bldP spid="79" grpId="0"/>
      <p:bldP spid="85" grpId="0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2"/>
            </a:pPr>
            <a:r>
              <a:rPr lang="en-US" dirty="0" smtClean="0"/>
              <a:t>Database &amp;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DATABASE USER:</a:t>
            </a:r>
          </a:p>
          <a:p>
            <a:pPr marL="13716" indent="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68000"/>
              <a:buNone/>
              <a:defRPr/>
            </a:pPr>
            <a:r>
              <a:rPr lang="en-US" sz="1800" b="1" dirty="0"/>
              <a:t>End Users:</a:t>
            </a:r>
          </a:p>
          <a:p>
            <a:pPr marL="157734" lvl="1" indent="0">
              <a:lnSpc>
                <a:spcPct val="100000"/>
              </a:lnSpc>
              <a:spcBef>
                <a:spcPts val="243"/>
              </a:spcBef>
              <a:buClr>
                <a:schemeClr val="accent1"/>
              </a:buClr>
              <a:buNone/>
              <a:defRPr/>
            </a:pPr>
            <a:r>
              <a:rPr lang="en-US" dirty="0"/>
              <a:t>The </a:t>
            </a:r>
            <a:r>
              <a:rPr lang="en-US" dirty="0"/>
              <a:t>person </a:t>
            </a:r>
            <a:r>
              <a:rPr lang="en-US" dirty="0"/>
              <a:t>who will be using the database, they are not computer professionals but </a:t>
            </a:r>
            <a:r>
              <a:rPr lang="en-US" dirty="0"/>
              <a:t>are trained database operators.</a:t>
            </a:r>
            <a:endParaRPr lang="en-US" dirty="0"/>
          </a:p>
          <a:p>
            <a:pPr marL="157734" lvl="1" indent="0">
              <a:lnSpc>
                <a:spcPct val="100000"/>
              </a:lnSpc>
              <a:spcBef>
                <a:spcPts val="243"/>
              </a:spcBef>
              <a:buClr>
                <a:schemeClr val="accent1"/>
              </a:buClr>
              <a:buNone/>
              <a:defRPr/>
            </a:pPr>
            <a:endParaRPr lang="en-US" dirty="0"/>
          </a:p>
          <a:p>
            <a:pPr marL="13716" indent="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68000"/>
              <a:buNone/>
              <a:defRPr/>
            </a:pPr>
            <a:r>
              <a:rPr lang="en-US" sz="1800" b="1" dirty="0"/>
              <a:t>Developers/Programmers:</a:t>
            </a:r>
          </a:p>
          <a:p>
            <a:pPr marL="157734" lvl="1" indent="0">
              <a:lnSpc>
                <a:spcPct val="100000"/>
              </a:lnSpc>
              <a:spcBef>
                <a:spcPts val="243"/>
              </a:spcBef>
              <a:buClr>
                <a:schemeClr val="accent1"/>
              </a:buClr>
              <a:buNone/>
              <a:defRPr/>
            </a:pPr>
            <a:r>
              <a:rPr lang="en-US" dirty="0"/>
              <a:t>Computer professionals who design, create, and maintain programs for end users.</a:t>
            </a:r>
          </a:p>
          <a:p>
            <a:pPr marL="157734" lvl="1" indent="0">
              <a:lnSpc>
                <a:spcPct val="100000"/>
              </a:lnSpc>
              <a:spcBef>
                <a:spcPts val="243"/>
              </a:spcBef>
              <a:buClr>
                <a:schemeClr val="accent1"/>
              </a:buClr>
              <a:buNone/>
              <a:defRPr/>
            </a:pPr>
            <a:endParaRPr lang="en-US" dirty="0"/>
          </a:p>
          <a:p>
            <a:pPr marL="13716" indent="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68000"/>
              <a:buNone/>
              <a:defRPr/>
            </a:pPr>
            <a:r>
              <a:rPr lang="en-US" sz="1800" b="1" dirty="0"/>
              <a:t>Database Administrator (DBA): </a:t>
            </a:r>
          </a:p>
          <a:p>
            <a:pPr marL="157734" lvl="1" indent="0">
              <a:lnSpc>
                <a:spcPct val="100000"/>
              </a:lnSpc>
              <a:spcBef>
                <a:spcPts val="243"/>
              </a:spcBef>
              <a:buClr>
                <a:schemeClr val="accent1"/>
              </a:buClr>
              <a:buNone/>
              <a:defRPr/>
            </a:pPr>
            <a:r>
              <a:rPr lang="en-US" dirty="0"/>
              <a:t>Responsible for the management and maintenance of the database on a day to day basis.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2"/>
            </a:pPr>
            <a:r>
              <a:rPr lang="en-US" dirty="0" smtClean="0"/>
              <a:t>Database &amp;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DATABASE ENVIRONMENT:</a:t>
            </a:r>
          </a:p>
          <a:p>
            <a:pPr marL="308610" indent="-257175"/>
            <a:r>
              <a:rPr lang="en-US" dirty="0" smtClean="0"/>
              <a:t>Encourages </a:t>
            </a:r>
            <a:r>
              <a:rPr lang="en-US" dirty="0"/>
              <a:t>data sharing</a:t>
            </a:r>
          </a:p>
          <a:p>
            <a:pPr marL="308610" indent="-257175"/>
            <a:r>
              <a:rPr lang="en-US" dirty="0" smtClean="0"/>
              <a:t>Reduces data </a:t>
            </a:r>
            <a:r>
              <a:rPr lang="en-US" dirty="0"/>
              <a:t>redundancy (</a:t>
            </a:r>
            <a:r>
              <a:rPr lang="en-GB" dirty="0">
                <a:solidFill>
                  <a:schemeClr val="tx1"/>
                </a:solidFill>
              </a:rPr>
              <a:t>Less duplicate data </a:t>
            </a:r>
            <a:r>
              <a:rPr lang="en-GB" dirty="0" smtClean="0">
                <a:solidFill>
                  <a:schemeClr val="tx1"/>
                </a:solidFill>
              </a:rPr>
              <a:t>entry)</a:t>
            </a:r>
            <a:endParaRPr lang="en-GB" dirty="0">
              <a:solidFill>
                <a:schemeClr val="tx1"/>
              </a:solidFill>
            </a:endParaRPr>
          </a:p>
          <a:p>
            <a:pPr marL="308610" indent="-257175"/>
            <a:r>
              <a:rPr lang="en-US" dirty="0" smtClean="0"/>
              <a:t>Ensures </a:t>
            </a:r>
            <a:r>
              <a:rPr lang="en-US" dirty="0"/>
              <a:t>data accuracy</a:t>
            </a:r>
          </a:p>
          <a:p>
            <a:pPr marL="308610" indent="-257175"/>
            <a:r>
              <a:rPr lang="en-US" dirty="0"/>
              <a:t>Permits storage of vast volumes of data with acceptable access speed.</a:t>
            </a:r>
          </a:p>
          <a:p>
            <a:pPr marL="308610" indent="-257175"/>
            <a:r>
              <a:rPr lang="en-US" dirty="0"/>
              <a:t>Allows </a:t>
            </a:r>
            <a:r>
              <a:rPr lang="en-US" dirty="0" smtClean="0"/>
              <a:t>data querying </a:t>
            </a:r>
            <a:r>
              <a:rPr lang="en-US" dirty="0"/>
              <a:t>(</a:t>
            </a:r>
            <a:r>
              <a:rPr lang="en-GB" dirty="0">
                <a:solidFill>
                  <a:schemeClr val="tx1"/>
                </a:solidFill>
              </a:rPr>
              <a:t>Easier and faster to find data)</a:t>
            </a:r>
            <a:endParaRPr lang="en-US" dirty="0"/>
          </a:p>
          <a:p>
            <a:pPr marL="308610" indent="-257175"/>
            <a:r>
              <a:rPr lang="en-US" dirty="0"/>
              <a:t>Provides tools to </a:t>
            </a:r>
            <a:r>
              <a:rPr lang="en-US" b="1" dirty="0"/>
              <a:t>control</a:t>
            </a:r>
            <a:r>
              <a:rPr lang="en-US" dirty="0"/>
              <a:t>: </a:t>
            </a:r>
          </a:p>
          <a:p>
            <a:pPr marL="488633" lvl="1" indent="-214313"/>
            <a:r>
              <a:rPr lang="en-US" dirty="0"/>
              <a:t>data security</a:t>
            </a:r>
          </a:p>
          <a:p>
            <a:pPr marL="488633" lvl="1" indent="-214313"/>
            <a:r>
              <a:rPr lang="en-US" dirty="0"/>
              <a:t>data privacy</a:t>
            </a:r>
          </a:p>
          <a:p>
            <a:pPr marL="488633" lvl="1" indent="-214313"/>
            <a:r>
              <a:rPr lang="en-US" dirty="0"/>
              <a:t>backup and recovery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2400" dirty="0"/>
              <a:t>Data Security Involves protecting company data from: </a:t>
            </a:r>
          </a:p>
          <a:p>
            <a:pPr marL="394335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theft</a:t>
            </a:r>
          </a:p>
          <a:p>
            <a:pPr marL="394335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malicious </a:t>
            </a:r>
            <a:r>
              <a:rPr lang="en-US" sz="2400" dirty="0"/>
              <a:t>(</a:t>
            </a:r>
            <a:r>
              <a:rPr lang="en-US" sz="2400" dirty="0"/>
              <a:t>nasty)destruction </a:t>
            </a:r>
          </a:p>
          <a:p>
            <a:pPr marL="394335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deliberate </a:t>
            </a:r>
            <a:r>
              <a:rPr lang="en-US" sz="2400" dirty="0"/>
              <a:t>attempts at making phony changes to the </a:t>
            </a:r>
            <a:r>
              <a:rPr lang="en-US" sz="2400" dirty="0"/>
              <a:t>data</a:t>
            </a:r>
            <a:endParaRPr lang="en-US" sz="2400" dirty="0"/>
          </a:p>
          <a:p>
            <a:pPr marL="51435" indent="0" algn="just">
              <a:buNone/>
            </a:pPr>
            <a:r>
              <a:rPr lang="en-US" sz="2400" dirty="0"/>
              <a:t>e.g</a:t>
            </a:r>
            <a:r>
              <a:rPr lang="en-US" sz="2400" dirty="0"/>
              <a:t>. someone trying to increase his/her own bank account balance.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" indent="0">
              <a:buNone/>
              <a:defRPr/>
            </a:pPr>
            <a:r>
              <a:rPr lang="en-US" sz="2400" dirty="0"/>
              <a:t>Good </a:t>
            </a:r>
            <a:r>
              <a:rPr lang="en-US" sz="2400" dirty="0"/>
              <a:t>data security is absolutely </a:t>
            </a:r>
            <a:r>
              <a:rPr lang="en-US" sz="2400" b="1" dirty="0"/>
              <a:t>critical</a:t>
            </a:r>
            <a:r>
              <a:rPr lang="en-US" sz="2400" dirty="0"/>
              <a:t> for </a:t>
            </a:r>
            <a:r>
              <a:rPr lang="en-US" sz="2400" dirty="0"/>
              <a:t>every </a:t>
            </a:r>
            <a:r>
              <a:rPr lang="en-US" sz="2400" dirty="0"/>
              <a:t>organization</a:t>
            </a:r>
            <a:r>
              <a:rPr lang="en-US" sz="2400" dirty="0"/>
              <a:t>.</a:t>
            </a:r>
          </a:p>
          <a:p>
            <a:pPr marL="51435" indent="0">
              <a:buNone/>
              <a:defRPr/>
            </a:pPr>
            <a:r>
              <a:rPr lang="en-US" sz="2400" dirty="0"/>
              <a:t>A </a:t>
            </a:r>
            <a:r>
              <a:rPr lang="en-US" sz="2400" dirty="0"/>
              <a:t>data security </a:t>
            </a:r>
            <a:r>
              <a:rPr lang="en-US" sz="2400" b="1" dirty="0"/>
              <a:t>breach</a:t>
            </a:r>
            <a:r>
              <a:rPr lang="en-US" sz="2400" dirty="0"/>
              <a:t> can affect customer data,  which can be</a:t>
            </a:r>
            <a:r>
              <a:rPr lang="en-US" sz="2400" dirty="0"/>
              <a:t>:</a:t>
            </a:r>
            <a:endParaRPr lang="en-US" sz="2400" dirty="0"/>
          </a:p>
          <a:p>
            <a:pPr marL="394335" indent="-342900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Financial (Business/transaction records)</a:t>
            </a:r>
            <a:endParaRPr lang="en-US" sz="2400" dirty="0"/>
          </a:p>
          <a:p>
            <a:pPr marL="394335" indent="-342900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Medical (Health records)</a:t>
            </a:r>
            <a:endParaRPr lang="en-US" sz="2400" dirty="0"/>
          </a:p>
          <a:p>
            <a:pPr marL="394335" indent="-342900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Legal (Personal records)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dirty="0" smtClean="0"/>
              <a:t>Security issues – breaching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4335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Unauthorized Computer Access </a:t>
            </a:r>
          </a:p>
          <a:p>
            <a:pPr marL="394335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Intercepting Data Communications </a:t>
            </a:r>
          </a:p>
          <a:p>
            <a:pPr marL="394335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Stealing Disks or Computers </a:t>
            </a:r>
          </a:p>
          <a:p>
            <a:pPr marL="394335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Computer Viruses </a:t>
            </a:r>
          </a:p>
          <a:p>
            <a:pPr marL="394335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Damaging Computer Hardware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en-US" dirty="0" smtClean="0"/>
              <a:t>Backup and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" indent="0">
              <a:buNone/>
            </a:pPr>
            <a:r>
              <a:rPr lang="en-US" sz="2400" dirty="0"/>
              <a:t>Data </a:t>
            </a:r>
            <a:r>
              <a:rPr lang="en-US" sz="2400" b="1" dirty="0"/>
              <a:t>BACKUP</a:t>
            </a:r>
            <a:r>
              <a:rPr lang="en-US" sz="2400" dirty="0"/>
              <a:t> is </a:t>
            </a:r>
            <a:r>
              <a:rPr lang="en-US" sz="2400" dirty="0"/>
              <a:t>one of the most effective ways of protection against </a:t>
            </a:r>
            <a:r>
              <a:rPr lang="en-US" sz="2400" dirty="0"/>
              <a:t>the loss of important data. </a:t>
            </a:r>
          </a:p>
          <a:p>
            <a:pPr marL="51435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It’s </a:t>
            </a:r>
            <a:r>
              <a:rPr lang="en-US" sz="2400" dirty="0">
                <a:solidFill>
                  <a:srgbClr val="FF0000"/>
                </a:solidFill>
              </a:rPr>
              <a:t>the copying of existing data for a rainy day!</a:t>
            </a:r>
          </a:p>
          <a:p>
            <a:pPr marL="462915" indent="-342900">
              <a:lnSpc>
                <a:spcPct val="95000"/>
              </a:lnSpc>
              <a:spcBef>
                <a:spcPct val="50000"/>
              </a:spcBef>
            </a:pPr>
            <a:r>
              <a:rPr lang="en-US" sz="2400" dirty="0"/>
              <a:t>Create data backup set</a:t>
            </a:r>
          </a:p>
          <a:p>
            <a:pPr marL="462915" indent="-342900">
              <a:lnSpc>
                <a:spcPct val="95000"/>
              </a:lnSpc>
              <a:spcBef>
                <a:spcPct val="50000"/>
              </a:spcBef>
            </a:pPr>
            <a:r>
              <a:rPr lang="en-US" sz="2400" dirty="0"/>
              <a:t>Secure data backup set</a:t>
            </a:r>
            <a:endParaRPr lang="en-US" sz="2400" dirty="0"/>
          </a:p>
          <a:p>
            <a:pPr marL="462915" indent="-342900">
              <a:lnSpc>
                <a:spcPct val="95000"/>
              </a:lnSpc>
              <a:spcBef>
                <a:spcPct val="50000"/>
              </a:spcBef>
            </a:pPr>
            <a:r>
              <a:rPr lang="en-US" sz="2400" dirty="0"/>
              <a:t>Archive data backup set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en-US" dirty="0" smtClean="0"/>
              <a:t>Backup and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" indent="0" algn="just">
              <a:buNone/>
              <a:defRPr/>
            </a:pPr>
            <a:r>
              <a:rPr lang="en-US" sz="2400" dirty="0"/>
              <a:t>A databases </a:t>
            </a:r>
            <a:r>
              <a:rPr lang="en-US" sz="2400" dirty="0"/>
              <a:t>must be </a:t>
            </a:r>
            <a:r>
              <a:rPr lang="en-US" sz="2400" dirty="0"/>
              <a:t>backed-up on </a:t>
            </a:r>
            <a:r>
              <a:rPr lang="en-US" sz="2400" dirty="0"/>
              <a:t>a regularly scheduled basis</a:t>
            </a:r>
            <a:r>
              <a:rPr lang="en-US" sz="2400" dirty="0"/>
              <a:t>. </a:t>
            </a:r>
            <a:r>
              <a:rPr lang="en-US" sz="2400" dirty="0"/>
              <a:t>(daily/weekly/monthly</a:t>
            </a:r>
            <a:r>
              <a:rPr lang="en-US" sz="2400" dirty="0"/>
              <a:t>)</a:t>
            </a:r>
            <a:endParaRPr lang="en-US" sz="2400" dirty="0"/>
          </a:p>
          <a:p>
            <a:pPr marL="51435" indent="0" algn="just">
              <a:buNone/>
              <a:defRPr/>
            </a:pPr>
            <a:r>
              <a:rPr lang="en-US" sz="2400" dirty="0"/>
              <a:t>The backup </a:t>
            </a:r>
            <a:r>
              <a:rPr lang="en-US" sz="2400" dirty="0"/>
              <a:t>set must </a:t>
            </a:r>
            <a:r>
              <a:rPr lang="en-US" sz="2400" dirty="0"/>
              <a:t>be </a:t>
            </a:r>
            <a:r>
              <a:rPr lang="en-US" sz="2400" dirty="0"/>
              <a:t>stored in </a:t>
            </a:r>
            <a:r>
              <a:rPr lang="en-US" sz="2400" dirty="0"/>
              <a:t>a safe place, </a:t>
            </a:r>
            <a:r>
              <a:rPr lang="en-US" sz="2400" dirty="0"/>
              <a:t>preferably away </a:t>
            </a:r>
            <a:r>
              <a:rPr lang="en-US" sz="2400" dirty="0"/>
              <a:t>from the </a:t>
            </a:r>
            <a:r>
              <a:rPr lang="en-US" sz="2400" dirty="0"/>
              <a:t>original set.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en-US" dirty="0" smtClean="0"/>
              <a:t>Backup and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" indent="0">
              <a:buNone/>
            </a:pPr>
            <a:r>
              <a:rPr lang="en-US" sz="2400" dirty="0"/>
              <a:t>Data </a:t>
            </a:r>
            <a:r>
              <a:rPr lang="en-US" sz="2400" b="1" dirty="0"/>
              <a:t>RECOVERY</a:t>
            </a:r>
            <a:r>
              <a:rPr lang="en-US" sz="2400" dirty="0"/>
              <a:t> is </a:t>
            </a:r>
            <a:r>
              <a:rPr lang="en-US" sz="2400" dirty="0"/>
              <a:t>the process </a:t>
            </a:r>
            <a:r>
              <a:rPr lang="en-US" sz="2400" dirty="0"/>
              <a:t>of </a:t>
            </a:r>
            <a:r>
              <a:rPr lang="en-US" sz="2400" dirty="0"/>
              <a:t>reconstructing data from the backup </a:t>
            </a:r>
            <a:r>
              <a:rPr lang="en-US" sz="2400" dirty="0"/>
              <a:t>set when </a:t>
            </a:r>
            <a:r>
              <a:rPr lang="en-US" sz="2400" dirty="0"/>
              <a:t>it cannot be accessed </a:t>
            </a:r>
            <a:r>
              <a:rPr lang="en-US" sz="2400" dirty="0"/>
              <a:t>normally (</a:t>
            </a:r>
            <a:r>
              <a:rPr lang="en-US" sz="2400" i="1" dirty="0"/>
              <a:t>most likely due to data corruption </a:t>
            </a:r>
            <a:r>
              <a:rPr lang="en-US" sz="2400" i="1" dirty="0"/>
              <a:t>or </a:t>
            </a:r>
            <a:r>
              <a:rPr lang="en-US" sz="2400" i="1" dirty="0"/>
              <a:t>loss</a:t>
            </a:r>
            <a:r>
              <a:rPr lang="en-US" sz="2400" dirty="0"/>
              <a:t>)</a:t>
            </a:r>
          </a:p>
          <a:p>
            <a:pPr marL="51435" indent="0">
              <a:buNone/>
            </a:pPr>
            <a:endParaRPr lang="en-US" sz="2400" dirty="0"/>
          </a:p>
          <a:p>
            <a:pPr marL="394335" indent="-342900"/>
            <a:r>
              <a:rPr lang="en-US" sz="2400" dirty="0"/>
              <a:t>following a hardware failure</a:t>
            </a:r>
          </a:p>
          <a:p>
            <a:pPr marL="394335" indent="-342900"/>
            <a:r>
              <a:rPr lang="en-US" sz="2400" dirty="0"/>
              <a:t>following a natural disaster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en-US" sz="2625" b="1" dirty="0"/>
              <a:t>Data, Information and </a:t>
            </a:r>
            <a:r>
              <a:rPr lang="en-US" sz="2625" b="1" dirty="0"/>
              <a:t>Knowledge</a:t>
            </a:r>
            <a:endParaRPr lang="en-US" sz="2625" b="1" dirty="0"/>
          </a:p>
          <a:p>
            <a:pPr marL="342900" indent="-34290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en-US" sz="2625" b="1" dirty="0"/>
              <a:t>Database and Database Management System (DBMS)</a:t>
            </a:r>
          </a:p>
          <a:p>
            <a:pPr marL="342900" indent="-34290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en-US" sz="2625" b="1" dirty="0"/>
              <a:t>Security Issues</a:t>
            </a:r>
          </a:p>
          <a:p>
            <a:pPr marL="342900" indent="-34290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en-US" sz="2625" b="1" dirty="0"/>
              <a:t>Backup and Recovery</a:t>
            </a:r>
            <a:endParaRPr lang="en-US" sz="2625" b="1" dirty="0"/>
          </a:p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5592366"/>
            <a:ext cx="2057400" cy="273844"/>
          </a:xfrm>
        </p:spPr>
        <p:txBody>
          <a:bodyPr/>
          <a:lstStyle/>
          <a:p>
            <a:fld id="{E7BCB3B6-625C-44AB-AE06-36E2738672DD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9812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Thank You </a:t>
            </a:r>
          </a:p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Any Question?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graphicFrame>
        <p:nvGraphicFramePr>
          <p:cNvPr id="51206" name="Object 6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849089" y="3902413"/>
          <a:ext cx="7445828" cy="141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r:id="rId4" imgW="5632704" imgH="1069848" progId="Word.Document.8">
                  <p:embed/>
                </p:oleObj>
              </mc:Choice>
              <mc:Fallback>
                <p:oleObj r:id="rId4" imgW="5632704" imgH="1069848" progId="Word.Document.8">
                  <p:embed/>
                  <p:pic>
                    <p:nvPicPr>
                      <p:cNvPr id="51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089" y="3902413"/>
                        <a:ext cx="7445828" cy="1414456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8458" y="2212519"/>
            <a:ext cx="7707085" cy="3362204"/>
          </a:xfrm>
        </p:spPr>
        <p:txBody>
          <a:bodyPr>
            <a:normAutofit/>
          </a:bodyPr>
          <a:lstStyle/>
          <a:p>
            <a:pPr marL="385763" indent="-385763">
              <a:buSzPct val="90000"/>
              <a:buFont typeface="+mj-lt"/>
              <a:buAutoNum type="arabicPeriod"/>
            </a:pPr>
            <a:r>
              <a:rPr lang="en-US" b="1" dirty="0"/>
              <a:t>A single piece of data is a single fact about something that interests us</a:t>
            </a:r>
            <a:r>
              <a:rPr lang="en-US" b="1" dirty="0"/>
              <a:t>.</a:t>
            </a:r>
            <a:endParaRPr lang="en-US" b="1" dirty="0"/>
          </a:p>
          <a:p>
            <a:pPr marL="385763" indent="-385763">
              <a:buSzPct val="90000"/>
              <a:buFont typeface="+mj-lt"/>
              <a:buAutoNum type="arabicPeriod"/>
            </a:pPr>
            <a:r>
              <a:rPr lang="en-US" b="1" dirty="0"/>
              <a:t>A fact can be any characteristic of an object </a:t>
            </a:r>
            <a:r>
              <a:rPr lang="en-US" b="1" dirty="0"/>
              <a:t>.</a:t>
            </a:r>
            <a:r>
              <a:rPr lang="en-US" b="1" dirty="0"/>
              <a:t> </a:t>
            </a:r>
            <a:endParaRPr lang="en-US" b="1" dirty="0"/>
          </a:p>
          <a:p>
            <a:pPr marL="385763" indent="-385763">
              <a:buSzPct val="90000"/>
              <a:buFont typeface="+mj-lt"/>
              <a:buAutoNum type="arabicPeriod"/>
            </a:pPr>
            <a:r>
              <a:rPr lang="en-US" b="1" dirty="0"/>
              <a:t>Data </a:t>
            </a:r>
            <a:r>
              <a:rPr lang="en-US" b="1" dirty="0"/>
              <a:t>is the foundation of technological activities</a:t>
            </a:r>
          </a:p>
          <a:p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600200" y="4712277"/>
            <a:ext cx="6172200" cy="8624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smtClean="0"/>
              <a:t>Data</a:t>
            </a:r>
            <a:r>
              <a:rPr lang="en-US" dirty="0"/>
              <a:t>, Information &amp;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" indent="0" algn="just">
              <a:buNone/>
            </a:pPr>
            <a:r>
              <a:rPr lang="en-US" sz="2400" b="1" dirty="0"/>
              <a:t>Data</a:t>
            </a:r>
            <a:r>
              <a:rPr lang="en-US" sz="2400" dirty="0"/>
              <a:t> refer </a:t>
            </a:r>
            <a:r>
              <a:rPr lang="en-US" sz="2400" dirty="0"/>
              <a:t>to an elementary description of things, events, activities, and transactions that are recorded, classified, and stored but are not organized to convey any </a:t>
            </a:r>
            <a:r>
              <a:rPr lang="en-US" sz="2400" dirty="0"/>
              <a:t>meaning.</a:t>
            </a:r>
          </a:p>
          <a:p>
            <a:pPr marL="51435" indent="0" algn="just">
              <a:buNone/>
            </a:pPr>
            <a:endParaRPr lang="en-US" sz="2400" dirty="0"/>
          </a:p>
          <a:p>
            <a:pPr marL="51435" indent="0" algn="just">
              <a:buNone/>
            </a:pP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dirty="0"/>
              <a:t>items can be numbers, letters, figures, sounds, or images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Data, Information &amp;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" indent="0" algn="just">
              <a:buNone/>
            </a:pPr>
            <a:r>
              <a:rPr lang="en-US" sz="2400" b="1" dirty="0"/>
              <a:t>Information</a:t>
            </a:r>
            <a:r>
              <a:rPr lang="en-US" sz="2400" dirty="0"/>
              <a:t> refers to </a:t>
            </a:r>
            <a:r>
              <a:rPr lang="en-US" sz="2400" dirty="0"/>
              <a:t>processed or organized data </a:t>
            </a:r>
            <a:r>
              <a:rPr lang="en-US" sz="2400" dirty="0"/>
              <a:t>that </a:t>
            </a:r>
            <a:r>
              <a:rPr lang="en-US" sz="2400" dirty="0"/>
              <a:t>have meaning </a:t>
            </a:r>
            <a:r>
              <a:rPr lang="en-US" sz="2400" dirty="0"/>
              <a:t>and </a:t>
            </a:r>
            <a:r>
              <a:rPr lang="en-US" sz="2400" dirty="0"/>
              <a:t>value. </a:t>
            </a:r>
            <a:r>
              <a:rPr lang="en-US" sz="2400" i="1" dirty="0"/>
              <a:t>For example: we can derive a meaningful conclusion from an organized </a:t>
            </a:r>
            <a:r>
              <a:rPr lang="en-US" sz="2400" i="1" dirty="0"/>
              <a:t>collection of </a:t>
            </a:r>
            <a:r>
              <a:rPr lang="en-US" sz="2400" i="1" dirty="0"/>
              <a:t>data.</a:t>
            </a:r>
            <a:r>
              <a:rPr lang="en-US" sz="2400" i="1" dirty="0"/>
              <a:t> </a:t>
            </a:r>
          </a:p>
          <a:p>
            <a:pPr algn="just"/>
            <a:endParaRPr lang="en-US" sz="2400" dirty="0"/>
          </a:p>
          <a:p>
            <a:pPr marL="51435" indent="0" algn="just">
              <a:buNone/>
            </a:pPr>
            <a:r>
              <a:rPr lang="en-US" sz="2400" dirty="0"/>
              <a:t>We </a:t>
            </a:r>
            <a:r>
              <a:rPr lang="en-US" sz="2400" dirty="0"/>
              <a:t>cannot </a:t>
            </a:r>
            <a:r>
              <a:rPr lang="en-US" sz="2400" dirty="0"/>
              <a:t>call it </a:t>
            </a:r>
            <a:r>
              <a:rPr lang="en-US" sz="2400" b="1" dirty="0"/>
              <a:t>Information</a:t>
            </a:r>
            <a:r>
              <a:rPr lang="en-US" sz="2400" dirty="0"/>
              <a:t> </a:t>
            </a:r>
            <a:r>
              <a:rPr lang="en-US" sz="2400" dirty="0"/>
              <a:t>if </a:t>
            </a:r>
            <a:r>
              <a:rPr lang="en-US" sz="2400" dirty="0"/>
              <a:t>we are not </a:t>
            </a:r>
            <a:r>
              <a:rPr lang="en-US" sz="2400" dirty="0"/>
              <a:t>getting any result </a:t>
            </a:r>
            <a:r>
              <a:rPr lang="en-US" sz="2400" dirty="0"/>
              <a:t>from our </a:t>
            </a:r>
            <a:r>
              <a:rPr lang="en-US" sz="2400" dirty="0"/>
              <a:t>data.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Data, Information &amp;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" indent="0" algn="just">
              <a:buNone/>
            </a:pPr>
            <a:r>
              <a:rPr lang="en-US" sz="2400" b="1" dirty="0"/>
              <a:t>Knowledge</a:t>
            </a:r>
            <a:r>
              <a:rPr lang="en-US" sz="2400" dirty="0"/>
              <a:t> consists of information that results in an understanding, experience, accumulated learning, and expertise as they apply to a current business problem.</a:t>
            </a:r>
          </a:p>
          <a:p>
            <a:pPr marL="51435" indent="0" algn="just">
              <a:buNone/>
            </a:pPr>
            <a:endParaRPr lang="en-US" sz="2400" dirty="0"/>
          </a:p>
          <a:p>
            <a:pPr marL="51435" indent="0" algn="just">
              <a:buNone/>
            </a:pPr>
            <a:r>
              <a:rPr lang="en-US" sz="2400" b="1" dirty="0"/>
              <a:t>Knowledge</a:t>
            </a:r>
            <a:r>
              <a:rPr lang="en-US" sz="2400" dirty="0"/>
              <a:t> </a:t>
            </a:r>
            <a:r>
              <a:rPr lang="en-US" sz="2400" dirty="0"/>
              <a:t>is the result of </a:t>
            </a:r>
            <a:r>
              <a:rPr lang="en-US" sz="2400" dirty="0"/>
              <a:t>analyzed information for learning purposes. 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Data, Information &amp;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400" dirty="0"/>
              <a:t>Data </a:t>
            </a:r>
            <a:r>
              <a:rPr lang="en-US" sz="2400" dirty="0"/>
              <a:t>Cycle </a:t>
            </a:r>
            <a:r>
              <a:rPr lang="en-US" sz="2400" dirty="0"/>
              <a:t>Example:</a:t>
            </a:r>
          </a:p>
          <a:p>
            <a:pPr>
              <a:lnSpc>
                <a:spcPct val="170000"/>
              </a:lnSpc>
              <a:buNone/>
            </a:pPr>
            <a:r>
              <a:rPr lang="en-US" sz="2400" dirty="0"/>
              <a:t>A </a:t>
            </a:r>
            <a:r>
              <a:rPr lang="en-US" sz="2400" dirty="0"/>
              <a:t>survey collects </a:t>
            </a:r>
            <a:r>
              <a:rPr lang="en-US" sz="2400" dirty="0"/>
              <a:t>facts		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This </a:t>
            </a:r>
            <a:r>
              <a:rPr lang="en-US" sz="2400" dirty="0"/>
              <a:t>is </a:t>
            </a:r>
            <a:r>
              <a:rPr lang="en-US" sz="2400" b="1" dirty="0"/>
              <a:t>Data</a:t>
            </a:r>
          </a:p>
          <a:p>
            <a:pPr>
              <a:lnSpc>
                <a:spcPct val="170000"/>
              </a:lnSpc>
              <a:buNone/>
            </a:pPr>
            <a:r>
              <a:rPr lang="en-US" sz="2400" dirty="0"/>
              <a:t>When </a:t>
            </a:r>
            <a:r>
              <a:rPr lang="en-US" sz="2400" dirty="0"/>
              <a:t>data is </a:t>
            </a:r>
            <a:r>
              <a:rPr lang="en-US" sz="2400" dirty="0"/>
              <a:t>processed		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This </a:t>
            </a:r>
            <a:r>
              <a:rPr lang="en-US" sz="2400" dirty="0"/>
              <a:t>is now </a:t>
            </a:r>
            <a:r>
              <a:rPr lang="en-US" sz="2400" b="1" dirty="0"/>
              <a:t>Information</a:t>
            </a:r>
          </a:p>
          <a:p>
            <a:pPr>
              <a:lnSpc>
                <a:spcPct val="170000"/>
              </a:lnSpc>
              <a:buNone/>
            </a:pPr>
            <a:r>
              <a:rPr lang="en-US" sz="2400" dirty="0"/>
              <a:t>When information </a:t>
            </a:r>
            <a:r>
              <a:rPr lang="en-US" sz="2400" dirty="0"/>
              <a:t>is </a:t>
            </a:r>
            <a:r>
              <a:rPr lang="en-US" sz="2400" dirty="0"/>
              <a:t>analyzed 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This </a:t>
            </a:r>
            <a:r>
              <a:rPr lang="en-US" sz="2400" dirty="0"/>
              <a:t>is now </a:t>
            </a:r>
            <a:r>
              <a:rPr lang="en-US" sz="2400" b="1" dirty="0"/>
              <a:t>Knowledge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Data, Information &amp;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43" y="2226469"/>
            <a:ext cx="7747907" cy="3219110"/>
          </a:xfrm>
        </p:spPr>
        <p:txBody>
          <a:bodyPr>
            <a:normAutofit/>
          </a:bodyPr>
          <a:lstStyle/>
          <a:p>
            <a:pPr marL="51435" indent="0">
              <a:buNone/>
            </a:pPr>
            <a:r>
              <a:rPr lang="en-US" dirty="0"/>
              <a:t>Data </a:t>
            </a:r>
            <a:r>
              <a:rPr lang="en-US" dirty="0"/>
              <a:t>has become indispensable to every kind of modern business and government organization.</a:t>
            </a:r>
          </a:p>
          <a:p>
            <a:pPr marL="51435" indent="0">
              <a:buNone/>
            </a:pPr>
            <a:endParaRPr lang="en-US" sz="2400" dirty="0"/>
          </a:p>
          <a:p>
            <a:pPr marL="51435" indent="0">
              <a:buNone/>
            </a:pPr>
            <a:r>
              <a:rPr lang="en-US" dirty="0"/>
              <a:t>Data is </a:t>
            </a:r>
            <a:r>
              <a:rPr lang="en-US" dirty="0"/>
              <a:t>possibly </a:t>
            </a:r>
            <a:r>
              <a:rPr lang="en-US" dirty="0"/>
              <a:t>the most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important </a:t>
            </a:r>
            <a:r>
              <a:rPr lang="en-US" b="1" dirty="0"/>
              <a:t>corporate </a:t>
            </a:r>
            <a:r>
              <a:rPr lang="en-US" b="1" dirty="0"/>
              <a:t>resource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8</a:t>
            </a:fld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702628" y="3356543"/>
            <a:ext cx="3510644" cy="1893093"/>
          </a:xfrm>
          <a:prstGeom prst="wedgeEllipseCallout">
            <a:avLst>
              <a:gd name="adj1" fmla="val -60516"/>
              <a:gd name="adj2" fmla="val -20791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50" dirty="0">
                <a:solidFill>
                  <a:schemeClr val="tx1"/>
                </a:solidFill>
              </a:rPr>
              <a:t>A </a:t>
            </a:r>
            <a:r>
              <a:rPr lang="en-US" sz="1350" b="1" dirty="0">
                <a:solidFill>
                  <a:schemeClr val="tx1"/>
                </a:solidFill>
              </a:rPr>
              <a:t>Corporate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b="1" dirty="0">
                <a:solidFill>
                  <a:schemeClr val="tx1"/>
                </a:solidFill>
              </a:rPr>
              <a:t>Resource</a:t>
            </a:r>
            <a:r>
              <a:rPr lang="en-US" sz="1350" dirty="0">
                <a:solidFill>
                  <a:schemeClr val="tx1"/>
                </a:solidFill>
              </a:rPr>
              <a:t> is something that is important for a company to operate properly:</a:t>
            </a:r>
          </a:p>
          <a:p>
            <a:pPr marL="128588" indent="-128588" algn="ctr">
              <a:buFontTx/>
              <a:buChar char="-"/>
            </a:pPr>
            <a:r>
              <a:rPr lang="en-US" sz="1350" dirty="0">
                <a:solidFill>
                  <a:schemeClr val="tx1"/>
                </a:solidFill>
              </a:rPr>
              <a:t>People</a:t>
            </a:r>
          </a:p>
          <a:p>
            <a:pPr marL="128588" indent="-128588" algn="ctr">
              <a:buFontTx/>
              <a:buChar char="-"/>
            </a:pPr>
            <a:r>
              <a:rPr lang="en-US" sz="1350" dirty="0">
                <a:solidFill>
                  <a:schemeClr val="tx1"/>
                </a:solidFill>
              </a:rPr>
              <a:t>Capital</a:t>
            </a:r>
          </a:p>
          <a:p>
            <a:pPr marL="128588" indent="-128588" algn="ctr">
              <a:buFontTx/>
              <a:buChar char="-"/>
            </a:pPr>
            <a:r>
              <a:rPr lang="en-US" sz="1350" dirty="0">
                <a:solidFill>
                  <a:schemeClr val="tx1"/>
                </a:solidFill>
              </a:rPr>
              <a:t>Equipment</a:t>
            </a:r>
          </a:p>
          <a:p>
            <a:pPr marL="128588" indent="-128588" algn="ctr">
              <a:buFontTx/>
              <a:buChar char="-"/>
            </a:pPr>
            <a:r>
              <a:rPr lang="en-US" sz="1350" dirty="0">
                <a:solidFill>
                  <a:schemeClr val="tx1"/>
                </a:solidFill>
              </a:rPr>
              <a:t>Inventory</a:t>
            </a:r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Data, Information &amp;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400" dirty="0"/>
              <a:t>The Ultimate Objective is to transform: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B3B6-625C-44AB-AE06-36E2738672DD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24636" y="3771900"/>
            <a:ext cx="11430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</a:rPr>
              <a:t>Data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788096" y="3771900"/>
            <a:ext cx="1281800" cy="5143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</a:rPr>
              <a:t>Information</a:t>
            </a: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2416621" y="40005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612812" y="3771900"/>
            <a:ext cx="1232815" cy="5143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</a:rPr>
              <a:t>Knowledge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4188271" y="40005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388544" y="3771900"/>
            <a:ext cx="1143000" cy="514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</a:rPr>
              <a:t>Action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5902771" y="400050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64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Words>758</Words>
  <Application>Microsoft Office PowerPoint</Application>
  <PresentationFormat>On-screen Show (4:3)</PresentationFormat>
  <Paragraphs>135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Kievit Extrabold</vt:lpstr>
      <vt:lpstr>Times New Roman</vt:lpstr>
      <vt:lpstr>Wingdings</vt:lpstr>
      <vt:lpstr>Wingdings 2</vt:lpstr>
      <vt:lpstr>Office Theme</vt:lpstr>
      <vt:lpstr>Microsoft Word 97 - 2003 Document</vt:lpstr>
      <vt:lpstr>Role of Data &amp; Information Management</vt:lpstr>
      <vt:lpstr>Topics:</vt:lpstr>
      <vt:lpstr>What is Data?</vt:lpstr>
      <vt:lpstr>Data, Information &amp; Knowledge</vt:lpstr>
      <vt:lpstr>Data, Information &amp; Knowledge</vt:lpstr>
      <vt:lpstr>Data, Information &amp; Knowledge</vt:lpstr>
      <vt:lpstr>Data, Information &amp; Knowledge</vt:lpstr>
      <vt:lpstr>Data, Information &amp; Knowledge</vt:lpstr>
      <vt:lpstr>Data, Information &amp; Knowledge</vt:lpstr>
      <vt:lpstr>Database &amp; DBMS</vt:lpstr>
      <vt:lpstr>PowerPoint Presentation</vt:lpstr>
      <vt:lpstr>Database &amp; DBMS</vt:lpstr>
      <vt:lpstr>Database &amp; DBMS</vt:lpstr>
      <vt:lpstr>Security issues</vt:lpstr>
      <vt:lpstr>Security issues</vt:lpstr>
      <vt:lpstr>Security issues – breaching methods</vt:lpstr>
      <vt:lpstr>Backup and recovery</vt:lpstr>
      <vt:lpstr>Backup and recovery</vt:lpstr>
      <vt:lpstr>Backup and recovery</vt:lpstr>
      <vt:lpstr>PowerPoint Presentation</vt:lpstr>
    </vt:vector>
  </TitlesOfParts>
  <Company>Higher Colleges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 LIBRE</dc:title>
  <dc:creator>Dr A Al Shami</dc:creator>
  <cp:lastModifiedBy>Ahmad Al Shami</cp:lastModifiedBy>
  <cp:revision>102</cp:revision>
  <cp:lastPrinted>2014-04-01T05:34:05Z</cp:lastPrinted>
  <dcterms:created xsi:type="dcterms:W3CDTF">2003-02-23T09:54:26Z</dcterms:created>
  <dcterms:modified xsi:type="dcterms:W3CDTF">2020-08-13T21:46:30Z</dcterms:modified>
</cp:coreProperties>
</file>