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61" r:id="rId2"/>
    <p:sldId id="350" r:id="rId3"/>
    <p:sldId id="368" r:id="rId4"/>
    <p:sldId id="267" r:id="rId5"/>
    <p:sldId id="341" r:id="rId6"/>
    <p:sldId id="349" r:id="rId7"/>
    <p:sldId id="352" r:id="rId8"/>
    <p:sldId id="353" r:id="rId9"/>
    <p:sldId id="351" r:id="rId10"/>
    <p:sldId id="330" r:id="rId11"/>
    <p:sldId id="355" r:id="rId12"/>
    <p:sldId id="356" r:id="rId13"/>
    <p:sldId id="346" r:id="rId14"/>
    <p:sldId id="357" r:id="rId15"/>
    <p:sldId id="358" r:id="rId16"/>
    <p:sldId id="359" r:id="rId17"/>
    <p:sldId id="360" r:id="rId18"/>
    <p:sldId id="361" r:id="rId19"/>
    <p:sldId id="348" r:id="rId20"/>
    <p:sldId id="362" r:id="rId21"/>
    <p:sldId id="363" r:id="rId22"/>
    <p:sldId id="364" r:id="rId23"/>
    <p:sldId id="365" r:id="rId24"/>
    <p:sldId id="366" r:id="rId25"/>
    <p:sldId id="367" r:id="rId26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66CCFF"/>
    <a:srgbClr val="99FFCC"/>
    <a:srgbClr val="FFFFCC"/>
    <a:srgbClr val="D4DEBA"/>
    <a:srgbClr val="4D4D4D"/>
    <a:srgbClr val="777777"/>
    <a:srgbClr val="142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4" autoAdjust="0"/>
    <p:restoredTop sz="93256" autoAdjust="0"/>
  </p:normalViewPr>
  <p:slideViewPr>
    <p:cSldViewPr>
      <p:cViewPr varScale="1">
        <p:scale>
          <a:sx n="64" d="100"/>
          <a:sy n="64" d="100"/>
        </p:scale>
        <p:origin x="138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20"/>
    </p:cViewPr>
  </p:sorterViewPr>
  <p:notesViewPr>
    <p:cSldViewPr>
      <p:cViewPr varScale="1">
        <p:scale>
          <a:sx n="57" d="100"/>
          <a:sy n="57" d="100"/>
        </p:scale>
        <p:origin x="162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123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037157F2-724B-4B0C-A7A5-3DD762F8D5E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3350" y="1160463"/>
            <a:ext cx="417830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DBA585C1-F94A-4605-85CB-881FC4EF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6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300"/>
              </a:spcAft>
              <a:buFontTx/>
              <a:buNone/>
            </a:pPr>
            <a:endParaRPr 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585C1-F94A-4605-85CB-881FC4EF26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39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585C1-F94A-4605-85CB-881FC4EF26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9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585C1-F94A-4605-85CB-881FC4EF26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22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585C1-F94A-4605-85CB-881FC4EF26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42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585C1-F94A-4605-85CB-881FC4EF26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40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585C1-F94A-4605-85CB-881FC4EF26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95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585C1-F94A-4605-85CB-881FC4EF26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10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585C1-F94A-4605-85CB-881FC4EF26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91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585C1-F94A-4605-85CB-881FC4EF26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7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300"/>
              </a:spcAft>
              <a:buFontTx/>
              <a:buNone/>
            </a:pPr>
            <a:endParaRPr 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585C1-F94A-4605-85CB-881FC4EF26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56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300"/>
              </a:spcAft>
              <a:buFontTx/>
              <a:buNone/>
            </a:pPr>
            <a:endParaRPr 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585C1-F94A-4605-85CB-881FC4EF26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64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300"/>
              </a:spcAft>
              <a:buFontTx/>
              <a:buNone/>
            </a:pPr>
            <a:endParaRPr 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585C1-F94A-4605-85CB-881FC4EF26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6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585C1-F94A-4605-85CB-881FC4EF26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9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585C1-F94A-4605-85CB-881FC4EF26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63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300"/>
              </a:spcAft>
              <a:buFontTx/>
              <a:buNone/>
            </a:pPr>
            <a:endParaRPr 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585C1-F94A-4605-85CB-881FC4EF26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3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Advantages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PC are inexpensive and easy to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Lots of PC databases and development tools available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Individual users manage and maintain their own data</a:t>
            </a:r>
          </a:p>
          <a:p>
            <a:r>
              <a:rPr lang="en-US" baseline="0" dirty="0" smtClean="0"/>
              <a:t>Disadvantages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Data becomes isolated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Data is not readily available to all users who need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585C1-F94A-4605-85CB-881FC4EF26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33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Advantages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Better performance / minimal network traffic (load is split between client and server)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Easier to modify hardware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Sophisticated DBMS / development tools</a:t>
            </a:r>
          </a:p>
          <a:p>
            <a:r>
              <a:rPr lang="en-US" baseline="0" dirty="0" smtClean="0"/>
              <a:t>Disadvantages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Difficult to administer and maintain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585C1-F94A-4605-85CB-881FC4EF26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3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F4FF-0C17-4CEE-824D-EF5F4450017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ttps://cd1.saumag.edu/communications/files/2016/04/FlameColor-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10897"/>
            <a:ext cx="606425" cy="71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57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F202-BE8F-4ADA-BBB9-860B5264BA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7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F676-0307-4566-B61B-E29EFF04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4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8367-865F-4B0B-BF30-EDC626EBA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8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C85-1B6C-4CE2-9EAE-13815897E8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88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7872-9A4A-4F60-AA4A-FD3124788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4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1AF2-7412-4840-87DA-431604E5EF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3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6993-CE78-4DCC-9658-51D6AA299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0E98-C4E2-45D8-A068-93CF0E2F2D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7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15BC-F5B3-4FFE-ABE3-83396B3524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2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32D7-C8FC-45FB-80CF-B1D9FA86F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4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1ED9-56AD-4444-923E-B81D3DEFB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3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gif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47700" y="1371600"/>
            <a:ext cx="8229600" cy="12192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MCIS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5133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Data &amp; Information Management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667000" y="4495800"/>
            <a:ext cx="4191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buClr>
                <a:schemeClr val="bg2"/>
              </a:buClr>
            </a:pPr>
            <a:r>
              <a:rPr lang="en-US" sz="2400" b="1" dirty="0" smtClean="0"/>
              <a:t>Week2_Introduction to Databases</a:t>
            </a:r>
            <a:endParaRPr lang="en-US" b="1" dirty="0" smtClean="0">
              <a:solidFill>
                <a:srgbClr val="D4DEBA"/>
              </a:solidFill>
            </a:endParaRPr>
          </a:p>
          <a:p>
            <a:pPr algn="r">
              <a:spcBef>
                <a:spcPct val="20000"/>
              </a:spcBef>
              <a:spcAft>
                <a:spcPts val="600"/>
              </a:spcAft>
              <a:buClr>
                <a:schemeClr val="bg2"/>
              </a:buClr>
            </a:pPr>
            <a:endParaRPr lang="en-US" b="1" dirty="0" smtClean="0">
              <a:solidFill>
                <a:srgbClr val="D4DEBA"/>
              </a:solidFill>
            </a:endParaRPr>
          </a:p>
          <a:p>
            <a:pPr algn="r">
              <a:spcBef>
                <a:spcPct val="20000"/>
              </a:spcBef>
              <a:spcAft>
                <a:spcPts val="600"/>
              </a:spcAft>
              <a:buClr>
                <a:schemeClr val="bg2"/>
              </a:buClr>
            </a:pPr>
            <a:endParaRPr lang="en-US" b="1" dirty="0">
              <a:solidFill>
                <a:srgbClr val="D4DEBA"/>
              </a:solidFill>
            </a:endParaRPr>
          </a:p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bg2"/>
              </a:buClr>
            </a:pPr>
            <a:r>
              <a:rPr lang="en-US" b="1" dirty="0" smtClean="0"/>
              <a:t>Dr. Ahmad Al Shami</a:t>
            </a:r>
          </a:p>
          <a:p>
            <a:pPr algn="r">
              <a:spcBef>
                <a:spcPct val="20000"/>
              </a:spcBef>
              <a:spcAft>
                <a:spcPts val="600"/>
              </a:spcAft>
              <a:buClr>
                <a:schemeClr val="bg2"/>
              </a:buClr>
            </a:pPr>
            <a:endParaRPr lang="en-US" b="1" dirty="0">
              <a:solidFill>
                <a:srgbClr val="D4DEBA"/>
              </a:solidFill>
            </a:endParaRPr>
          </a:p>
        </p:txBody>
      </p:sp>
    </p:spTree>
  </p:cSld>
  <p:clrMapOvr>
    <a:masterClrMapping/>
  </p:clrMapOvr>
  <p:transition advTm="548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1027"/>
          <p:cNvSpPr>
            <a:spLocks noChangeArrowheads="1"/>
          </p:cNvSpPr>
          <p:nvPr/>
        </p:nvSpPr>
        <p:spPr bwMode="auto">
          <a:xfrm>
            <a:off x="382588" y="228600"/>
            <a:ext cx="3524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 dirty="0" smtClean="0">
                <a:solidFill>
                  <a:srgbClr val="0070C0"/>
                </a:solidFill>
              </a:rPr>
              <a:t>2.3 Database Configurations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1208087" y="1038224"/>
            <a:ext cx="7173913" cy="2290764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2000" b="1" dirty="0" smtClean="0">
                <a:latin typeface="Arial" panose="020B0604020202020204" pitchFamily="34" charset="0"/>
              </a:rPr>
              <a:t>Standalone Databases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2000" dirty="0" smtClean="0">
                <a:latin typeface="Arial" panose="020B0604020202020204" pitchFamily="34" charset="0"/>
              </a:rPr>
              <a:t>The database, DBMS and application programs are stored on a single PC.  Individual </a:t>
            </a:r>
            <a:r>
              <a:rPr lang="en-US" sz="2000" dirty="0">
                <a:latin typeface="Arial" panose="020B0604020202020204" pitchFamily="34" charset="0"/>
              </a:rPr>
              <a:t>users must manage and maintain their own data.  Data is not shared with other users</a:t>
            </a:r>
            <a:r>
              <a:rPr lang="en-US" sz="2000" dirty="0" smtClean="0"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2000" dirty="0" smtClean="0">
                <a:latin typeface="Arial" panose="020B0604020202020204" pitchFamily="34" charset="0"/>
              </a:rPr>
              <a:t>Intended for small businesses or personal use.</a:t>
            </a:r>
            <a:endParaRPr lang="en-US" sz="2000" dirty="0"/>
          </a:p>
        </p:txBody>
      </p:sp>
      <p:pic>
        <p:nvPicPr>
          <p:cNvPr id="38" name="Picture 45" descr="C:\Program Files\Microsoft Office\Clipart\smbusbas\BS00093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08"/>
          <a:stretch>
            <a:fillRect/>
          </a:stretch>
        </p:blipFill>
        <p:spPr bwMode="auto">
          <a:xfrm>
            <a:off x="2925814" y="3881570"/>
            <a:ext cx="1533362" cy="118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0"/>
          <p:cNvSpPr>
            <a:spLocks noChangeArrowheads="1"/>
          </p:cNvSpPr>
          <p:nvPr/>
        </p:nvSpPr>
        <p:spPr bwMode="auto">
          <a:xfrm>
            <a:off x="2772745" y="5164006"/>
            <a:ext cx="19469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i="1" dirty="0" smtClean="0">
                <a:latin typeface="Arial" panose="020B0604020202020204" pitchFamily="34" charset="0"/>
              </a:rPr>
              <a:t>Standalone PC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 flipH="1">
            <a:off x="4304478" y="4872170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51"/>
          <p:cNvSpPr>
            <a:spLocks noChangeArrowheads="1"/>
          </p:cNvSpPr>
          <p:nvPr/>
        </p:nvSpPr>
        <p:spPr bwMode="auto">
          <a:xfrm>
            <a:off x="5754346" y="3910840"/>
            <a:ext cx="1566182" cy="93586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US" sz="1200" b="1" dirty="0" smtClean="0">
                <a:latin typeface="Arial" panose="020B0604020202020204" pitchFamily="34" charset="0"/>
              </a:rPr>
              <a:t>Examples:</a:t>
            </a:r>
          </a:p>
          <a:p>
            <a:pPr marL="174625">
              <a:spcBef>
                <a:spcPct val="0"/>
              </a:spcBef>
              <a:buFontTx/>
              <a:buNone/>
            </a:pPr>
            <a:r>
              <a:rPr lang="en-US" sz="1200" b="1" i="1" dirty="0" smtClean="0">
                <a:latin typeface="Arial" panose="020B0604020202020204" pitchFamily="34" charset="0"/>
              </a:rPr>
              <a:t>MS Access</a:t>
            </a:r>
          </a:p>
          <a:p>
            <a:pPr marL="174625">
              <a:spcBef>
                <a:spcPct val="0"/>
              </a:spcBef>
              <a:buFontTx/>
              <a:buNone/>
            </a:pPr>
            <a:r>
              <a:rPr lang="en-US" sz="1200" b="1" i="1" dirty="0" smtClean="0">
                <a:latin typeface="Arial" panose="020B0604020202020204" pitchFamily="34" charset="0"/>
              </a:rPr>
              <a:t>FileMaker Pro</a:t>
            </a:r>
          </a:p>
          <a:p>
            <a:pPr marL="174625">
              <a:spcBef>
                <a:spcPct val="0"/>
              </a:spcBef>
              <a:buFontTx/>
              <a:buNone/>
            </a:pPr>
            <a:r>
              <a:rPr lang="en-US" sz="1200" b="1" i="1" dirty="0" smtClean="0">
                <a:latin typeface="Arial" panose="020B0604020202020204" pitchFamily="34" charset="0"/>
              </a:rPr>
              <a:t>Paradox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648200" y="3676947"/>
            <a:ext cx="1133167" cy="1389148"/>
            <a:chOff x="4084587" y="3300577"/>
            <a:chExt cx="1133167" cy="1389148"/>
          </a:xfrm>
        </p:grpSpPr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4647070" y="3724604"/>
              <a:ext cx="0" cy="8420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Text Box 36"/>
            <p:cNvSpPr txBox="1">
              <a:spLocks noChangeArrowheads="1"/>
            </p:cNvSpPr>
            <p:nvPr/>
          </p:nvSpPr>
          <p:spPr bwMode="auto">
            <a:xfrm>
              <a:off x="4347980" y="3958352"/>
              <a:ext cx="607438" cy="246221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000" b="1" dirty="0" smtClean="0">
                  <a:latin typeface="Arial" panose="020B0604020202020204" pitchFamily="34" charset="0"/>
                </a:rPr>
                <a:t>DBMS</a:t>
              </a:r>
              <a:endParaRPr lang="en-US" dirty="0"/>
            </a:p>
          </p:txBody>
        </p:sp>
        <p:sp>
          <p:nvSpPr>
            <p:cNvPr id="47" name="Text Box 36"/>
            <p:cNvSpPr txBox="1">
              <a:spLocks noChangeArrowheads="1"/>
            </p:cNvSpPr>
            <p:nvPr/>
          </p:nvSpPr>
          <p:spPr bwMode="auto">
            <a:xfrm>
              <a:off x="4143393" y="4443504"/>
              <a:ext cx="1074361" cy="246221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000" b="1" dirty="0" smtClean="0">
                  <a:latin typeface="Arial" panose="020B0604020202020204" pitchFamily="34" charset="0"/>
                </a:rPr>
                <a:t>Application(s)</a:t>
              </a:r>
              <a:endParaRPr lang="en-US" dirty="0"/>
            </a:p>
          </p:txBody>
        </p:sp>
        <p:sp>
          <p:nvSpPr>
            <p:cNvPr id="51" name="Text Box 36"/>
            <p:cNvSpPr txBox="1">
              <a:spLocks noChangeArrowheads="1"/>
            </p:cNvSpPr>
            <p:nvPr/>
          </p:nvSpPr>
          <p:spPr bwMode="auto">
            <a:xfrm>
              <a:off x="4113990" y="4408470"/>
              <a:ext cx="1074361" cy="246221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000" b="1" dirty="0" smtClean="0">
                  <a:latin typeface="Arial" panose="020B0604020202020204" pitchFamily="34" charset="0"/>
                </a:rPr>
                <a:t>Application(s)</a:t>
              </a:r>
              <a:endParaRPr lang="en-US" dirty="0"/>
            </a:p>
          </p:txBody>
        </p:sp>
        <p:sp>
          <p:nvSpPr>
            <p:cNvPr id="52" name="Text Box 36"/>
            <p:cNvSpPr txBox="1">
              <a:spLocks noChangeArrowheads="1"/>
            </p:cNvSpPr>
            <p:nvPr/>
          </p:nvSpPr>
          <p:spPr bwMode="auto">
            <a:xfrm>
              <a:off x="4084587" y="4372670"/>
              <a:ext cx="1074361" cy="246221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000" b="1" dirty="0" smtClean="0">
                  <a:latin typeface="Arial" panose="020B0604020202020204" pitchFamily="34" charset="0"/>
                </a:rPr>
                <a:t>Application(s)</a:t>
              </a:r>
              <a:endParaRPr lang="en-US" dirty="0"/>
            </a:p>
          </p:txBody>
        </p:sp>
        <p:sp>
          <p:nvSpPr>
            <p:cNvPr id="45" name="AutoShape 34"/>
            <p:cNvSpPr>
              <a:spLocks noChangeArrowheads="1"/>
            </p:cNvSpPr>
            <p:nvPr/>
          </p:nvSpPr>
          <p:spPr bwMode="auto">
            <a:xfrm>
              <a:off x="4306044" y="3300577"/>
              <a:ext cx="677863" cy="503238"/>
            </a:xfrm>
            <a:prstGeom prst="can">
              <a:avLst>
                <a:gd name="adj" fmla="val 25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35"/>
            <p:cNvSpPr txBox="1">
              <a:spLocks noChangeArrowheads="1"/>
            </p:cNvSpPr>
            <p:nvPr/>
          </p:nvSpPr>
          <p:spPr bwMode="auto">
            <a:xfrm>
              <a:off x="4278262" y="3465166"/>
              <a:ext cx="75882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 dirty="0">
                  <a:latin typeface="Arial" panose="020B0604020202020204" pitchFamily="34" charset="0"/>
                </a:rPr>
                <a:t>Database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 autoUpdateAnimBg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ine 39"/>
          <p:cNvSpPr>
            <a:spLocks noChangeShapeType="1"/>
          </p:cNvSpPr>
          <p:nvPr/>
        </p:nvSpPr>
        <p:spPr bwMode="auto">
          <a:xfrm flipH="1">
            <a:off x="5053772" y="3187235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30"/>
          <p:cNvSpPr>
            <a:spLocks noChangeShapeType="1"/>
          </p:cNvSpPr>
          <p:nvPr/>
        </p:nvSpPr>
        <p:spPr bwMode="auto">
          <a:xfrm>
            <a:off x="3638364" y="5821362"/>
            <a:ext cx="0" cy="200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1" name="Rectangle 1027"/>
          <p:cNvSpPr>
            <a:spLocks noChangeArrowheads="1"/>
          </p:cNvSpPr>
          <p:nvPr/>
        </p:nvSpPr>
        <p:spPr bwMode="auto">
          <a:xfrm>
            <a:off x="382588" y="228600"/>
            <a:ext cx="3524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 dirty="0" smtClean="0">
                <a:solidFill>
                  <a:srgbClr val="0070C0"/>
                </a:solidFill>
              </a:rPr>
              <a:t>2.3 Database Configurations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1208087" y="1038224"/>
            <a:ext cx="7173913" cy="749301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2000" b="1" dirty="0" smtClean="0">
                <a:latin typeface="Arial" panose="020B0604020202020204" pitchFamily="34" charset="0"/>
              </a:rPr>
              <a:t>Client-Server Databases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2000" dirty="0" smtClean="0">
                <a:latin typeface="Arial" panose="020B0604020202020204" pitchFamily="34" charset="0"/>
              </a:rPr>
              <a:t>The database and DBMS </a:t>
            </a:r>
            <a:r>
              <a:rPr lang="en-US" sz="2000" dirty="0">
                <a:latin typeface="Arial" panose="020B0604020202020204" pitchFamily="34" charset="0"/>
              </a:rPr>
              <a:t>is stored on a central computer (server), while applications </a:t>
            </a:r>
            <a:r>
              <a:rPr lang="en-US" sz="2000" dirty="0" smtClean="0">
                <a:latin typeface="Arial" panose="020B0604020202020204" pitchFamily="34" charset="0"/>
              </a:rPr>
              <a:t>run separately </a:t>
            </a:r>
            <a:r>
              <a:rPr lang="en-US" sz="2000" dirty="0">
                <a:latin typeface="Arial" panose="020B0604020202020204" pitchFamily="34" charset="0"/>
              </a:rPr>
              <a:t>on user (client) computers.  </a:t>
            </a:r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1673225" y="5103812"/>
            <a:ext cx="4198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4608513" y="3289301"/>
            <a:ext cx="0" cy="1827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5080000" y="5097462"/>
            <a:ext cx="0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>
            <a:off x="2419350" y="5103812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>
            <a:off x="3740150" y="5113337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4996016" y="5821362"/>
            <a:ext cx="0" cy="200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41"/>
          <p:cNvSpPr>
            <a:spLocks noChangeArrowheads="1"/>
          </p:cNvSpPr>
          <p:nvPr/>
        </p:nvSpPr>
        <p:spPr bwMode="auto">
          <a:xfrm>
            <a:off x="5757863" y="5553075"/>
            <a:ext cx="10683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</a:rPr>
              <a:t>Database </a:t>
            </a:r>
            <a:r>
              <a:rPr lang="en-US" sz="1400" i="1" dirty="0" smtClean="0">
                <a:latin typeface="Arial" panose="020B0604020202020204" pitchFamily="34" charset="0"/>
              </a:rPr>
              <a:t>Clients</a:t>
            </a:r>
            <a:endParaRPr lang="en-US" sz="1800" i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39" name="Picture 46" descr="C:\Program Files\Microsoft Office\Clipart\smbusbas\BS00093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08"/>
          <a:stretch>
            <a:fillRect/>
          </a:stretch>
        </p:blipFill>
        <p:spPr bwMode="auto">
          <a:xfrm>
            <a:off x="1909764" y="5230812"/>
            <a:ext cx="804124" cy="62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7" descr="C:\Program Files\Microsoft Office\Clipart\smbusbas\BS00093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08"/>
          <a:stretch>
            <a:fillRect/>
          </a:stretch>
        </p:blipFill>
        <p:spPr bwMode="auto">
          <a:xfrm>
            <a:off x="3230564" y="5230812"/>
            <a:ext cx="812800" cy="63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8" descr="C:\Program Files\Microsoft Office\Clipart\smbusbas\BS00093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08"/>
          <a:stretch>
            <a:fillRect/>
          </a:stretch>
        </p:blipFill>
        <p:spPr bwMode="auto">
          <a:xfrm>
            <a:off x="4593954" y="5230812"/>
            <a:ext cx="804124" cy="62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008543" y="2419417"/>
            <a:ext cx="2209041" cy="922338"/>
            <a:chOff x="2902709" y="2277608"/>
            <a:chExt cx="2209041" cy="922338"/>
          </a:xfrm>
        </p:grpSpPr>
        <p:pic>
          <p:nvPicPr>
            <p:cNvPr id="38" name="Picture 45" descr="C:\Program Files\Microsoft Office\Clipart\smbusbas\BS00093_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608"/>
            <a:stretch>
              <a:fillRect/>
            </a:stretch>
          </p:blipFill>
          <p:spPr bwMode="auto">
            <a:xfrm>
              <a:off x="3922713" y="2277608"/>
              <a:ext cx="1189037" cy="922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0"/>
            <p:cNvSpPr>
              <a:spLocks noChangeArrowheads="1"/>
            </p:cNvSpPr>
            <p:nvPr/>
          </p:nvSpPr>
          <p:spPr bwMode="auto">
            <a:xfrm>
              <a:off x="2902709" y="2417610"/>
              <a:ext cx="113347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400" i="1" dirty="0">
                  <a:latin typeface="Arial" panose="020B0604020202020204" pitchFamily="34" charset="0"/>
                </a:rPr>
                <a:t>Database </a:t>
              </a:r>
              <a:r>
                <a:rPr lang="en-US" sz="1400" i="1" dirty="0" smtClean="0">
                  <a:latin typeface="Arial" panose="020B0604020202020204" pitchFamily="34" charset="0"/>
                </a:rPr>
                <a:t>Server</a:t>
              </a:r>
              <a:endParaRPr lang="en-US" sz="18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0" name="Rectangle 51"/>
          <p:cNvSpPr>
            <a:spLocks noChangeArrowheads="1"/>
          </p:cNvSpPr>
          <p:nvPr/>
        </p:nvSpPr>
        <p:spPr bwMode="auto">
          <a:xfrm>
            <a:off x="6351059" y="2419417"/>
            <a:ext cx="1566182" cy="93586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US" sz="1200" b="1" dirty="0" smtClean="0">
                <a:latin typeface="Arial" panose="020B0604020202020204" pitchFamily="34" charset="0"/>
              </a:rPr>
              <a:t>Examples:</a:t>
            </a:r>
          </a:p>
          <a:p>
            <a:pPr marL="174625">
              <a:spcBef>
                <a:spcPct val="0"/>
              </a:spcBef>
              <a:buFontTx/>
              <a:buNone/>
            </a:pPr>
            <a:r>
              <a:rPr lang="en-US" sz="1200" b="1" dirty="0" smtClean="0">
                <a:latin typeface="Arial" panose="020B0604020202020204" pitchFamily="34" charset="0"/>
              </a:rPr>
              <a:t>Oracle</a:t>
            </a:r>
          </a:p>
          <a:p>
            <a:pPr marL="174625">
              <a:spcBef>
                <a:spcPct val="0"/>
              </a:spcBef>
              <a:buFontTx/>
              <a:buNone/>
            </a:pPr>
            <a:r>
              <a:rPr lang="en-US" sz="1200" b="1" i="1" dirty="0" smtClean="0">
                <a:latin typeface="Arial" panose="020B0604020202020204" pitchFamily="34" charset="0"/>
              </a:rPr>
              <a:t>SQL Server</a:t>
            </a:r>
          </a:p>
          <a:p>
            <a:pPr marL="174625">
              <a:spcBef>
                <a:spcPct val="0"/>
              </a:spcBef>
              <a:buFontTx/>
              <a:buNone/>
            </a:pPr>
            <a:r>
              <a:rPr lang="en-US" sz="1200" b="1" i="1" dirty="0" smtClean="0">
                <a:latin typeface="Arial" panose="020B0604020202020204" pitchFamily="34" charset="0"/>
              </a:rPr>
              <a:t>DB2</a:t>
            </a:r>
            <a:endParaRPr lang="en-US" sz="1200" i="1" dirty="0"/>
          </a:p>
        </p:txBody>
      </p:sp>
      <p:sp>
        <p:nvSpPr>
          <p:cNvPr id="6" name="Cloud 5"/>
          <p:cNvSpPr/>
          <p:nvPr/>
        </p:nvSpPr>
        <p:spPr>
          <a:xfrm>
            <a:off x="3475038" y="3631407"/>
            <a:ext cx="2296054" cy="1143000"/>
          </a:xfrm>
          <a:prstGeom prst="cloud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40"/>
          <p:cNvSpPr>
            <a:spLocks noChangeArrowheads="1"/>
          </p:cNvSpPr>
          <p:nvPr/>
        </p:nvSpPr>
        <p:spPr bwMode="auto">
          <a:xfrm>
            <a:off x="4028547" y="3925784"/>
            <a:ext cx="1133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</a:rPr>
              <a:t>Network / Internet</a:t>
            </a:r>
            <a:endParaRPr lang="en-US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434700" y="2398006"/>
            <a:ext cx="758825" cy="903996"/>
            <a:chOff x="4278262" y="3300577"/>
            <a:chExt cx="758825" cy="903996"/>
          </a:xfrm>
        </p:grpSpPr>
        <p:sp>
          <p:nvSpPr>
            <p:cNvPr id="51" name="Line 30"/>
            <p:cNvSpPr>
              <a:spLocks noChangeShapeType="1"/>
            </p:cNvSpPr>
            <p:nvPr/>
          </p:nvSpPr>
          <p:spPr bwMode="auto">
            <a:xfrm>
              <a:off x="4647070" y="3724604"/>
              <a:ext cx="0" cy="430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36"/>
            <p:cNvSpPr txBox="1">
              <a:spLocks noChangeArrowheads="1"/>
            </p:cNvSpPr>
            <p:nvPr/>
          </p:nvSpPr>
          <p:spPr bwMode="auto">
            <a:xfrm>
              <a:off x="4347980" y="3958352"/>
              <a:ext cx="607438" cy="246221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000" b="1" dirty="0" smtClean="0">
                  <a:latin typeface="Arial" panose="020B0604020202020204" pitchFamily="34" charset="0"/>
                </a:rPr>
                <a:t>DBMS</a:t>
              </a:r>
              <a:endParaRPr lang="en-US" dirty="0"/>
            </a:p>
          </p:txBody>
        </p:sp>
        <p:sp>
          <p:nvSpPr>
            <p:cNvPr id="56" name="AutoShape 34"/>
            <p:cNvSpPr>
              <a:spLocks noChangeArrowheads="1"/>
            </p:cNvSpPr>
            <p:nvPr/>
          </p:nvSpPr>
          <p:spPr bwMode="auto">
            <a:xfrm>
              <a:off x="4306044" y="3300577"/>
              <a:ext cx="677863" cy="503238"/>
            </a:xfrm>
            <a:prstGeom prst="can">
              <a:avLst>
                <a:gd name="adj" fmla="val 25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35"/>
            <p:cNvSpPr txBox="1">
              <a:spLocks noChangeArrowheads="1"/>
            </p:cNvSpPr>
            <p:nvPr/>
          </p:nvSpPr>
          <p:spPr bwMode="auto">
            <a:xfrm>
              <a:off x="4278262" y="3465166"/>
              <a:ext cx="75882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 dirty="0">
                  <a:latin typeface="Arial" panose="020B0604020202020204" pitchFamily="34" charset="0"/>
                </a:rPr>
                <a:t>Database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429433" y="5937472"/>
            <a:ext cx="1133167" cy="317055"/>
            <a:chOff x="6959017" y="5840923"/>
            <a:chExt cx="1133167" cy="317055"/>
          </a:xfrm>
        </p:grpSpPr>
        <p:sp>
          <p:nvSpPr>
            <p:cNvPr id="62" name="Text Box 36"/>
            <p:cNvSpPr txBox="1">
              <a:spLocks noChangeArrowheads="1"/>
            </p:cNvSpPr>
            <p:nvPr/>
          </p:nvSpPr>
          <p:spPr bwMode="auto">
            <a:xfrm>
              <a:off x="7017823" y="5911757"/>
              <a:ext cx="1074361" cy="246221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000" b="1" dirty="0" smtClean="0">
                  <a:latin typeface="Arial" panose="020B0604020202020204" pitchFamily="34" charset="0"/>
                </a:rPr>
                <a:t>Application(s)</a:t>
              </a:r>
              <a:endParaRPr lang="en-US" dirty="0"/>
            </a:p>
          </p:txBody>
        </p:sp>
        <p:sp>
          <p:nvSpPr>
            <p:cNvPr id="63" name="Text Box 36"/>
            <p:cNvSpPr txBox="1">
              <a:spLocks noChangeArrowheads="1"/>
            </p:cNvSpPr>
            <p:nvPr/>
          </p:nvSpPr>
          <p:spPr bwMode="auto">
            <a:xfrm>
              <a:off x="6988420" y="5876723"/>
              <a:ext cx="1074361" cy="246221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000" b="1" dirty="0" smtClean="0">
                  <a:latin typeface="Arial" panose="020B0604020202020204" pitchFamily="34" charset="0"/>
                </a:rPr>
                <a:t>Application(s)</a:t>
              </a:r>
              <a:endParaRPr lang="en-US" dirty="0"/>
            </a:p>
          </p:txBody>
        </p:sp>
        <p:sp>
          <p:nvSpPr>
            <p:cNvPr id="64" name="Text Box 36"/>
            <p:cNvSpPr txBox="1">
              <a:spLocks noChangeArrowheads="1"/>
            </p:cNvSpPr>
            <p:nvPr/>
          </p:nvSpPr>
          <p:spPr bwMode="auto">
            <a:xfrm>
              <a:off x="6959017" y="5840923"/>
              <a:ext cx="1074361" cy="246221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000" b="1" dirty="0" smtClean="0">
                  <a:latin typeface="Arial" panose="020B0604020202020204" pitchFamily="34" charset="0"/>
                </a:rPr>
                <a:t>Application(s)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071781" y="5937472"/>
            <a:ext cx="1133167" cy="317055"/>
            <a:chOff x="6959017" y="5840923"/>
            <a:chExt cx="1133167" cy="317055"/>
          </a:xfrm>
        </p:grpSpPr>
        <p:sp>
          <p:nvSpPr>
            <p:cNvPr id="69" name="Text Box 36"/>
            <p:cNvSpPr txBox="1">
              <a:spLocks noChangeArrowheads="1"/>
            </p:cNvSpPr>
            <p:nvPr/>
          </p:nvSpPr>
          <p:spPr bwMode="auto">
            <a:xfrm>
              <a:off x="7017823" y="5911757"/>
              <a:ext cx="1074361" cy="246221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000" b="1" dirty="0" smtClean="0">
                  <a:latin typeface="Arial" panose="020B0604020202020204" pitchFamily="34" charset="0"/>
                </a:rPr>
                <a:t>Application(s)</a:t>
              </a:r>
              <a:endParaRPr lang="en-US" dirty="0"/>
            </a:p>
          </p:txBody>
        </p:sp>
        <p:sp>
          <p:nvSpPr>
            <p:cNvPr id="70" name="Text Box 36"/>
            <p:cNvSpPr txBox="1">
              <a:spLocks noChangeArrowheads="1"/>
            </p:cNvSpPr>
            <p:nvPr/>
          </p:nvSpPr>
          <p:spPr bwMode="auto">
            <a:xfrm>
              <a:off x="6988420" y="5876723"/>
              <a:ext cx="1074361" cy="246221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000" b="1" dirty="0" smtClean="0">
                  <a:latin typeface="Arial" panose="020B0604020202020204" pitchFamily="34" charset="0"/>
                </a:rPr>
                <a:t>Application(s)</a:t>
              </a:r>
              <a:endParaRPr lang="en-US" dirty="0"/>
            </a:p>
          </p:txBody>
        </p:sp>
        <p:sp>
          <p:nvSpPr>
            <p:cNvPr id="71" name="Text Box 36"/>
            <p:cNvSpPr txBox="1">
              <a:spLocks noChangeArrowheads="1"/>
            </p:cNvSpPr>
            <p:nvPr/>
          </p:nvSpPr>
          <p:spPr bwMode="auto">
            <a:xfrm>
              <a:off x="6959017" y="5840923"/>
              <a:ext cx="1074361" cy="246221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000" b="1" dirty="0" smtClean="0">
                  <a:latin typeface="Arial" panose="020B0604020202020204" pitchFamily="34" charset="0"/>
                </a:rPr>
                <a:t>Application(s)</a:t>
              </a:r>
              <a:endParaRPr lang="en-US" dirty="0"/>
            </a:p>
          </p:txBody>
        </p:sp>
      </p:grpSp>
      <p:sp>
        <p:nvSpPr>
          <p:cNvPr id="72" name="Line 30"/>
          <p:cNvSpPr>
            <a:spLocks noChangeShapeType="1"/>
          </p:cNvSpPr>
          <p:nvPr/>
        </p:nvSpPr>
        <p:spPr bwMode="auto">
          <a:xfrm>
            <a:off x="2311892" y="5821362"/>
            <a:ext cx="0" cy="200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1745309" y="5937472"/>
            <a:ext cx="1133167" cy="317055"/>
            <a:chOff x="6959017" y="5840923"/>
            <a:chExt cx="1133167" cy="317055"/>
          </a:xfrm>
        </p:grpSpPr>
        <p:sp>
          <p:nvSpPr>
            <p:cNvPr id="74" name="Text Box 36"/>
            <p:cNvSpPr txBox="1">
              <a:spLocks noChangeArrowheads="1"/>
            </p:cNvSpPr>
            <p:nvPr/>
          </p:nvSpPr>
          <p:spPr bwMode="auto">
            <a:xfrm>
              <a:off x="7017823" y="5911757"/>
              <a:ext cx="1074361" cy="246221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000" b="1" dirty="0" smtClean="0">
                  <a:latin typeface="Arial" panose="020B0604020202020204" pitchFamily="34" charset="0"/>
                </a:rPr>
                <a:t>Application(s)</a:t>
              </a:r>
              <a:endParaRPr lang="en-US" dirty="0"/>
            </a:p>
          </p:txBody>
        </p:sp>
        <p:sp>
          <p:nvSpPr>
            <p:cNvPr id="75" name="Text Box 36"/>
            <p:cNvSpPr txBox="1">
              <a:spLocks noChangeArrowheads="1"/>
            </p:cNvSpPr>
            <p:nvPr/>
          </p:nvSpPr>
          <p:spPr bwMode="auto">
            <a:xfrm>
              <a:off x="6988420" y="5876723"/>
              <a:ext cx="1074361" cy="246221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000" b="1" dirty="0" smtClean="0">
                  <a:latin typeface="Arial" panose="020B0604020202020204" pitchFamily="34" charset="0"/>
                </a:rPr>
                <a:t>Application(s)</a:t>
              </a:r>
              <a:endParaRPr lang="en-US" dirty="0"/>
            </a:p>
          </p:txBody>
        </p:sp>
        <p:sp>
          <p:nvSpPr>
            <p:cNvPr id="76" name="Text Box 36"/>
            <p:cNvSpPr txBox="1">
              <a:spLocks noChangeArrowheads="1"/>
            </p:cNvSpPr>
            <p:nvPr/>
          </p:nvSpPr>
          <p:spPr bwMode="auto">
            <a:xfrm>
              <a:off x="6959017" y="5840923"/>
              <a:ext cx="1074361" cy="246221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000" b="1" dirty="0" smtClean="0">
                  <a:latin typeface="Arial" panose="020B0604020202020204" pitchFamily="34" charset="0"/>
                </a:rPr>
                <a:t>Application(s)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253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 autoUpdateAnimBg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Line 39"/>
          <p:cNvSpPr>
            <a:spLocks noChangeShapeType="1"/>
          </p:cNvSpPr>
          <p:nvPr/>
        </p:nvSpPr>
        <p:spPr bwMode="auto">
          <a:xfrm>
            <a:off x="4165902" y="2895599"/>
            <a:ext cx="575979" cy="258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39"/>
          <p:cNvSpPr>
            <a:spLocks noChangeShapeType="1"/>
          </p:cNvSpPr>
          <p:nvPr/>
        </p:nvSpPr>
        <p:spPr bwMode="auto">
          <a:xfrm>
            <a:off x="4953000" y="2627332"/>
            <a:ext cx="0" cy="20383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6013280" y="3212258"/>
            <a:ext cx="704850" cy="411163"/>
            <a:chOff x="1897063" y="3701752"/>
            <a:chExt cx="704850" cy="411163"/>
          </a:xfrm>
        </p:grpSpPr>
        <p:sp>
          <p:nvSpPr>
            <p:cNvPr id="58" name="AutoShape 34"/>
            <p:cNvSpPr>
              <a:spLocks noChangeArrowheads="1"/>
            </p:cNvSpPr>
            <p:nvPr/>
          </p:nvSpPr>
          <p:spPr bwMode="auto">
            <a:xfrm>
              <a:off x="1941512" y="3701752"/>
              <a:ext cx="561975" cy="411163"/>
            </a:xfrm>
            <a:prstGeom prst="can">
              <a:avLst>
                <a:gd name="adj" fmla="val 25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35"/>
            <p:cNvSpPr txBox="1">
              <a:spLocks noChangeArrowheads="1"/>
            </p:cNvSpPr>
            <p:nvPr/>
          </p:nvSpPr>
          <p:spPr bwMode="auto">
            <a:xfrm>
              <a:off x="1897063" y="3809172"/>
              <a:ext cx="7048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 dirty="0" smtClean="0">
                  <a:latin typeface="Arial" panose="020B0604020202020204" pitchFamily="34" charset="0"/>
                </a:rPr>
                <a:t>DB </a:t>
              </a:r>
              <a:r>
                <a:rPr lang="en-US" sz="1000" b="1" dirty="0" err="1" smtClean="0">
                  <a:latin typeface="Arial" panose="020B0604020202020204" pitchFamily="34" charset="0"/>
                </a:rPr>
                <a:t>pt</a:t>
              </a:r>
              <a:r>
                <a:rPr lang="en-US" sz="1000" b="1" dirty="0" smtClean="0">
                  <a:latin typeface="Arial" panose="020B0604020202020204" pitchFamily="34" charset="0"/>
                </a:rPr>
                <a:t> 3</a:t>
              </a:r>
              <a:endParaRPr lang="en-US" dirty="0"/>
            </a:p>
          </p:txBody>
        </p:sp>
      </p:grpSp>
      <p:sp>
        <p:nvSpPr>
          <p:cNvPr id="85" name="Line 14"/>
          <p:cNvSpPr>
            <a:spLocks noChangeShapeType="1"/>
          </p:cNvSpPr>
          <p:nvPr/>
        </p:nvSpPr>
        <p:spPr bwMode="auto">
          <a:xfrm flipH="1">
            <a:off x="5398077" y="3022129"/>
            <a:ext cx="645048" cy="94306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39"/>
          <p:cNvSpPr>
            <a:spLocks noChangeShapeType="1"/>
          </p:cNvSpPr>
          <p:nvPr/>
        </p:nvSpPr>
        <p:spPr bwMode="auto">
          <a:xfrm>
            <a:off x="3908664" y="2908690"/>
            <a:ext cx="693535" cy="9812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4"/>
          <p:cNvSpPr>
            <a:spLocks noChangeShapeType="1"/>
          </p:cNvSpPr>
          <p:nvPr/>
        </p:nvSpPr>
        <p:spPr bwMode="auto">
          <a:xfrm>
            <a:off x="2523290" y="3022129"/>
            <a:ext cx="1362909" cy="9036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1" name="Rectangle 1027"/>
          <p:cNvSpPr>
            <a:spLocks noChangeArrowheads="1"/>
          </p:cNvSpPr>
          <p:nvPr/>
        </p:nvSpPr>
        <p:spPr bwMode="auto">
          <a:xfrm>
            <a:off x="382588" y="228600"/>
            <a:ext cx="3524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 dirty="0" smtClean="0">
                <a:solidFill>
                  <a:srgbClr val="0070C0"/>
                </a:solidFill>
              </a:rPr>
              <a:t>2.3 Database Configurations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1208087" y="1038224"/>
            <a:ext cx="7173913" cy="749301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2000" b="1" dirty="0" smtClean="0">
                <a:latin typeface="Arial" panose="020B0604020202020204" pitchFamily="34" charset="0"/>
              </a:rPr>
              <a:t>Distributed Databases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2000" dirty="0" smtClean="0">
                <a:latin typeface="Arial" panose="020B0604020202020204" pitchFamily="34" charset="0"/>
              </a:rPr>
              <a:t>The database is spread across multiple storage devices, which may be attached to physically separate servers.  </a:t>
            </a:r>
            <a:endParaRPr lang="en-US" sz="2000" dirty="0">
              <a:latin typeface="Arial" panose="020B0604020202020204" pitchFamily="34" charset="0"/>
            </a:endParaRPr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4608513" y="4187393"/>
            <a:ext cx="0" cy="9291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6333139" y="3054454"/>
            <a:ext cx="0" cy="20383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36"/>
          <p:cNvSpPr txBox="1">
            <a:spLocks noChangeArrowheads="1"/>
          </p:cNvSpPr>
          <p:nvPr/>
        </p:nvSpPr>
        <p:spPr bwMode="auto">
          <a:xfrm>
            <a:off x="4529421" y="2797093"/>
            <a:ext cx="883178" cy="40011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 dirty="0" smtClean="0">
                <a:latin typeface="Arial" panose="020B0604020202020204" pitchFamily="34" charset="0"/>
              </a:rPr>
              <a:t>Distributed DBMS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859733" y="2421226"/>
            <a:ext cx="807267" cy="1111721"/>
            <a:chOff x="1859733" y="2421226"/>
            <a:chExt cx="807267" cy="1111721"/>
          </a:xfrm>
        </p:grpSpPr>
        <p:grpSp>
          <p:nvGrpSpPr>
            <p:cNvPr id="2" name="Group 1"/>
            <p:cNvGrpSpPr/>
            <p:nvPr/>
          </p:nvGrpSpPr>
          <p:grpSpPr>
            <a:xfrm>
              <a:off x="1943100" y="3121784"/>
              <a:ext cx="704850" cy="411163"/>
              <a:chOff x="1897063" y="3701752"/>
              <a:chExt cx="704850" cy="411163"/>
            </a:xfrm>
          </p:grpSpPr>
          <p:sp>
            <p:nvSpPr>
              <p:cNvPr id="45" name="AutoShape 34"/>
              <p:cNvSpPr>
                <a:spLocks noChangeArrowheads="1"/>
              </p:cNvSpPr>
              <p:nvPr/>
            </p:nvSpPr>
            <p:spPr bwMode="auto">
              <a:xfrm>
                <a:off x="1941512" y="3701752"/>
                <a:ext cx="561975" cy="411163"/>
              </a:xfrm>
              <a:prstGeom prst="can">
                <a:avLst>
                  <a:gd name="adj" fmla="val 25000"/>
                </a:avLst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35"/>
              <p:cNvSpPr txBox="1">
                <a:spLocks noChangeArrowheads="1"/>
              </p:cNvSpPr>
              <p:nvPr/>
            </p:nvSpPr>
            <p:spPr bwMode="auto">
              <a:xfrm>
                <a:off x="1897063" y="3809172"/>
                <a:ext cx="704850" cy="244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b="1" dirty="0" smtClean="0">
                    <a:latin typeface="Arial" panose="020B0604020202020204" pitchFamily="34" charset="0"/>
                  </a:rPr>
                  <a:t>DB </a:t>
                </a:r>
                <a:r>
                  <a:rPr lang="en-US" sz="1000" b="1" dirty="0" err="1" smtClean="0">
                    <a:latin typeface="Arial" panose="020B0604020202020204" pitchFamily="34" charset="0"/>
                  </a:rPr>
                  <a:t>pt</a:t>
                </a:r>
                <a:r>
                  <a:rPr lang="en-US" sz="1000" b="1" dirty="0" smtClean="0">
                    <a:latin typeface="Arial" panose="020B0604020202020204" pitchFamily="34" charset="0"/>
                  </a:rPr>
                  <a:t> 2</a:t>
                </a:r>
                <a:endParaRPr lang="en-US" dirty="0"/>
              </a:p>
            </p:txBody>
          </p:sp>
        </p:grpSp>
        <p:sp>
          <p:nvSpPr>
            <p:cNvPr id="61" name="Line 39"/>
            <p:cNvSpPr>
              <a:spLocks noChangeShapeType="1"/>
            </p:cNvSpPr>
            <p:nvPr/>
          </p:nvSpPr>
          <p:spPr bwMode="auto">
            <a:xfrm>
              <a:off x="2274602" y="2895599"/>
              <a:ext cx="0" cy="274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8" name="Picture 45" descr="C:\Program Files\Microsoft Office\Clipart\smbusbas\BS00093_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608"/>
            <a:stretch>
              <a:fillRect/>
            </a:stretch>
          </p:blipFill>
          <p:spPr bwMode="auto">
            <a:xfrm>
              <a:off x="1859733" y="2421226"/>
              <a:ext cx="807267" cy="626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Cloud 5"/>
          <p:cNvSpPr/>
          <p:nvPr/>
        </p:nvSpPr>
        <p:spPr>
          <a:xfrm>
            <a:off x="3475038" y="3631407"/>
            <a:ext cx="2296054" cy="1143000"/>
          </a:xfrm>
          <a:prstGeom prst="cloud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40"/>
          <p:cNvSpPr>
            <a:spLocks noChangeArrowheads="1"/>
          </p:cNvSpPr>
          <p:nvPr/>
        </p:nvSpPr>
        <p:spPr bwMode="auto">
          <a:xfrm>
            <a:off x="4028547" y="3925784"/>
            <a:ext cx="1133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</a:rPr>
              <a:t>Network / Internet</a:t>
            </a:r>
            <a:endParaRPr lang="en-US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51" name="Picture 45" descr="C:\Program Files\Microsoft Office\Clipart\smbusbas\BS00093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08"/>
          <a:stretch>
            <a:fillRect/>
          </a:stretch>
        </p:blipFill>
        <p:spPr bwMode="auto">
          <a:xfrm>
            <a:off x="3513944" y="2378075"/>
            <a:ext cx="807267" cy="62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 51"/>
          <p:cNvGrpSpPr/>
          <p:nvPr/>
        </p:nvGrpSpPr>
        <p:grpSpPr>
          <a:xfrm>
            <a:off x="4623065" y="2275437"/>
            <a:ext cx="704850" cy="411163"/>
            <a:chOff x="1897063" y="3701752"/>
            <a:chExt cx="704850" cy="411163"/>
          </a:xfrm>
        </p:grpSpPr>
        <p:sp>
          <p:nvSpPr>
            <p:cNvPr id="53" name="AutoShape 34"/>
            <p:cNvSpPr>
              <a:spLocks noChangeArrowheads="1"/>
            </p:cNvSpPr>
            <p:nvPr/>
          </p:nvSpPr>
          <p:spPr bwMode="auto">
            <a:xfrm>
              <a:off x="1941512" y="3701752"/>
              <a:ext cx="561975" cy="411163"/>
            </a:xfrm>
            <a:prstGeom prst="can">
              <a:avLst>
                <a:gd name="adj" fmla="val 25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35"/>
            <p:cNvSpPr txBox="1">
              <a:spLocks noChangeArrowheads="1"/>
            </p:cNvSpPr>
            <p:nvPr/>
          </p:nvSpPr>
          <p:spPr bwMode="auto">
            <a:xfrm>
              <a:off x="1897063" y="3809172"/>
              <a:ext cx="7048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 dirty="0" smtClean="0">
                  <a:latin typeface="Arial" panose="020B0604020202020204" pitchFamily="34" charset="0"/>
                </a:rPr>
                <a:t>DB </a:t>
              </a:r>
              <a:r>
                <a:rPr lang="en-US" sz="1000" b="1" dirty="0" err="1" smtClean="0">
                  <a:latin typeface="Arial" panose="020B0604020202020204" pitchFamily="34" charset="0"/>
                </a:rPr>
                <a:t>pt</a:t>
              </a:r>
              <a:r>
                <a:rPr lang="en-US" sz="1000" b="1" dirty="0" smtClean="0">
                  <a:latin typeface="Arial" panose="020B0604020202020204" pitchFamily="34" charset="0"/>
                </a:rPr>
                <a:t> 1</a:t>
              </a:r>
              <a:endParaRPr lang="en-US" dirty="0"/>
            </a:p>
          </p:txBody>
        </p:sp>
      </p:grpSp>
      <p:pic>
        <p:nvPicPr>
          <p:cNvPr id="55" name="Picture 45" descr="C:\Program Files\Microsoft Office\Clipart\smbusbas\BS00093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08"/>
          <a:stretch>
            <a:fillRect/>
          </a:stretch>
        </p:blipFill>
        <p:spPr bwMode="auto">
          <a:xfrm>
            <a:off x="5927750" y="2495010"/>
            <a:ext cx="807267" cy="62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Line 30"/>
          <p:cNvSpPr>
            <a:spLocks noChangeShapeType="1"/>
          </p:cNvSpPr>
          <p:nvPr/>
        </p:nvSpPr>
        <p:spPr bwMode="auto">
          <a:xfrm>
            <a:off x="3638364" y="5821362"/>
            <a:ext cx="0" cy="200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3"/>
          <p:cNvSpPr>
            <a:spLocks noChangeShapeType="1"/>
          </p:cNvSpPr>
          <p:nvPr/>
        </p:nvSpPr>
        <p:spPr bwMode="auto">
          <a:xfrm>
            <a:off x="1673225" y="5103812"/>
            <a:ext cx="4198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5"/>
          <p:cNvSpPr>
            <a:spLocks noChangeShapeType="1"/>
          </p:cNvSpPr>
          <p:nvPr/>
        </p:nvSpPr>
        <p:spPr bwMode="auto">
          <a:xfrm>
            <a:off x="5080000" y="5097462"/>
            <a:ext cx="0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7"/>
          <p:cNvSpPr>
            <a:spLocks noChangeShapeType="1"/>
          </p:cNvSpPr>
          <p:nvPr/>
        </p:nvSpPr>
        <p:spPr bwMode="auto">
          <a:xfrm>
            <a:off x="2419350" y="5103812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18"/>
          <p:cNvSpPr>
            <a:spLocks noChangeShapeType="1"/>
          </p:cNvSpPr>
          <p:nvPr/>
        </p:nvSpPr>
        <p:spPr bwMode="auto">
          <a:xfrm>
            <a:off x="3740150" y="5113337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30"/>
          <p:cNvSpPr>
            <a:spLocks noChangeShapeType="1"/>
          </p:cNvSpPr>
          <p:nvPr/>
        </p:nvSpPr>
        <p:spPr bwMode="auto">
          <a:xfrm>
            <a:off x="4996016" y="5821362"/>
            <a:ext cx="0" cy="200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41"/>
          <p:cNvSpPr>
            <a:spLocks noChangeArrowheads="1"/>
          </p:cNvSpPr>
          <p:nvPr/>
        </p:nvSpPr>
        <p:spPr bwMode="auto">
          <a:xfrm>
            <a:off x="5757863" y="5553075"/>
            <a:ext cx="10683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</a:rPr>
              <a:t>Database </a:t>
            </a:r>
            <a:r>
              <a:rPr lang="en-US" sz="1400" i="1" dirty="0" smtClean="0">
                <a:latin typeface="Arial" panose="020B0604020202020204" pitchFamily="34" charset="0"/>
              </a:rPr>
              <a:t>Clients</a:t>
            </a:r>
            <a:endParaRPr lang="en-US" sz="1800" i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69" name="Picture 46" descr="C:\Program Files\Microsoft Office\Clipart\smbusbas\BS00093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08"/>
          <a:stretch>
            <a:fillRect/>
          </a:stretch>
        </p:blipFill>
        <p:spPr bwMode="auto">
          <a:xfrm>
            <a:off x="1909764" y="5230812"/>
            <a:ext cx="804124" cy="62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7" descr="C:\Program Files\Microsoft Office\Clipart\smbusbas\BS00093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08"/>
          <a:stretch>
            <a:fillRect/>
          </a:stretch>
        </p:blipFill>
        <p:spPr bwMode="auto">
          <a:xfrm>
            <a:off x="3230564" y="5230812"/>
            <a:ext cx="812800" cy="63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8" descr="C:\Program Files\Microsoft Office\Clipart\smbusbas\BS00093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08"/>
          <a:stretch>
            <a:fillRect/>
          </a:stretch>
        </p:blipFill>
        <p:spPr bwMode="auto">
          <a:xfrm>
            <a:off x="4593954" y="5230812"/>
            <a:ext cx="804124" cy="62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/>
          <p:cNvGrpSpPr/>
          <p:nvPr/>
        </p:nvGrpSpPr>
        <p:grpSpPr>
          <a:xfrm>
            <a:off x="4429433" y="5937472"/>
            <a:ext cx="1133167" cy="317055"/>
            <a:chOff x="6959017" y="5840923"/>
            <a:chExt cx="1133167" cy="317055"/>
          </a:xfrm>
        </p:grpSpPr>
        <p:sp>
          <p:nvSpPr>
            <p:cNvPr id="73" name="Text Box 36"/>
            <p:cNvSpPr txBox="1">
              <a:spLocks noChangeArrowheads="1"/>
            </p:cNvSpPr>
            <p:nvPr/>
          </p:nvSpPr>
          <p:spPr bwMode="auto">
            <a:xfrm>
              <a:off x="7017823" y="5911757"/>
              <a:ext cx="1074361" cy="246221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000" b="1" dirty="0" smtClean="0">
                  <a:latin typeface="Arial" panose="020B0604020202020204" pitchFamily="34" charset="0"/>
                </a:rPr>
                <a:t>Application(s)</a:t>
              </a:r>
              <a:endParaRPr lang="en-US" dirty="0"/>
            </a:p>
          </p:txBody>
        </p:sp>
        <p:sp>
          <p:nvSpPr>
            <p:cNvPr id="74" name="Text Box 36"/>
            <p:cNvSpPr txBox="1">
              <a:spLocks noChangeArrowheads="1"/>
            </p:cNvSpPr>
            <p:nvPr/>
          </p:nvSpPr>
          <p:spPr bwMode="auto">
            <a:xfrm>
              <a:off x="6988420" y="5876723"/>
              <a:ext cx="1074361" cy="246221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000" b="1" dirty="0" smtClean="0">
                  <a:latin typeface="Arial" panose="020B0604020202020204" pitchFamily="34" charset="0"/>
                </a:rPr>
                <a:t>Application(s)</a:t>
              </a:r>
              <a:endParaRPr lang="en-US" dirty="0"/>
            </a:p>
          </p:txBody>
        </p:sp>
        <p:sp>
          <p:nvSpPr>
            <p:cNvPr id="75" name="Text Box 36"/>
            <p:cNvSpPr txBox="1">
              <a:spLocks noChangeArrowheads="1"/>
            </p:cNvSpPr>
            <p:nvPr/>
          </p:nvSpPr>
          <p:spPr bwMode="auto">
            <a:xfrm>
              <a:off x="6959017" y="5840923"/>
              <a:ext cx="1074361" cy="246221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000" b="1" dirty="0" smtClean="0">
                  <a:latin typeface="Arial" panose="020B0604020202020204" pitchFamily="34" charset="0"/>
                </a:rPr>
                <a:t>Application(s)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071781" y="5937472"/>
            <a:ext cx="1133167" cy="317055"/>
            <a:chOff x="6959017" y="5840923"/>
            <a:chExt cx="1133167" cy="317055"/>
          </a:xfrm>
        </p:grpSpPr>
        <p:sp>
          <p:nvSpPr>
            <p:cNvPr id="77" name="Text Box 36"/>
            <p:cNvSpPr txBox="1">
              <a:spLocks noChangeArrowheads="1"/>
            </p:cNvSpPr>
            <p:nvPr/>
          </p:nvSpPr>
          <p:spPr bwMode="auto">
            <a:xfrm>
              <a:off x="7017823" y="5911757"/>
              <a:ext cx="1074361" cy="246221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000" b="1" dirty="0" smtClean="0">
                  <a:latin typeface="Arial" panose="020B0604020202020204" pitchFamily="34" charset="0"/>
                </a:rPr>
                <a:t>Application(s)</a:t>
              </a:r>
              <a:endParaRPr lang="en-US" dirty="0"/>
            </a:p>
          </p:txBody>
        </p:sp>
        <p:sp>
          <p:nvSpPr>
            <p:cNvPr id="78" name="Text Box 36"/>
            <p:cNvSpPr txBox="1">
              <a:spLocks noChangeArrowheads="1"/>
            </p:cNvSpPr>
            <p:nvPr/>
          </p:nvSpPr>
          <p:spPr bwMode="auto">
            <a:xfrm>
              <a:off x="6988420" y="5876723"/>
              <a:ext cx="1074361" cy="246221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000" b="1" dirty="0" smtClean="0">
                  <a:latin typeface="Arial" panose="020B0604020202020204" pitchFamily="34" charset="0"/>
                </a:rPr>
                <a:t>Application(s)</a:t>
              </a:r>
              <a:endParaRPr lang="en-US" dirty="0"/>
            </a:p>
          </p:txBody>
        </p:sp>
        <p:sp>
          <p:nvSpPr>
            <p:cNvPr id="79" name="Text Box 36"/>
            <p:cNvSpPr txBox="1">
              <a:spLocks noChangeArrowheads="1"/>
            </p:cNvSpPr>
            <p:nvPr/>
          </p:nvSpPr>
          <p:spPr bwMode="auto">
            <a:xfrm>
              <a:off x="6959017" y="5840923"/>
              <a:ext cx="1074361" cy="246221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000" b="1" dirty="0" smtClean="0">
                  <a:latin typeface="Arial" panose="020B0604020202020204" pitchFamily="34" charset="0"/>
                </a:rPr>
                <a:t>Application(s)</a:t>
              </a:r>
              <a:endParaRPr lang="en-US" dirty="0"/>
            </a:p>
          </p:txBody>
        </p:sp>
      </p:grpSp>
      <p:sp>
        <p:nvSpPr>
          <p:cNvPr id="80" name="Line 30"/>
          <p:cNvSpPr>
            <a:spLocks noChangeShapeType="1"/>
          </p:cNvSpPr>
          <p:nvPr/>
        </p:nvSpPr>
        <p:spPr bwMode="auto">
          <a:xfrm>
            <a:off x="2311892" y="5821362"/>
            <a:ext cx="0" cy="200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1745309" y="5937472"/>
            <a:ext cx="1133167" cy="317055"/>
            <a:chOff x="6959017" y="5840923"/>
            <a:chExt cx="1133167" cy="317055"/>
          </a:xfrm>
        </p:grpSpPr>
        <p:sp>
          <p:nvSpPr>
            <p:cNvPr id="82" name="Text Box 36"/>
            <p:cNvSpPr txBox="1">
              <a:spLocks noChangeArrowheads="1"/>
            </p:cNvSpPr>
            <p:nvPr/>
          </p:nvSpPr>
          <p:spPr bwMode="auto">
            <a:xfrm>
              <a:off x="7017823" y="5911757"/>
              <a:ext cx="1074361" cy="246221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000" b="1" dirty="0" smtClean="0">
                  <a:latin typeface="Arial" panose="020B0604020202020204" pitchFamily="34" charset="0"/>
                </a:rPr>
                <a:t>Application(s)</a:t>
              </a:r>
              <a:endParaRPr lang="en-US" dirty="0"/>
            </a:p>
          </p:txBody>
        </p:sp>
        <p:sp>
          <p:nvSpPr>
            <p:cNvPr id="83" name="Text Box 36"/>
            <p:cNvSpPr txBox="1">
              <a:spLocks noChangeArrowheads="1"/>
            </p:cNvSpPr>
            <p:nvPr/>
          </p:nvSpPr>
          <p:spPr bwMode="auto">
            <a:xfrm>
              <a:off x="6988420" y="5876723"/>
              <a:ext cx="1074361" cy="246221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000" b="1" dirty="0" smtClean="0">
                  <a:latin typeface="Arial" panose="020B0604020202020204" pitchFamily="34" charset="0"/>
                </a:rPr>
                <a:t>Application(s)</a:t>
              </a:r>
              <a:endParaRPr lang="en-US" dirty="0"/>
            </a:p>
          </p:txBody>
        </p:sp>
        <p:sp>
          <p:nvSpPr>
            <p:cNvPr id="84" name="Text Box 36"/>
            <p:cNvSpPr txBox="1">
              <a:spLocks noChangeArrowheads="1"/>
            </p:cNvSpPr>
            <p:nvPr/>
          </p:nvSpPr>
          <p:spPr bwMode="auto">
            <a:xfrm>
              <a:off x="6959017" y="5840923"/>
              <a:ext cx="1074361" cy="246221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000" b="1" dirty="0" smtClean="0">
                  <a:latin typeface="Arial" panose="020B0604020202020204" pitchFamily="34" charset="0"/>
                </a:rPr>
                <a:t>Application(s)</a:t>
              </a:r>
              <a:endParaRPr lang="en-US" dirty="0"/>
            </a:p>
          </p:txBody>
        </p:sp>
      </p:grpSp>
      <p:sp>
        <p:nvSpPr>
          <p:cNvPr id="88" name="Rectangle 41"/>
          <p:cNvSpPr>
            <a:spLocks noChangeArrowheads="1"/>
          </p:cNvSpPr>
          <p:nvPr/>
        </p:nvSpPr>
        <p:spPr bwMode="auto">
          <a:xfrm>
            <a:off x="6839003" y="2535483"/>
            <a:ext cx="10683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</a:rPr>
              <a:t>Database </a:t>
            </a:r>
            <a:r>
              <a:rPr lang="en-US" sz="1400" i="1" dirty="0" smtClean="0">
                <a:latin typeface="Arial" panose="020B0604020202020204" pitchFamily="34" charset="0"/>
              </a:rPr>
              <a:t>Servers</a:t>
            </a:r>
            <a:endParaRPr lang="en-US" sz="1800" i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7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82588" y="228600"/>
            <a:ext cx="43107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 dirty="0" smtClean="0">
                <a:solidFill>
                  <a:srgbClr val="0070C0"/>
                </a:solidFill>
              </a:rPr>
              <a:t>2.4 The Relational Database Model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1301750" y="1126614"/>
            <a:ext cx="517525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ea typeface="Calibri" panose="020F0502020204030204" pitchFamily="34" charset="0"/>
                <a:cs typeface="Arial" panose="020B0604020202020204" pitchFamily="34" charset="0"/>
              </a:rPr>
              <a:t>In the 1960s, mainframe computers used complex database systems that were difficult to use and maintain.</a:t>
            </a:r>
          </a:p>
          <a:p>
            <a:pPr lvl="0" eaLnBrk="0" hangingPunct="0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ea typeface="Calibri" panose="020F0502020204030204" pitchFamily="34" charset="0"/>
                <a:cs typeface="Arial" panose="020B0604020202020204" pitchFamily="34" charset="0"/>
              </a:rPr>
              <a:t>Dr. E. F. </a:t>
            </a:r>
            <a:r>
              <a:rPr lang="en-US" sz="20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Codd</a:t>
            </a:r>
            <a:r>
              <a:rPr lang="en-US" sz="2000" dirty="0" smtClean="0">
                <a:ea typeface="Calibri" panose="020F0502020204030204" pitchFamily="34" charset="0"/>
                <a:cs typeface="Arial" panose="020B0604020202020204" pitchFamily="34" charset="0"/>
              </a:rPr>
              <a:t>, a mathematician working for IBM in California, proposed an alternative to these systems in 1969 when he developed the “Relational Database Model”.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295400"/>
            <a:ext cx="1714286" cy="23904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01750" y="3886200"/>
            <a:ext cx="688953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According to </a:t>
            </a:r>
            <a:r>
              <a:rPr lang="en-US" dirty="0" err="1" smtClean="0"/>
              <a:t>Codd</a:t>
            </a:r>
            <a:r>
              <a:rPr lang="en-US" dirty="0" smtClean="0"/>
              <a:t>, </a:t>
            </a:r>
            <a:r>
              <a:rPr lang="en-US" dirty="0"/>
              <a:t>a 2-dimensional table (or file) was referred to as a “relation” (a related set of information), hence the term “relational model”. </a:t>
            </a:r>
          </a:p>
          <a:p>
            <a:pPr lvl="0" eaLnBrk="0" hangingPunct="0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The first commercial product based on this model was System R – released by IBM in 1974.</a:t>
            </a:r>
          </a:p>
          <a:p>
            <a:pPr lvl="0" eaLnBrk="0" hangingPunct="0">
              <a:spcBef>
                <a:spcPts val="0"/>
              </a:spcBef>
              <a:spcAft>
                <a:spcPts val="1200"/>
              </a:spcAft>
            </a:pPr>
            <a:r>
              <a:rPr lang="en-US" dirty="0" err="1" smtClean="0"/>
              <a:t>Codd’s</a:t>
            </a:r>
            <a:r>
              <a:rPr lang="en-US" dirty="0" smtClean="0"/>
              <a:t> relational model also inspired a young entrepreneur named Larry Ellison, who formed Oracle Corp. in 1982.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40860"/>
      </p:ext>
    </p:extLst>
  </p:cSld>
  <p:clrMapOvr>
    <a:masterClrMapping/>
  </p:clrMapOvr>
  <p:transition advTm="67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82588" y="228600"/>
            <a:ext cx="40863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 dirty="0" smtClean="0">
                <a:solidFill>
                  <a:srgbClr val="0070C0"/>
                </a:solidFill>
              </a:rPr>
              <a:t>2.5 Relational Database Features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1301750" y="1126614"/>
            <a:ext cx="6927849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eaLnBrk="0" hangingPunct="0">
              <a:spcAft>
                <a:spcPts val="600"/>
              </a:spcAft>
            </a:pPr>
            <a:r>
              <a:rPr lang="en-US" sz="2000" b="1" dirty="0" smtClean="0">
                <a:ea typeface="Calibri" panose="020F0502020204030204" pitchFamily="34" charset="0"/>
                <a:cs typeface="Arial" panose="020B0604020202020204" pitchFamily="34" charset="0"/>
              </a:rPr>
              <a:t>Table-Based Structure</a:t>
            </a:r>
          </a:p>
          <a:p>
            <a:pPr lvl="0" eaLnBrk="0" hangingPunct="0"/>
            <a:r>
              <a:rPr lang="en-US" sz="2000" dirty="0" smtClean="0">
                <a:ea typeface="Calibri" panose="020F0502020204030204" pitchFamily="34" charset="0"/>
                <a:cs typeface="Arial" panose="020B0604020202020204" pitchFamily="34" charset="0"/>
              </a:rPr>
              <a:t>In a relational database, data is 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stored in 2-dimensional </a:t>
            </a:r>
            <a:r>
              <a:rPr lang="en-US" sz="2000" i="1" dirty="0">
                <a:ea typeface="Calibri" panose="020F0502020204030204" pitchFamily="34" charset="0"/>
                <a:cs typeface="Arial" panose="020B0604020202020204" pitchFamily="34" charset="0"/>
              </a:rPr>
              <a:t>tables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that represent real-world objects.</a:t>
            </a:r>
            <a:endParaRPr lang="en-US" sz="2000" dirty="0"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458234" y="2381250"/>
            <a:ext cx="2278063" cy="901193"/>
            <a:chOff x="1533525" y="1859106"/>
            <a:chExt cx="2278063" cy="901193"/>
          </a:xfrm>
        </p:grpSpPr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1533525" y="1859106"/>
              <a:ext cx="2278063" cy="53181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 </a:t>
              </a:r>
              <a:r>
                <a:rPr kumimoji="0" lang="en-US" sz="1000" b="1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table</a:t>
              </a: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is a model of a real-world object</a:t>
              </a: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(person, place or thing) that a company wishes to keep data about.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7" name="AutoShape 6"/>
            <p:cNvCxnSpPr>
              <a:cxnSpLocks noChangeShapeType="1"/>
            </p:cNvCxnSpPr>
            <p:nvPr/>
          </p:nvCxnSpPr>
          <p:spPr bwMode="auto">
            <a:xfrm>
              <a:off x="2286000" y="2400299"/>
              <a:ext cx="0" cy="360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7"/>
          <p:cNvGrpSpPr/>
          <p:nvPr/>
        </p:nvGrpSpPr>
        <p:grpSpPr>
          <a:xfrm>
            <a:off x="5595041" y="2642556"/>
            <a:ext cx="2412538" cy="3365320"/>
            <a:chOff x="5670332" y="1980087"/>
            <a:chExt cx="2412538" cy="3365320"/>
          </a:xfrm>
        </p:grpSpPr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5670332" y="2872313"/>
              <a:ext cx="838200" cy="2473094"/>
            </a:xfrm>
            <a:prstGeom prst="roundRect">
              <a:avLst>
                <a:gd name="adj" fmla="val 18241"/>
              </a:avLst>
            </a:prstGeom>
            <a:solidFill>
              <a:srgbClr val="FFCC99">
                <a:alpha val="50000"/>
              </a:srgbClr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5804807" y="1980087"/>
              <a:ext cx="2278063" cy="53181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 </a:t>
              </a:r>
              <a:r>
                <a:rPr kumimoji="0" lang="en-US" sz="1000" b="1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field</a:t>
              </a: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is column in a table (data</a:t>
              </a:r>
              <a:r>
                <a:rPr kumimoji="0" lang="en-US" sz="1000" b="0" i="1" u="none" strike="noStrike" cap="none" normalizeH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that </a:t>
              </a: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“describes” the object).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21" name="AutoShape 8"/>
            <p:cNvCxnSpPr>
              <a:cxnSpLocks noChangeShapeType="1"/>
            </p:cNvCxnSpPr>
            <p:nvPr/>
          </p:nvCxnSpPr>
          <p:spPr bwMode="auto">
            <a:xfrm>
              <a:off x="6018891" y="2391415"/>
              <a:ext cx="909" cy="468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21"/>
          <p:cNvGrpSpPr/>
          <p:nvPr/>
        </p:nvGrpSpPr>
        <p:grpSpPr>
          <a:xfrm>
            <a:off x="1320800" y="2708096"/>
            <a:ext cx="6826298" cy="1757977"/>
            <a:chOff x="1396091" y="2045627"/>
            <a:chExt cx="6826298" cy="1757977"/>
          </a:xfrm>
        </p:grpSpPr>
        <p:sp>
          <p:nvSpPr>
            <p:cNvPr id="23" name="AutoShape 2"/>
            <p:cNvSpPr>
              <a:spLocks noChangeArrowheads="1"/>
            </p:cNvSpPr>
            <p:nvPr/>
          </p:nvSpPr>
          <p:spPr bwMode="auto">
            <a:xfrm>
              <a:off x="1396091" y="3589971"/>
              <a:ext cx="6826298" cy="213633"/>
            </a:xfrm>
            <a:prstGeom prst="roundRect">
              <a:avLst>
                <a:gd name="adj" fmla="val 50000"/>
              </a:avLst>
            </a:prstGeom>
            <a:solidFill>
              <a:srgbClr val="FFCC99">
                <a:alpha val="50000"/>
              </a:srgbClr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Text Box 9"/>
            <p:cNvSpPr txBox="1">
              <a:spLocks noChangeArrowheads="1"/>
            </p:cNvSpPr>
            <p:nvPr/>
          </p:nvSpPr>
          <p:spPr bwMode="auto">
            <a:xfrm>
              <a:off x="3996483" y="2045627"/>
              <a:ext cx="1538382" cy="60896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 </a:t>
              </a:r>
              <a:r>
                <a:rPr kumimoji="0" lang="en-US" sz="1000" b="1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record</a:t>
              </a: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is a </a:t>
              </a:r>
              <a:r>
                <a:rPr lang="en-US" sz="1000" i="1" dirty="0" smtClean="0">
                  <a:solidFill>
                    <a:srgbClr val="FF0000"/>
                  </a:solidFill>
                  <a:ea typeface="Arial" panose="020B0604020202020204" pitchFamily="34" charset="0"/>
                </a:rPr>
                <a:t>row in a table (all </a:t>
              </a: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data about one example of the </a:t>
              </a:r>
              <a:r>
                <a:rPr lang="en-US" sz="1000" i="1" dirty="0" smtClean="0">
                  <a:solidFill>
                    <a:srgbClr val="FF0000"/>
                  </a:solidFill>
                  <a:ea typeface="Arial" panose="020B0604020202020204" pitchFamily="34" charset="0"/>
                </a:rPr>
                <a:t>object).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25" name="AutoShape 10"/>
            <p:cNvCxnSpPr>
              <a:cxnSpLocks noChangeShapeType="1"/>
            </p:cNvCxnSpPr>
            <p:nvPr/>
          </p:nvCxnSpPr>
          <p:spPr bwMode="auto">
            <a:xfrm>
              <a:off x="4419600" y="2612389"/>
              <a:ext cx="0" cy="97758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234" y="3534782"/>
            <a:ext cx="6267450" cy="18542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455706" y="3212068"/>
            <a:ext cx="12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MPLOYEE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762977"/>
      </p:ext>
    </p:extLst>
  </p:cSld>
  <p:clrMapOvr>
    <a:masterClrMapping/>
  </p:clrMapOvr>
  <p:transition advTm="67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82588" y="228600"/>
            <a:ext cx="40863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 dirty="0" smtClean="0">
                <a:solidFill>
                  <a:srgbClr val="0070C0"/>
                </a:solidFill>
              </a:rPr>
              <a:t>2.5 Relational Database Features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1301750" y="1126614"/>
            <a:ext cx="723265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eaLnBrk="0" hangingPunct="0">
              <a:spcAft>
                <a:spcPts val="600"/>
              </a:spcAft>
            </a:pPr>
            <a:r>
              <a:rPr lang="en-US" sz="2000" b="1" dirty="0" smtClean="0">
                <a:ea typeface="Calibri" panose="020F0502020204030204" pitchFamily="34" charset="0"/>
                <a:cs typeface="Arial" panose="020B0604020202020204" pitchFamily="34" charset="0"/>
              </a:rPr>
              <a:t>Table-Based Structure</a:t>
            </a:r>
          </a:p>
          <a:p>
            <a:pPr eaLnBrk="0" hangingPunct="0">
              <a:spcAft>
                <a:spcPts val="600"/>
              </a:spcAft>
            </a:pPr>
            <a:r>
              <a:rPr lang="en-US" sz="2000" dirty="0" smtClean="0"/>
              <a:t>Tables in a relational database also have the following features:</a:t>
            </a:r>
          </a:p>
          <a:p>
            <a:pPr marL="533400" indent="-342900" eaLnBrk="0" hangingPunct="0">
              <a:spcAft>
                <a:spcPts val="6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dirty="0" smtClean="0"/>
              <a:t>rows </a:t>
            </a:r>
            <a:r>
              <a:rPr lang="en-US" sz="2000" dirty="0"/>
              <a:t>/ columns have no particular </a:t>
            </a:r>
            <a:r>
              <a:rPr lang="en-US" sz="2000" dirty="0" smtClean="0"/>
              <a:t>order</a:t>
            </a:r>
          </a:p>
          <a:p>
            <a:pPr marL="533400" indent="-342900" eaLnBrk="0" hangingPunct="0">
              <a:spcAft>
                <a:spcPts val="6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dirty="0" smtClean="0"/>
              <a:t>column values must be from the same </a:t>
            </a:r>
            <a:r>
              <a:rPr lang="en-US" sz="2000" i="1" dirty="0" smtClean="0"/>
              <a:t>domain</a:t>
            </a:r>
            <a:r>
              <a:rPr lang="en-US" sz="2000" dirty="0" smtClean="0"/>
              <a:t> (data type)</a:t>
            </a:r>
          </a:p>
          <a:p>
            <a:pPr marL="533400" indent="-342900" eaLnBrk="0" hangingPunct="0">
              <a:spcAft>
                <a:spcPts val="6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dirty="0" smtClean="0"/>
              <a:t>only 1 value allowed in each “cell”</a:t>
            </a:r>
          </a:p>
          <a:p>
            <a:pPr marL="342900" indent="-34290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 eaLnBrk="0" hangingPunct="0">
              <a:spcAft>
                <a:spcPts val="600"/>
              </a:spcAft>
            </a:pPr>
            <a:endParaRPr lang="en-US" sz="2000" b="1" dirty="0" smtClean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7407" y="3374407"/>
            <a:ext cx="12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MPLOYEE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727174"/>
            <a:ext cx="7653840" cy="226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14913"/>
      </p:ext>
    </p:extLst>
  </p:cSld>
  <p:clrMapOvr>
    <a:masterClrMapping/>
  </p:clrMapOvr>
  <p:transition advTm="67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82588" y="228600"/>
            <a:ext cx="40863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 dirty="0" smtClean="0">
                <a:solidFill>
                  <a:srgbClr val="0070C0"/>
                </a:solidFill>
              </a:rPr>
              <a:t>2.5 Relational Database Features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1301750" y="1126614"/>
            <a:ext cx="700405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eaLnBrk="0" hangingPunct="0">
              <a:spcAft>
                <a:spcPts val="600"/>
              </a:spcAft>
            </a:pPr>
            <a:r>
              <a:rPr lang="en-US" sz="2000" b="1" dirty="0" smtClean="0">
                <a:ea typeface="Calibri" panose="020F0502020204030204" pitchFamily="34" charset="0"/>
                <a:cs typeface="Arial" panose="020B0604020202020204" pitchFamily="34" charset="0"/>
              </a:rPr>
              <a:t>Primary Key</a:t>
            </a:r>
          </a:p>
          <a:p>
            <a:pPr lvl="0" eaLnBrk="0" hangingPunct="0">
              <a:spcAft>
                <a:spcPts val="800"/>
              </a:spcAft>
            </a:pPr>
            <a:r>
              <a:rPr lang="en-US" sz="2000" dirty="0">
                <a:ea typeface="Arial" panose="020B0604020202020204" pitchFamily="34" charset="0"/>
              </a:rPr>
              <a:t>A </a:t>
            </a:r>
            <a:r>
              <a:rPr lang="en-US" sz="2000" b="1" dirty="0">
                <a:ea typeface="Arial" panose="020B0604020202020204" pitchFamily="34" charset="0"/>
              </a:rPr>
              <a:t>primary key</a:t>
            </a:r>
            <a:r>
              <a:rPr lang="en-US" sz="2000" dirty="0">
                <a:ea typeface="Arial" panose="020B0604020202020204" pitchFamily="34" charset="0"/>
              </a:rPr>
              <a:t> is a field(s) that uniquely identifies a record in a table.  In other words, </a:t>
            </a:r>
            <a:r>
              <a:rPr lang="en-US" sz="2000" dirty="0" smtClean="0">
                <a:ea typeface="Arial" panose="020B0604020202020204" pitchFamily="34" charset="0"/>
              </a:rPr>
              <a:t>every record must be unique.</a:t>
            </a:r>
            <a:endParaRPr lang="en-US" sz="2000" dirty="0"/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619386" y="2667000"/>
            <a:ext cx="587782" cy="2438400"/>
          </a:xfrm>
          <a:prstGeom prst="roundRect">
            <a:avLst>
              <a:gd name="adj" fmla="val 18241"/>
            </a:avLst>
          </a:prstGeom>
          <a:solidFill>
            <a:srgbClr val="FFCC99">
              <a:alpha val="50000"/>
            </a:srgbClr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301750" y="5533698"/>
            <a:ext cx="6400800" cy="101950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i="1" dirty="0" smtClean="0"/>
              <a:t>“Entity Integrity”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i="1" dirty="0"/>
              <a:t>A</a:t>
            </a:r>
            <a:r>
              <a:rPr lang="en-US" i="1" dirty="0" smtClean="0"/>
              <a:t>ll tables must have a primary key whose values are unique and non-null.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378729" y="5108610"/>
            <a:ext cx="1427533" cy="4250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>
                <a:solidFill>
                  <a:srgbClr val="FF0000"/>
                </a:solidFill>
              </a:rPr>
              <a:t>primary key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929" y="2712325"/>
            <a:ext cx="6874471" cy="23243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57400" y="2362200"/>
            <a:ext cx="12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MPLOYEE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6104877"/>
      </p:ext>
    </p:extLst>
  </p:cSld>
  <p:clrMapOvr>
    <a:masterClrMapping/>
  </p:clrMapOvr>
  <p:transition advTm="67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82588" y="228600"/>
            <a:ext cx="40863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 dirty="0" smtClean="0">
                <a:solidFill>
                  <a:srgbClr val="0070C0"/>
                </a:solidFill>
              </a:rPr>
              <a:t>2.5 Relational Database Features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1301750" y="1126614"/>
            <a:ext cx="700405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eaLnBrk="0" hangingPunct="0">
              <a:spcAft>
                <a:spcPts val="600"/>
              </a:spcAft>
            </a:pPr>
            <a:r>
              <a:rPr lang="en-US" sz="2000" b="1" dirty="0" smtClean="0">
                <a:ea typeface="Calibri" panose="020F0502020204030204" pitchFamily="34" charset="0"/>
                <a:cs typeface="Arial" panose="020B0604020202020204" pitchFamily="34" charset="0"/>
              </a:rPr>
              <a:t>Relationships between Tables</a:t>
            </a:r>
          </a:p>
          <a:p>
            <a:pPr lvl="0" eaLnBrk="0" hangingPunct="0">
              <a:spcAft>
                <a:spcPts val="800"/>
              </a:spcAft>
            </a:pPr>
            <a:r>
              <a:rPr lang="en-US" sz="2000" dirty="0" smtClean="0">
                <a:ea typeface="Arial" panose="020B0604020202020204" pitchFamily="34" charset="0"/>
              </a:rPr>
              <a:t>Relationships between tables are implemented using a </a:t>
            </a:r>
            <a:r>
              <a:rPr lang="en-US" sz="2000" b="1" dirty="0" smtClean="0">
                <a:ea typeface="Arial" panose="020B0604020202020204" pitchFamily="34" charset="0"/>
              </a:rPr>
              <a:t>foreign key </a:t>
            </a:r>
            <a:r>
              <a:rPr lang="en-US" sz="2000" dirty="0" smtClean="0">
                <a:ea typeface="Arial" panose="020B0604020202020204" pitchFamily="34" charset="0"/>
              </a:rPr>
              <a:t>– a field in one table whose values match the values in another table.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799589" y="4343400"/>
            <a:ext cx="3506211" cy="1656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i="1" dirty="0" smtClean="0"/>
              <a:t>“Referential Integrity”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i="1" dirty="0" smtClean="0"/>
              <a:t>A foreign key value cannot exist unless a matching value exists in a corresponding primary key field.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A foreign key value may be null.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888791" y="4362817"/>
            <a:ext cx="2501437" cy="1298335"/>
            <a:chOff x="2895600" y="4883734"/>
            <a:chExt cx="2501437" cy="129833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8942" y="5173021"/>
              <a:ext cx="2408095" cy="1009048"/>
            </a:xfrm>
            <a:prstGeom prst="rect">
              <a:avLst/>
            </a:prstGeom>
          </p:spPr>
        </p:pic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2895600" y="4883734"/>
              <a:ext cx="1376268" cy="2667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</a:rPr>
                <a:t>ORDER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971787" y="2991639"/>
            <a:ext cx="526604" cy="993113"/>
          </a:xfrm>
          <a:prstGeom prst="roundRect">
            <a:avLst>
              <a:gd name="adj" fmla="val 18241"/>
            </a:avLst>
          </a:prstGeom>
          <a:solidFill>
            <a:srgbClr val="FFCC99">
              <a:alpha val="50000"/>
            </a:srgbClr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2577329" y="4668039"/>
            <a:ext cx="526604" cy="993113"/>
          </a:xfrm>
          <a:prstGeom prst="roundRect">
            <a:avLst>
              <a:gd name="adj" fmla="val 18241"/>
            </a:avLst>
          </a:prstGeom>
          <a:solidFill>
            <a:srgbClr val="66CCFF">
              <a:alpha val="50000"/>
            </a:srgbClr>
          </a:solidFill>
          <a:ln w="9525">
            <a:solidFill>
              <a:srgbClr val="0066F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1676400" y="3949471"/>
            <a:ext cx="1427533" cy="358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>
                <a:solidFill>
                  <a:srgbClr val="FF0000"/>
                </a:solidFill>
              </a:rPr>
              <a:t>primary key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2235088" y="5661152"/>
            <a:ext cx="1427533" cy="358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>
                <a:solidFill>
                  <a:srgbClr val="0066FF"/>
                </a:solidFill>
              </a:rPr>
              <a:t>foreign key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66FF"/>
              </a:solidFill>
              <a:effectLst/>
            </a:endParaRPr>
          </a:p>
        </p:txBody>
      </p:sp>
      <p:cxnSp>
        <p:nvCxnSpPr>
          <p:cNvPr id="12" name="AutoShape 8"/>
          <p:cNvCxnSpPr>
            <a:cxnSpLocks noChangeShapeType="1"/>
          </p:cNvCxnSpPr>
          <p:nvPr/>
        </p:nvCxnSpPr>
        <p:spPr bwMode="auto">
          <a:xfrm flipH="1" flipV="1">
            <a:off x="2298152" y="3223365"/>
            <a:ext cx="491903" cy="168088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850" y="2778125"/>
            <a:ext cx="4806950" cy="130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07213"/>
      </p:ext>
    </p:extLst>
  </p:cSld>
  <p:clrMapOvr>
    <a:masterClrMapping/>
  </p:clrMapOvr>
  <p:transition advTm="67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1027"/>
          <p:cNvSpPr>
            <a:spLocks noChangeArrowheads="1"/>
          </p:cNvSpPr>
          <p:nvPr/>
        </p:nvSpPr>
        <p:spPr bwMode="auto">
          <a:xfrm>
            <a:off x="382588" y="228600"/>
            <a:ext cx="40863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 dirty="0" smtClean="0">
                <a:solidFill>
                  <a:srgbClr val="0070C0"/>
                </a:solidFill>
              </a:rPr>
              <a:t>2.5 Relational Database Features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54950" y="3929924"/>
            <a:ext cx="2015688" cy="2394676"/>
            <a:chOff x="5029200" y="3733800"/>
            <a:chExt cx="2015688" cy="239467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1770" y="3994398"/>
              <a:ext cx="1953118" cy="2134078"/>
            </a:xfrm>
            <a:prstGeom prst="rect">
              <a:avLst/>
            </a:prstGeom>
          </p:spPr>
        </p:pic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5029200" y="3733800"/>
              <a:ext cx="1340574" cy="277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 dirty="0"/>
                <a:t>ORDER_LINE</a:t>
              </a:r>
              <a:endParaRPr lang="en-US" sz="1200" dirty="0"/>
            </a:p>
          </p:txBody>
        </p:sp>
      </p:grp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5430837" y="4402299"/>
            <a:ext cx="21764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666750" algn="l"/>
                <a:tab pos="19050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66750" algn="l"/>
                <a:tab pos="19050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66750" algn="l"/>
                <a:tab pos="19050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66750" algn="l"/>
                <a:tab pos="19050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66750" algn="l"/>
                <a:tab pos="19050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9050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9050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9050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9050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666750" algn="l"/>
                <a:tab pos="1600200" algn="r"/>
              </a:tabLst>
            </a:pPr>
            <a:r>
              <a:rPr lang="en-US" sz="1000" dirty="0">
                <a:latin typeface="Arial" panose="020B0604020202020204" pitchFamily="34" charset="0"/>
              </a:rPr>
              <a:t>001	B128	5</a:t>
            </a:r>
            <a:endParaRPr lang="en-US" sz="1000" dirty="0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5430837" y="4607217"/>
            <a:ext cx="21891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666750" algn="l"/>
                <a:tab pos="19050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66750" algn="l"/>
                <a:tab pos="19050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66750" algn="l"/>
                <a:tab pos="19050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66750" algn="l"/>
                <a:tab pos="19050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66750" algn="l"/>
                <a:tab pos="19050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9050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9050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9050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9050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666750" algn="l"/>
                <a:tab pos="1600200" algn="r"/>
              </a:tabLst>
            </a:pPr>
            <a:r>
              <a:rPr lang="en-US" sz="1000" dirty="0">
                <a:latin typeface="Arial" panose="020B0604020202020204" pitchFamily="34" charset="0"/>
              </a:rPr>
              <a:t>001	C381	3</a:t>
            </a:r>
            <a:endParaRPr lang="en-US" sz="1000" dirty="0"/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5430837" y="4825455"/>
            <a:ext cx="21891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773113">
              <a:spcBef>
                <a:spcPct val="50000"/>
              </a:spcBef>
            </a:pPr>
            <a:r>
              <a:rPr lang="en-US" sz="1000" dirty="0">
                <a:latin typeface="Arial" panose="020B0604020202020204" pitchFamily="34" charset="0"/>
              </a:rPr>
              <a:t>002	B128	6</a:t>
            </a:r>
            <a:endParaRPr lang="en-US" sz="1000" dirty="0"/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5430837" y="5031898"/>
            <a:ext cx="21891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773113">
              <a:spcBef>
                <a:spcPct val="50000"/>
              </a:spcBef>
            </a:pPr>
            <a:r>
              <a:rPr lang="en-US" sz="1000" dirty="0">
                <a:latin typeface="Arial" panose="020B0604020202020204" pitchFamily="34" charset="0"/>
              </a:rPr>
              <a:t>003	C381	1</a:t>
            </a:r>
            <a:endParaRPr lang="en-US" sz="1000" dirty="0"/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5430837" y="5248514"/>
            <a:ext cx="21891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773113">
              <a:spcBef>
                <a:spcPct val="50000"/>
              </a:spcBef>
            </a:pPr>
            <a:r>
              <a:rPr lang="en-US" sz="1000" dirty="0">
                <a:latin typeface="Arial" panose="020B0604020202020204" pitchFamily="34" charset="0"/>
              </a:rPr>
              <a:t>003	D036	2</a:t>
            </a:r>
            <a:endParaRPr lang="en-US" sz="1000" dirty="0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5430837" y="5456399"/>
            <a:ext cx="21891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773113">
              <a:spcBef>
                <a:spcPct val="50000"/>
              </a:spcBef>
            </a:pPr>
            <a:r>
              <a:rPr lang="en-US" sz="1000" dirty="0">
                <a:latin typeface="Arial" panose="020B0604020202020204" pitchFamily="34" charset="0"/>
              </a:rPr>
              <a:t>003	T210	2</a:t>
            </a:r>
            <a:endParaRPr lang="en-US" sz="1000" dirty="0"/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5430837" y="5661430"/>
            <a:ext cx="21891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666750" algn="l"/>
                <a:tab pos="19050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66750" algn="l"/>
                <a:tab pos="19050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66750" algn="l"/>
                <a:tab pos="19050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66750" algn="l"/>
                <a:tab pos="19050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66750" algn="l"/>
                <a:tab pos="19050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9050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9050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9050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9050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666750" algn="l"/>
                <a:tab pos="1600200" algn="r"/>
              </a:tabLst>
            </a:pPr>
            <a:r>
              <a:rPr lang="en-US" sz="1000" dirty="0">
                <a:latin typeface="Arial" panose="020B0604020202020204" pitchFamily="34" charset="0"/>
              </a:rPr>
              <a:t>004	D036	15</a:t>
            </a:r>
            <a:endParaRPr lang="en-US" sz="1000" dirty="0"/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5430837" y="5871708"/>
            <a:ext cx="21891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773113">
              <a:spcBef>
                <a:spcPct val="50000"/>
              </a:spcBef>
            </a:pPr>
            <a:r>
              <a:rPr lang="en-US" sz="1000" dirty="0">
                <a:latin typeface="Arial" panose="020B0604020202020204" pitchFamily="34" charset="0"/>
              </a:rPr>
              <a:t>005	B128	1</a:t>
            </a:r>
            <a:endParaRPr lang="en-US" sz="1000" dirty="0"/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5430837" y="6078379"/>
            <a:ext cx="21891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773113">
              <a:spcBef>
                <a:spcPct val="50000"/>
              </a:spcBef>
            </a:pPr>
            <a:r>
              <a:rPr lang="en-US" sz="1000" dirty="0">
                <a:latin typeface="Arial" panose="020B0604020202020204" pitchFamily="34" charset="0"/>
              </a:rPr>
              <a:t>005	D036	5</a:t>
            </a:r>
            <a:endParaRPr lang="en-US" sz="1000" dirty="0"/>
          </a:p>
        </p:txBody>
      </p:sp>
      <p:pic>
        <p:nvPicPr>
          <p:cNvPr id="48" name="Picture 8" descr="C:\Users\jmowbray\AppData\Local\Temp\SNAGHTML8f396d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710" y="2133600"/>
            <a:ext cx="2111890" cy="149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848783" y="3954084"/>
            <a:ext cx="3023112" cy="1551234"/>
            <a:chOff x="1523033" y="3757960"/>
            <a:chExt cx="3023112" cy="1551234"/>
          </a:xfrm>
        </p:grpSpPr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1523033" y="3757960"/>
              <a:ext cx="876705" cy="236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 dirty="0"/>
                <a:t>ORDER</a:t>
              </a:r>
              <a:endParaRPr lang="en-US" sz="1200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42083" y="4004464"/>
              <a:ext cx="3004062" cy="1304730"/>
            </a:xfrm>
            <a:prstGeom prst="rect">
              <a:avLst/>
            </a:prstGeom>
          </p:spPr>
        </p:pic>
      </p:grp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1982621" y="4412369"/>
            <a:ext cx="28778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571500" algn="l"/>
                <a:tab pos="1320800" algn="l"/>
                <a:tab pos="2063750" algn="l"/>
              </a:tabLst>
            </a:pPr>
            <a:r>
              <a:rPr lang="en-US" sz="1000" dirty="0">
                <a:latin typeface="Arial" panose="020B0604020202020204" pitchFamily="34" charset="0"/>
              </a:rPr>
              <a:t>001	01-May-97	   </a:t>
            </a:r>
            <a:r>
              <a:rPr lang="en-US" sz="1000" dirty="0" smtClean="0">
                <a:latin typeface="Arial" panose="020B0604020202020204" pitchFamily="34" charset="0"/>
              </a:rPr>
              <a:t>2100	43334</a:t>
            </a:r>
            <a:endParaRPr lang="en-US" sz="1000" dirty="0"/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1982621" y="4635441"/>
            <a:ext cx="287786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571500" algn="l"/>
                <a:tab pos="1320800" algn="l"/>
                <a:tab pos="2063750" algn="l"/>
              </a:tabLst>
            </a:pPr>
            <a:r>
              <a:rPr lang="en-US" sz="1000" dirty="0">
                <a:latin typeface="Arial" panose="020B0604020202020204" pitchFamily="34" charset="0"/>
              </a:rPr>
              <a:t>002	09-May-97	   </a:t>
            </a:r>
            <a:r>
              <a:rPr lang="en-US" sz="1000" dirty="0" smtClean="0">
                <a:latin typeface="Arial" panose="020B0604020202020204" pitchFamily="34" charset="0"/>
              </a:rPr>
              <a:t>2785	23009</a:t>
            </a:r>
            <a:endParaRPr lang="en-US" sz="1000" dirty="0"/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1982621" y="4853722"/>
            <a:ext cx="28816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571500" algn="l"/>
                <a:tab pos="1320800" algn="l"/>
                <a:tab pos="2063750" algn="l"/>
              </a:tabLst>
            </a:pPr>
            <a:r>
              <a:rPr lang="en-US" sz="1000" dirty="0">
                <a:latin typeface="Arial" panose="020B0604020202020204" pitchFamily="34" charset="0"/>
              </a:rPr>
              <a:t>003	04-Jul-97	   </a:t>
            </a:r>
            <a:r>
              <a:rPr lang="en-US" sz="1000" dirty="0" smtClean="0">
                <a:latin typeface="Arial" panose="020B0604020202020204" pitchFamily="34" charset="0"/>
              </a:rPr>
              <a:t>2100	23009</a:t>
            </a:r>
            <a:endParaRPr lang="en-US" sz="1000" dirty="0"/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1982621" y="5062701"/>
            <a:ext cx="288165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571500" algn="l"/>
                <a:tab pos="1428750" algn="l"/>
                <a:tab pos="2065338" algn="l"/>
              </a:tabLst>
            </a:pPr>
            <a:r>
              <a:rPr lang="en-US" sz="1000" dirty="0">
                <a:latin typeface="Arial" panose="020B0604020202020204" pitchFamily="34" charset="0"/>
              </a:rPr>
              <a:t>004	01-Aug-97	</a:t>
            </a:r>
            <a:r>
              <a:rPr lang="en-US" sz="1000" dirty="0" smtClean="0">
                <a:latin typeface="Arial" panose="020B0604020202020204" pitchFamily="34" charset="0"/>
              </a:rPr>
              <a:t>2785	49275</a:t>
            </a:r>
            <a:endParaRPr lang="en-US" sz="1000" dirty="0"/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1982621" y="5275037"/>
            <a:ext cx="288165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428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571500" algn="l"/>
                <a:tab pos="1428750" algn="l"/>
                <a:tab pos="2065338" algn="l"/>
              </a:tabLst>
            </a:pPr>
            <a:r>
              <a:rPr lang="en-US" sz="1000" dirty="0">
                <a:latin typeface="Arial" panose="020B0604020202020204" pitchFamily="34" charset="0"/>
              </a:rPr>
              <a:t>005	02-Aug-97	</a:t>
            </a:r>
            <a:r>
              <a:rPr lang="en-US" sz="1000" dirty="0" smtClean="0">
                <a:latin typeface="Arial" panose="020B0604020202020204" pitchFamily="34" charset="0"/>
              </a:rPr>
              <a:t>4642	23009</a:t>
            </a:r>
            <a:endParaRPr lang="en-US" sz="1000" dirty="0"/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1301750" y="1126614"/>
            <a:ext cx="700405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eaLnBrk="0" hangingPunct="0">
              <a:spcAft>
                <a:spcPts val="600"/>
              </a:spcAft>
            </a:pPr>
            <a:r>
              <a:rPr lang="en-US" sz="2000" b="1" dirty="0" smtClean="0">
                <a:ea typeface="Calibri" panose="020F0502020204030204" pitchFamily="34" charset="0"/>
                <a:cs typeface="Arial" panose="020B0604020202020204" pitchFamily="34" charset="0"/>
              </a:rPr>
              <a:t>Relationships between Tables</a:t>
            </a:r>
          </a:p>
          <a:p>
            <a:pPr lvl="0" eaLnBrk="0" hangingPunct="0">
              <a:spcAft>
                <a:spcPts val="800"/>
              </a:spcAft>
            </a:pPr>
            <a:r>
              <a:rPr lang="en-US" sz="2000" dirty="0" smtClean="0">
                <a:ea typeface="Arial" panose="020B0604020202020204" pitchFamily="34" charset="0"/>
              </a:rPr>
              <a:t>In the following, identify the primary and foreign keys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077" y="2355850"/>
            <a:ext cx="4806950" cy="1301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2057400"/>
            <a:ext cx="1658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CUSTOMERS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7910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3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1027"/>
          <p:cNvSpPr>
            <a:spLocks noChangeArrowheads="1"/>
          </p:cNvSpPr>
          <p:nvPr/>
        </p:nvSpPr>
        <p:spPr bwMode="auto">
          <a:xfrm>
            <a:off x="382588" y="228600"/>
            <a:ext cx="40863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 dirty="0" smtClean="0">
                <a:solidFill>
                  <a:srgbClr val="0070C0"/>
                </a:solidFill>
              </a:rPr>
              <a:t>2.5 Relational Database Features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1595532" y="2324100"/>
            <a:ext cx="1376268" cy="2667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EMPLOYEE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925393" y="4850322"/>
            <a:ext cx="510175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3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6675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DEPT, round(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(SALARY),2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" Average 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Salary"</a:t>
            </a:r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DEPT</a:t>
            </a:r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(SALARY)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894" y="5204644"/>
            <a:ext cx="1371600" cy="100477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4819065" y="5402772"/>
            <a:ext cx="685800" cy="423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301750" y="1126614"/>
            <a:ext cx="700405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eaLnBrk="0" hangingPunct="0">
              <a:spcAft>
                <a:spcPts val="600"/>
              </a:spcAft>
            </a:pPr>
            <a:r>
              <a:rPr lang="en-US" sz="2000" b="1" dirty="0" smtClean="0">
                <a:ea typeface="Calibri" panose="020F0502020204030204" pitchFamily="34" charset="0"/>
                <a:cs typeface="Arial" panose="020B0604020202020204" pitchFamily="34" charset="0"/>
              </a:rPr>
              <a:t>Operations on Tables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Any operation on a table (or tables) </a:t>
            </a:r>
            <a:r>
              <a:rPr lang="en-US" sz="2000" dirty="0" smtClean="0"/>
              <a:t>will also </a:t>
            </a:r>
            <a:r>
              <a:rPr lang="en-US" sz="2000" dirty="0"/>
              <a:t>result in a table.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550" y="2590800"/>
            <a:ext cx="626745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0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 autoUpdateAnimBg="0"/>
      <p:bldP spid="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82588" y="228600"/>
            <a:ext cx="19608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 dirty="0" smtClean="0">
                <a:solidFill>
                  <a:srgbClr val="0070C0"/>
                </a:solidFill>
              </a:rPr>
              <a:t>Topics Covered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1260000" y="1260000"/>
            <a:ext cx="708025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dirty="0" smtClean="0"/>
              <a:t>What is a Database?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dirty="0" smtClean="0"/>
              <a:t>Database Components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dirty="0" smtClean="0"/>
              <a:t>Database Configurations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dirty="0" smtClean="0"/>
              <a:t>The Relational Database Model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dirty="0" smtClean="0"/>
              <a:t>Relational Database Features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dirty="0" smtClean="0"/>
              <a:t>Designing a Database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dirty="0" smtClean="0"/>
              <a:t>Example – ERD for an Order Processing </a:t>
            </a:r>
            <a:r>
              <a:rPr lang="en-US" sz="2000" dirty="0" smtClean="0"/>
              <a:t>System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26729991"/>
      </p:ext>
    </p:extLst>
  </p:cSld>
  <p:clrMapOvr>
    <a:masterClrMapping/>
  </p:clrMapOvr>
  <p:transition advTm="67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1216152" y="1069848"/>
            <a:ext cx="7013448" cy="5483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3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6675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000" dirty="0" smtClean="0"/>
              <a:t>In a relational database, data must be classified and organized in a table format.</a:t>
            </a:r>
          </a:p>
          <a:p>
            <a:pPr>
              <a:spcBef>
                <a:spcPct val="20000"/>
              </a:spcBef>
            </a:pPr>
            <a:r>
              <a:rPr lang="en-US" sz="2000" dirty="0" smtClean="0"/>
              <a:t>For example, an employee file might be organized like this:</a:t>
            </a:r>
          </a:p>
          <a:p>
            <a:pPr>
              <a:spcBef>
                <a:spcPct val="20000"/>
              </a:spcBef>
            </a:pPr>
            <a:endParaRPr lang="en-US" sz="2000" dirty="0"/>
          </a:p>
          <a:p>
            <a:pPr>
              <a:spcBef>
                <a:spcPct val="20000"/>
              </a:spcBef>
            </a:pPr>
            <a:endParaRPr lang="en-US" sz="2000" dirty="0" smtClean="0"/>
          </a:p>
          <a:p>
            <a:pPr>
              <a:spcBef>
                <a:spcPct val="20000"/>
              </a:spcBef>
            </a:pPr>
            <a:endParaRPr lang="en-US" sz="2000" dirty="0"/>
          </a:p>
          <a:p>
            <a:pPr>
              <a:spcBef>
                <a:spcPct val="20000"/>
              </a:spcBef>
            </a:pPr>
            <a:endParaRPr lang="en-US" sz="2000" dirty="0" smtClean="0"/>
          </a:p>
          <a:p>
            <a:pPr>
              <a:spcBef>
                <a:spcPct val="20000"/>
              </a:spcBef>
            </a:pPr>
            <a:endParaRPr lang="en-US" sz="2000" dirty="0"/>
          </a:p>
          <a:p>
            <a:pPr>
              <a:spcBef>
                <a:spcPct val="20000"/>
              </a:spcBef>
            </a:pPr>
            <a:endParaRPr lang="en-US" sz="2000" dirty="0" smtClean="0"/>
          </a:p>
          <a:p>
            <a:pPr>
              <a:spcBef>
                <a:spcPct val="20000"/>
              </a:spcBef>
            </a:pPr>
            <a:endParaRPr lang="en-US" sz="2000" dirty="0" smtClean="0"/>
          </a:p>
          <a:p>
            <a:pPr>
              <a:spcBef>
                <a:spcPct val="20000"/>
              </a:spcBef>
            </a:pPr>
            <a:r>
              <a:rPr lang="en-US" sz="2000" dirty="0" smtClean="0"/>
              <a:t>When designing tables, the main objectives are</a:t>
            </a:r>
          </a:p>
          <a:p>
            <a:pPr marL="517525" indent="-293688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store only essential data</a:t>
            </a:r>
          </a:p>
          <a:p>
            <a:pPr marL="517525" indent="-293688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ensure correctness (integrity) of data</a:t>
            </a:r>
          </a:p>
          <a:p>
            <a:pPr marL="517525" indent="-293688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minimize storage space</a:t>
            </a:r>
          </a:p>
          <a:p>
            <a:pPr marL="517525" indent="-293688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eliminate unnecessary duplication of data (redundancy)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2588" y="228600"/>
            <a:ext cx="31865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 dirty="0" smtClean="0">
                <a:solidFill>
                  <a:srgbClr val="0070C0"/>
                </a:solidFill>
              </a:rPr>
              <a:t>2.6 Designing a Database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30444"/>
            <a:ext cx="6562725" cy="19415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2362200"/>
            <a:ext cx="12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MPLOYEE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352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80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80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80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80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1" grpId="0" uiExpand="1" build="p" autoUpdateAnimBg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1219200" y="1069848"/>
            <a:ext cx="7239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3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6675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spcAft>
                <a:spcPts val="1200"/>
              </a:spcAft>
            </a:pPr>
            <a:r>
              <a:rPr lang="en-US" sz="2000" dirty="0" smtClean="0"/>
              <a:t>When designing the data in an information system, the systems analysts perform several steps:</a:t>
            </a:r>
          </a:p>
          <a:p>
            <a:pPr marL="515938" indent="-339725">
              <a:spcBef>
                <a:spcPct val="20000"/>
              </a:spcBef>
              <a:spcAft>
                <a:spcPts val="1200"/>
              </a:spcAft>
              <a:buAutoNum type="arabicPeriod"/>
            </a:pPr>
            <a:r>
              <a:rPr lang="en-US" sz="2000" dirty="0" smtClean="0"/>
              <a:t>Gather data and determine requirements</a:t>
            </a:r>
          </a:p>
          <a:p>
            <a:pPr marL="515938" indent="-339725">
              <a:spcBef>
                <a:spcPct val="20000"/>
              </a:spcBef>
              <a:spcAft>
                <a:spcPts val="1200"/>
              </a:spcAft>
              <a:buAutoNum type="arabicPeriod"/>
            </a:pPr>
            <a:r>
              <a:rPr lang="en-US" sz="2000" dirty="0" smtClean="0"/>
              <a:t>Create entities (the main “objects” that should be stored)</a:t>
            </a:r>
          </a:p>
          <a:p>
            <a:pPr marL="515938" indent="-339725">
              <a:spcBef>
                <a:spcPct val="20000"/>
              </a:spcBef>
              <a:spcAft>
                <a:spcPts val="1200"/>
              </a:spcAft>
              <a:buAutoNum type="arabicPeriod"/>
            </a:pPr>
            <a:r>
              <a:rPr lang="en-US" sz="2000" dirty="0" smtClean="0"/>
              <a:t>Create attributes (the things that describe the objects)</a:t>
            </a:r>
          </a:p>
          <a:p>
            <a:pPr marL="515938" indent="-339725">
              <a:spcBef>
                <a:spcPct val="20000"/>
              </a:spcBef>
              <a:spcAft>
                <a:spcPts val="1200"/>
              </a:spcAft>
              <a:buAutoNum type="arabicPeriod"/>
            </a:pPr>
            <a:r>
              <a:rPr lang="en-US" sz="2000" dirty="0" smtClean="0"/>
              <a:t>Create relationships (how objects are connected to each other)</a:t>
            </a:r>
          </a:p>
          <a:p>
            <a:pPr>
              <a:spcBef>
                <a:spcPct val="20000"/>
              </a:spcBef>
              <a:spcAft>
                <a:spcPts val="1200"/>
              </a:spcAft>
            </a:pPr>
            <a:r>
              <a:rPr lang="en-US" sz="2000" dirty="0" smtClean="0"/>
              <a:t>Designing the data / information part of any information system is a difficult job … to make things easier, systems analysts often use an entity-relationship diagram (ERD) to represent the entities, attributes and relationships.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2588" y="228600"/>
            <a:ext cx="31865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 dirty="0" smtClean="0">
                <a:solidFill>
                  <a:srgbClr val="0070C0"/>
                </a:solidFill>
              </a:rPr>
              <a:t>2.6 Designing a Database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43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8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8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8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80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2588" y="228600"/>
            <a:ext cx="61955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 dirty="0" smtClean="0">
                <a:solidFill>
                  <a:srgbClr val="0070C0"/>
                </a:solidFill>
              </a:rPr>
              <a:t>2.7 Example – ERD for an Order Processing System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2"/>
          <a:stretch/>
        </p:blipFill>
        <p:spPr>
          <a:xfrm>
            <a:off x="1371600" y="1676400"/>
            <a:ext cx="645547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1219200" y="1069848"/>
            <a:ext cx="7162800" cy="530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3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6675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spcAft>
                <a:spcPts val="1200"/>
              </a:spcAft>
            </a:pPr>
            <a:r>
              <a:rPr lang="en-US" sz="2000" b="1" dirty="0" smtClean="0"/>
              <a:t>Part 1 – Data Modeling (design)</a:t>
            </a:r>
          </a:p>
          <a:p>
            <a:pPr>
              <a:spcBef>
                <a:spcPct val="20000"/>
              </a:spcBef>
              <a:spcAft>
                <a:spcPts val="1200"/>
              </a:spcAft>
            </a:pPr>
            <a:endParaRPr lang="en-US" sz="20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2588" y="228600"/>
            <a:ext cx="44532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 dirty="0" smtClean="0">
                <a:solidFill>
                  <a:srgbClr val="0070C0"/>
                </a:solidFill>
              </a:rPr>
              <a:t>2.8 CIS 1303 – What you will Learn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29000" y="1697534"/>
            <a:ext cx="3879887" cy="1498292"/>
            <a:chOff x="3429000" y="1697534"/>
            <a:chExt cx="3879887" cy="14982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6141" y="1697534"/>
              <a:ext cx="1852746" cy="795394"/>
            </a:xfrm>
            <a:prstGeom prst="rect">
              <a:avLst/>
            </a:prstGeom>
          </p:spPr>
        </p:pic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1741714"/>
              <a:ext cx="1900702" cy="1454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19200" y="1627414"/>
            <a:ext cx="270893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3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6675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sz="1600" dirty="0" smtClean="0"/>
              <a:t>Starting with these, </a:t>
            </a:r>
            <a:endParaRPr lang="en-US" sz="16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9200" y="3337340"/>
            <a:ext cx="270893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3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6675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sz="1600" dirty="0" smtClean="0"/>
              <a:t>Develop this …</a:t>
            </a:r>
            <a:endParaRPr lang="en-US" sz="16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19800" y="3264517"/>
            <a:ext cx="270893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3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6675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sz="1600" dirty="0" smtClean="0"/>
              <a:t>… then finally, these: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8"/>
          <a:stretch/>
        </p:blipFill>
        <p:spPr>
          <a:xfrm>
            <a:off x="1219200" y="3655042"/>
            <a:ext cx="3854652" cy="2486414"/>
          </a:xfrm>
          <a:prstGeom prst="rect">
            <a:avLst/>
          </a:prstGeom>
        </p:spPr>
      </p:pic>
      <p:pic>
        <p:nvPicPr>
          <p:cNvPr id="89092" name="Picture 4" descr="C:\Users\jmowbray\AppData\Local\Temp\SNAGHTML8ee46a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974" y="3609975"/>
            <a:ext cx="2476026" cy="114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094" name="Picture 6" descr="C:\Users\jmowbray\AppData\Local\Temp\SNAGHTML8f0b1df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499" y="4798107"/>
            <a:ext cx="2480286" cy="72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096" name="Picture 8" descr="C:\Users\jmowbray\AppData\Local\Temp\SNAGHTML8f396d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551" y="5607477"/>
            <a:ext cx="1023139" cy="72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098" name="Picture 10" descr="C:\Users\jmowbray\AppData\Local\Temp\SNAGHTML8f6b50b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560" y="5631391"/>
            <a:ext cx="1220592" cy="60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100" name="Picture 12" descr="C:\Users\jmowbray\AppData\Local\Temp\SNAGHTML8f98a9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363" y="5647908"/>
            <a:ext cx="798497" cy="94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40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1" grpId="0" build="p" autoUpdateAnimBg="0"/>
      <p:bldP spid="6" grpId="0" build="p" autoUpdateAnimBg="0"/>
      <p:bldP spid="7" grpId="0" build="p" autoUpdateAnimBg="0"/>
      <p:bldP spid="1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1219200" y="1069848"/>
            <a:ext cx="7162800" cy="530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3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6675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spcAft>
                <a:spcPts val="1200"/>
              </a:spcAft>
            </a:pPr>
            <a:r>
              <a:rPr lang="en-US" sz="2000" b="1" dirty="0" smtClean="0"/>
              <a:t>Part 2 – Data Retrieval (Structured Query Language)</a:t>
            </a:r>
          </a:p>
          <a:p>
            <a:pPr>
              <a:spcBef>
                <a:spcPct val="20000"/>
              </a:spcBef>
              <a:spcAft>
                <a:spcPts val="1200"/>
              </a:spcAft>
            </a:pPr>
            <a:endParaRPr lang="en-US" sz="20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2588" y="228600"/>
            <a:ext cx="44532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 dirty="0" smtClean="0">
                <a:solidFill>
                  <a:srgbClr val="0070C0"/>
                </a:solidFill>
              </a:rPr>
              <a:t>2.8 CIS 1303 – What you will Learn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19200" y="1574800"/>
            <a:ext cx="270893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3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6675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sz="1600" dirty="0" smtClean="0"/>
              <a:t>Starting with this, </a:t>
            </a:r>
            <a:endParaRPr lang="en-US" sz="16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9200" y="3465810"/>
            <a:ext cx="5562600" cy="1410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3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6675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1600" dirty="0" smtClean="0"/>
              <a:t>Write SQL code like this …</a:t>
            </a:r>
          </a:p>
          <a:p>
            <a:pPr marL="520700"/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GIVEN, SURNAME, CITY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SALARY, CAR </a:t>
            </a:r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0700"/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0700"/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CITY 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 ‘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DeerPark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0700"/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SALARY &gt; 15000 </a:t>
            </a:r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0700"/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CAR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‘N';</a:t>
            </a:r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219200" y="5116776"/>
            <a:ext cx="270893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3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6675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sz="1600" dirty="0" smtClean="0"/>
              <a:t>To produce this: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765300"/>
            <a:ext cx="5562600" cy="16456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865" y="5525579"/>
            <a:ext cx="36195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9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1" grpId="0" build="p" autoUpdateAnimBg="0"/>
      <p:bldP spid="6" grpId="0" build="p" autoUpdateAnimBg="0"/>
      <p:bldP spid="7" grpId="0" build="p" autoUpdateAnimBg="0"/>
      <p:bldP spid="1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1219200" y="1069848"/>
            <a:ext cx="7162800" cy="530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3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6675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spcAft>
                <a:spcPts val="1200"/>
              </a:spcAft>
            </a:pPr>
            <a:r>
              <a:rPr lang="en-US" sz="2000" b="1" dirty="0" smtClean="0"/>
              <a:t>Part 3 – Application Development</a:t>
            </a:r>
          </a:p>
          <a:p>
            <a:pPr>
              <a:spcBef>
                <a:spcPct val="20000"/>
              </a:spcBef>
              <a:spcAft>
                <a:spcPts val="1200"/>
              </a:spcAft>
            </a:pPr>
            <a:endParaRPr lang="en-US" sz="20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2588" y="228600"/>
            <a:ext cx="32688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 smtClean="0">
                <a:solidFill>
                  <a:srgbClr val="0070C0"/>
                </a:solidFill>
              </a:rPr>
              <a:t>2.8 </a:t>
            </a:r>
            <a:r>
              <a:rPr lang="en-US" sz="2400" b="1" i="1" smtClean="0">
                <a:solidFill>
                  <a:srgbClr val="0070C0"/>
                </a:solidFill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What you will Learn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19200" y="1574800"/>
            <a:ext cx="270893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3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6675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sz="1600" dirty="0" smtClean="0"/>
              <a:t>Starting with these, </a:t>
            </a:r>
            <a:endParaRPr lang="en-US" sz="16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9200" y="3886200"/>
            <a:ext cx="6477000" cy="496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3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6675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1600" dirty="0" smtClean="0"/>
              <a:t>Create forms (to input data) and reports (to output information)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54835" y="4288202"/>
            <a:ext cx="5812958" cy="2159145"/>
            <a:chOff x="1654835" y="4288202"/>
            <a:chExt cx="5812958" cy="215914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4835" y="4315292"/>
              <a:ext cx="2817943" cy="212857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9956" y="4288202"/>
              <a:ext cx="2627837" cy="2159145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765277" y="2048841"/>
            <a:ext cx="5893409" cy="1837359"/>
            <a:chOff x="1765277" y="2048841"/>
            <a:chExt cx="5893409" cy="1837359"/>
          </a:xfrm>
        </p:grpSpPr>
        <p:pic>
          <p:nvPicPr>
            <p:cNvPr id="15" name="Picture 4" descr="C:\Users\jmowbray\AppData\Local\Temp\SNAGHTML8ee46af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5277" y="2051251"/>
              <a:ext cx="2476026" cy="1147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C:\Users\jmowbray\AppData\Local\Temp\SNAGHTML8f0b1df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903" y="2048841"/>
              <a:ext cx="2480286" cy="727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 descr="C:\Users\jmowbray\AppData\Local\Temp\SNAGHTML8f396d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6377" y="2901850"/>
              <a:ext cx="1023139" cy="725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C:\Users\jmowbray\AppData\Local\Temp\SNAGHTML8f6b50b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6386" y="2925764"/>
              <a:ext cx="1220592" cy="607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2" descr="C:\Users\jmowbray\AppData\Local\Temp\SNAGHTML8f98a9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0189" y="2942281"/>
              <a:ext cx="798497" cy="943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5553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1" grpId="0" build="p" autoUpdateAnimBg="0"/>
      <p:bldP spid="6" grpId="0" build="p" autoUpdateAnimBg="0"/>
      <p:bldP spid="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82588" y="228600"/>
            <a:ext cx="30837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 dirty="0" smtClean="0">
                <a:solidFill>
                  <a:srgbClr val="0070C0"/>
                </a:solidFill>
              </a:rPr>
              <a:t>2.1 What is a Database?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1296000" y="1224000"/>
            <a:ext cx="7080250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A database is an organized collection of integrated, non-redundant and shareable data.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2400" dirty="0" smtClean="0"/>
              <a:t>Integrated – refers to “relationships” between data that may be stored in physically separate structures.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2400" dirty="0" smtClean="0"/>
              <a:t>Non-redundant – refers to achieving these relationships without unnecessary duplication of data.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2400" dirty="0" smtClean="0"/>
              <a:t>Shareable – refers to the ability of data to be shared by multiple users, potentially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1691794773"/>
      </p:ext>
    </p:extLst>
  </p:cSld>
  <p:clrMapOvr>
    <a:masterClrMapping/>
  </p:clrMapOvr>
  <p:transition advTm="67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82588" y="228600"/>
            <a:ext cx="30837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 dirty="0" smtClean="0">
                <a:solidFill>
                  <a:srgbClr val="0070C0"/>
                </a:solidFill>
              </a:rPr>
              <a:t>2.1 What is a Database?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1296000" y="1224000"/>
            <a:ext cx="6934200" cy="3239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87325" indent="-187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en-US" dirty="0" smtClean="0">
                <a:latin typeface="Arial" panose="020B0604020202020204" pitchFamily="34" charset="0"/>
              </a:rPr>
              <a:t>A database helps the company manage it’s most important resource - DATA</a:t>
            </a:r>
          </a:p>
          <a:p>
            <a:pPr marL="536575" indent="-363538">
              <a:spcAft>
                <a:spcPts val="300"/>
              </a:spcAft>
              <a:buFontTx/>
              <a:buChar char="•"/>
            </a:pPr>
            <a:r>
              <a:rPr lang="en-US" dirty="0" smtClean="0">
                <a:latin typeface="Arial" panose="020B0604020202020204" pitchFamily="34" charset="0"/>
              </a:rPr>
              <a:t>keep data organized </a:t>
            </a:r>
            <a:r>
              <a:rPr lang="en-US" dirty="0">
                <a:latin typeface="Arial" panose="020B0604020202020204" pitchFamily="34" charset="0"/>
              </a:rPr>
              <a:t>and up-to-date</a:t>
            </a:r>
          </a:p>
          <a:p>
            <a:pPr marL="536575" indent="-363538">
              <a:spcAft>
                <a:spcPts val="300"/>
              </a:spcAft>
              <a:buFontTx/>
              <a:buChar char="•"/>
            </a:pPr>
            <a:r>
              <a:rPr lang="en-US" dirty="0">
                <a:latin typeface="Arial" panose="020B0604020202020204" pitchFamily="34" charset="0"/>
              </a:rPr>
              <a:t>make </a:t>
            </a:r>
            <a:r>
              <a:rPr lang="en-US" dirty="0" smtClean="0">
                <a:latin typeface="Arial" panose="020B0604020202020204" pitchFamily="34" charset="0"/>
              </a:rPr>
              <a:t>data available </a:t>
            </a:r>
            <a:r>
              <a:rPr lang="en-US" dirty="0">
                <a:latin typeface="Arial" panose="020B0604020202020204" pitchFamily="34" charset="0"/>
              </a:rPr>
              <a:t>on </a:t>
            </a:r>
            <a:r>
              <a:rPr lang="en-US" dirty="0" smtClean="0">
                <a:latin typeface="Arial" panose="020B0604020202020204" pitchFamily="34" charset="0"/>
              </a:rPr>
              <a:t>demand (information)</a:t>
            </a:r>
            <a:endParaRPr lang="en-US" dirty="0">
              <a:latin typeface="Arial" panose="020B0604020202020204" pitchFamily="34" charset="0"/>
            </a:endParaRPr>
          </a:p>
          <a:p>
            <a:pPr marL="536575" indent="-363538">
              <a:spcAft>
                <a:spcPts val="300"/>
              </a:spcAft>
              <a:buFontTx/>
              <a:buChar char="•"/>
            </a:pPr>
            <a:r>
              <a:rPr lang="en-US" dirty="0">
                <a:latin typeface="Arial" panose="020B0604020202020204" pitchFamily="34" charset="0"/>
              </a:rPr>
              <a:t>process transactions </a:t>
            </a:r>
            <a:r>
              <a:rPr lang="en-US" dirty="0" smtClean="0">
                <a:latin typeface="Arial" panose="020B0604020202020204" pitchFamily="34" charset="0"/>
              </a:rPr>
              <a:t>for the daily </a:t>
            </a:r>
            <a:r>
              <a:rPr lang="en-US" dirty="0">
                <a:latin typeface="Arial" panose="020B0604020202020204" pitchFamily="34" charset="0"/>
              </a:rPr>
              <a:t>operations of the </a:t>
            </a:r>
            <a:r>
              <a:rPr lang="en-US" dirty="0" smtClean="0">
                <a:latin typeface="Arial" panose="020B0604020202020204" pitchFamily="34" charset="0"/>
              </a:rPr>
              <a:t>company (information)</a:t>
            </a:r>
            <a:endParaRPr lang="en-US" dirty="0">
              <a:latin typeface="Arial" panose="020B0604020202020204" pitchFamily="34" charset="0"/>
            </a:endParaRPr>
          </a:p>
          <a:p>
            <a:pPr marL="536575" indent="-363538">
              <a:spcAft>
                <a:spcPts val="300"/>
              </a:spcAft>
              <a:buFontTx/>
              <a:buChar char="•"/>
            </a:pPr>
            <a:r>
              <a:rPr lang="en-US" dirty="0">
                <a:latin typeface="Arial" panose="020B0604020202020204" pitchFamily="34" charset="0"/>
              </a:rPr>
              <a:t>analyze existing data to help the company make </a:t>
            </a:r>
            <a:r>
              <a:rPr lang="en-US" dirty="0" smtClean="0">
                <a:latin typeface="Arial" panose="020B0604020202020204" pitchFamily="34" charset="0"/>
              </a:rPr>
              <a:t>decisions (knowledge)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1296000" y="4652369"/>
            <a:ext cx="6759575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7325" indent="-1873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541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732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923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11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68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25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83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40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Arial" panose="020B0604020202020204" pitchFamily="34" charset="0"/>
              </a:rPr>
              <a:t>What type of business would use a database?</a:t>
            </a:r>
            <a:endParaRPr 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67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2588" y="228600"/>
            <a:ext cx="32747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 dirty="0" smtClean="0">
                <a:solidFill>
                  <a:srgbClr val="0070C0"/>
                </a:solidFill>
              </a:rPr>
              <a:t>2.2 Database Components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662840" y="2389187"/>
            <a:ext cx="625475" cy="2868613"/>
            <a:chOff x="5746750" y="2716212"/>
            <a:chExt cx="625475" cy="2868613"/>
          </a:xfrm>
        </p:grpSpPr>
        <p:sp>
          <p:nvSpPr>
            <p:cNvPr id="28" name="Line 43"/>
            <p:cNvSpPr>
              <a:spLocks noChangeShapeType="1"/>
            </p:cNvSpPr>
            <p:nvPr/>
          </p:nvSpPr>
          <p:spPr bwMode="auto">
            <a:xfrm flipV="1">
              <a:off x="5746750" y="2716212"/>
              <a:ext cx="625475" cy="982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44"/>
            <p:cNvSpPr>
              <a:spLocks noChangeShapeType="1"/>
            </p:cNvSpPr>
            <p:nvPr/>
          </p:nvSpPr>
          <p:spPr bwMode="auto">
            <a:xfrm flipH="1">
              <a:off x="5746750" y="3946525"/>
              <a:ext cx="615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45"/>
            <p:cNvSpPr>
              <a:spLocks noChangeShapeType="1"/>
            </p:cNvSpPr>
            <p:nvPr/>
          </p:nvSpPr>
          <p:spPr bwMode="auto">
            <a:xfrm flipH="1" flipV="1">
              <a:off x="5753100" y="4157662"/>
              <a:ext cx="614362" cy="1427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40115" y="2057400"/>
            <a:ext cx="2631192" cy="3308328"/>
            <a:chOff x="1676400" y="2656288"/>
            <a:chExt cx="2631192" cy="3308328"/>
          </a:xfrm>
        </p:grpSpPr>
        <p:sp>
          <p:nvSpPr>
            <p:cNvPr id="32" name="AutoShape 56"/>
            <p:cNvSpPr>
              <a:spLocks noChangeArrowheads="1"/>
            </p:cNvSpPr>
            <p:nvPr/>
          </p:nvSpPr>
          <p:spPr bwMode="auto">
            <a:xfrm>
              <a:off x="1676400" y="2656288"/>
              <a:ext cx="2631192" cy="3308328"/>
            </a:xfrm>
            <a:prstGeom prst="can">
              <a:avLst>
                <a:gd name="adj" fmla="val 13148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" name="Group 93"/>
            <p:cNvGrpSpPr>
              <a:grpSpLocks/>
            </p:cNvGrpSpPr>
            <p:nvPr/>
          </p:nvGrpSpPr>
          <p:grpSpPr bwMode="auto">
            <a:xfrm>
              <a:off x="1796560" y="3074626"/>
              <a:ext cx="2281237" cy="857250"/>
              <a:chOff x="1371" y="6034"/>
              <a:chExt cx="3592" cy="1350"/>
            </a:xfrm>
          </p:grpSpPr>
          <p:pic>
            <p:nvPicPr>
              <p:cNvPr id="41" name="Picture 9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1" y="6332"/>
                <a:ext cx="3442" cy="10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Text Box 95"/>
              <p:cNvSpPr txBox="1">
                <a:spLocks noChangeArrowheads="1"/>
              </p:cNvSpPr>
              <p:nvPr/>
            </p:nvSpPr>
            <p:spPr bwMode="auto">
              <a:xfrm>
                <a:off x="1371" y="6034"/>
                <a:ext cx="126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sz="800" b="1">
                    <a:latin typeface="Arial" panose="020B0604020202020204" pitchFamily="34" charset="0"/>
                  </a:rPr>
                  <a:t>COURSE</a:t>
                </a:r>
              </a:p>
            </p:txBody>
          </p:sp>
        </p:grpSp>
        <p:grpSp>
          <p:nvGrpSpPr>
            <p:cNvPr id="34" name="Group 96"/>
            <p:cNvGrpSpPr>
              <a:grpSpLocks/>
            </p:cNvGrpSpPr>
            <p:nvPr/>
          </p:nvGrpSpPr>
          <p:grpSpPr bwMode="auto">
            <a:xfrm>
              <a:off x="1785447" y="3931876"/>
              <a:ext cx="1446213" cy="950913"/>
              <a:chOff x="2271" y="2209"/>
              <a:chExt cx="2278" cy="1498"/>
            </a:xfrm>
          </p:grpSpPr>
          <p:pic>
            <p:nvPicPr>
              <p:cNvPr id="39" name="Picture 9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1" y="2524"/>
                <a:ext cx="2128" cy="1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Text Box 98"/>
              <p:cNvSpPr txBox="1">
                <a:spLocks noChangeArrowheads="1"/>
              </p:cNvSpPr>
              <p:nvPr/>
            </p:nvSpPr>
            <p:spPr bwMode="auto">
              <a:xfrm>
                <a:off x="2271" y="2209"/>
                <a:ext cx="126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sz="800" b="1">
                    <a:latin typeface="Arial" panose="020B0604020202020204" pitchFamily="34" charset="0"/>
                  </a:rPr>
                  <a:t>STUDENT</a:t>
                </a:r>
              </a:p>
            </p:txBody>
          </p:sp>
        </p:grpSp>
        <p:grpSp>
          <p:nvGrpSpPr>
            <p:cNvPr id="35" name="Group 122"/>
            <p:cNvGrpSpPr>
              <a:grpSpLocks/>
            </p:cNvGrpSpPr>
            <p:nvPr/>
          </p:nvGrpSpPr>
          <p:grpSpPr bwMode="auto">
            <a:xfrm>
              <a:off x="1783860" y="4890726"/>
              <a:ext cx="1608137" cy="850900"/>
              <a:chOff x="491" y="2706"/>
              <a:chExt cx="1013" cy="536"/>
            </a:xfrm>
          </p:grpSpPr>
          <p:pic>
            <p:nvPicPr>
              <p:cNvPr id="37" name="Picture 10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" y="2821"/>
                <a:ext cx="956" cy="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Text Box 101"/>
              <p:cNvSpPr txBox="1">
                <a:spLocks noChangeArrowheads="1"/>
              </p:cNvSpPr>
              <p:nvPr/>
            </p:nvSpPr>
            <p:spPr bwMode="auto">
              <a:xfrm>
                <a:off x="491" y="2706"/>
                <a:ext cx="50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sz="800" b="1">
                    <a:latin typeface="Arial" panose="020B0604020202020204" pitchFamily="34" charset="0"/>
                  </a:rPr>
                  <a:t>FACULTY</a:t>
                </a: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4157632" y="2362200"/>
            <a:ext cx="1304925" cy="2171700"/>
            <a:chOff x="4341812" y="2998787"/>
            <a:chExt cx="1304925" cy="2171700"/>
          </a:xfrm>
        </p:grpSpPr>
        <p:sp>
          <p:nvSpPr>
            <p:cNvPr id="44" name="Text Box 103"/>
            <p:cNvSpPr txBox="1">
              <a:spLocks noChangeArrowheads="1"/>
            </p:cNvSpPr>
            <p:nvPr/>
          </p:nvSpPr>
          <p:spPr bwMode="auto">
            <a:xfrm>
              <a:off x="5189537" y="2998787"/>
              <a:ext cx="457200" cy="21717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3600" b="1" dirty="0">
                  <a:latin typeface="Courier New" panose="02070309020205020404" pitchFamily="49" charset="0"/>
                </a:rPr>
                <a:t>D</a:t>
              </a:r>
            </a:p>
            <a:p>
              <a:r>
                <a:rPr lang="en-US" sz="3600" b="1" dirty="0">
                  <a:latin typeface="Courier New" panose="02070309020205020404" pitchFamily="49" charset="0"/>
                </a:rPr>
                <a:t>B</a:t>
              </a:r>
            </a:p>
            <a:p>
              <a:r>
                <a:rPr lang="en-US" sz="3600" b="1" dirty="0">
                  <a:latin typeface="Courier New" panose="02070309020205020404" pitchFamily="49" charset="0"/>
                </a:rPr>
                <a:t>M</a:t>
              </a:r>
            </a:p>
            <a:p>
              <a:r>
                <a:rPr lang="en-US" sz="3600" b="1" dirty="0">
                  <a:latin typeface="Courier New" panose="02070309020205020404" pitchFamily="49" charset="0"/>
                </a:rPr>
                <a:t>S</a:t>
              </a:r>
              <a:endParaRPr lang="en-US" sz="1200" dirty="0"/>
            </a:p>
          </p:txBody>
        </p:sp>
        <p:sp>
          <p:nvSpPr>
            <p:cNvPr id="45" name="AutoShape 104"/>
            <p:cNvSpPr>
              <a:spLocks noChangeArrowheads="1"/>
            </p:cNvSpPr>
            <p:nvPr/>
          </p:nvSpPr>
          <p:spPr bwMode="auto">
            <a:xfrm>
              <a:off x="4341812" y="3798887"/>
              <a:ext cx="685800" cy="571500"/>
            </a:xfrm>
            <a:prstGeom prst="leftRightArrow">
              <a:avLst>
                <a:gd name="adj1" fmla="val 50000"/>
                <a:gd name="adj2" fmla="val 34889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289815" y="1676400"/>
            <a:ext cx="1711185" cy="4385250"/>
            <a:chOff x="6416814" y="1939179"/>
            <a:chExt cx="1711185" cy="4385250"/>
          </a:xfrm>
        </p:grpSpPr>
        <p:grpSp>
          <p:nvGrpSpPr>
            <p:cNvPr id="47" name="Group 46"/>
            <p:cNvGrpSpPr/>
            <p:nvPr/>
          </p:nvGrpSpPr>
          <p:grpSpPr>
            <a:xfrm>
              <a:off x="6645414" y="3239698"/>
              <a:ext cx="1212459" cy="1118377"/>
              <a:chOff x="6553200" y="3429000"/>
              <a:chExt cx="1212459" cy="1118377"/>
            </a:xfrm>
          </p:grpSpPr>
          <p:sp>
            <p:nvSpPr>
              <p:cNvPr id="54" name="Text Box 1225"/>
              <p:cNvSpPr txBox="1">
                <a:spLocks noChangeArrowheads="1"/>
              </p:cNvSpPr>
              <p:nvPr/>
            </p:nvSpPr>
            <p:spPr bwMode="auto">
              <a:xfrm>
                <a:off x="6553200" y="4272739"/>
                <a:ext cx="1130300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b="1" dirty="0" smtClean="0">
                    <a:solidFill>
                      <a:schemeClr val="tx2"/>
                    </a:solidFill>
                    <a:latin typeface="Arial" panose="020B0604020202020204" pitchFamily="34" charset="0"/>
                  </a:rPr>
                  <a:t>HR (Payroll)</a:t>
                </a:r>
                <a:endParaRPr lang="en-US" sz="1200" b="1" dirty="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55" name="Picture 1230" descr="..\..\..\..\Program Files\Microsoft Office\Clipart\standard\stddir1\BD07167_.WM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13012" y="3429000"/>
                <a:ext cx="1152647" cy="853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8" name="Group 47"/>
            <p:cNvGrpSpPr/>
            <p:nvPr/>
          </p:nvGrpSpPr>
          <p:grpSpPr>
            <a:xfrm>
              <a:off x="6493014" y="4802827"/>
              <a:ext cx="1260475" cy="1521602"/>
              <a:chOff x="6400800" y="4992129"/>
              <a:chExt cx="1260475" cy="1521602"/>
            </a:xfrm>
          </p:grpSpPr>
          <p:sp>
            <p:nvSpPr>
              <p:cNvPr id="52" name="Text Box 1228"/>
              <p:cNvSpPr txBox="1">
                <a:spLocks noChangeArrowheads="1"/>
              </p:cNvSpPr>
              <p:nvPr/>
            </p:nvSpPr>
            <p:spPr bwMode="auto">
              <a:xfrm>
                <a:off x="6400800" y="5867400"/>
                <a:ext cx="1260475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b="1" dirty="0" smtClean="0">
                    <a:solidFill>
                      <a:schemeClr val="tx2"/>
                    </a:solidFill>
                  </a:rPr>
                  <a:t>Student Services (</a:t>
                </a:r>
                <a:r>
                  <a:rPr lang="en-US" sz="1200" b="1" dirty="0" smtClean="0">
                    <a:solidFill>
                      <a:schemeClr val="tx2"/>
                    </a:solidFill>
                    <a:latin typeface="Arial" panose="020B0604020202020204" pitchFamily="34" charset="0"/>
                  </a:rPr>
                  <a:t>Registration)</a:t>
                </a:r>
                <a:endParaRPr lang="en-US" sz="1200" b="1" dirty="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53" name="Picture 1231" descr="..\..\..\..\Program Files\Microsoft Office\Clipart\standard\stddir1\BD07164_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76589" y="4992129"/>
                <a:ext cx="1108895" cy="891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9" name="Group 48"/>
            <p:cNvGrpSpPr/>
            <p:nvPr/>
          </p:nvGrpSpPr>
          <p:grpSpPr>
            <a:xfrm>
              <a:off x="6416814" y="1939179"/>
              <a:ext cx="1711185" cy="1044118"/>
              <a:chOff x="6324600" y="2128481"/>
              <a:chExt cx="1711185" cy="1044118"/>
            </a:xfrm>
          </p:grpSpPr>
          <p:pic>
            <p:nvPicPr>
              <p:cNvPr id="50" name="Picture 1229" descr="..\..\..\..\Program Files\Microsoft Office\Clipart\standard\stddir1\BD07165_.WMF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5329" y="2128481"/>
                <a:ext cx="1040781" cy="76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Text Box 1221"/>
              <p:cNvSpPr txBox="1">
                <a:spLocks noChangeArrowheads="1"/>
              </p:cNvSpPr>
              <p:nvPr/>
            </p:nvSpPr>
            <p:spPr bwMode="auto">
              <a:xfrm>
                <a:off x="6324600" y="2895600"/>
                <a:ext cx="1711185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b="1" dirty="0" smtClean="0">
                    <a:solidFill>
                      <a:schemeClr val="tx2"/>
                    </a:solidFill>
                    <a:latin typeface="Arial" panose="020B0604020202020204" pitchFamily="34" charset="0"/>
                  </a:rPr>
                  <a:t>Teacher (Mark Entry)</a:t>
                </a:r>
                <a:endParaRPr lang="en-US" sz="1200" b="1" dirty="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56" name="Text Box 1225"/>
          <p:cNvSpPr txBox="1">
            <a:spLocks noChangeArrowheads="1"/>
          </p:cNvSpPr>
          <p:nvPr/>
        </p:nvSpPr>
        <p:spPr bwMode="auto">
          <a:xfrm>
            <a:off x="4415509" y="4572000"/>
            <a:ext cx="167820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Data definition</a:t>
            </a:r>
          </a:p>
          <a:p>
            <a:pPr algn="ctr">
              <a:spcBef>
                <a:spcPts val="0"/>
              </a:spcBef>
            </a:pPr>
            <a:r>
              <a:rPr lang="en-US" sz="1200" b="1" dirty="0" smtClean="0">
                <a:solidFill>
                  <a:schemeClr val="tx2"/>
                </a:solidFill>
              </a:rPr>
              <a:t>Data retrieval</a:t>
            </a:r>
          </a:p>
          <a:p>
            <a:pPr algn="ctr">
              <a:spcBef>
                <a:spcPts val="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Integrity</a:t>
            </a:r>
          </a:p>
          <a:p>
            <a:pPr algn="ctr">
              <a:spcBef>
                <a:spcPts val="0"/>
              </a:spcBef>
            </a:pPr>
            <a:r>
              <a:rPr lang="en-US" sz="1200" b="1" dirty="0" smtClean="0">
                <a:solidFill>
                  <a:schemeClr val="tx2"/>
                </a:solidFill>
              </a:rPr>
              <a:t>Data independence</a:t>
            </a:r>
            <a:endParaRPr lang="en-US" sz="1200" b="1" dirty="0" smtClean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200" b="1" dirty="0" smtClean="0">
                <a:solidFill>
                  <a:schemeClr val="tx2"/>
                </a:solidFill>
              </a:rPr>
              <a:t>Concurrency</a:t>
            </a:r>
          </a:p>
          <a:p>
            <a:pPr algn="ctr">
              <a:spcBef>
                <a:spcPts val="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Security &amp; privacy</a:t>
            </a:r>
          </a:p>
          <a:p>
            <a:pPr algn="ctr">
              <a:spcBef>
                <a:spcPts val="0"/>
              </a:spcBef>
            </a:pPr>
            <a:r>
              <a:rPr lang="en-US" sz="1200" b="1" dirty="0" smtClean="0">
                <a:solidFill>
                  <a:schemeClr val="tx2"/>
                </a:solidFill>
              </a:rPr>
              <a:t>Backup &amp; recovery</a:t>
            </a:r>
            <a:endParaRPr lang="en-US" sz="1200" b="1" dirty="0" smtClean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7" name="Text Box 1225"/>
          <p:cNvSpPr txBox="1">
            <a:spLocks noChangeArrowheads="1"/>
          </p:cNvSpPr>
          <p:nvPr/>
        </p:nvSpPr>
        <p:spPr bwMode="auto">
          <a:xfrm>
            <a:off x="2098879" y="1089325"/>
            <a:ext cx="16782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000" b="1" i="1" dirty="0" smtClean="0">
                <a:solidFill>
                  <a:schemeClr val="tx2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58" name="Text Box 1225"/>
          <p:cNvSpPr txBox="1">
            <a:spLocks noChangeArrowheads="1"/>
          </p:cNvSpPr>
          <p:nvPr/>
        </p:nvSpPr>
        <p:spPr bwMode="auto">
          <a:xfrm>
            <a:off x="4293078" y="1089325"/>
            <a:ext cx="16782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000" b="1" i="1" dirty="0" smtClean="0">
                <a:solidFill>
                  <a:schemeClr val="tx2"/>
                </a:solidFill>
                <a:latin typeface="Arial" panose="020B0604020202020204" pitchFamily="34" charset="0"/>
              </a:rPr>
              <a:t>Software</a:t>
            </a:r>
          </a:p>
        </p:txBody>
      </p:sp>
      <p:sp>
        <p:nvSpPr>
          <p:cNvPr id="59" name="Text Box 1225"/>
          <p:cNvSpPr txBox="1">
            <a:spLocks noChangeArrowheads="1"/>
          </p:cNvSpPr>
          <p:nvPr/>
        </p:nvSpPr>
        <p:spPr bwMode="auto">
          <a:xfrm>
            <a:off x="6366015" y="1089325"/>
            <a:ext cx="16782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000" b="1" i="1" dirty="0" smtClean="0">
                <a:solidFill>
                  <a:schemeClr val="tx2"/>
                </a:solidFill>
                <a:latin typeface="Arial" panose="020B0604020202020204" pitchFamily="34" charset="0"/>
              </a:rPr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388197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82588" y="228600"/>
            <a:ext cx="32747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 dirty="0" smtClean="0">
                <a:solidFill>
                  <a:srgbClr val="0070C0"/>
                </a:solidFill>
              </a:rPr>
              <a:t>2.2 Database Components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1241424" y="1143000"/>
            <a:ext cx="7216776" cy="475514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dirty="0" smtClean="0"/>
              <a:t>1. Data</a:t>
            </a:r>
          </a:p>
          <a:p>
            <a:pPr marL="711200" lvl="1" indent="-369888" defTabSz="812800">
              <a:spcBef>
                <a:spcPts val="0"/>
              </a:spcBef>
              <a:spcAft>
                <a:spcPts val="6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i="1" dirty="0" smtClean="0"/>
              <a:t>Source data – the main data</a:t>
            </a:r>
          </a:p>
          <a:p>
            <a:pPr marL="711200" lvl="1" indent="-369888" defTabSz="812800">
              <a:spcBef>
                <a:spcPts val="0"/>
              </a:spcBef>
              <a:spcAft>
                <a:spcPts val="6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i="1" dirty="0" smtClean="0"/>
              <a:t>Meta data – data that describes the objects in the database (tables, views, users, etc.) </a:t>
            </a:r>
          </a:p>
          <a:p>
            <a:pPr marL="711200" lvl="1" indent="-369888" defTabSz="812800">
              <a:spcBef>
                <a:spcPts val="0"/>
              </a:spcBef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i="1" dirty="0"/>
              <a:t>Overhead data – special data used to represent relationships and improve performance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dirty="0" smtClean="0"/>
              <a:t>2. Software</a:t>
            </a:r>
          </a:p>
          <a:p>
            <a:pPr marL="711200" lvl="1" indent="-369888" defTabSz="900113">
              <a:spcBef>
                <a:spcPts val="0"/>
              </a:spcBef>
              <a:spcAft>
                <a:spcPts val="6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i="1" dirty="0" smtClean="0"/>
              <a:t>Database management system (DBMS) – software needed to perform basic data definition and retrieval, as well as data management issues such as integrity, concurrency, security, etc. </a:t>
            </a:r>
          </a:p>
          <a:p>
            <a:pPr marL="711200" lvl="1" indent="-369888" defTabSz="900113">
              <a:spcBef>
                <a:spcPts val="0"/>
              </a:spcBef>
              <a:spcAft>
                <a:spcPts val="6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i="1" dirty="0" smtClean="0"/>
              <a:t>Application programs that process the data in order to perform a business task (</a:t>
            </a:r>
            <a:r>
              <a:rPr lang="en-US" sz="2000" i="1" dirty="0" err="1" smtClean="0"/>
              <a:t>eg</a:t>
            </a:r>
            <a:r>
              <a:rPr lang="en-US" sz="2000" i="1" dirty="0" smtClean="0"/>
              <a:t>, order processing).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374499785"/>
      </p:ext>
    </p:extLst>
  </p:cSld>
  <p:clrMapOvr>
    <a:masterClrMapping/>
  </p:clrMapOvr>
  <p:transition advTm="67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1027"/>
          <p:cNvSpPr>
            <a:spLocks noChangeArrowheads="1"/>
          </p:cNvSpPr>
          <p:nvPr/>
        </p:nvSpPr>
        <p:spPr bwMode="auto">
          <a:xfrm>
            <a:off x="382588" y="228600"/>
            <a:ext cx="32747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 dirty="0" smtClean="0">
                <a:solidFill>
                  <a:srgbClr val="0070C0"/>
                </a:solidFill>
              </a:rPr>
              <a:t>2.2 Database Components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1208087" y="1038224"/>
            <a:ext cx="7173913" cy="749301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Arial" panose="020B0604020202020204" pitchFamily="34" charset="0"/>
              </a:rPr>
              <a:t>Database applications may be written specifically for a client computer …</a:t>
            </a:r>
            <a:endParaRPr lang="en-US" sz="2400" dirty="0">
              <a:latin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26629"/>
            <a:ext cx="5105400" cy="436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70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1027"/>
          <p:cNvSpPr>
            <a:spLocks noChangeArrowheads="1"/>
          </p:cNvSpPr>
          <p:nvPr/>
        </p:nvSpPr>
        <p:spPr bwMode="auto">
          <a:xfrm>
            <a:off x="382588" y="228600"/>
            <a:ext cx="32747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 dirty="0" smtClean="0">
                <a:solidFill>
                  <a:srgbClr val="0070C0"/>
                </a:solidFill>
              </a:rPr>
              <a:t>2.2 Database Components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1208087" y="1038224"/>
            <a:ext cx="7173913" cy="749301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Arial" panose="020B0604020202020204" pitchFamily="34" charset="0"/>
              </a:rPr>
              <a:t>… or they may be Web-based.</a:t>
            </a:r>
            <a:endParaRPr lang="en-US" sz="2400" dirty="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676400"/>
            <a:ext cx="6324600" cy="462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82588" y="228600"/>
            <a:ext cx="32747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 dirty="0" smtClean="0">
                <a:solidFill>
                  <a:srgbClr val="0070C0"/>
                </a:solidFill>
              </a:rPr>
              <a:t>2.2 Database Components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1241424" y="1143000"/>
            <a:ext cx="7216776" cy="438581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dirty="0" smtClean="0"/>
              <a:t>3. People</a:t>
            </a:r>
          </a:p>
          <a:p>
            <a:pPr marL="711200" lvl="1" indent="-369888">
              <a:spcBef>
                <a:spcPts val="0"/>
              </a:spcBef>
              <a:spcAft>
                <a:spcPts val="6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i="1" dirty="0" smtClean="0"/>
              <a:t>End-users – (non-technical) - use the database to perform business-related tasks (operational, managerial, customers, etc.). </a:t>
            </a:r>
          </a:p>
          <a:p>
            <a:pPr marL="711200" lvl="1" indent="-369888">
              <a:spcBef>
                <a:spcPts val="0"/>
              </a:spcBef>
              <a:spcAft>
                <a:spcPts val="6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i="1" dirty="0" smtClean="0"/>
              <a:t>Developers / designers – programmers and other computer software specialists that design the database structures and the application programs that process the data.</a:t>
            </a:r>
          </a:p>
          <a:p>
            <a:pPr marL="711200" lvl="1" indent="-369888">
              <a:spcBef>
                <a:spcPts val="0"/>
              </a:spcBef>
              <a:spcAft>
                <a:spcPts val="6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i="1" dirty="0" smtClean="0"/>
              <a:t>Database Administrator (DBA) - </a:t>
            </a:r>
            <a:r>
              <a:rPr lang="en-US" sz="2000" i="1" dirty="0"/>
              <a:t>responsible for the overall control of the database </a:t>
            </a:r>
            <a:r>
              <a:rPr lang="en-US" sz="2000" i="1" dirty="0" smtClean="0"/>
              <a:t>system, including maintaining user </a:t>
            </a:r>
            <a:r>
              <a:rPr lang="en-US" sz="2000" i="1" dirty="0"/>
              <a:t>accounts, </a:t>
            </a:r>
            <a:r>
              <a:rPr lang="en-US" sz="2000" i="1" dirty="0" smtClean="0"/>
              <a:t>security </a:t>
            </a:r>
            <a:r>
              <a:rPr lang="en-US" sz="2000" i="1" dirty="0"/>
              <a:t>and integrity checks, </a:t>
            </a:r>
            <a:r>
              <a:rPr lang="en-US" sz="2000" i="1" dirty="0" smtClean="0"/>
              <a:t>backup </a:t>
            </a:r>
            <a:r>
              <a:rPr lang="en-US" sz="2000" i="1" dirty="0"/>
              <a:t>and </a:t>
            </a:r>
            <a:r>
              <a:rPr lang="en-US" sz="2000" i="1" dirty="0" smtClean="0"/>
              <a:t>recovery procedures, performance monitoring, etc.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357971696"/>
      </p:ext>
    </p:extLst>
  </p:cSld>
  <p:clrMapOvr>
    <a:masterClrMapping/>
  </p:clrMapOvr>
  <p:transition advTm="6768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4450</TotalTime>
  <Words>1520</Words>
  <Application>Microsoft Office PowerPoint</Application>
  <PresentationFormat>On-screen Show (4:3)</PresentationFormat>
  <Paragraphs>254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Times New Roman</vt:lpstr>
      <vt:lpstr>Office Theme</vt:lpstr>
      <vt:lpstr>MCIS 5133 Data &amp; Information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Higher Colleges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 LIBRE</dc:title>
  <dc:creator>Dr A Al Shami</dc:creator>
  <cp:lastModifiedBy>Ahmad Al Shami</cp:lastModifiedBy>
  <cp:revision>160</cp:revision>
  <cp:lastPrinted>2014-04-13T10:45:24Z</cp:lastPrinted>
  <dcterms:created xsi:type="dcterms:W3CDTF">2003-02-23T09:54:26Z</dcterms:created>
  <dcterms:modified xsi:type="dcterms:W3CDTF">2020-08-21T14:56:36Z</dcterms:modified>
</cp:coreProperties>
</file>