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4"/>
  </p:sldMasterIdLst>
  <p:notesMasterIdLst>
    <p:notesMasterId r:id="rId55"/>
  </p:notesMasterIdLst>
  <p:handoutMasterIdLst>
    <p:handoutMasterId r:id="rId56"/>
  </p:handoutMasterIdLst>
  <p:sldIdLst>
    <p:sldId id="319" r:id="rId5"/>
    <p:sldId id="325" r:id="rId6"/>
    <p:sldId id="326" r:id="rId7"/>
    <p:sldId id="327" r:id="rId8"/>
    <p:sldId id="328" r:id="rId9"/>
    <p:sldId id="329" r:id="rId10"/>
    <p:sldId id="330" r:id="rId11"/>
    <p:sldId id="333" r:id="rId12"/>
    <p:sldId id="334" r:id="rId13"/>
    <p:sldId id="337" r:id="rId14"/>
    <p:sldId id="338" r:id="rId15"/>
    <p:sldId id="343" r:id="rId16"/>
    <p:sldId id="345" r:id="rId17"/>
    <p:sldId id="346" r:id="rId18"/>
    <p:sldId id="347" r:id="rId19"/>
    <p:sldId id="348" r:id="rId20"/>
    <p:sldId id="349" r:id="rId21"/>
    <p:sldId id="350" r:id="rId22"/>
    <p:sldId id="352" r:id="rId23"/>
    <p:sldId id="353" r:id="rId24"/>
    <p:sldId id="354" r:id="rId25"/>
    <p:sldId id="355" r:id="rId26"/>
    <p:sldId id="356" r:id="rId27"/>
    <p:sldId id="360" r:id="rId28"/>
    <p:sldId id="357" r:id="rId29"/>
    <p:sldId id="361" r:id="rId30"/>
    <p:sldId id="362" r:id="rId31"/>
    <p:sldId id="363" r:id="rId32"/>
    <p:sldId id="364" r:id="rId33"/>
    <p:sldId id="368" r:id="rId34"/>
    <p:sldId id="370" r:id="rId35"/>
    <p:sldId id="371" r:id="rId36"/>
    <p:sldId id="372" r:id="rId37"/>
    <p:sldId id="373" r:id="rId38"/>
    <p:sldId id="375" r:id="rId39"/>
    <p:sldId id="379" r:id="rId40"/>
    <p:sldId id="380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4" r:id="rId50"/>
    <p:sldId id="390" r:id="rId51"/>
    <p:sldId id="391" r:id="rId52"/>
    <p:sldId id="392" r:id="rId53"/>
    <p:sldId id="393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BD57101-9B42-4780-8638-6A6D42A363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33D43754-2BAB-4A3C-A0D5-7237476482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3EAF63-FC28-45C7-9D1A-5D430898583A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018060-AD84-4FF9-8B43-4048688EE0BE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78BE-6F10-4C41-86AB-3AFAA420CA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06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26337-CF00-41E9-AC1D-1CE7FE048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3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FF8B6-27C7-4E9F-B778-E91A066D77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6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356F8-0706-4F85-BEFE-89AFDC14E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21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E877E0-995B-4207-946A-DC0C33A9B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53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20055-AA67-4CB1-8F2F-DBA4E92EB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7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D29F9-0E1B-4721-8207-77EDEF6CF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3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785E9-3206-4879-9BAD-9EED2016BB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B2771-D144-4610-84F4-F64AF2526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6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76501-B9F9-4460-8DC9-C3D5589FB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9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978C1A-657B-4902-BDE0-B38922FD5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9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13703-7002-49DD-853E-2EF7B5963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A5522-B552-411F-8D7E-A86962761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6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8862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>
                <a:solidFill>
                  <a:srgbClr val="222222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057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304DE38-E1C7-4B14-970C-7E2F7F5C5F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18" r:id="rId4"/>
    <p:sldLayoutId id="2147483819" r:id="rId5"/>
    <p:sldLayoutId id="2147483820" r:id="rId6"/>
    <p:sldLayoutId id="2147483826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slide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ea typeface="ＭＳ Ｐゴシック" panose="020B0600070205080204" pitchFamily="34" charset="-128"/>
              </a:rPr>
              <a:t>Database Systems: </a:t>
            </a:r>
            <a:br>
              <a:rPr lang="en-US" altLang="en-US" sz="4000" b="1" smtClean="0">
                <a:ea typeface="ＭＳ Ｐゴシック" panose="020B0600070205080204" pitchFamily="34" charset="-128"/>
              </a:rPr>
            </a:br>
            <a:r>
              <a:rPr lang="en-US" altLang="en-US" sz="4000" b="1" smtClean="0">
                <a:ea typeface="ＭＳ Ｐゴシック" panose="020B0600070205080204" pitchFamily="34" charset="-128"/>
              </a:rPr>
              <a:t>Design, Implementation, and Management</a:t>
            </a:r>
            <a:br>
              <a:rPr lang="en-US" altLang="en-US" sz="4000" b="1" smtClean="0">
                <a:ea typeface="ＭＳ Ｐゴシック" panose="020B0600070205080204" pitchFamily="34" charset="-128"/>
              </a:rPr>
            </a:br>
            <a:r>
              <a:rPr lang="en-US" altLang="en-US" sz="2800" b="1" smtClean="0">
                <a:ea typeface="ＭＳ Ｐゴシック" panose="020B0600070205080204" pitchFamily="34" charset="-128"/>
              </a:rPr>
              <a:t>Tenth Edition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400" i="1" dirty="0" smtClean="0">
                <a:ea typeface="ＭＳ Ｐゴシック" panose="020B0600070205080204" pitchFamily="34" charset="-128"/>
              </a:rPr>
              <a:t>Chapter 4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400" i="1" dirty="0" smtClean="0">
                <a:ea typeface="ＭＳ Ｐゴシック" panose="020B0600070205080204" pitchFamily="34" charset="-128"/>
              </a:rPr>
              <a:t>Entity Relationship (ER)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7CF512-392A-47EF-96A0-090D3E978276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5364" name="Picture 4" descr="Fig04-0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48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Attributes (cont’d.)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M:N relationships and multivalued attributes should not be implemented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Create several new attributes for each of the original multivalued attributes’ components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Create new entity composed of original multivalued attributes’ components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Derived attribute: value may be calculated from other attributes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Need not be physically stored within database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906983-6079-4918-AAAB-D4BCF27AB132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Fig04-0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264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14F10B-9AA2-46C9-9E0D-BE9DD1E3AF6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7413" name="Picture 6" descr="G:\DBSystems\Figures\C7888_04\C7888_04\Tbl04-0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71913"/>
            <a:ext cx="7218363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Association between entities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Participants are entities that participate in a relationship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Relationships between entities always operate in both directions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Relationship can be classified as 1:M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Relationship classification is difficult to establish if only one side of the relationship is known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7F1058-AB9E-49A7-A1D9-80A62B4C2AE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Connectivity and Cardinality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Connectivity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Describes the relationship classification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Cardinality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Expresses minimum and maximum number of entity occurrences associated with one occurrence of related entity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Established by very concise statements known as business rules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98076D-4B96-407C-AA25-3BB0AF9E3AE7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Fig04-0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308100"/>
            <a:ext cx="5456237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FC0EEA-3156-4569-A4B7-A1BD0B506088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Existence 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Existence dependence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Entity exists in database only when it is associated with another related entity occurrence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Existence independence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Entity can exist apart from one or more related entities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Sometimes such an entity is referred to as a strong or regular entity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C21259-9524-4465-9261-659F8E406F91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Relationship Strength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Weak (non-identifying) relationships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Exists if PK of related entity does not contain PK component of parent entity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Strong (identifying) relationships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Exists when PK of related entity contains PK component of parent entity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48FA82-799B-40CB-84CC-8665745D9886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Fig04-0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57200"/>
            <a:ext cx="586105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47B3C5-5498-4CE2-9C60-2F22F98B3B22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ig04-0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4175"/>
            <a:ext cx="6416675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0D866C-1C88-4D4D-8C7C-B76599B2E380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52EC8A-76D3-4D73-9472-34D400E7B81F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717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this chapter, students will learn: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main characteristics of entity relationship components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relationships between entities are defined, refined, and incorporated into the database design process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ERD components affect database design and implementation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That real-world database design often requires the reconciliation of conflicting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Weak Entities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Weak entity meets two conditions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Existence-dependent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Primary key partially or totally derived from parent entity in relationship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Database designer determines whether an entity is weak based on business rules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118959-B26D-4E69-B2DA-B8DCACB36E66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Fig04-1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7327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E65470-3617-47AC-9D8A-3E425B5339F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Fig04-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9EC1D6-9598-45F4-8274-D97559FF8F53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Relationship Participation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Optional participation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One entity occurrence does not require corresponding entity occurrence in particular relationship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Mandatory participation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One entity occurrence requires corresponding entity occurrence in particular relationship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1FF02-0DC7-49B9-A163-364857DB984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495BCC-E7CA-42D6-A645-5201DB29DE4E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9700" name="Picture 5" descr="G:\DBSystems\Figures\C7888_04\C7888_04\Tbl04-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883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 descr="Fig04-1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677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5" descr="Fig04-1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1CEF1-F2E8-42F3-98AC-1DC2F5F74A5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Relationship Degree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Indicates number of entities or participants associated with a relationship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Unary relationship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Association is maintained within single entity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Binary relationship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Two entities are associated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Ternary relationship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Three entities are associated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590155-E400-4309-97B0-35B867D2FDDF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Fig04-1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20675"/>
            <a:ext cx="5638800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40AFD3-6627-4B0E-B144-9A1A1B332976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Fig04-1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2775"/>
            <a:ext cx="76200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D47F93-5C20-44F3-B678-7A677092B3B9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 descr="Fig04-1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001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Recursive Relationships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1600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Relationship can exist between occurrences of the same entity set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Naturally found within unary relationship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48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636C88-5ECB-4162-A9B4-FC319AEBA5EF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Entity Relationship Model (ERM)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ER model forms the basis of an ER diagram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ERD represents conceptual database as viewed by end user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ERDs depict database’s main components: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Attributes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B7092F-ABCC-4657-967C-17F2A22BC17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Fig04-2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8A68BB-0586-444F-8F20-2E0165E34493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1D6FC7-AD90-417B-BF2E-9963BC923AE2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6868" name="Picture 4" descr="Fig04-2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463"/>
            <a:ext cx="82264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Associative (Composite) Entities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Also known as bridge entities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Used to implement M:N relationships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Composed of primary keys of each of the entities to be connected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May also contain additional attributes that play no role in connective process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D3ADFA-A651-4F27-87E6-F909AD5FF207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852A87-1EB0-484C-BC59-1E1D43C77B21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8916" name="Picture 5" descr="G:\DBSystems\Figures\C7888_04\C7888_04\Fig04-2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93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Fig04-2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0787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5" descr="Fig04-2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51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3096-91CE-4E41-A940-5C8F534EF12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Developing an ER Diagram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Database design is an iterative process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Create detailed narrative of organization’s  description of operations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Identify business rules based on description of operations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Identify main entities and relationships from business rules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Develop initial ERD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Identify attributes and primary keys that adequately describe entities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Revise and review ERD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BC08ED-EAFD-4977-A6A2-D942F66B2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Fig04-2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914400"/>
            <a:ext cx="7756525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B95062-1F3B-42F0-BA8F-7A33FAF4D3CD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Fig04-2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36938"/>
            <a:ext cx="7848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5" descr="Fig04-2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61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E8D2C4-9334-46ED-826D-C2212075F0A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Fig04-2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676400"/>
            <a:ext cx="77692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82C6D4-A237-49CC-8511-A344669A3142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Fig04-3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51E5FD-58A0-49F6-8598-7C2645D8CAFE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Entities</a:t>
            </a:r>
          </a:p>
        </p:txBody>
      </p:sp>
      <p:sp>
        <p:nvSpPr>
          <p:cNvPr id="921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Refers to entity set and not to single entity occurrence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Corresponds to table and not to row in relational environment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 Chen and Crow’s Foot models, entity is represented by rectangle with entity’s name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entity name, a noun, is written in capital letters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8F6AE4-AAE2-4990-89CF-9A0584212F1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ig04-3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3100"/>
            <a:ext cx="80248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85588A-4C62-440A-B1D2-E23356A29DD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ig04-3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543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D99FB2-72B3-431B-AD17-66F9EDDA012E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ig04-3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724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FFBE0D-9E41-4AEE-A7BE-6934F809A7C5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Fig04-3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696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323604-1AAF-403B-B28F-E01D5081949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Tbl04-0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600200"/>
            <a:ext cx="762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93DB79-A452-442F-85AA-F2029C19B200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 descr="Fig04-3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571500"/>
            <a:ext cx="67500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4579BF-3BCC-42C1-A0F1-6487EE2A93ED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Fig04-3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799138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E8A5D-C55A-492C-AE1D-1927475B9E90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Database Design Challenges: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Conflicting Goals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Database designers must make design compromises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Conflicting goals: design standards, processing speed, information requirements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Important to meet logical requirements and design conventions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Design is of little value unless it delivers all specified query and reporting requirements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Some design and implementation problems do not yield “clean” solutions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D9A641-7D77-4EDA-B874-173B863E882A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Fig04-3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457200"/>
            <a:ext cx="6537325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12AC67-452A-4A24-B8CA-1925734FCDA2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Entity relationship (ER) model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Uses ERD to represent conceptual database as viewed by end user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ERM’s main components: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Entities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Relationships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Attributes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Includes connectivity and cardinality notations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A42DA0-9D10-4557-8CB0-72497C5FD0D8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Attributes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Characteristics of entities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Chen notation: attributes represented by ovals connected to entity rectangle with a line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Each oval contains the name of attribute it represents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Crow’s Foot notation: attributes written in attribute box below entity rectangle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284A75-2C51-4E21-A9B6-417BC16729E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Connectivities and cardinalities are based on business rules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M:N relationship is valid at conceptual level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Must be mapped to a set of 1:M relationships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ERDs may be based on many different ERMs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UML class diagrams are used to represent the static data structures in a data model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Database designers are often forced to make design compromises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69B7CC-8A36-4A8C-9FE3-9705B676492C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873E82-B9BF-4F19-A512-39448B93244A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268" name="Picture 5" descr="G:\DBSystems\Figures\C7888_04\C7888_04\Fig04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914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Attributes (cont’d.)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Required attribute: must have a value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Optional attribute: may be left empty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Domain: set of possible values for an attribute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Attributes may share a domain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Identifiers: one or more attributes that uniquely identify each entity instance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Composite identifier: primary key composed of more than one attribute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84BFEE-7EA9-4A91-B820-B626D4AB7157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97C4D2-B380-4607-BC9D-D91B70EB6444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3316" name="Picture 4" descr="Fig04-0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524000"/>
            <a:ext cx="7391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Attributes (cont’d.)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Composite attribute can be subdivided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Simple attribute cannot be subdivided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Single-value attribute can have only a single value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Multivalued attributes can have many values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F98F17-F09B-47EC-B2F7-BA09E6C9FAE6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349703865D24FABA9F67C52CE9FCB" ma:contentTypeVersion="1" ma:contentTypeDescription="Create a new document." ma:contentTypeScope="" ma:versionID="7d206b68bf72f6030f27bcdbe23339f6">
  <xsd:schema xmlns:xsd="http://www.w3.org/2001/XMLSchema" xmlns:xs="http://www.w3.org/2001/XMLSchema" xmlns:p="http://schemas.microsoft.com/office/2006/metadata/properties" xmlns:ns2="a0c097a5-2edb-4e71-8ee9-f438eac7fb21" targetNamespace="http://schemas.microsoft.com/office/2006/metadata/properties" ma:root="true" ma:fieldsID="b1896ca1a4b2d2dffd567afdb513f3bc" ns2:_="">
    <xsd:import namespace="a0c097a5-2edb-4e71-8ee9-f438eac7fb21"/>
    <xsd:element name="properties">
      <xsd:complexType>
        <xsd:sequence>
          <xsd:element name="documentManagement">
            <xsd:complexType>
              <xsd:all>
                <xsd:element ref="ns2:Link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097a5-2edb-4e71-8ee9-f438eac7fb21" elementFormDefault="qualified">
    <xsd:import namespace="http://schemas.microsoft.com/office/2006/documentManagement/types"/>
    <xsd:import namespace="http://schemas.microsoft.com/office/infopath/2007/PartnerControls"/>
    <xsd:element name="Linkk" ma:index="8" nillable="true" ma:displayName="Linkk" ma:list="{a0c097a5-2edb-4e71-8ee9-f438eac7fb21}" ma:internalName="Linkk" ma:showField="ID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k xmlns="a0c097a5-2edb-4e71-8ee9-f438eac7fb21" xsi:nil="true"/>
  </documentManagement>
</p:properties>
</file>

<file path=customXml/itemProps1.xml><?xml version="1.0" encoding="utf-8"?>
<ds:datastoreItem xmlns:ds="http://schemas.openxmlformats.org/officeDocument/2006/customXml" ds:itemID="{98AB9A69-0340-46D8-8CF6-9F1A62BF4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BEE9B-B16F-4A2D-AF52-CDCBF4CEC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c097a5-2edb-4e71-8ee9-f438eac7fb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6246A-D901-4C3F-A7E3-0B1C363F4A8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a0c097a5-2edb-4e71-8ee9-f438eac7fb21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Office PowerPoint</Application>
  <PresentationFormat>On-screen Show (4:3)</PresentationFormat>
  <Paragraphs>222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ＭＳ Ｐゴシック</vt:lpstr>
      <vt:lpstr>Times New Roman</vt:lpstr>
      <vt:lpstr>1_Default Design</vt:lpstr>
      <vt:lpstr>Database Systems:  Design, Implementation, and Management Tenth Edition</vt:lpstr>
      <vt:lpstr>Objectives</vt:lpstr>
      <vt:lpstr>The Entity Relationship Model (ERM)</vt:lpstr>
      <vt:lpstr>Entities</vt:lpstr>
      <vt:lpstr>Attributes</vt:lpstr>
      <vt:lpstr>PowerPoint Presentation</vt:lpstr>
      <vt:lpstr>Attributes (cont’d.)</vt:lpstr>
      <vt:lpstr>PowerPoint Presentation</vt:lpstr>
      <vt:lpstr>Attributes (cont’d.)</vt:lpstr>
      <vt:lpstr>PowerPoint Presentation</vt:lpstr>
      <vt:lpstr>Attributes (cont’d.)</vt:lpstr>
      <vt:lpstr>PowerPoint Presentation</vt:lpstr>
      <vt:lpstr>Relationships</vt:lpstr>
      <vt:lpstr>Connectivity and Cardinality</vt:lpstr>
      <vt:lpstr>PowerPoint Presentation</vt:lpstr>
      <vt:lpstr>Existence Dependence</vt:lpstr>
      <vt:lpstr>Relationship Strength</vt:lpstr>
      <vt:lpstr>PowerPoint Presentation</vt:lpstr>
      <vt:lpstr>PowerPoint Presentation</vt:lpstr>
      <vt:lpstr>Weak Entities</vt:lpstr>
      <vt:lpstr>PowerPoint Presentation</vt:lpstr>
      <vt:lpstr>PowerPoint Presentation</vt:lpstr>
      <vt:lpstr>Relationship Participation</vt:lpstr>
      <vt:lpstr>PowerPoint Presentation</vt:lpstr>
      <vt:lpstr>PowerPoint Presentation</vt:lpstr>
      <vt:lpstr>Relationship Degree</vt:lpstr>
      <vt:lpstr>PowerPoint Presentation</vt:lpstr>
      <vt:lpstr>PowerPoint Presentation</vt:lpstr>
      <vt:lpstr>Recursive Relationships</vt:lpstr>
      <vt:lpstr>PowerPoint Presentation</vt:lpstr>
      <vt:lpstr>PowerPoint Presentation</vt:lpstr>
      <vt:lpstr>Associative (Composite) Entities</vt:lpstr>
      <vt:lpstr>PowerPoint Presentation</vt:lpstr>
      <vt:lpstr>PowerPoint Presentation</vt:lpstr>
      <vt:lpstr>Developing an 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Challenges:  Conflicting Goals</vt:lpstr>
      <vt:lpstr>PowerPoint Presentation</vt:lpstr>
      <vt:lpstr>Summary</vt:lpstr>
      <vt:lpstr>Summary (cont’d.)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lastModifiedBy/>
  <cp:revision>420</cp:revision>
  <dcterms:created xsi:type="dcterms:W3CDTF">2009-10-31T16:00:02Z</dcterms:created>
  <dcterms:modified xsi:type="dcterms:W3CDTF">2020-09-03T21:41:16Z</dcterms:modified>
</cp:coreProperties>
</file>