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59" r:id="rId1"/>
  </p:sldMasterIdLst>
  <p:notesMasterIdLst>
    <p:notesMasterId r:id="rId34"/>
  </p:notesMasterIdLst>
  <p:handoutMasterIdLst>
    <p:handoutMasterId r:id="rId35"/>
  </p:handoutMasterIdLst>
  <p:sldIdLst>
    <p:sldId id="256" r:id="rId2"/>
    <p:sldId id="290" r:id="rId3"/>
    <p:sldId id="257" r:id="rId4"/>
    <p:sldId id="258" r:id="rId5"/>
    <p:sldId id="28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91" r:id="rId28"/>
    <p:sldId id="294" r:id="rId29"/>
    <p:sldId id="296" r:id="rId30"/>
    <p:sldId id="289" r:id="rId31"/>
    <p:sldId id="297" r:id="rId32"/>
    <p:sldId id="292" r:id="rId3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FF00"/>
    <a:srgbClr val="0066FF"/>
    <a:srgbClr val="99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63847" autoAdjust="0"/>
  </p:normalViewPr>
  <p:slideViewPr>
    <p:cSldViewPr>
      <p:cViewPr varScale="1">
        <p:scale>
          <a:sx n="41" d="100"/>
          <a:sy n="41" d="100"/>
        </p:scale>
        <p:origin x="200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9159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4301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2285738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1150938" y="692150"/>
            <a:ext cx="4556125" cy="3416300"/>
          </a:xfrm>
          <a:ln/>
        </p:spPr>
      </p:sp>
      <p:sp>
        <p:nvSpPr>
          <p:cNvPr id="440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183772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50938" y="692150"/>
            <a:ext cx="4556125" cy="3416300"/>
          </a:xfrm>
          <a:ln/>
        </p:spPr>
      </p:sp>
      <p:sp>
        <p:nvSpPr>
          <p:cNvPr id="532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Sometimes during the</a:t>
            </a:r>
            <a:r>
              <a:rPr lang="en-US" altLang="en-US" baseline="0" dirty="0" smtClean="0">
                <a:cs typeface="Arial" pitchFamily="34" charset="0"/>
              </a:rPr>
              <a:t> conceptual modeling process, we begin to recognize common themes among several entity types. For example they may all share many of the same attributes, such as in this example. Here, cars trucks and motorcycles all have prices, engine displacements and vehicle makes and models.</a:t>
            </a:r>
            <a:endParaRPr lang="en-US" altLang="en-US" dirty="0" smtClean="0">
              <a:cs typeface="Arial" pitchFamily="34" charset="0"/>
            </a:endParaRPr>
          </a:p>
        </p:txBody>
      </p:sp>
    </p:spTree>
    <p:extLst>
      <p:ext uri="{BB962C8B-B14F-4D97-AF65-F5344CB8AC3E}">
        <p14:creationId xmlns:p14="http://schemas.microsoft.com/office/powerpoint/2010/main" val="1464960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 when this happens we</a:t>
            </a:r>
            <a:r>
              <a:rPr lang="en-US" altLang="en-US" baseline="0" dirty="0" smtClean="0">
                <a:cs typeface="Arial" pitchFamily="34" charset="0"/>
              </a:rPr>
              <a:t> can create a supertype and place the shared attributes in the supertype entity. This process is called “generalization”.</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specialized attributes go into subtype entities. In the case of the motorcycle, there is no unique attribute, so there is no need for a specific “motorcycle” entity.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Actually, it may be useful to have an indication that a vehicle is in fact a motorcycle. Later we will discuss the concept of a “subtype discriminator”, which is a special attribute at the supertype level that identifies the specific subtype.</a:t>
            </a:r>
            <a:endParaRPr lang="en-US" altLang="en-US" dirty="0" smtClean="0">
              <a:cs typeface="Arial" pitchFamily="34" charset="0"/>
            </a:endParaRPr>
          </a:p>
        </p:txBody>
      </p:sp>
    </p:spTree>
    <p:extLst>
      <p:ext uri="{BB962C8B-B14F-4D97-AF65-F5344CB8AC3E}">
        <p14:creationId xmlns:p14="http://schemas.microsoft.com/office/powerpoint/2010/main" val="1205156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Sometimes</a:t>
            </a:r>
            <a:r>
              <a:rPr lang="en-US" baseline="0" dirty="0" smtClean="0"/>
              <a:t> during conceptual modeling we discover that certain attributes (or relationships) apply only to a subset of the entities in a given entity type. In this example, we have a manufacturing firm that may manufacture some of its own parts and purchase others. If the part is manufactured by the firm itself, it has a routing number, but if purchased it does not. If purchased, it comes from a supplier, but if manufactured it does not.</a:t>
            </a:r>
          </a:p>
          <a:p>
            <a:endParaRPr lang="en-US" baseline="0" dirty="0" smtClean="0"/>
          </a:p>
          <a:p>
            <a:r>
              <a:rPr lang="en-US" baseline="0" dirty="0" smtClean="0"/>
              <a:t>Note the representation of supplier as a composite multivalued attribute in this diagram.</a:t>
            </a:r>
            <a:endParaRPr lang="en-US" dirty="0"/>
          </a:p>
        </p:txBody>
      </p:sp>
    </p:spTree>
    <p:extLst>
      <p:ext uri="{BB962C8B-B14F-4D97-AF65-F5344CB8AC3E}">
        <p14:creationId xmlns:p14="http://schemas.microsoft.com/office/powerpoint/2010/main" val="933890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When we fine a situation</a:t>
            </a:r>
            <a:r>
              <a:rPr lang="en-US" baseline="0" dirty="0" smtClean="0"/>
              <a:t> like this, it makes sense to do “specialization”. In this case, we created two subtypes of Part, one for manufactured parts and one for purchased part. All parts have part numbers, descriptions, locations, and quantity. But only manufactured parts have routing numbers, and only purchased parts have suppliers.</a:t>
            </a:r>
          </a:p>
          <a:p>
            <a:endParaRPr lang="en-US" baseline="0" dirty="0" smtClean="0"/>
          </a:p>
          <a:p>
            <a:r>
              <a:rPr lang="en-US" baseline="0" dirty="0" smtClean="0"/>
              <a:t>Note that unlike the previous slide, the concept of supplier is now represented as a separate entity, and an associative entity represents a M:N relationship between purchased part and supplier, with unit price being an attribute of the associative entity.</a:t>
            </a:r>
          </a:p>
          <a:p>
            <a:endParaRPr lang="en-US" baseline="0" dirty="0" smtClean="0"/>
          </a:p>
          <a:p>
            <a:r>
              <a:rPr lang="en-US" baseline="0" dirty="0" smtClean="0"/>
              <a:t>This provides information that was not explicit in the previous figure. A multivalued attribute does not explicitly describe a M:N relationship. It could also convey a 1:N relationship. But when you represent the supplier as a separate entity, you can explicitly show the cardinality of relationship.</a:t>
            </a:r>
          </a:p>
          <a:p>
            <a:endParaRPr lang="en-US" baseline="0" dirty="0" smtClean="0"/>
          </a:p>
          <a:p>
            <a:r>
              <a:rPr lang="en-US" baseline="0" dirty="0" smtClean="0"/>
              <a:t>For an example of a multivalued attribute that implies a 1:N relationship, refer to figure 2.19 from chapter 2. Here we have time stamps of price history changes. For a given product, there may be many price history items, but each price history item belongs to only one product. That’s different from what we have here with parts and suppliers, where a part can have many suppliers and a supplier could supply many parts.</a:t>
            </a:r>
            <a:endParaRPr lang="en-US" dirty="0"/>
          </a:p>
        </p:txBody>
      </p:sp>
    </p:spTree>
    <p:extLst>
      <p:ext uri="{BB962C8B-B14F-4D97-AF65-F5344CB8AC3E}">
        <p14:creationId xmlns:p14="http://schemas.microsoft.com/office/powerpoint/2010/main" val="3455279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50938" y="692150"/>
            <a:ext cx="4556125" cy="3416300"/>
          </a:xfrm>
          <a:ln/>
        </p:spPr>
      </p:sp>
      <p:sp>
        <p:nvSpPr>
          <p:cNvPr id="552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There are two types of constraints in supertype/subtype relationships. One is called a completeness constraint, and indicates whether there</a:t>
            </a:r>
            <a:r>
              <a:rPr lang="en-US" altLang="en-US" baseline="0" dirty="0" smtClean="0">
                <a:cs typeface="Arial" pitchFamily="34" charset="0"/>
              </a:rPr>
              <a:t> must be an explicit subtype for each possible instance of the supertype. The other is called a disjointness constraint, which indicates whether a particular instance of a supertype could also be more than one of the subtypes.</a:t>
            </a:r>
            <a:endParaRPr lang="en-US" altLang="en-US" dirty="0" smtClean="0">
              <a:cs typeface="Arial" pitchFamily="34" charset="0"/>
            </a:endParaRPr>
          </a:p>
        </p:txBody>
      </p:sp>
    </p:spTree>
    <p:extLst>
      <p:ext uri="{BB962C8B-B14F-4D97-AF65-F5344CB8AC3E}">
        <p14:creationId xmlns:p14="http://schemas.microsoft.com/office/powerpoint/2010/main" val="421862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In this case, a patient MUST</a:t>
            </a:r>
            <a:r>
              <a:rPr lang="en-US" baseline="0" dirty="0" smtClean="0"/>
              <a:t> either be an outpatient or a resident patient. There is no other possibility. This particular completeness constraint is called total specialization, and is represented by double lines coming down from the supertype entity type.</a:t>
            </a:r>
            <a:endParaRPr lang="en-US" dirty="0"/>
          </a:p>
        </p:txBody>
      </p:sp>
    </p:spTree>
    <p:extLst>
      <p:ext uri="{BB962C8B-B14F-4D97-AF65-F5344CB8AC3E}">
        <p14:creationId xmlns:p14="http://schemas.microsoft.com/office/powerpoint/2010/main" val="365931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We already saw this example from earlier. This is partial specialization, because some vehicles are motorcycles, which is not explicitly represented as a subtype</a:t>
            </a:r>
            <a:r>
              <a:rPr lang="en-US" baseline="0" dirty="0" smtClean="0"/>
              <a:t> entity.</a:t>
            </a:r>
          </a:p>
          <a:p>
            <a:endParaRPr lang="en-US" baseline="0" dirty="0" smtClean="0"/>
          </a:p>
          <a:p>
            <a:r>
              <a:rPr lang="en-US" baseline="0" dirty="0" smtClean="0"/>
              <a:t>Question: going back to figure 2-5, do you think the division of PART into manufactured vs. purchased parts implies total specialization or partial specialization ?</a:t>
            </a:r>
          </a:p>
          <a:p>
            <a:r>
              <a:rPr lang="en-US" baseline="0" dirty="0" smtClean="0"/>
              <a:t>Answer: probably total specialization . Either a part is manufactured in-house or purchased from an external supplier. There is probably no other option.</a:t>
            </a:r>
          </a:p>
          <a:p>
            <a:endParaRPr lang="en-US" baseline="0" dirty="0" smtClean="0"/>
          </a:p>
          <a:p>
            <a:endParaRPr lang="en-US" dirty="0"/>
          </a:p>
        </p:txBody>
      </p:sp>
    </p:spTree>
    <p:extLst>
      <p:ext uri="{BB962C8B-B14F-4D97-AF65-F5344CB8AC3E}">
        <p14:creationId xmlns:p14="http://schemas.microsoft.com/office/powerpoint/2010/main" val="3912387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704026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we see a disjoint</a:t>
            </a:r>
            <a:r>
              <a:rPr lang="en-US" baseline="0" dirty="0" smtClean="0"/>
              <a:t> (not overlap) rule regarding patients. A patient can’t be both a resident and an outpatient, at least not at the same time. Of course it’s possible for a patient to be a resident for a period of time and then change to an outpatient (or vice versa), but the patient cannot be both simultaneously. </a:t>
            </a:r>
            <a:endParaRPr lang="en-US" dirty="0"/>
          </a:p>
        </p:txBody>
      </p:sp>
    </p:spTree>
    <p:extLst>
      <p:ext uri="{BB962C8B-B14F-4D97-AF65-F5344CB8AC3E}">
        <p14:creationId xmlns:p14="http://schemas.microsoft.com/office/powerpoint/2010/main" val="3064303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is</a:t>
            </a:r>
            <a:r>
              <a:rPr lang="en-US" baseline="0" dirty="0" smtClean="0"/>
              <a:t> an overlap rule. Some kinds of parts could be manufactured in-house and also purchased from external suppliers. Note the total specialization rule, which we discussed earlier.</a:t>
            </a:r>
            <a:endParaRPr lang="en-US" dirty="0"/>
          </a:p>
        </p:txBody>
      </p:sp>
    </p:spTree>
    <p:extLst>
      <p:ext uri="{BB962C8B-B14F-4D97-AF65-F5344CB8AC3E}">
        <p14:creationId xmlns:p14="http://schemas.microsoft.com/office/powerpoint/2010/main" val="3080921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50938" y="692150"/>
            <a:ext cx="4556125" cy="3416300"/>
          </a:xfrm>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024313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50938" y="692150"/>
            <a:ext cx="4556125" cy="3416300"/>
          </a:xfrm>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It</a:t>
            </a:r>
            <a:r>
              <a:rPr lang="en-US" altLang="en-US" baseline="0" dirty="0" smtClean="0">
                <a:cs typeface="Arial" pitchFamily="34" charset="0"/>
              </a:rPr>
              <a:t> is often useful at the supertype level to have an attribute that indicates which subtype an instance is. This is easier to do with the disjoint rule than the overlap rule. For disjoint, there is only one possible subtype, but with overlap there are many. That’s why the overlap rule requires a composite attribute.</a:t>
            </a:r>
            <a:endParaRPr lang="en-US" altLang="en-US" dirty="0" smtClean="0">
              <a:cs typeface="Arial" pitchFamily="34" charset="0"/>
            </a:endParaRPr>
          </a:p>
        </p:txBody>
      </p:sp>
    </p:spTree>
    <p:extLst>
      <p:ext uri="{BB962C8B-B14F-4D97-AF65-F5344CB8AC3E}">
        <p14:creationId xmlns:p14="http://schemas.microsoft.com/office/powerpoint/2010/main" val="31437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 for the disjoint rule we have Employee Type as the subtype discriminator, and it can have three possible values, one for each subtype.</a:t>
            </a:r>
          </a:p>
          <a:p>
            <a:endParaRPr lang="en-US" dirty="0" smtClean="0"/>
          </a:p>
          <a:p>
            <a:r>
              <a:rPr lang="en-US" dirty="0" smtClean="0"/>
              <a:t>Going back to figure 3-7, what would be a possible subtype discriminator, and what would its values be?</a:t>
            </a:r>
          </a:p>
          <a:p>
            <a:endParaRPr lang="en-US" dirty="0"/>
          </a:p>
        </p:txBody>
      </p:sp>
    </p:spTree>
    <p:extLst>
      <p:ext uri="{BB962C8B-B14F-4D97-AF65-F5344CB8AC3E}">
        <p14:creationId xmlns:p14="http://schemas.microsoft.com/office/powerpoint/2010/main" val="12977583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Note the requirement for a composite subtype discriminator here. So, there are three possible scenarios:</a:t>
            </a:r>
          </a:p>
          <a:p>
            <a:endParaRPr lang="en-US" dirty="0" smtClean="0"/>
          </a:p>
          <a:p>
            <a:pPr marL="228600" indent="-228600">
              <a:buAutoNum type="arabicParenR"/>
            </a:pPr>
            <a:r>
              <a:rPr lang="en-US" dirty="0" smtClean="0"/>
              <a:t>Manufactured = “Y” and Purchased</a:t>
            </a:r>
            <a:r>
              <a:rPr lang="en-US" baseline="0" dirty="0" smtClean="0"/>
              <a:t> = “Y”</a:t>
            </a:r>
          </a:p>
          <a:p>
            <a:pPr marL="228600" indent="-228600">
              <a:buAutoNum type="arabicParenR"/>
            </a:pPr>
            <a:r>
              <a:rPr lang="en-US" baseline="0" dirty="0" smtClean="0"/>
              <a:t>Manufactured = “Y” and Purchased = “N”</a:t>
            </a:r>
          </a:p>
          <a:p>
            <a:pPr marL="228600" indent="-228600">
              <a:buAutoNum type="arabicParenR"/>
            </a:pPr>
            <a:r>
              <a:rPr lang="en-US" baseline="0" dirty="0" smtClean="0"/>
              <a:t>Manufactured = “N” and Purchased = “N”</a:t>
            </a:r>
          </a:p>
          <a:p>
            <a:pPr marL="228600" indent="-228600">
              <a:buAutoNum type="arabicParenR"/>
            </a:pPr>
            <a:endParaRPr lang="en-US" baseline="0" dirty="0" smtClean="0"/>
          </a:p>
          <a:p>
            <a:pPr marL="0" indent="0">
              <a:buNone/>
            </a:pPr>
            <a:r>
              <a:rPr lang="en-US" baseline="0" dirty="0" smtClean="0"/>
              <a:t>Note that it is impossible for this scenario to occur: Manufactured = “N” and Purchased = “N”.  Why is this not possible?</a:t>
            </a:r>
          </a:p>
          <a:p>
            <a:pPr marL="0" indent="0">
              <a:buNone/>
            </a:pPr>
            <a:endParaRPr lang="en-US" baseline="0" dirty="0" smtClean="0"/>
          </a:p>
          <a:p>
            <a:pPr marL="0" indent="0">
              <a:buNone/>
            </a:pPr>
            <a:r>
              <a:rPr lang="en-US" baseline="0" dirty="0" smtClean="0"/>
              <a:t>Answer: because of the total specialization rule. At least one of these have to be “Y”.</a:t>
            </a:r>
            <a:endParaRPr lang="en-US" dirty="0" smtClean="0"/>
          </a:p>
          <a:p>
            <a:endParaRPr lang="en-US" dirty="0" smtClean="0"/>
          </a:p>
        </p:txBody>
      </p:sp>
    </p:spTree>
    <p:extLst>
      <p:ext uri="{BB962C8B-B14F-4D97-AF65-F5344CB8AC3E}">
        <p14:creationId xmlns:p14="http://schemas.microsoft.com/office/powerpoint/2010/main" val="2389295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Supertype/subtype hierarchies</a:t>
            </a:r>
            <a:r>
              <a:rPr lang="en-US" altLang="en-US" baseline="0" dirty="0" smtClean="0">
                <a:cs typeface="Arial" pitchFamily="34" charset="0"/>
              </a:rPr>
              <a:t> can be as deep as we want them to be. Here we see that faculty is a type of employee which is a type of person.</a:t>
            </a:r>
          </a:p>
          <a:p>
            <a:pPr eaLnBrk="1" hangingPunct="1"/>
            <a:endParaRPr lang="en-US" altLang="en-US" baseline="0" dirty="0" smtClean="0">
              <a:cs typeface="Arial" pitchFamily="34" charset="0"/>
            </a:endParaRPr>
          </a:p>
          <a:p>
            <a:pPr eaLnBrk="1" hangingPunct="1"/>
            <a:r>
              <a:rPr lang="en-US" altLang="en-US" dirty="0" smtClean="0">
                <a:cs typeface="Arial" pitchFamily="34" charset="0"/>
              </a:rPr>
              <a:t>Question: Note here that a</a:t>
            </a:r>
            <a:r>
              <a:rPr lang="en-US" altLang="en-US" baseline="0" dirty="0" smtClean="0">
                <a:cs typeface="Arial" pitchFamily="34" charset="0"/>
              </a:rPr>
              <a:t> person must be either an employee, alumnus, or student. Is it possible for a person to be both an employee and a student? Why or why not?</a:t>
            </a:r>
          </a:p>
          <a:p>
            <a:pPr eaLnBrk="1" hangingPunct="1"/>
            <a:r>
              <a:rPr lang="en-US" altLang="en-US" baseline="0" dirty="0" smtClean="0">
                <a:cs typeface="Arial" pitchFamily="34" charset="0"/>
              </a:rPr>
              <a:t>Answer: yes, because of the overlap rule.</a:t>
            </a:r>
          </a:p>
          <a:p>
            <a:pPr eaLnBrk="1" hangingPunct="1"/>
            <a:r>
              <a:rPr lang="en-US" altLang="en-US" dirty="0" smtClean="0">
                <a:cs typeface="Arial" pitchFamily="34" charset="0"/>
              </a:rPr>
              <a:t>Question: Can you envision what the Person’s subtype discriminator would be?</a:t>
            </a:r>
          </a:p>
          <a:p>
            <a:pPr eaLnBrk="1" hangingPunct="1"/>
            <a:r>
              <a:rPr lang="en-US" altLang="en-US" dirty="0" smtClean="0">
                <a:cs typeface="Arial" pitchFamily="34" charset="0"/>
              </a:rPr>
              <a:t>Answer: It has</a:t>
            </a:r>
            <a:r>
              <a:rPr lang="en-US" altLang="en-US" baseline="0" dirty="0" smtClean="0">
                <a:cs typeface="Arial" pitchFamily="34" charset="0"/>
              </a:rPr>
              <a:t> to be a composite attribute.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Question: is it possible for an employee to be something other than Faculty or Staff? Why or why not?</a:t>
            </a:r>
          </a:p>
          <a:p>
            <a:pPr eaLnBrk="1" hangingPunct="1"/>
            <a:r>
              <a:rPr lang="en-US" altLang="en-US" baseline="0" dirty="0" smtClean="0">
                <a:cs typeface="Arial" pitchFamily="34" charset="0"/>
              </a:rPr>
              <a:t>Answer: yes because of partial specialization.</a:t>
            </a:r>
          </a:p>
          <a:p>
            <a:pPr eaLnBrk="1" hangingPunct="1"/>
            <a:r>
              <a:rPr lang="en-US" altLang="en-US" baseline="0" dirty="0" smtClean="0">
                <a:cs typeface="Arial" pitchFamily="34" charset="0"/>
              </a:rPr>
              <a:t>Question: is it possible for an employee to be both faculty and staff?</a:t>
            </a:r>
          </a:p>
          <a:p>
            <a:pPr eaLnBrk="1" hangingPunct="1"/>
            <a:r>
              <a:rPr lang="en-US" altLang="en-US" baseline="0" dirty="0" smtClean="0">
                <a:cs typeface="Arial" pitchFamily="34" charset="0"/>
              </a:rPr>
              <a:t>Answer: No, because of disjoint (not overlap) under Employee.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Question: is it possible for a staff member to also be a graduate student?</a:t>
            </a:r>
          </a:p>
          <a:p>
            <a:pPr eaLnBrk="1" hangingPunct="1"/>
            <a:r>
              <a:rPr lang="en-US" altLang="en-US" baseline="0" dirty="0" smtClean="0">
                <a:cs typeface="Arial" pitchFamily="34" charset="0"/>
              </a:rPr>
              <a:t>Answer: yes, because of the overlap rule under Person.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Question: is it possible for someone to have more than one degree from this university?</a:t>
            </a:r>
          </a:p>
          <a:p>
            <a:pPr eaLnBrk="1" hangingPunct="1"/>
            <a:r>
              <a:rPr lang="en-US" altLang="en-US" baseline="0" dirty="0" smtClean="0">
                <a:cs typeface="Arial" pitchFamily="34" charset="0"/>
              </a:rPr>
              <a:t>Answer: yes because Degree is a multivalued attribute.</a:t>
            </a:r>
            <a:endParaRPr lang="en-US" altLang="en-US" dirty="0" smtClean="0">
              <a:cs typeface="Arial" pitchFamily="34" charset="0"/>
            </a:endParaRPr>
          </a:p>
        </p:txBody>
      </p:sp>
    </p:spTree>
    <p:extLst>
      <p:ext uri="{BB962C8B-B14F-4D97-AF65-F5344CB8AC3E}">
        <p14:creationId xmlns:p14="http://schemas.microsoft.com/office/powerpoint/2010/main" val="3968108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275699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a:t>
            </a:r>
            <a:r>
              <a:rPr lang="en-US" altLang="en-US" baseline="0" dirty="0" smtClean="0">
                <a:cs typeface="Arial" pitchFamily="34" charset="0"/>
              </a:rPr>
              <a:t> see 22 entities. That’s a lot, and can be difficult to read and make sense of at an aggregate, summary level.</a:t>
            </a:r>
            <a:endParaRPr lang="en-US" altLang="en-US" dirty="0" smtClean="0">
              <a:cs typeface="Arial" pitchFamily="34" charset="0"/>
            </a:endParaRPr>
          </a:p>
        </p:txBody>
      </p:sp>
    </p:spTree>
    <p:extLst>
      <p:ext uri="{BB962C8B-B14F-4D97-AF65-F5344CB8AC3E}">
        <p14:creationId xmlns:p14="http://schemas.microsoft.com/office/powerpoint/2010/main" val="8926494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clustered</a:t>
            </a:r>
            <a:r>
              <a:rPr lang="en-US" altLang="en-US" baseline="0" dirty="0" smtClean="0">
                <a:cs typeface="Arial" pitchFamily="34" charset="0"/>
              </a:rPr>
              <a:t> these 22 entities into eight clusters. The relationships between clusters occur if there are relationships between entities within the individual clusters. For example, since there is a 1:N relationship between the Customer entity and the Order entity, this implies a 1:N relationship between the Customer cluster and the Item Sale cluster.</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Note that the associative entities often stand apart from the clusters and provide linkages between them.</a:t>
            </a:r>
            <a:endParaRPr lang="en-US" altLang="en-US" dirty="0" smtClean="0">
              <a:cs typeface="Arial" pitchFamily="34" charset="0"/>
            </a:endParaRPr>
          </a:p>
        </p:txBody>
      </p:sp>
    </p:spTree>
    <p:extLst>
      <p:ext uri="{BB962C8B-B14F-4D97-AF65-F5344CB8AC3E}">
        <p14:creationId xmlns:p14="http://schemas.microsoft.com/office/powerpoint/2010/main" val="2679557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You can imagine</a:t>
            </a:r>
            <a:r>
              <a:rPr lang="en-US" altLang="en-US" baseline="0" dirty="0" smtClean="0">
                <a:cs typeface="Arial" pitchFamily="34" charset="0"/>
              </a:rPr>
              <a:t> the entity cluster diagram to be a “bird’s eye view” model. The modeler can the “drill down” to see detailed views of individual clusters.</a:t>
            </a:r>
            <a:endParaRPr lang="en-US" altLang="en-US" dirty="0" smtClean="0">
              <a:cs typeface="Arial" pitchFamily="34" charset="0"/>
            </a:endParaRPr>
          </a:p>
        </p:txBody>
      </p:sp>
    </p:spTree>
    <p:extLst>
      <p:ext uri="{BB962C8B-B14F-4D97-AF65-F5344CB8AC3E}">
        <p14:creationId xmlns:p14="http://schemas.microsoft.com/office/powerpoint/2010/main" val="736741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1150938" y="692150"/>
            <a:ext cx="4556125" cy="3416300"/>
          </a:xfrm>
          <a:ln/>
        </p:spPr>
      </p:sp>
      <p:sp>
        <p:nvSpPr>
          <p:cNvPr id="634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517943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980932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150938" y="692150"/>
            <a:ext cx="4556125" cy="3416300"/>
          </a:xfrm>
          <a:ln/>
        </p:spPr>
      </p:sp>
      <p:sp>
        <p:nvSpPr>
          <p:cNvPr id="460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idea</a:t>
            </a:r>
            <a:r>
              <a:rPr lang="en-US" altLang="en-US" baseline="0" dirty="0" smtClean="0">
                <a:cs typeface="Arial" pitchFamily="34" charset="0"/>
              </a:rPr>
              <a:t>s of </a:t>
            </a:r>
            <a:r>
              <a:rPr lang="en-US" altLang="en-US" baseline="0" dirty="0" err="1" smtClean="0">
                <a:cs typeface="Arial" pitchFamily="34" charset="0"/>
              </a:rPr>
              <a:t>supertypes</a:t>
            </a:r>
            <a:r>
              <a:rPr lang="en-US" altLang="en-US" baseline="0" dirty="0" smtClean="0">
                <a:cs typeface="Arial" pitchFamily="34" charset="0"/>
              </a:rPr>
              <a:t>, subtypes and inheritance, which are central to the EER model, are also key concepts in object-oriented software design and programming. If you ever use an object-oriented programming language like Java or C++, you will encounter the concept of classes, which are similar to “types”. These classes are arranged in hierarchies, which enable inheritance.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 difference between object-oriented programming and EER </a:t>
            </a:r>
            <a:r>
              <a:rPr lang="en-US" altLang="en-US" baseline="0" dirty="0" err="1" smtClean="0">
                <a:cs typeface="Arial" pitchFamily="34" charset="0"/>
              </a:rPr>
              <a:t>supertypes</a:t>
            </a:r>
            <a:r>
              <a:rPr lang="en-US" altLang="en-US" baseline="0" dirty="0" smtClean="0">
                <a:cs typeface="Arial" pitchFamily="34" charset="0"/>
              </a:rPr>
              <a:t>/subtypes is that in object oriented programming there is also the concept of behavior. Objects not only have attributes (which can be inherited), but they also have “methods” which implement active behaviors. </a:t>
            </a:r>
            <a:endParaRPr lang="en-US" altLang="en-US" dirty="0" smtClean="0">
              <a:cs typeface="Arial" pitchFamily="34" charset="0"/>
            </a:endParaRPr>
          </a:p>
        </p:txBody>
      </p:sp>
    </p:spTree>
    <p:extLst>
      <p:ext uri="{BB962C8B-B14F-4D97-AF65-F5344CB8AC3E}">
        <p14:creationId xmlns:p14="http://schemas.microsoft.com/office/powerpoint/2010/main" val="131412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Universal and packaged data models are useful because they are reusable and customizable. This is a good example. Most companies will have entities similar</a:t>
            </a:r>
            <a:r>
              <a:rPr lang="en-US" altLang="en-US" baseline="0" dirty="0" smtClean="0">
                <a:cs typeface="Arial" pitchFamily="34" charset="0"/>
              </a:rPr>
              <a:t> to people, employees, contacts, suppliers, departments, bills, etc. If this is given to you from the beginning, you don’t have to “reinvent the wheel”, and can instead tweak it to your specific needs.</a:t>
            </a:r>
            <a:endParaRPr lang="en-US" altLang="en-US" dirty="0" smtClean="0">
              <a:cs typeface="Arial" pitchFamily="34" charset="0"/>
            </a:endParaRPr>
          </a:p>
        </p:txBody>
      </p:sp>
    </p:spTree>
    <p:extLst>
      <p:ext uri="{BB962C8B-B14F-4D97-AF65-F5344CB8AC3E}">
        <p14:creationId xmlns:p14="http://schemas.microsoft.com/office/powerpoint/2010/main" val="4155234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1150938" y="692150"/>
            <a:ext cx="4556125" cy="3416300"/>
          </a:xfrm>
          <a:ln/>
        </p:spPr>
      </p:sp>
      <p:sp>
        <p:nvSpPr>
          <p:cNvPr id="665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we see an</a:t>
            </a:r>
            <a:r>
              <a:rPr lang="en-US" altLang="en-US" baseline="0" dirty="0" smtClean="0">
                <a:cs typeface="Arial" pitchFamily="34" charset="0"/>
              </a:rPr>
              <a:t> alternative notation for supertype/subtype representations. E-R and EER models have various ways they can be represented in diagrams. But conceptually they are all pretty similar.</a:t>
            </a:r>
            <a:endParaRPr lang="en-US" altLang="en-US" dirty="0" smtClean="0">
              <a:cs typeface="Arial" pitchFamily="34" charset="0"/>
            </a:endParaRPr>
          </a:p>
        </p:txBody>
      </p:sp>
    </p:spTree>
    <p:extLst>
      <p:ext uri="{BB962C8B-B14F-4D97-AF65-F5344CB8AC3E}">
        <p14:creationId xmlns:p14="http://schemas.microsoft.com/office/powerpoint/2010/main" val="3289610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0938" y="692150"/>
            <a:ext cx="4556125" cy="3416300"/>
          </a:xfrm>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itchFamily="34" charset="0"/>
            </a:endParaRPr>
          </a:p>
        </p:txBody>
      </p:sp>
    </p:spTree>
    <p:extLst>
      <p:ext uri="{BB962C8B-B14F-4D97-AF65-F5344CB8AC3E}">
        <p14:creationId xmlns:p14="http://schemas.microsoft.com/office/powerpoint/2010/main" val="3227439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43000" y="685800"/>
            <a:ext cx="4572000" cy="3429000"/>
          </a:xfrm>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 only one possible notation for</a:t>
            </a:r>
            <a:r>
              <a:rPr lang="en-US" altLang="en-US" baseline="0" dirty="0" smtClean="0">
                <a:cs typeface="Arial" pitchFamily="34" charset="0"/>
              </a:rPr>
              <a:t> EER. In other figures we will see Microsoft Visio notation, which is similar but not identical.</a:t>
            </a:r>
            <a:endParaRPr lang="en-US" altLang="en-US" dirty="0" smtClean="0">
              <a:cs typeface="Arial" pitchFamily="34" charset="0"/>
            </a:endParaRPr>
          </a:p>
        </p:txBody>
      </p:sp>
    </p:spTree>
    <p:extLst>
      <p:ext uri="{BB962C8B-B14F-4D97-AF65-F5344CB8AC3E}">
        <p14:creationId xmlns:p14="http://schemas.microsoft.com/office/powerpoint/2010/main" val="3885439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43000" y="685800"/>
            <a:ext cx="4572000" cy="3429000"/>
          </a:xfrm>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05379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150938" y="692150"/>
            <a:ext cx="4556125" cy="3416300"/>
          </a:xfrm>
          <a:ln/>
        </p:spPr>
      </p:sp>
      <p:sp>
        <p:nvSpPr>
          <p:cNvPr id="491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It makes sense to model </a:t>
            </a:r>
            <a:r>
              <a:rPr lang="en-US" altLang="en-US" dirty="0" err="1" smtClean="0">
                <a:cs typeface="Arial" pitchFamily="34" charset="0"/>
              </a:rPr>
              <a:t>supertypes</a:t>
            </a:r>
            <a:r>
              <a:rPr lang="en-US" altLang="en-US" dirty="0" smtClean="0">
                <a:cs typeface="Arial" pitchFamily="34" charset="0"/>
              </a:rPr>
              <a:t> and subtypes if certain attributes or relationships apply only to a</a:t>
            </a:r>
            <a:r>
              <a:rPr lang="en-US" altLang="en-US" baseline="0" dirty="0" smtClean="0">
                <a:cs typeface="Arial" pitchFamily="34" charset="0"/>
              </a:rPr>
              <a:t> subset of the total entity type whereas others are shared across the entire entity type. In this case, all employees have names, addresses, and hire dates. But only hourly employees have hourly rates, only salaried employees have salaries and stock options, and only consultants have contract numbers and billing rates. If we simply had an employee entity, then these special-purpose attributes would be irrelevant for many of the employees.</a:t>
            </a:r>
            <a:endParaRPr lang="en-US" altLang="en-US" dirty="0" smtClean="0">
              <a:cs typeface="Arial" pitchFamily="34" charset="0"/>
            </a:endParaRPr>
          </a:p>
        </p:txBody>
      </p:sp>
    </p:spTree>
    <p:extLst>
      <p:ext uri="{BB962C8B-B14F-4D97-AF65-F5344CB8AC3E}">
        <p14:creationId xmlns:p14="http://schemas.microsoft.com/office/powerpoint/2010/main" val="2462950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150938" y="692150"/>
            <a:ext cx="4556125" cy="3416300"/>
          </a:xfrm>
          <a:ln/>
        </p:spPr>
      </p:sp>
      <p:sp>
        <p:nvSpPr>
          <p:cNvPr id="501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095035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150938" y="692150"/>
            <a:ext cx="4556125" cy="3416300"/>
          </a:xfrm>
          <a:ln/>
        </p:spPr>
      </p:sp>
      <p:sp>
        <p:nvSpPr>
          <p:cNvPr id="512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a:t>
            </a:r>
            <a:r>
              <a:rPr lang="en-US" altLang="en-US" baseline="0" dirty="0" smtClean="0">
                <a:cs typeface="Arial" pitchFamily="34" charset="0"/>
              </a:rPr>
              <a:t> a good example of the distinction between shared attributes/relationships and specialized attributes/relationships. So, it makes sense to break patients into two subtypes.</a:t>
            </a:r>
            <a:endParaRPr lang="en-US" altLang="en-US" dirty="0" smtClean="0">
              <a:cs typeface="Arial" pitchFamily="34" charset="0"/>
            </a:endParaRPr>
          </a:p>
        </p:txBody>
      </p:sp>
    </p:spTree>
    <p:extLst>
      <p:ext uri="{BB962C8B-B14F-4D97-AF65-F5344CB8AC3E}">
        <p14:creationId xmlns:p14="http://schemas.microsoft.com/office/powerpoint/2010/main" val="18494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150938" y="692150"/>
            <a:ext cx="4556125" cy="3416300"/>
          </a:xfrm>
          <a:ln/>
        </p:spPr>
      </p:sp>
      <p:sp>
        <p:nvSpPr>
          <p:cNvPr id="522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93987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D3A1FB69-33A5-48E8-9D6B-7A10C88EE66E}" type="datetime1">
              <a:rPr lang="en-US" smtClean="0"/>
              <a:t>9/11/2020</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278681497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35FA7377-DD97-4782-8F72-0E0EF2241AB5}" type="datetime1">
              <a:rPr lang="en-US" smtClean="0"/>
              <a:t>9/11/2020</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16141381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E4B518F-7A04-4157-8986-741B862FE4E8}" type="datetime1">
              <a:rPr lang="en-US" smtClean="0"/>
              <a:t>9/11/2020</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5928924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1326631C-3ED6-4D4F-8D90-E081C32D0B5F}" type="datetime1">
              <a:rPr lang="en-US" smtClean="0"/>
              <a:t>9/11/2020</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3</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3-</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66390206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4B0829AB-3C69-4A54-B658-EDDAE794DC23}" type="datetime1">
              <a:rPr lang="en-US" smtClean="0"/>
              <a:t>9/11/2020</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3</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3-</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77401697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lIns="90488" tIns="44450" rIns="90488" bIns="44450">
            <a:norm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3:</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The Enhanced E-R Model</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2057400" y="152400"/>
            <a:ext cx="5170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3-4 Example of generalization</a:t>
            </a:r>
          </a:p>
        </p:txBody>
      </p:sp>
      <p:sp>
        <p:nvSpPr>
          <p:cNvPr id="19460" name="Text Box 4"/>
          <p:cNvSpPr txBox="1">
            <a:spLocks noChangeArrowheads="1"/>
          </p:cNvSpPr>
          <p:nvPr/>
        </p:nvSpPr>
        <p:spPr bwMode="auto">
          <a:xfrm>
            <a:off x="906463" y="685800"/>
            <a:ext cx="7907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Three entity types: CAR, TRUCK, and MOTORCYCLE</a:t>
            </a:r>
          </a:p>
        </p:txBody>
      </p:sp>
      <p:sp>
        <p:nvSpPr>
          <p:cNvPr id="19461" name="Text Box 5"/>
          <p:cNvSpPr txBox="1">
            <a:spLocks noChangeArrowheads="1"/>
          </p:cNvSpPr>
          <p:nvPr/>
        </p:nvSpPr>
        <p:spPr bwMode="auto">
          <a:xfrm>
            <a:off x="1066800" y="53340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All these types of vehicles have common attributes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219" y="1752600"/>
            <a:ext cx="8498181"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1295400" y="152400"/>
            <a:ext cx="6118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3-4 Example of generalization (cont.)</a:t>
            </a:r>
          </a:p>
          <a:p>
            <a:endParaRPr lang="en-US" altLang="en-US" sz="2400">
              <a:solidFill>
                <a:srgbClr val="000000"/>
              </a:solidFill>
              <a:latin typeface="Arial" pitchFamily="34" charset="0"/>
            </a:endParaRPr>
          </a:p>
        </p:txBody>
      </p:sp>
      <p:sp>
        <p:nvSpPr>
          <p:cNvPr id="20484" name="Text Box 4"/>
          <p:cNvSpPr txBox="1">
            <a:spLocks noChangeArrowheads="1"/>
          </p:cNvSpPr>
          <p:nvPr/>
        </p:nvSpPr>
        <p:spPr bwMode="auto">
          <a:xfrm>
            <a:off x="7451725" y="2593398"/>
            <a:ext cx="1692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So we put the shared attributes in a supertype</a:t>
            </a:r>
          </a:p>
        </p:txBody>
      </p:sp>
      <p:sp>
        <p:nvSpPr>
          <p:cNvPr id="20485" name="Text Box 5"/>
          <p:cNvSpPr txBox="1">
            <a:spLocks noChangeArrowheads="1"/>
          </p:cNvSpPr>
          <p:nvPr/>
        </p:nvSpPr>
        <p:spPr bwMode="auto">
          <a:xfrm>
            <a:off x="365125" y="5791200"/>
            <a:ext cx="814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Note: no subtype for motorcycle, since it has no unique attributes</a:t>
            </a:r>
          </a:p>
        </p:txBody>
      </p:sp>
      <p:sp>
        <p:nvSpPr>
          <p:cNvPr id="20486" name="Text Box 7"/>
          <p:cNvSpPr txBox="1">
            <a:spLocks noChangeArrowheads="1"/>
          </p:cNvSpPr>
          <p:nvPr/>
        </p:nvSpPr>
        <p:spPr bwMode="auto">
          <a:xfrm>
            <a:off x="1295400" y="685800"/>
            <a:ext cx="574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b) Generalization to VEHICLE supertype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52538"/>
            <a:ext cx="7066524" cy="453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643372"/>
            <a:ext cx="4419600" cy="399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08" name="Text Box 3"/>
          <p:cNvSpPr txBox="1">
            <a:spLocks noChangeArrowheads="1"/>
          </p:cNvSpPr>
          <p:nvPr/>
        </p:nvSpPr>
        <p:spPr bwMode="auto">
          <a:xfrm>
            <a:off x="2362200" y="0"/>
            <a:ext cx="510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3-5 Example of specialization</a:t>
            </a:r>
          </a:p>
        </p:txBody>
      </p:sp>
      <p:sp>
        <p:nvSpPr>
          <p:cNvPr id="21509" name="Text Box 4"/>
          <p:cNvSpPr txBox="1">
            <a:spLocks noChangeArrowheads="1"/>
          </p:cNvSpPr>
          <p:nvPr/>
        </p:nvSpPr>
        <p:spPr bwMode="auto">
          <a:xfrm>
            <a:off x="3276600" y="609600"/>
            <a:ext cx="294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 a) Entity type PART</a:t>
            </a:r>
          </a:p>
        </p:txBody>
      </p:sp>
      <p:grpSp>
        <p:nvGrpSpPr>
          <p:cNvPr id="21510" name="Group 15"/>
          <p:cNvGrpSpPr>
            <a:grpSpLocks/>
          </p:cNvGrpSpPr>
          <p:nvPr/>
        </p:nvGrpSpPr>
        <p:grpSpPr bwMode="auto">
          <a:xfrm>
            <a:off x="1296988" y="3211822"/>
            <a:ext cx="7085012" cy="1101725"/>
            <a:chOff x="817" y="1804"/>
            <a:chExt cx="4463" cy="694"/>
          </a:xfrm>
        </p:grpSpPr>
        <p:sp>
          <p:nvSpPr>
            <p:cNvPr id="21518" name="Rectangle 9"/>
            <p:cNvSpPr>
              <a:spLocks noChangeArrowheads="1"/>
            </p:cNvSpPr>
            <p:nvPr/>
          </p:nvSpPr>
          <p:spPr bwMode="auto">
            <a:xfrm>
              <a:off x="3456" y="1804"/>
              <a:ext cx="18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990000"/>
                  </a:solidFill>
                </a:rPr>
                <a:t>Only applies to manufactured parts</a:t>
              </a:r>
            </a:p>
          </p:txBody>
        </p:sp>
        <p:sp>
          <p:nvSpPr>
            <p:cNvPr id="21519" name="Rectangle 11"/>
            <p:cNvSpPr>
              <a:spLocks noChangeArrowheads="1"/>
            </p:cNvSpPr>
            <p:nvPr/>
          </p:nvSpPr>
          <p:spPr bwMode="auto">
            <a:xfrm>
              <a:off x="817" y="2304"/>
              <a:ext cx="1393" cy="194"/>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21520" name="Line 13"/>
            <p:cNvSpPr>
              <a:spLocks noChangeShapeType="1"/>
            </p:cNvSpPr>
            <p:nvPr/>
          </p:nvSpPr>
          <p:spPr bwMode="auto">
            <a:xfrm flipH="1">
              <a:off x="2256" y="2064"/>
              <a:ext cx="1200" cy="288"/>
            </a:xfrm>
            <a:prstGeom prst="line">
              <a:avLst/>
            </a:prstGeom>
            <a:noFill/>
            <a:ln w="127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grpSp>
        <p:nvGrpSpPr>
          <p:cNvPr id="21511" name="Group 16"/>
          <p:cNvGrpSpPr>
            <a:grpSpLocks/>
          </p:cNvGrpSpPr>
          <p:nvPr/>
        </p:nvGrpSpPr>
        <p:grpSpPr bwMode="auto">
          <a:xfrm>
            <a:off x="1295400" y="4386572"/>
            <a:ext cx="7542213" cy="762000"/>
            <a:chOff x="816" y="2544"/>
            <a:chExt cx="4751" cy="480"/>
          </a:xfrm>
        </p:grpSpPr>
        <p:sp>
          <p:nvSpPr>
            <p:cNvPr id="21515" name="Rectangle 8"/>
            <p:cNvSpPr>
              <a:spLocks noChangeArrowheads="1"/>
            </p:cNvSpPr>
            <p:nvPr/>
          </p:nvSpPr>
          <p:spPr bwMode="auto">
            <a:xfrm>
              <a:off x="3456" y="2688"/>
              <a:ext cx="211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990000"/>
                  </a:solidFill>
                </a:rPr>
                <a:t>Applies only to purchased parts</a:t>
              </a:r>
            </a:p>
          </p:txBody>
        </p:sp>
        <p:sp>
          <p:nvSpPr>
            <p:cNvPr id="21516" name="Rectangle 12"/>
            <p:cNvSpPr>
              <a:spLocks noChangeArrowheads="1"/>
            </p:cNvSpPr>
            <p:nvPr/>
          </p:nvSpPr>
          <p:spPr bwMode="auto">
            <a:xfrm>
              <a:off x="816" y="2544"/>
              <a:ext cx="2160" cy="480"/>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21517" name="Line 14"/>
            <p:cNvSpPr>
              <a:spLocks noChangeShapeType="1"/>
            </p:cNvSpPr>
            <p:nvPr/>
          </p:nvSpPr>
          <p:spPr bwMode="auto">
            <a:xfrm flipH="1">
              <a:off x="2976" y="2784"/>
              <a:ext cx="480" cy="0"/>
            </a:xfrm>
            <a:prstGeom prst="line">
              <a:avLst/>
            </a:prstGeom>
            <a:noFill/>
            <a:ln w="12700">
              <a:solidFill>
                <a:srgbClr val="990000"/>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990600"/>
            <a:ext cx="7467600"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532" name="Text Box 3"/>
          <p:cNvSpPr txBox="1">
            <a:spLocks noChangeArrowheads="1"/>
          </p:cNvSpPr>
          <p:nvPr/>
        </p:nvSpPr>
        <p:spPr bwMode="auto">
          <a:xfrm>
            <a:off x="381000" y="609600"/>
            <a:ext cx="891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000000"/>
                </a:solidFill>
                <a:latin typeface="Arial" pitchFamily="34" charset="0"/>
              </a:rPr>
              <a:t>b) Specialization to MANUFACTURED PART and PURCHASED PART</a:t>
            </a:r>
          </a:p>
        </p:txBody>
      </p:sp>
      <p:sp>
        <p:nvSpPr>
          <p:cNvPr id="22533" name="Text Box 5"/>
          <p:cNvSpPr txBox="1">
            <a:spLocks noChangeArrowheads="1"/>
          </p:cNvSpPr>
          <p:nvPr/>
        </p:nvSpPr>
        <p:spPr bwMode="auto">
          <a:xfrm>
            <a:off x="3124200" y="5768975"/>
            <a:ext cx="56880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dirty="0">
                <a:solidFill>
                  <a:srgbClr val="990000"/>
                </a:solidFill>
                <a:latin typeface="Times New Roman" pitchFamily="18" charset="0"/>
              </a:rPr>
              <a:t>Note: multivalued composite attribute was replaced by an associative entity relationship to another entity</a:t>
            </a:r>
          </a:p>
        </p:txBody>
      </p:sp>
      <p:sp>
        <p:nvSpPr>
          <p:cNvPr id="22534" name="Text Box 7"/>
          <p:cNvSpPr txBox="1">
            <a:spLocks noChangeArrowheads="1"/>
          </p:cNvSpPr>
          <p:nvPr/>
        </p:nvSpPr>
        <p:spPr bwMode="auto">
          <a:xfrm>
            <a:off x="990600" y="2971800"/>
            <a:ext cx="1752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Created 2 subtypes</a:t>
            </a:r>
          </a:p>
        </p:txBody>
      </p:sp>
      <p:sp>
        <p:nvSpPr>
          <p:cNvPr id="22535" name="Text Box 11"/>
          <p:cNvSpPr txBox="1">
            <a:spLocks noChangeArrowheads="1"/>
          </p:cNvSpPr>
          <p:nvPr/>
        </p:nvSpPr>
        <p:spPr bwMode="auto">
          <a:xfrm>
            <a:off x="1905000" y="76200"/>
            <a:ext cx="6049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3-5 Example of specialization (cont.)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52400" y="609600"/>
            <a:ext cx="89916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Constraints in Supertype/SUBTYPE RELATIONSHIPS</a:t>
            </a:r>
          </a:p>
        </p:txBody>
      </p:sp>
      <p:sp>
        <p:nvSpPr>
          <p:cNvPr id="164867" name="Rectangle 3"/>
          <p:cNvSpPr>
            <a:spLocks noGrp="1" noChangeArrowheads="1"/>
          </p:cNvSpPr>
          <p:nvPr>
            <p:ph idx="1"/>
          </p:nvPr>
        </p:nvSpPr>
        <p:spPr>
          <a:xfrm>
            <a:off x="152400" y="1828800"/>
            <a:ext cx="8991600" cy="3352800"/>
          </a:xfrm>
        </p:spPr>
        <p:txBody>
          <a:bodyPr>
            <a:noAutofit/>
          </a:bodyPr>
          <a:lstStyle/>
          <a:p>
            <a:pPr eaLnBrk="1" fontAlgn="auto" hangingPunct="1">
              <a:spcAft>
                <a:spcPts val="0"/>
              </a:spcAft>
              <a:buFont typeface="Wingdings 2"/>
              <a:buChar char=""/>
              <a:defRPr/>
            </a:pPr>
            <a:r>
              <a:rPr lang="en-US" sz="4400" b="1" i="1" dirty="0" smtClean="0">
                <a:solidFill>
                  <a:srgbClr val="000000"/>
                </a:solidFill>
                <a:effectLst>
                  <a:outerShdw blurRad="38100" dist="38100" dir="2700000" algn="tl">
                    <a:srgbClr val="FFFFFF"/>
                  </a:outerShdw>
                </a:effectLst>
              </a:rPr>
              <a:t>Completeness Constraints</a:t>
            </a:r>
            <a:r>
              <a:rPr lang="en-US" sz="4000" dirty="0" smtClean="0">
                <a:solidFill>
                  <a:srgbClr val="000000"/>
                </a:solidFill>
                <a:effectLst>
                  <a:outerShdw blurRad="38100" dist="38100" dir="2700000" algn="tl">
                    <a:srgbClr val="FFFFFF"/>
                  </a:outerShdw>
                </a:effectLst>
              </a:rPr>
              <a:t>: Whether an instance of a supertype </a:t>
            </a:r>
            <a:r>
              <a:rPr lang="en-US" sz="4000" b="1" i="1" dirty="0" smtClean="0">
                <a:solidFill>
                  <a:srgbClr val="000000"/>
                </a:solidFill>
                <a:effectLst>
                  <a:outerShdw blurRad="38100" dist="38100" dir="2700000" algn="tl">
                    <a:srgbClr val="FFFFFF"/>
                  </a:outerShdw>
                </a:effectLst>
              </a:rPr>
              <a:t>must</a:t>
            </a:r>
            <a:r>
              <a:rPr lang="en-US" sz="4000" dirty="0" smtClean="0">
                <a:solidFill>
                  <a:srgbClr val="000000"/>
                </a:solidFill>
                <a:effectLst>
                  <a:outerShdw blurRad="38100" dist="38100" dir="2700000" algn="tl">
                    <a:srgbClr val="FFFFFF"/>
                  </a:outerShdw>
                </a:effectLst>
              </a:rPr>
              <a:t> also be a member of at least one subtype</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Total Specialization Rule: Yes (double line)</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Partial Specialization Rule: No (single line)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1371600" y="212725"/>
            <a:ext cx="686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3-6 Examples of completeness constraints</a:t>
            </a:r>
          </a:p>
        </p:txBody>
      </p:sp>
      <p:sp>
        <p:nvSpPr>
          <p:cNvPr id="24579" name="Text Box 4"/>
          <p:cNvSpPr txBox="1">
            <a:spLocks noChangeArrowheads="1"/>
          </p:cNvSpPr>
          <p:nvPr/>
        </p:nvSpPr>
        <p:spPr bwMode="auto">
          <a:xfrm>
            <a:off x="2743200" y="669925"/>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 a) Total specialization rule</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370" y="1181100"/>
            <a:ext cx="7715250" cy="483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2133600" y="533400"/>
            <a:ext cx="3916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Partial specialization rule</a:t>
            </a:r>
          </a:p>
        </p:txBody>
      </p:sp>
      <p:sp>
        <p:nvSpPr>
          <p:cNvPr id="25604" name="Text Box 10"/>
          <p:cNvSpPr txBox="1">
            <a:spLocks noChangeArrowheads="1"/>
          </p:cNvSpPr>
          <p:nvPr/>
        </p:nvSpPr>
        <p:spPr bwMode="auto">
          <a:xfrm>
            <a:off x="914400" y="76200"/>
            <a:ext cx="7810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3-6 Examples of completeness constraints (cont.)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434" y="1143000"/>
            <a:ext cx="6686550"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52400" y="609600"/>
            <a:ext cx="89916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Constraints in Supertype/SUBTYPE RELATIONSHIPS</a:t>
            </a:r>
          </a:p>
        </p:txBody>
      </p:sp>
      <p:sp>
        <p:nvSpPr>
          <p:cNvPr id="167939" name="Rectangle 3"/>
          <p:cNvSpPr>
            <a:spLocks noGrp="1" noChangeArrowheads="1"/>
          </p:cNvSpPr>
          <p:nvPr>
            <p:ph idx="1"/>
          </p:nvPr>
        </p:nvSpPr>
        <p:spPr>
          <a:xfrm>
            <a:off x="228600" y="1752600"/>
            <a:ext cx="8686800" cy="4525963"/>
          </a:xfrm>
        </p:spPr>
        <p:txBody>
          <a:bodyPr>
            <a:normAutofit/>
          </a:bodyPr>
          <a:lstStyle/>
          <a:p>
            <a:pPr eaLnBrk="1" fontAlgn="auto" hangingPunct="1">
              <a:spcAft>
                <a:spcPts val="0"/>
              </a:spcAft>
              <a:buFont typeface="Wingdings 2"/>
              <a:buChar char=""/>
              <a:defRPr/>
            </a:pPr>
            <a:r>
              <a:rPr lang="en-US" sz="4000" b="1" i="1" dirty="0" smtClean="0">
                <a:solidFill>
                  <a:srgbClr val="000000"/>
                </a:solidFill>
                <a:effectLst>
                  <a:outerShdw blurRad="38100" dist="38100" dir="2700000" algn="tl">
                    <a:srgbClr val="FFFFFF"/>
                  </a:outerShdw>
                </a:effectLst>
              </a:rPr>
              <a:t>Disjointness Constraints</a:t>
            </a:r>
            <a:r>
              <a:rPr lang="en-US" sz="3600" dirty="0" smtClean="0">
                <a:solidFill>
                  <a:srgbClr val="000000"/>
                </a:solidFill>
                <a:effectLst>
                  <a:outerShdw blurRad="38100" dist="38100" dir="2700000" algn="tl">
                    <a:srgbClr val="FFFFFF"/>
                  </a:outerShdw>
                </a:effectLst>
              </a:rPr>
              <a:t>:  Whether an instance of a supertype may </a:t>
            </a:r>
            <a:r>
              <a:rPr lang="en-US" sz="3600" i="1" dirty="0" smtClean="0">
                <a:solidFill>
                  <a:srgbClr val="000000"/>
                </a:solidFill>
                <a:effectLst>
                  <a:outerShdw blurRad="38100" dist="38100" dir="2700000" algn="tl">
                    <a:srgbClr val="FFFFFF"/>
                  </a:outerShdw>
                </a:effectLst>
              </a:rPr>
              <a:t>simultaneously</a:t>
            </a:r>
            <a:r>
              <a:rPr lang="en-US" sz="3600" dirty="0" smtClean="0">
                <a:solidFill>
                  <a:srgbClr val="000000"/>
                </a:solidFill>
                <a:effectLst>
                  <a:outerShdw blurRad="38100" dist="38100" dir="2700000" algn="tl">
                    <a:srgbClr val="FFFFFF"/>
                  </a:outerShdw>
                </a:effectLst>
              </a:rPr>
              <a:t> be a member of two (or more) subtypes</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Disjoint Rule: An instance of the supertype can be only ONE of the subtypes</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Overlap Rule: An instance of the supertype could be more than one of the subtypes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3505200" y="609600"/>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 a) Disjoint rule</a:t>
            </a:r>
          </a:p>
        </p:txBody>
      </p:sp>
      <p:sp>
        <p:nvSpPr>
          <p:cNvPr id="27652" name="Text Box 4"/>
          <p:cNvSpPr txBox="1">
            <a:spLocks noChangeArrowheads="1"/>
          </p:cNvSpPr>
          <p:nvPr/>
        </p:nvSpPr>
        <p:spPr bwMode="auto">
          <a:xfrm>
            <a:off x="1219200" y="0"/>
            <a:ext cx="6575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3-7 Examples of disjointness constraints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19200"/>
            <a:ext cx="7992341"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3733800" y="457200"/>
            <a:ext cx="2201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Overlap rule</a:t>
            </a:r>
          </a:p>
        </p:txBody>
      </p:sp>
      <p:sp>
        <p:nvSpPr>
          <p:cNvPr id="28676" name="Text Box 8"/>
          <p:cNvSpPr txBox="1">
            <a:spLocks noChangeArrowheads="1"/>
          </p:cNvSpPr>
          <p:nvPr/>
        </p:nvSpPr>
        <p:spPr bwMode="auto">
          <a:xfrm>
            <a:off x="838200" y="76200"/>
            <a:ext cx="7523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3-7 Examples of disjointness constraints (cont.)</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19200"/>
            <a:ext cx="8689009"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609600" y="76200"/>
            <a:ext cx="82296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190467" name="Rectangle 3"/>
          <p:cNvSpPr>
            <a:spLocks noGrp="1" noChangeArrowheads="1"/>
          </p:cNvSpPr>
          <p:nvPr>
            <p:ph idx="1"/>
          </p:nvPr>
        </p:nvSpPr>
        <p:spPr>
          <a:xfrm>
            <a:off x="457200" y="1600200"/>
            <a:ext cx="8229600" cy="4495800"/>
          </a:xfrm>
        </p:spPr>
        <p:txBody>
          <a:bodyPr>
            <a:normAutofit/>
          </a:bodyPr>
          <a:lstStyle/>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Define terms</a:t>
            </a: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Understand use of supertype/subtype relationships</a:t>
            </a: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Use specialization and generalization techniques</a:t>
            </a: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Specify completeness and disjointness constraints</a:t>
            </a: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Develop supertype/subtype hierarchies for realistic business situations</a:t>
            </a: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Develop entity clusters</a:t>
            </a: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Explain universal (packaged) data model</a:t>
            </a:r>
          </a:p>
          <a:p>
            <a:pPr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Describe special features of data modeling project using packaged data model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52400" y="609600"/>
            <a:ext cx="89916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Constraints in Supertype/SUBTYPE RELATIONSHIPS</a:t>
            </a:r>
          </a:p>
        </p:txBody>
      </p:sp>
      <p:sp>
        <p:nvSpPr>
          <p:cNvPr id="171011" name="Rectangle 3"/>
          <p:cNvSpPr>
            <a:spLocks noGrp="1" noChangeArrowheads="1"/>
          </p:cNvSpPr>
          <p:nvPr>
            <p:ph idx="1"/>
          </p:nvPr>
        </p:nvSpPr>
        <p:spPr>
          <a:xfrm>
            <a:off x="0" y="1752600"/>
            <a:ext cx="8991600" cy="4525963"/>
          </a:xfrm>
        </p:spPr>
        <p:txBody>
          <a:bodyPr>
            <a:noAutofit/>
          </a:bodyPr>
          <a:lstStyle/>
          <a:p>
            <a:pPr eaLnBrk="1" fontAlgn="auto" hangingPunct="1">
              <a:spcAft>
                <a:spcPts val="0"/>
              </a:spcAft>
              <a:buFont typeface="Wingdings 2"/>
              <a:buChar char=""/>
              <a:defRPr/>
            </a:pPr>
            <a:r>
              <a:rPr lang="en-US" sz="3600" b="1" i="1" dirty="0" smtClean="0">
                <a:solidFill>
                  <a:srgbClr val="000000"/>
                </a:solidFill>
                <a:effectLst>
                  <a:outerShdw blurRad="38100" dist="38100" dir="2700000" algn="tl">
                    <a:srgbClr val="FFFFFF"/>
                  </a:outerShdw>
                </a:effectLst>
              </a:rPr>
              <a:t>Subtype Discriminator</a:t>
            </a:r>
            <a:r>
              <a:rPr lang="en-US" dirty="0" smtClean="0">
                <a:solidFill>
                  <a:srgbClr val="000000"/>
                </a:solidFill>
                <a:effectLst>
                  <a:outerShdw blurRad="38100" dist="38100" dir="2700000" algn="tl">
                    <a:srgbClr val="FFFFFF"/>
                  </a:outerShdw>
                </a:effectLst>
              </a:rPr>
              <a:t>: An attribute of the supertype whose values determine the target subtype(s)</a:t>
            </a:r>
          </a:p>
          <a:p>
            <a:pPr lvl="1" eaLnBrk="1" fontAlgn="auto" hangingPunct="1">
              <a:spcAft>
                <a:spcPts val="0"/>
              </a:spcAft>
              <a:buFont typeface="Wingdings 2"/>
              <a:buChar char=""/>
              <a:defRPr/>
            </a:pPr>
            <a:r>
              <a:rPr lang="en-US" b="1" dirty="0" smtClean="0">
                <a:solidFill>
                  <a:srgbClr val="000000"/>
                </a:solidFill>
                <a:effectLst>
                  <a:outerShdw blurRad="38100" dist="38100" dir="2700000" algn="tl">
                    <a:srgbClr val="FFFFFF"/>
                  </a:outerShdw>
                </a:effectLst>
              </a:rPr>
              <a:t>Disjoint</a:t>
            </a:r>
            <a:r>
              <a:rPr lang="en-US" dirty="0" smtClean="0">
                <a:solidFill>
                  <a:srgbClr val="000000"/>
                </a:solidFill>
                <a:effectLst>
                  <a:outerShdw blurRad="38100" dist="38100" dir="2700000" algn="tl">
                    <a:srgbClr val="FFFFFF"/>
                  </a:outerShdw>
                </a:effectLst>
              </a:rPr>
              <a:t> – a </a:t>
            </a:r>
            <a:r>
              <a:rPr lang="en-US" i="1" dirty="0" smtClean="0">
                <a:solidFill>
                  <a:srgbClr val="000000"/>
                </a:solidFill>
                <a:effectLst>
                  <a:outerShdw blurRad="38100" dist="38100" dir="2700000" algn="tl">
                    <a:srgbClr val="FFFFFF"/>
                  </a:outerShdw>
                </a:effectLst>
              </a:rPr>
              <a:t>simple</a:t>
            </a:r>
            <a:r>
              <a:rPr lang="en-US" dirty="0" smtClean="0">
                <a:solidFill>
                  <a:srgbClr val="000000"/>
                </a:solidFill>
                <a:effectLst>
                  <a:outerShdw blurRad="38100" dist="38100" dir="2700000" algn="tl">
                    <a:srgbClr val="FFFFFF"/>
                  </a:outerShdw>
                </a:effectLst>
              </a:rPr>
              <a:t> attribute with alternative values to indicate the possible subtypes</a:t>
            </a:r>
          </a:p>
          <a:p>
            <a:pPr lvl="1" eaLnBrk="1" fontAlgn="auto" hangingPunct="1">
              <a:spcAft>
                <a:spcPts val="0"/>
              </a:spcAft>
              <a:buFont typeface="Wingdings 2"/>
              <a:buChar char=""/>
              <a:defRPr/>
            </a:pPr>
            <a:r>
              <a:rPr lang="en-US" b="1" dirty="0" smtClean="0">
                <a:solidFill>
                  <a:srgbClr val="000000"/>
                </a:solidFill>
                <a:effectLst>
                  <a:outerShdw blurRad="38100" dist="38100" dir="2700000" algn="tl">
                    <a:srgbClr val="FFFFFF"/>
                  </a:outerShdw>
                </a:effectLst>
              </a:rPr>
              <a:t>Overlapping</a:t>
            </a:r>
            <a:r>
              <a:rPr lang="en-US" dirty="0" smtClean="0">
                <a:solidFill>
                  <a:srgbClr val="000000"/>
                </a:solidFill>
                <a:effectLst>
                  <a:outerShdw blurRad="38100" dist="38100" dir="2700000" algn="tl">
                    <a:srgbClr val="FFFFFF"/>
                  </a:outerShdw>
                </a:effectLst>
              </a:rPr>
              <a:t> – a </a:t>
            </a:r>
            <a:r>
              <a:rPr lang="en-US" i="1" dirty="0" smtClean="0">
                <a:solidFill>
                  <a:srgbClr val="000000"/>
                </a:solidFill>
                <a:effectLst>
                  <a:outerShdw blurRad="38100" dist="38100" dir="2700000" algn="tl">
                    <a:srgbClr val="FFFFFF"/>
                  </a:outerShdw>
                </a:effectLst>
              </a:rPr>
              <a:t>composite</a:t>
            </a:r>
            <a:r>
              <a:rPr lang="en-US" dirty="0" smtClean="0">
                <a:solidFill>
                  <a:srgbClr val="000000"/>
                </a:solidFill>
                <a:effectLst>
                  <a:outerShdw blurRad="38100" dist="38100" dir="2700000" algn="tl">
                    <a:srgbClr val="FFFFFF"/>
                  </a:outerShdw>
                </a:effectLst>
              </a:rPr>
              <a:t> attribute whose subparts pertain to different subtypes. Each subpart contains a Boolean value to indicate whether or not the instance belongs to the associated subtype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220663" y="381000"/>
            <a:ext cx="8618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3-8 Introducing a subtype discriminator (</a:t>
            </a:r>
            <a:r>
              <a:rPr lang="en-US" altLang="en-US" sz="2800" b="1" i="1">
                <a:solidFill>
                  <a:srgbClr val="000000"/>
                </a:solidFill>
                <a:latin typeface="Arial" pitchFamily="34" charset="0"/>
              </a:rPr>
              <a:t>disjoint</a:t>
            </a:r>
            <a:r>
              <a:rPr lang="en-US" altLang="en-US" sz="2400">
                <a:solidFill>
                  <a:srgbClr val="000000"/>
                </a:solidFill>
                <a:latin typeface="Arial" pitchFamily="34" charset="0"/>
              </a:rPr>
              <a:t> rule)</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028700"/>
            <a:ext cx="8220075" cy="529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1336675" y="242888"/>
            <a:ext cx="6740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3-9 Subtype discriminator (</a:t>
            </a:r>
            <a:r>
              <a:rPr lang="en-US" altLang="en-US" sz="2800" b="1" i="1">
                <a:solidFill>
                  <a:srgbClr val="000000"/>
                </a:solidFill>
                <a:latin typeface="Arial" pitchFamily="34" charset="0"/>
              </a:rPr>
              <a:t>overlap</a:t>
            </a:r>
            <a:r>
              <a:rPr lang="en-US" altLang="en-US" sz="2400">
                <a:solidFill>
                  <a:srgbClr val="000000"/>
                </a:solidFill>
                <a:latin typeface="Arial" pitchFamily="34" charset="0"/>
              </a:rPr>
              <a:t> rule)</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90600"/>
            <a:ext cx="6743700" cy="5266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5"/>
          <p:cNvSpPr txBox="1">
            <a:spLocks noChangeArrowheads="1"/>
          </p:cNvSpPr>
          <p:nvPr/>
        </p:nvSpPr>
        <p:spPr bwMode="auto">
          <a:xfrm>
            <a:off x="942975" y="152400"/>
            <a:ext cx="7354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3-10 Example of supertype/subtype hierarchy </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686021"/>
            <a:ext cx="7310437" cy="5638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57200" y="304800"/>
            <a:ext cx="70866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Entity Clusters</a:t>
            </a:r>
          </a:p>
        </p:txBody>
      </p:sp>
      <p:sp>
        <p:nvSpPr>
          <p:cNvPr id="175107" name="Rectangle 3"/>
          <p:cNvSpPr>
            <a:spLocks noGrp="1" noChangeArrowheads="1"/>
          </p:cNvSpPr>
          <p:nvPr>
            <p:ph idx="1"/>
          </p:nvPr>
        </p:nvSpPr>
        <p:spPr>
          <a:xfrm>
            <a:off x="228600" y="1371600"/>
            <a:ext cx="8686800" cy="4525963"/>
          </a:xfrm>
        </p:spPr>
        <p:txBody>
          <a:bodyPr>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EER diagrams are difficult to read when there are too many entities and relationships.</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Solution: Group entities and relationships into </a:t>
            </a:r>
            <a:r>
              <a:rPr lang="en-US" sz="3600" b="1" i="1" dirty="0" smtClean="0">
                <a:solidFill>
                  <a:srgbClr val="000000"/>
                </a:solidFill>
                <a:effectLst>
                  <a:outerShdw blurRad="38100" dist="38100" dir="2700000" algn="tl">
                    <a:srgbClr val="FFFFFF"/>
                  </a:outerShdw>
                </a:effectLst>
              </a:rPr>
              <a:t>entity clusters.</a:t>
            </a:r>
          </a:p>
          <a:p>
            <a:pPr eaLnBrk="1" fontAlgn="auto" hangingPunct="1">
              <a:spcAft>
                <a:spcPts val="0"/>
              </a:spcAft>
              <a:buFont typeface="Wingdings 2"/>
              <a:buChar char=""/>
              <a:defRPr/>
            </a:pPr>
            <a:r>
              <a:rPr lang="en-US" sz="3600" b="1" dirty="0" smtClean="0">
                <a:solidFill>
                  <a:srgbClr val="000000"/>
                </a:solidFill>
                <a:effectLst>
                  <a:outerShdw blurRad="38100" dist="38100" dir="2700000" algn="tl">
                    <a:srgbClr val="FFFFFF"/>
                  </a:outerShdw>
                </a:effectLst>
              </a:rPr>
              <a:t>Entity cluster</a:t>
            </a:r>
            <a:r>
              <a:rPr lang="en-US" sz="3600" dirty="0" smtClean="0">
                <a:solidFill>
                  <a:srgbClr val="000000"/>
                </a:solidFill>
                <a:effectLst>
                  <a:outerShdw blurRad="38100" dist="38100" dir="2700000" algn="tl">
                    <a:srgbClr val="FFFFFF"/>
                  </a:outerShdw>
                </a:effectLst>
              </a:rPr>
              <a:t>: Set of one or more entity types and associated relationships grouped into a single abstract entity type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4"/>
          <p:cNvSpPr txBox="1">
            <a:spLocks noChangeArrowheads="1"/>
          </p:cNvSpPr>
          <p:nvPr/>
        </p:nvSpPr>
        <p:spPr bwMode="auto">
          <a:xfrm>
            <a:off x="381000" y="1143000"/>
            <a:ext cx="2286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3-13a   </a:t>
            </a:r>
            <a:r>
              <a:rPr lang="en-US" altLang="en-US" sz="2000">
                <a:solidFill>
                  <a:srgbClr val="000000"/>
                </a:solidFill>
                <a:latin typeface="Arial" pitchFamily="34" charset="0"/>
              </a:rPr>
              <a:t>Possible entity clusters for Pine Valley Furniture in Microsoft Visio</a:t>
            </a:r>
          </a:p>
        </p:txBody>
      </p:sp>
      <p:sp>
        <p:nvSpPr>
          <p:cNvPr id="34820" name="Text Box 5"/>
          <p:cNvSpPr txBox="1">
            <a:spLocks noChangeArrowheads="1"/>
          </p:cNvSpPr>
          <p:nvPr/>
        </p:nvSpPr>
        <p:spPr bwMode="auto">
          <a:xfrm>
            <a:off x="457200" y="3886200"/>
            <a:ext cx="1828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Related groups of entities could become clusters</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609600"/>
            <a:ext cx="5248571"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835908"/>
            <a:ext cx="6686550" cy="5488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4" name="Text Box 3"/>
          <p:cNvSpPr txBox="1">
            <a:spLocks noChangeArrowheads="1"/>
          </p:cNvSpPr>
          <p:nvPr/>
        </p:nvSpPr>
        <p:spPr bwMode="auto">
          <a:xfrm>
            <a:off x="920750" y="381000"/>
            <a:ext cx="677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3-13b EER diagram of PVF entity clusters</a:t>
            </a:r>
          </a:p>
        </p:txBody>
      </p:sp>
      <p:sp>
        <p:nvSpPr>
          <p:cNvPr id="35845" name="Text Box 4"/>
          <p:cNvSpPr txBox="1">
            <a:spLocks noChangeArrowheads="1"/>
          </p:cNvSpPr>
          <p:nvPr/>
        </p:nvSpPr>
        <p:spPr bwMode="auto">
          <a:xfrm>
            <a:off x="1371600" y="4495800"/>
            <a:ext cx="2190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More readable, isn’t it?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920750" y="381000"/>
            <a:ext cx="5557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3-14 Manufacturing entity cluster</a:t>
            </a:r>
          </a:p>
        </p:txBody>
      </p:sp>
      <p:sp>
        <p:nvSpPr>
          <p:cNvPr id="36868" name="Text Box 4"/>
          <p:cNvSpPr txBox="1">
            <a:spLocks noChangeArrowheads="1"/>
          </p:cNvSpPr>
          <p:nvPr/>
        </p:nvSpPr>
        <p:spPr bwMode="auto">
          <a:xfrm>
            <a:off x="2514600" y="56388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Detail for a single cluster</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8199"/>
            <a:ext cx="8305800" cy="4665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33400" y="304800"/>
            <a:ext cx="7543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Packaged Data Models</a:t>
            </a:r>
          </a:p>
        </p:txBody>
      </p:sp>
      <p:sp>
        <p:nvSpPr>
          <p:cNvPr id="175107"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Predefined data models</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Could be universal or industry-specific</a:t>
            </a: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Universal data model = a generic or template data model that can be reused as a starting point for a data modeling project (also called a “pattern”)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762000" y="381000"/>
            <a:ext cx="80772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Advantages of Packaged Data Models</a:t>
            </a:r>
          </a:p>
        </p:txBody>
      </p:sp>
      <p:sp>
        <p:nvSpPr>
          <p:cNvPr id="175107" name="Rectangle 3"/>
          <p:cNvSpPr>
            <a:spLocks noGrp="1" noChangeArrowheads="1"/>
          </p:cNvSpPr>
          <p:nvPr>
            <p:ph idx="1"/>
          </p:nvPr>
        </p:nvSpPr>
        <p:spPr>
          <a:xfrm>
            <a:off x="457200" y="1905000"/>
            <a:ext cx="8229600" cy="4114800"/>
          </a:xfrm>
        </p:spPr>
        <p:txBody>
          <a:bodyPr>
            <a:normAutofit fontScale="92500" lnSpcReduction="10000"/>
          </a:bodyPr>
          <a:lstStyle/>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Use proven model components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Save time and cost</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Less likelihood of data model errors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Easier to evolve and modify over time</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Aid in requirements determination</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Easier to read</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Supertype/subtype hierarchies promote reuse</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Many-to-many relationships enhance model flexibility</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Vendor-supplied data model fosters integration with vendor’s applications</a:t>
            </a:r>
          </a:p>
          <a:p>
            <a:pPr eaLnBrk="1" fontAlgn="auto" hangingPunct="1">
              <a:spcAft>
                <a:spcPts val="0"/>
              </a:spcAft>
              <a:buFont typeface="Wingdings 2"/>
              <a:buChar char=""/>
              <a:defRPr/>
            </a:pPr>
            <a:r>
              <a:rPr lang="en-US" sz="2400" dirty="0" smtClean="0">
                <a:solidFill>
                  <a:srgbClr val="000000"/>
                </a:solidFill>
                <a:effectLst>
                  <a:outerShdw blurRad="38100" dist="38100" dir="2700000" algn="tl">
                    <a:srgbClr val="FFFFFF"/>
                  </a:outerShdw>
                </a:effectLst>
              </a:rPr>
              <a:t>Universal models support inter-organizational systems</a:t>
            </a:r>
          </a:p>
          <a:p>
            <a:pPr eaLnBrk="1" fontAlgn="auto" hangingPunct="1">
              <a:spcAft>
                <a:spcPts val="0"/>
              </a:spcAft>
              <a:buFont typeface="Wingdings 2"/>
              <a:buChar char=""/>
              <a:defRPr/>
            </a:pPr>
            <a:endParaRPr lang="en-US" sz="24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685800" y="15240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Supertypes and Subtypes</a:t>
            </a:r>
          </a:p>
        </p:txBody>
      </p:sp>
      <p:sp>
        <p:nvSpPr>
          <p:cNvPr id="153603" name="Rectangle 3"/>
          <p:cNvSpPr>
            <a:spLocks noGrp="1" noChangeArrowheads="1"/>
          </p:cNvSpPr>
          <p:nvPr>
            <p:ph idx="1"/>
          </p:nvPr>
        </p:nvSpPr>
        <p:spPr>
          <a:xfrm>
            <a:off x="609600" y="1295400"/>
            <a:ext cx="7772400" cy="4114800"/>
          </a:xfrm>
        </p:spPr>
        <p:txBody>
          <a:bodyPr>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Enhanced ER model: </a:t>
            </a:r>
            <a:r>
              <a:rPr lang="en-US" sz="2400" dirty="0" smtClean="0">
                <a:solidFill>
                  <a:srgbClr val="000000"/>
                </a:solidFill>
                <a:effectLst>
                  <a:outerShdw blurRad="38100" dist="38100" dir="2700000" algn="tl">
                    <a:srgbClr val="FFFFFF"/>
                  </a:outerShdw>
                </a:effectLst>
              </a:rPr>
              <a:t>extends original ER model with new modeling constructs</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Subtype:</a:t>
            </a:r>
            <a:r>
              <a:rPr lang="en-US" sz="2800" dirty="0" smtClean="0">
                <a:solidFill>
                  <a:srgbClr val="000000"/>
                </a:solidFill>
                <a:effectLst>
                  <a:outerShdw blurRad="38100" dist="38100" dir="2700000" algn="tl">
                    <a:srgbClr val="FFFFFF"/>
                  </a:outerShdw>
                </a:effectLst>
              </a:rPr>
              <a:t> </a:t>
            </a:r>
            <a:r>
              <a:rPr lang="en-US" sz="2400" dirty="0" smtClean="0">
                <a:solidFill>
                  <a:srgbClr val="000000"/>
                </a:solidFill>
                <a:effectLst>
                  <a:outerShdw blurRad="38100" dist="38100" dir="2700000" algn="tl">
                    <a:srgbClr val="FFFFFF"/>
                  </a:outerShdw>
                </a:effectLst>
              </a:rPr>
              <a:t>A subgrouping of the entities in an entity type that has attributes distinct from those in other subgroupings</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Supertype:</a:t>
            </a:r>
            <a:r>
              <a:rPr lang="en-US" sz="2800" dirty="0" smtClean="0">
                <a:solidFill>
                  <a:srgbClr val="000000"/>
                </a:solidFill>
                <a:effectLst>
                  <a:outerShdw blurRad="38100" dist="38100" dir="2700000" algn="tl">
                    <a:srgbClr val="FFFFFF"/>
                  </a:outerShdw>
                </a:effectLst>
              </a:rPr>
              <a:t> </a:t>
            </a:r>
            <a:r>
              <a:rPr lang="en-US" sz="2400" dirty="0" smtClean="0">
                <a:solidFill>
                  <a:srgbClr val="000000"/>
                </a:solidFill>
                <a:effectLst>
                  <a:outerShdw blurRad="38100" dist="38100" dir="2700000" algn="tl">
                    <a:srgbClr val="FFFFFF"/>
                  </a:outerShdw>
                </a:effectLst>
              </a:rPr>
              <a:t>A generic entity type that has a relationship with one or more subtypes</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Attribute Inheritance: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Subtype entities inherit values of all attributes of the supertype</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An instance of a subtype is also an instance of the supertype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43941"/>
            <a:ext cx="6781800" cy="5128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940" name="Text Box 4"/>
          <p:cNvSpPr txBox="1">
            <a:spLocks noChangeArrowheads="1"/>
          </p:cNvSpPr>
          <p:nvPr/>
        </p:nvSpPr>
        <p:spPr bwMode="auto">
          <a:xfrm>
            <a:off x="7239000" y="2057400"/>
            <a:ext cx="1905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Packaged data models are generic models that can be customized for a particular organization’s business rules.</a:t>
            </a:r>
          </a:p>
        </p:txBody>
      </p:sp>
      <p:sp>
        <p:nvSpPr>
          <p:cNvPr id="39941" name="Text Box 3"/>
          <p:cNvSpPr txBox="1">
            <a:spLocks noChangeArrowheads="1"/>
          </p:cNvSpPr>
          <p:nvPr/>
        </p:nvSpPr>
        <p:spPr bwMode="auto">
          <a:xfrm>
            <a:off x="692150" y="160338"/>
            <a:ext cx="77660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3-15 PARTY, PARTY ROLE, and ROLE TYPE in a universal data model</a:t>
            </a:r>
          </a:p>
        </p:txBody>
      </p:sp>
      <p:sp>
        <p:nvSpPr>
          <p:cNvPr id="39942" name="Rectangle 6"/>
          <p:cNvSpPr>
            <a:spLocks noChangeArrowheads="1"/>
          </p:cNvSpPr>
          <p:nvPr/>
        </p:nvSpPr>
        <p:spPr bwMode="auto">
          <a:xfrm>
            <a:off x="4267200" y="1066800"/>
            <a:ext cx="304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dirty="0">
                <a:solidFill>
                  <a:srgbClr val="000000"/>
                </a:solidFill>
              </a:rPr>
              <a:t>(a) Basic PARTY universal data model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692150" y="76200"/>
            <a:ext cx="7766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3-15 PARTY, PARTY ROLE, and ROLE TYPE in a universal data model</a:t>
            </a:r>
          </a:p>
        </p:txBody>
      </p:sp>
      <p:sp>
        <p:nvSpPr>
          <p:cNvPr id="40964" name="Rectangle 6"/>
          <p:cNvSpPr>
            <a:spLocks noChangeArrowheads="1"/>
          </p:cNvSpPr>
          <p:nvPr/>
        </p:nvSpPr>
        <p:spPr bwMode="auto">
          <a:xfrm>
            <a:off x="2590800" y="1143000"/>
            <a:ext cx="4186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000000"/>
                </a:solidFill>
              </a:rPr>
              <a:t>(b) PARTY supertype/subtype hierarchy</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9075" y="1530206"/>
            <a:ext cx="6359525" cy="4859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1987"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90" y="895350"/>
            <a:ext cx="8220075"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6" name="Text Box 6"/>
          <p:cNvSpPr txBox="1">
            <a:spLocks noChangeArrowheads="1"/>
          </p:cNvSpPr>
          <p:nvPr/>
        </p:nvSpPr>
        <p:spPr bwMode="auto">
          <a:xfrm>
            <a:off x="898525" y="304800"/>
            <a:ext cx="653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3-1 Basic notation for supertype/subtype notation</a:t>
            </a:r>
          </a:p>
        </p:txBody>
      </p:sp>
      <p:sp>
        <p:nvSpPr>
          <p:cNvPr id="13317" name="Text Box 8"/>
          <p:cNvSpPr txBox="1">
            <a:spLocks noChangeArrowheads="1"/>
          </p:cNvSpPr>
          <p:nvPr/>
        </p:nvSpPr>
        <p:spPr bwMode="auto">
          <a:xfrm>
            <a:off x="609600" y="1219199"/>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dirty="0">
                <a:solidFill>
                  <a:srgbClr val="000000"/>
                </a:solidFill>
              </a:rPr>
              <a:t>a) EER            notation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 y="914400"/>
            <a:ext cx="822007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40" name="Text Box 4"/>
          <p:cNvSpPr txBox="1">
            <a:spLocks noChangeArrowheads="1"/>
          </p:cNvSpPr>
          <p:nvPr/>
        </p:nvSpPr>
        <p:spPr bwMode="auto">
          <a:xfrm>
            <a:off x="762000" y="5257800"/>
            <a:ext cx="731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rPr>
              <a:t>Different modeling tools may have different notation for the same modeling constructs.</a:t>
            </a:r>
          </a:p>
        </p:txBody>
      </p:sp>
      <p:sp>
        <p:nvSpPr>
          <p:cNvPr id="14341" name="Text Box 8"/>
          <p:cNvSpPr txBox="1">
            <a:spLocks noChangeArrowheads="1"/>
          </p:cNvSpPr>
          <p:nvPr/>
        </p:nvSpPr>
        <p:spPr bwMode="auto">
          <a:xfrm>
            <a:off x="801688" y="1447800"/>
            <a:ext cx="152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r" eaLnBrk="1" hangingPunct="1"/>
            <a:r>
              <a:rPr lang="en-US" altLang="en-US" sz="2000">
                <a:solidFill>
                  <a:srgbClr val="000000"/>
                </a:solidFill>
              </a:rPr>
              <a:t>b) Microsoft Visio Notation</a:t>
            </a:r>
          </a:p>
        </p:txBody>
      </p:sp>
      <p:sp>
        <p:nvSpPr>
          <p:cNvPr id="14342" name="Text Box 10"/>
          <p:cNvSpPr txBox="1">
            <a:spLocks noChangeArrowheads="1"/>
          </p:cNvSpPr>
          <p:nvPr/>
        </p:nvSpPr>
        <p:spPr bwMode="auto">
          <a:xfrm>
            <a:off x="898525" y="304800"/>
            <a:ext cx="736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3-1 Basic notation for supertype/subtype notation (cont.)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4" y="909638"/>
            <a:ext cx="8057987" cy="5262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4" name="Text Box 3"/>
          <p:cNvSpPr txBox="1">
            <a:spLocks noChangeArrowheads="1"/>
          </p:cNvSpPr>
          <p:nvPr/>
        </p:nvSpPr>
        <p:spPr bwMode="auto">
          <a:xfrm>
            <a:off x="685800" y="304800"/>
            <a:ext cx="7235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Figure 3-2  Employee supertype with three subtypes</a:t>
            </a:r>
          </a:p>
        </p:txBody>
      </p:sp>
      <p:sp>
        <p:nvSpPr>
          <p:cNvPr id="15365" name="Text Box 4"/>
          <p:cNvSpPr txBox="1">
            <a:spLocks noChangeArrowheads="1"/>
          </p:cNvSpPr>
          <p:nvPr/>
        </p:nvSpPr>
        <p:spPr bwMode="auto">
          <a:xfrm>
            <a:off x="5562600" y="1066800"/>
            <a:ext cx="2682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All employee subtypes will have employee number, name, address, and date hired</a:t>
            </a:r>
          </a:p>
        </p:txBody>
      </p:sp>
      <p:sp>
        <p:nvSpPr>
          <p:cNvPr id="15366" name="Text Box 5"/>
          <p:cNvSpPr txBox="1">
            <a:spLocks noChangeArrowheads="1"/>
          </p:cNvSpPr>
          <p:nvPr/>
        </p:nvSpPr>
        <p:spPr bwMode="auto">
          <a:xfrm>
            <a:off x="6003925" y="3048000"/>
            <a:ext cx="26828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Each employee subtype will also have its own attributes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33400" y="304800"/>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Relationships and Subtypes</a:t>
            </a:r>
          </a:p>
        </p:txBody>
      </p:sp>
      <p:sp>
        <p:nvSpPr>
          <p:cNvPr id="157699"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Relationships at the </a:t>
            </a:r>
            <a:r>
              <a:rPr lang="en-US" b="1" i="1" dirty="0" smtClean="0">
                <a:solidFill>
                  <a:srgbClr val="000000"/>
                </a:solidFill>
                <a:effectLst>
                  <a:outerShdw blurRad="38100" dist="38100" dir="2700000" algn="tl">
                    <a:srgbClr val="FFFFFF"/>
                  </a:outerShdw>
                </a:effectLst>
              </a:rPr>
              <a:t>supertype</a:t>
            </a:r>
            <a:r>
              <a:rPr lang="en-US" dirty="0" smtClean="0">
                <a:solidFill>
                  <a:srgbClr val="000000"/>
                </a:solidFill>
                <a:effectLst>
                  <a:outerShdw blurRad="38100" dist="38100" dir="2700000" algn="tl">
                    <a:srgbClr val="FFFFFF"/>
                  </a:outerShdw>
                </a:effectLst>
              </a:rPr>
              <a:t> level indicate that all subtypes will participate in the relationship</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The instances of a </a:t>
            </a:r>
            <a:r>
              <a:rPr lang="en-US" b="1" i="1" dirty="0" smtClean="0">
                <a:solidFill>
                  <a:srgbClr val="000000"/>
                </a:solidFill>
                <a:effectLst>
                  <a:outerShdw blurRad="38100" dist="38100" dir="2700000" algn="tl">
                    <a:srgbClr val="FFFFFF"/>
                  </a:outerShdw>
                </a:effectLst>
              </a:rPr>
              <a:t>subtype</a:t>
            </a:r>
            <a:r>
              <a:rPr lang="en-US" dirty="0" smtClean="0">
                <a:solidFill>
                  <a:srgbClr val="000000"/>
                </a:solidFill>
                <a:effectLst>
                  <a:outerShdw blurRad="38100" dist="38100" dir="2700000" algn="tl">
                    <a:srgbClr val="FFFFFF"/>
                  </a:outerShdw>
                </a:effectLst>
              </a:rPr>
              <a:t> may participate in a relationship unique to that subtype.  In this situation, the relationship is shown at the subtype level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3"/>
          <p:cNvSpPr txBox="1">
            <a:spLocks noChangeArrowheads="1"/>
          </p:cNvSpPr>
          <p:nvPr/>
        </p:nvSpPr>
        <p:spPr bwMode="auto">
          <a:xfrm>
            <a:off x="381000" y="236538"/>
            <a:ext cx="77882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3-3 Supertype/subtype relationships in a hospital</a:t>
            </a:r>
          </a:p>
          <a:p>
            <a:endParaRPr lang="en-US" altLang="en-US" sz="2400">
              <a:solidFill>
                <a:srgbClr val="000000"/>
              </a:solidFill>
              <a:latin typeface="Arial"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761000"/>
            <a:ext cx="7210425" cy="55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304800" y="304800"/>
            <a:ext cx="88392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Generalization and Specialization</a:t>
            </a:r>
          </a:p>
        </p:txBody>
      </p:sp>
      <p:sp>
        <p:nvSpPr>
          <p:cNvPr id="159747" name="Rectangle 3"/>
          <p:cNvSpPr>
            <a:spLocks noGrp="1" noChangeArrowheads="1"/>
          </p:cNvSpPr>
          <p:nvPr>
            <p:ph idx="1"/>
          </p:nvPr>
        </p:nvSpPr>
        <p:spPr/>
        <p:txBody>
          <a:bodyPr>
            <a:normAutofit/>
          </a:bodyPr>
          <a:lstStyle/>
          <a:p>
            <a:pPr eaLnBrk="1" fontAlgn="auto" hangingPunct="1">
              <a:spcAft>
                <a:spcPts val="0"/>
              </a:spcAft>
              <a:buFont typeface="Wingdings 2"/>
              <a:buChar char=""/>
              <a:defRPr/>
            </a:pPr>
            <a:r>
              <a:rPr lang="en-US" sz="4000" b="1" i="1" dirty="0" smtClean="0">
                <a:solidFill>
                  <a:srgbClr val="000000"/>
                </a:solidFill>
                <a:effectLst>
                  <a:outerShdw blurRad="38100" dist="38100" dir="2700000" algn="tl">
                    <a:srgbClr val="FFFFFF"/>
                  </a:outerShdw>
                </a:effectLst>
              </a:rPr>
              <a:t>Generalization:</a:t>
            </a:r>
            <a:r>
              <a:rPr lang="en-US" sz="3600" dirty="0" smtClean="0">
                <a:solidFill>
                  <a:srgbClr val="000000"/>
                </a:solidFill>
                <a:effectLst>
                  <a:outerShdw blurRad="38100" dist="38100" dir="2700000" algn="tl">
                    <a:srgbClr val="FFFFFF"/>
                  </a:outerShdw>
                </a:effectLst>
              </a:rPr>
              <a:t> The process of defining a more general entity type from a set of more specialized entity types. BOTTOM-UP</a:t>
            </a:r>
          </a:p>
          <a:p>
            <a:pPr eaLnBrk="1" fontAlgn="auto" hangingPunct="1">
              <a:spcAft>
                <a:spcPts val="0"/>
              </a:spcAft>
              <a:buFont typeface="Wingdings 2"/>
              <a:buChar char=""/>
              <a:defRPr/>
            </a:pPr>
            <a:r>
              <a:rPr lang="en-US" sz="4000" b="1" i="1" dirty="0" smtClean="0">
                <a:solidFill>
                  <a:srgbClr val="000000"/>
                </a:solidFill>
                <a:effectLst>
                  <a:outerShdw blurRad="38100" dist="38100" dir="2700000" algn="tl">
                    <a:srgbClr val="FFFFFF"/>
                  </a:outerShdw>
                </a:effectLst>
              </a:rPr>
              <a:t>Specialization:</a:t>
            </a:r>
            <a:r>
              <a:rPr lang="en-US" sz="3600" dirty="0" smtClean="0">
                <a:solidFill>
                  <a:srgbClr val="000000"/>
                </a:solidFill>
                <a:effectLst>
                  <a:outerShdw blurRad="38100" dist="38100" dir="2700000" algn="tl">
                    <a:srgbClr val="FFFFFF"/>
                  </a:outerShdw>
                </a:effectLst>
              </a:rPr>
              <a:t> The process of defining one or more subtypes of the supertype and forming supertype/subtype relationships. TOP-DOWN</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5960</TotalTime>
  <Pages>9</Pages>
  <Words>2619</Words>
  <Application>Microsoft Office PowerPoint</Application>
  <PresentationFormat>On-screen Show (4:3)</PresentationFormat>
  <Paragraphs>171</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Franklin Gothic Book</vt:lpstr>
      <vt:lpstr>Franklin Gothic Medium</vt:lpstr>
      <vt:lpstr>Tahoma</vt:lpstr>
      <vt:lpstr>Times New Roman</vt:lpstr>
      <vt:lpstr>Wingdings 2</vt:lpstr>
      <vt:lpstr>1_Trek</vt:lpstr>
      <vt:lpstr>Chapter 3: The Enhanced E-R Model</vt:lpstr>
      <vt:lpstr>Objectives</vt:lpstr>
      <vt:lpstr>Supertypes and Subtypes</vt:lpstr>
      <vt:lpstr>PowerPoint Presentation</vt:lpstr>
      <vt:lpstr>PowerPoint Presentation</vt:lpstr>
      <vt:lpstr>PowerPoint Presentation</vt:lpstr>
      <vt:lpstr>Relationships and Subtypes</vt:lpstr>
      <vt:lpstr>PowerPoint Presentation</vt:lpstr>
      <vt:lpstr>Generalization and Specialization</vt:lpstr>
      <vt:lpstr>PowerPoint Presentation</vt:lpstr>
      <vt:lpstr>PowerPoint Presentation</vt:lpstr>
      <vt:lpstr>PowerPoint Presentation</vt:lpstr>
      <vt:lpstr>PowerPoint Presentation</vt:lpstr>
      <vt:lpstr>Constraints in Supertype/SUBTYPE RELATIONSHIPS</vt:lpstr>
      <vt:lpstr>PowerPoint Presentation</vt:lpstr>
      <vt:lpstr>PowerPoint Presentation</vt:lpstr>
      <vt:lpstr>Constraints in Supertype/SUBTYPE RELATIONSHIPS</vt:lpstr>
      <vt:lpstr>PowerPoint Presentation</vt:lpstr>
      <vt:lpstr>PowerPoint Presentation</vt:lpstr>
      <vt:lpstr>Constraints in Supertype/SUBTYPE RELATIONSHIPS</vt:lpstr>
      <vt:lpstr>PowerPoint Presentation</vt:lpstr>
      <vt:lpstr>PowerPoint Presentation</vt:lpstr>
      <vt:lpstr>PowerPoint Presentation</vt:lpstr>
      <vt:lpstr>Entity Clusters</vt:lpstr>
      <vt:lpstr>PowerPoint Presentation</vt:lpstr>
      <vt:lpstr>PowerPoint Presentation</vt:lpstr>
      <vt:lpstr>PowerPoint Presentation</vt:lpstr>
      <vt:lpstr>Packaged Data Models</vt:lpstr>
      <vt:lpstr>Advantages of Packaged Data Models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Enhanced ER Model and Business Rules</dc:title>
  <dc:creator>Michel Mitri</dc:creator>
  <cp:lastModifiedBy>Ahmad Al Shami</cp:lastModifiedBy>
  <cp:revision>494</cp:revision>
  <cp:lastPrinted>1998-01-19T09:29:56Z</cp:lastPrinted>
  <dcterms:created xsi:type="dcterms:W3CDTF">1998-01-19T10:00:26Z</dcterms:created>
  <dcterms:modified xsi:type="dcterms:W3CDTF">2020-09-11T12:47:39Z</dcterms:modified>
</cp:coreProperties>
</file>