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3" r:id="rId1"/>
  </p:sldMasterIdLst>
  <p:notesMasterIdLst>
    <p:notesMasterId r:id="rId24"/>
  </p:notesMasterIdLst>
  <p:handoutMasterIdLst>
    <p:handoutMasterId r:id="rId25"/>
  </p:handoutMasterIdLst>
  <p:sldIdLst>
    <p:sldId id="256" r:id="rId2"/>
    <p:sldId id="317" r:id="rId3"/>
    <p:sldId id="321" r:id="rId4"/>
    <p:sldId id="320" r:id="rId5"/>
    <p:sldId id="290" r:id="rId6"/>
    <p:sldId id="291" r:id="rId7"/>
    <p:sldId id="292" r:id="rId8"/>
    <p:sldId id="293" r:id="rId9"/>
    <p:sldId id="295" r:id="rId10"/>
    <p:sldId id="294" r:id="rId11"/>
    <p:sldId id="296" r:id="rId12"/>
    <p:sldId id="310" r:id="rId13"/>
    <p:sldId id="311" r:id="rId14"/>
    <p:sldId id="312" r:id="rId15"/>
    <p:sldId id="297" r:id="rId16"/>
    <p:sldId id="298" r:id="rId17"/>
    <p:sldId id="299" r:id="rId18"/>
    <p:sldId id="300" r:id="rId19"/>
    <p:sldId id="313" r:id="rId20"/>
    <p:sldId id="314" r:id="rId21"/>
    <p:sldId id="316" r:id="rId22"/>
    <p:sldId id="319" r:id="rId2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3162" autoAdjust="0"/>
  </p:normalViewPr>
  <p:slideViewPr>
    <p:cSldViewPr snapToGrid="0">
      <p:cViewPr varScale="1">
        <p:scale>
          <a:sx n="50" d="100"/>
          <a:sy n="50" d="100"/>
        </p:scale>
        <p:origin x="1740"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6.xml"/><Relationship Id="rId7" Type="http://schemas.openxmlformats.org/officeDocument/2006/relationships/slide" Target="slides/slide14.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1.xml"/><Relationship Id="rId11" Type="http://schemas.openxmlformats.org/officeDocument/2006/relationships/slide" Target="slides/slide19.xml"/><Relationship Id="rId5" Type="http://schemas.openxmlformats.org/officeDocument/2006/relationships/slide" Target="slides/slide10.xml"/><Relationship Id="rId10" Type="http://schemas.openxmlformats.org/officeDocument/2006/relationships/slide" Target="slides/slide18.xml"/><Relationship Id="rId4" Type="http://schemas.openxmlformats.org/officeDocument/2006/relationships/slide" Target="slides/slide8.xml"/><Relationship Id="rId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89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963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1663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4654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810588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table is not a relation. Note the blank</a:t>
            </a:r>
            <a:r>
              <a:rPr lang="en-US" altLang="en-US" baseline="0" dirty="0" smtClean="0">
                <a:cs typeface="Arial" pitchFamily="34" charset="0"/>
              </a:rPr>
              <a:t> </a:t>
            </a:r>
            <a:r>
              <a:rPr lang="en-US" altLang="en-US" baseline="0" dirty="0" err="1" smtClean="0">
                <a:cs typeface="Arial" pitchFamily="34" charset="0"/>
              </a:rPr>
              <a:t>OrderID</a:t>
            </a:r>
            <a:r>
              <a:rPr lang="en-US" altLang="en-US" baseline="0" dirty="0" smtClean="0">
                <a:cs typeface="Arial" pitchFamily="34" charset="0"/>
              </a:rPr>
              <a:t>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Basically, we here are violating the principle of “no multivalued attributes”. It’s as if </a:t>
            </a:r>
            <a:r>
              <a:rPr lang="en-US" altLang="en-US" baseline="0" dirty="0" err="1" smtClean="0">
                <a:cs typeface="Arial" pitchFamily="34" charset="0"/>
              </a:rPr>
              <a:t>OrderID</a:t>
            </a:r>
            <a:r>
              <a:rPr lang="en-US" altLang="en-US" baseline="0" dirty="0" smtClean="0">
                <a:cs typeface="Arial" pitchFamily="34" charset="0"/>
              </a:rPr>
              <a:t> 1006 has “</a:t>
            </a:r>
            <a:r>
              <a:rPr lang="en-US" altLang="en-US" baseline="0" dirty="0" err="1" smtClean="0">
                <a:cs typeface="Arial" pitchFamily="34" charset="0"/>
              </a:rPr>
              <a:t>ProductID</a:t>
            </a:r>
            <a:r>
              <a:rPr lang="en-US" altLang="en-US" baseline="0" dirty="0" smtClean="0">
                <a:cs typeface="Arial" pitchFamily="34" charset="0"/>
              </a:rPr>
              <a:t>” equaling 7, 5, and 4. You can’t have that in a true relation.</a:t>
            </a:r>
            <a:endParaRPr lang="en-US" altLang="en-US" dirty="0" smtClean="0">
              <a:cs typeface="Arial" pitchFamily="34" charset="0"/>
            </a:endParaRPr>
          </a:p>
        </p:txBody>
      </p:sp>
    </p:spTree>
    <p:extLst>
      <p:ext uri="{BB962C8B-B14F-4D97-AF65-F5344CB8AC3E}">
        <p14:creationId xmlns:p14="http://schemas.microsoft.com/office/powerpoint/2010/main" val="3952685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50938" y="692150"/>
            <a:ext cx="4556125" cy="3416300"/>
          </a:xfrm>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Now we have a true relation. It is in first normal form. But note the data duplication. This will cause anomalies.</a:t>
            </a:r>
          </a:p>
        </p:txBody>
      </p:sp>
    </p:spTree>
    <p:extLst>
      <p:ext uri="{BB962C8B-B14F-4D97-AF65-F5344CB8AC3E}">
        <p14:creationId xmlns:p14="http://schemas.microsoft.com/office/powerpoint/2010/main" val="2072079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50938" y="692150"/>
            <a:ext cx="4556125" cy="3416300"/>
          </a:xfrm>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680453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50938" y="692150"/>
            <a:ext cx="4556125" cy="3416300"/>
          </a:xfrm>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02346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50938" y="692150"/>
            <a:ext cx="4556125" cy="3416300"/>
          </a:xfrm>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in</a:t>
            </a:r>
            <a:r>
              <a:rPr lang="en-US" altLang="en-US" baseline="0" dirty="0" smtClean="0">
                <a:cs typeface="Arial" pitchFamily="34" charset="0"/>
              </a:rPr>
              <a:t> this one relation, there are both partial and transitive dependencies. Because of partial dependencies, the relation is not in 2</a:t>
            </a:r>
            <a:r>
              <a:rPr lang="en-US" altLang="en-US" baseline="30000" dirty="0" smtClean="0">
                <a:cs typeface="Arial" pitchFamily="34" charset="0"/>
              </a:rPr>
              <a:t>nd</a:t>
            </a:r>
            <a:r>
              <a:rPr lang="en-US" altLang="en-US" baseline="0" dirty="0" smtClean="0">
                <a:cs typeface="Arial" pitchFamily="34" charset="0"/>
              </a:rPr>
              <a:t> normal form. So, our first step is to remove the partial dependencies by splitting the table into three, one for orders, one for products, and one for order line.</a:t>
            </a:r>
            <a:endParaRPr lang="en-US" altLang="en-US" dirty="0" smtClean="0">
              <a:cs typeface="Arial" pitchFamily="34" charset="0"/>
            </a:endParaRPr>
          </a:p>
        </p:txBody>
      </p:sp>
    </p:spTree>
    <p:extLst>
      <p:ext uri="{BB962C8B-B14F-4D97-AF65-F5344CB8AC3E}">
        <p14:creationId xmlns:p14="http://schemas.microsoft.com/office/powerpoint/2010/main" val="1999785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150938" y="692150"/>
            <a:ext cx="4556125" cy="3416300"/>
          </a:xfrm>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now we have three separate relations. There is no partial dependency. But we still have a transitive dependency. We will fix this next by</a:t>
            </a:r>
            <a:r>
              <a:rPr lang="en-US" altLang="en-US" baseline="0" dirty="0" smtClean="0">
                <a:cs typeface="Arial" pitchFamily="34" charset="0"/>
              </a:rPr>
              <a:t> splitting customers from orders.</a:t>
            </a:r>
            <a:endParaRPr lang="en-US" altLang="en-US" dirty="0" smtClean="0">
              <a:cs typeface="Arial" pitchFamily="34" charset="0"/>
            </a:endParaRPr>
          </a:p>
        </p:txBody>
      </p:sp>
    </p:spTree>
    <p:extLst>
      <p:ext uri="{BB962C8B-B14F-4D97-AF65-F5344CB8AC3E}">
        <p14:creationId xmlns:p14="http://schemas.microsoft.com/office/powerpoint/2010/main" val="2873204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150938" y="692150"/>
            <a:ext cx="4556125" cy="3416300"/>
          </a:xfrm>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409678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1150938" y="692150"/>
            <a:ext cx="4556125" cy="3416300"/>
          </a:xfrm>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Finally we are at third normal form. At this point we have a well-structured database.</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if we had started with a thorough</a:t>
            </a:r>
            <a:r>
              <a:rPr lang="en-US" altLang="en-US" baseline="0" dirty="0" smtClean="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illustrates the danger of going straight to the logical database design without first performing the conceptual model analysis. But this sort of thing happens all to often.</a:t>
            </a:r>
            <a:endParaRPr lang="en-US" altLang="en-US" dirty="0" smtClean="0">
              <a:cs typeface="Arial" pitchFamily="34" charset="0"/>
            </a:endParaRPr>
          </a:p>
        </p:txBody>
      </p:sp>
    </p:spTree>
    <p:extLst>
      <p:ext uri="{BB962C8B-B14F-4D97-AF65-F5344CB8AC3E}">
        <p14:creationId xmlns:p14="http://schemas.microsoft.com/office/powerpoint/2010/main" val="344492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150938" y="692150"/>
            <a:ext cx="4556125" cy="3416300"/>
          </a:xfrm>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medium-to-large organizations have many reasonably independent systems development activities that at some point may need to come together to create a shared database. The result is that some of the relations generated from these various processes may be redundant. This is where view integration comes in handy. But you need to be cautious about the problems that stem from these redundancies.</a:t>
            </a:r>
            <a:endParaRPr lang="en-US" altLang="en-US" dirty="0" smtClean="0">
              <a:cs typeface="Arial" pitchFamily="34" charset="0"/>
            </a:endParaRPr>
          </a:p>
        </p:txBody>
      </p:sp>
    </p:spTree>
    <p:extLst>
      <p:ext uri="{BB962C8B-B14F-4D97-AF65-F5344CB8AC3E}">
        <p14:creationId xmlns:p14="http://schemas.microsoft.com/office/powerpoint/2010/main" val="107609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72174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150938" y="692150"/>
            <a:ext cx="4556125" cy="3416300"/>
          </a:xfrm>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lnSpc>
                <a:spcPct val="90000"/>
              </a:lnSpc>
              <a:spcAft>
                <a:spcPts val="0"/>
              </a:spcAft>
              <a:buFont typeface="Wingdings 2"/>
              <a:buNone/>
              <a:defRPr/>
            </a:pPr>
            <a:r>
              <a:rPr lang="en-US" sz="1200" dirty="0" smtClean="0">
                <a:solidFill>
                  <a:srgbClr val="000000"/>
                </a:solidFill>
                <a:effectLst>
                  <a:outerShdw blurRad="38100" dist="38100" dir="2700000" algn="tl">
                    <a:srgbClr val="FFFFFF"/>
                  </a:outerShdw>
                </a:effectLst>
              </a:rPr>
              <a:t>Enterprise</a:t>
            </a:r>
            <a:r>
              <a:rPr lang="en-US" sz="1200" baseline="0" dirty="0" smtClean="0">
                <a:solidFill>
                  <a:srgbClr val="000000"/>
                </a:solidFill>
                <a:effectLst>
                  <a:outerShdw blurRad="38100" dist="38100" dir="2700000" algn="tl">
                    <a:srgbClr val="FFFFFF"/>
                  </a:outerShdw>
                </a:effectLst>
              </a:rPr>
              <a:t> keys are p</a:t>
            </a:r>
            <a:r>
              <a:rPr lang="en-US" sz="1200" dirty="0" smtClean="0">
                <a:solidFill>
                  <a:srgbClr val="000000"/>
                </a:solidFill>
                <a:effectLst>
                  <a:outerShdw blurRad="38100" dist="38100" dir="2700000" algn="tl">
                    <a:srgbClr val="FFFFFF"/>
                  </a:outerShdw>
                </a:effectLst>
              </a:rPr>
              <a:t>rimary keys that are unique in the whole database, not just within a single relation. </a:t>
            </a:r>
            <a:r>
              <a:rPr lang="en-US" sz="1200" smtClean="0">
                <a:solidFill>
                  <a:srgbClr val="000000"/>
                </a:solidFill>
                <a:effectLst>
                  <a:outerShdw blurRad="38100" dist="38100" dir="2700000" algn="tl">
                    <a:srgbClr val="FFFFFF"/>
                  </a:outerShdw>
                </a:effectLst>
              </a:rPr>
              <a:t>This corresponds </a:t>
            </a:r>
            <a:r>
              <a:rPr lang="en-US" sz="1200" dirty="0" smtClean="0">
                <a:solidFill>
                  <a:srgbClr val="000000"/>
                </a:solidFill>
                <a:effectLst>
                  <a:outerShdw blurRad="38100" dist="38100" dir="2700000" algn="tl">
                    <a:srgbClr val="FFFFFF"/>
                  </a:outerShdw>
                </a:effectLst>
              </a:rPr>
              <a:t>with the concept of an object ID in object-oriented systems</a:t>
            </a: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236349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224381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All relations are tables, but not all tables</a:t>
            </a:r>
            <a:r>
              <a:rPr lang="en-US" altLang="en-US" baseline="0" dirty="0" smtClean="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smtClean="0">
              <a:cs typeface="Arial" pitchFamily="34" charset="0"/>
            </a:endParaRPr>
          </a:p>
        </p:txBody>
      </p:sp>
    </p:spTree>
    <p:extLst>
      <p:ext uri="{BB962C8B-B14F-4D97-AF65-F5344CB8AC3E}">
        <p14:creationId xmlns:p14="http://schemas.microsoft.com/office/powerpoint/2010/main" val="64793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smtClean="0">
                <a:cs typeface="Arial" pitchFamily="34" charset="0"/>
              </a:rPr>
              <a:t> cause anomalies because of data duplication. In the next several slides we’ll see how to correct these anomalies through a process called “normalization”.</a:t>
            </a:r>
            <a:endParaRPr lang="en-US" altLang="en-US" dirty="0" smtClean="0">
              <a:cs typeface="Arial" pitchFamily="34" charset="0"/>
            </a:endParaRPr>
          </a:p>
        </p:txBody>
      </p:sp>
    </p:spTree>
    <p:extLst>
      <p:ext uri="{BB962C8B-B14F-4D97-AF65-F5344CB8AC3E}">
        <p14:creationId xmlns:p14="http://schemas.microsoft.com/office/powerpoint/2010/main" val="186785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63345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relation. But it is not a well-structured relation. </a:t>
            </a:r>
          </a:p>
        </p:txBody>
      </p:sp>
    </p:spTree>
    <p:extLst>
      <p:ext uri="{BB962C8B-B14F-4D97-AF65-F5344CB8AC3E}">
        <p14:creationId xmlns:p14="http://schemas.microsoft.com/office/powerpoint/2010/main" val="192629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8455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that a database reach third normal form. Boyce-</a:t>
            </a:r>
            <a:r>
              <a:rPr lang="en-US" altLang="en-US" dirty="0" err="1" smtClean="0">
                <a:cs typeface="Arial" pitchFamily="34" charset="0"/>
              </a:rPr>
              <a:t>Codd</a:t>
            </a:r>
            <a:r>
              <a:rPr lang="en-US" altLang="en-US" dirty="0" smtClean="0">
                <a:cs typeface="Arial" pitchFamily="34" charset="0"/>
              </a:rPr>
              <a:t>, fourth, and fifth are of</a:t>
            </a:r>
            <a:r>
              <a:rPr lang="en-US" altLang="en-US" baseline="0" dirty="0" smtClean="0">
                <a:cs typeface="Arial" pitchFamily="34" charset="0"/>
              </a:rPr>
              <a:t> theoretical interest, but not generally considered vital for qualifying as a set of well-structured relations.</a:t>
            </a:r>
            <a:endParaRPr lang="en-US" altLang="en-US" dirty="0" smtClean="0">
              <a:cs typeface="Arial" pitchFamily="34" charset="0"/>
            </a:endParaRPr>
          </a:p>
        </p:txBody>
      </p:sp>
    </p:spTree>
    <p:extLst>
      <p:ext uri="{BB962C8B-B14F-4D97-AF65-F5344CB8AC3E}">
        <p14:creationId xmlns:p14="http://schemas.microsoft.com/office/powerpoint/2010/main" val="8730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7528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DD23A31-3112-4658-9B41-6AB791DCFFBF}" type="datetime1">
              <a:rPr lang="en-US" smtClean="0"/>
              <a:t>9/18/2020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467163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C12D5F97-38A0-4A0B-996D-43ABE9B677AF}" type="datetime1">
              <a:rPr lang="en-US" smtClean="0"/>
              <a:t>9/18/2020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57498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20BFEBBD-84A7-4791-8C5A-8531276ED93F}" type="datetime1">
              <a:rPr lang="en-US" smtClean="0"/>
              <a:t>9/18/2020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24391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7C37221-B29D-4862-9862-F119BB6BBE23}" type="datetime1">
              <a:rPr lang="en-US" smtClean="0"/>
              <a:t>9/18/2020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956941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35A2D9BA-22F4-4F74-B2C1-B6266E049447}" type="datetime1">
              <a:rPr lang="en-US" smtClean="0"/>
              <a:t>9/18/2020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2286676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4:</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Logical Database Design and the Relational Model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1613" y="136525"/>
            <a:ext cx="8942387"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Functional Dependencies and Keys</a:t>
            </a:r>
          </a:p>
        </p:txBody>
      </p:sp>
      <p:sp>
        <p:nvSpPr>
          <p:cNvPr id="223235" name="Rectangle 3"/>
          <p:cNvSpPr>
            <a:spLocks noGrp="1" noChangeArrowheads="1"/>
          </p:cNvSpPr>
          <p:nvPr>
            <p:ph idx="1"/>
          </p:nvPr>
        </p:nvSpPr>
        <p:spPr>
          <a:xfrm>
            <a:off x="604838" y="1423988"/>
            <a:ext cx="7772400" cy="4114800"/>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Functional Dependency: The value of one attribute (the </a:t>
            </a:r>
            <a:r>
              <a:rPr lang="en-US" b="1" i="1" dirty="0" smtClean="0">
                <a:solidFill>
                  <a:srgbClr val="000000"/>
                </a:solidFill>
                <a:effectLst>
                  <a:outerShdw blurRad="38100" dist="38100" dir="2700000" algn="tl">
                    <a:srgbClr val="FFFFFF"/>
                  </a:outerShdw>
                </a:effectLst>
              </a:rPr>
              <a:t>determinant</a:t>
            </a:r>
            <a:r>
              <a:rPr lang="en-US" dirty="0" smtClean="0">
                <a:solidFill>
                  <a:srgbClr val="000000"/>
                </a:solidFill>
                <a:effectLst>
                  <a:outerShdw blurRad="38100" dist="38100" dir="2700000" algn="tl">
                    <a:srgbClr val="FFFFFF"/>
                  </a:outerShdw>
                </a:effectLst>
              </a:rPr>
              <a:t>) determines the value of another attribute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Candidate Key: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 unique identifier. One of the candidate keys will become the primary key</a:t>
            </a:r>
          </a:p>
          <a:p>
            <a:pPr lvl="2"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E.g., perhaps there is both credit card number and SS# in a table…in this case both are candidate keys.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2286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First Normal Form</a:t>
            </a:r>
          </a:p>
        </p:txBody>
      </p:sp>
      <p:sp>
        <p:nvSpPr>
          <p:cNvPr id="225283" name="Rectangle 3"/>
          <p:cNvSpPr>
            <a:spLocks noGrp="1" noChangeArrowheads="1"/>
          </p:cNvSpPr>
          <p:nvPr>
            <p:ph idx="1"/>
          </p:nvPr>
        </p:nvSpPr>
        <p:spPr>
          <a:xfrm>
            <a:off x="609600" y="1524000"/>
            <a:ext cx="7772400" cy="2971800"/>
          </a:xfrm>
        </p:spPr>
        <p:txBody>
          <a:bodyPr>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No multivalued attributes</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Every attribute value is atomic</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4-25 </a:t>
            </a:r>
            <a:r>
              <a:rPr lang="en-US" sz="3600" i="1" dirty="0" smtClean="0">
                <a:solidFill>
                  <a:srgbClr val="000000"/>
                </a:solidFill>
                <a:effectLst>
                  <a:outerShdw blurRad="38100" dist="38100" dir="2700000" algn="tl">
                    <a:srgbClr val="FFFFFF"/>
                  </a:outerShdw>
                </a:effectLst>
              </a:rPr>
              <a:t>is not</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 (multivalued attributes) </a:t>
            </a:r>
            <a:r>
              <a:rPr lang="en-US" sz="3600" dirty="0" smtClean="0">
                <a:solidFill>
                  <a:srgbClr val="000000"/>
                </a:solidFill>
                <a:effectLst>
                  <a:outerShdw blurRad="38100" dist="38100" dir="2700000" algn="tl">
                    <a:srgbClr val="FFFFFF"/>
                  </a:outerShdw>
                </a:effectLst>
                <a:sym typeface="Wingdings" pitchFamily="2" charset="2"/>
              </a:rPr>
              <a:t> it is not a relation.</a:t>
            </a:r>
            <a:endParaRPr lang="en-US" sz="36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4-26 </a:t>
            </a:r>
            <a:r>
              <a:rPr lang="en-US" sz="3600" i="1" dirty="0" smtClean="0">
                <a:solidFill>
                  <a:srgbClr val="000000"/>
                </a:solidFill>
                <a:effectLst>
                  <a:outerShdw blurRad="38100" dist="38100" dir="2700000" algn="tl">
                    <a:srgbClr val="FFFFFF"/>
                  </a:outerShdw>
                </a:effectLst>
              </a:rPr>
              <a:t>is</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a:t>
            </a:r>
          </a:p>
          <a:p>
            <a:pPr eaLnBrk="1" fontAlgn="auto" hangingPunct="1">
              <a:lnSpc>
                <a:spcPct val="90000"/>
              </a:lnSpc>
              <a:spcAft>
                <a:spcPts val="0"/>
              </a:spcAft>
              <a:buFont typeface="Wingdings 2"/>
              <a:buChar char=""/>
              <a:defRPr/>
            </a:pPr>
            <a:r>
              <a:rPr lang="en-US" sz="3600" b="1" i="1" dirty="0" smtClean="0">
                <a:solidFill>
                  <a:srgbClr val="000000"/>
                </a:solidFill>
                <a:effectLst>
                  <a:outerShdw blurRad="38100" dist="38100" dir="2700000" algn="tl">
                    <a:srgbClr val="FFFFFF"/>
                  </a:outerShdw>
                </a:effectLst>
              </a:rPr>
              <a:t>All relations</a:t>
            </a:r>
            <a:r>
              <a:rPr lang="en-US" sz="3600" b="1" dirty="0" smtClean="0">
                <a:solidFill>
                  <a:srgbClr val="000000"/>
                </a:solidFill>
                <a:effectLst>
                  <a:outerShdw blurRad="38100" dist="38100" dir="2700000" algn="tl">
                    <a:srgbClr val="FFFFFF"/>
                  </a:outerShdw>
                </a:effectLst>
              </a:rPr>
              <a:t> are in 1</a:t>
            </a:r>
            <a:r>
              <a:rPr lang="en-US" sz="3600" b="1" baseline="30000" dirty="0" smtClean="0">
                <a:solidFill>
                  <a:srgbClr val="000000"/>
                </a:solidFill>
                <a:effectLst>
                  <a:outerShdw blurRad="38100" dist="38100" dir="2700000" algn="tl">
                    <a:srgbClr val="FFFFFF"/>
                  </a:outerShdw>
                </a:effectLst>
              </a:rPr>
              <a:t>st</a:t>
            </a:r>
            <a:r>
              <a:rPr lang="en-US" sz="3600" b="1" dirty="0" smtClean="0">
                <a:solidFill>
                  <a:srgbClr val="000000"/>
                </a:solidFill>
                <a:effectLst>
                  <a:outerShdw blurRad="38100" dist="38100" dir="2700000" algn="tl">
                    <a:srgbClr val="FFFFFF"/>
                  </a:outerShdw>
                </a:effectLst>
              </a:rPr>
              <a:t> Normal Form.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multivalued attributes, not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7348" name="Text Box 6"/>
          <p:cNvSpPr txBox="1">
            <a:spLocks noChangeArrowheads="1"/>
          </p:cNvSpPr>
          <p:nvPr/>
        </p:nvSpPr>
        <p:spPr bwMode="auto">
          <a:xfrm>
            <a:off x="2806700" y="5410200"/>
            <a:ext cx="34813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NOT a relation.</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02911" y="1559349"/>
            <a:ext cx="8961187" cy="3592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685800" y="409575"/>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no multivalued attributes and unique rows,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8372" name="Text Box 5"/>
          <p:cNvSpPr txBox="1">
            <a:spLocks noChangeArrowheads="1"/>
          </p:cNvSpPr>
          <p:nvPr/>
        </p:nvSpPr>
        <p:spPr bwMode="auto">
          <a:xfrm>
            <a:off x="1676400" y="5638800"/>
            <a:ext cx="6221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a relation, but not a well-structured one.</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307275" y="1545061"/>
            <a:ext cx="8531925" cy="345194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1968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45763" name="Rectangle 3"/>
          <p:cNvSpPr>
            <a:spLocks noGrp="1" noChangeArrowheads="1"/>
          </p:cNvSpPr>
          <p:nvPr>
            <p:ph idx="1"/>
          </p:nvPr>
        </p:nvSpPr>
        <p:spPr>
          <a:xfrm>
            <a:off x="0" y="1295400"/>
            <a:ext cx="8839200" cy="3352800"/>
          </a:xfrm>
        </p:spPr>
        <p:txBody>
          <a:bodyPr>
            <a:normAutofit/>
          </a:bodyPr>
          <a:lstStyle/>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–if new product is ordered for order 1007 of existing customer, customer data must be re-entered, causing duplication</a:t>
            </a: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delete the Dining Table from Order 1006, we lose information concerning this item’s finish and price</a:t>
            </a:r>
            <a:r>
              <a:rPr lang="en-US" dirty="0" smtClean="0"/>
              <a:t> </a:t>
            </a: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Update</a:t>
            </a:r>
            <a:r>
              <a:rPr lang="en-US" sz="2800" dirty="0" smtClean="0">
                <a:solidFill>
                  <a:srgbClr val="000000"/>
                </a:solidFill>
                <a:effectLst>
                  <a:outerShdw blurRad="38100" dist="38100" dir="2700000" algn="tl">
                    <a:srgbClr val="FFFFFF"/>
                  </a:outerShdw>
                </a:effectLst>
              </a:rPr>
              <a:t>–changing the price of product ID 4 requires update in multiple records</a:t>
            </a:r>
          </a:p>
        </p:txBody>
      </p:sp>
      <p:sp>
        <p:nvSpPr>
          <p:cNvPr id="59397" name="Text Box 4"/>
          <p:cNvSpPr txBox="1">
            <a:spLocks noChangeArrowheads="1"/>
          </p:cNvSpPr>
          <p:nvPr/>
        </p:nvSpPr>
        <p:spPr bwMode="auto">
          <a:xfrm>
            <a:off x="609600" y="45688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multiple themes (entity types) in one relation. This results in duplication and an unnecessary dependency between the entities.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1841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Second Normal Form</a:t>
            </a:r>
          </a:p>
        </p:txBody>
      </p:sp>
      <p:sp>
        <p:nvSpPr>
          <p:cNvPr id="226307" name="Rectangle 3"/>
          <p:cNvSpPr>
            <a:spLocks noGrp="1" noChangeArrowheads="1"/>
          </p:cNvSpPr>
          <p:nvPr>
            <p:ph idx="1"/>
          </p:nvPr>
        </p:nvSpPr>
        <p:spPr>
          <a:xfrm>
            <a:off x="260350" y="1501775"/>
            <a:ext cx="8382000" cy="4114800"/>
          </a:xfrm>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1NF PLUS </a:t>
            </a:r>
            <a:r>
              <a:rPr lang="en-US" sz="3600" b="1" i="1" dirty="0" smtClean="0">
                <a:solidFill>
                  <a:srgbClr val="000000"/>
                </a:solidFill>
                <a:effectLst>
                  <a:outerShdw blurRad="38100" dist="38100" dir="2700000" algn="tl">
                    <a:srgbClr val="FFFFFF"/>
                  </a:outerShdw>
                </a:effectLst>
              </a:rPr>
              <a:t>every non-key attribute is fully functionally dependent on the ENTIRE primary key</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Every non-key attribute must be defined by the entire key, not by only part of the key</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No partial functional dependencies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18"/>
          <p:cNvSpPr txBox="1">
            <a:spLocks noChangeArrowheads="1"/>
          </p:cNvSpPr>
          <p:nvPr/>
        </p:nvSpPr>
        <p:spPr bwMode="auto">
          <a:xfrm>
            <a:off x="152400" y="4098925"/>
            <a:ext cx="832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a:t>
            </a:r>
            <a:r>
              <a:rPr lang="en-US" altLang="en-US" sz="2000" b="1">
                <a:solidFill>
                  <a:srgbClr val="990000"/>
                </a:solidFill>
                <a:latin typeface="Times New Roman" pitchFamily="18" charset="0"/>
                <a:sym typeface="Wingdings" pitchFamily="2" charset="2"/>
              </a:rPr>
              <a:t> OrderDate, CustomerID, CustomerName, CustomerAddress</a:t>
            </a:r>
            <a:endParaRPr lang="en-US" altLang="en-US" sz="2000" b="1">
              <a:solidFill>
                <a:srgbClr val="990000"/>
              </a:solidFill>
              <a:latin typeface="Times New Roman" pitchFamily="18" charset="0"/>
            </a:endParaRPr>
          </a:p>
        </p:txBody>
      </p:sp>
      <p:sp>
        <p:nvSpPr>
          <p:cNvPr id="61444" name="Text Box 25"/>
          <p:cNvSpPr txBox="1">
            <a:spLocks noChangeArrowheads="1"/>
          </p:cNvSpPr>
          <p:nvPr/>
        </p:nvSpPr>
        <p:spPr bwMode="auto">
          <a:xfrm>
            <a:off x="1447800" y="5715000"/>
            <a:ext cx="6164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000" b="1">
                <a:solidFill>
                  <a:srgbClr val="0066FF"/>
                </a:solidFill>
                <a:latin typeface="Times New Roman" pitchFamily="18" charset="0"/>
              </a:rPr>
              <a:t>Therefore, NOT in 2</a:t>
            </a:r>
            <a:r>
              <a:rPr lang="en-US" altLang="en-US" sz="3000" b="1" baseline="30000">
                <a:solidFill>
                  <a:srgbClr val="0066FF"/>
                </a:solidFill>
                <a:latin typeface="Times New Roman" pitchFamily="18" charset="0"/>
              </a:rPr>
              <a:t>nd</a:t>
            </a:r>
            <a:r>
              <a:rPr lang="en-US" altLang="en-US" sz="3000" b="1">
                <a:solidFill>
                  <a:srgbClr val="0066FF"/>
                </a:solidFill>
                <a:latin typeface="Times New Roman" pitchFamily="18" charset="0"/>
              </a:rPr>
              <a:t> Normal Form</a:t>
            </a:r>
          </a:p>
        </p:txBody>
      </p:sp>
      <p:sp>
        <p:nvSpPr>
          <p:cNvPr id="61445" name="Text Box 27"/>
          <p:cNvSpPr txBox="1">
            <a:spLocks noChangeArrowheads="1"/>
          </p:cNvSpPr>
          <p:nvPr/>
        </p:nvSpPr>
        <p:spPr bwMode="auto">
          <a:xfrm>
            <a:off x="152400" y="4479925"/>
            <a:ext cx="578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CustomerID </a:t>
            </a:r>
            <a:r>
              <a:rPr lang="en-US" altLang="en-US" sz="2000" b="1">
                <a:solidFill>
                  <a:srgbClr val="990000"/>
                </a:solidFill>
                <a:latin typeface="Times New Roman" pitchFamily="18" charset="0"/>
                <a:sym typeface="Wingdings" pitchFamily="2" charset="2"/>
              </a:rPr>
              <a:t> CustomerName, CustomerAddress</a:t>
            </a:r>
            <a:endParaRPr lang="en-US" altLang="en-US" sz="2000" b="1">
              <a:solidFill>
                <a:srgbClr val="990000"/>
              </a:solidFill>
              <a:latin typeface="Times New Roman" pitchFamily="18" charset="0"/>
            </a:endParaRPr>
          </a:p>
        </p:txBody>
      </p:sp>
      <p:sp>
        <p:nvSpPr>
          <p:cNvPr id="61446" name="Text Box 28"/>
          <p:cNvSpPr txBox="1">
            <a:spLocks noChangeArrowheads="1"/>
          </p:cNvSpPr>
          <p:nvPr/>
        </p:nvSpPr>
        <p:spPr bwMode="auto">
          <a:xfrm>
            <a:off x="152400" y="4860925"/>
            <a:ext cx="818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ProductID </a:t>
            </a:r>
            <a:r>
              <a:rPr lang="en-US" altLang="en-US" sz="2000" b="1">
                <a:solidFill>
                  <a:srgbClr val="990000"/>
                </a:solidFill>
                <a:latin typeface="Times New Roman" pitchFamily="18" charset="0"/>
                <a:sym typeface="Wingdings" pitchFamily="2" charset="2"/>
              </a:rPr>
              <a:t> ProductDescription, ProductFinish, ProductStandardPrice</a:t>
            </a:r>
            <a:endParaRPr lang="en-US" altLang="en-US" sz="2000" b="1">
              <a:solidFill>
                <a:srgbClr val="990000"/>
              </a:solidFill>
              <a:latin typeface="Times New Roman" pitchFamily="18" charset="0"/>
            </a:endParaRPr>
          </a:p>
        </p:txBody>
      </p:sp>
      <p:sp>
        <p:nvSpPr>
          <p:cNvPr id="61447" name="Text Box 29"/>
          <p:cNvSpPr txBox="1">
            <a:spLocks noChangeArrowheads="1"/>
          </p:cNvSpPr>
          <p:nvPr/>
        </p:nvSpPr>
        <p:spPr bwMode="auto">
          <a:xfrm>
            <a:off x="152400" y="5241925"/>
            <a:ext cx="464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ProductID </a:t>
            </a:r>
            <a:r>
              <a:rPr lang="en-US" altLang="en-US" sz="2000" b="1">
                <a:solidFill>
                  <a:srgbClr val="990000"/>
                </a:solidFill>
                <a:latin typeface="Times New Roman" pitchFamily="18" charset="0"/>
                <a:sym typeface="Wingdings" pitchFamily="2" charset="2"/>
              </a:rPr>
              <a:t> OrderQuantity</a:t>
            </a:r>
            <a:endParaRPr lang="en-US" altLang="en-US" sz="2000" b="1">
              <a:solidFill>
                <a:srgbClr val="990000"/>
              </a:solidFill>
              <a:latin typeface="Times New Roman" pitchFamily="18" charset="0"/>
            </a:endParaRPr>
          </a:p>
        </p:txBody>
      </p:sp>
      <p:sp>
        <p:nvSpPr>
          <p:cNvPr id="61448" name="Text Box 3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4-27 Functional dependency diagram for INVOICE</a:t>
            </a:r>
          </a:p>
        </p:txBody>
      </p:sp>
      <p:pic>
        <p:nvPicPr>
          <p:cNvPr id="2" name="Picture 1"/>
          <p:cNvPicPr>
            <a:picLocks noChangeAspect="1"/>
          </p:cNvPicPr>
          <p:nvPr/>
        </p:nvPicPr>
        <p:blipFill>
          <a:blip r:embed="rId3"/>
          <a:stretch>
            <a:fillRect/>
          </a:stretch>
        </p:blipFill>
        <p:spPr>
          <a:xfrm>
            <a:off x="126642" y="1376060"/>
            <a:ext cx="8928413" cy="23609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312" y="1361125"/>
            <a:ext cx="8922119" cy="3215638"/>
          </a:xfrm>
          <a:prstGeom prst="rect">
            <a:avLst/>
          </a:prstGeom>
        </p:spPr>
      </p:pic>
      <p:sp>
        <p:nvSpPr>
          <p:cNvPr id="62468" name="Text Box 22"/>
          <p:cNvSpPr txBox="1">
            <a:spLocks noChangeArrowheads="1"/>
          </p:cNvSpPr>
          <p:nvPr/>
        </p:nvSpPr>
        <p:spPr bwMode="auto">
          <a:xfrm>
            <a:off x="1447800" y="5133975"/>
            <a:ext cx="609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Partial dependencies are removed, but there are still transitive dependencies</a:t>
            </a:r>
          </a:p>
        </p:txBody>
      </p:sp>
      <p:sp>
        <p:nvSpPr>
          <p:cNvPr id="228380" name="Rectangle 28"/>
          <p:cNvSpPr>
            <a:spLocks noChangeArrowheads="1"/>
          </p:cNvSpPr>
          <p:nvPr/>
        </p:nvSpPr>
        <p:spPr bwMode="auto">
          <a:xfrm>
            <a:off x="6630988" y="3930650"/>
            <a:ext cx="2297112" cy="646113"/>
          </a:xfrm>
          <a:prstGeom prst="rect">
            <a:avLst/>
          </a:prstGeom>
          <a:noFill/>
          <a:ln w="12700">
            <a:noFill/>
            <a:miter lim="800000"/>
            <a:headEnd/>
            <a:tailEnd/>
          </a:ln>
          <a:effectLst/>
        </p:spPr>
        <p:txBody>
          <a:bodyPr>
            <a:spAutoFit/>
          </a:bodyPr>
          <a:lstStyle/>
          <a:p>
            <a:pPr>
              <a:defRPr/>
            </a:pPr>
            <a:r>
              <a:rPr lang="en-US" dirty="0">
                <a:solidFill>
                  <a:srgbClr val="C00000"/>
                </a:solidFill>
                <a:effectLst>
                  <a:outerShdw blurRad="38100" dist="38100" dir="2700000" algn="tl">
                    <a:srgbClr val="FFFFFF"/>
                  </a:outerShdw>
                </a:effectLst>
                <a:cs typeface="Arial" charset="0"/>
              </a:rPr>
              <a:t>Getting it into Second Normal Form</a:t>
            </a:r>
          </a:p>
        </p:txBody>
      </p:sp>
      <p:sp>
        <p:nvSpPr>
          <p:cNvPr id="62470" name="Text Box 29"/>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4-28 Removing partial dependencies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2438" y="336550"/>
            <a:ext cx="7091362"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Third Normal Form</a:t>
            </a:r>
          </a:p>
        </p:txBody>
      </p:sp>
      <p:sp>
        <p:nvSpPr>
          <p:cNvPr id="229379" name="Rectangle 3"/>
          <p:cNvSpPr>
            <a:spLocks noGrp="1" noChangeArrowheads="1"/>
          </p:cNvSpPr>
          <p:nvPr>
            <p:ph idx="1"/>
          </p:nvPr>
        </p:nvSpPr>
        <p:spPr>
          <a:xfrm>
            <a:off x="309563" y="1438275"/>
            <a:ext cx="8524875" cy="4114800"/>
          </a:xfrm>
        </p:spPr>
        <p:txBody>
          <a:bodyPr>
            <a:noAutofit/>
          </a:bodyPr>
          <a:lstStyle/>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2NF PLUS </a:t>
            </a:r>
            <a:r>
              <a:rPr lang="en-US" sz="3600" b="1" i="1" dirty="0" smtClean="0">
                <a:solidFill>
                  <a:srgbClr val="000000"/>
                </a:solidFill>
                <a:effectLst>
                  <a:outerShdw blurRad="38100" dist="38100" dir="2700000" algn="tl">
                    <a:srgbClr val="FFFFFF"/>
                  </a:outerShdw>
                </a:effectLst>
              </a:rPr>
              <a:t>no transitive dependencies</a:t>
            </a:r>
            <a:r>
              <a:rPr lang="en-US" dirty="0" smtClean="0">
                <a:solidFill>
                  <a:srgbClr val="000000"/>
                </a:solidFill>
                <a:effectLst>
                  <a:outerShdw blurRad="38100" dist="38100" dir="2700000" algn="tl">
                    <a:srgbClr val="FFFFFF"/>
                  </a:outerShdw>
                </a:effectLst>
              </a:rPr>
              <a:t> (functional dependencies on non-primary-key attributes)</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 </a:t>
            </a:r>
          </a:p>
          <a:p>
            <a:pPr eaLnBrk="1" fontAlgn="auto" hangingPunct="1">
              <a:lnSpc>
                <a:spcPct val="80000"/>
              </a:lnSpc>
              <a:spcAft>
                <a:spcPts val="0"/>
              </a:spcAft>
              <a:buFont typeface="Wingdings" pitchFamily="2"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8245" y="1154313"/>
            <a:ext cx="8762084" cy="2554802"/>
          </a:xfrm>
          <a:prstGeom prst="rect">
            <a:avLst/>
          </a:prstGeom>
        </p:spPr>
      </p:pic>
      <p:sp>
        <p:nvSpPr>
          <p:cNvPr id="64516" name="Text Box 3"/>
          <p:cNvSpPr txBox="1">
            <a:spLocks noChangeArrowheads="1"/>
          </p:cNvSpPr>
          <p:nvPr/>
        </p:nvSpPr>
        <p:spPr bwMode="auto">
          <a:xfrm>
            <a:off x="258245" y="3709115"/>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Transitive dependencies are removed.</a:t>
            </a:r>
          </a:p>
        </p:txBody>
      </p:sp>
      <p:sp>
        <p:nvSpPr>
          <p:cNvPr id="64517" name="Text Box 7"/>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4-29 Removing partial dependencies</a:t>
            </a:r>
          </a:p>
        </p:txBody>
      </p:sp>
      <p:sp>
        <p:nvSpPr>
          <p:cNvPr id="246792" name="Rectangle 8"/>
          <p:cNvSpPr>
            <a:spLocks noChangeArrowheads="1"/>
          </p:cNvSpPr>
          <p:nvPr/>
        </p:nvSpPr>
        <p:spPr bwMode="auto">
          <a:xfrm>
            <a:off x="7081838" y="1896866"/>
            <a:ext cx="1860550" cy="915988"/>
          </a:xfrm>
          <a:prstGeom prst="rect">
            <a:avLst/>
          </a:prstGeom>
          <a:noFill/>
          <a:ln w="12700">
            <a:noFill/>
            <a:miter lim="800000"/>
            <a:headEnd/>
            <a:tailEnd/>
          </a:ln>
          <a:effectLst/>
        </p:spPr>
        <p:txBody>
          <a:bodyPr>
            <a:spAutoFit/>
          </a:bodyPr>
          <a:lstStyle/>
          <a:p>
            <a:pPr>
              <a:defRPr/>
            </a:pPr>
            <a:r>
              <a:rPr lang="en-US" dirty="0">
                <a:solidFill>
                  <a:srgbClr val="990000"/>
                </a:solidFill>
                <a:effectLst>
                  <a:outerShdw blurRad="38100" dist="38100" dir="2700000" algn="tl">
                    <a:srgbClr val="FFFFFF"/>
                  </a:outerShdw>
                </a:effectLst>
                <a:cs typeface="Arial" charset="0"/>
              </a:rPr>
              <a:t>Getting it into Third Normal Form</a:t>
            </a:r>
          </a:p>
        </p:txBody>
      </p:sp>
      <p:pic>
        <p:nvPicPr>
          <p:cNvPr id="3" name="Picture 2"/>
          <p:cNvPicPr>
            <a:picLocks noChangeAspect="1"/>
          </p:cNvPicPr>
          <p:nvPr/>
        </p:nvPicPr>
        <p:blipFill>
          <a:blip r:embed="rId4"/>
          <a:stretch>
            <a:fillRect/>
          </a:stretch>
        </p:blipFill>
        <p:spPr>
          <a:xfrm>
            <a:off x="5335431" y="4164916"/>
            <a:ext cx="3606957" cy="2218248"/>
          </a:xfrm>
          <a:prstGeom prst="rect">
            <a:avLst/>
          </a:prstGeom>
        </p:spPr>
      </p:pic>
      <p:sp>
        <p:nvSpPr>
          <p:cNvPr id="8" name="Rectangle 8"/>
          <p:cNvSpPr>
            <a:spLocks noChangeArrowheads="1"/>
          </p:cNvSpPr>
          <p:nvPr/>
        </p:nvSpPr>
        <p:spPr bwMode="auto">
          <a:xfrm>
            <a:off x="1298750" y="5063588"/>
            <a:ext cx="4014989" cy="1200329"/>
          </a:xfrm>
          <a:prstGeom prst="rect">
            <a:avLst/>
          </a:prstGeom>
          <a:noFill/>
          <a:ln w="12700">
            <a:noFill/>
            <a:miter lim="800000"/>
            <a:headEnd/>
            <a:tailEnd/>
          </a:ln>
          <a:effectLst/>
        </p:spPr>
        <p:txBody>
          <a:bodyPr wrap="square">
            <a:spAutoFit/>
          </a:bodyPr>
          <a:lstStyle/>
          <a:p>
            <a:pPr>
              <a:defRPr/>
            </a:pPr>
            <a:r>
              <a:rPr lang="en-US" dirty="0">
                <a:solidFill>
                  <a:srgbClr val="990000"/>
                </a:solidFill>
                <a:effectLst>
                  <a:outerShdw blurRad="38100" dist="38100" dir="2700000" algn="tl">
                    <a:srgbClr val="FFFFFF"/>
                  </a:outerShdw>
                </a:effectLst>
                <a:cs typeface="Arial" charset="0"/>
              </a:rPr>
              <a:t>Figure 4-30 shows the result of normalization, yielding four separate relations where initially there was only one.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50863" y="0"/>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25190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terms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List five properties of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two properties of candidate keys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first, second, and third normal form</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problems from merging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Transform E-R and EER diagrams to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Create tables with entity and relational integrity constraints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 normalization to decompose anomalous relations to well-structured relations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65150" y="63500"/>
            <a:ext cx="6696075"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Merging Relations</a:t>
            </a:r>
          </a:p>
        </p:txBody>
      </p:sp>
      <p:sp>
        <p:nvSpPr>
          <p:cNvPr id="247811" name="Rectangle 3"/>
          <p:cNvSpPr>
            <a:spLocks noGrp="1" noChangeArrowheads="1"/>
          </p:cNvSpPr>
          <p:nvPr>
            <p:ph idx="1"/>
          </p:nvPr>
        </p:nvSpPr>
        <p:spPr>
          <a:xfrm>
            <a:off x="457200" y="1403350"/>
            <a:ext cx="8229600"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View Integration–Combining entities from multiple ER models into common relations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Issues to watch out for when merging entities from different ER models: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Synonyms–two or more attributes with different names but same meaning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Homonyms–attributes with same name but different meanings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Transitive dependencies–even if relations are in 3NF prior to merging, they may not be after merging</a:t>
            </a:r>
          </a:p>
          <a:p>
            <a:pPr lvl="1" eaLnBrk="1" fontAlgn="auto" hangingPunct="1">
              <a:lnSpc>
                <a:spcPct val="90000"/>
              </a:lnSpc>
              <a:spcAft>
                <a:spcPts val="0"/>
              </a:spcAft>
              <a:buFont typeface="Wingdings 2"/>
              <a:buChar char=""/>
              <a:defRPr/>
            </a:pPr>
            <a:r>
              <a:rPr lang="en-US" sz="2400" dirty="0" err="1" smtClean="0">
                <a:solidFill>
                  <a:srgbClr val="000000"/>
                </a:solidFill>
                <a:effectLst>
                  <a:outerShdw blurRad="38100" dist="38100" dir="2700000" algn="tl">
                    <a:srgbClr val="FFFFFF"/>
                  </a:outerShdw>
                </a:effectLst>
              </a:rPr>
              <a:t>Supertype</a:t>
            </a:r>
            <a:r>
              <a:rPr lang="en-US" sz="2400" dirty="0" smtClean="0">
                <a:solidFill>
                  <a:srgbClr val="000000"/>
                </a:solidFill>
                <a:effectLst>
                  <a:outerShdw blurRad="38100" dist="38100" dir="2700000" algn="tl">
                    <a:srgbClr val="FFFFFF"/>
                  </a:outerShdw>
                </a:effectLst>
              </a:rPr>
              <a:t>/subtype relationships–may be hidden prior to merging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8"/>
          <p:cNvSpPr txBox="1">
            <a:spLocks noChangeArrowheads="1"/>
          </p:cNvSpPr>
          <p:nvPr/>
        </p:nvSpPr>
        <p:spPr bwMode="auto">
          <a:xfrm>
            <a:off x="555625" y="246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4-31 Enterprise keys</a:t>
            </a:r>
          </a:p>
        </p:txBody>
      </p:sp>
      <p:sp>
        <p:nvSpPr>
          <p:cNvPr id="67588" name="Text Box 11"/>
          <p:cNvSpPr txBox="1">
            <a:spLocks noChangeArrowheads="1"/>
          </p:cNvSpPr>
          <p:nvPr/>
        </p:nvSpPr>
        <p:spPr bwMode="auto">
          <a:xfrm>
            <a:off x="6346825" y="923925"/>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Relations with enterprise key</a:t>
            </a:r>
          </a:p>
        </p:txBody>
      </p:sp>
      <p:sp>
        <p:nvSpPr>
          <p:cNvPr id="67589" name="Text Box 12"/>
          <p:cNvSpPr txBox="1">
            <a:spLocks noChangeArrowheads="1"/>
          </p:cNvSpPr>
          <p:nvPr/>
        </p:nvSpPr>
        <p:spPr bwMode="auto">
          <a:xfrm>
            <a:off x="271463" y="3325813"/>
            <a:ext cx="1731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Sample data with enterprise key</a:t>
            </a:r>
          </a:p>
        </p:txBody>
      </p:sp>
      <p:pic>
        <p:nvPicPr>
          <p:cNvPr id="3" name="Picture 2"/>
          <p:cNvPicPr>
            <a:picLocks noChangeAspect="1"/>
          </p:cNvPicPr>
          <p:nvPr/>
        </p:nvPicPr>
        <p:blipFill>
          <a:blip r:embed="rId3"/>
          <a:stretch>
            <a:fillRect/>
          </a:stretch>
        </p:blipFill>
        <p:spPr>
          <a:xfrm>
            <a:off x="271463" y="879582"/>
            <a:ext cx="5845004" cy="1206286"/>
          </a:xfrm>
          <a:prstGeom prst="rect">
            <a:avLst/>
          </a:prstGeom>
        </p:spPr>
      </p:pic>
      <p:pic>
        <p:nvPicPr>
          <p:cNvPr id="4" name="Picture 3"/>
          <p:cNvPicPr>
            <a:picLocks noChangeAspect="1"/>
          </p:cNvPicPr>
          <p:nvPr/>
        </p:nvPicPr>
        <p:blipFill>
          <a:blip r:embed="rId4"/>
          <a:stretch>
            <a:fillRect/>
          </a:stretch>
        </p:blipFill>
        <p:spPr>
          <a:xfrm>
            <a:off x="2042062" y="2762987"/>
            <a:ext cx="6781800" cy="34956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1"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223838" y="1392238"/>
            <a:ext cx="8920162" cy="4525962"/>
          </a:xfrm>
        </p:spPr>
        <p:txBody>
          <a:bodyPr/>
          <a:lstStyle/>
          <a:p>
            <a:pPr eaLnBrk="1" hangingPunct="1"/>
            <a:r>
              <a:rPr lang="en-US" altLang="en-US" sz="3600" smtClean="0"/>
              <a:t>Data structure</a:t>
            </a:r>
          </a:p>
          <a:p>
            <a:pPr lvl="1" eaLnBrk="1" hangingPunct="1"/>
            <a:r>
              <a:rPr lang="en-US" altLang="en-US" sz="3200" smtClean="0"/>
              <a:t>Tables (relations), rows, columns</a:t>
            </a:r>
          </a:p>
          <a:p>
            <a:pPr eaLnBrk="1" hangingPunct="1"/>
            <a:r>
              <a:rPr lang="en-US" altLang="en-US" sz="3600" smtClean="0"/>
              <a:t>Data manipulation</a:t>
            </a:r>
          </a:p>
          <a:p>
            <a:pPr lvl="1" eaLnBrk="1" hangingPunct="1"/>
            <a:r>
              <a:rPr lang="en-US" altLang="en-US" sz="3200" smtClean="0"/>
              <a:t>Powerful SQL operations for retrieving and modifying data</a:t>
            </a:r>
          </a:p>
          <a:p>
            <a:pPr eaLnBrk="1" hangingPunct="1"/>
            <a:r>
              <a:rPr lang="en-US" altLang="en-US" sz="3600" smtClean="0"/>
              <a:t>Data integrity</a:t>
            </a:r>
          </a:p>
          <a:p>
            <a:pPr lvl="1" eaLnBrk="1" hangingPunct="1"/>
            <a:r>
              <a:rPr lang="en-US" altLang="en-US" sz="3200" smtClean="0"/>
              <a:t>Mechanisms for implementing business rules that maintain integrity of manipulated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1206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a:t>
            </a:r>
          </a:p>
        </p:txBody>
      </p:sp>
      <p:sp>
        <p:nvSpPr>
          <p:cNvPr id="185347" name="Rectangle 3"/>
          <p:cNvSpPr>
            <a:spLocks noGrp="1" noChangeArrowheads="1"/>
          </p:cNvSpPr>
          <p:nvPr>
            <p:ph idx="1"/>
          </p:nvPr>
        </p:nvSpPr>
        <p:spPr>
          <a:xfrm>
            <a:off x="381000" y="1143000"/>
            <a:ext cx="8458200" cy="5110163"/>
          </a:xfrm>
        </p:spPr>
        <p:txBody>
          <a:bodyPr>
            <a:normAutofit/>
          </a:bodyPr>
          <a:lstStyle/>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relation is a named, two-dimensional table of data. </a:t>
            </a:r>
          </a:p>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table consists of rows (records) and columns (attribute or field).</a:t>
            </a: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Requirements for a table to qualify as a relation:</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It must have a unique name.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attribute value must be atomic (not multivalued, not composite).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row must be unique (can’t have two rows with exactly the same values for all their fields).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Attributes (columns) in tables must have unique names.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columns must be irrelevant.</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rows must be irrelevant.</a:t>
            </a:r>
          </a:p>
          <a:p>
            <a:pPr algn="ctr" eaLnBrk="1" fontAlgn="auto" hangingPunct="1">
              <a:spcBef>
                <a:spcPts val="600"/>
              </a:spcBef>
              <a:spcAft>
                <a:spcPts val="0"/>
              </a:spcAft>
              <a:buFont typeface="Wingdings" pitchFamily="2" charset="2"/>
              <a:buNone/>
              <a:defRPr/>
            </a:pPr>
            <a:r>
              <a:rPr lang="en-US" sz="2400" dirty="0" smtClean="0">
                <a:solidFill>
                  <a:srgbClr val="990000"/>
                </a:solidFill>
              </a:rPr>
              <a:t>NOTE: All </a:t>
            </a:r>
            <a:r>
              <a:rPr lang="en-US" sz="2400" i="1" dirty="0" smtClean="0">
                <a:solidFill>
                  <a:srgbClr val="990000"/>
                </a:solidFill>
              </a:rPr>
              <a:t>relations</a:t>
            </a:r>
            <a:r>
              <a:rPr lang="en-US" sz="2400" dirty="0" smtClean="0">
                <a:solidFill>
                  <a:srgbClr val="990000"/>
                </a:solidFill>
              </a:rPr>
              <a:t> are in  </a:t>
            </a:r>
            <a:r>
              <a:rPr lang="en-US" b="1" i="1" dirty="0" smtClean="0">
                <a:solidFill>
                  <a:srgbClr val="990000"/>
                </a:solidFill>
              </a:rPr>
              <a:t>1</a:t>
            </a:r>
            <a:r>
              <a:rPr lang="en-US" b="1" i="1" baseline="30000" dirty="0" smtClean="0">
                <a:solidFill>
                  <a:srgbClr val="990000"/>
                </a:solidFill>
              </a:rPr>
              <a:t>st</a:t>
            </a:r>
            <a:r>
              <a:rPr lang="en-US" b="1" i="1" dirty="0" smtClean="0">
                <a:solidFill>
                  <a:srgbClr val="990000"/>
                </a:solidFill>
              </a:rPr>
              <a:t> Normal form.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533400" y="349250"/>
            <a:ext cx="7319963"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Normalization</a:t>
            </a:r>
          </a:p>
        </p:txBody>
      </p:sp>
      <p:sp>
        <p:nvSpPr>
          <p:cNvPr id="219139" name="Rectangle 3"/>
          <p:cNvSpPr>
            <a:spLocks noGrp="1" noChangeArrowheads="1"/>
          </p:cNvSpPr>
          <p:nvPr>
            <p:ph idx="1"/>
          </p:nvPr>
        </p:nvSpPr>
        <p:spPr>
          <a:xfrm>
            <a:off x="681038" y="1460500"/>
            <a:ext cx="8099425" cy="45720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4000" b="1" i="1" dirty="0" smtClean="0">
                <a:solidFill>
                  <a:srgbClr val="000000"/>
                </a:solidFill>
                <a:effectLst>
                  <a:outerShdw blurRad="38100" dist="38100" dir="2700000" algn="tl">
                    <a:srgbClr val="FFFFFF"/>
                  </a:outerShdw>
                </a:effectLst>
              </a:rPr>
              <a:t>avoid unnecessary duplication of data</a:t>
            </a:r>
            <a:endParaRPr lang="en-US" sz="36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The process of decomposing relations with anomalies to produce smaller, </a:t>
            </a:r>
            <a:r>
              <a:rPr lang="en-US" sz="4000" b="1" i="1" dirty="0" smtClean="0">
                <a:solidFill>
                  <a:srgbClr val="000000"/>
                </a:solidFill>
                <a:effectLst>
                  <a:outerShdw blurRad="38100" dist="38100" dir="2700000" algn="tl">
                    <a:srgbClr val="FFFFFF"/>
                  </a:outerShdw>
                </a:effectLst>
              </a:rPr>
              <a:t>well-structured</a:t>
            </a:r>
            <a:r>
              <a:rPr lang="en-US" sz="3600" dirty="0" smtClean="0">
                <a:solidFill>
                  <a:srgbClr val="000000"/>
                </a:solidFill>
                <a:effectLst>
                  <a:outerShdw blurRad="38100" dist="38100" dir="2700000" algn="tl">
                    <a:srgbClr val="FFFFFF"/>
                  </a:outerShdw>
                </a:effectLst>
              </a:rPr>
              <a:t> relations</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76275" y="936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Well-Structured Relations</a:t>
            </a:r>
          </a:p>
        </p:txBody>
      </p:sp>
      <p:sp>
        <p:nvSpPr>
          <p:cNvPr id="220163" name="Rectangle 3"/>
          <p:cNvSpPr>
            <a:spLocks noGrp="1" noChangeArrowheads="1"/>
          </p:cNvSpPr>
          <p:nvPr>
            <p:ph idx="1"/>
          </p:nvPr>
        </p:nvSpPr>
        <p:spPr>
          <a:xfrm>
            <a:off x="488950" y="1327150"/>
            <a:ext cx="8143875" cy="4360863"/>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Goal is to avoid anomalies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Insertion Anomaly</a:t>
            </a:r>
            <a:r>
              <a:rPr lang="en-US" sz="2400" dirty="0" smtClean="0">
                <a:solidFill>
                  <a:srgbClr val="000000"/>
                </a:solidFill>
                <a:effectLst>
                  <a:outerShdw blurRad="38100" dist="38100" dir="2700000" algn="tl">
                    <a:srgbClr val="FFFFFF"/>
                  </a:outerShdw>
                </a:effectLst>
              </a:rPr>
              <a:t>–adding new rows forces user to create duplicate data</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Deletion Anomaly</a:t>
            </a:r>
            <a:r>
              <a:rPr lang="en-US" sz="2400" dirty="0" smtClean="0">
                <a:solidFill>
                  <a:srgbClr val="000000"/>
                </a:solidFill>
                <a:effectLst>
                  <a:outerShdw blurRad="38100" dist="38100" dir="2700000" algn="tl">
                    <a:srgbClr val="FFFFFF"/>
                  </a:outerShdw>
                </a:effectLst>
              </a:rPr>
              <a:t>–deleting rows may cause a loss of data that would be needed for other future rows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Modification Anomaly</a:t>
            </a:r>
            <a:r>
              <a:rPr lang="en-US" sz="2400" dirty="0" smtClean="0">
                <a:solidFill>
                  <a:srgbClr val="000000"/>
                </a:solidFill>
                <a:effectLst>
                  <a:outerShdw blurRad="38100" dist="38100" dir="2700000" algn="tl">
                    <a:srgbClr val="FFFFFF"/>
                  </a:outerShdw>
                </a:effectLst>
              </a:rPr>
              <a:t>–changing data in a row forces changes to other rows because of duplication</a:t>
            </a:r>
          </a:p>
        </p:txBody>
      </p:sp>
      <p:sp>
        <p:nvSpPr>
          <p:cNvPr id="51205" name="Text Box 4"/>
          <p:cNvSpPr txBox="1">
            <a:spLocks noChangeArrowheads="1"/>
          </p:cNvSpPr>
          <p:nvPr/>
        </p:nvSpPr>
        <p:spPr bwMode="auto">
          <a:xfrm>
            <a:off x="533400" y="5432425"/>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b="1">
                <a:solidFill>
                  <a:srgbClr val="990000"/>
                </a:solidFill>
                <a:latin typeface="Times New Roman" pitchFamily="18" charset="0"/>
              </a:rPr>
              <a:t>General rule of thumb: A table should not pertain to more than one entity type.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03250" y="256459"/>
            <a:ext cx="7772400" cy="762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Example–Figure 4-2b</a:t>
            </a:r>
          </a:p>
        </p:txBody>
      </p:sp>
      <p:sp>
        <p:nvSpPr>
          <p:cNvPr id="52228" name="Text Box 3"/>
          <p:cNvSpPr txBox="1">
            <a:spLocks noChangeArrowheads="1"/>
          </p:cNvSpPr>
          <p:nvPr/>
        </p:nvSpPr>
        <p:spPr bwMode="auto">
          <a:xfrm>
            <a:off x="304800" y="4495800"/>
            <a:ext cx="3330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Question–Is this a relation?</a:t>
            </a:r>
            <a:r>
              <a:rPr lang="en-US" altLang="en-US" sz="2600">
                <a:solidFill>
                  <a:srgbClr val="990000"/>
                </a:solidFill>
                <a:latin typeface="Times New Roman" pitchFamily="18" charset="0"/>
              </a:rPr>
              <a:t> </a:t>
            </a:r>
          </a:p>
        </p:txBody>
      </p:sp>
      <p:sp>
        <p:nvSpPr>
          <p:cNvPr id="52229" name="Text Box 4"/>
          <p:cNvSpPr txBox="1">
            <a:spLocks noChangeArrowheads="1"/>
          </p:cNvSpPr>
          <p:nvPr/>
        </p:nvSpPr>
        <p:spPr bwMode="auto">
          <a:xfrm>
            <a:off x="4724400" y="4495800"/>
            <a:ext cx="401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Answer–Yes: Unique rows and no multivalued attributes</a:t>
            </a:r>
          </a:p>
        </p:txBody>
      </p:sp>
      <p:sp>
        <p:nvSpPr>
          <p:cNvPr id="52230" name="Text Box 5"/>
          <p:cNvSpPr txBox="1">
            <a:spLocks noChangeArrowheads="1"/>
          </p:cNvSpPr>
          <p:nvPr/>
        </p:nvSpPr>
        <p:spPr bwMode="auto">
          <a:xfrm>
            <a:off x="304800" y="5257800"/>
            <a:ext cx="4184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Question–What’s the primary key?</a:t>
            </a:r>
            <a:r>
              <a:rPr lang="en-US" altLang="en-US" sz="2600">
                <a:solidFill>
                  <a:srgbClr val="990000"/>
                </a:solidFill>
                <a:latin typeface="Times New Roman" pitchFamily="18" charset="0"/>
              </a:rPr>
              <a:t> </a:t>
            </a:r>
          </a:p>
        </p:txBody>
      </p:sp>
      <p:sp>
        <p:nvSpPr>
          <p:cNvPr id="52231" name="Text Box 6"/>
          <p:cNvSpPr txBox="1">
            <a:spLocks noChangeArrowheads="1"/>
          </p:cNvSpPr>
          <p:nvPr/>
        </p:nvSpPr>
        <p:spPr bwMode="auto">
          <a:xfrm>
            <a:off x="4700588" y="531495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Answer–Composite: EmpID, CourseTitle</a:t>
            </a:r>
          </a:p>
        </p:txBody>
      </p:sp>
      <p:pic>
        <p:nvPicPr>
          <p:cNvPr id="2" name="Picture 1"/>
          <p:cNvPicPr>
            <a:picLocks noChangeAspect="1"/>
          </p:cNvPicPr>
          <p:nvPr/>
        </p:nvPicPr>
        <p:blipFill>
          <a:blip r:embed="rId3"/>
          <a:stretch>
            <a:fillRect/>
          </a:stretch>
        </p:blipFill>
        <p:spPr>
          <a:xfrm>
            <a:off x="226967" y="1291509"/>
            <a:ext cx="8791764" cy="293124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66763" y="1698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22211" name="Rectangle 3"/>
          <p:cNvSpPr>
            <a:spLocks noGrp="1" noChangeArrowheads="1"/>
          </p:cNvSpPr>
          <p:nvPr>
            <p:ph idx="1"/>
          </p:nvPr>
        </p:nvSpPr>
        <p:spPr>
          <a:xfrm>
            <a:off x="206375" y="1255713"/>
            <a:ext cx="8839200" cy="3352800"/>
          </a:xfrm>
        </p:spPr>
        <p:txBody>
          <a:bodyPr>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–can’t enter a new employee without having the employee take a class (or at least empty fields of class information)</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remove employee 140, we lose information about the existence of a Tax Acc class</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Modification</a:t>
            </a:r>
            <a:r>
              <a:rPr lang="en-US" sz="2800" dirty="0" smtClean="0">
                <a:solidFill>
                  <a:srgbClr val="000000"/>
                </a:solidFill>
                <a:effectLst>
                  <a:outerShdw blurRad="38100" dist="38100" dir="2700000" algn="tl">
                    <a:srgbClr val="FFFFFF"/>
                  </a:outerShdw>
                </a:effectLst>
              </a:rPr>
              <a:t>–giving a salary increase to employee 100 forces us to update multiple records</a:t>
            </a:r>
          </a:p>
        </p:txBody>
      </p:sp>
      <p:sp>
        <p:nvSpPr>
          <p:cNvPr id="53253" name="Text Box 4"/>
          <p:cNvSpPr txBox="1">
            <a:spLocks noChangeArrowheads="1"/>
          </p:cNvSpPr>
          <p:nvPr/>
        </p:nvSpPr>
        <p:spPr bwMode="auto">
          <a:xfrm>
            <a:off x="596900" y="45942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two themes (entity types) in this one relation. This results in data duplication and an unnecessary dependency between the entities.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3470" y="800971"/>
            <a:ext cx="7767604" cy="5316494"/>
          </a:xfrm>
          <a:prstGeom prst="rect">
            <a:avLst/>
          </a:prstGeom>
        </p:spPr>
      </p:pic>
      <p:sp>
        <p:nvSpPr>
          <p:cNvPr id="54275" name="Text Box 3"/>
          <p:cNvSpPr txBox="1">
            <a:spLocks noChangeArrowheads="1"/>
          </p:cNvSpPr>
          <p:nvPr/>
        </p:nvSpPr>
        <p:spPr bwMode="auto">
          <a:xfrm>
            <a:off x="711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4.22 Steps in normalization</a:t>
            </a:r>
          </a:p>
        </p:txBody>
      </p:sp>
      <p:sp>
        <p:nvSpPr>
          <p:cNvPr id="54277" name="Text Box 3"/>
          <p:cNvSpPr txBox="1">
            <a:spLocks noChangeArrowheads="1"/>
          </p:cNvSpPr>
          <p:nvPr/>
        </p:nvSpPr>
        <p:spPr bwMode="auto">
          <a:xfrm>
            <a:off x="5051425" y="4699000"/>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3</a:t>
            </a:r>
            <a:r>
              <a:rPr lang="en-US" altLang="en-US" sz="2200" baseline="30000">
                <a:solidFill>
                  <a:srgbClr val="990000"/>
                </a:solidFill>
                <a:latin typeface="Times New Roman" pitchFamily="18" charset="0"/>
              </a:rPr>
              <a:t>rd</a:t>
            </a:r>
            <a:r>
              <a:rPr lang="en-US" altLang="en-US" sz="2200">
                <a:solidFill>
                  <a:srgbClr val="990000"/>
                </a:solidFill>
                <a:latin typeface="Times New Roman" pitchFamily="18" charset="0"/>
              </a:rPr>
              <a:t> normal form is generally considered sufficient</a:t>
            </a:r>
            <a:endParaRPr lang="en-US" altLang="en-US" sz="260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11741</TotalTime>
  <Pages>9</Pages>
  <Words>1655</Words>
  <Application>Microsoft Office PowerPoint</Application>
  <PresentationFormat>On-screen Show (4:3)</PresentationFormat>
  <Paragraphs>125</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Franklin Gothic Book</vt:lpstr>
      <vt:lpstr>Franklin Gothic Medium</vt:lpstr>
      <vt:lpstr>Tahoma</vt:lpstr>
      <vt:lpstr>Times New Roman</vt:lpstr>
      <vt:lpstr>Wingdings</vt:lpstr>
      <vt:lpstr>Wingdings 2</vt:lpstr>
      <vt:lpstr>1_Trek</vt:lpstr>
      <vt:lpstr>Chapter 4: Logical Database Design and the Relational Model</vt:lpstr>
      <vt:lpstr>Objectives</vt:lpstr>
      <vt:lpstr>Components of relational model</vt:lpstr>
      <vt:lpstr>Relation</vt:lpstr>
      <vt:lpstr>Data Normalization</vt:lpstr>
      <vt:lpstr>Well-Structured Relations</vt:lpstr>
      <vt:lpstr>Example–Figure 4-2b</vt:lpstr>
      <vt:lpstr>Anomalies in this Table</vt:lpstr>
      <vt:lpstr>PowerPoint Presentation</vt:lpstr>
      <vt:lpstr>Functional Dependencies and Keys</vt:lpstr>
      <vt:lpstr>First Normal Form</vt:lpstr>
      <vt:lpstr>PowerPoint Presentation</vt:lpstr>
      <vt:lpstr>PowerPoint Presentation</vt:lpstr>
      <vt:lpstr>Anomalies in this Table</vt:lpstr>
      <vt:lpstr>Second Normal Form</vt:lpstr>
      <vt:lpstr>PowerPoint Presentation</vt:lpstr>
      <vt:lpstr>PowerPoint Presentation</vt:lpstr>
      <vt:lpstr>Third Normal Form</vt:lpstr>
      <vt:lpstr>PowerPoint Presentation</vt:lpstr>
      <vt:lpstr>Merging Relations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creator>Michel Mitri</dc:creator>
  <cp:lastModifiedBy>Ahmad Al Shami</cp:lastModifiedBy>
  <cp:revision>712</cp:revision>
  <cp:lastPrinted>1998-01-19T09:29:56Z</cp:lastPrinted>
  <dcterms:created xsi:type="dcterms:W3CDTF">1998-01-19T10:00:26Z</dcterms:created>
  <dcterms:modified xsi:type="dcterms:W3CDTF">2020-09-18T09:57:46Z</dcterms:modified>
</cp:coreProperties>
</file>