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3" r:id="rId1"/>
  </p:sldMasterIdLst>
  <p:notesMasterIdLst>
    <p:notesMasterId r:id="rId42"/>
  </p:notesMasterIdLst>
  <p:handoutMasterIdLst>
    <p:handoutMasterId r:id="rId43"/>
  </p:handoutMasterIdLst>
  <p:sldIdLst>
    <p:sldId id="256" r:id="rId2"/>
    <p:sldId id="317" r:id="rId3"/>
    <p:sldId id="321" r:id="rId4"/>
    <p:sldId id="320" r:id="rId5"/>
    <p:sldId id="258" r:id="rId6"/>
    <p:sldId id="259" r:id="rId7"/>
    <p:sldId id="260" r:id="rId8"/>
    <p:sldId id="261" r:id="rId9"/>
    <p:sldId id="306" r:id="rId10"/>
    <p:sldId id="262" r:id="rId11"/>
    <p:sldId id="263" r:id="rId12"/>
    <p:sldId id="307" r:id="rId13"/>
    <p:sldId id="264" r:id="rId14"/>
    <p:sldId id="265" r:id="rId15"/>
    <p:sldId id="266" r:id="rId16"/>
    <p:sldId id="267" r:id="rId17"/>
    <p:sldId id="268" r:id="rId18"/>
    <p:sldId id="269" r:id="rId19"/>
    <p:sldId id="270" r:id="rId20"/>
    <p:sldId id="271" r:id="rId21"/>
    <p:sldId id="272" r:id="rId22"/>
    <p:sldId id="274" r:id="rId23"/>
    <p:sldId id="275" r:id="rId24"/>
    <p:sldId id="276" r:id="rId25"/>
    <p:sldId id="277" r:id="rId26"/>
    <p:sldId id="278" r:id="rId27"/>
    <p:sldId id="279" r:id="rId28"/>
    <p:sldId id="280" r:id="rId29"/>
    <p:sldId id="308" r:id="rId30"/>
    <p:sldId id="318" r:id="rId31"/>
    <p:sldId id="281" r:id="rId32"/>
    <p:sldId id="282" r:id="rId33"/>
    <p:sldId id="283" r:id="rId34"/>
    <p:sldId id="284" r:id="rId35"/>
    <p:sldId id="285" r:id="rId36"/>
    <p:sldId id="286" r:id="rId37"/>
    <p:sldId id="287" r:id="rId38"/>
    <p:sldId id="288" r:id="rId39"/>
    <p:sldId id="289" r:id="rId40"/>
    <p:sldId id="319" r:id="rId4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3162" autoAdjust="0"/>
  </p:normalViewPr>
  <p:slideViewPr>
    <p:cSldViewPr snapToGrid="0">
      <p:cViewPr varScale="1">
        <p:scale>
          <a:sx n="47" d="100"/>
          <a:sy n="47" d="100"/>
        </p:scale>
        <p:origin x="1840"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6.xml"/><Relationship Id="rId7" Type="http://schemas.openxmlformats.org/officeDocument/2006/relationships/slide" Target="slides/slide17.xml"/><Relationship Id="rId12" Type="http://schemas.openxmlformats.org/officeDocument/2006/relationships/slide" Target="slides/slide37.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3.xml"/><Relationship Id="rId11" Type="http://schemas.openxmlformats.org/officeDocument/2006/relationships/slide" Target="slides/slide34.xml"/><Relationship Id="rId5" Type="http://schemas.openxmlformats.org/officeDocument/2006/relationships/slide" Target="slides/slide10.xml"/><Relationship Id="rId10" Type="http://schemas.openxmlformats.org/officeDocument/2006/relationships/slide" Target="slides/slide31.xml"/><Relationship Id="rId4" Type="http://schemas.openxmlformats.org/officeDocument/2006/relationships/slide" Target="slides/slide8.xml"/><Relationship Id="rId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989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963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71663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24654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the relation diagrams of this chapter, arrows between foreign and primary keys depict referential integrity constraints.</a:t>
            </a:r>
          </a:p>
        </p:txBody>
      </p:sp>
    </p:spTree>
    <p:extLst>
      <p:ext uri="{BB962C8B-B14F-4D97-AF65-F5344CB8AC3E}">
        <p14:creationId xmlns:p14="http://schemas.microsoft.com/office/powerpoint/2010/main" val="27144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an example of CREATE</a:t>
            </a:r>
            <a:r>
              <a:rPr lang="en-US" baseline="0" dirty="0" smtClean="0"/>
              <a:t> TABLE statements in SQL. Here we can see how a dependent table references its dominant table through creation of a foreign key. We will learn more about CREATE TABLE in chapter 6.</a:t>
            </a:r>
            <a:endParaRPr lang="en-US" dirty="0"/>
          </a:p>
        </p:txBody>
      </p:sp>
    </p:spTree>
    <p:extLst>
      <p:ext uri="{BB962C8B-B14F-4D97-AF65-F5344CB8AC3E}">
        <p14:creationId xmlns:p14="http://schemas.microsoft.com/office/powerpoint/2010/main" val="296147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next several slides show</a:t>
            </a:r>
            <a:r>
              <a:rPr lang="en-US" altLang="en-US" baseline="0" dirty="0" smtClean="0">
                <a:cs typeface="Arial" pitchFamily="34" charset="0"/>
              </a:rPr>
              <a:t> the mechanics of designing relational databases based on E-R and EER data models. As we saw in chapter 1, the database development life cycle often involves first constructing a conceptual model (E-R or EER) and then using this to create the logical model (relational database design). If you do a thorough job of developing the conceptual model, it should be a fairly simple matter to convert this to a well-structured relational database.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However, if you just start by creating tables, you could wind up with a database that is not well-structured, which required you to fix these mistakes. This is the process of normalization, which will be discussed later.</a:t>
            </a:r>
            <a:endParaRPr lang="en-US" altLang="en-US" dirty="0" smtClean="0">
              <a:cs typeface="Arial" pitchFamily="34" charset="0"/>
            </a:endParaRPr>
          </a:p>
        </p:txBody>
      </p:sp>
    </p:spTree>
    <p:extLst>
      <p:ext uri="{BB962C8B-B14F-4D97-AF65-F5344CB8AC3E}">
        <p14:creationId xmlns:p14="http://schemas.microsoft.com/office/powerpoint/2010/main" val="2724038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Very simple. Each attribute</a:t>
            </a:r>
            <a:r>
              <a:rPr lang="en-US" altLang="en-US" baseline="0" dirty="0" smtClean="0">
                <a:cs typeface="Arial" pitchFamily="34" charset="0"/>
              </a:rPr>
              <a:t> of the entity becomes a column (field) of the resulting relation. The identifier of the entity becomes a primary key in the relation.</a:t>
            </a:r>
            <a:endParaRPr lang="en-US" altLang="en-US" dirty="0" smtClean="0">
              <a:cs typeface="Arial" pitchFamily="34" charset="0"/>
            </a:endParaRPr>
          </a:p>
        </p:txBody>
      </p:sp>
    </p:spTree>
    <p:extLst>
      <p:ext uri="{BB962C8B-B14F-4D97-AF65-F5344CB8AC3E}">
        <p14:creationId xmlns:p14="http://schemas.microsoft.com/office/powerpoint/2010/main" val="293298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bit</a:t>
            </a:r>
            <a:r>
              <a:rPr lang="en-US" altLang="en-US" baseline="0" dirty="0" smtClean="0">
                <a:cs typeface="Arial" pitchFamily="34" charset="0"/>
              </a:rPr>
              <a:t> more complex. Although conceptually you can have a composite attribute, there is no such thing as a “composite column” or “composite field” in relational databases. So, the component attributes become individual columns. As you can see, there is no field called “Customer Address” in the relation, just its components.</a:t>
            </a:r>
            <a:endParaRPr lang="en-US" altLang="en-US" dirty="0" smtClean="0">
              <a:cs typeface="Arial" pitchFamily="34" charset="0"/>
            </a:endParaRPr>
          </a:p>
        </p:txBody>
      </p:sp>
    </p:spTree>
    <p:extLst>
      <p:ext uri="{BB962C8B-B14F-4D97-AF65-F5344CB8AC3E}">
        <p14:creationId xmlns:p14="http://schemas.microsoft.com/office/powerpoint/2010/main" val="278649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Multivalued attributes in E-R</a:t>
            </a:r>
            <a:r>
              <a:rPr lang="en-US" baseline="0" dirty="0" smtClean="0"/>
              <a:t> models must be converted to separate relations in the logical database design. This is because there is no such thing as a multivalued attribute in relational databases. Remember the rules for 1</a:t>
            </a:r>
            <a:r>
              <a:rPr lang="en-US" baseline="30000" dirty="0" smtClean="0"/>
              <a:t>st</a:t>
            </a:r>
            <a:r>
              <a:rPr lang="en-US" baseline="0" dirty="0" smtClean="0"/>
              <a:t> normal form.</a:t>
            </a:r>
          </a:p>
          <a:p>
            <a:endParaRPr lang="en-US" baseline="0" dirty="0" smtClean="0"/>
          </a:p>
          <a:p>
            <a:r>
              <a:rPr lang="en-US" baseline="0" dirty="0" smtClean="0"/>
              <a:t>In this case, there is a one-to-many relationship in the final database structure. The Employee Skill relation has a composite primary key (</a:t>
            </a:r>
            <a:r>
              <a:rPr lang="en-US" baseline="0" dirty="0" err="1" smtClean="0"/>
              <a:t>EmployeeID</a:t>
            </a:r>
            <a:r>
              <a:rPr lang="en-US" baseline="0" dirty="0" smtClean="0"/>
              <a:t> and Skill). The </a:t>
            </a:r>
            <a:r>
              <a:rPr lang="en-US" baseline="0" dirty="0" err="1" smtClean="0"/>
              <a:t>EmployeeID</a:t>
            </a:r>
            <a:r>
              <a:rPr lang="en-US" baseline="0" dirty="0" smtClean="0"/>
              <a:t> portion of this composite primary key is also a foreign key to the Employee table.</a:t>
            </a:r>
            <a:endParaRPr lang="en-US" dirty="0"/>
          </a:p>
        </p:txBody>
      </p:sp>
    </p:spTree>
    <p:extLst>
      <p:ext uri="{BB962C8B-B14F-4D97-AF65-F5344CB8AC3E}">
        <p14:creationId xmlns:p14="http://schemas.microsoft.com/office/powerpoint/2010/main" val="2703350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62559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Recall that double lines depict weak entities and identifying relationships.</a:t>
            </a:r>
          </a:p>
        </p:txBody>
      </p:sp>
    </p:spTree>
    <p:extLst>
      <p:ext uri="{BB962C8B-B14F-4D97-AF65-F5344CB8AC3E}">
        <p14:creationId xmlns:p14="http://schemas.microsoft.com/office/powerpoint/2010/main" val="3337329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If a foreign</a:t>
            </a:r>
            <a:r>
              <a:rPr lang="en-US" baseline="0" dirty="0" smtClean="0"/>
              <a:t> key is null, this implies an “optional one” in the 1:N relationship. But for weak entities this will never be the case. The weak entity cannot exist without its corresponding strong entity.</a:t>
            </a:r>
          </a:p>
          <a:p>
            <a:endParaRPr lang="en-US" baseline="0" dirty="0" smtClean="0"/>
          </a:p>
          <a:p>
            <a:r>
              <a:rPr lang="en-US" baseline="0" dirty="0" smtClean="0"/>
              <a:t>Note the assumption above. We assume that each dependent of an employee must have a unique name (first, middle, and last). Otherwise the fields comprising the composite primary key would not be unique, violating the rules of a relation.</a:t>
            </a:r>
            <a:endParaRPr lang="en-US" dirty="0"/>
          </a:p>
        </p:txBody>
      </p:sp>
    </p:spTree>
    <p:extLst>
      <p:ext uri="{BB962C8B-B14F-4D97-AF65-F5344CB8AC3E}">
        <p14:creationId xmlns:p14="http://schemas.microsoft.com/office/powerpoint/2010/main" val="172924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97011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721740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Because of the mandatory one in the relationship, we could have modelled ORDER as a weak entity and Submits</a:t>
            </a:r>
            <a:r>
              <a:rPr lang="en-US" altLang="en-US" baseline="0" dirty="0" smtClean="0">
                <a:cs typeface="Arial" pitchFamily="34" charset="0"/>
              </a:rPr>
              <a:t> as an identifying relationship.</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E-R diagrams, we generally don’t depict the idea of a “foreign key”. This is because the only purpose of a foreign key is to implement the relationship; it is not a meaningful piece of data in itself.</a:t>
            </a:r>
            <a:endParaRPr lang="en-US" altLang="en-US" dirty="0" smtClean="0">
              <a:cs typeface="Arial" pitchFamily="34" charset="0"/>
            </a:endParaRPr>
          </a:p>
        </p:txBody>
      </p:sp>
    </p:spTree>
    <p:extLst>
      <p:ext uri="{BB962C8B-B14F-4D97-AF65-F5344CB8AC3E}">
        <p14:creationId xmlns:p14="http://schemas.microsoft.com/office/powerpoint/2010/main" val="2332398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669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that any</a:t>
            </a:r>
            <a:r>
              <a:rPr lang="en-US" baseline="0" dirty="0" smtClean="0"/>
              <a:t> time you have a many-to-many relationship, whether or not it contains its own attributes, it must be implemented as a separate relation (table). Often this is called an intersection table or junction table.</a:t>
            </a:r>
          </a:p>
          <a:p>
            <a:endParaRPr lang="en-US" baseline="0" dirty="0" smtClean="0"/>
          </a:p>
          <a:p>
            <a:r>
              <a:rPr lang="en-US" baseline="0" dirty="0" smtClean="0"/>
              <a:t>In this example, the new table’s primary key is a composite, formed by two foreign keys, one to each of the entities comprising the M:N relationship (Employee and Course).</a:t>
            </a:r>
            <a:endParaRPr lang="en-US" dirty="0"/>
          </a:p>
        </p:txBody>
      </p:sp>
    </p:spTree>
    <p:extLst>
      <p:ext uri="{BB962C8B-B14F-4D97-AF65-F5344CB8AC3E}">
        <p14:creationId xmlns:p14="http://schemas.microsoft.com/office/powerpoint/2010/main" val="3477805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Although 1 – to - 1 relationships are less common than 1:N or M:N, they still can occur. This E-R diagram shows that a nurse could be in charge of at most one care center,</a:t>
            </a:r>
            <a:r>
              <a:rPr lang="en-US" baseline="0" dirty="0" smtClean="0"/>
              <a:t> and that each care center must have exactly one nurse in charge.</a:t>
            </a:r>
            <a:r>
              <a:rPr lang="en-US" dirty="0" smtClean="0"/>
              <a:t> </a:t>
            </a:r>
            <a:endParaRPr lang="en-US" dirty="0"/>
          </a:p>
        </p:txBody>
      </p:sp>
    </p:spTree>
    <p:extLst>
      <p:ext uri="{BB962C8B-B14F-4D97-AF65-F5344CB8AC3E}">
        <p14:creationId xmlns:p14="http://schemas.microsoft.com/office/powerpoint/2010/main" val="2901062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 since the care</a:t>
            </a:r>
            <a:r>
              <a:rPr lang="en-US" baseline="0" dirty="0" smtClean="0"/>
              <a:t> center must have a charge nurse, this means the foreign key in this relationship goes into the Care Center table. Also, because of the mandatory one in the relationship, this must mean that the </a:t>
            </a:r>
            <a:r>
              <a:rPr lang="en-US" baseline="0" dirty="0" err="1" smtClean="0"/>
              <a:t>NurseInCharge</a:t>
            </a:r>
            <a:r>
              <a:rPr lang="en-US" baseline="0" dirty="0" smtClean="0"/>
              <a:t> field can never have a null value.</a:t>
            </a:r>
            <a:endParaRPr lang="en-US" dirty="0"/>
          </a:p>
        </p:txBody>
      </p:sp>
    </p:spTree>
    <p:extLst>
      <p:ext uri="{BB962C8B-B14F-4D97-AF65-F5344CB8AC3E}">
        <p14:creationId xmlns:p14="http://schemas.microsoft.com/office/powerpoint/2010/main" val="1161344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we saw in chapter 2, M:N relationships can also be modeled as associative entities. Sometimes this is preferable. Associative entities will map onto intersection tables in the resulting logical database design.</a:t>
            </a:r>
          </a:p>
        </p:txBody>
      </p:sp>
    </p:spTree>
    <p:extLst>
      <p:ext uri="{BB962C8B-B14F-4D97-AF65-F5344CB8AC3E}">
        <p14:creationId xmlns:p14="http://schemas.microsoft.com/office/powerpoint/2010/main" val="3440978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Order Line, which implements</a:t>
            </a:r>
            <a:r>
              <a:rPr lang="en-US" altLang="en-US" baseline="0" dirty="0" smtClean="0">
                <a:cs typeface="Arial" pitchFamily="34" charset="0"/>
              </a:rPr>
              <a:t> a M:N relationship between Order and Product, is explicitly modelled as an associative entity.</a:t>
            </a:r>
            <a:endParaRPr lang="en-US" altLang="en-US" dirty="0" smtClean="0">
              <a:cs typeface="Arial" pitchFamily="34" charset="0"/>
            </a:endParaRPr>
          </a:p>
        </p:txBody>
      </p:sp>
    </p:spTree>
    <p:extLst>
      <p:ext uri="{BB962C8B-B14F-4D97-AF65-F5344CB8AC3E}">
        <p14:creationId xmlns:p14="http://schemas.microsoft.com/office/powerpoint/2010/main" val="307177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resulting intersection table connects</a:t>
            </a:r>
            <a:r>
              <a:rPr lang="en-US" baseline="0" dirty="0" smtClean="0"/>
              <a:t> orders to products. The same would have been true if there was just a M:N relationship (instead of an associative entity) in the E-R model.</a:t>
            </a:r>
          </a:p>
          <a:p>
            <a:endParaRPr lang="en-US" baseline="0" dirty="0" smtClean="0"/>
          </a:p>
          <a:p>
            <a:r>
              <a:rPr lang="en-US" baseline="0" dirty="0" smtClean="0"/>
              <a:t>So, mapping associative entities to relational databases is essentially identical to mapping M:N relationships to relational databases.</a:t>
            </a:r>
            <a:endParaRPr lang="en-US" dirty="0"/>
          </a:p>
        </p:txBody>
      </p:sp>
    </p:spTree>
    <p:extLst>
      <p:ext uri="{BB962C8B-B14F-4D97-AF65-F5344CB8AC3E}">
        <p14:creationId xmlns:p14="http://schemas.microsoft.com/office/powerpoint/2010/main" val="4031148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this case, the associative</a:t>
            </a:r>
            <a:r>
              <a:rPr lang="en-US" altLang="en-US" baseline="0" dirty="0" smtClean="0">
                <a:cs typeface="Arial" pitchFamily="34" charset="0"/>
              </a:rPr>
              <a:t> entity has its own identifier…..</a:t>
            </a:r>
            <a:endParaRPr lang="en-US" altLang="en-US" dirty="0" smtClean="0">
              <a:cs typeface="Arial" pitchFamily="34" charset="0"/>
            </a:endParaRPr>
          </a:p>
        </p:txBody>
      </p:sp>
    </p:spTree>
    <p:extLst>
      <p:ext uri="{BB962C8B-B14F-4D97-AF65-F5344CB8AC3E}">
        <p14:creationId xmlns:p14="http://schemas.microsoft.com/office/powerpoint/2010/main" val="651306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…thus, the foreign keys of the resulting intersection relation are not part of the primary key.</a:t>
            </a:r>
          </a:p>
        </p:txBody>
      </p:sp>
    </p:spTree>
    <p:extLst>
      <p:ext uri="{BB962C8B-B14F-4D97-AF65-F5344CB8AC3E}">
        <p14:creationId xmlns:p14="http://schemas.microsoft.com/office/powerpoint/2010/main" val="108190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All relations are tables, but not all tables</a:t>
            </a:r>
            <a:r>
              <a:rPr lang="en-US" altLang="en-US" baseline="0" dirty="0" smtClean="0">
                <a:cs typeface="Arial" pitchFamily="34" charset="0"/>
              </a:rPr>
              <a:t> are relations. Think of a “table” as simply being a grid with rows and columns. In this sense, a spreadsheet could be a “table”. To qualify as a relation, each row would need to be unique, which implies that each row needs to have a primary key.</a:t>
            </a:r>
            <a:endParaRPr lang="en-US" altLang="en-US" dirty="0" smtClean="0">
              <a:cs typeface="Arial" pitchFamily="34" charset="0"/>
            </a:endParaRPr>
          </a:p>
        </p:txBody>
      </p:sp>
    </p:spTree>
    <p:extLst>
      <p:ext uri="{BB962C8B-B14F-4D97-AF65-F5344CB8AC3E}">
        <p14:creationId xmlns:p14="http://schemas.microsoft.com/office/powerpoint/2010/main" val="647936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857802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E-R diagram involves a one-to-many relationship. Thus, the foreign ley is in the same table as the primary key. This is often called a “recursive” key because it points at records in the same table.</a:t>
            </a:r>
          </a:p>
          <a:p>
            <a:pPr eaLnBrk="1" hangingPunct="1"/>
            <a:endParaRPr lang="en-US" altLang="en-US" dirty="0" smtClean="0">
              <a:cs typeface="Arial" pitchFamily="34" charset="0"/>
            </a:endParaRPr>
          </a:p>
          <a:p>
            <a:pPr eaLnBrk="1" hangingPunct="1"/>
            <a:r>
              <a:rPr lang="en-US" altLang="en-US" dirty="0" smtClean="0">
                <a:cs typeface="Arial" pitchFamily="34" charset="0"/>
              </a:rPr>
              <a:t>Because of the optional relationship,</a:t>
            </a:r>
            <a:r>
              <a:rPr lang="en-US" altLang="en-US" baseline="0" dirty="0" smtClean="0">
                <a:cs typeface="Arial" pitchFamily="34" charset="0"/>
              </a:rPr>
              <a:t> it is possible for an employee not to have any supervisor. Therefore, the </a:t>
            </a:r>
            <a:r>
              <a:rPr lang="en-US" altLang="en-US" baseline="0" dirty="0" err="1" smtClean="0">
                <a:cs typeface="Arial" pitchFamily="34" charset="0"/>
              </a:rPr>
              <a:t>ManagerID</a:t>
            </a:r>
            <a:r>
              <a:rPr lang="en-US" altLang="en-US" baseline="0" dirty="0" smtClean="0">
                <a:cs typeface="Arial" pitchFamily="34" charset="0"/>
              </a:rPr>
              <a:t> field could be null.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This structure is an example of storing hierarchies. It enables the representation of a supervisor who has subordinates, and these subordinates could in turn manage other subordinates, etc.</a:t>
            </a:r>
            <a:endParaRPr lang="en-US" altLang="en-US" dirty="0" smtClean="0">
              <a:cs typeface="Arial" pitchFamily="34" charset="0"/>
            </a:endParaRPr>
          </a:p>
        </p:txBody>
      </p:sp>
    </p:spTree>
    <p:extLst>
      <p:ext uri="{BB962C8B-B14F-4D97-AF65-F5344CB8AC3E}">
        <p14:creationId xmlns:p14="http://schemas.microsoft.com/office/powerpoint/2010/main" val="2214142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always, any many-to-many relationship requires a separate table (relation). </a:t>
            </a:r>
          </a:p>
          <a:p>
            <a:pPr eaLnBrk="1" hangingPunct="1"/>
            <a:endParaRPr lang="en-US" altLang="en-US" dirty="0" smtClean="0">
              <a:cs typeface="Arial" pitchFamily="34" charset="0"/>
            </a:endParaRPr>
          </a:p>
          <a:p>
            <a:pPr eaLnBrk="1" hangingPunct="1"/>
            <a:r>
              <a:rPr lang="en-US" altLang="en-US" dirty="0" smtClean="0">
                <a:cs typeface="Arial" pitchFamily="34" charset="0"/>
              </a:rPr>
              <a:t>Bill-of-materials is another classic example of representing hierarchies in a database. An</a:t>
            </a:r>
            <a:r>
              <a:rPr lang="en-US" altLang="en-US" baseline="0" dirty="0" smtClean="0">
                <a:cs typeface="Arial" pitchFamily="34" charset="0"/>
              </a:rPr>
              <a:t> item may have sub-items, which could in turn have other sub-items, etc. However, there is a difference between this and the employees example from earlier. A given employee can have only one direct manager (1:N). But a component could conceivable be part of many other items (M:N).</a:t>
            </a:r>
            <a:endParaRPr lang="en-US" altLang="en-US" dirty="0" smtClean="0">
              <a:cs typeface="Arial" pitchFamily="34" charset="0"/>
            </a:endParaRPr>
          </a:p>
        </p:txBody>
      </p:sp>
    </p:spTree>
    <p:extLst>
      <p:ext uri="{BB962C8B-B14F-4D97-AF65-F5344CB8AC3E}">
        <p14:creationId xmlns:p14="http://schemas.microsoft.com/office/powerpoint/2010/main" val="2111887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500379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that this ER diagram shows that a given physician can give a particular treatment to a particular patient, and that this could happen more than once. </a:t>
            </a:r>
          </a:p>
        </p:txBody>
      </p:sp>
    </p:spTree>
    <p:extLst>
      <p:ext uri="{BB962C8B-B14F-4D97-AF65-F5344CB8AC3E}">
        <p14:creationId xmlns:p14="http://schemas.microsoft.com/office/powerpoint/2010/main" val="233349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why the primary key of the Patient Treatment table needs more than just the three foreign keys to Physician, Treatment, and Patient. This is why date and time are part of the primary key. But this creates</a:t>
            </a:r>
            <a:r>
              <a:rPr lang="en-US" altLang="en-US" baseline="0" dirty="0" smtClean="0">
                <a:cs typeface="Arial" pitchFamily="34" charset="0"/>
              </a:rPr>
              <a:t> a primary key consisting of five separate columns.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So, the solution would be to have a surrogate primary key. If you have large composite primary keys, this is an indicator that a surrogate key is preferable.</a:t>
            </a:r>
            <a:endParaRPr lang="en-US" altLang="en-US" dirty="0" smtClean="0">
              <a:cs typeface="Arial" pitchFamily="34" charset="0"/>
            </a:endParaRPr>
          </a:p>
        </p:txBody>
      </p:sp>
    </p:spTree>
    <p:extLst>
      <p:ext uri="{BB962C8B-B14F-4D97-AF65-F5344CB8AC3E}">
        <p14:creationId xmlns:p14="http://schemas.microsoft.com/office/powerpoint/2010/main" val="2581524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576181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smtClean="0">
                <a:cs typeface="Arial" pitchFamily="34" charset="0"/>
              </a:rPr>
              <a:t>Supertype</a:t>
            </a:r>
            <a:r>
              <a:rPr lang="en-US" altLang="en-US" dirty="0" smtClean="0">
                <a:cs typeface="Arial" pitchFamily="34" charset="0"/>
              </a:rPr>
              <a:t>-subtype relationships</a:t>
            </a:r>
            <a:r>
              <a:rPr lang="en-US" altLang="en-US" baseline="0" dirty="0" smtClean="0">
                <a:cs typeface="Arial" pitchFamily="34" charset="0"/>
              </a:rPr>
              <a:t> are essentially 1:1 relationships. So the rules that apply to these mappings will be similar to the rules we applied to other 1:1 relationship mappings, as we will see in the next slide.</a:t>
            </a:r>
            <a:endParaRPr lang="en-US" altLang="en-US" dirty="0" smtClean="0">
              <a:cs typeface="Arial" pitchFamily="34" charset="0"/>
            </a:endParaRPr>
          </a:p>
        </p:txBody>
      </p:sp>
    </p:spTree>
    <p:extLst>
      <p:ext uri="{BB962C8B-B14F-4D97-AF65-F5344CB8AC3E}">
        <p14:creationId xmlns:p14="http://schemas.microsoft.com/office/powerpoint/2010/main" val="1114978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primary key of the subtype relation</a:t>
            </a:r>
            <a:r>
              <a:rPr lang="en-US" altLang="en-US" baseline="0" dirty="0" smtClean="0">
                <a:cs typeface="Arial" pitchFamily="34" charset="0"/>
              </a:rPr>
              <a:t> (table) is also a foreign key to the </a:t>
            </a:r>
            <a:r>
              <a:rPr lang="en-US" altLang="en-US" baseline="0" dirty="0" err="1" smtClean="0">
                <a:cs typeface="Arial" pitchFamily="34" charset="0"/>
              </a:rPr>
              <a:t>supertype</a:t>
            </a:r>
            <a:r>
              <a:rPr lang="en-US" altLang="en-US" baseline="0" dirty="0" smtClean="0">
                <a:cs typeface="Arial" pitchFamily="34" charset="0"/>
              </a:rPr>
              <a:t> relation. Note that we have not seen this before. We have seen composite primary keys where a part of the primary key is a foreign key, but we have not seen a case where the entire primary key is also a foreign key.</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Therefore, if you ever see a database table where the entire primary key is also a foreign key, this should imply to you that there is a </a:t>
            </a:r>
            <a:r>
              <a:rPr lang="en-US" altLang="en-US" baseline="0" dirty="0" err="1" smtClean="0">
                <a:cs typeface="Arial" pitchFamily="34" charset="0"/>
              </a:rPr>
              <a:t>supertype</a:t>
            </a:r>
            <a:r>
              <a:rPr lang="en-US" altLang="en-US" baseline="0" dirty="0" smtClean="0">
                <a:cs typeface="Arial" pitchFamily="34" charset="0"/>
              </a:rPr>
              <a:t>-subtype relationship involved.</a:t>
            </a:r>
            <a:endParaRPr lang="en-US" altLang="en-US" dirty="0" smtClean="0">
              <a:cs typeface="Arial" pitchFamily="34" charset="0"/>
            </a:endParaRPr>
          </a:p>
        </p:txBody>
      </p:sp>
    </p:spTree>
    <p:extLst>
      <p:ext uri="{BB962C8B-B14F-4D97-AF65-F5344CB8AC3E}">
        <p14:creationId xmlns:p14="http://schemas.microsoft.com/office/powerpoint/2010/main" val="77221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224381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People often confuse the term “relation” with the term “relationship”. A relation is a table that follows certain rules, and refers to actual relational database</a:t>
            </a:r>
            <a:r>
              <a:rPr lang="en-US" altLang="en-US" baseline="0" dirty="0" smtClean="0">
                <a:cs typeface="Arial" pitchFamily="34" charset="0"/>
              </a:rPr>
              <a:t> architecture</a:t>
            </a:r>
            <a:r>
              <a:rPr lang="en-US" altLang="en-US" dirty="0" smtClean="0">
                <a:cs typeface="Arial" pitchFamily="34" charset="0"/>
              </a:rPr>
              <a:t>. A relationship is a conceptual term that</a:t>
            </a:r>
            <a:r>
              <a:rPr lang="en-US" altLang="en-US" baseline="0" dirty="0" smtClean="0">
                <a:cs typeface="Arial" pitchFamily="34" charset="0"/>
              </a:rPr>
              <a:t> refers to how entities relate to each other. The ER concept of relationship will be implemented by primary and foreign keys connecting the database’s relations.</a:t>
            </a:r>
            <a:endParaRPr lang="en-US" altLang="en-US" dirty="0" smtClean="0">
              <a:cs typeface="Arial" pitchFamily="34" charset="0"/>
            </a:endParaRPr>
          </a:p>
        </p:txBody>
      </p:sp>
    </p:spTree>
    <p:extLst>
      <p:ext uri="{BB962C8B-B14F-4D97-AF65-F5344CB8AC3E}">
        <p14:creationId xmlns:p14="http://schemas.microsoft.com/office/powerpoint/2010/main" val="392680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Keys are to databases as identifiers are to E-R models.</a:t>
            </a:r>
          </a:p>
        </p:txBody>
      </p:sp>
    </p:spTree>
    <p:extLst>
      <p:ext uri="{BB962C8B-B14F-4D97-AF65-F5344CB8AC3E}">
        <p14:creationId xmlns:p14="http://schemas.microsoft.com/office/powerpoint/2010/main" val="35223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relation on the many side of a 1:N relationship will have a foreign key that corresponds with the primary key of</a:t>
            </a:r>
            <a:r>
              <a:rPr lang="en-US" baseline="0" dirty="0" smtClean="0"/>
              <a:t> the relation on the 1 side.</a:t>
            </a:r>
          </a:p>
          <a:p>
            <a:endParaRPr lang="en-US" baseline="0" dirty="0" smtClean="0"/>
          </a:p>
          <a:p>
            <a:r>
              <a:rPr lang="en-US" baseline="0" dirty="0" smtClean="0"/>
              <a:t>Any time you have a M:N relationship between entities, this must be implemented via a separate relation, often called an “intersection table” or a “junction table”. The Order Line table is an example of a relation that implements a many-to-many relationship between orders and products. Each order may involve several products, and likewise each product could be involved in many orders.</a:t>
            </a:r>
            <a:endParaRPr lang="en-US" dirty="0"/>
          </a:p>
        </p:txBody>
      </p:sp>
    </p:spTree>
    <p:extLst>
      <p:ext uri="{BB962C8B-B14F-4D97-AF65-F5344CB8AC3E}">
        <p14:creationId xmlns:p14="http://schemas.microsoft.com/office/powerpoint/2010/main" val="154904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41727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A domain definition usually consists of the following components: domain name, meaning, data type, size (or length), and allowable values or allowable range (if applicable).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There are many ways to enforce domain constraints. One way is in the SQL for creating tables, as we will see in later chapters. Another way is for applications to enforce this prior to inserting data into the database.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For example, in Table 4-1, you can verify that an entered date is legitimate (e.g. not Feb. 29, 2015). Or, you can verify that the unit price is a positive number.</a:t>
            </a:r>
            <a:endParaRPr lang="en-US" altLang="en-US" dirty="0" smtClean="0">
              <a:cs typeface="Arial" pitchFamily="34" charset="0"/>
            </a:endParaRPr>
          </a:p>
        </p:txBody>
      </p:sp>
    </p:spTree>
    <p:extLst>
      <p:ext uri="{BB962C8B-B14F-4D97-AF65-F5344CB8AC3E}">
        <p14:creationId xmlns:p14="http://schemas.microsoft.com/office/powerpoint/2010/main" val="164738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Because some tables are dependent</a:t>
            </a:r>
            <a:r>
              <a:rPr lang="en-US" altLang="en-US" baseline="0" dirty="0" smtClean="0">
                <a:cs typeface="Arial" pitchFamily="34" charset="0"/>
              </a:rPr>
              <a:t> on others, it is important to control how data is to be deleted. Referential integrity rules prevent data from being deleted when there is other data dependent on it. For example, a customer will not be deleted from the database if there are existing orders that were generated by that customer. The delete rules specify how such deletions can be controlled within the database.</a:t>
            </a:r>
            <a:endParaRPr lang="en-US" altLang="en-US" dirty="0" smtClean="0">
              <a:cs typeface="Arial" pitchFamily="34" charset="0"/>
            </a:endParaRPr>
          </a:p>
        </p:txBody>
      </p:sp>
    </p:spTree>
    <p:extLst>
      <p:ext uri="{BB962C8B-B14F-4D97-AF65-F5344CB8AC3E}">
        <p14:creationId xmlns:p14="http://schemas.microsoft.com/office/powerpoint/2010/main" val="24034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DD23A31-3112-4658-9B41-6AB791DCFFBF}" type="datetime1">
              <a:rPr lang="en-US" smtClean="0"/>
              <a:t>9/18/2020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24671636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C12D5F97-38A0-4A0B-996D-43ABE9B677AF}" type="datetime1">
              <a:rPr lang="en-US" smtClean="0"/>
              <a:t>9/18/2020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4257498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20BFEBBD-84A7-4791-8C5A-8531276ED93F}" type="datetime1">
              <a:rPr lang="en-US" smtClean="0"/>
              <a:t>9/18/2020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243917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7C37221-B29D-4862-9862-F119BB6BBE23}" type="datetime1">
              <a:rPr lang="en-US" smtClean="0"/>
              <a:t>9/18/2020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956941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35A2D9BA-22F4-4F74-B2C1-B6266E049447}" type="datetime1">
              <a:rPr lang="en-US" smtClean="0"/>
              <a:t>9/18/2020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22866761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4:</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Logical Database Design and the Relational Model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336550"/>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Integrity Constraints</a:t>
            </a:r>
          </a:p>
        </p:txBody>
      </p:sp>
      <p:sp>
        <p:nvSpPr>
          <p:cNvPr id="19459" name="Rectangle 3"/>
          <p:cNvSpPr>
            <a:spLocks noGrp="1" noChangeArrowheads="1"/>
          </p:cNvSpPr>
          <p:nvPr>
            <p:ph idx="1"/>
          </p:nvPr>
        </p:nvSpPr>
        <p:spPr>
          <a:xfrm>
            <a:off x="0" y="1187450"/>
            <a:ext cx="9144000" cy="5105400"/>
          </a:xfrm>
        </p:spPr>
        <p:txBody>
          <a:bodyPr/>
          <a:lstStyle/>
          <a:p>
            <a:pPr eaLnBrk="1" hangingPunct="1"/>
            <a:r>
              <a:rPr lang="en-US" altLang="en-US" sz="2800" b="1" smtClean="0">
                <a:solidFill>
                  <a:srgbClr val="000000"/>
                </a:solidFill>
              </a:rPr>
              <a:t>Referential Integrity</a:t>
            </a:r>
            <a:r>
              <a:rPr lang="en-US" altLang="en-US" sz="2800" smtClean="0">
                <a:solidFill>
                  <a:srgbClr val="000000"/>
                </a:solidFill>
              </a:rPr>
              <a:t>–rule states that any foreign key value (on the relation of the many side) MUST match a primary key value in the relation of the one side. (Or the foreign key can be null) </a:t>
            </a:r>
          </a:p>
          <a:p>
            <a:pPr lvl="1" eaLnBrk="1" hangingPunct="1"/>
            <a:r>
              <a:rPr lang="en-US" altLang="en-US" smtClean="0">
                <a:solidFill>
                  <a:srgbClr val="000000"/>
                </a:solidFill>
              </a:rPr>
              <a:t>For example: Delete Rules</a:t>
            </a:r>
          </a:p>
          <a:p>
            <a:pPr lvl="2" eaLnBrk="1" hangingPunct="1"/>
            <a:r>
              <a:rPr lang="en-US" altLang="en-US" b="1" smtClean="0">
                <a:solidFill>
                  <a:srgbClr val="000000"/>
                </a:solidFill>
              </a:rPr>
              <a:t>Restrict</a:t>
            </a:r>
            <a:r>
              <a:rPr lang="en-US" altLang="en-US" smtClean="0">
                <a:solidFill>
                  <a:srgbClr val="000000"/>
                </a:solidFill>
              </a:rPr>
              <a:t>–don’t allow delete of  “parent” side if related rows exist in “dependent” side</a:t>
            </a:r>
          </a:p>
          <a:p>
            <a:pPr lvl="2" eaLnBrk="1" hangingPunct="1"/>
            <a:r>
              <a:rPr lang="en-US" altLang="en-US" b="1" smtClean="0">
                <a:solidFill>
                  <a:srgbClr val="000000"/>
                </a:solidFill>
              </a:rPr>
              <a:t>Cascade</a:t>
            </a:r>
            <a:r>
              <a:rPr lang="en-US" altLang="en-US" smtClean="0">
                <a:solidFill>
                  <a:srgbClr val="000000"/>
                </a:solidFill>
              </a:rPr>
              <a:t>–automatically delete “dependent” side rows that correspond with the “parent” side row to be deleted</a:t>
            </a:r>
          </a:p>
          <a:p>
            <a:pPr lvl="2" eaLnBrk="1" hangingPunct="1"/>
            <a:r>
              <a:rPr lang="en-US" altLang="en-US" b="1" smtClean="0">
                <a:solidFill>
                  <a:srgbClr val="000000"/>
                </a:solidFill>
              </a:rPr>
              <a:t>Set-to-Null</a:t>
            </a:r>
            <a:r>
              <a:rPr lang="en-US" altLang="en-US" smtClean="0">
                <a:solidFill>
                  <a:srgbClr val="000000"/>
                </a:solidFill>
              </a:rPr>
              <a:t>–set the foreign key in the dependent side to null if deleting from the parent side </a:t>
            </a:r>
            <a:r>
              <a:rPr lang="en-US" altLang="en-US" smtClean="0">
                <a:solidFill>
                  <a:srgbClr val="000000"/>
                </a:solidFill>
                <a:sym typeface="Wingdings" pitchFamily="2" charset="2"/>
              </a:rPr>
              <a:t> not allowed for weak entities</a:t>
            </a:r>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600" y="1182688"/>
            <a:ext cx="8439150"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3"/>
          <p:cNvSpPr txBox="1">
            <a:spLocks noChangeArrowheads="1"/>
          </p:cNvSpPr>
          <p:nvPr/>
        </p:nvSpPr>
        <p:spPr bwMode="auto">
          <a:xfrm>
            <a:off x="725488" y="252413"/>
            <a:ext cx="7540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4-5 </a:t>
            </a:r>
          </a:p>
          <a:p>
            <a:r>
              <a:rPr lang="en-US" altLang="en-US" sz="2400">
                <a:solidFill>
                  <a:srgbClr val="000000"/>
                </a:solidFill>
                <a:latin typeface="Arial" pitchFamily="34" charset="0"/>
              </a:rPr>
              <a:t>Referential integrity constraints (Pine Valley Furniture)</a:t>
            </a:r>
          </a:p>
        </p:txBody>
      </p:sp>
      <p:sp>
        <p:nvSpPr>
          <p:cNvPr id="20485" name="Text Box 4"/>
          <p:cNvSpPr txBox="1">
            <a:spLocks noChangeArrowheads="1"/>
          </p:cNvSpPr>
          <p:nvPr/>
        </p:nvSpPr>
        <p:spPr bwMode="auto">
          <a:xfrm>
            <a:off x="5105400" y="2613025"/>
            <a:ext cx="275907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a:solidFill>
                  <a:srgbClr val="990000"/>
                </a:solidFill>
                <a:latin typeface="Times New Roman" pitchFamily="18" charset="0"/>
              </a:rPr>
              <a:t>Referential integrity constraints are drawn via arrows from dependent to parent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38" y="652463"/>
            <a:ext cx="5910262"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8"/>
          <p:cNvSpPr txBox="1">
            <a:spLocks noChangeArrowheads="1"/>
          </p:cNvSpPr>
          <p:nvPr/>
        </p:nvSpPr>
        <p:spPr bwMode="auto">
          <a:xfrm>
            <a:off x="985838" y="174625"/>
            <a:ext cx="3714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4-6 SQL table definitions</a:t>
            </a:r>
          </a:p>
        </p:txBody>
      </p:sp>
      <p:grpSp>
        <p:nvGrpSpPr>
          <p:cNvPr id="21508" name="Group 13"/>
          <p:cNvGrpSpPr>
            <a:grpSpLocks/>
          </p:cNvGrpSpPr>
          <p:nvPr/>
        </p:nvGrpSpPr>
        <p:grpSpPr bwMode="auto">
          <a:xfrm>
            <a:off x="38100" y="973138"/>
            <a:ext cx="9117013" cy="4005262"/>
            <a:chOff x="24" y="677"/>
            <a:chExt cx="5743" cy="2523"/>
          </a:xfrm>
        </p:grpSpPr>
        <p:sp>
          <p:nvSpPr>
            <p:cNvPr id="21512" name="Text Box 7"/>
            <p:cNvSpPr txBox="1">
              <a:spLocks noChangeArrowheads="1"/>
            </p:cNvSpPr>
            <p:nvPr/>
          </p:nvSpPr>
          <p:spPr bwMode="auto">
            <a:xfrm>
              <a:off x="4029" y="1392"/>
              <a:ext cx="1738" cy="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a:solidFill>
                    <a:srgbClr val="990000"/>
                  </a:solidFill>
                  <a:latin typeface="Times New Roman" pitchFamily="18" charset="0"/>
                </a:rPr>
                <a:t>Referential integrity constraints are implemented with foreign key to primary key references.</a:t>
              </a:r>
            </a:p>
          </p:txBody>
        </p:sp>
        <p:sp>
          <p:nvSpPr>
            <p:cNvPr id="21513" name="Rectangle 11"/>
            <p:cNvSpPr>
              <a:spLocks noChangeArrowheads="1"/>
            </p:cNvSpPr>
            <p:nvPr/>
          </p:nvSpPr>
          <p:spPr bwMode="auto">
            <a:xfrm>
              <a:off x="288" y="2064"/>
              <a:ext cx="3456" cy="146"/>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14" name="Freeform 12"/>
            <p:cNvSpPr>
              <a:spLocks/>
            </p:cNvSpPr>
            <p:nvPr/>
          </p:nvSpPr>
          <p:spPr bwMode="auto">
            <a:xfrm>
              <a:off x="24" y="677"/>
              <a:ext cx="643" cy="1408"/>
            </a:xfrm>
            <a:custGeom>
              <a:avLst/>
              <a:gdLst>
                <a:gd name="T0" fmla="*/ 241 w 643"/>
                <a:gd name="T1" fmla="*/ 1408 h 1408"/>
                <a:gd name="T2" fmla="*/ 67 w 643"/>
                <a:gd name="T3" fmla="*/ 604 h 1408"/>
                <a:gd name="T4" fmla="*/ 643 w 643"/>
                <a:gd name="T5" fmla="*/ 0 h 1408"/>
                <a:gd name="T6" fmla="*/ 0 60000 65536"/>
                <a:gd name="T7" fmla="*/ 0 60000 65536"/>
                <a:gd name="T8" fmla="*/ 0 60000 65536"/>
                <a:gd name="T9" fmla="*/ 0 w 643"/>
                <a:gd name="T10" fmla="*/ 0 h 1408"/>
                <a:gd name="T11" fmla="*/ 643 w 643"/>
                <a:gd name="T12" fmla="*/ 1408 h 1408"/>
              </a:gdLst>
              <a:ahLst/>
              <a:cxnLst>
                <a:cxn ang="T6">
                  <a:pos x="T0" y="T1"/>
                </a:cxn>
                <a:cxn ang="T7">
                  <a:pos x="T2" y="T3"/>
                </a:cxn>
                <a:cxn ang="T8">
                  <a:pos x="T4" y="T5"/>
                </a:cxn>
              </a:cxnLst>
              <a:rect l="T9" t="T10" r="T11" b="T12"/>
              <a:pathLst>
                <a:path w="643" h="1408">
                  <a:moveTo>
                    <a:pt x="241" y="1408"/>
                  </a:moveTo>
                  <a:cubicBezTo>
                    <a:pt x="120" y="1123"/>
                    <a:pt x="0" y="839"/>
                    <a:pt x="67" y="604"/>
                  </a:cubicBezTo>
                  <a:cubicBezTo>
                    <a:pt x="134" y="369"/>
                    <a:pt x="547" y="101"/>
                    <a:pt x="643" y="0"/>
                  </a:cubicBezTo>
                </a:path>
              </a:pathLst>
            </a:custGeom>
            <a:noFill/>
            <a:ln w="15875">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6191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a:t>
            </a:r>
          </a:p>
        </p:txBody>
      </p:sp>
      <p:sp>
        <p:nvSpPr>
          <p:cNvPr id="192515" name="Rectangle 3"/>
          <p:cNvSpPr>
            <a:spLocks noGrp="1" noChangeArrowheads="1"/>
          </p:cNvSpPr>
          <p:nvPr>
            <p:ph idx="1"/>
          </p:nvPr>
        </p:nvSpPr>
        <p:spPr>
          <a:xfrm>
            <a:off x="295275" y="1739900"/>
            <a:ext cx="8229600" cy="3962400"/>
          </a:xfrm>
        </p:spPr>
        <p:txBody>
          <a:bodyPr>
            <a:noAutofit/>
          </a:bodyPr>
          <a:lstStyle/>
          <a:p>
            <a:pPr marL="609600" indent="-609600" eaLnBrk="1" fontAlgn="auto" hangingPunct="1">
              <a:spcAft>
                <a:spcPts val="0"/>
              </a:spcAft>
              <a:buFont typeface="Wingdings" pitchFamily="2" charset="2"/>
              <a:buNone/>
              <a:defRPr/>
            </a:pPr>
            <a:r>
              <a:rPr lang="en-US" sz="3600" dirty="0" smtClean="0">
                <a:solidFill>
                  <a:srgbClr val="000000"/>
                </a:solidFill>
                <a:effectLst>
                  <a:outerShdw blurRad="38100" dist="38100" dir="2700000" algn="tl">
                    <a:srgbClr val="FFFFFF"/>
                  </a:outerShdw>
                </a:effectLst>
              </a:rPr>
              <a:t>Mapping Regular Entities to Relations </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Simple attributes: E-R attributes map directly onto the relation</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Composite attributes: Use only their simple, component attributes </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Multivalued Attribute: Becomes a separate relation with a foreign key taken from the superior entity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52513"/>
            <a:ext cx="8829675"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2"/>
          <p:cNvSpPr txBox="1">
            <a:spLocks noChangeArrowheads="1"/>
          </p:cNvSpPr>
          <p:nvPr/>
        </p:nvSpPr>
        <p:spPr bwMode="auto">
          <a:xfrm>
            <a:off x="290513" y="1190625"/>
            <a:ext cx="2590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(a) CUSTOMER entity type with simple attributes</a:t>
            </a:r>
          </a:p>
        </p:txBody>
      </p:sp>
      <p:sp>
        <p:nvSpPr>
          <p:cNvPr id="23556" name="Text Box 3"/>
          <p:cNvSpPr txBox="1">
            <a:spLocks noChangeArrowheads="1"/>
          </p:cNvSpPr>
          <p:nvPr/>
        </p:nvSpPr>
        <p:spPr bwMode="auto">
          <a:xfrm>
            <a:off x="1836738" y="261938"/>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4-8 Mapping a regular entity</a:t>
            </a:r>
          </a:p>
        </p:txBody>
      </p:sp>
      <p:sp>
        <p:nvSpPr>
          <p:cNvPr id="23557" name="Text Box 4"/>
          <p:cNvSpPr txBox="1">
            <a:spLocks noChangeArrowheads="1"/>
          </p:cNvSpPr>
          <p:nvPr/>
        </p:nvSpPr>
        <p:spPr bwMode="auto">
          <a:xfrm>
            <a:off x="973138" y="3962400"/>
            <a:ext cx="358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(b) CUSTOMER relation</a:t>
            </a:r>
          </a:p>
        </p:txBody>
      </p:sp>
      <p:pic>
        <p:nvPicPr>
          <p:cNvPr id="23558"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429125"/>
            <a:ext cx="81788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3" y="812800"/>
            <a:ext cx="91027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3"/>
          <p:cNvSpPr txBox="1">
            <a:spLocks noChangeArrowheads="1"/>
          </p:cNvSpPr>
          <p:nvPr/>
        </p:nvSpPr>
        <p:spPr bwMode="auto">
          <a:xfrm>
            <a:off x="0" y="787400"/>
            <a:ext cx="2079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(a) CUSTOMER entity type with composite attribute</a:t>
            </a:r>
          </a:p>
        </p:txBody>
      </p:sp>
      <p:sp>
        <p:nvSpPr>
          <p:cNvPr id="24581" name="Text Box 4"/>
          <p:cNvSpPr txBox="1">
            <a:spLocks noChangeArrowheads="1"/>
          </p:cNvSpPr>
          <p:nvPr/>
        </p:nvSpPr>
        <p:spPr bwMode="auto">
          <a:xfrm>
            <a:off x="1676400" y="0"/>
            <a:ext cx="574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4-9 Mapping a composite attribute</a:t>
            </a:r>
          </a:p>
        </p:txBody>
      </p:sp>
      <p:sp>
        <p:nvSpPr>
          <p:cNvPr id="24582" name="Text Box 6"/>
          <p:cNvSpPr txBox="1">
            <a:spLocks noChangeArrowheads="1"/>
          </p:cNvSpPr>
          <p:nvPr/>
        </p:nvSpPr>
        <p:spPr bwMode="auto">
          <a:xfrm>
            <a:off x="2152650" y="3857625"/>
            <a:ext cx="514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(b) CUSTOMER relation with address detail</a:t>
            </a:r>
          </a:p>
        </p:txBody>
      </p:sp>
      <p:pic>
        <p:nvPicPr>
          <p:cNvPr id="24583"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3688" y="4422775"/>
            <a:ext cx="8642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13705" y="3292474"/>
            <a:ext cx="7186140" cy="2475713"/>
          </a:xfrm>
          <a:prstGeom prst="rect">
            <a:avLst/>
          </a:prstGeom>
        </p:spPr>
      </p:pic>
      <p:pic>
        <p:nvPicPr>
          <p:cNvPr id="2" name="Picture 1"/>
          <p:cNvPicPr>
            <a:picLocks noChangeAspect="1"/>
          </p:cNvPicPr>
          <p:nvPr/>
        </p:nvPicPr>
        <p:blipFill>
          <a:blip r:embed="rId4"/>
          <a:stretch>
            <a:fillRect/>
          </a:stretch>
        </p:blipFill>
        <p:spPr>
          <a:xfrm>
            <a:off x="913596" y="1107281"/>
            <a:ext cx="6870338" cy="1727994"/>
          </a:xfrm>
          <a:prstGeom prst="rect">
            <a:avLst/>
          </a:prstGeom>
        </p:spPr>
      </p:pic>
      <p:sp>
        <p:nvSpPr>
          <p:cNvPr id="25605" name="Text Box 3"/>
          <p:cNvSpPr txBox="1">
            <a:spLocks noChangeArrowheads="1"/>
          </p:cNvSpPr>
          <p:nvPr/>
        </p:nvSpPr>
        <p:spPr bwMode="auto">
          <a:xfrm>
            <a:off x="293688" y="119063"/>
            <a:ext cx="793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4-10 Mapping an entity with a multivalued attribute</a:t>
            </a:r>
          </a:p>
        </p:txBody>
      </p:sp>
      <p:sp>
        <p:nvSpPr>
          <p:cNvPr id="25606" name="Text Box 4"/>
          <p:cNvSpPr txBox="1">
            <a:spLocks noChangeArrowheads="1"/>
          </p:cNvSpPr>
          <p:nvPr/>
        </p:nvSpPr>
        <p:spPr bwMode="auto">
          <a:xfrm>
            <a:off x="133350" y="5707063"/>
            <a:ext cx="8961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One–to–many relationship between original entity and new relation</a:t>
            </a:r>
          </a:p>
        </p:txBody>
      </p:sp>
      <p:sp>
        <p:nvSpPr>
          <p:cNvPr id="25607" name="Text Box 5"/>
          <p:cNvSpPr txBox="1">
            <a:spLocks noChangeArrowheads="1"/>
          </p:cNvSpPr>
          <p:nvPr/>
        </p:nvSpPr>
        <p:spPr bwMode="auto">
          <a:xfrm>
            <a:off x="1085850" y="10128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(a)</a:t>
            </a:r>
          </a:p>
        </p:txBody>
      </p:sp>
      <p:grpSp>
        <p:nvGrpSpPr>
          <p:cNvPr id="25608" name="Group 12"/>
          <p:cNvGrpSpPr>
            <a:grpSpLocks/>
          </p:cNvGrpSpPr>
          <p:nvPr/>
        </p:nvGrpSpPr>
        <p:grpSpPr bwMode="auto">
          <a:xfrm>
            <a:off x="277813" y="2835275"/>
            <a:ext cx="8866187" cy="1122363"/>
            <a:chOff x="96" y="1777"/>
            <a:chExt cx="5585" cy="707"/>
          </a:xfrm>
        </p:grpSpPr>
        <p:sp>
          <p:nvSpPr>
            <p:cNvPr id="25609" name="Text Box 8"/>
            <p:cNvSpPr txBox="1">
              <a:spLocks noChangeArrowheads="1"/>
            </p:cNvSpPr>
            <p:nvPr/>
          </p:nvSpPr>
          <p:spPr bwMode="auto">
            <a:xfrm>
              <a:off x="96" y="1777"/>
              <a:ext cx="5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Multivalued attribute becomes a separate relation with foreign key</a:t>
              </a:r>
            </a:p>
          </p:txBody>
        </p:sp>
        <p:sp>
          <p:nvSpPr>
            <p:cNvPr id="25610" name="Text Box 9"/>
            <p:cNvSpPr txBox="1">
              <a:spLocks noChangeArrowheads="1"/>
            </p:cNvSpPr>
            <p:nvPr/>
          </p:nvSpPr>
          <p:spPr bwMode="auto">
            <a:xfrm>
              <a:off x="594" y="219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dirty="0">
                  <a:solidFill>
                    <a:srgbClr val="990000"/>
                  </a:solidFill>
                  <a:latin typeface="Times New Roman" pitchFamily="18" charset="0"/>
                </a:rPr>
                <a:t>(b)</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93713" y="619125"/>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196611" name="Rectangle 3"/>
          <p:cNvSpPr>
            <a:spLocks noGrp="1" noChangeArrowheads="1"/>
          </p:cNvSpPr>
          <p:nvPr>
            <p:ph idx="1"/>
          </p:nvPr>
        </p:nvSpPr>
        <p:spPr>
          <a:xfrm>
            <a:off x="241300" y="1849438"/>
            <a:ext cx="8902700" cy="4040187"/>
          </a:xfrm>
        </p:spPr>
        <p:txBody>
          <a:bodyPr lIns="90488" tIns="44450" rIns="90488" bIns="44450">
            <a:no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Weak Entities</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Becomes a separate relation with a foreign key taken from the superior entity</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Primary key composed of:</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Partial identifier of weak entity</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Primary key of identifying relation (strong entity)</a:t>
            </a:r>
          </a:p>
          <a:p>
            <a:pPr lvl="1" eaLnBrk="1" fontAlgn="auto" hangingPunct="1">
              <a:spcAft>
                <a:spcPts val="0"/>
              </a:spcAft>
              <a:buFont typeface="Wingdings" pitchFamily="2" charset="2"/>
              <a:buNone/>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8"/>
          <p:cNvSpPr txBox="1">
            <a:spLocks noChangeArrowheads="1"/>
          </p:cNvSpPr>
          <p:nvPr/>
        </p:nvSpPr>
        <p:spPr bwMode="auto">
          <a:xfrm>
            <a:off x="936625" y="176213"/>
            <a:ext cx="6513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a) Weak entity DEPENDENT</a:t>
            </a:r>
          </a:p>
        </p:txBody>
      </p:sp>
      <p:pic>
        <p:nvPicPr>
          <p:cNvPr id="2" name="Picture 1"/>
          <p:cNvPicPr>
            <a:picLocks noChangeAspect="1"/>
          </p:cNvPicPr>
          <p:nvPr/>
        </p:nvPicPr>
        <p:blipFill>
          <a:blip r:embed="rId3"/>
          <a:stretch>
            <a:fillRect/>
          </a:stretch>
        </p:blipFill>
        <p:spPr>
          <a:xfrm>
            <a:off x="343571" y="1828330"/>
            <a:ext cx="8516324" cy="270503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7160" y="1811562"/>
            <a:ext cx="8752152" cy="2992415"/>
          </a:xfrm>
          <a:prstGeom prst="rect">
            <a:avLst/>
          </a:prstGeom>
        </p:spPr>
      </p:pic>
      <p:sp>
        <p:nvSpPr>
          <p:cNvPr id="28676" name="Text Box 4"/>
          <p:cNvSpPr txBox="1">
            <a:spLocks noChangeArrowheads="1"/>
          </p:cNvSpPr>
          <p:nvPr/>
        </p:nvSpPr>
        <p:spPr bwMode="auto">
          <a:xfrm>
            <a:off x="5257799" y="1828800"/>
            <a:ext cx="339680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990000"/>
                </a:solidFill>
                <a:latin typeface="Times New Roman" pitchFamily="18" charset="0"/>
              </a:rPr>
              <a:t>NOTE: the domain constraint for the foreign key should NOT allow </a:t>
            </a:r>
            <a:r>
              <a:rPr lang="en-US" altLang="en-US" sz="2000" i="1" dirty="0">
                <a:solidFill>
                  <a:srgbClr val="990000"/>
                </a:solidFill>
                <a:latin typeface="Times New Roman" pitchFamily="18" charset="0"/>
              </a:rPr>
              <a:t>null</a:t>
            </a:r>
            <a:r>
              <a:rPr lang="en-US" altLang="en-US" sz="2000" dirty="0">
                <a:solidFill>
                  <a:srgbClr val="990000"/>
                </a:solidFill>
                <a:latin typeface="Times New Roman" pitchFamily="18" charset="0"/>
              </a:rPr>
              <a:t> value if DEPENDENT is a weak entity</a:t>
            </a:r>
          </a:p>
        </p:txBody>
      </p:sp>
      <p:sp>
        <p:nvSpPr>
          <p:cNvPr id="28677" name="Text Box 5"/>
          <p:cNvSpPr txBox="1">
            <a:spLocks noChangeArrowheads="1"/>
          </p:cNvSpPr>
          <p:nvPr/>
        </p:nvSpPr>
        <p:spPr bwMode="auto">
          <a:xfrm>
            <a:off x="5239883" y="3442666"/>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grpSp>
        <p:nvGrpSpPr>
          <p:cNvPr id="28678" name="Group 6"/>
          <p:cNvGrpSpPr>
            <a:grpSpLocks/>
          </p:cNvGrpSpPr>
          <p:nvPr/>
        </p:nvGrpSpPr>
        <p:grpSpPr bwMode="auto">
          <a:xfrm>
            <a:off x="627063" y="4752975"/>
            <a:ext cx="5816600" cy="701675"/>
            <a:chOff x="528" y="3360"/>
            <a:chExt cx="3264" cy="442"/>
          </a:xfrm>
        </p:grpSpPr>
        <p:sp>
          <p:nvSpPr>
            <p:cNvPr id="28683" name="Text Box 7"/>
            <p:cNvSpPr txBox="1">
              <a:spLocks noChangeArrowheads="1"/>
            </p:cNvSpPr>
            <p:nvPr/>
          </p:nvSpPr>
          <p:spPr bwMode="auto">
            <a:xfrm>
              <a:off x="528" y="3552"/>
              <a:ext cx="3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28684" name="AutoShape 8"/>
            <p:cNvSpPr>
              <a:spLocks/>
            </p:cNvSpPr>
            <p:nvPr/>
          </p:nvSpPr>
          <p:spPr bwMode="auto">
            <a:xfrm rot="5400000" flipV="1">
              <a:off x="1999" y="1925"/>
              <a:ext cx="144" cy="3013"/>
            </a:xfrm>
            <a:prstGeom prst="rightBrace">
              <a:avLst>
                <a:gd name="adj1" fmla="val 174363"/>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28679" name="Text Box 10"/>
          <p:cNvSpPr txBox="1">
            <a:spLocks noChangeArrowheads="1"/>
          </p:cNvSpPr>
          <p:nvPr/>
        </p:nvSpPr>
        <p:spPr bwMode="auto">
          <a:xfrm>
            <a:off x="936625" y="176213"/>
            <a:ext cx="7469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 (cont.)</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b) Relations resulting from weak entity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550863" y="0"/>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251907" name="Rectangle 3"/>
          <p:cNvSpPr>
            <a:spLocks noGrp="1" noChangeArrowheads="1"/>
          </p:cNvSpPr>
          <p:nvPr>
            <p:ph idx="1"/>
          </p:nvPr>
        </p:nvSpPr>
        <p:spPr>
          <a:xfrm>
            <a:off x="457200" y="1600200"/>
            <a:ext cx="8229600" cy="4495800"/>
          </a:xfrm>
        </p:spPr>
        <p:txBody>
          <a:bodyPr>
            <a:norm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terms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List five properties of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two properties of candidate keys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first, second, and third normal form</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problems from merging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Transform E-R and EER diagrams to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Create tables with entity and relational integrity constraints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Use normalization to decompose anomalous relations to well-structured relations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592138"/>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199683" name="Rectangle 3"/>
          <p:cNvSpPr>
            <a:spLocks noGrp="1" noChangeArrowheads="1"/>
          </p:cNvSpPr>
          <p:nvPr>
            <p:ph idx="1"/>
          </p:nvPr>
        </p:nvSpPr>
        <p:spPr>
          <a:xfrm>
            <a:off x="161925" y="1728788"/>
            <a:ext cx="8982075" cy="4525962"/>
          </a:xfrm>
        </p:spPr>
        <p:txBody>
          <a:bodyPr lIns="90488" tIns="44450" rIns="90488" bIns="44450">
            <a:no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Binary Relationships</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One-to-Many</a:t>
            </a:r>
            <a:r>
              <a:rPr lang="en-US" sz="3200" dirty="0" smtClean="0">
                <a:solidFill>
                  <a:srgbClr val="000000"/>
                </a:solidFill>
                <a:effectLst>
                  <a:outerShdw blurRad="38100" dist="38100" dir="2700000" algn="tl">
                    <a:srgbClr val="FFFFFF"/>
                  </a:outerShdw>
                </a:effectLst>
              </a:rPr>
              <a:t>–Primary key on the one side becomes a foreign key on the many side</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Many-to-Many</a:t>
            </a:r>
            <a:r>
              <a:rPr lang="en-US" sz="3200" dirty="0" smtClean="0">
                <a:solidFill>
                  <a:srgbClr val="000000"/>
                </a:solidFill>
                <a:effectLst>
                  <a:outerShdw blurRad="38100" dist="38100" dir="2700000" algn="tl">
                    <a:srgbClr val="FFFFFF"/>
                  </a:outerShdw>
                </a:effectLst>
              </a:rPr>
              <a:t>–Create a </a:t>
            </a:r>
            <a:r>
              <a:rPr lang="en-US" sz="3200" b="1" i="1" dirty="0" smtClean="0">
                <a:solidFill>
                  <a:srgbClr val="000000"/>
                </a:solidFill>
                <a:effectLst>
                  <a:outerShdw blurRad="38100" dist="38100" dir="2700000" algn="tl">
                    <a:srgbClr val="FFFFFF"/>
                  </a:outerShdw>
                </a:effectLst>
              </a:rPr>
              <a:t>new relation</a:t>
            </a:r>
            <a:r>
              <a:rPr lang="en-US" sz="3200" dirty="0" smtClean="0">
                <a:solidFill>
                  <a:srgbClr val="000000"/>
                </a:solidFill>
                <a:effectLst>
                  <a:outerShdw blurRad="38100" dist="38100" dir="2700000" algn="tl">
                    <a:srgbClr val="FFFFFF"/>
                  </a:outerShdw>
                </a:effectLst>
              </a:rPr>
              <a:t> with the primary keys of the two entities as its primary key</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One-to-One</a:t>
            </a:r>
            <a:r>
              <a:rPr lang="en-US" sz="3200" dirty="0" smtClean="0">
                <a:solidFill>
                  <a:srgbClr val="000000"/>
                </a:solidFill>
                <a:effectLst>
                  <a:outerShdw blurRad="38100" dist="38100" dir="2700000" algn="tl">
                    <a:srgbClr val="FFFFFF"/>
                  </a:outerShdw>
                </a:effectLst>
              </a:rPr>
              <a:t>–Primary key on mandatory side becomes a foreign key on optional side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73012" y="3318667"/>
            <a:ext cx="8052774" cy="3043495"/>
          </a:xfrm>
          <a:prstGeom prst="rect">
            <a:avLst/>
          </a:prstGeom>
        </p:spPr>
      </p:pic>
      <p:pic>
        <p:nvPicPr>
          <p:cNvPr id="2" name="Picture 1"/>
          <p:cNvPicPr>
            <a:picLocks noChangeAspect="1"/>
          </p:cNvPicPr>
          <p:nvPr/>
        </p:nvPicPr>
        <p:blipFill>
          <a:blip r:embed="rId4"/>
          <a:stretch>
            <a:fillRect/>
          </a:stretch>
        </p:blipFill>
        <p:spPr>
          <a:xfrm>
            <a:off x="1090613" y="1230312"/>
            <a:ext cx="7374649" cy="1690689"/>
          </a:xfrm>
          <a:prstGeom prst="rect">
            <a:avLst/>
          </a:prstGeom>
        </p:spPr>
      </p:pic>
      <p:sp>
        <p:nvSpPr>
          <p:cNvPr id="30725" name="Text Box 2"/>
          <p:cNvSpPr txBox="1">
            <a:spLocks noChangeArrowheads="1"/>
          </p:cNvSpPr>
          <p:nvPr/>
        </p:nvSpPr>
        <p:spPr bwMode="auto">
          <a:xfrm>
            <a:off x="1090613" y="185738"/>
            <a:ext cx="710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4-12 Example of mapping a 1:M relationship</a:t>
            </a:r>
          </a:p>
        </p:txBody>
      </p:sp>
      <p:sp>
        <p:nvSpPr>
          <p:cNvPr id="30726" name="Text Box 3"/>
          <p:cNvSpPr txBox="1">
            <a:spLocks noChangeArrowheads="1"/>
          </p:cNvSpPr>
          <p:nvPr/>
        </p:nvSpPr>
        <p:spPr bwMode="auto">
          <a:xfrm>
            <a:off x="1635125" y="771525"/>
            <a:ext cx="649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Relationship between customers and orders</a:t>
            </a:r>
          </a:p>
        </p:txBody>
      </p:sp>
      <p:sp>
        <p:nvSpPr>
          <p:cNvPr id="30727" name="Text Box 5"/>
          <p:cNvSpPr txBox="1">
            <a:spLocks noChangeArrowheads="1"/>
          </p:cNvSpPr>
          <p:nvPr/>
        </p:nvSpPr>
        <p:spPr bwMode="auto">
          <a:xfrm>
            <a:off x="3433762" y="2202657"/>
            <a:ext cx="289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dirty="0">
                <a:solidFill>
                  <a:srgbClr val="990000"/>
                </a:solidFill>
                <a:latin typeface="Times New Roman" pitchFamily="18" charset="0"/>
              </a:rPr>
              <a:t>Note the mandatory one</a:t>
            </a:r>
          </a:p>
        </p:txBody>
      </p:sp>
      <p:sp>
        <p:nvSpPr>
          <p:cNvPr id="30728" name="Text Box 7"/>
          <p:cNvSpPr txBox="1">
            <a:spLocks noChangeArrowheads="1"/>
          </p:cNvSpPr>
          <p:nvPr/>
        </p:nvSpPr>
        <p:spPr bwMode="auto">
          <a:xfrm>
            <a:off x="1695450" y="2905125"/>
            <a:ext cx="386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relationship</a:t>
            </a:r>
          </a:p>
        </p:txBody>
      </p:sp>
      <p:sp>
        <p:nvSpPr>
          <p:cNvPr id="30729" name="Text Box 9"/>
          <p:cNvSpPr txBox="1">
            <a:spLocks noChangeArrowheads="1"/>
          </p:cNvSpPr>
          <p:nvPr/>
        </p:nvSpPr>
        <p:spPr bwMode="auto">
          <a:xfrm>
            <a:off x="5853113" y="4681538"/>
            <a:ext cx="27971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990000"/>
                </a:solidFill>
                <a:latin typeface="Times New Roman" pitchFamily="18" charset="0"/>
              </a:rPr>
              <a:t>Again, no null value in the foreign key…this is because of the mandatory minimum cardinality.</a:t>
            </a:r>
          </a:p>
        </p:txBody>
      </p:sp>
      <p:sp>
        <p:nvSpPr>
          <p:cNvPr id="30730" name="Text Box 10"/>
          <p:cNvSpPr txBox="1">
            <a:spLocks noChangeArrowheads="1"/>
          </p:cNvSpPr>
          <p:nvPr/>
        </p:nvSpPr>
        <p:spPr bwMode="auto">
          <a:xfrm>
            <a:off x="3904890" y="5994165"/>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1184275" y="228600"/>
            <a:ext cx="732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a:t>
            </a:r>
          </a:p>
        </p:txBody>
      </p:sp>
      <p:sp>
        <p:nvSpPr>
          <p:cNvPr id="31748" name="Text Box 4"/>
          <p:cNvSpPr txBox="1">
            <a:spLocks noChangeArrowheads="1"/>
          </p:cNvSpPr>
          <p:nvPr/>
        </p:nvSpPr>
        <p:spPr bwMode="auto">
          <a:xfrm>
            <a:off x="1778000" y="812800"/>
            <a:ext cx="449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Completes relationship (M:N)</a:t>
            </a:r>
          </a:p>
        </p:txBody>
      </p:sp>
      <p:sp>
        <p:nvSpPr>
          <p:cNvPr id="31749" name="Text Box 6"/>
          <p:cNvSpPr txBox="1">
            <a:spLocks noChangeArrowheads="1"/>
          </p:cNvSpPr>
          <p:nvPr/>
        </p:nvSpPr>
        <p:spPr bwMode="auto">
          <a:xfrm>
            <a:off x="438150" y="5060950"/>
            <a:ext cx="8513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The </a:t>
            </a:r>
            <a:r>
              <a:rPr lang="en-US" altLang="en-US" sz="2400" i="1">
                <a:solidFill>
                  <a:srgbClr val="990000"/>
                </a:solidFill>
                <a:latin typeface="Times New Roman" pitchFamily="18" charset="0"/>
              </a:rPr>
              <a:t>Completes</a:t>
            </a:r>
            <a:r>
              <a:rPr lang="en-US" altLang="en-US" sz="2400">
                <a:solidFill>
                  <a:srgbClr val="990000"/>
                </a:solidFill>
                <a:latin typeface="Times New Roman" pitchFamily="18" charset="0"/>
              </a:rPr>
              <a:t> relationship will need to become a separate relation.</a:t>
            </a:r>
          </a:p>
        </p:txBody>
      </p:sp>
      <p:pic>
        <p:nvPicPr>
          <p:cNvPr id="2" name="Picture 1"/>
          <p:cNvPicPr>
            <a:picLocks noChangeAspect="1"/>
          </p:cNvPicPr>
          <p:nvPr/>
        </p:nvPicPr>
        <p:blipFill>
          <a:blip r:embed="rId3"/>
          <a:stretch>
            <a:fillRect/>
          </a:stretch>
        </p:blipFill>
        <p:spPr>
          <a:xfrm>
            <a:off x="121382" y="1790163"/>
            <a:ext cx="8879170" cy="268658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3416" y="1440735"/>
            <a:ext cx="8773164" cy="4586578"/>
          </a:xfrm>
          <a:prstGeom prst="rect">
            <a:avLst/>
          </a:prstGeom>
        </p:spPr>
      </p:pic>
      <p:sp>
        <p:nvSpPr>
          <p:cNvPr id="32772" name="Text Box 3"/>
          <p:cNvSpPr txBox="1">
            <a:spLocks noChangeArrowheads="1"/>
          </p:cNvSpPr>
          <p:nvPr/>
        </p:nvSpPr>
        <p:spPr bwMode="auto">
          <a:xfrm>
            <a:off x="0" y="-990600"/>
            <a:ext cx="184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endParaRPr lang="en-US" altLang="en-US" sz="2600">
              <a:latin typeface="Times New Roman" pitchFamily="18" charset="0"/>
            </a:endParaRPr>
          </a:p>
        </p:txBody>
      </p:sp>
      <p:sp>
        <p:nvSpPr>
          <p:cNvPr id="32773" name="Text Box 5"/>
          <p:cNvSpPr txBox="1">
            <a:spLocks noChangeArrowheads="1"/>
          </p:cNvSpPr>
          <p:nvPr/>
        </p:nvSpPr>
        <p:spPr bwMode="auto">
          <a:xfrm>
            <a:off x="7037388" y="3867150"/>
            <a:ext cx="164306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new </a:t>
            </a:r>
            <a:r>
              <a:rPr lang="en-US" altLang="en-US" sz="2400" i="1">
                <a:solidFill>
                  <a:srgbClr val="990000"/>
                </a:solidFill>
                <a:latin typeface="Times New Roman" pitchFamily="18" charset="0"/>
              </a:rPr>
              <a:t>intersection relation</a:t>
            </a:r>
          </a:p>
        </p:txBody>
      </p:sp>
      <p:grpSp>
        <p:nvGrpSpPr>
          <p:cNvPr id="32774" name="Group 6"/>
          <p:cNvGrpSpPr>
            <a:grpSpLocks/>
          </p:cNvGrpSpPr>
          <p:nvPr/>
        </p:nvGrpSpPr>
        <p:grpSpPr bwMode="auto">
          <a:xfrm>
            <a:off x="1127125" y="3752850"/>
            <a:ext cx="4556125" cy="771525"/>
            <a:chOff x="638" y="2265"/>
            <a:chExt cx="2870" cy="486"/>
          </a:xfrm>
        </p:grpSpPr>
        <p:sp>
          <p:nvSpPr>
            <p:cNvPr id="32783" name="Text Box 7"/>
            <p:cNvSpPr txBox="1">
              <a:spLocks noChangeArrowheads="1"/>
            </p:cNvSpPr>
            <p:nvPr/>
          </p:nvSpPr>
          <p:spPr bwMode="auto">
            <a:xfrm>
              <a:off x="638" y="2265"/>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sp>
          <p:nvSpPr>
            <p:cNvPr id="32784" name="Text Box 8"/>
            <p:cNvSpPr txBox="1">
              <a:spLocks noChangeArrowheads="1"/>
            </p:cNvSpPr>
            <p:nvPr/>
          </p:nvSpPr>
          <p:spPr bwMode="auto">
            <a:xfrm>
              <a:off x="2473" y="2501"/>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grpSp>
      <p:grpSp>
        <p:nvGrpSpPr>
          <p:cNvPr id="32775" name="Group 9"/>
          <p:cNvGrpSpPr>
            <a:grpSpLocks/>
          </p:cNvGrpSpPr>
          <p:nvPr/>
        </p:nvGrpSpPr>
        <p:grpSpPr bwMode="auto">
          <a:xfrm>
            <a:off x="2590800" y="2733675"/>
            <a:ext cx="2971800" cy="609600"/>
            <a:chOff x="1632" y="1632"/>
            <a:chExt cx="1872" cy="384"/>
          </a:xfrm>
        </p:grpSpPr>
        <p:sp>
          <p:nvSpPr>
            <p:cNvPr id="32781" name="Text Box 10"/>
            <p:cNvSpPr txBox="1">
              <a:spLocks noChangeArrowheads="1"/>
            </p:cNvSpPr>
            <p:nvPr/>
          </p:nvSpPr>
          <p:spPr bwMode="auto">
            <a:xfrm>
              <a:off x="1632" y="1632"/>
              <a:ext cx="18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32782" name="AutoShape 11"/>
            <p:cNvSpPr>
              <a:spLocks/>
            </p:cNvSpPr>
            <p:nvPr/>
          </p:nvSpPr>
          <p:spPr bwMode="auto">
            <a:xfrm rot="-5400000">
              <a:off x="2472" y="1080"/>
              <a:ext cx="144" cy="1728"/>
            </a:xfrm>
            <a:prstGeom prst="rightBrace">
              <a:avLst>
                <a:gd name="adj1" fmla="val 100000"/>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32776" name="Text Box 12"/>
          <p:cNvSpPr txBox="1">
            <a:spLocks noChangeArrowheads="1"/>
          </p:cNvSpPr>
          <p:nvPr/>
        </p:nvSpPr>
        <p:spPr bwMode="auto">
          <a:xfrm>
            <a:off x="585788" y="228600"/>
            <a:ext cx="827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 (cont.)</a:t>
            </a:r>
          </a:p>
        </p:txBody>
      </p:sp>
      <p:sp>
        <p:nvSpPr>
          <p:cNvPr id="32777" name="Text Box 13"/>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2837" y="2095065"/>
            <a:ext cx="8743209" cy="2691248"/>
          </a:xfrm>
          <a:prstGeom prst="rect">
            <a:avLst/>
          </a:prstGeom>
        </p:spPr>
      </p:pic>
      <p:sp>
        <p:nvSpPr>
          <p:cNvPr id="33795" name="Text Box 5"/>
          <p:cNvSpPr txBox="1">
            <a:spLocks noChangeArrowheads="1"/>
          </p:cNvSpPr>
          <p:nvPr/>
        </p:nvSpPr>
        <p:spPr bwMode="auto">
          <a:xfrm>
            <a:off x="882650" y="228600"/>
            <a:ext cx="793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a:t>
            </a:r>
          </a:p>
        </p:txBody>
      </p:sp>
      <p:sp>
        <p:nvSpPr>
          <p:cNvPr id="33796" name="Text Box 6"/>
          <p:cNvSpPr txBox="1">
            <a:spLocks noChangeArrowheads="1"/>
          </p:cNvSpPr>
          <p:nvPr/>
        </p:nvSpPr>
        <p:spPr bwMode="auto">
          <a:xfrm>
            <a:off x="1778000" y="812800"/>
            <a:ext cx="5133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a) In charge relationship </a:t>
            </a:r>
            <a:r>
              <a:rPr lang="en-US" altLang="en-US" sz="2400" dirty="0" smtClean="0">
                <a:solidFill>
                  <a:srgbClr val="000000"/>
                </a:solidFill>
                <a:latin typeface="Arial" pitchFamily="34" charset="0"/>
              </a:rPr>
              <a:t>(binary 1:1</a:t>
            </a:r>
            <a:r>
              <a:rPr lang="en-US" altLang="en-US" sz="2400" dirty="0">
                <a:solidFill>
                  <a:srgbClr val="000000"/>
                </a:solidFill>
                <a:latin typeface="Arial" pitchFamily="34" charset="0"/>
              </a:rPr>
              <a:t>)</a:t>
            </a:r>
          </a:p>
        </p:txBody>
      </p:sp>
      <p:grpSp>
        <p:nvGrpSpPr>
          <p:cNvPr id="33797" name="Group 8"/>
          <p:cNvGrpSpPr>
            <a:grpSpLocks/>
          </p:cNvGrpSpPr>
          <p:nvPr/>
        </p:nvGrpSpPr>
        <p:grpSpPr bwMode="auto">
          <a:xfrm>
            <a:off x="2225966" y="4069120"/>
            <a:ext cx="6389687" cy="1352550"/>
            <a:chOff x="336" y="3084"/>
            <a:chExt cx="4025" cy="852"/>
          </a:xfrm>
        </p:grpSpPr>
        <p:sp>
          <p:nvSpPr>
            <p:cNvPr id="33802" name="Text Box 9"/>
            <p:cNvSpPr txBox="1">
              <a:spLocks noChangeArrowheads="1"/>
            </p:cNvSpPr>
            <p:nvPr/>
          </p:nvSpPr>
          <p:spPr bwMode="auto">
            <a:xfrm>
              <a:off x="336" y="3648"/>
              <a:ext cx="40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Often in 1:1 relationships, one direction is optional</a:t>
              </a:r>
            </a:p>
          </p:txBody>
        </p:sp>
        <p:sp>
          <p:nvSpPr>
            <p:cNvPr id="33803" name="Line 10"/>
            <p:cNvSpPr>
              <a:spLocks noChangeShapeType="1"/>
            </p:cNvSpPr>
            <p:nvPr/>
          </p:nvSpPr>
          <p:spPr bwMode="auto">
            <a:xfrm flipV="1">
              <a:off x="2868" y="3084"/>
              <a:ext cx="25" cy="564"/>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2779" y="1532586"/>
            <a:ext cx="8513718" cy="2872727"/>
          </a:xfrm>
          <a:prstGeom prst="rect">
            <a:avLst/>
          </a:prstGeom>
        </p:spPr>
      </p:pic>
      <p:sp>
        <p:nvSpPr>
          <p:cNvPr id="34819" name="Text Box 2"/>
          <p:cNvSpPr txBox="1">
            <a:spLocks noChangeArrowheads="1"/>
          </p:cNvSpPr>
          <p:nvPr/>
        </p:nvSpPr>
        <p:spPr bwMode="auto">
          <a:xfrm>
            <a:off x="1165225" y="803275"/>
            <a:ext cx="305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Resulting relations</a:t>
            </a:r>
          </a:p>
        </p:txBody>
      </p:sp>
      <p:sp>
        <p:nvSpPr>
          <p:cNvPr id="34820" name="Text Box 5"/>
          <p:cNvSpPr txBox="1">
            <a:spLocks noChangeArrowheads="1"/>
          </p:cNvSpPr>
          <p:nvPr/>
        </p:nvSpPr>
        <p:spPr bwMode="auto">
          <a:xfrm>
            <a:off x="227013" y="228600"/>
            <a:ext cx="8882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 (cont.)</a:t>
            </a:r>
          </a:p>
        </p:txBody>
      </p:sp>
      <p:grpSp>
        <p:nvGrpSpPr>
          <p:cNvPr id="34821" name="Group 7"/>
          <p:cNvGrpSpPr>
            <a:grpSpLocks/>
          </p:cNvGrpSpPr>
          <p:nvPr/>
        </p:nvGrpSpPr>
        <p:grpSpPr bwMode="auto">
          <a:xfrm>
            <a:off x="1633538" y="4275138"/>
            <a:ext cx="6592887" cy="1485900"/>
            <a:chOff x="336" y="3230"/>
            <a:chExt cx="4153" cy="936"/>
          </a:xfrm>
        </p:grpSpPr>
        <p:sp>
          <p:nvSpPr>
            <p:cNvPr id="34826" name="Text Box 8"/>
            <p:cNvSpPr txBox="1">
              <a:spLocks noChangeArrowheads="1"/>
            </p:cNvSpPr>
            <p:nvPr/>
          </p:nvSpPr>
          <p:spPr bwMode="auto">
            <a:xfrm>
              <a:off x="336" y="3648"/>
              <a:ext cx="41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Foreign key goes in the relation on the optional side,</a:t>
              </a:r>
            </a:p>
            <a:p>
              <a:pPr eaLnBrk="1" hangingPunct="1"/>
              <a:r>
                <a:rPr lang="en-US" altLang="en-US" sz="2400">
                  <a:solidFill>
                    <a:srgbClr val="990000"/>
                  </a:solidFill>
                  <a:latin typeface="Times New Roman" pitchFamily="18" charset="0"/>
                </a:rPr>
                <a:t>matching the primary key on the mandatory side</a:t>
              </a:r>
            </a:p>
          </p:txBody>
        </p:sp>
        <p:sp>
          <p:nvSpPr>
            <p:cNvPr id="34827" name="Line 9"/>
            <p:cNvSpPr>
              <a:spLocks noChangeShapeType="1"/>
            </p:cNvSpPr>
            <p:nvPr/>
          </p:nvSpPr>
          <p:spPr bwMode="auto">
            <a:xfrm flipV="1">
              <a:off x="2877" y="3230"/>
              <a:ext cx="8" cy="479"/>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06851" name="Rectangle 3"/>
          <p:cNvSpPr>
            <a:spLocks noGrp="1" noChangeArrowheads="1"/>
          </p:cNvSpPr>
          <p:nvPr>
            <p:ph idx="1"/>
          </p:nvPr>
        </p:nvSpPr>
        <p:spPr>
          <a:xfrm>
            <a:off x="161925" y="1836738"/>
            <a:ext cx="8686800" cy="4525962"/>
          </a:xfrm>
        </p:spPr>
        <p:txBody>
          <a:bodyPr>
            <a:normAutofit/>
          </a:bodyPr>
          <a:lstStyle/>
          <a:p>
            <a:pPr eaLnBrk="1" fontAlgn="auto" hangingPunct="1">
              <a:lnSpc>
                <a:spcPct val="90000"/>
              </a:lnSpc>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Associative Entities</a:t>
            </a:r>
          </a:p>
          <a:p>
            <a:pPr lvl="1"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Not Assigned </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Default primary key for the association relation is composed of the primary keys of the two entities (as in M:N relationship)</a:t>
            </a:r>
          </a:p>
          <a:p>
            <a:pPr lvl="1"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Assigned </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It is natural and familiar to end-users</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Default identifier may not be unique</a:t>
            </a:r>
          </a:p>
          <a:p>
            <a:pPr eaLnBrk="1" fontAlgn="auto" hangingPunct="1">
              <a:lnSpc>
                <a:spcPct val="90000"/>
              </a:lnSpc>
              <a:spcAft>
                <a:spcPts val="0"/>
              </a:spcAft>
              <a:buFont typeface="Wingdings" pitchFamily="2" charset="2"/>
              <a:buNone/>
              <a:defRPr/>
            </a:pPr>
            <a:endParaRPr lang="en-US" sz="4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3188" y="2505476"/>
            <a:ext cx="8895144" cy="2478647"/>
          </a:xfrm>
          <a:prstGeom prst="rect">
            <a:avLst/>
          </a:prstGeom>
        </p:spPr>
      </p:pic>
      <p:sp>
        <p:nvSpPr>
          <p:cNvPr id="36868" name="Text Box 8"/>
          <p:cNvSpPr txBox="1">
            <a:spLocks noChangeArrowheads="1"/>
          </p:cNvSpPr>
          <p:nvPr/>
        </p:nvSpPr>
        <p:spPr bwMode="auto">
          <a:xfrm>
            <a:off x="1139825" y="228600"/>
            <a:ext cx="744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a:t>
            </a:r>
          </a:p>
        </p:txBody>
      </p:sp>
      <p:sp>
        <p:nvSpPr>
          <p:cNvPr id="36869" name="Text Box 9"/>
          <p:cNvSpPr txBox="1">
            <a:spLocks noChangeArrowheads="1"/>
          </p:cNvSpPr>
          <p:nvPr/>
        </p:nvSpPr>
        <p:spPr bwMode="auto">
          <a:xfrm>
            <a:off x="1778000" y="812800"/>
            <a:ext cx="331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An associative entity</a:t>
            </a:r>
          </a:p>
        </p:txBody>
      </p:sp>
      <p:cxnSp>
        <p:nvCxnSpPr>
          <p:cNvPr id="8" name="Straight Arrow Connector 7"/>
          <p:cNvCxnSpPr/>
          <p:nvPr/>
        </p:nvCxnSpPr>
        <p:spPr bwMode="auto">
          <a:xfrm>
            <a:off x="3309938" y="1219200"/>
            <a:ext cx="734028" cy="1433848"/>
          </a:xfrm>
          <a:prstGeom prst="straightConnector1">
            <a:avLst/>
          </a:prstGeom>
          <a:ln>
            <a:solidFill>
              <a:srgbClr val="990000"/>
            </a:solidFill>
            <a:headEnd type="none" w="med" len="med"/>
            <a:tailEnd type="arrow"/>
          </a:ln>
          <a:effectLst/>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5960" y="1728585"/>
            <a:ext cx="8583339" cy="3259496"/>
          </a:xfrm>
          <a:prstGeom prst="rect">
            <a:avLst/>
          </a:prstGeom>
        </p:spPr>
      </p:pic>
      <p:sp>
        <p:nvSpPr>
          <p:cNvPr id="37892" name="Text Box 9"/>
          <p:cNvSpPr txBox="1">
            <a:spLocks noChangeArrowheads="1"/>
          </p:cNvSpPr>
          <p:nvPr/>
        </p:nvSpPr>
        <p:spPr bwMode="auto">
          <a:xfrm>
            <a:off x="455613" y="228600"/>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 (cont.)</a:t>
            </a:r>
          </a:p>
        </p:txBody>
      </p:sp>
      <p:sp>
        <p:nvSpPr>
          <p:cNvPr id="37893" name="Text Box 10"/>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grpSp>
        <p:nvGrpSpPr>
          <p:cNvPr id="37894" name="Group 20"/>
          <p:cNvGrpSpPr>
            <a:grpSpLocks/>
          </p:cNvGrpSpPr>
          <p:nvPr/>
        </p:nvGrpSpPr>
        <p:grpSpPr bwMode="auto">
          <a:xfrm>
            <a:off x="257175" y="3149600"/>
            <a:ext cx="7837488" cy="2760663"/>
            <a:chOff x="363" y="1966"/>
            <a:chExt cx="4937" cy="1739"/>
          </a:xfrm>
        </p:grpSpPr>
        <p:sp>
          <p:nvSpPr>
            <p:cNvPr id="37898" name="Text Box 16"/>
            <p:cNvSpPr txBox="1">
              <a:spLocks noChangeArrowheads="1"/>
            </p:cNvSpPr>
            <p:nvPr/>
          </p:nvSpPr>
          <p:spPr bwMode="auto">
            <a:xfrm>
              <a:off x="609" y="3414"/>
              <a:ext cx="46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Composite primary key formed from the two foreign keys</a:t>
              </a:r>
            </a:p>
          </p:txBody>
        </p:sp>
        <p:sp>
          <p:nvSpPr>
            <p:cNvPr id="37899" name="Rectangle 18"/>
            <p:cNvSpPr>
              <a:spLocks noChangeArrowheads="1"/>
            </p:cNvSpPr>
            <p:nvPr/>
          </p:nvSpPr>
          <p:spPr bwMode="auto">
            <a:xfrm>
              <a:off x="969" y="1966"/>
              <a:ext cx="1189" cy="356"/>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37900" name="Freeform 19"/>
            <p:cNvSpPr>
              <a:spLocks/>
            </p:cNvSpPr>
            <p:nvPr/>
          </p:nvSpPr>
          <p:spPr bwMode="auto">
            <a:xfrm>
              <a:off x="363" y="2231"/>
              <a:ext cx="579" cy="1249"/>
            </a:xfrm>
            <a:custGeom>
              <a:avLst/>
              <a:gdLst>
                <a:gd name="T0" fmla="*/ 560 w 579"/>
                <a:gd name="T1" fmla="*/ 1113 h 1298"/>
                <a:gd name="T2" fmla="*/ 3 w 579"/>
                <a:gd name="T3" fmla="*/ 297 h 1298"/>
                <a:gd name="T4" fmla="*/ 579 w 579"/>
                <a:gd name="T5" fmla="*/ 0 h 1298"/>
                <a:gd name="T6" fmla="*/ 0 60000 65536"/>
                <a:gd name="T7" fmla="*/ 0 60000 65536"/>
                <a:gd name="T8" fmla="*/ 0 60000 65536"/>
                <a:gd name="T9" fmla="*/ 0 w 579"/>
                <a:gd name="T10" fmla="*/ 0 h 1298"/>
                <a:gd name="T11" fmla="*/ 579 w 579"/>
                <a:gd name="T12" fmla="*/ 1298 h 1298"/>
              </a:gdLst>
              <a:ahLst/>
              <a:cxnLst>
                <a:cxn ang="T6">
                  <a:pos x="T0" y="T1"/>
                </a:cxn>
                <a:cxn ang="T7">
                  <a:pos x="T2" y="T3"/>
                </a:cxn>
                <a:cxn ang="T8">
                  <a:pos x="T4" y="T5"/>
                </a:cxn>
              </a:cxnLst>
              <a:rect l="T9" t="T10" r="T11" b="T12"/>
              <a:pathLst>
                <a:path w="579" h="1298">
                  <a:moveTo>
                    <a:pt x="560" y="1298"/>
                  </a:moveTo>
                  <a:cubicBezTo>
                    <a:pt x="280" y="930"/>
                    <a:pt x="0" y="563"/>
                    <a:pt x="3" y="347"/>
                  </a:cubicBezTo>
                  <a:cubicBezTo>
                    <a:pt x="6" y="131"/>
                    <a:pt x="292" y="65"/>
                    <a:pt x="579"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5"/>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a:t>
            </a:r>
          </a:p>
        </p:txBody>
      </p:sp>
      <p:sp>
        <p:nvSpPr>
          <p:cNvPr id="38916" name="Text Box 6"/>
          <p:cNvSpPr txBox="1">
            <a:spLocks noChangeArrowheads="1"/>
          </p:cNvSpPr>
          <p:nvPr/>
        </p:nvSpPr>
        <p:spPr bwMode="auto">
          <a:xfrm>
            <a:off x="1735138" y="1198563"/>
            <a:ext cx="452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SHIPMENT associative entity</a:t>
            </a:r>
          </a:p>
        </p:txBody>
      </p:sp>
      <p:pic>
        <p:nvPicPr>
          <p:cNvPr id="2" name="Picture 1"/>
          <p:cNvPicPr>
            <a:picLocks noChangeAspect="1"/>
          </p:cNvPicPr>
          <p:nvPr/>
        </p:nvPicPr>
        <p:blipFill>
          <a:blip r:embed="rId3"/>
          <a:stretch>
            <a:fillRect/>
          </a:stretch>
        </p:blipFill>
        <p:spPr>
          <a:xfrm>
            <a:off x="372682" y="2086377"/>
            <a:ext cx="8027828" cy="252425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49250" y="174625"/>
            <a:ext cx="879475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Components of relational model</a:t>
            </a:r>
          </a:p>
        </p:txBody>
      </p:sp>
      <p:sp>
        <p:nvSpPr>
          <p:cNvPr id="13314" name="Content Placeholder 2"/>
          <p:cNvSpPr>
            <a:spLocks noGrp="1"/>
          </p:cNvSpPr>
          <p:nvPr>
            <p:ph idx="1"/>
          </p:nvPr>
        </p:nvSpPr>
        <p:spPr>
          <a:xfrm>
            <a:off x="223838" y="1392238"/>
            <a:ext cx="8920162" cy="4525962"/>
          </a:xfrm>
        </p:spPr>
        <p:txBody>
          <a:bodyPr/>
          <a:lstStyle/>
          <a:p>
            <a:pPr eaLnBrk="1" hangingPunct="1"/>
            <a:r>
              <a:rPr lang="en-US" altLang="en-US" sz="3600" smtClean="0"/>
              <a:t>Data structure</a:t>
            </a:r>
          </a:p>
          <a:p>
            <a:pPr lvl="1" eaLnBrk="1" hangingPunct="1"/>
            <a:r>
              <a:rPr lang="en-US" altLang="en-US" sz="3200" smtClean="0"/>
              <a:t>Tables (relations), rows, columns</a:t>
            </a:r>
          </a:p>
          <a:p>
            <a:pPr eaLnBrk="1" hangingPunct="1"/>
            <a:r>
              <a:rPr lang="en-US" altLang="en-US" sz="3600" smtClean="0"/>
              <a:t>Data manipulation</a:t>
            </a:r>
          </a:p>
          <a:p>
            <a:pPr lvl="1" eaLnBrk="1" hangingPunct="1"/>
            <a:r>
              <a:rPr lang="en-US" altLang="en-US" sz="3200" smtClean="0"/>
              <a:t>Powerful SQL operations for retrieving and modifying data</a:t>
            </a:r>
          </a:p>
          <a:p>
            <a:pPr eaLnBrk="1" hangingPunct="1"/>
            <a:r>
              <a:rPr lang="en-US" altLang="en-US" sz="3600" smtClean="0"/>
              <a:t>Data integrity</a:t>
            </a:r>
          </a:p>
          <a:p>
            <a:pPr lvl="1" eaLnBrk="1" hangingPunct="1"/>
            <a:r>
              <a:rPr lang="en-US" altLang="en-US" sz="3200" smtClean="0"/>
              <a:t>Mechanisms for implementing business rules that maintain integrity of manipulated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6574" y="1795463"/>
            <a:ext cx="8161119" cy="4193213"/>
          </a:xfrm>
          <a:prstGeom prst="rect">
            <a:avLst/>
          </a:prstGeom>
        </p:spPr>
      </p:pic>
      <p:sp>
        <p:nvSpPr>
          <p:cNvPr id="39940" name="Text Box 2"/>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 (cont.)</a:t>
            </a:r>
          </a:p>
        </p:txBody>
      </p:sp>
      <p:sp>
        <p:nvSpPr>
          <p:cNvPr id="39941" name="Text Box 3"/>
          <p:cNvSpPr txBox="1">
            <a:spLocks noChangeArrowheads="1"/>
          </p:cNvSpPr>
          <p:nvPr/>
        </p:nvSpPr>
        <p:spPr bwMode="auto">
          <a:xfrm>
            <a:off x="1735138" y="1198563"/>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
        <p:nvSpPr>
          <p:cNvPr id="39942" name="Text Box 6"/>
          <p:cNvSpPr txBox="1">
            <a:spLocks noChangeArrowheads="1"/>
          </p:cNvSpPr>
          <p:nvPr/>
        </p:nvSpPr>
        <p:spPr bwMode="auto">
          <a:xfrm>
            <a:off x="3562350" y="3228975"/>
            <a:ext cx="4090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Primary key differs from foreign keys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604838"/>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09923" name="Rectangle 3"/>
          <p:cNvSpPr>
            <a:spLocks noGrp="1" noChangeArrowheads="1"/>
          </p:cNvSpPr>
          <p:nvPr>
            <p:ph idx="1"/>
          </p:nvPr>
        </p:nvSpPr>
        <p:spPr>
          <a:xfrm>
            <a:off x="457200" y="1689100"/>
            <a:ext cx="8686800" cy="4525963"/>
          </a:xfrm>
        </p:spPr>
        <p:txBody>
          <a:bodyPr lIns="90488" tIns="44450" rIns="90488" bIns="44450">
            <a:norm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Unary Relationships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One-to-Many–Recursive foreign key in the same relation</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Many-to-Many–Two relations:</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 for the entity type</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 for an associative relation in which the primary key has two attributes, both taken from the primary key of the entity</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4747" y="966788"/>
            <a:ext cx="8329865" cy="2626418"/>
          </a:xfrm>
          <a:prstGeom prst="rect">
            <a:avLst/>
          </a:prstGeom>
        </p:spPr>
      </p:pic>
      <p:sp>
        <p:nvSpPr>
          <p:cNvPr id="41988" name="Text Box 4"/>
          <p:cNvSpPr txBox="1">
            <a:spLocks noChangeArrowheads="1"/>
          </p:cNvSpPr>
          <p:nvPr/>
        </p:nvSpPr>
        <p:spPr bwMode="auto">
          <a:xfrm>
            <a:off x="1066800" y="228600"/>
            <a:ext cx="630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4-17 Mapping a unary 1:N relationship</a:t>
            </a:r>
          </a:p>
        </p:txBody>
      </p:sp>
      <p:sp>
        <p:nvSpPr>
          <p:cNvPr id="41989" name="Text Box 5"/>
          <p:cNvSpPr txBox="1">
            <a:spLocks noChangeArrowheads="1"/>
          </p:cNvSpPr>
          <p:nvPr/>
        </p:nvSpPr>
        <p:spPr bwMode="auto">
          <a:xfrm>
            <a:off x="1093788" y="2555875"/>
            <a:ext cx="2209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(a) EMPLOYEE entity with unary relationship</a:t>
            </a:r>
          </a:p>
        </p:txBody>
      </p:sp>
      <p:sp>
        <p:nvSpPr>
          <p:cNvPr id="41991" name="Text Box 6"/>
          <p:cNvSpPr txBox="1">
            <a:spLocks noChangeArrowheads="1"/>
          </p:cNvSpPr>
          <p:nvPr/>
        </p:nvSpPr>
        <p:spPr bwMode="auto">
          <a:xfrm>
            <a:off x="304800" y="4284663"/>
            <a:ext cx="152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(b) EMPLOYEE relation with recursive foreign key</a:t>
            </a:r>
          </a:p>
        </p:txBody>
      </p:sp>
      <p:pic>
        <p:nvPicPr>
          <p:cNvPr id="3" name="Picture 2"/>
          <p:cNvPicPr>
            <a:picLocks noChangeAspect="1"/>
          </p:cNvPicPr>
          <p:nvPr/>
        </p:nvPicPr>
        <p:blipFill>
          <a:blip r:embed="rId4"/>
          <a:stretch>
            <a:fillRect/>
          </a:stretch>
        </p:blipFill>
        <p:spPr>
          <a:xfrm>
            <a:off x="1828800" y="4200414"/>
            <a:ext cx="7070776" cy="167235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143000" y="152400"/>
            <a:ext cx="639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4-18 Mapping a unary M:N relationship</a:t>
            </a:r>
          </a:p>
        </p:txBody>
      </p:sp>
      <p:sp>
        <p:nvSpPr>
          <p:cNvPr id="43012" name="Text Box 4"/>
          <p:cNvSpPr txBox="1">
            <a:spLocks noChangeArrowheads="1"/>
          </p:cNvSpPr>
          <p:nvPr/>
        </p:nvSpPr>
        <p:spPr bwMode="auto">
          <a:xfrm>
            <a:off x="5548313" y="1027113"/>
            <a:ext cx="29646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990000"/>
                </a:solidFill>
                <a:latin typeface="Times New Roman" pitchFamily="18" charset="0"/>
              </a:rPr>
              <a:t>(a) Bill-of-materials relationships </a:t>
            </a:r>
            <a:r>
              <a:rPr lang="en-US" altLang="en-US" sz="2000" dirty="0" smtClean="0">
                <a:solidFill>
                  <a:srgbClr val="990000"/>
                </a:solidFill>
                <a:latin typeface="Times New Roman" pitchFamily="18" charset="0"/>
              </a:rPr>
              <a:t>(unary M:N</a:t>
            </a:r>
            <a:r>
              <a:rPr lang="en-US" altLang="en-US" sz="2000" dirty="0">
                <a:solidFill>
                  <a:srgbClr val="990000"/>
                </a:solidFill>
                <a:latin typeface="Times New Roman" pitchFamily="18" charset="0"/>
              </a:rPr>
              <a:t>)</a:t>
            </a:r>
          </a:p>
        </p:txBody>
      </p:sp>
      <p:sp>
        <p:nvSpPr>
          <p:cNvPr id="43013" name="Text Box 5"/>
          <p:cNvSpPr txBox="1">
            <a:spLocks noChangeArrowheads="1"/>
          </p:cNvSpPr>
          <p:nvPr/>
        </p:nvSpPr>
        <p:spPr bwMode="auto">
          <a:xfrm>
            <a:off x="1485900" y="4292600"/>
            <a:ext cx="190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ITEM and COMPONENT relations</a:t>
            </a:r>
          </a:p>
        </p:txBody>
      </p:sp>
      <p:pic>
        <p:nvPicPr>
          <p:cNvPr id="2" name="Picture 1"/>
          <p:cNvPicPr>
            <a:picLocks noChangeAspect="1"/>
          </p:cNvPicPr>
          <p:nvPr/>
        </p:nvPicPr>
        <p:blipFill>
          <a:blip r:embed="rId3"/>
          <a:stretch>
            <a:fillRect/>
          </a:stretch>
        </p:blipFill>
        <p:spPr>
          <a:xfrm>
            <a:off x="558420" y="829469"/>
            <a:ext cx="4261423" cy="2493280"/>
          </a:xfrm>
          <a:prstGeom prst="rect">
            <a:avLst/>
          </a:prstGeom>
        </p:spPr>
      </p:pic>
      <p:pic>
        <p:nvPicPr>
          <p:cNvPr id="3" name="Picture 2"/>
          <p:cNvPicPr>
            <a:picLocks noChangeAspect="1"/>
          </p:cNvPicPr>
          <p:nvPr/>
        </p:nvPicPr>
        <p:blipFill>
          <a:blip r:embed="rId4"/>
          <a:stretch>
            <a:fillRect/>
          </a:stretch>
        </p:blipFill>
        <p:spPr>
          <a:xfrm>
            <a:off x="3505200" y="3509369"/>
            <a:ext cx="4805136" cy="283991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12995" name="Rectangle 3"/>
          <p:cNvSpPr>
            <a:spLocks noGrp="1" noChangeArrowheads="1"/>
          </p:cNvSpPr>
          <p:nvPr>
            <p:ph idx="1"/>
          </p:nvPr>
        </p:nvSpPr>
        <p:spPr>
          <a:xfrm>
            <a:off x="277813" y="1930400"/>
            <a:ext cx="8686800" cy="4094163"/>
          </a:xfrm>
        </p:spPr>
        <p:txBody>
          <a:bodyPr>
            <a:norm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Ternary (and n-</a:t>
            </a:r>
            <a:r>
              <a:rPr lang="en-US" sz="4000" dirty="0" err="1" smtClean="0">
                <a:solidFill>
                  <a:srgbClr val="000000"/>
                </a:solidFill>
                <a:effectLst>
                  <a:outerShdw blurRad="38100" dist="38100" dir="2700000" algn="tl">
                    <a:srgbClr val="FFFFFF"/>
                  </a:outerShdw>
                </a:effectLst>
              </a:rPr>
              <a:t>ary</a:t>
            </a:r>
            <a:r>
              <a:rPr lang="en-US" sz="4000" dirty="0" smtClean="0">
                <a:solidFill>
                  <a:srgbClr val="000000"/>
                </a:solidFill>
                <a:effectLst>
                  <a:outerShdw blurRad="38100" dist="38100" dir="2700000" algn="tl">
                    <a:srgbClr val="FFFFFF"/>
                  </a:outerShdw>
                </a:effectLst>
              </a:rPr>
              <a:t>) Relationships</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One relation for each entity and one for the associative entity</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Associative entity has foreign keys to each entity in the relationship</a:t>
            </a:r>
          </a:p>
          <a:p>
            <a:pPr eaLnBrk="1" fontAlgn="auto" hangingPunct="1">
              <a:spcAft>
                <a:spcPts val="0"/>
              </a:spcAft>
              <a:buFont typeface="Wingdings" pitchFamily="2" charset="2"/>
              <a:buNone/>
              <a:defRPr/>
            </a:pPr>
            <a:endParaRPr lang="en-US" sz="4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828800" y="0"/>
            <a:ext cx="593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a:t>
            </a:r>
          </a:p>
        </p:txBody>
      </p:sp>
      <p:sp>
        <p:nvSpPr>
          <p:cNvPr id="45060" name="Text Box 3"/>
          <p:cNvSpPr txBox="1">
            <a:spLocks noChangeArrowheads="1"/>
          </p:cNvSpPr>
          <p:nvPr/>
        </p:nvSpPr>
        <p:spPr bwMode="auto">
          <a:xfrm>
            <a:off x="579438" y="669925"/>
            <a:ext cx="7904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PATIENT TREATMENT Ternary relationship with associative entity</a:t>
            </a:r>
          </a:p>
        </p:txBody>
      </p:sp>
      <p:pic>
        <p:nvPicPr>
          <p:cNvPr id="2" name="Picture 1"/>
          <p:cNvPicPr>
            <a:picLocks noChangeAspect="1"/>
          </p:cNvPicPr>
          <p:nvPr/>
        </p:nvPicPr>
        <p:blipFill>
          <a:blip r:embed="rId3"/>
          <a:stretch>
            <a:fillRect/>
          </a:stretch>
        </p:blipFill>
        <p:spPr>
          <a:xfrm>
            <a:off x="316169" y="1704975"/>
            <a:ext cx="8649457" cy="397460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525463" y="987425"/>
            <a:ext cx="821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ternary relationship PATIENT TREATMENT</a:t>
            </a:r>
          </a:p>
        </p:txBody>
      </p:sp>
      <p:sp>
        <p:nvSpPr>
          <p:cNvPr id="46084" name="Text Box 4"/>
          <p:cNvSpPr txBox="1">
            <a:spLocks noChangeArrowheads="1"/>
          </p:cNvSpPr>
          <p:nvPr/>
        </p:nvSpPr>
        <p:spPr bwMode="auto">
          <a:xfrm>
            <a:off x="463550" y="4146550"/>
            <a:ext cx="15462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Remember that the primary key MUST be unique.</a:t>
            </a:r>
          </a:p>
        </p:txBody>
      </p:sp>
      <p:sp>
        <p:nvSpPr>
          <p:cNvPr id="46085" name="Text Box 5"/>
          <p:cNvSpPr txBox="1">
            <a:spLocks noChangeArrowheads="1"/>
          </p:cNvSpPr>
          <p:nvPr/>
        </p:nvSpPr>
        <p:spPr bwMode="auto">
          <a:xfrm>
            <a:off x="1414463" y="0"/>
            <a:ext cx="688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 (cont.)</a:t>
            </a:r>
          </a:p>
        </p:txBody>
      </p:sp>
      <p:sp>
        <p:nvSpPr>
          <p:cNvPr id="46086" name="Text Box 7"/>
          <p:cNvSpPr txBox="1">
            <a:spLocks noChangeArrowheads="1"/>
          </p:cNvSpPr>
          <p:nvPr/>
        </p:nvSpPr>
        <p:spPr bwMode="auto">
          <a:xfrm>
            <a:off x="1925638" y="4197350"/>
            <a:ext cx="19240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This is why treatment date and time are included in the composite primary key.</a:t>
            </a:r>
          </a:p>
        </p:txBody>
      </p:sp>
      <p:sp>
        <p:nvSpPr>
          <p:cNvPr id="46087" name="Text Box 8"/>
          <p:cNvSpPr txBox="1">
            <a:spLocks noChangeArrowheads="1"/>
          </p:cNvSpPr>
          <p:nvPr/>
        </p:nvSpPr>
        <p:spPr bwMode="auto">
          <a:xfrm>
            <a:off x="3892550" y="4144963"/>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But this makes a very cumbersome key…</a:t>
            </a:r>
          </a:p>
        </p:txBody>
      </p:sp>
      <p:sp>
        <p:nvSpPr>
          <p:cNvPr id="46088" name="Text Box 9"/>
          <p:cNvSpPr txBox="1">
            <a:spLocks noChangeArrowheads="1"/>
          </p:cNvSpPr>
          <p:nvPr/>
        </p:nvSpPr>
        <p:spPr bwMode="auto">
          <a:xfrm>
            <a:off x="6426200" y="4110038"/>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It would be better to create a surrogate key like Treatment#.</a:t>
            </a:r>
          </a:p>
        </p:txBody>
      </p:sp>
      <p:pic>
        <p:nvPicPr>
          <p:cNvPr id="2" name="Picture 1"/>
          <p:cNvPicPr>
            <a:picLocks noChangeAspect="1"/>
          </p:cNvPicPr>
          <p:nvPr/>
        </p:nvPicPr>
        <p:blipFill>
          <a:blip r:embed="rId3"/>
          <a:stretch>
            <a:fillRect/>
          </a:stretch>
        </p:blipFill>
        <p:spPr>
          <a:xfrm>
            <a:off x="262987" y="1697037"/>
            <a:ext cx="8582407" cy="209232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98500" y="484188"/>
            <a:ext cx="777240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16067" name="Rectangle 3"/>
          <p:cNvSpPr>
            <a:spLocks noGrp="1" noChangeArrowheads="1"/>
          </p:cNvSpPr>
          <p:nvPr>
            <p:ph idx="1"/>
          </p:nvPr>
        </p:nvSpPr>
        <p:spPr>
          <a:xfrm>
            <a:off x="417513" y="1993900"/>
            <a:ext cx="8377237" cy="3581400"/>
          </a:xfrm>
        </p:spPr>
        <p:txBody>
          <a:bodyPr>
            <a:noAutofit/>
          </a:bodyPr>
          <a:lstStyle/>
          <a:p>
            <a:pPr eaLnBrk="1" fontAlgn="auto" hangingPunct="1">
              <a:lnSpc>
                <a:spcPct val="90000"/>
              </a:lnSpc>
              <a:spcAft>
                <a:spcPts val="0"/>
              </a:spcAft>
              <a:buFont typeface="Wingdings" pitchFamily="2" charset="2"/>
              <a:buNone/>
              <a:defRPr/>
            </a:pPr>
            <a:r>
              <a:rPr lang="en-US" sz="2800" dirty="0" smtClean="0">
                <a:solidFill>
                  <a:srgbClr val="000000"/>
                </a:solidFill>
                <a:effectLst>
                  <a:outerShdw blurRad="38100" dist="38100" dir="2700000" algn="tl">
                    <a:srgbClr val="FFFFFF"/>
                  </a:outerShdw>
                </a:effectLst>
              </a:rPr>
              <a:t>Mapping Supertype/Subtype Relationships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 relation for supertype and for each subtype</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Supertype attributes (including identifier and subtype discriminator) go into supertype relation</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Subtype attributes go into each subtype; primary key of supertype relation also becomes primary key of subtype relation</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1:1 relationship established between supertype and each subtype, with supertype as primary table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1447800" y="2286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4-20 Supertype/subtype relationships</a:t>
            </a:r>
          </a:p>
        </p:txBody>
      </p:sp>
      <p:pic>
        <p:nvPicPr>
          <p:cNvPr id="2" name="Picture 1"/>
          <p:cNvPicPr>
            <a:picLocks noChangeAspect="1"/>
          </p:cNvPicPr>
          <p:nvPr/>
        </p:nvPicPr>
        <p:blipFill>
          <a:blip r:embed="rId3"/>
          <a:stretch>
            <a:fillRect/>
          </a:stretch>
        </p:blipFill>
        <p:spPr>
          <a:xfrm>
            <a:off x="483294" y="922584"/>
            <a:ext cx="7884070" cy="495018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914400" y="328613"/>
            <a:ext cx="74279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4-21 </a:t>
            </a:r>
          </a:p>
          <a:p>
            <a:r>
              <a:rPr lang="en-US" altLang="en-US" sz="2400">
                <a:solidFill>
                  <a:srgbClr val="000000"/>
                </a:solidFill>
                <a:latin typeface="Arial" pitchFamily="34" charset="0"/>
              </a:rPr>
              <a:t>Mapping supertype/subtype relationships to relations</a:t>
            </a:r>
          </a:p>
        </p:txBody>
      </p:sp>
      <p:sp>
        <p:nvSpPr>
          <p:cNvPr id="49156" name="Text Box 5"/>
          <p:cNvSpPr txBox="1">
            <a:spLocks noChangeArrowheads="1"/>
          </p:cNvSpPr>
          <p:nvPr/>
        </p:nvSpPr>
        <p:spPr bwMode="auto">
          <a:xfrm>
            <a:off x="1709738" y="5037138"/>
            <a:ext cx="604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These are implemented as one-to-one relationships.</a:t>
            </a:r>
          </a:p>
        </p:txBody>
      </p:sp>
      <p:pic>
        <p:nvPicPr>
          <p:cNvPr id="2" name="Picture 1"/>
          <p:cNvPicPr>
            <a:picLocks noChangeAspect="1"/>
          </p:cNvPicPr>
          <p:nvPr/>
        </p:nvPicPr>
        <p:blipFill>
          <a:blip r:embed="rId3"/>
          <a:stretch>
            <a:fillRect/>
          </a:stretch>
        </p:blipFill>
        <p:spPr>
          <a:xfrm>
            <a:off x="226452" y="1416675"/>
            <a:ext cx="8736171" cy="333562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1206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Relation</a:t>
            </a:r>
          </a:p>
        </p:txBody>
      </p:sp>
      <p:sp>
        <p:nvSpPr>
          <p:cNvPr id="185347" name="Rectangle 3"/>
          <p:cNvSpPr>
            <a:spLocks noGrp="1" noChangeArrowheads="1"/>
          </p:cNvSpPr>
          <p:nvPr>
            <p:ph idx="1"/>
          </p:nvPr>
        </p:nvSpPr>
        <p:spPr>
          <a:xfrm>
            <a:off x="381000" y="1143000"/>
            <a:ext cx="8458200" cy="5110163"/>
          </a:xfrm>
        </p:spPr>
        <p:txBody>
          <a:bodyPr>
            <a:normAutofit/>
          </a:bodyPr>
          <a:lstStyle/>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relation is a named, two-dimensional table of data. </a:t>
            </a:r>
          </a:p>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table consists of rows (records) and columns (attribute or field).</a:t>
            </a:r>
          </a:p>
          <a:p>
            <a:pPr eaLnBrk="1" fontAlgn="auto" hangingPunct="1">
              <a:spcBef>
                <a:spcPts val="60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Requirements for a table to qualify as a relation:</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It must have a unique name.</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attribute value must be atomic (not multivalued, not composite).</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row must be unique (can’t have two rows with exactly the same values for all their fields).</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Attributes (columns) in tables must have unique names.</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columns must be irrelevant.</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rows must be irrelevant.</a:t>
            </a:r>
          </a:p>
          <a:p>
            <a:pPr algn="ctr" eaLnBrk="1" fontAlgn="auto" hangingPunct="1">
              <a:spcBef>
                <a:spcPts val="600"/>
              </a:spcBef>
              <a:spcAft>
                <a:spcPts val="0"/>
              </a:spcAft>
              <a:buFont typeface="Wingdings" pitchFamily="2" charset="2"/>
              <a:buNone/>
              <a:defRPr/>
            </a:pPr>
            <a:r>
              <a:rPr lang="en-US" sz="2400" dirty="0" smtClean="0">
                <a:solidFill>
                  <a:srgbClr val="990000"/>
                </a:solidFill>
              </a:rPr>
              <a:t>NOTE: All </a:t>
            </a:r>
            <a:r>
              <a:rPr lang="en-US" sz="2400" i="1" dirty="0" smtClean="0">
                <a:solidFill>
                  <a:srgbClr val="990000"/>
                </a:solidFill>
              </a:rPr>
              <a:t>relations</a:t>
            </a:r>
            <a:r>
              <a:rPr lang="en-US" sz="2400" dirty="0" smtClean="0">
                <a:solidFill>
                  <a:srgbClr val="990000"/>
                </a:solidFill>
              </a:rPr>
              <a:t> are in  </a:t>
            </a:r>
            <a:r>
              <a:rPr lang="en-US" b="1" i="1" dirty="0" smtClean="0">
                <a:solidFill>
                  <a:srgbClr val="990000"/>
                </a:solidFill>
              </a:rPr>
              <a:t>1</a:t>
            </a:r>
            <a:r>
              <a:rPr lang="en-US" b="1" i="1" baseline="30000" dirty="0" smtClean="0">
                <a:solidFill>
                  <a:srgbClr val="990000"/>
                </a:solidFill>
              </a:rPr>
              <a:t>st</a:t>
            </a:r>
            <a:r>
              <a:rPr lang="en-US" b="1" i="1" dirty="0" smtClean="0">
                <a:solidFill>
                  <a:srgbClr val="990000"/>
                </a:solidFill>
              </a:rPr>
              <a:t> Normal form.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1"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39052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Correspondence with E-R Model</a:t>
            </a:r>
          </a:p>
        </p:txBody>
      </p:sp>
      <p:sp>
        <p:nvSpPr>
          <p:cNvPr id="186371" name="Rectangle 3"/>
          <p:cNvSpPr>
            <a:spLocks noGrp="1" noChangeArrowheads="1"/>
          </p:cNvSpPr>
          <p:nvPr>
            <p:ph idx="1"/>
          </p:nvPr>
        </p:nvSpPr>
        <p:spPr>
          <a:xfrm>
            <a:off x="381000" y="1981200"/>
            <a:ext cx="8458200" cy="4114800"/>
          </a:xfrm>
        </p:spPr>
        <p:txBody>
          <a:bodyPr>
            <a:normAutofit lnSpcReduction="10000"/>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 (tables) correspond with entity types and with many-to-many relationship types.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Rows correspond with entity instances and with many-to-many relationship instances.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Columns correspond with attributes.</a:t>
            </a:r>
          </a:p>
          <a:p>
            <a:pPr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NOTE: The word </a:t>
            </a:r>
            <a:r>
              <a:rPr lang="en-US" sz="3600" b="1" i="1" dirty="0" smtClean="0">
                <a:solidFill>
                  <a:srgbClr val="000000"/>
                </a:solidFill>
                <a:effectLst>
                  <a:outerShdw blurRad="38100" dist="38100" dir="2700000" algn="tl">
                    <a:srgbClr val="FFFFFF"/>
                  </a:outerShdw>
                </a:effectLst>
              </a:rPr>
              <a:t>relation</a:t>
            </a:r>
            <a:r>
              <a:rPr lang="en-US" sz="2800" dirty="0" smtClean="0">
                <a:solidFill>
                  <a:srgbClr val="000000"/>
                </a:solidFill>
                <a:effectLst>
                  <a:outerShdw blurRad="38100" dist="38100" dir="2700000" algn="tl">
                    <a:srgbClr val="FFFFFF"/>
                  </a:outerShdw>
                </a:effectLst>
              </a:rPr>
              <a:t> (in relational database) is NOT the same as the word </a:t>
            </a:r>
            <a:r>
              <a:rPr lang="en-US" sz="3600" b="1" i="1" dirty="0" smtClean="0">
                <a:solidFill>
                  <a:srgbClr val="000000"/>
                </a:solidFill>
                <a:effectLst>
                  <a:outerShdw blurRad="38100" dist="38100" dir="2700000" algn="tl">
                    <a:srgbClr val="FFFFFF"/>
                  </a:outerShdw>
                </a:effectLst>
              </a:rPr>
              <a:t>relationship</a:t>
            </a:r>
            <a:r>
              <a:rPr lang="en-US" sz="2800" dirty="0" smtClean="0">
                <a:solidFill>
                  <a:srgbClr val="000000"/>
                </a:solidFill>
                <a:effectLst>
                  <a:outerShdw blurRad="38100" dist="38100" dir="2700000" algn="tl">
                    <a:srgbClr val="FFFFFF"/>
                  </a:outerShdw>
                </a:effectLst>
              </a:rPr>
              <a:t> (in E-R model).</a:t>
            </a:r>
          </a:p>
          <a:p>
            <a:pPr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93713" y="336550"/>
            <a:ext cx="7494587"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Key Fields</a:t>
            </a:r>
          </a:p>
        </p:txBody>
      </p:sp>
      <p:sp>
        <p:nvSpPr>
          <p:cNvPr id="187395" name="Rectangle 3"/>
          <p:cNvSpPr>
            <a:spLocks noGrp="1" noChangeArrowheads="1"/>
          </p:cNvSpPr>
          <p:nvPr>
            <p:ph idx="1"/>
          </p:nvPr>
        </p:nvSpPr>
        <p:spPr>
          <a:xfrm>
            <a:off x="292100" y="1452563"/>
            <a:ext cx="8448675" cy="4894262"/>
          </a:xfrm>
        </p:spPr>
        <p:txBody>
          <a:bodyPr>
            <a:normAutofit fontScale="85000" lnSpcReduction="10000"/>
          </a:bodyPr>
          <a:lstStyle/>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are special fields that serve two main purposes:</a:t>
            </a:r>
          </a:p>
          <a:p>
            <a:pPr lvl="1" eaLnBrk="1" fontAlgn="auto" hangingPunct="1">
              <a:spcBef>
                <a:spcPts val="600"/>
              </a:spcBef>
              <a:spcAft>
                <a:spcPts val="0"/>
              </a:spcAft>
              <a:buFont typeface="Wingdings 2"/>
              <a:buChar char=""/>
              <a:defRPr/>
            </a:pPr>
            <a:r>
              <a:rPr lang="en-US" b="1" i="1" dirty="0" smtClean="0">
                <a:solidFill>
                  <a:srgbClr val="000000"/>
                </a:solidFill>
                <a:effectLst>
                  <a:outerShdw blurRad="38100" dist="38100" dir="2700000" algn="tl">
                    <a:srgbClr val="FFFFFF"/>
                  </a:outerShdw>
                </a:effectLst>
              </a:rPr>
              <a:t>Primary keys</a:t>
            </a:r>
            <a:r>
              <a:rPr lang="en-US" dirty="0" smtClean="0">
                <a:solidFill>
                  <a:srgbClr val="000000"/>
                </a:solidFill>
                <a:effectLst>
                  <a:outerShdw blurRad="38100" dist="38100" dir="2700000" algn="tl">
                    <a:srgbClr val="FFFFFF"/>
                  </a:outerShdw>
                </a:effectLst>
              </a:rPr>
              <a:t> are </a:t>
            </a:r>
            <a:r>
              <a:rPr lang="en-US" u="sng" dirty="0" smtClean="0">
                <a:solidFill>
                  <a:srgbClr val="000000"/>
                </a:solidFill>
                <a:effectLst>
                  <a:outerShdw blurRad="38100" dist="38100" dir="2700000" algn="tl">
                    <a:srgbClr val="FFFFFF"/>
                  </a:outerShdw>
                </a:effectLst>
              </a:rPr>
              <a:t>unique</a:t>
            </a:r>
            <a:r>
              <a:rPr lang="en-US" dirty="0" smtClean="0">
                <a:solidFill>
                  <a:srgbClr val="000000"/>
                </a:solidFill>
                <a:effectLst>
                  <a:outerShdw blurRad="38100" dist="38100" dir="2700000" algn="tl">
                    <a:srgbClr val="FFFFFF"/>
                  </a:outerShdw>
                </a:effectLst>
              </a:rPr>
              <a:t> identifiers of the relation. Examples include employee numbers, social security numbers, etc. </a:t>
            </a:r>
            <a:r>
              <a:rPr lang="en-US" i="1" dirty="0" smtClean="0">
                <a:solidFill>
                  <a:srgbClr val="000000"/>
                </a:solidFill>
                <a:effectLst>
                  <a:outerShdw blurRad="38100" dist="38100" dir="2700000" algn="tl">
                    <a:srgbClr val="FFFFFF"/>
                  </a:outerShdw>
                </a:effectLst>
              </a:rPr>
              <a:t>This guarantees that all rows are unique.</a:t>
            </a:r>
            <a:endParaRPr lang="en-US" sz="2100" dirty="0" smtClean="0">
              <a:solidFill>
                <a:srgbClr val="000000"/>
              </a:solidFill>
              <a:effectLst>
                <a:outerShdw blurRad="38100" dist="38100" dir="2700000" algn="tl">
                  <a:srgbClr val="FFFFFF"/>
                </a:outerShdw>
              </a:effectLst>
            </a:endParaRPr>
          </a:p>
          <a:p>
            <a:pPr lvl="1" eaLnBrk="1" fontAlgn="auto" hangingPunct="1">
              <a:spcBef>
                <a:spcPts val="600"/>
              </a:spcBef>
              <a:spcAft>
                <a:spcPts val="0"/>
              </a:spcAft>
              <a:buFont typeface="Wingdings 2"/>
              <a:buChar char=""/>
              <a:defRPr/>
            </a:pPr>
            <a:r>
              <a:rPr lang="en-US" b="1" i="1" dirty="0" smtClean="0">
                <a:solidFill>
                  <a:srgbClr val="000000"/>
                </a:solidFill>
                <a:effectLst>
                  <a:outerShdw blurRad="38100" dist="38100" dir="2700000" algn="tl">
                    <a:srgbClr val="FFFFFF"/>
                  </a:outerShdw>
                </a:effectLst>
              </a:rPr>
              <a:t>Foreign keys</a:t>
            </a:r>
            <a:r>
              <a:rPr lang="en-US" dirty="0" smtClean="0">
                <a:solidFill>
                  <a:srgbClr val="000000"/>
                </a:solidFill>
                <a:effectLst>
                  <a:outerShdw blurRad="38100" dist="38100" dir="2700000" algn="tl">
                    <a:srgbClr val="FFFFFF"/>
                  </a:outerShdw>
                </a:effectLst>
              </a:rPr>
              <a:t> are identifiers that enable a </a:t>
            </a:r>
            <a:r>
              <a:rPr lang="en-US" u="sng" dirty="0" smtClean="0">
                <a:solidFill>
                  <a:srgbClr val="000000"/>
                </a:solidFill>
                <a:effectLst>
                  <a:outerShdw blurRad="38100" dist="38100" dir="2700000" algn="tl">
                    <a:srgbClr val="FFFFFF"/>
                  </a:outerShdw>
                </a:effectLst>
              </a:rPr>
              <a:t>dependent</a:t>
            </a:r>
            <a:r>
              <a:rPr lang="en-US" dirty="0" smtClean="0">
                <a:solidFill>
                  <a:srgbClr val="000000"/>
                </a:solidFill>
                <a:effectLst>
                  <a:outerShdw blurRad="38100" dist="38100" dir="2700000" algn="tl">
                    <a:srgbClr val="FFFFFF"/>
                  </a:outerShdw>
                </a:effectLst>
              </a:rPr>
              <a:t> relation (on the many side of a relationship) to refer to its </a:t>
            </a:r>
            <a:r>
              <a:rPr lang="en-US" u="sng" dirty="0" smtClean="0">
                <a:solidFill>
                  <a:srgbClr val="000000"/>
                </a:solidFill>
                <a:effectLst>
                  <a:outerShdw blurRad="38100" dist="38100" dir="2700000" algn="tl">
                    <a:srgbClr val="FFFFFF"/>
                  </a:outerShdw>
                </a:effectLst>
              </a:rPr>
              <a:t>parent</a:t>
            </a:r>
            <a:r>
              <a:rPr lang="en-US" dirty="0" smtClean="0">
                <a:solidFill>
                  <a:srgbClr val="000000"/>
                </a:solidFill>
                <a:effectLst>
                  <a:outerShdw blurRad="38100" dist="38100" dir="2700000" algn="tl">
                    <a:srgbClr val="FFFFFF"/>
                  </a:outerShdw>
                </a:effectLst>
              </a:rPr>
              <a:t> relation (on the one side of the relationship).</a:t>
            </a:r>
          </a:p>
          <a:p>
            <a:pPr lvl="1" eaLnBrk="1" fontAlgn="auto" hangingPunct="1">
              <a:spcBef>
                <a:spcPts val="600"/>
              </a:spcBef>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can be </a:t>
            </a:r>
            <a:r>
              <a:rPr lang="en-US" sz="3000" b="1" i="1" dirty="0" smtClean="0">
                <a:solidFill>
                  <a:srgbClr val="000000"/>
                </a:solidFill>
                <a:effectLst>
                  <a:outerShdw blurRad="38100" dist="38100" dir="2700000" algn="tl">
                    <a:srgbClr val="FFFFFF"/>
                  </a:outerShdw>
                </a:effectLst>
              </a:rPr>
              <a:t>simple</a:t>
            </a:r>
            <a:r>
              <a:rPr lang="en-US" sz="3000" dirty="0" smtClean="0">
                <a:solidFill>
                  <a:srgbClr val="000000"/>
                </a:solidFill>
                <a:effectLst>
                  <a:outerShdw blurRad="38100" dist="38100" dir="2700000" algn="tl">
                    <a:srgbClr val="FFFFFF"/>
                  </a:outerShdw>
                </a:effectLst>
              </a:rPr>
              <a:t> (a single field) or </a:t>
            </a:r>
            <a:r>
              <a:rPr lang="en-US" sz="3000" b="1" i="1" dirty="0" smtClean="0">
                <a:solidFill>
                  <a:srgbClr val="000000"/>
                </a:solidFill>
                <a:effectLst>
                  <a:outerShdw blurRad="38100" dist="38100" dir="2700000" algn="tl">
                    <a:srgbClr val="FFFFFF"/>
                  </a:outerShdw>
                </a:effectLst>
              </a:rPr>
              <a:t>composite</a:t>
            </a:r>
            <a:r>
              <a:rPr lang="en-US" sz="3000" dirty="0" smtClean="0">
                <a:solidFill>
                  <a:srgbClr val="000000"/>
                </a:solidFill>
                <a:effectLst>
                  <a:outerShdw blurRad="38100" dist="38100" dir="2700000" algn="tl">
                    <a:srgbClr val="FFFFFF"/>
                  </a:outerShdw>
                </a:effectLst>
              </a:rPr>
              <a:t> (more than one field).</a:t>
            </a:r>
          </a:p>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usually are used as indexes to speed up the response to user queries (more on this in Chapter 5).</a:t>
            </a:r>
            <a:endParaRPr lang="en-US" sz="3500" dirty="0" smtClean="0">
              <a:solidFill>
                <a:srgbClr val="000000"/>
              </a:solidFill>
              <a:effectLst>
                <a:outerShdw blurRad="38100" dist="38100" dir="2700000" algn="tl">
                  <a:srgbClr val="FFFFFF"/>
                </a:outerShdw>
              </a:effectLst>
            </a:endParaRPr>
          </a:p>
        </p:txBody>
      </p:sp>
      <p:graphicFrame>
        <p:nvGraphicFramePr>
          <p:cNvPr id="1026" name="Object 4">
            <a:hlinkClick r:id="" action="ppaction://ole?verb=0"/>
          </p:cNvPr>
          <p:cNvGraphicFramePr>
            <a:graphicFrameLocks/>
          </p:cNvGraphicFramePr>
          <p:nvPr/>
        </p:nvGraphicFramePr>
        <p:xfrm>
          <a:off x="6934200" y="381000"/>
          <a:ext cx="1738313" cy="1295400"/>
        </p:xfrm>
        <a:graphic>
          <a:graphicData uri="http://schemas.openxmlformats.org/presentationml/2006/ole">
            <mc:AlternateContent xmlns:mc="http://schemas.openxmlformats.org/markup-compatibility/2006">
              <mc:Choice xmlns:v="urn:schemas-microsoft-com:vml" Requires="v">
                <p:oleObj spid="_x0000_s1243" name="Microsoft ClipArt Gallery" r:id="rId4" imgW="3342960" imgH="2474640" progId="MS_ClipArt_Gallery">
                  <p:embed/>
                </p:oleObj>
              </mc:Choice>
              <mc:Fallback>
                <p:oleObj name="Microsoft ClipArt Gallery" r:id="rId4" imgW="3342960" imgH="2474640" progId="MS_ClipArt_Gallery">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3774" y="855026"/>
            <a:ext cx="8852264" cy="5391228"/>
          </a:xfrm>
          <a:prstGeom prst="rect">
            <a:avLst/>
          </a:prstGeom>
        </p:spPr>
      </p:pic>
      <p:grpSp>
        <p:nvGrpSpPr>
          <p:cNvPr id="16388" name="Group 19"/>
          <p:cNvGrpSpPr>
            <a:grpSpLocks/>
          </p:cNvGrpSpPr>
          <p:nvPr/>
        </p:nvGrpSpPr>
        <p:grpSpPr bwMode="auto">
          <a:xfrm>
            <a:off x="88674" y="1299447"/>
            <a:ext cx="5421313" cy="1171575"/>
            <a:chOff x="384" y="820"/>
            <a:chExt cx="3415" cy="738"/>
          </a:xfrm>
        </p:grpSpPr>
        <p:sp>
          <p:nvSpPr>
            <p:cNvPr id="16401" name="Oval 6"/>
            <p:cNvSpPr>
              <a:spLocks noChangeArrowheads="1"/>
            </p:cNvSpPr>
            <p:nvPr/>
          </p:nvSpPr>
          <p:spPr bwMode="auto">
            <a:xfrm>
              <a:off x="384" y="820"/>
              <a:ext cx="822" cy="42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16402" name="Group 7"/>
            <p:cNvGrpSpPr>
              <a:grpSpLocks/>
            </p:cNvGrpSpPr>
            <p:nvPr/>
          </p:nvGrpSpPr>
          <p:grpSpPr bwMode="auto">
            <a:xfrm>
              <a:off x="1064" y="1219"/>
              <a:ext cx="2735" cy="339"/>
              <a:chOff x="1099" y="1222"/>
              <a:chExt cx="2869" cy="395"/>
            </a:xfrm>
          </p:grpSpPr>
          <p:sp>
            <p:nvSpPr>
              <p:cNvPr id="16403" name="Line 8"/>
              <p:cNvSpPr>
                <a:spLocks noChangeShapeType="1"/>
              </p:cNvSpPr>
              <p:nvPr/>
            </p:nvSpPr>
            <p:spPr bwMode="auto">
              <a:xfrm flipH="1" flipV="1">
                <a:off x="1099" y="1222"/>
                <a:ext cx="1541" cy="218"/>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4" name="Text Box 9"/>
              <p:cNvSpPr txBox="1">
                <a:spLocks noChangeArrowheads="1"/>
              </p:cNvSpPr>
              <p:nvPr/>
            </p:nvSpPr>
            <p:spPr bwMode="auto">
              <a:xfrm>
                <a:off x="2726" y="1259"/>
                <a:ext cx="124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Primary Key</a:t>
                </a:r>
              </a:p>
            </p:txBody>
          </p:sp>
        </p:grpSp>
      </p:grpSp>
      <p:grpSp>
        <p:nvGrpSpPr>
          <p:cNvPr id="16389" name="Group 20"/>
          <p:cNvGrpSpPr>
            <a:grpSpLocks/>
          </p:cNvGrpSpPr>
          <p:nvPr/>
        </p:nvGrpSpPr>
        <p:grpSpPr bwMode="auto">
          <a:xfrm>
            <a:off x="2269899" y="2450384"/>
            <a:ext cx="5702300" cy="977900"/>
            <a:chOff x="1968" y="1544"/>
            <a:chExt cx="3592" cy="616"/>
          </a:xfrm>
        </p:grpSpPr>
        <p:sp>
          <p:nvSpPr>
            <p:cNvPr id="16398" name="Oval 11"/>
            <p:cNvSpPr>
              <a:spLocks noChangeArrowheads="1"/>
            </p:cNvSpPr>
            <p:nvPr/>
          </p:nvSpPr>
          <p:spPr bwMode="auto">
            <a:xfrm>
              <a:off x="1968" y="1592"/>
              <a:ext cx="864" cy="451"/>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9" name="Line 12"/>
            <p:cNvSpPr>
              <a:spLocks noChangeShapeType="1"/>
            </p:cNvSpPr>
            <p:nvPr/>
          </p:nvSpPr>
          <p:spPr bwMode="auto">
            <a:xfrm flipH="1" flipV="1">
              <a:off x="2832" y="1832"/>
              <a:ext cx="966" cy="2"/>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0" name="Text Box 13"/>
            <p:cNvSpPr txBox="1">
              <a:spLocks noChangeArrowheads="1"/>
            </p:cNvSpPr>
            <p:nvPr/>
          </p:nvSpPr>
          <p:spPr bwMode="auto">
            <a:xfrm>
              <a:off x="3744" y="1544"/>
              <a:ext cx="181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Foreign Key </a:t>
              </a:r>
              <a:r>
                <a:rPr lang="en-US" altLang="en-US" sz="1600">
                  <a:solidFill>
                    <a:srgbClr val="990000"/>
                  </a:solidFill>
                  <a:latin typeface="Times New Roman" pitchFamily="18" charset="0"/>
                </a:rPr>
                <a:t>(implements 1:N relationship between customer and order)</a:t>
              </a:r>
            </a:p>
          </p:txBody>
        </p:sp>
      </p:grpSp>
      <p:grpSp>
        <p:nvGrpSpPr>
          <p:cNvPr id="16390" name="Group 21"/>
          <p:cNvGrpSpPr>
            <a:grpSpLocks/>
          </p:cNvGrpSpPr>
          <p:nvPr/>
        </p:nvGrpSpPr>
        <p:grpSpPr bwMode="auto">
          <a:xfrm>
            <a:off x="123599" y="3539409"/>
            <a:ext cx="8137525" cy="1489075"/>
            <a:chOff x="442" y="2264"/>
            <a:chExt cx="5126" cy="923"/>
          </a:xfrm>
        </p:grpSpPr>
        <p:sp>
          <p:nvSpPr>
            <p:cNvPr id="16395" name="Oval 15"/>
            <p:cNvSpPr>
              <a:spLocks noChangeArrowheads="1"/>
            </p:cNvSpPr>
            <p:nvPr/>
          </p:nvSpPr>
          <p:spPr bwMode="auto">
            <a:xfrm>
              <a:off x="442" y="2435"/>
              <a:ext cx="1622" cy="37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6" name="Line 16"/>
            <p:cNvSpPr>
              <a:spLocks noChangeShapeType="1"/>
            </p:cNvSpPr>
            <p:nvPr/>
          </p:nvSpPr>
          <p:spPr bwMode="auto">
            <a:xfrm flipH="1" flipV="1">
              <a:off x="1920" y="2792"/>
              <a:ext cx="1061" cy="240"/>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7" name="Text Box 17"/>
            <p:cNvSpPr txBox="1">
              <a:spLocks noChangeArrowheads="1"/>
            </p:cNvSpPr>
            <p:nvPr/>
          </p:nvSpPr>
          <p:spPr bwMode="auto">
            <a:xfrm>
              <a:off x="3082" y="2264"/>
              <a:ext cx="248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dirty="0">
                  <a:solidFill>
                    <a:srgbClr val="990000"/>
                  </a:solidFill>
                  <a:latin typeface="Times New Roman" pitchFamily="18" charset="0"/>
                </a:rPr>
                <a:t>Combined, these are a </a:t>
              </a:r>
              <a:r>
                <a:rPr lang="en-US" altLang="en-US" i="1" dirty="0">
                  <a:solidFill>
                    <a:srgbClr val="990000"/>
                  </a:solidFill>
                  <a:latin typeface="Times New Roman" pitchFamily="18" charset="0"/>
                </a:rPr>
                <a:t>composite primary key</a:t>
              </a:r>
              <a:r>
                <a:rPr lang="en-US" altLang="en-US" dirty="0">
                  <a:solidFill>
                    <a:srgbClr val="990000"/>
                  </a:solidFill>
                  <a:latin typeface="Times New Roman" pitchFamily="18" charset="0"/>
                </a:rPr>
                <a:t> (uniquely identifies the order line)…individually they are </a:t>
              </a:r>
              <a:r>
                <a:rPr lang="en-US" altLang="en-US" i="1" dirty="0">
                  <a:solidFill>
                    <a:srgbClr val="990000"/>
                  </a:solidFill>
                  <a:latin typeface="Times New Roman" pitchFamily="18" charset="0"/>
                </a:rPr>
                <a:t>foreign keys</a:t>
              </a:r>
              <a:r>
                <a:rPr lang="en-US" altLang="en-US" dirty="0">
                  <a:solidFill>
                    <a:srgbClr val="990000"/>
                  </a:solidFill>
                  <a:latin typeface="Times New Roman" pitchFamily="18" charset="0"/>
                </a:rPr>
                <a:t> (implement M:N relationship between order and product)</a:t>
              </a:r>
            </a:p>
          </p:txBody>
        </p:sp>
      </p:grpSp>
      <p:sp>
        <p:nvSpPr>
          <p:cNvPr id="16391" name="Text Box 22"/>
          <p:cNvSpPr txBox="1">
            <a:spLocks noChangeArrowheads="1"/>
          </p:cNvSpPr>
          <p:nvPr/>
        </p:nvSpPr>
        <p:spPr bwMode="auto">
          <a:xfrm>
            <a:off x="898525" y="387350"/>
            <a:ext cx="795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4-3 Schema for four relations (Pine Valley Furniture Company)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Integrity Constraints</a:t>
            </a:r>
          </a:p>
        </p:txBody>
      </p:sp>
      <p:sp>
        <p:nvSpPr>
          <p:cNvPr id="189443" name="Rectangle 3"/>
          <p:cNvSpPr>
            <a:spLocks noGrp="1" noChangeArrowheads="1"/>
          </p:cNvSpPr>
          <p:nvPr>
            <p:ph idx="1"/>
          </p:nvPr>
        </p:nvSpPr>
        <p:spPr>
          <a:xfrm>
            <a:off x="431800" y="1523999"/>
            <a:ext cx="8305800" cy="4504267"/>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Domain Constraints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Allowable values for an attribute (See Table 4-1)</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Entity Integrity</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No primary key attribute may be null. All primary key fields </a:t>
            </a:r>
            <a:r>
              <a:rPr lang="en-US" b="1" dirty="0" smtClean="0">
                <a:solidFill>
                  <a:srgbClr val="000000"/>
                </a:solidFill>
                <a:effectLst>
                  <a:outerShdw blurRad="38100" dist="38100" dir="2700000" algn="tl">
                    <a:srgbClr val="FFFFFF"/>
                  </a:outerShdw>
                </a:effectLst>
              </a:rPr>
              <a:t>MUST</a:t>
            </a:r>
            <a:r>
              <a:rPr lang="en-US" dirty="0" smtClean="0">
                <a:solidFill>
                  <a:srgbClr val="000000"/>
                </a:solidFill>
                <a:effectLst>
                  <a:outerShdw blurRad="38100" dist="38100" dir="2700000" algn="tl">
                    <a:srgbClr val="FFFFFF"/>
                  </a:outerShdw>
                </a:effectLst>
              </a:rPr>
              <a:t> contain data values.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Referential Integrity</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Rules that maintain consistency between the rows of two related tables.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7"/>
          <p:cNvSpPr txBox="1">
            <a:spLocks noChangeArrowheads="1"/>
          </p:cNvSpPr>
          <p:nvPr/>
        </p:nvSpPr>
        <p:spPr bwMode="auto">
          <a:xfrm>
            <a:off x="719998" y="5599113"/>
            <a:ext cx="7777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rPr>
              <a:t>Domain definitions enforce domain integrity constraints.</a:t>
            </a:r>
          </a:p>
        </p:txBody>
      </p:sp>
      <p:pic>
        <p:nvPicPr>
          <p:cNvPr id="2" name="Picture 1"/>
          <p:cNvPicPr>
            <a:picLocks noChangeAspect="1"/>
          </p:cNvPicPr>
          <p:nvPr/>
        </p:nvPicPr>
        <p:blipFill>
          <a:blip r:embed="rId3"/>
          <a:stretch>
            <a:fillRect/>
          </a:stretch>
        </p:blipFill>
        <p:spPr>
          <a:xfrm>
            <a:off x="161923" y="1244069"/>
            <a:ext cx="8893313" cy="412379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11696</TotalTime>
  <Pages>9</Pages>
  <Words>3262</Words>
  <Application>Microsoft Office PowerPoint</Application>
  <PresentationFormat>On-screen Show (4:3)</PresentationFormat>
  <Paragraphs>238</Paragraphs>
  <Slides>40</Slides>
  <Notes>39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Franklin Gothic Book</vt:lpstr>
      <vt:lpstr>Franklin Gothic Medium</vt:lpstr>
      <vt:lpstr>Tahoma</vt:lpstr>
      <vt:lpstr>Times New Roman</vt:lpstr>
      <vt:lpstr>Wingdings</vt:lpstr>
      <vt:lpstr>Wingdings 2</vt:lpstr>
      <vt:lpstr>1_Trek</vt:lpstr>
      <vt:lpstr>Microsoft ClipArt Gallery</vt:lpstr>
      <vt:lpstr>Chapter 4: Logical Database Design and the Relational Model</vt:lpstr>
      <vt:lpstr>Objectives</vt:lpstr>
      <vt:lpstr>Components of relational model</vt:lpstr>
      <vt:lpstr>Relation</vt:lpstr>
      <vt:lpstr>Correspondence with E-R Model</vt:lpstr>
      <vt:lpstr>Key Fields</vt:lpstr>
      <vt:lpstr>PowerPoint Presentation</vt:lpstr>
      <vt:lpstr>Integrity Constraints</vt:lpstr>
      <vt:lpstr>PowerPoint Presentation</vt:lpstr>
      <vt:lpstr>Integrity Constraints</vt:lpstr>
      <vt:lpstr>PowerPoint Presentation</vt:lpstr>
      <vt:lpstr>PowerPoint Presentation</vt:lpstr>
      <vt:lpstr>Transforming EER Diagrams into Relations</vt:lpstr>
      <vt:lpstr>PowerPoint Presentation</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PowerPoint Presentation</vt:lpstr>
      <vt:lpstr>PowerPoint Presentation</vt:lpstr>
      <vt:lpstr>PowerPoint Presentation</vt:lpstr>
      <vt:lpstr>Transforming EER Diagrams into Relations (cont.)</vt:lpstr>
      <vt:lpstr>PowerPoint Presentation</vt:lpstr>
      <vt:lpstr>PowerPoint Presentation</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Database Design and the Relational Model</dc:title>
  <dc:creator>Michel Mitri</dc:creator>
  <cp:lastModifiedBy>Ahmad Al Shami</cp:lastModifiedBy>
  <cp:revision>712</cp:revision>
  <cp:lastPrinted>1998-01-19T09:29:56Z</cp:lastPrinted>
  <dcterms:created xsi:type="dcterms:W3CDTF">1998-01-19T10:00:26Z</dcterms:created>
  <dcterms:modified xsi:type="dcterms:W3CDTF">2020-09-18T09:05:42Z</dcterms:modified>
</cp:coreProperties>
</file>