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60" r:id="rId8"/>
    <p:sldId id="283" r:id="rId9"/>
    <p:sldId id="284" r:id="rId10"/>
    <p:sldId id="285" r:id="rId11"/>
    <p:sldId id="287" r:id="rId12"/>
    <p:sldId id="286" r:id="rId13"/>
    <p:sldId id="276" r:id="rId14"/>
    <p:sldId id="27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F80C"/>
    <a:srgbClr val="F6A20A"/>
    <a:srgbClr val="691C8C"/>
    <a:srgbClr val="54FAFE"/>
    <a:srgbClr val="FF9900"/>
    <a:srgbClr val="E8E555"/>
    <a:srgbClr val="CC0099"/>
    <a:srgbClr val="B53164"/>
    <a:srgbClr val="194602"/>
    <a:srgbClr val="225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90" y="1014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11/24/2023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 smtClean="0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smtClean="0"/>
              <a:t>MM.DD.20XX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ompany logo">
            <a:extLst>
              <a:ext uri="{FF2B5EF4-FFF2-40B4-BE49-F238E27FC236}">
                <a16:creationId xmlns:a16="http://schemas.microsoft.com/office/drawing/2014/main" id="{FF3996E1-6F7D-4351-A6C4-113726DEE44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767" y="2133601"/>
            <a:ext cx="4618957" cy="1704954"/>
          </a:xfrm>
          <a:ln>
            <a:solidFill>
              <a:schemeClr val="bg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COLLAB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CHAIN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263993" cy="1287519"/>
          </a:xfrm>
          <a:effectLst>
            <a:outerShdw blurRad="50800" dist="38100" algn="l" rotWithShape="0">
              <a:schemeClr val="tx1">
                <a:lumMod val="40000"/>
                <a:lumOff val="60000"/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pPr algn="r"/>
            <a:r>
              <a:rPr lang="en-US" sz="1600" b="0" dirty="0" smtClean="0">
                <a:latin typeface="Bahnschrift" panose="020B0502040204020203" pitchFamily="34" charset="0"/>
              </a:rPr>
              <a:t>13000120095                            NAHSHAL MANIR</a:t>
            </a:r>
            <a:endParaRPr lang="en-US" sz="1600" b="0" dirty="0" smtClean="0">
              <a:latin typeface="Bahnschrift" panose="020B0502040204020203" pitchFamily="34" charset="0"/>
            </a:endParaRPr>
          </a:p>
          <a:p>
            <a:pPr algn="r"/>
            <a:r>
              <a:rPr lang="en-US" sz="1600" b="0" dirty="0" smtClean="0">
                <a:latin typeface="Bahnschrift" panose="020B0502040204020203" pitchFamily="34" charset="0"/>
              </a:rPr>
              <a:t>13000120098               </a:t>
            </a:r>
            <a:r>
              <a:rPr lang="en-US" sz="1600" b="0" dirty="0" smtClean="0">
                <a:latin typeface="Bahnschrift" panose="020B0502040204020203" pitchFamily="34" charset="0"/>
              </a:rPr>
              <a:t>DHIRAJ </a:t>
            </a:r>
            <a:r>
              <a:rPr lang="en-US" sz="1600" b="0" dirty="0" smtClean="0">
                <a:latin typeface="Bahnschrift" panose="020B0502040204020203" pitchFamily="34" charset="0"/>
              </a:rPr>
              <a:t>KUMAR SHARMA</a:t>
            </a:r>
            <a:endParaRPr lang="en-US" sz="1600" b="0" dirty="0">
              <a:latin typeface="Bahnschrift" panose="020B0502040204020203" pitchFamily="34" charset="0"/>
            </a:endParaRPr>
          </a:p>
          <a:p>
            <a:pPr algn="r"/>
            <a:r>
              <a:rPr lang="en-US" sz="1600" b="0" dirty="0" smtClean="0">
                <a:latin typeface="Bahnschrift" panose="020B0502040204020203" pitchFamily="34" charset="0"/>
              </a:rPr>
              <a:t>13000120124                   ANIKET CHAKRABORTY</a:t>
            </a:r>
          </a:p>
          <a:p>
            <a:pPr algn="r"/>
            <a:r>
              <a:rPr lang="en-US" sz="1600" b="0" dirty="0" smtClean="0">
                <a:latin typeface="Bahnschrift" panose="020B0502040204020203" pitchFamily="34" charset="0"/>
              </a:rPr>
              <a:t>13005320023                          MEGHADRI </a:t>
            </a:r>
            <a:r>
              <a:rPr lang="en-US" sz="1600" b="0" dirty="0" smtClean="0">
                <a:latin typeface="Bahnschrift" panose="020B0502040204020203" pitchFamily="34" charset="0"/>
              </a:rPr>
              <a:t>KOLEY</a:t>
            </a:r>
            <a:endParaRPr lang="en-US" sz="1600" b="0" dirty="0">
              <a:latin typeface="Bahnschrift" panose="020B0502040204020203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 txBox="1">
            <a:spLocks/>
          </p:cNvSpPr>
          <p:nvPr/>
        </p:nvSpPr>
        <p:spPr>
          <a:xfrm>
            <a:off x="6769767" y="4003609"/>
            <a:ext cx="4618957" cy="590626"/>
          </a:xfrm>
          <a:prstGeom prst="rect">
            <a:avLst/>
          </a:prstGeom>
          <a:effectLst>
            <a:outerShdw blurRad="254000" dist="50800" dir="5400000" algn="ctr" rotWithShape="0">
              <a:schemeClr val="accent1">
                <a:lumMod val="50000"/>
                <a:lumOff val="50000"/>
              </a:schemeClr>
            </a:outerShdw>
          </a:effectLst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Segoe UI Semibold" panose="020B07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PROJ-CS781</a:t>
            </a:r>
            <a:endParaRPr lang="ru-RU" dirty="0">
              <a:solidFill>
                <a:schemeClr val="bg2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2" r="20432"/>
          <a:stretch>
            <a:fillRect/>
          </a:stretch>
        </p:blipFill>
        <p:spPr>
          <a:xfrm>
            <a:off x="0" y="55174"/>
            <a:ext cx="6045200" cy="6802826"/>
          </a:xfrm>
          <a:prstGeom prst="snip2DiagRect">
            <a:avLst>
              <a:gd name="adj1" fmla="val 0"/>
              <a:gd name="adj2" fmla="val 23179"/>
            </a:avLst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6791" y="1196090"/>
            <a:ext cx="4494133" cy="804338"/>
          </a:xfr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SUMM</a:t>
            </a:r>
            <a:r>
              <a:rPr lang="en-US" dirty="0" smtClean="0"/>
              <a:t>ARY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9E6494-1485-4A3D-8CD3-31B5FAC1689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94591" y="2618068"/>
            <a:ext cx="4482996" cy="2432603"/>
          </a:xfr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USES BLOCKCHAIN FOR IN-TEAM CONFIDENTIALITY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USES A PERMISSION BASED BLOCKCHAIN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AGILE METHODOLOFY IS TO BE USED FOR DEVELOPMENT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UNIQUE FUNCTIONALITIES COMBINED WITH EXISTING POPUAR 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ALL-IN-ONE PLATFORM.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364518" y="203200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23" name="Rectangle 22"/>
          <p:cNvSpPr/>
          <p:nvPr/>
        </p:nvSpPr>
        <p:spPr>
          <a:xfrm rot="5400000">
            <a:off x="-2930260" y="3346717"/>
            <a:ext cx="6858000" cy="164568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-2989212" y="3529264"/>
            <a:ext cx="6508957" cy="1485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22" y="1994170"/>
            <a:ext cx="4229399" cy="804338"/>
          </a:xfr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ABOUT</a:t>
            </a:r>
            <a:r>
              <a:rPr lang="en-US" dirty="0" smtClean="0"/>
              <a:t> </a:t>
            </a:r>
            <a:r>
              <a:rPr lang="en-US" dirty="0"/>
              <a:t>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155" y="3293415"/>
            <a:ext cx="4205904" cy="569085"/>
          </a:xfrm>
          <a:effectLst>
            <a:outerShdw blurRad="114300" dist="38100" algn="l" rotWithShape="0">
              <a:schemeClr val="tx1">
                <a:lumMod val="60000"/>
                <a:lumOff val="40000"/>
                <a:alpha val="46000"/>
              </a:schemeClr>
            </a:outerShdw>
          </a:effectLst>
        </p:spPr>
        <p:txBody>
          <a:bodyPr>
            <a:noAutofit/>
          </a:bodyPr>
          <a:lstStyle/>
          <a:p>
            <a:r>
              <a:rPr lang="en-US" sz="1500" dirty="0" smtClean="0">
                <a:latin typeface="Bahnschrift" panose="020B0502040204020203" pitchFamily="34" charset="0"/>
              </a:rPr>
              <a:t>A CONFIDENTIALITY BASED ONLINE COLLABORATIVE-RESEARCH PLATFORM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87964" y="4022008"/>
            <a:ext cx="4043358" cy="1170967"/>
          </a:xfrm>
          <a:ln>
            <a:noFill/>
          </a:ln>
          <a:effectLst>
            <a:outerShdw blurRad="88900" dist="12700" algn="l" rotWithShape="0">
              <a:schemeClr val="accent6">
                <a:lumMod val="40000"/>
                <a:lumOff val="60000"/>
                <a:alpha val="44000"/>
              </a:scheme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Providing researchers and collaborators a confidential environment online to work on a project by deploying smart contracts used in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blockchain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 technology. Being decentralized, the platform reduces the risk of data breach seen in Web-2 applications.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925" y="1458536"/>
            <a:ext cx="1174970" cy="1174970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8886467" y="1639439"/>
            <a:ext cx="0" cy="4739798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46307" y="3850873"/>
            <a:ext cx="4230455" cy="11627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  <a:effectLst>
            <a:outerShdw blurRad="139700" dist="38100" algn="l" rotWithShape="0">
              <a:schemeClr val="tx1">
                <a:lumMod val="60000"/>
                <a:lumOff val="40000"/>
                <a:alpha val="7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7838310" y="2578100"/>
            <a:ext cx="217397" cy="622300"/>
          </a:xfrm>
          <a:custGeom>
            <a:avLst/>
            <a:gdLst>
              <a:gd name="connsiteX0" fmla="*/ 48390 w 217397"/>
              <a:gd name="connsiteY0" fmla="*/ 0 h 622300"/>
              <a:gd name="connsiteX1" fmla="*/ 10290 w 217397"/>
              <a:gd name="connsiteY1" fmla="*/ 292100 h 622300"/>
              <a:gd name="connsiteX2" fmla="*/ 213490 w 217397"/>
              <a:gd name="connsiteY2" fmla="*/ 457200 h 622300"/>
              <a:gd name="connsiteX3" fmla="*/ 124590 w 217397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397" h="622300">
                <a:moveTo>
                  <a:pt x="48390" y="0"/>
                </a:moveTo>
                <a:cubicBezTo>
                  <a:pt x="15581" y="107950"/>
                  <a:pt x="-17227" y="215900"/>
                  <a:pt x="10290" y="292100"/>
                </a:cubicBezTo>
                <a:cubicBezTo>
                  <a:pt x="37807" y="368300"/>
                  <a:pt x="194440" y="402167"/>
                  <a:pt x="213490" y="457200"/>
                </a:cubicBezTo>
                <a:cubicBezTo>
                  <a:pt x="232540" y="512233"/>
                  <a:pt x="178565" y="567266"/>
                  <a:pt x="124590" y="6223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7906695" y="3606800"/>
            <a:ext cx="234541" cy="774700"/>
          </a:xfrm>
          <a:custGeom>
            <a:avLst/>
            <a:gdLst>
              <a:gd name="connsiteX0" fmla="*/ 56205 w 234541"/>
              <a:gd name="connsiteY0" fmla="*/ 0 h 774700"/>
              <a:gd name="connsiteX1" fmla="*/ 234005 w 234541"/>
              <a:gd name="connsiteY1" fmla="*/ 317500 h 774700"/>
              <a:gd name="connsiteX2" fmla="*/ 5405 w 234541"/>
              <a:gd name="connsiteY2" fmla="*/ 495300 h 774700"/>
              <a:gd name="connsiteX3" fmla="*/ 94305 w 234541"/>
              <a:gd name="connsiteY3" fmla="*/ 774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41" h="774700">
                <a:moveTo>
                  <a:pt x="56205" y="0"/>
                </a:moveTo>
                <a:cubicBezTo>
                  <a:pt x="149338" y="117475"/>
                  <a:pt x="242472" y="234950"/>
                  <a:pt x="234005" y="317500"/>
                </a:cubicBezTo>
                <a:cubicBezTo>
                  <a:pt x="225538" y="400050"/>
                  <a:pt x="28688" y="419100"/>
                  <a:pt x="5405" y="495300"/>
                </a:cubicBezTo>
                <a:cubicBezTo>
                  <a:pt x="-17878" y="571500"/>
                  <a:pt x="38213" y="673100"/>
                  <a:pt x="94305" y="7747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7987889" y="4787900"/>
            <a:ext cx="254523" cy="990600"/>
          </a:xfrm>
          <a:custGeom>
            <a:avLst/>
            <a:gdLst>
              <a:gd name="connsiteX0" fmla="*/ 25811 w 254523"/>
              <a:gd name="connsiteY0" fmla="*/ 0 h 990600"/>
              <a:gd name="connsiteX1" fmla="*/ 190911 w 254523"/>
              <a:gd name="connsiteY1" fmla="*/ 228600 h 990600"/>
              <a:gd name="connsiteX2" fmla="*/ 411 w 254523"/>
              <a:gd name="connsiteY2" fmla="*/ 520700 h 990600"/>
              <a:gd name="connsiteX3" fmla="*/ 254411 w 254523"/>
              <a:gd name="connsiteY3" fmla="*/ 762000 h 990600"/>
              <a:gd name="connsiteX4" fmla="*/ 25811 w 254523"/>
              <a:gd name="connsiteY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23" h="990600">
                <a:moveTo>
                  <a:pt x="25811" y="0"/>
                </a:moveTo>
                <a:cubicBezTo>
                  <a:pt x="110477" y="70908"/>
                  <a:pt x="195144" y="141817"/>
                  <a:pt x="190911" y="228600"/>
                </a:cubicBezTo>
                <a:cubicBezTo>
                  <a:pt x="186678" y="315383"/>
                  <a:pt x="-10172" y="431800"/>
                  <a:pt x="411" y="520700"/>
                </a:cubicBezTo>
                <a:cubicBezTo>
                  <a:pt x="10994" y="609600"/>
                  <a:pt x="250178" y="683683"/>
                  <a:pt x="254411" y="762000"/>
                </a:cubicBezTo>
                <a:cubicBezTo>
                  <a:pt x="258644" y="840317"/>
                  <a:pt x="142227" y="915458"/>
                  <a:pt x="25811" y="9906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90" y="1458536"/>
            <a:ext cx="1174970" cy="117497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200" y="3189146"/>
            <a:ext cx="471438" cy="471438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7416800" y="3209153"/>
            <a:ext cx="381000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58" y="2798508"/>
            <a:ext cx="1066800" cy="10668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42" name="Freeform 41"/>
          <p:cNvSpPr/>
          <p:nvPr/>
        </p:nvSpPr>
        <p:spPr>
          <a:xfrm>
            <a:off x="7416800" y="4420266"/>
            <a:ext cx="421510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29" y="4342105"/>
            <a:ext cx="471438" cy="471438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58" y="4062335"/>
            <a:ext cx="1066800" cy="1030978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50" name="Freeform 49"/>
          <p:cNvSpPr/>
          <p:nvPr/>
        </p:nvSpPr>
        <p:spPr>
          <a:xfrm>
            <a:off x="7416800" y="5762050"/>
            <a:ext cx="421510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752" y="5729417"/>
            <a:ext cx="471438" cy="47143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58" y="5431736"/>
            <a:ext cx="1066800" cy="10668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54" name="Freeform 53"/>
          <p:cNvSpPr/>
          <p:nvPr/>
        </p:nvSpPr>
        <p:spPr>
          <a:xfrm>
            <a:off x="9550297" y="2578100"/>
            <a:ext cx="259057" cy="941410"/>
          </a:xfrm>
          <a:custGeom>
            <a:avLst/>
            <a:gdLst>
              <a:gd name="connsiteX0" fmla="*/ 48390 w 217397"/>
              <a:gd name="connsiteY0" fmla="*/ 0 h 622300"/>
              <a:gd name="connsiteX1" fmla="*/ 10290 w 217397"/>
              <a:gd name="connsiteY1" fmla="*/ 292100 h 622300"/>
              <a:gd name="connsiteX2" fmla="*/ 213490 w 217397"/>
              <a:gd name="connsiteY2" fmla="*/ 457200 h 622300"/>
              <a:gd name="connsiteX3" fmla="*/ 124590 w 217397"/>
              <a:gd name="connsiteY3" fmla="*/ 622300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397" h="622300">
                <a:moveTo>
                  <a:pt x="48390" y="0"/>
                </a:moveTo>
                <a:cubicBezTo>
                  <a:pt x="15581" y="107950"/>
                  <a:pt x="-17227" y="215900"/>
                  <a:pt x="10290" y="292100"/>
                </a:cubicBezTo>
                <a:cubicBezTo>
                  <a:pt x="37807" y="368300"/>
                  <a:pt x="194440" y="402167"/>
                  <a:pt x="213490" y="457200"/>
                </a:cubicBezTo>
                <a:cubicBezTo>
                  <a:pt x="232540" y="512233"/>
                  <a:pt x="178565" y="567266"/>
                  <a:pt x="124590" y="6223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9513746" y="3832791"/>
            <a:ext cx="256698" cy="1260522"/>
          </a:xfrm>
          <a:custGeom>
            <a:avLst/>
            <a:gdLst>
              <a:gd name="connsiteX0" fmla="*/ 56205 w 234541"/>
              <a:gd name="connsiteY0" fmla="*/ 0 h 774700"/>
              <a:gd name="connsiteX1" fmla="*/ 234005 w 234541"/>
              <a:gd name="connsiteY1" fmla="*/ 317500 h 774700"/>
              <a:gd name="connsiteX2" fmla="*/ 5405 w 234541"/>
              <a:gd name="connsiteY2" fmla="*/ 495300 h 774700"/>
              <a:gd name="connsiteX3" fmla="*/ 94305 w 234541"/>
              <a:gd name="connsiteY3" fmla="*/ 774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541" h="774700">
                <a:moveTo>
                  <a:pt x="56205" y="0"/>
                </a:moveTo>
                <a:cubicBezTo>
                  <a:pt x="149338" y="117475"/>
                  <a:pt x="242472" y="234950"/>
                  <a:pt x="234005" y="317500"/>
                </a:cubicBezTo>
                <a:cubicBezTo>
                  <a:pt x="225538" y="400050"/>
                  <a:pt x="28688" y="419100"/>
                  <a:pt x="5405" y="495300"/>
                </a:cubicBezTo>
                <a:cubicBezTo>
                  <a:pt x="-17878" y="571500"/>
                  <a:pt x="38213" y="673100"/>
                  <a:pt x="94305" y="774700"/>
                </a:cubicBez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9813071" y="3548176"/>
            <a:ext cx="421510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972" y="3419080"/>
            <a:ext cx="471438" cy="471438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821" y="3073400"/>
            <a:ext cx="1066800" cy="1066800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70" name="Freeform 69"/>
          <p:cNvSpPr/>
          <p:nvPr/>
        </p:nvSpPr>
        <p:spPr>
          <a:xfrm>
            <a:off x="9817800" y="5167310"/>
            <a:ext cx="443021" cy="351609"/>
          </a:xfrm>
          <a:custGeom>
            <a:avLst/>
            <a:gdLst>
              <a:gd name="connsiteX0" fmla="*/ 0 w 381000"/>
              <a:gd name="connsiteY0" fmla="*/ 181747 h 351609"/>
              <a:gd name="connsiteX1" fmla="*/ 190500 w 381000"/>
              <a:gd name="connsiteY1" fmla="*/ 3947 h 351609"/>
              <a:gd name="connsiteX2" fmla="*/ 228600 w 381000"/>
              <a:gd name="connsiteY2" fmla="*/ 334147 h 351609"/>
              <a:gd name="connsiteX3" fmla="*/ 381000 w 381000"/>
              <a:gd name="connsiteY3" fmla="*/ 308747 h 351609"/>
              <a:gd name="connsiteX4" fmla="*/ 381000 w 381000"/>
              <a:gd name="connsiteY4" fmla="*/ 308747 h 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351609">
                <a:moveTo>
                  <a:pt x="0" y="181747"/>
                </a:moveTo>
                <a:cubicBezTo>
                  <a:pt x="76200" y="80147"/>
                  <a:pt x="152400" y="-21453"/>
                  <a:pt x="190500" y="3947"/>
                </a:cubicBezTo>
                <a:cubicBezTo>
                  <a:pt x="228600" y="29347"/>
                  <a:pt x="196850" y="283347"/>
                  <a:pt x="228600" y="334147"/>
                </a:cubicBezTo>
                <a:cubicBezTo>
                  <a:pt x="260350" y="384947"/>
                  <a:pt x="381000" y="308747"/>
                  <a:pt x="381000" y="308747"/>
                </a:cubicBezTo>
                <a:lnTo>
                  <a:pt x="381000" y="308747"/>
                </a:lnTo>
              </a:path>
            </a:pathLst>
          </a:custGeom>
          <a:noFill/>
          <a:ln>
            <a:solidFill>
              <a:schemeClr val="accent1">
                <a:lumMod val="50000"/>
                <a:lumOff val="5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80" y="5047481"/>
            <a:ext cx="471438" cy="471438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559" y="4677486"/>
            <a:ext cx="1030978" cy="1030978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74" name="TextBox 73"/>
          <p:cNvSpPr txBox="1"/>
          <p:nvPr/>
        </p:nvSpPr>
        <p:spPr>
          <a:xfrm>
            <a:off x="9400281" y="126174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098" y="1009307"/>
            <a:ext cx="4494133" cy="804338"/>
          </a:xfr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/>
          <a:lstStyle/>
          <a:p>
            <a:r>
              <a:rPr lang="en-US" dirty="0" smtClean="0"/>
              <a:t> PRO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BLEM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ffectLst>
            <a:outerShdw blurRad="330200" dist="38100" algn="l" rotWithShape="0">
              <a:schemeClr val="tx1">
                <a:lumMod val="75000"/>
                <a:alpha val="40000"/>
              </a:schemeClr>
            </a:outerShdw>
          </a:effectLst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Bahnschrift" panose="020B0502040204020203" pitchFamily="34" charset="0"/>
              </a:rPr>
              <a:t>THE LACK OF AN ONLINE PLATFORM FOR CONDUCTING COLLABORATIVE_RESEARCH WORK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effectLst>
            <a:outerShdw blurRad="215900" dist="38100" dir="18900000" algn="bl" rotWithShape="0">
              <a:schemeClr val="bg2"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R&amp;D practices to be conducted online.</a:t>
            </a:r>
            <a:endParaRPr lang="en-US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Existence of only platforms sharing published research papers and supporting functionalities similar to discussion on published papers.</a:t>
            </a:r>
          </a:p>
          <a:p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Lack of a platform that allows individuals from various professions to work on a project.</a:t>
            </a:r>
          </a:p>
          <a:p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Need for assuring confidentiality between different project teams to maintaining confidentiality within the same team, especially required for collaborative-research work online.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782409" y="2697721"/>
            <a:ext cx="4230455" cy="11627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8" y="2697721"/>
            <a:ext cx="4655637" cy="1079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103" y="3766829"/>
            <a:ext cx="3593923" cy="10592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TextBox 10"/>
          <p:cNvSpPr txBox="1"/>
          <p:nvPr/>
        </p:nvSpPr>
        <p:spPr>
          <a:xfrm>
            <a:off x="9364518" y="203200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24" y="2238819"/>
            <a:ext cx="5021940" cy="804338"/>
          </a:xfrm>
          <a:ln>
            <a:solidFill>
              <a:schemeClr val="bg2"/>
            </a:solidFill>
          </a:ln>
          <a:effectLst>
            <a:reflection blurRad="6350" stA="50000" endA="300" endPos="90000" dir="5400000" sy="-100000" algn="bl" rotWithShape="0"/>
          </a:effectLst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SOLU</a:t>
            </a:r>
            <a:r>
              <a:rPr lang="en-US" dirty="0" smtClean="0"/>
              <a:t>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0596" y="3640652"/>
            <a:ext cx="5009495" cy="2210173"/>
          </a:xfrm>
          <a:effectLst>
            <a:outerShdw blurRad="330200" dist="38100" algn="l" rotWithShape="0">
              <a:schemeClr val="bg2">
                <a:alpha val="40000"/>
              </a:scheme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 platform that offers &amp; promotes research collaboration online through a single platform with the mechanism of confidentiality lying at its core.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Allowing project mentors/lead researcher to choose from a large pool of candidates and confidential task segregation.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The unique functionalities combined with the most common ones: Review of Papers, Searching for Different Projects, increase ratings by successfully contributing to projects.</a:t>
            </a:r>
          </a:p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Bahnschrift" panose="020B0502040204020203" pitchFamily="34" charset="0"/>
              </a:rPr>
              <a:t>Functionalities to review and consent on Research Collaboration Agreement documents.</a:t>
            </a:r>
            <a:endParaRPr lang="en-US" dirty="0">
              <a:solidFill>
                <a:schemeClr val="bg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361035" y="3858785"/>
            <a:ext cx="3586361" cy="53161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393700" dist="38100" dir="2700000" algn="tl" rotWithShape="0">
              <a:schemeClr val="tx1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COMBINATION OF </a:t>
            </a:r>
            <a:r>
              <a:rPr lang="en-US" sz="2000" dirty="0" smtClean="0"/>
              <a:t>3 MAJOR COMPONENTS</a:t>
            </a:r>
            <a:endParaRPr lang="en-US" sz="2000" dirty="0"/>
          </a:p>
        </p:txBody>
      </p:sp>
      <p:sp>
        <p:nvSpPr>
          <p:cNvPr id="40" name="Oval 39"/>
          <p:cNvSpPr/>
          <p:nvPr/>
        </p:nvSpPr>
        <p:spPr>
          <a:xfrm>
            <a:off x="9316523" y="2429176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147" y="2708036"/>
            <a:ext cx="680513" cy="680513"/>
          </a:xfrm>
          <a:prstGeom prst="rect">
            <a:avLst/>
          </a:prstGeom>
        </p:spPr>
      </p:pic>
      <p:sp>
        <p:nvSpPr>
          <p:cNvPr id="46" name="Oval 45"/>
          <p:cNvSpPr/>
          <p:nvPr/>
        </p:nvSpPr>
        <p:spPr>
          <a:xfrm>
            <a:off x="9361487" y="4579495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475" y="4976974"/>
            <a:ext cx="330237" cy="330237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893" y="4813335"/>
            <a:ext cx="489147" cy="48914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120" y="5362684"/>
            <a:ext cx="342065" cy="342065"/>
          </a:xfrm>
          <a:prstGeom prst="rect">
            <a:avLst/>
          </a:prstGeom>
        </p:spPr>
      </p:pic>
      <p:sp>
        <p:nvSpPr>
          <p:cNvPr id="51" name="Oval 50"/>
          <p:cNvSpPr/>
          <p:nvPr/>
        </p:nvSpPr>
        <p:spPr>
          <a:xfrm>
            <a:off x="9857467" y="3507505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475" y="3722564"/>
            <a:ext cx="787246" cy="78724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6361035" y="2712760"/>
            <a:ext cx="115965" cy="35941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9378972" y="143083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0223" y="6387656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190035" y="2740471"/>
            <a:ext cx="2653956" cy="531612"/>
          </a:xfrm>
          <a:prstGeom prst="rect">
            <a:avLst/>
          </a:prstGeom>
          <a:effectLst>
            <a:outerShdw blurRad="88900" dist="38100" algn="l" rotWithShape="0">
              <a:schemeClr val="accent5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 smtClean="0"/>
              <a:t>RESEARCHER</a:t>
            </a:r>
            <a:endParaRPr lang="en-US" sz="2000" u="sng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2225663" y="3279612"/>
            <a:ext cx="2649930" cy="531612"/>
          </a:xfrm>
          <a:prstGeom prst="rect">
            <a:avLst/>
          </a:prstGeom>
          <a:effectLst>
            <a:outerShdw blurRad="50800" dist="50800" dir="5400000" algn="ctr" rotWithShape="0">
              <a:schemeClr val="accent3">
                <a:lumMod val="60000"/>
                <a:lumOff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 smtClean="0"/>
              <a:t>CONTRIBUTOR</a:t>
            </a:r>
            <a:endParaRPr lang="en-US" sz="2000" u="sng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97127" y="1310504"/>
            <a:ext cx="1740546" cy="531612"/>
          </a:xfrm>
          <a:prstGeom prst="rect">
            <a:avLst/>
          </a:prstGeom>
          <a:effectLst>
            <a:outerShdw blurRad="38100" dist="38100" dir="5400000" algn="t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  </a:t>
            </a:r>
            <a:r>
              <a:rPr lang="en-US" sz="2000" u="sng" dirty="0" smtClean="0"/>
              <a:t>TYPE</a:t>
            </a:r>
            <a:endParaRPr lang="en-US" sz="2000" u="sng" dirty="0"/>
          </a:p>
        </p:txBody>
      </p:sp>
      <p:cxnSp>
        <p:nvCxnSpPr>
          <p:cNvPr id="50" name="Elbow Connector 49"/>
          <p:cNvCxnSpPr/>
          <p:nvPr/>
        </p:nvCxnSpPr>
        <p:spPr>
          <a:xfrm rot="5400000">
            <a:off x="1740576" y="1566976"/>
            <a:ext cx="542490" cy="1978877"/>
          </a:xfrm>
          <a:prstGeom prst="bentConnector3">
            <a:avLst/>
          </a:prstGeom>
          <a:ln>
            <a:solidFill>
              <a:srgbClr val="CC0099"/>
            </a:solidFill>
            <a:tailEnd type="triangle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660202" y="4595669"/>
            <a:ext cx="1350428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POST</a:t>
            </a:r>
          </a:p>
          <a:p>
            <a:r>
              <a:rPr lang="en-US" sz="2000" dirty="0" smtClean="0"/>
              <a:t>PROJECT</a:t>
            </a:r>
            <a:endParaRPr lang="en-US" sz="2000" dirty="0"/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973850" y="4733913"/>
            <a:ext cx="2112708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COLLA</a:t>
            </a:r>
            <a:r>
              <a:rPr lang="en-US" sz="2000" dirty="0" smtClean="0"/>
              <a:t>BORATE</a:t>
            </a:r>
            <a:endParaRPr lang="en-US" sz="2000" dirty="0"/>
          </a:p>
        </p:txBody>
      </p:sp>
      <p:sp>
        <p:nvSpPr>
          <p:cNvPr id="96" name="Freeform 95"/>
          <p:cNvSpPr/>
          <p:nvPr/>
        </p:nvSpPr>
        <p:spPr>
          <a:xfrm>
            <a:off x="3100017" y="5807910"/>
            <a:ext cx="1663700" cy="460310"/>
          </a:xfrm>
          <a:custGeom>
            <a:avLst/>
            <a:gdLst>
              <a:gd name="connsiteX0" fmla="*/ 0 w 1663700"/>
              <a:gd name="connsiteY0" fmla="*/ 165100 h 460310"/>
              <a:gd name="connsiteX1" fmla="*/ 850900 w 1663700"/>
              <a:gd name="connsiteY1" fmla="*/ 457200 h 460310"/>
              <a:gd name="connsiteX2" fmla="*/ 1663700 w 1663700"/>
              <a:gd name="connsiteY2" fmla="*/ 0 h 46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3700" h="460310">
                <a:moveTo>
                  <a:pt x="0" y="165100"/>
                </a:moveTo>
                <a:cubicBezTo>
                  <a:pt x="286808" y="324908"/>
                  <a:pt x="573617" y="484717"/>
                  <a:pt x="850900" y="457200"/>
                </a:cubicBezTo>
                <a:cubicBezTo>
                  <a:pt x="1128183" y="429683"/>
                  <a:pt x="1395941" y="214841"/>
                  <a:pt x="1663700" y="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/>
          <p:cNvSpPr/>
          <p:nvPr/>
        </p:nvSpPr>
        <p:spPr>
          <a:xfrm>
            <a:off x="1410917" y="5122110"/>
            <a:ext cx="1231900" cy="558800"/>
          </a:xfrm>
          <a:custGeom>
            <a:avLst/>
            <a:gdLst>
              <a:gd name="connsiteX0" fmla="*/ 0 w 1231900"/>
              <a:gd name="connsiteY0" fmla="*/ 0 h 558800"/>
              <a:gd name="connsiteX1" fmla="*/ 381000 w 1231900"/>
              <a:gd name="connsiteY1" fmla="*/ 419100 h 558800"/>
              <a:gd name="connsiteX2" fmla="*/ 812800 w 1231900"/>
              <a:gd name="connsiteY2" fmla="*/ 215900 h 558800"/>
              <a:gd name="connsiteX3" fmla="*/ 1231900 w 1231900"/>
              <a:gd name="connsiteY3" fmla="*/ 55880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1900" h="558800">
                <a:moveTo>
                  <a:pt x="0" y="0"/>
                </a:moveTo>
                <a:cubicBezTo>
                  <a:pt x="122766" y="191558"/>
                  <a:pt x="245533" y="383117"/>
                  <a:pt x="381000" y="419100"/>
                </a:cubicBezTo>
                <a:cubicBezTo>
                  <a:pt x="516467" y="455083"/>
                  <a:pt x="670983" y="192617"/>
                  <a:pt x="812800" y="215900"/>
                </a:cubicBezTo>
                <a:cubicBezTo>
                  <a:pt x="954617" y="239183"/>
                  <a:pt x="1093258" y="398991"/>
                  <a:pt x="1231900" y="55880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674155" y="4136339"/>
            <a:ext cx="2112708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SEARCH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 smtClean="0"/>
              <a:t>&amp; </a:t>
            </a:r>
          </a:p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APPLY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019568" y="3331419"/>
            <a:ext cx="1562906" cy="685675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GET </a:t>
            </a:r>
          </a:p>
          <a:p>
            <a:r>
              <a:rPr lang="en-US" sz="2000" dirty="0" smtClean="0"/>
              <a:t>ACCEPTED</a:t>
            </a:r>
          </a:p>
        </p:txBody>
      </p:sp>
      <p:sp>
        <p:nvSpPr>
          <p:cNvPr id="109" name="Freeform 108"/>
          <p:cNvSpPr/>
          <p:nvPr/>
        </p:nvSpPr>
        <p:spPr>
          <a:xfrm>
            <a:off x="5245100" y="5423841"/>
            <a:ext cx="4703618" cy="890457"/>
          </a:xfrm>
          <a:custGeom>
            <a:avLst/>
            <a:gdLst>
              <a:gd name="connsiteX0" fmla="*/ 0 w 4762500"/>
              <a:gd name="connsiteY0" fmla="*/ 230004 h 778502"/>
              <a:gd name="connsiteX1" fmla="*/ 1778000 w 4762500"/>
              <a:gd name="connsiteY1" fmla="*/ 776104 h 778502"/>
              <a:gd name="connsiteX2" fmla="*/ 3213100 w 4762500"/>
              <a:gd name="connsiteY2" fmla="*/ 39504 h 778502"/>
              <a:gd name="connsiteX3" fmla="*/ 4762500 w 4762500"/>
              <a:gd name="connsiteY3" fmla="*/ 103004 h 778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00" h="778502">
                <a:moveTo>
                  <a:pt x="0" y="230004"/>
                </a:moveTo>
                <a:cubicBezTo>
                  <a:pt x="621241" y="518929"/>
                  <a:pt x="1242483" y="807854"/>
                  <a:pt x="1778000" y="776104"/>
                </a:cubicBezTo>
                <a:cubicBezTo>
                  <a:pt x="2313517" y="744354"/>
                  <a:pt x="2715683" y="151687"/>
                  <a:pt x="3213100" y="39504"/>
                </a:cubicBezTo>
                <a:cubicBezTo>
                  <a:pt x="3710517" y="-72679"/>
                  <a:pt x="4510617" y="88187"/>
                  <a:pt x="4762500" y="103004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rgbClr val="00B05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9948718" y="5183582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6986908" y="3390882"/>
            <a:ext cx="1445891" cy="177818"/>
          </a:xfrm>
          <a:custGeom>
            <a:avLst/>
            <a:gdLst>
              <a:gd name="connsiteX0" fmla="*/ 0 w 1473200"/>
              <a:gd name="connsiteY0" fmla="*/ 368318 h 368318"/>
              <a:gd name="connsiteX1" fmla="*/ 673100 w 1473200"/>
              <a:gd name="connsiteY1" fmla="*/ 18 h 368318"/>
              <a:gd name="connsiteX2" fmla="*/ 1473200 w 1473200"/>
              <a:gd name="connsiteY2" fmla="*/ 355618 h 368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200" h="368318">
                <a:moveTo>
                  <a:pt x="0" y="368318"/>
                </a:moveTo>
                <a:cubicBezTo>
                  <a:pt x="213783" y="185226"/>
                  <a:pt x="427567" y="2135"/>
                  <a:pt x="673100" y="18"/>
                </a:cubicBezTo>
                <a:cubicBezTo>
                  <a:pt x="918633" y="-2099"/>
                  <a:pt x="1195916" y="176759"/>
                  <a:pt x="1473200" y="355618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5283200" y="3911600"/>
            <a:ext cx="3213100" cy="1707774"/>
          </a:xfrm>
          <a:custGeom>
            <a:avLst/>
            <a:gdLst>
              <a:gd name="connsiteX0" fmla="*/ 3213100 w 3213100"/>
              <a:gd name="connsiteY0" fmla="*/ 0 h 1707774"/>
              <a:gd name="connsiteX1" fmla="*/ 2514600 w 3213100"/>
              <a:gd name="connsiteY1" fmla="*/ 1155700 h 1707774"/>
              <a:gd name="connsiteX2" fmla="*/ 1219200 w 3213100"/>
              <a:gd name="connsiteY2" fmla="*/ 1651000 h 1707774"/>
              <a:gd name="connsiteX3" fmla="*/ 0 w 3213100"/>
              <a:gd name="connsiteY3" fmla="*/ 1676400 h 170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3100" h="1707774">
                <a:moveTo>
                  <a:pt x="3213100" y="0"/>
                </a:moveTo>
                <a:cubicBezTo>
                  <a:pt x="3030008" y="440266"/>
                  <a:pt x="2846917" y="880533"/>
                  <a:pt x="2514600" y="1155700"/>
                </a:cubicBezTo>
                <a:cubicBezTo>
                  <a:pt x="2182283" y="1430867"/>
                  <a:pt x="1638300" y="1564217"/>
                  <a:pt x="1219200" y="1651000"/>
                </a:cubicBezTo>
                <a:cubicBezTo>
                  <a:pt x="800100" y="1737783"/>
                  <a:pt x="400050" y="1707091"/>
                  <a:pt x="0" y="167640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705847" y="5290074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90500">
              <a:schemeClr val="accent2">
                <a:lumMod val="40000"/>
                <a:lumOff val="6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30380" y="5773111"/>
            <a:ext cx="2288254" cy="529908"/>
          </a:xfrm>
          <a:prstGeom prst="rect">
            <a:avLst/>
          </a:prstGeom>
          <a:effectLst>
            <a:outerShdw blurRad="88900" dist="38100" algn="l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RECRUIT </a:t>
            </a:r>
          </a:p>
          <a:p>
            <a:pPr algn="r"/>
            <a:r>
              <a:rPr lang="en-US" sz="2000" dirty="0" smtClean="0"/>
              <a:t>CONTRIBUTORS</a:t>
            </a:r>
            <a:endParaRPr lang="en-US" sz="2000" dirty="0"/>
          </a:p>
        </p:txBody>
      </p:sp>
      <p:sp>
        <p:nvSpPr>
          <p:cNvPr id="120" name="Oval 119"/>
          <p:cNvSpPr/>
          <p:nvPr/>
        </p:nvSpPr>
        <p:spPr>
          <a:xfrm>
            <a:off x="2534260" y="5495746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rgbClr val="E8E555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505905" y="6074422"/>
            <a:ext cx="1595582" cy="62646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101600" dist="38100" dir="5400000" algn="t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COMPLETION</a:t>
            </a:r>
          </a:p>
          <a:p>
            <a:pPr algn="ctr"/>
            <a:r>
              <a:rPr lang="en-US" sz="1500" dirty="0" smtClean="0"/>
              <a:t>&amp;</a:t>
            </a:r>
            <a:endParaRPr lang="en-US" sz="1500" dirty="0"/>
          </a:p>
          <a:p>
            <a:pPr algn="ctr"/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RATING</a:t>
            </a:r>
            <a:endParaRPr lang="en-US" sz="1500" dirty="0"/>
          </a:p>
        </p:txBody>
      </p:sp>
      <p:cxnSp>
        <p:nvCxnSpPr>
          <p:cNvPr id="130" name="Elbow Connector 129"/>
          <p:cNvCxnSpPr>
            <a:stCxn id="140" idx="4"/>
            <a:endCxn id="134" idx="0"/>
          </p:cNvCxnSpPr>
          <p:nvPr/>
        </p:nvCxnSpPr>
        <p:spPr>
          <a:xfrm rot="16200000" flipH="1">
            <a:off x="3832472" y="1456567"/>
            <a:ext cx="503062" cy="2165485"/>
          </a:xfrm>
          <a:prstGeom prst="bentConnector3">
            <a:avLst>
              <a:gd name="adj1" fmla="val 52525"/>
            </a:avLst>
          </a:prstGeom>
          <a:ln>
            <a:solidFill>
              <a:srgbClr val="CC0099"/>
            </a:solidFill>
            <a:tailEnd type="triangle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Freeform 130"/>
          <p:cNvSpPr/>
          <p:nvPr/>
        </p:nvSpPr>
        <p:spPr>
          <a:xfrm>
            <a:off x="5740400" y="3568700"/>
            <a:ext cx="660400" cy="273215"/>
          </a:xfrm>
          <a:custGeom>
            <a:avLst/>
            <a:gdLst>
              <a:gd name="connsiteX0" fmla="*/ 0 w 660400"/>
              <a:gd name="connsiteY0" fmla="*/ 0 h 273215"/>
              <a:gd name="connsiteX1" fmla="*/ 330200 w 660400"/>
              <a:gd name="connsiteY1" fmla="*/ 266700 h 273215"/>
              <a:gd name="connsiteX2" fmla="*/ 660400 w 660400"/>
              <a:gd name="connsiteY2" fmla="*/ 165100 h 27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273215">
                <a:moveTo>
                  <a:pt x="0" y="0"/>
                </a:moveTo>
                <a:cubicBezTo>
                  <a:pt x="110066" y="119591"/>
                  <a:pt x="220133" y="239183"/>
                  <a:pt x="330200" y="266700"/>
                </a:cubicBezTo>
                <a:cubicBezTo>
                  <a:pt x="440267" y="294217"/>
                  <a:pt x="550333" y="229658"/>
                  <a:pt x="660400" y="16510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392882" y="3404747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rgbClr val="FF99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406429" y="3404747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559079" y="2790841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5" y="3064176"/>
            <a:ext cx="681179" cy="681179"/>
          </a:xfrm>
          <a:prstGeom prst="rect">
            <a:avLst/>
          </a:prstGeom>
          <a:ln>
            <a:noFill/>
          </a:ln>
        </p:spPr>
      </p:pic>
      <p:sp>
        <p:nvSpPr>
          <p:cNvPr id="136" name="Freeform 135"/>
          <p:cNvSpPr/>
          <p:nvPr/>
        </p:nvSpPr>
        <p:spPr>
          <a:xfrm>
            <a:off x="1041400" y="4064000"/>
            <a:ext cx="165100" cy="520700"/>
          </a:xfrm>
          <a:custGeom>
            <a:avLst/>
            <a:gdLst>
              <a:gd name="connsiteX0" fmla="*/ 0 w 165100"/>
              <a:gd name="connsiteY0" fmla="*/ 0 h 520700"/>
              <a:gd name="connsiteX1" fmla="*/ 127000 w 165100"/>
              <a:gd name="connsiteY1" fmla="*/ 165100 h 520700"/>
              <a:gd name="connsiteX2" fmla="*/ 165100 w 165100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" h="520700">
                <a:moveTo>
                  <a:pt x="0" y="0"/>
                </a:moveTo>
                <a:cubicBezTo>
                  <a:pt x="49741" y="39158"/>
                  <a:pt x="99483" y="78317"/>
                  <a:pt x="127000" y="165100"/>
                </a:cubicBezTo>
                <a:cubicBezTo>
                  <a:pt x="154517" y="251883"/>
                  <a:pt x="159808" y="386291"/>
                  <a:pt x="165100" y="520700"/>
                </a:cubicBezTo>
              </a:path>
            </a:pathLst>
          </a:custGeom>
          <a:noFill/>
          <a:ln>
            <a:solidFill>
              <a:schemeClr val="tx1">
                <a:lumMod val="75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973373" y="4546498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14715" y="2827659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39" name="Picture 1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91" y="3064176"/>
            <a:ext cx="823779" cy="823779"/>
          </a:xfrm>
          <a:prstGeom prst="rect">
            <a:avLst/>
          </a:prstGeom>
          <a:ln>
            <a:noFill/>
          </a:ln>
        </p:spPr>
      </p:pic>
      <p:sp>
        <p:nvSpPr>
          <p:cNvPr id="140" name="Oval 139"/>
          <p:cNvSpPr/>
          <p:nvPr/>
        </p:nvSpPr>
        <p:spPr>
          <a:xfrm>
            <a:off x="2393594" y="1049545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41" name="Picture 1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53" y="1226572"/>
            <a:ext cx="959610" cy="959610"/>
          </a:xfrm>
          <a:prstGeom prst="rect">
            <a:avLst/>
          </a:prstGeom>
        </p:spPr>
      </p:pic>
      <p:sp>
        <p:nvSpPr>
          <p:cNvPr id="14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 txBox="1">
            <a:spLocks/>
          </p:cNvSpPr>
          <p:nvPr/>
        </p:nvSpPr>
        <p:spPr>
          <a:xfrm>
            <a:off x="6571353" y="1171187"/>
            <a:ext cx="5434765" cy="1044208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55500" dist="50800" dir="5400000" sy="-100000" algn="bl" rotWithShape="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GENERAL </a:t>
            </a:r>
          </a:p>
          <a:p>
            <a:pPr algn="r"/>
            <a:r>
              <a:rPr lang="en-US" dirty="0" smtClean="0"/>
              <a:t>PROJECT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FLOW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9378972" y="209928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 txBox="1">
            <a:spLocks/>
          </p:cNvSpPr>
          <p:nvPr/>
        </p:nvSpPr>
        <p:spPr>
          <a:xfrm>
            <a:off x="322953" y="1183887"/>
            <a:ext cx="5434765" cy="1044208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55500" dist="50800" dir="5400000" sy="-100000" algn="bl" rotWithShape="0"/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INVOLVEMENT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OF BLOCKCHAIN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672217" y="5216434"/>
            <a:ext cx="393238" cy="513806"/>
          </a:xfrm>
          <a:custGeom>
            <a:avLst/>
            <a:gdLst>
              <a:gd name="connsiteX0" fmla="*/ 201612 w 393238"/>
              <a:gd name="connsiteY0" fmla="*/ 513806 h 513806"/>
              <a:gd name="connsiteX1" fmla="*/ 358366 w 393238"/>
              <a:gd name="connsiteY1" fmla="*/ 409303 h 513806"/>
              <a:gd name="connsiteX2" fmla="*/ 27440 w 393238"/>
              <a:gd name="connsiteY2" fmla="*/ 357052 h 513806"/>
              <a:gd name="connsiteX3" fmla="*/ 393200 w 393238"/>
              <a:gd name="connsiteY3" fmla="*/ 261257 h 513806"/>
              <a:gd name="connsiteX4" fmla="*/ 1314 w 393238"/>
              <a:gd name="connsiteY4" fmla="*/ 209006 h 513806"/>
              <a:gd name="connsiteX5" fmla="*/ 262572 w 393238"/>
              <a:gd name="connsiteY5" fmla="*/ 121920 h 513806"/>
              <a:gd name="connsiteX6" fmla="*/ 166777 w 393238"/>
              <a:gd name="connsiteY6" fmla="*/ 0 h 5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238" h="513806">
                <a:moveTo>
                  <a:pt x="201612" y="513806"/>
                </a:moveTo>
                <a:cubicBezTo>
                  <a:pt x="294503" y="474617"/>
                  <a:pt x="387395" y="435429"/>
                  <a:pt x="358366" y="409303"/>
                </a:cubicBezTo>
                <a:cubicBezTo>
                  <a:pt x="329337" y="383177"/>
                  <a:pt x="21634" y="381726"/>
                  <a:pt x="27440" y="357052"/>
                </a:cubicBezTo>
                <a:cubicBezTo>
                  <a:pt x="33246" y="332378"/>
                  <a:pt x="397554" y="285931"/>
                  <a:pt x="393200" y="261257"/>
                </a:cubicBezTo>
                <a:cubicBezTo>
                  <a:pt x="388846" y="236583"/>
                  <a:pt x="23085" y="232229"/>
                  <a:pt x="1314" y="209006"/>
                </a:cubicBezTo>
                <a:cubicBezTo>
                  <a:pt x="-20457" y="185783"/>
                  <a:pt x="234995" y="156754"/>
                  <a:pt x="262572" y="121920"/>
                </a:cubicBezTo>
                <a:cubicBezTo>
                  <a:pt x="290149" y="87086"/>
                  <a:pt x="228463" y="43543"/>
                  <a:pt x="166777" y="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474720" y="4413261"/>
            <a:ext cx="426720" cy="292455"/>
          </a:xfrm>
          <a:custGeom>
            <a:avLst/>
            <a:gdLst>
              <a:gd name="connsiteX0" fmla="*/ 0 w 426720"/>
              <a:gd name="connsiteY0" fmla="*/ 184865 h 292455"/>
              <a:gd name="connsiteX1" fmla="*/ 95794 w 426720"/>
              <a:gd name="connsiteY1" fmla="*/ 1985 h 292455"/>
              <a:gd name="connsiteX2" fmla="*/ 174171 w 426720"/>
              <a:gd name="connsiteY2" fmla="*/ 289368 h 292455"/>
              <a:gd name="connsiteX3" fmla="*/ 235131 w 426720"/>
              <a:gd name="connsiteY3" fmla="*/ 1985 h 292455"/>
              <a:gd name="connsiteX4" fmla="*/ 348343 w 426720"/>
              <a:gd name="connsiteY4" fmla="*/ 289368 h 292455"/>
              <a:gd name="connsiteX5" fmla="*/ 426720 w 426720"/>
              <a:gd name="connsiteY5" fmla="*/ 158739 h 2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720" h="292455">
                <a:moveTo>
                  <a:pt x="0" y="184865"/>
                </a:moveTo>
                <a:cubicBezTo>
                  <a:pt x="33383" y="84716"/>
                  <a:pt x="66766" y="-15432"/>
                  <a:pt x="95794" y="1985"/>
                </a:cubicBezTo>
                <a:cubicBezTo>
                  <a:pt x="124822" y="19402"/>
                  <a:pt x="150948" y="289368"/>
                  <a:pt x="174171" y="289368"/>
                </a:cubicBezTo>
                <a:cubicBezTo>
                  <a:pt x="197394" y="289368"/>
                  <a:pt x="206102" y="1985"/>
                  <a:pt x="235131" y="1985"/>
                </a:cubicBezTo>
                <a:cubicBezTo>
                  <a:pt x="264160" y="1985"/>
                  <a:pt x="316412" y="263242"/>
                  <a:pt x="348343" y="289368"/>
                </a:cubicBezTo>
                <a:cubicBezTo>
                  <a:pt x="380275" y="315494"/>
                  <a:pt x="416560" y="167448"/>
                  <a:pt x="426720" y="158739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2601695" y="3622766"/>
            <a:ext cx="402984" cy="357051"/>
          </a:xfrm>
          <a:custGeom>
            <a:avLst/>
            <a:gdLst>
              <a:gd name="connsiteX0" fmla="*/ 272134 w 402984"/>
              <a:gd name="connsiteY0" fmla="*/ 0 h 357051"/>
              <a:gd name="connsiteX1" fmla="*/ 2168 w 402984"/>
              <a:gd name="connsiteY1" fmla="*/ 87085 h 357051"/>
              <a:gd name="connsiteX2" fmla="*/ 402762 w 402984"/>
              <a:gd name="connsiteY2" fmla="*/ 130628 h 357051"/>
              <a:gd name="connsiteX3" fmla="*/ 63128 w 402984"/>
              <a:gd name="connsiteY3" fmla="*/ 174171 h 357051"/>
              <a:gd name="connsiteX4" fmla="*/ 350511 w 402984"/>
              <a:gd name="connsiteY4" fmla="*/ 235131 h 357051"/>
              <a:gd name="connsiteX5" fmla="*/ 263425 w 402984"/>
              <a:gd name="connsiteY5" fmla="*/ 357051 h 35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2984" h="357051">
                <a:moveTo>
                  <a:pt x="272134" y="0"/>
                </a:moveTo>
                <a:cubicBezTo>
                  <a:pt x="126265" y="32657"/>
                  <a:pt x="-19603" y="65314"/>
                  <a:pt x="2168" y="87085"/>
                </a:cubicBezTo>
                <a:cubicBezTo>
                  <a:pt x="23939" y="108856"/>
                  <a:pt x="392602" y="116114"/>
                  <a:pt x="402762" y="130628"/>
                </a:cubicBezTo>
                <a:cubicBezTo>
                  <a:pt x="412922" y="145142"/>
                  <a:pt x="71836" y="156754"/>
                  <a:pt x="63128" y="174171"/>
                </a:cubicBezTo>
                <a:cubicBezTo>
                  <a:pt x="54420" y="191588"/>
                  <a:pt x="317128" y="204651"/>
                  <a:pt x="350511" y="235131"/>
                </a:cubicBezTo>
                <a:cubicBezTo>
                  <a:pt x="383894" y="265611"/>
                  <a:pt x="323659" y="311331"/>
                  <a:pt x="263425" y="357051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343701" y="3234519"/>
            <a:ext cx="2088108" cy="955344"/>
          </a:xfrm>
          <a:custGeom>
            <a:avLst/>
            <a:gdLst>
              <a:gd name="connsiteX0" fmla="*/ 0 w 2088108"/>
              <a:gd name="connsiteY0" fmla="*/ 955344 h 955344"/>
              <a:gd name="connsiteX1" fmla="*/ 614150 w 2088108"/>
              <a:gd name="connsiteY1" fmla="*/ 423081 h 955344"/>
              <a:gd name="connsiteX2" fmla="*/ 2088108 w 2088108"/>
              <a:gd name="connsiteY2" fmla="*/ 0 h 95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108" h="955344">
                <a:moveTo>
                  <a:pt x="0" y="955344"/>
                </a:moveTo>
                <a:cubicBezTo>
                  <a:pt x="133066" y="768824"/>
                  <a:pt x="266132" y="582305"/>
                  <a:pt x="614150" y="423081"/>
                </a:cubicBezTo>
                <a:cubicBezTo>
                  <a:pt x="962168" y="263857"/>
                  <a:pt x="1525138" y="131928"/>
                  <a:pt x="2088108" y="0"/>
                </a:cubicBezTo>
              </a:path>
            </a:pathLst>
          </a:cu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248167" y="5104263"/>
            <a:ext cx="2142699" cy="1042939"/>
          </a:xfrm>
          <a:custGeom>
            <a:avLst/>
            <a:gdLst>
              <a:gd name="connsiteX0" fmla="*/ 0 w 2142699"/>
              <a:gd name="connsiteY0" fmla="*/ 0 h 1042939"/>
              <a:gd name="connsiteX1" fmla="*/ 941696 w 2142699"/>
              <a:gd name="connsiteY1" fmla="*/ 928047 h 1042939"/>
              <a:gd name="connsiteX2" fmla="*/ 2142699 w 2142699"/>
              <a:gd name="connsiteY2" fmla="*/ 996286 h 104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2699" h="1042939">
                <a:moveTo>
                  <a:pt x="0" y="0"/>
                </a:moveTo>
                <a:cubicBezTo>
                  <a:pt x="292290" y="380999"/>
                  <a:pt x="584580" y="761999"/>
                  <a:pt x="941696" y="928047"/>
                </a:cubicBezTo>
                <a:cubicBezTo>
                  <a:pt x="1298813" y="1094095"/>
                  <a:pt x="1720756" y="1045190"/>
                  <a:pt x="2142699" y="996286"/>
                </a:cubicBezTo>
              </a:path>
            </a:pathLst>
          </a:cu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384645" y="4536385"/>
            <a:ext cx="2866030" cy="1077927"/>
          </a:xfrm>
          <a:custGeom>
            <a:avLst/>
            <a:gdLst>
              <a:gd name="connsiteX0" fmla="*/ 0 w 2866030"/>
              <a:gd name="connsiteY0" fmla="*/ 404105 h 1077927"/>
              <a:gd name="connsiteX1" fmla="*/ 1160059 w 2866030"/>
              <a:gd name="connsiteY1" fmla="*/ 1072845 h 1077927"/>
              <a:gd name="connsiteX2" fmla="*/ 2292824 w 2866030"/>
              <a:gd name="connsiteY2" fmla="*/ 90206 h 1077927"/>
              <a:gd name="connsiteX3" fmla="*/ 2866030 w 2866030"/>
              <a:gd name="connsiteY3" fmla="*/ 103854 h 107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6030" h="1077927">
                <a:moveTo>
                  <a:pt x="0" y="404105"/>
                </a:moveTo>
                <a:cubicBezTo>
                  <a:pt x="388961" y="764633"/>
                  <a:pt x="777922" y="1125161"/>
                  <a:pt x="1160059" y="1072845"/>
                </a:cubicBezTo>
                <a:cubicBezTo>
                  <a:pt x="1542196" y="1020529"/>
                  <a:pt x="2008496" y="251704"/>
                  <a:pt x="2292824" y="90206"/>
                </a:cubicBezTo>
                <a:cubicBezTo>
                  <a:pt x="2577153" y="-71293"/>
                  <a:pt x="2721591" y="16280"/>
                  <a:pt x="2866030" y="103854"/>
                </a:cubicBezTo>
              </a:path>
            </a:pathLst>
          </a:cu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6092456" y="2871515"/>
            <a:ext cx="4253023" cy="616000"/>
          </a:xfrm>
          <a:custGeom>
            <a:avLst/>
            <a:gdLst>
              <a:gd name="connsiteX0" fmla="*/ 0 w 4253023"/>
              <a:gd name="connsiteY0" fmla="*/ 296987 h 616000"/>
              <a:gd name="connsiteX1" fmla="*/ 223284 w 4253023"/>
              <a:gd name="connsiteY1" fmla="*/ 9908 h 616000"/>
              <a:gd name="connsiteX2" fmla="*/ 393404 w 4253023"/>
              <a:gd name="connsiteY2" fmla="*/ 615964 h 616000"/>
              <a:gd name="connsiteX3" fmla="*/ 467832 w 4253023"/>
              <a:gd name="connsiteY3" fmla="*/ 41806 h 616000"/>
              <a:gd name="connsiteX4" fmla="*/ 552893 w 4253023"/>
              <a:gd name="connsiteY4" fmla="*/ 605332 h 616000"/>
              <a:gd name="connsiteX5" fmla="*/ 659218 w 4253023"/>
              <a:gd name="connsiteY5" fmla="*/ 84336 h 616000"/>
              <a:gd name="connsiteX6" fmla="*/ 776177 w 4253023"/>
              <a:gd name="connsiteY6" fmla="*/ 435211 h 616000"/>
              <a:gd name="connsiteX7" fmla="*/ 967563 w 4253023"/>
              <a:gd name="connsiteY7" fmla="*/ 286355 h 616000"/>
              <a:gd name="connsiteX8" fmla="*/ 1669311 w 4253023"/>
              <a:gd name="connsiteY8" fmla="*/ 296987 h 616000"/>
              <a:gd name="connsiteX9" fmla="*/ 1807535 w 4253023"/>
              <a:gd name="connsiteY9" fmla="*/ 552169 h 616000"/>
              <a:gd name="connsiteX10" fmla="*/ 1881963 w 4253023"/>
              <a:gd name="connsiteY10" fmla="*/ 211927 h 616000"/>
              <a:gd name="connsiteX11" fmla="*/ 1977656 w 4253023"/>
              <a:gd name="connsiteY11" fmla="*/ 562801 h 616000"/>
              <a:gd name="connsiteX12" fmla="*/ 2052084 w 4253023"/>
              <a:gd name="connsiteY12" fmla="*/ 126866 h 616000"/>
              <a:gd name="connsiteX13" fmla="*/ 2211572 w 4253023"/>
              <a:gd name="connsiteY13" fmla="*/ 605332 h 616000"/>
              <a:gd name="connsiteX14" fmla="*/ 2339163 w 4253023"/>
              <a:gd name="connsiteY14" fmla="*/ 116234 h 616000"/>
              <a:gd name="connsiteX15" fmla="*/ 2456121 w 4253023"/>
              <a:gd name="connsiteY15" fmla="*/ 445843 h 616000"/>
              <a:gd name="connsiteX16" fmla="*/ 2604977 w 4253023"/>
              <a:gd name="connsiteY16" fmla="*/ 307620 h 616000"/>
              <a:gd name="connsiteX17" fmla="*/ 3285460 w 4253023"/>
              <a:gd name="connsiteY17" fmla="*/ 307620 h 616000"/>
              <a:gd name="connsiteX18" fmla="*/ 3466214 w 4253023"/>
              <a:gd name="connsiteY18" fmla="*/ 552169 h 616000"/>
              <a:gd name="connsiteX19" fmla="*/ 3498111 w 4253023"/>
              <a:gd name="connsiteY19" fmla="*/ 116234 h 616000"/>
              <a:gd name="connsiteX20" fmla="*/ 3593804 w 4253023"/>
              <a:gd name="connsiteY20" fmla="*/ 584066 h 616000"/>
              <a:gd name="connsiteX21" fmla="*/ 3636335 w 4253023"/>
              <a:gd name="connsiteY21" fmla="*/ 137499 h 616000"/>
              <a:gd name="connsiteX22" fmla="*/ 3763925 w 4253023"/>
              <a:gd name="connsiteY22" fmla="*/ 520271 h 616000"/>
              <a:gd name="connsiteX23" fmla="*/ 3870251 w 4253023"/>
              <a:gd name="connsiteY23" fmla="*/ 148132 h 616000"/>
              <a:gd name="connsiteX24" fmla="*/ 3987209 w 4253023"/>
              <a:gd name="connsiteY24" fmla="*/ 499006 h 616000"/>
              <a:gd name="connsiteX25" fmla="*/ 4040372 w 4253023"/>
              <a:gd name="connsiteY25" fmla="*/ 190662 h 616000"/>
              <a:gd name="connsiteX26" fmla="*/ 4136065 w 4253023"/>
              <a:gd name="connsiteY26" fmla="*/ 403313 h 616000"/>
              <a:gd name="connsiteX27" fmla="*/ 4253023 w 4253023"/>
              <a:gd name="connsiteY27" fmla="*/ 382048 h 6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53023" h="616000">
                <a:moveTo>
                  <a:pt x="0" y="296987"/>
                </a:moveTo>
                <a:cubicBezTo>
                  <a:pt x="78858" y="126866"/>
                  <a:pt x="157717" y="-43255"/>
                  <a:pt x="223284" y="9908"/>
                </a:cubicBezTo>
                <a:cubicBezTo>
                  <a:pt x="288851" y="63071"/>
                  <a:pt x="352646" y="610648"/>
                  <a:pt x="393404" y="615964"/>
                </a:cubicBezTo>
                <a:cubicBezTo>
                  <a:pt x="434162" y="621280"/>
                  <a:pt x="441251" y="43578"/>
                  <a:pt x="467832" y="41806"/>
                </a:cubicBezTo>
                <a:cubicBezTo>
                  <a:pt x="494413" y="40034"/>
                  <a:pt x="520995" y="598244"/>
                  <a:pt x="552893" y="605332"/>
                </a:cubicBezTo>
                <a:cubicBezTo>
                  <a:pt x="584791" y="612420"/>
                  <a:pt x="622004" y="112689"/>
                  <a:pt x="659218" y="84336"/>
                </a:cubicBezTo>
                <a:cubicBezTo>
                  <a:pt x="696432" y="55983"/>
                  <a:pt x="724786" y="401541"/>
                  <a:pt x="776177" y="435211"/>
                </a:cubicBezTo>
                <a:cubicBezTo>
                  <a:pt x="827568" y="468881"/>
                  <a:pt x="818707" y="309392"/>
                  <a:pt x="967563" y="286355"/>
                </a:cubicBezTo>
                <a:cubicBezTo>
                  <a:pt x="1116419" y="263318"/>
                  <a:pt x="1529316" y="252685"/>
                  <a:pt x="1669311" y="296987"/>
                </a:cubicBezTo>
                <a:cubicBezTo>
                  <a:pt x="1809306" y="341289"/>
                  <a:pt x="1772093" y="566346"/>
                  <a:pt x="1807535" y="552169"/>
                </a:cubicBezTo>
                <a:cubicBezTo>
                  <a:pt x="1842977" y="537992"/>
                  <a:pt x="1853610" y="210155"/>
                  <a:pt x="1881963" y="211927"/>
                </a:cubicBezTo>
                <a:cubicBezTo>
                  <a:pt x="1910316" y="213699"/>
                  <a:pt x="1949303" y="576978"/>
                  <a:pt x="1977656" y="562801"/>
                </a:cubicBezTo>
                <a:cubicBezTo>
                  <a:pt x="2006009" y="548624"/>
                  <a:pt x="2013098" y="119778"/>
                  <a:pt x="2052084" y="126866"/>
                </a:cubicBezTo>
                <a:cubicBezTo>
                  <a:pt x="2091070" y="133954"/>
                  <a:pt x="2163726" y="607104"/>
                  <a:pt x="2211572" y="605332"/>
                </a:cubicBezTo>
                <a:cubicBezTo>
                  <a:pt x="2259418" y="603560"/>
                  <a:pt x="2298405" y="142815"/>
                  <a:pt x="2339163" y="116234"/>
                </a:cubicBezTo>
                <a:cubicBezTo>
                  <a:pt x="2379921" y="89653"/>
                  <a:pt x="2411819" y="413945"/>
                  <a:pt x="2456121" y="445843"/>
                </a:cubicBezTo>
                <a:cubicBezTo>
                  <a:pt x="2500423" y="477741"/>
                  <a:pt x="2466754" y="330657"/>
                  <a:pt x="2604977" y="307620"/>
                </a:cubicBezTo>
                <a:cubicBezTo>
                  <a:pt x="2743200" y="284583"/>
                  <a:pt x="3141921" y="266862"/>
                  <a:pt x="3285460" y="307620"/>
                </a:cubicBezTo>
                <a:cubicBezTo>
                  <a:pt x="3428999" y="348378"/>
                  <a:pt x="3430772" y="584067"/>
                  <a:pt x="3466214" y="552169"/>
                </a:cubicBezTo>
                <a:cubicBezTo>
                  <a:pt x="3501656" y="520271"/>
                  <a:pt x="3476846" y="110918"/>
                  <a:pt x="3498111" y="116234"/>
                </a:cubicBezTo>
                <a:cubicBezTo>
                  <a:pt x="3519376" y="121550"/>
                  <a:pt x="3570767" y="580522"/>
                  <a:pt x="3593804" y="584066"/>
                </a:cubicBezTo>
                <a:cubicBezTo>
                  <a:pt x="3616841" y="587610"/>
                  <a:pt x="3607982" y="148131"/>
                  <a:pt x="3636335" y="137499"/>
                </a:cubicBezTo>
                <a:cubicBezTo>
                  <a:pt x="3664689" y="126866"/>
                  <a:pt x="3724939" y="518499"/>
                  <a:pt x="3763925" y="520271"/>
                </a:cubicBezTo>
                <a:cubicBezTo>
                  <a:pt x="3802911" y="522043"/>
                  <a:pt x="3833037" y="151676"/>
                  <a:pt x="3870251" y="148132"/>
                </a:cubicBezTo>
                <a:cubicBezTo>
                  <a:pt x="3907465" y="144588"/>
                  <a:pt x="3958856" y="491918"/>
                  <a:pt x="3987209" y="499006"/>
                </a:cubicBezTo>
                <a:cubicBezTo>
                  <a:pt x="4015562" y="506094"/>
                  <a:pt x="4015563" y="206611"/>
                  <a:pt x="4040372" y="190662"/>
                </a:cubicBezTo>
                <a:cubicBezTo>
                  <a:pt x="4065181" y="174713"/>
                  <a:pt x="4100623" y="371415"/>
                  <a:pt x="4136065" y="403313"/>
                </a:cubicBezTo>
                <a:cubicBezTo>
                  <a:pt x="4171507" y="435211"/>
                  <a:pt x="4212265" y="408629"/>
                  <a:pt x="4253023" y="382048"/>
                </a:cubicBezTo>
              </a:path>
            </a:pathLst>
          </a:custGeom>
          <a:noFill/>
          <a:ln>
            <a:solidFill>
              <a:schemeClr val="tx1">
                <a:lumMod val="40000"/>
                <a:lumOff val="6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7057348" y="2900210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8697354" y="2876096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10337360" y="2876096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5398456" y="3575557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1</a:t>
            </a:r>
            <a:endParaRPr lang="en-US" sz="1100" dirty="0"/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7038462" y="3590104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2</a:t>
            </a:r>
            <a:endParaRPr lang="en-US" sz="1100" dirty="0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8697354" y="3575557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3</a:t>
            </a:r>
            <a:endParaRPr lang="en-US" sz="1100" dirty="0"/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10345479" y="3528437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4</a:t>
            </a:r>
            <a:endParaRPr lang="en-US" sz="1100" dirty="0"/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6243032" y="5015648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1</a:t>
            </a:r>
            <a:endParaRPr lang="en-US" sz="1100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7986927" y="5015648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2</a:t>
            </a:r>
            <a:endParaRPr lang="en-US" sz="1100" dirty="0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9790174" y="5015648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3</a:t>
            </a:r>
            <a:endParaRPr lang="en-US" sz="1100" dirty="0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5356839" y="6426803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1</a:t>
            </a:r>
            <a:endParaRPr lang="en-US" sz="1100" dirty="0"/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7038462" y="6394607"/>
            <a:ext cx="718521" cy="244174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/>
              <a:t>TASK 2</a:t>
            </a:r>
            <a:endParaRPr 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9378105" y="152522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6942221" y="4427333"/>
            <a:ext cx="2839453" cy="361727"/>
          </a:xfrm>
          <a:custGeom>
            <a:avLst/>
            <a:gdLst>
              <a:gd name="connsiteX0" fmla="*/ 0 w 2839453"/>
              <a:gd name="connsiteY0" fmla="*/ 313109 h 361727"/>
              <a:gd name="connsiteX1" fmla="*/ 228600 w 2839453"/>
              <a:gd name="connsiteY1" fmla="*/ 288 h 361727"/>
              <a:gd name="connsiteX2" fmla="*/ 385011 w 2839453"/>
              <a:gd name="connsiteY2" fmla="*/ 361235 h 361727"/>
              <a:gd name="connsiteX3" fmla="*/ 469232 w 2839453"/>
              <a:gd name="connsiteY3" fmla="*/ 84509 h 361727"/>
              <a:gd name="connsiteX4" fmla="*/ 529390 w 2839453"/>
              <a:gd name="connsiteY4" fmla="*/ 361235 h 361727"/>
              <a:gd name="connsiteX5" fmla="*/ 601579 w 2839453"/>
              <a:gd name="connsiteY5" fmla="*/ 108572 h 361727"/>
              <a:gd name="connsiteX6" fmla="*/ 649705 w 2839453"/>
              <a:gd name="connsiteY6" fmla="*/ 337172 h 361727"/>
              <a:gd name="connsiteX7" fmla="*/ 745958 w 2839453"/>
              <a:gd name="connsiteY7" fmla="*/ 156699 h 361727"/>
              <a:gd name="connsiteX8" fmla="*/ 794084 w 2839453"/>
              <a:gd name="connsiteY8" fmla="*/ 325141 h 361727"/>
              <a:gd name="connsiteX9" fmla="*/ 878305 w 2839453"/>
              <a:gd name="connsiteY9" fmla="*/ 204825 h 361727"/>
              <a:gd name="connsiteX10" fmla="*/ 938463 w 2839453"/>
              <a:gd name="connsiteY10" fmla="*/ 325141 h 361727"/>
              <a:gd name="connsiteX11" fmla="*/ 986590 w 2839453"/>
              <a:gd name="connsiteY11" fmla="*/ 252951 h 361727"/>
              <a:gd name="connsiteX12" fmla="*/ 1070811 w 2839453"/>
              <a:gd name="connsiteY12" fmla="*/ 325141 h 361727"/>
              <a:gd name="connsiteX13" fmla="*/ 1768642 w 2839453"/>
              <a:gd name="connsiteY13" fmla="*/ 337172 h 361727"/>
              <a:gd name="connsiteX14" fmla="*/ 1985211 w 2839453"/>
              <a:gd name="connsiteY14" fmla="*/ 12320 h 361727"/>
              <a:gd name="connsiteX15" fmla="*/ 2081463 w 2839453"/>
              <a:gd name="connsiteY15" fmla="*/ 301078 h 361727"/>
              <a:gd name="connsiteX16" fmla="*/ 2213811 w 2839453"/>
              <a:gd name="connsiteY16" fmla="*/ 24351 h 361727"/>
              <a:gd name="connsiteX17" fmla="*/ 2273968 w 2839453"/>
              <a:gd name="connsiteY17" fmla="*/ 277014 h 361727"/>
              <a:gd name="connsiteX18" fmla="*/ 2346158 w 2839453"/>
              <a:gd name="connsiteY18" fmla="*/ 120604 h 361727"/>
              <a:gd name="connsiteX19" fmla="*/ 2418347 w 2839453"/>
              <a:gd name="connsiteY19" fmla="*/ 240920 h 361727"/>
              <a:gd name="connsiteX20" fmla="*/ 2526632 w 2839453"/>
              <a:gd name="connsiteY20" fmla="*/ 144667 h 361727"/>
              <a:gd name="connsiteX21" fmla="*/ 2622884 w 2839453"/>
              <a:gd name="connsiteY21" fmla="*/ 228888 h 361727"/>
              <a:gd name="connsiteX22" fmla="*/ 2719137 w 2839453"/>
              <a:gd name="connsiteY22" fmla="*/ 108572 h 361727"/>
              <a:gd name="connsiteX23" fmla="*/ 2839453 w 2839453"/>
              <a:gd name="connsiteY23" fmla="*/ 228888 h 36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39453" h="361727">
                <a:moveTo>
                  <a:pt x="0" y="313109"/>
                </a:moveTo>
                <a:cubicBezTo>
                  <a:pt x="82216" y="152688"/>
                  <a:pt x="164432" y="-7733"/>
                  <a:pt x="228600" y="288"/>
                </a:cubicBezTo>
                <a:cubicBezTo>
                  <a:pt x="292768" y="8309"/>
                  <a:pt x="344906" y="347198"/>
                  <a:pt x="385011" y="361235"/>
                </a:cubicBezTo>
                <a:cubicBezTo>
                  <a:pt x="425116" y="375272"/>
                  <a:pt x="445169" y="84509"/>
                  <a:pt x="469232" y="84509"/>
                </a:cubicBezTo>
                <a:cubicBezTo>
                  <a:pt x="493295" y="84509"/>
                  <a:pt x="507332" y="357225"/>
                  <a:pt x="529390" y="361235"/>
                </a:cubicBezTo>
                <a:cubicBezTo>
                  <a:pt x="551448" y="365245"/>
                  <a:pt x="581527" y="112582"/>
                  <a:pt x="601579" y="108572"/>
                </a:cubicBezTo>
                <a:cubicBezTo>
                  <a:pt x="621631" y="104562"/>
                  <a:pt x="625642" y="329151"/>
                  <a:pt x="649705" y="337172"/>
                </a:cubicBezTo>
                <a:cubicBezTo>
                  <a:pt x="673768" y="345193"/>
                  <a:pt x="721895" y="158704"/>
                  <a:pt x="745958" y="156699"/>
                </a:cubicBezTo>
                <a:cubicBezTo>
                  <a:pt x="770021" y="154694"/>
                  <a:pt x="772026" y="317120"/>
                  <a:pt x="794084" y="325141"/>
                </a:cubicBezTo>
                <a:cubicBezTo>
                  <a:pt x="816142" y="333162"/>
                  <a:pt x="854242" y="204825"/>
                  <a:pt x="878305" y="204825"/>
                </a:cubicBezTo>
                <a:cubicBezTo>
                  <a:pt x="902368" y="204825"/>
                  <a:pt x="920416" y="317120"/>
                  <a:pt x="938463" y="325141"/>
                </a:cubicBezTo>
                <a:cubicBezTo>
                  <a:pt x="956510" y="333162"/>
                  <a:pt x="964532" y="252951"/>
                  <a:pt x="986590" y="252951"/>
                </a:cubicBezTo>
                <a:cubicBezTo>
                  <a:pt x="1008648" y="252951"/>
                  <a:pt x="940469" y="311104"/>
                  <a:pt x="1070811" y="325141"/>
                </a:cubicBezTo>
                <a:cubicBezTo>
                  <a:pt x="1201153" y="339178"/>
                  <a:pt x="1616242" y="389309"/>
                  <a:pt x="1768642" y="337172"/>
                </a:cubicBezTo>
                <a:cubicBezTo>
                  <a:pt x="1921042" y="285035"/>
                  <a:pt x="1933074" y="18336"/>
                  <a:pt x="1985211" y="12320"/>
                </a:cubicBezTo>
                <a:cubicBezTo>
                  <a:pt x="2037348" y="6304"/>
                  <a:pt x="2043363" y="299073"/>
                  <a:pt x="2081463" y="301078"/>
                </a:cubicBezTo>
                <a:cubicBezTo>
                  <a:pt x="2119563" y="303083"/>
                  <a:pt x="2181727" y="28362"/>
                  <a:pt x="2213811" y="24351"/>
                </a:cubicBezTo>
                <a:cubicBezTo>
                  <a:pt x="2245895" y="20340"/>
                  <a:pt x="2251910" y="260972"/>
                  <a:pt x="2273968" y="277014"/>
                </a:cubicBezTo>
                <a:cubicBezTo>
                  <a:pt x="2296026" y="293056"/>
                  <a:pt x="2322095" y="126620"/>
                  <a:pt x="2346158" y="120604"/>
                </a:cubicBezTo>
                <a:cubicBezTo>
                  <a:pt x="2370221" y="114588"/>
                  <a:pt x="2388268" y="236909"/>
                  <a:pt x="2418347" y="240920"/>
                </a:cubicBezTo>
                <a:cubicBezTo>
                  <a:pt x="2448426" y="244930"/>
                  <a:pt x="2492543" y="146672"/>
                  <a:pt x="2526632" y="144667"/>
                </a:cubicBezTo>
                <a:cubicBezTo>
                  <a:pt x="2560722" y="142662"/>
                  <a:pt x="2590800" y="234904"/>
                  <a:pt x="2622884" y="228888"/>
                </a:cubicBezTo>
                <a:cubicBezTo>
                  <a:pt x="2654968" y="222872"/>
                  <a:pt x="2683042" y="108572"/>
                  <a:pt x="2719137" y="108572"/>
                </a:cubicBezTo>
                <a:cubicBezTo>
                  <a:pt x="2755232" y="108572"/>
                  <a:pt x="2797342" y="168730"/>
                  <a:pt x="2839453" y="228888"/>
                </a:cubicBezTo>
              </a:path>
            </a:pathLst>
          </a:custGeom>
          <a:noFill/>
          <a:ln>
            <a:solidFill>
              <a:schemeClr val="tx1">
                <a:lumMod val="40000"/>
                <a:lumOff val="6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6075947" y="5801812"/>
            <a:ext cx="974558" cy="466830"/>
          </a:xfrm>
          <a:custGeom>
            <a:avLst/>
            <a:gdLst>
              <a:gd name="connsiteX0" fmla="*/ 0 w 974558"/>
              <a:gd name="connsiteY0" fmla="*/ 201946 h 466830"/>
              <a:gd name="connsiteX1" fmla="*/ 228600 w 974558"/>
              <a:gd name="connsiteY1" fmla="*/ 9441 h 466830"/>
              <a:gd name="connsiteX2" fmla="*/ 312821 w 974558"/>
              <a:gd name="connsiteY2" fmla="*/ 466641 h 466830"/>
              <a:gd name="connsiteX3" fmla="*/ 385011 w 974558"/>
              <a:gd name="connsiteY3" fmla="*/ 69599 h 466830"/>
              <a:gd name="connsiteX4" fmla="*/ 481264 w 974558"/>
              <a:gd name="connsiteY4" fmla="*/ 370388 h 466830"/>
              <a:gd name="connsiteX5" fmla="*/ 601579 w 974558"/>
              <a:gd name="connsiteY5" fmla="*/ 105693 h 466830"/>
              <a:gd name="connsiteX6" fmla="*/ 685800 w 974558"/>
              <a:gd name="connsiteY6" fmla="*/ 346325 h 466830"/>
              <a:gd name="connsiteX7" fmla="*/ 794085 w 974558"/>
              <a:gd name="connsiteY7" fmla="*/ 165851 h 466830"/>
              <a:gd name="connsiteX8" fmla="*/ 878306 w 974558"/>
              <a:gd name="connsiteY8" fmla="*/ 334293 h 466830"/>
              <a:gd name="connsiteX9" fmla="*/ 974558 w 974558"/>
              <a:gd name="connsiteY9" fmla="*/ 226009 h 46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4558" h="466830">
                <a:moveTo>
                  <a:pt x="0" y="201946"/>
                </a:moveTo>
                <a:cubicBezTo>
                  <a:pt x="88231" y="83635"/>
                  <a:pt x="176463" y="-34675"/>
                  <a:pt x="228600" y="9441"/>
                </a:cubicBezTo>
                <a:cubicBezTo>
                  <a:pt x="280737" y="53557"/>
                  <a:pt x="286753" y="456615"/>
                  <a:pt x="312821" y="466641"/>
                </a:cubicBezTo>
                <a:cubicBezTo>
                  <a:pt x="338890" y="476667"/>
                  <a:pt x="356937" y="85641"/>
                  <a:pt x="385011" y="69599"/>
                </a:cubicBezTo>
                <a:cubicBezTo>
                  <a:pt x="413085" y="53557"/>
                  <a:pt x="445169" y="364372"/>
                  <a:pt x="481264" y="370388"/>
                </a:cubicBezTo>
                <a:cubicBezTo>
                  <a:pt x="517359" y="376404"/>
                  <a:pt x="567490" y="109703"/>
                  <a:pt x="601579" y="105693"/>
                </a:cubicBezTo>
                <a:cubicBezTo>
                  <a:pt x="635668" y="101683"/>
                  <a:pt x="653716" y="336299"/>
                  <a:pt x="685800" y="346325"/>
                </a:cubicBezTo>
                <a:cubicBezTo>
                  <a:pt x="717884" y="356351"/>
                  <a:pt x="762001" y="167856"/>
                  <a:pt x="794085" y="165851"/>
                </a:cubicBezTo>
                <a:cubicBezTo>
                  <a:pt x="826169" y="163846"/>
                  <a:pt x="848227" y="324267"/>
                  <a:pt x="878306" y="334293"/>
                </a:cubicBezTo>
                <a:cubicBezTo>
                  <a:pt x="908385" y="344319"/>
                  <a:pt x="941471" y="285164"/>
                  <a:pt x="974558" y="226009"/>
                </a:cubicBezTo>
              </a:path>
            </a:pathLst>
          </a:custGeom>
          <a:noFill/>
          <a:ln>
            <a:solidFill>
              <a:schemeClr val="tx1">
                <a:lumMod val="40000"/>
                <a:lumOff val="6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8016603" y="4357874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Block Arc 81"/>
          <p:cNvSpPr/>
          <p:nvPr/>
        </p:nvSpPr>
        <p:spPr>
          <a:xfrm rot="16200000">
            <a:off x="1038355" y="3609734"/>
            <a:ext cx="2391093" cy="2104802"/>
          </a:xfrm>
          <a:prstGeom prst="blockArc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 rot="16200000">
            <a:off x="-787923" y="4208154"/>
            <a:ext cx="3140036" cy="1082758"/>
          </a:xfrm>
          <a:prstGeom prst="rect">
            <a:avLst/>
          </a:prstGeom>
          <a:ln>
            <a:noFill/>
          </a:ln>
          <a:effectLst>
            <a:outerShdw blurRad="101600" dist="38100" dir="5400000" algn="t" rotWithShape="0">
              <a:schemeClr val="tx2">
                <a:lumMod val="60000"/>
                <a:lumOff val="4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dirty="0" smtClean="0"/>
              <a:t> </a:t>
            </a:r>
            <a:r>
              <a:rPr lang="en-US" sz="2000" dirty="0" smtClean="0"/>
              <a:t>ABC-123</a:t>
            </a:r>
            <a:endParaRPr lang="en-US" sz="2000" dirty="0"/>
          </a:p>
        </p:txBody>
      </p:sp>
      <p:sp>
        <p:nvSpPr>
          <p:cNvPr id="6" name="Freeform 5"/>
          <p:cNvSpPr/>
          <p:nvPr/>
        </p:nvSpPr>
        <p:spPr>
          <a:xfrm>
            <a:off x="7734300" y="5866205"/>
            <a:ext cx="2540000" cy="561685"/>
          </a:xfrm>
          <a:custGeom>
            <a:avLst/>
            <a:gdLst>
              <a:gd name="connsiteX0" fmla="*/ 0 w 2540000"/>
              <a:gd name="connsiteY0" fmla="*/ 140895 h 561685"/>
              <a:gd name="connsiteX1" fmla="*/ 825500 w 2540000"/>
              <a:gd name="connsiteY1" fmla="*/ 559995 h 561685"/>
              <a:gd name="connsiteX2" fmla="*/ 1562100 w 2540000"/>
              <a:gd name="connsiteY2" fmla="*/ 1195 h 561685"/>
              <a:gd name="connsiteX3" fmla="*/ 2273300 w 2540000"/>
              <a:gd name="connsiteY3" fmla="*/ 407595 h 561685"/>
              <a:gd name="connsiteX4" fmla="*/ 2540000 w 2540000"/>
              <a:gd name="connsiteY4" fmla="*/ 267895 h 56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0" h="561685">
                <a:moveTo>
                  <a:pt x="0" y="140895"/>
                </a:moveTo>
                <a:cubicBezTo>
                  <a:pt x="282575" y="362086"/>
                  <a:pt x="565150" y="583278"/>
                  <a:pt x="825500" y="559995"/>
                </a:cubicBezTo>
                <a:cubicBezTo>
                  <a:pt x="1085850" y="536712"/>
                  <a:pt x="1320800" y="26595"/>
                  <a:pt x="1562100" y="1195"/>
                </a:cubicBezTo>
                <a:cubicBezTo>
                  <a:pt x="1803400" y="-24205"/>
                  <a:pt x="2110317" y="363145"/>
                  <a:pt x="2273300" y="407595"/>
                </a:cubicBezTo>
                <a:cubicBezTo>
                  <a:pt x="2436283" y="452045"/>
                  <a:pt x="2488141" y="359970"/>
                  <a:pt x="2540000" y="267895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0477512" y="4705716"/>
            <a:ext cx="666287" cy="1174384"/>
          </a:xfrm>
          <a:custGeom>
            <a:avLst/>
            <a:gdLst>
              <a:gd name="connsiteX0" fmla="*/ 0 w 666299"/>
              <a:gd name="connsiteY0" fmla="*/ 0 h 1333500"/>
              <a:gd name="connsiteX1" fmla="*/ 660400 w 666299"/>
              <a:gd name="connsiteY1" fmla="*/ 431800 h 1333500"/>
              <a:gd name="connsiteX2" fmla="*/ 330200 w 666299"/>
              <a:gd name="connsiteY2" fmla="*/ 762000 h 1333500"/>
              <a:gd name="connsiteX3" fmla="*/ 431800 w 666299"/>
              <a:gd name="connsiteY3" fmla="*/ 990600 h 1333500"/>
              <a:gd name="connsiteX4" fmla="*/ 266700 w 666299"/>
              <a:gd name="connsiteY4" fmla="*/ 1066800 h 1333500"/>
              <a:gd name="connsiteX5" fmla="*/ 342900 w 666299"/>
              <a:gd name="connsiteY5" fmla="*/ 1270000 h 1333500"/>
              <a:gd name="connsiteX6" fmla="*/ 177800 w 666299"/>
              <a:gd name="connsiteY6" fmla="*/ 13335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299" h="1333500">
                <a:moveTo>
                  <a:pt x="0" y="0"/>
                </a:moveTo>
                <a:cubicBezTo>
                  <a:pt x="302683" y="152400"/>
                  <a:pt x="605367" y="304800"/>
                  <a:pt x="660400" y="431800"/>
                </a:cubicBezTo>
                <a:cubicBezTo>
                  <a:pt x="715433" y="558800"/>
                  <a:pt x="368300" y="668867"/>
                  <a:pt x="330200" y="762000"/>
                </a:cubicBezTo>
                <a:cubicBezTo>
                  <a:pt x="292100" y="855133"/>
                  <a:pt x="442383" y="939800"/>
                  <a:pt x="431800" y="990600"/>
                </a:cubicBezTo>
                <a:cubicBezTo>
                  <a:pt x="421217" y="1041400"/>
                  <a:pt x="281517" y="1020233"/>
                  <a:pt x="266700" y="1066800"/>
                </a:cubicBezTo>
                <a:cubicBezTo>
                  <a:pt x="251883" y="1113367"/>
                  <a:pt x="357717" y="1225550"/>
                  <a:pt x="342900" y="1270000"/>
                </a:cubicBezTo>
                <a:cubicBezTo>
                  <a:pt x="328083" y="1314450"/>
                  <a:pt x="252941" y="1323975"/>
                  <a:pt x="177800" y="133350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0756900" y="3149600"/>
            <a:ext cx="878284" cy="2870200"/>
          </a:xfrm>
          <a:custGeom>
            <a:avLst/>
            <a:gdLst>
              <a:gd name="connsiteX0" fmla="*/ 279400 w 878284"/>
              <a:gd name="connsiteY0" fmla="*/ 0 h 2870200"/>
              <a:gd name="connsiteX1" fmla="*/ 876300 w 878284"/>
              <a:gd name="connsiteY1" fmla="*/ 584200 h 2870200"/>
              <a:gd name="connsiteX2" fmla="*/ 482600 w 878284"/>
              <a:gd name="connsiteY2" fmla="*/ 1663700 h 2870200"/>
              <a:gd name="connsiteX3" fmla="*/ 774700 w 878284"/>
              <a:gd name="connsiteY3" fmla="*/ 2324100 h 2870200"/>
              <a:gd name="connsiteX4" fmla="*/ 0 w 878284"/>
              <a:gd name="connsiteY4" fmla="*/ 2870200 h 28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284" h="2870200">
                <a:moveTo>
                  <a:pt x="279400" y="0"/>
                </a:moveTo>
                <a:cubicBezTo>
                  <a:pt x="560916" y="153458"/>
                  <a:pt x="842433" y="306917"/>
                  <a:pt x="876300" y="584200"/>
                </a:cubicBezTo>
                <a:cubicBezTo>
                  <a:pt x="910167" y="861483"/>
                  <a:pt x="499533" y="1373717"/>
                  <a:pt x="482600" y="1663700"/>
                </a:cubicBezTo>
                <a:cubicBezTo>
                  <a:pt x="465667" y="1953683"/>
                  <a:pt x="855133" y="2123017"/>
                  <a:pt x="774700" y="2324100"/>
                </a:cubicBezTo>
                <a:cubicBezTo>
                  <a:pt x="694267" y="2525183"/>
                  <a:pt x="347133" y="2697691"/>
                  <a:pt x="0" y="287020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260476" y="5820951"/>
            <a:ext cx="496437" cy="517807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057348" y="5724048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9790174" y="4304778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9625937" y="6399832"/>
            <a:ext cx="1913224" cy="271145"/>
          </a:xfrm>
          <a:prstGeom prst="rect">
            <a:avLst/>
          </a:prstGeom>
          <a:ln>
            <a:solidFill>
              <a:schemeClr val="bg2"/>
            </a:solidFill>
          </a:ln>
          <a:effectLst/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MAIN</a:t>
            </a:r>
            <a:r>
              <a:rPr lang="en-US" sz="1600" dirty="0" smtClean="0"/>
              <a:t> CHAIN</a:t>
            </a:r>
            <a:endParaRPr lang="en-US" sz="1600" dirty="0"/>
          </a:p>
        </p:txBody>
      </p:sp>
      <p:sp>
        <p:nvSpPr>
          <p:cNvPr id="10" name="Freeform 9"/>
          <p:cNvSpPr/>
          <p:nvPr/>
        </p:nvSpPr>
        <p:spPr>
          <a:xfrm>
            <a:off x="3213100" y="3073400"/>
            <a:ext cx="2209800" cy="371715"/>
          </a:xfrm>
          <a:custGeom>
            <a:avLst/>
            <a:gdLst>
              <a:gd name="connsiteX0" fmla="*/ 0 w 2209800"/>
              <a:gd name="connsiteY0" fmla="*/ 152400 h 371715"/>
              <a:gd name="connsiteX1" fmla="*/ 571500 w 2209800"/>
              <a:gd name="connsiteY1" fmla="*/ 368300 h 371715"/>
              <a:gd name="connsiteX2" fmla="*/ 2209800 w 2209800"/>
              <a:gd name="connsiteY2" fmla="*/ 0 h 37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9800" h="371715">
                <a:moveTo>
                  <a:pt x="0" y="152400"/>
                </a:moveTo>
                <a:cubicBezTo>
                  <a:pt x="101600" y="273050"/>
                  <a:pt x="203200" y="393700"/>
                  <a:pt x="571500" y="368300"/>
                </a:cubicBezTo>
                <a:cubicBezTo>
                  <a:pt x="939800" y="342900"/>
                  <a:pt x="1574800" y="171450"/>
                  <a:pt x="2209800" y="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4584700" y="4622800"/>
            <a:ext cx="1676400" cy="612179"/>
          </a:xfrm>
          <a:custGeom>
            <a:avLst/>
            <a:gdLst>
              <a:gd name="connsiteX0" fmla="*/ 0 w 1676400"/>
              <a:gd name="connsiteY0" fmla="*/ 0 h 612179"/>
              <a:gd name="connsiteX1" fmla="*/ 1016000 w 1676400"/>
              <a:gd name="connsiteY1" fmla="*/ 609600 h 612179"/>
              <a:gd name="connsiteX2" fmla="*/ 1676400 w 1676400"/>
              <a:gd name="connsiteY2" fmla="*/ 177800 h 61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612179">
                <a:moveTo>
                  <a:pt x="0" y="0"/>
                </a:moveTo>
                <a:cubicBezTo>
                  <a:pt x="368300" y="289983"/>
                  <a:pt x="736600" y="579967"/>
                  <a:pt x="1016000" y="609600"/>
                </a:cubicBezTo>
                <a:cubicBezTo>
                  <a:pt x="1295400" y="639233"/>
                  <a:pt x="1485900" y="408516"/>
                  <a:pt x="1676400" y="17780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3213100" y="6172200"/>
            <a:ext cx="2184400" cy="215990"/>
          </a:xfrm>
          <a:custGeom>
            <a:avLst/>
            <a:gdLst>
              <a:gd name="connsiteX0" fmla="*/ 0 w 2184400"/>
              <a:gd name="connsiteY0" fmla="*/ 0 h 215990"/>
              <a:gd name="connsiteX1" fmla="*/ 736600 w 2184400"/>
              <a:gd name="connsiteY1" fmla="*/ 38100 h 215990"/>
              <a:gd name="connsiteX2" fmla="*/ 1739900 w 2184400"/>
              <a:gd name="connsiteY2" fmla="*/ 215900 h 215990"/>
              <a:gd name="connsiteX3" fmla="*/ 2184400 w 2184400"/>
              <a:gd name="connsiteY3" fmla="*/ 12700 h 21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4400" h="215990">
                <a:moveTo>
                  <a:pt x="0" y="0"/>
                </a:moveTo>
                <a:cubicBezTo>
                  <a:pt x="223308" y="1058"/>
                  <a:pt x="446617" y="2117"/>
                  <a:pt x="736600" y="38100"/>
                </a:cubicBezTo>
                <a:cubicBezTo>
                  <a:pt x="1026583" y="74083"/>
                  <a:pt x="1498600" y="220133"/>
                  <a:pt x="1739900" y="215900"/>
                </a:cubicBezTo>
                <a:cubicBezTo>
                  <a:pt x="1981200" y="211667"/>
                  <a:pt x="2082800" y="112183"/>
                  <a:pt x="2184400" y="12700"/>
                </a:cubicBez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5417342" y="2876096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6243032" y="4304778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5382306" y="5724048"/>
            <a:ext cx="680751" cy="6085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517155" y="5735353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021" y="5857651"/>
            <a:ext cx="486224" cy="486224"/>
          </a:xfrm>
          <a:prstGeom prst="rect">
            <a:avLst/>
          </a:prstGeom>
          <a:ln>
            <a:noFill/>
          </a:ln>
        </p:spPr>
      </p:pic>
      <p:sp>
        <p:nvSpPr>
          <p:cNvPr id="85" name="Oval 84"/>
          <p:cNvSpPr/>
          <p:nvPr/>
        </p:nvSpPr>
        <p:spPr>
          <a:xfrm>
            <a:off x="3892614" y="4228192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013" y="4272332"/>
            <a:ext cx="595158" cy="595158"/>
          </a:xfrm>
          <a:prstGeom prst="rect">
            <a:avLst/>
          </a:prstGeom>
          <a:ln>
            <a:noFill/>
          </a:ln>
        </p:spPr>
      </p:pic>
      <p:sp>
        <p:nvSpPr>
          <p:cNvPr id="87" name="Oval 86"/>
          <p:cNvSpPr/>
          <p:nvPr/>
        </p:nvSpPr>
        <p:spPr>
          <a:xfrm>
            <a:off x="2500441" y="2900210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4FAFE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07" y="3022508"/>
            <a:ext cx="486224" cy="486224"/>
          </a:xfrm>
          <a:prstGeom prst="rect">
            <a:avLst/>
          </a:prstGeom>
          <a:ln>
            <a:noFill/>
          </a:ln>
        </p:spPr>
      </p:pic>
      <p:sp>
        <p:nvSpPr>
          <p:cNvPr id="89" name="Oval 88"/>
          <p:cNvSpPr/>
          <p:nvPr/>
        </p:nvSpPr>
        <p:spPr>
          <a:xfrm>
            <a:off x="2260186" y="3974485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865" y="4228192"/>
            <a:ext cx="761694" cy="761694"/>
          </a:xfrm>
          <a:prstGeom prst="rect">
            <a:avLst/>
          </a:prstGeom>
        </p:spPr>
      </p:pic>
      <p:sp>
        <p:nvSpPr>
          <p:cNvPr id="50" name="Rectangle 49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0" y="621198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8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9788" y="905759"/>
            <a:ext cx="10515600" cy="876349"/>
          </a:xfrm>
          <a:ln>
            <a:solidFill>
              <a:schemeClr val="bg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CHOICE OF BLOCKCHAIN</a:t>
            </a:r>
            <a:br>
              <a:rPr lang="en-US" dirty="0" smtClean="0"/>
            </a:b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FRAMEWORK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0" y="6358854"/>
            <a:ext cx="354492" cy="297307"/>
          </a:xfrm>
        </p:spPr>
        <p:txBody>
          <a:bodyPr/>
          <a:lstStyle/>
          <a:p>
            <a:fld id="{8D581BC7-E183-40DB-AC97-C19EA4EB8894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6" y="1968155"/>
            <a:ext cx="5157787" cy="823912"/>
          </a:xfrm>
          <a:effectLst>
            <a:outerShdw blurRad="4064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HYPERLEDGER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FABRIC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7" y="2978113"/>
            <a:ext cx="5157787" cy="3397631"/>
          </a:xfrm>
          <a:effectLst>
            <a:outerShdw blurRad="2032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latin typeface="Bahnschrift" panose="020B0502040204020203" pitchFamily="34" charset="0"/>
              </a:rPr>
              <a:t>Consensus Mechanism</a:t>
            </a:r>
            <a:r>
              <a:rPr lang="en-US" dirty="0" smtClean="0">
                <a:latin typeface="Bahnschrift" panose="020B0502040204020203" pitchFamily="34" charset="0"/>
              </a:rPr>
              <a:t>: flexibility to choose the consensus algorithm that best fits the needs.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Permissioned</a:t>
            </a:r>
            <a:r>
              <a:rPr lang="en-US" dirty="0" smtClean="0">
                <a:latin typeface="Bahnschrift" panose="020B0502040204020203" pitchFamily="34" charset="0"/>
              </a:rPr>
              <a:t>: Access controls leading to confidentiality.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Smart Contracts</a:t>
            </a:r>
            <a:r>
              <a:rPr lang="en-US" dirty="0" smtClean="0">
                <a:latin typeface="Bahnschrift" panose="020B0502040204020203" pitchFamily="34" charset="0"/>
              </a:rPr>
              <a:t>: Go, Java &amp; JavaScript can be used for the purpose.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Performance</a:t>
            </a:r>
            <a:r>
              <a:rPr lang="en-US" dirty="0" smtClean="0">
                <a:latin typeface="Bahnschrift" panose="020B0502040204020203" pitchFamily="34" charset="0"/>
              </a:rPr>
              <a:t>: Modular architecture allowing for more scalability.</a:t>
            </a:r>
          </a:p>
          <a:p>
            <a:r>
              <a:rPr lang="en-US" b="1" dirty="0" smtClean="0">
                <a:latin typeface="Bahnschrift" panose="020B0502040204020203" pitchFamily="34" charset="0"/>
              </a:rPr>
              <a:t>Price</a:t>
            </a:r>
            <a:r>
              <a:rPr lang="en-US" dirty="0" smtClean="0">
                <a:latin typeface="Bahnschrift" panose="020B0502040204020203" pitchFamily="34" charset="0"/>
              </a:rPr>
              <a:t>: Requires no gas fees for testing.</a:t>
            </a:r>
            <a:endParaRPr lang="en-US" dirty="0">
              <a:latin typeface="Bahnschrift" panose="020B0502040204020203" pitchFamily="34" charset="0"/>
            </a:endParaRPr>
          </a:p>
          <a:p>
            <a:r>
              <a:rPr lang="en-US" b="1" u="sng" dirty="0" smtClean="0">
                <a:latin typeface="Bahnschrift" panose="020B0502040204020203" pitchFamily="34" charset="0"/>
              </a:rPr>
              <a:t>Community</a:t>
            </a:r>
            <a:r>
              <a:rPr lang="en-US" dirty="0" smtClean="0">
                <a:latin typeface="Bahnschrift" panose="020B0502040204020203" pitchFamily="34" charset="0"/>
              </a:rPr>
              <a:t>: Itself has a comparatively smaller community.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82511" y="2041552"/>
            <a:ext cx="5183188" cy="399387"/>
          </a:xfrm>
          <a:effectLst>
            <a:outerShdw blurRad="406400" dist="50800" dir="5400000" algn="ctr" rotWithShape="0">
              <a:schemeClr val="tx2">
                <a:lumMod val="60000"/>
                <a:lumOff val="40000"/>
              </a:schemeClr>
            </a:outerShdw>
          </a:effectLst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ETHE</a:t>
            </a:r>
            <a:r>
              <a:rPr lang="en-US" dirty="0" smtClean="0">
                <a:solidFill>
                  <a:schemeClr val="bg2"/>
                </a:solidFill>
              </a:rPr>
              <a:t>REUM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978114"/>
            <a:ext cx="5183188" cy="3397631"/>
          </a:xfrm>
          <a:effectLst>
            <a:outerShdw blurRad="203200" dist="50800" dir="5400000" algn="ctr" rotWithShape="0">
              <a:schemeClr val="tx2">
                <a:lumMod val="40000"/>
                <a:lumOff val="60000"/>
              </a:schemeClr>
            </a:outerShdw>
          </a:effectLst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latin typeface="Bahnschrift" panose="020B0502040204020203" pitchFamily="34" charset="0"/>
              </a:rPr>
              <a:t>Consensus Mechanism</a:t>
            </a:r>
            <a:r>
              <a:rPr lang="en-US" dirty="0" smtClean="0">
                <a:latin typeface="Bahnschrift" panose="020B0502040204020203" pitchFamily="34" charset="0"/>
              </a:rPr>
              <a:t>: Uses a </a:t>
            </a:r>
            <a:r>
              <a:rPr lang="en-US" dirty="0" err="1" smtClean="0">
                <a:latin typeface="Bahnschrift" panose="020B0502040204020203" pitchFamily="34" charset="0"/>
              </a:rPr>
              <a:t>PoW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consensus mechanism &amp; is comparatively more public and transparent.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Permission-less</a:t>
            </a:r>
            <a:r>
              <a:rPr lang="en-US" dirty="0" smtClean="0">
                <a:latin typeface="Bahnschrift" panose="020B0502040204020203" pitchFamily="34" charset="0"/>
              </a:rPr>
              <a:t>: No such inbuilt mechanism to enforce confidentiality.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Smart Contracts</a:t>
            </a:r>
            <a:r>
              <a:rPr lang="en-US" dirty="0" smtClean="0">
                <a:latin typeface="Bahnschrift" panose="020B0502040204020203" pitchFamily="34" charset="0"/>
              </a:rPr>
              <a:t>: Solidity, a separate language needs to be learned.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b="1" u="sng" dirty="0" smtClean="0">
                <a:latin typeface="Bahnschrift" panose="020B0502040204020203" pitchFamily="34" charset="0"/>
              </a:rPr>
              <a:t>Performance</a:t>
            </a:r>
            <a:r>
              <a:rPr lang="en-US" dirty="0" smtClean="0">
                <a:latin typeface="Bahnschrift" panose="020B0502040204020203" pitchFamily="34" charset="0"/>
              </a:rPr>
              <a:t>: Potentially can lead to performance degradation during high network activity.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Price</a:t>
            </a:r>
            <a:r>
              <a:rPr lang="en-US" dirty="0" smtClean="0">
                <a:latin typeface="Bahnschrift" panose="020B0502040204020203" pitchFamily="34" charset="0"/>
              </a:rPr>
              <a:t>: Requires gas fees for testing.</a:t>
            </a:r>
          </a:p>
          <a:p>
            <a:r>
              <a:rPr lang="en-US" b="1" u="sng" dirty="0" smtClean="0">
                <a:latin typeface="Bahnschrift" panose="020B0502040204020203" pitchFamily="34" charset="0"/>
              </a:rPr>
              <a:t>Community</a:t>
            </a:r>
            <a:r>
              <a:rPr lang="en-US" dirty="0" smtClean="0">
                <a:latin typeface="Bahnschrift" panose="020B0502040204020203" pitchFamily="34" charset="0"/>
              </a:rPr>
              <a:t>: Has a large community of developers associated with it.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64518" y="186002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0993" y="309449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14454" y="658492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7" name="Title 2"/>
          <p:cNvSpPr txBox="1">
            <a:spLocks/>
          </p:cNvSpPr>
          <p:nvPr/>
        </p:nvSpPr>
        <p:spPr>
          <a:xfrm>
            <a:off x="778643" y="1029531"/>
            <a:ext cx="10515600" cy="906748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RESEARCHER-CONTRIBUTOR</a:t>
            </a:r>
          </a:p>
          <a:p>
            <a:pPr algn="ctr"/>
            <a:r>
              <a:rPr lang="en-US" dirty="0" smtClean="0"/>
              <a:t>AGREEMENTS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469900" y="4572158"/>
            <a:ext cx="1885990" cy="529908"/>
          </a:xfrm>
          <a:prstGeom prst="rect">
            <a:avLst/>
          </a:prstGeom>
          <a:effectLst>
            <a:outerShdw blurRad="2667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PRE-PROJECT</a:t>
            </a:r>
            <a:endParaRPr lang="en-US" sz="20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en-US" sz="2000" dirty="0" smtClean="0"/>
              <a:t>RCA</a:t>
            </a:r>
            <a:endParaRPr lang="en-US" sz="20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578371" y="6176963"/>
            <a:ext cx="5626100" cy="390495"/>
          </a:xfrm>
          <a:prstGeom prst="rect">
            <a:avLst/>
          </a:prstGeom>
          <a:effectLst>
            <a:outerShdw blurRad="2667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SIGNED-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DOCUMENT </a:t>
            </a:r>
            <a:r>
              <a:rPr lang="en-US" sz="2000" dirty="0" smtClean="0"/>
              <a:t>CONFIDENTIALITY</a:t>
            </a:r>
            <a:endParaRPr lang="en-US" sz="20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9429048" y="4471702"/>
            <a:ext cx="2534351" cy="529908"/>
          </a:xfrm>
          <a:prstGeom prst="rect">
            <a:avLst/>
          </a:prstGeom>
          <a:effectLst>
            <a:outerShdw blurRad="2667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POST-PROJECT</a:t>
            </a:r>
          </a:p>
          <a:p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FOREGROUND IPR</a:t>
            </a:r>
            <a:endParaRPr lang="en-US" sz="2000" dirty="0"/>
          </a:p>
        </p:txBody>
      </p:sp>
      <p:sp>
        <p:nvSpPr>
          <p:cNvPr id="21" name="Freeform 20"/>
          <p:cNvSpPr/>
          <p:nvPr/>
        </p:nvSpPr>
        <p:spPr>
          <a:xfrm>
            <a:off x="1663700" y="3327400"/>
            <a:ext cx="8902700" cy="2794310"/>
          </a:xfrm>
          <a:custGeom>
            <a:avLst/>
            <a:gdLst>
              <a:gd name="connsiteX0" fmla="*/ 0 w 8902700"/>
              <a:gd name="connsiteY0" fmla="*/ 0 h 2794310"/>
              <a:gd name="connsiteX1" fmla="*/ 508000 w 8902700"/>
              <a:gd name="connsiteY1" fmla="*/ 304800 h 2794310"/>
              <a:gd name="connsiteX2" fmla="*/ 1181100 w 8902700"/>
              <a:gd name="connsiteY2" fmla="*/ 114300 h 2794310"/>
              <a:gd name="connsiteX3" fmla="*/ 520700 w 8902700"/>
              <a:gd name="connsiteY3" fmla="*/ 609600 h 2794310"/>
              <a:gd name="connsiteX4" fmla="*/ 1130300 w 8902700"/>
              <a:gd name="connsiteY4" fmla="*/ 406400 h 2794310"/>
              <a:gd name="connsiteX5" fmla="*/ 609600 w 8902700"/>
              <a:gd name="connsiteY5" fmla="*/ 914400 h 2794310"/>
              <a:gd name="connsiteX6" fmla="*/ 1130300 w 8902700"/>
              <a:gd name="connsiteY6" fmla="*/ 723900 h 2794310"/>
              <a:gd name="connsiteX7" fmla="*/ 927100 w 8902700"/>
              <a:gd name="connsiteY7" fmla="*/ 965200 h 2794310"/>
              <a:gd name="connsiteX8" fmla="*/ 1117600 w 8902700"/>
              <a:gd name="connsiteY8" fmla="*/ 965200 h 2794310"/>
              <a:gd name="connsiteX9" fmla="*/ 1079500 w 8902700"/>
              <a:gd name="connsiteY9" fmla="*/ 1054100 h 2794310"/>
              <a:gd name="connsiteX10" fmla="*/ 1447800 w 8902700"/>
              <a:gd name="connsiteY10" fmla="*/ 1727200 h 2794310"/>
              <a:gd name="connsiteX11" fmla="*/ 2501900 w 8902700"/>
              <a:gd name="connsiteY11" fmla="*/ 1905000 h 2794310"/>
              <a:gd name="connsiteX12" fmla="*/ 2527300 w 8902700"/>
              <a:gd name="connsiteY12" fmla="*/ 2540000 h 2794310"/>
              <a:gd name="connsiteX13" fmla="*/ 2984500 w 8902700"/>
              <a:gd name="connsiteY13" fmla="*/ 2349500 h 2794310"/>
              <a:gd name="connsiteX14" fmla="*/ 3086100 w 8902700"/>
              <a:gd name="connsiteY14" fmla="*/ 2679700 h 2794310"/>
              <a:gd name="connsiteX15" fmla="*/ 3365500 w 8902700"/>
              <a:gd name="connsiteY15" fmla="*/ 2578100 h 2794310"/>
              <a:gd name="connsiteX16" fmla="*/ 3543300 w 8902700"/>
              <a:gd name="connsiteY16" fmla="*/ 2794000 h 2794310"/>
              <a:gd name="connsiteX17" fmla="*/ 3797300 w 8902700"/>
              <a:gd name="connsiteY17" fmla="*/ 2628900 h 2794310"/>
              <a:gd name="connsiteX18" fmla="*/ 4038600 w 8902700"/>
              <a:gd name="connsiteY18" fmla="*/ 2755900 h 2794310"/>
              <a:gd name="connsiteX19" fmla="*/ 4140200 w 8902700"/>
              <a:gd name="connsiteY19" fmla="*/ 2578100 h 2794310"/>
              <a:gd name="connsiteX20" fmla="*/ 4394200 w 8902700"/>
              <a:gd name="connsiteY20" fmla="*/ 2616200 h 2794310"/>
              <a:gd name="connsiteX21" fmla="*/ 5092700 w 8902700"/>
              <a:gd name="connsiteY21" fmla="*/ 2413000 h 2794310"/>
              <a:gd name="connsiteX22" fmla="*/ 5410200 w 8902700"/>
              <a:gd name="connsiteY22" fmla="*/ 1790700 h 2794310"/>
              <a:gd name="connsiteX23" fmla="*/ 6159500 w 8902700"/>
              <a:gd name="connsiteY23" fmla="*/ 2438400 h 2794310"/>
              <a:gd name="connsiteX24" fmla="*/ 6197600 w 8902700"/>
              <a:gd name="connsiteY24" fmla="*/ 1739900 h 2794310"/>
              <a:gd name="connsiteX25" fmla="*/ 6743700 w 8902700"/>
              <a:gd name="connsiteY25" fmla="*/ 1828800 h 2794310"/>
              <a:gd name="connsiteX26" fmla="*/ 6972300 w 8902700"/>
              <a:gd name="connsiteY26" fmla="*/ 1498600 h 2794310"/>
              <a:gd name="connsiteX27" fmla="*/ 7620000 w 8902700"/>
              <a:gd name="connsiteY27" fmla="*/ 1219200 h 2794310"/>
              <a:gd name="connsiteX28" fmla="*/ 7683500 w 8902700"/>
              <a:gd name="connsiteY28" fmla="*/ 876300 h 2794310"/>
              <a:gd name="connsiteX29" fmla="*/ 7759700 w 8902700"/>
              <a:gd name="connsiteY29" fmla="*/ 520700 h 2794310"/>
              <a:gd name="connsiteX30" fmla="*/ 8407400 w 8902700"/>
              <a:gd name="connsiteY30" fmla="*/ 825500 h 2794310"/>
              <a:gd name="connsiteX31" fmla="*/ 8077200 w 8902700"/>
              <a:gd name="connsiteY31" fmla="*/ 355600 h 2794310"/>
              <a:gd name="connsiteX32" fmla="*/ 8661400 w 8902700"/>
              <a:gd name="connsiteY32" fmla="*/ 558800 h 2794310"/>
              <a:gd name="connsiteX33" fmla="*/ 8305800 w 8902700"/>
              <a:gd name="connsiteY33" fmla="*/ 190500 h 2794310"/>
              <a:gd name="connsiteX34" fmla="*/ 8826500 w 8902700"/>
              <a:gd name="connsiteY34" fmla="*/ 330200 h 2794310"/>
              <a:gd name="connsiteX35" fmla="*/ 8686800 w 8902700"/>
              <a:gd name="connsiteY35" fmla="*/ 190500 h 2794310"/>
              <a:gd name="connsiteX36" fmla="*/ 8902700 w 8902700"/>
              <a:gd name="connsiteY36" fmla="*/ 165100 h 279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902700" h="2794310">
                <a:moveTo>
                  <a:pt x="0" y="0"/>
                </a:moveTo>
                <a:cubicBezTo>
                  <a:pt x="155575" y="142875"/>
                  <a:pt x="311150" y="285750"/>
                  <a:pt x="508000" y="304800"/>
                </a:cubicBezTo>
                <a:cubicBezTo>
                  <a:pt x="704850" y="323850"/>
                  <a:pt x="1178983" y="63500"/>
                  <a:pt x="1181100" y="114300"/>
                </a:cubicBezTo>
                <a:cubicBezTo>
                  <a:pt x="1183217" y="165100"/>
                  <a:pt x="529167" y="560917"/>
                  <a:pt x="520700" y="609600"/>
                </a:cubicBezTo>
                <a:cubicBezTo>
                  <a:pt x="512233" y="658283"/>
                  <a:pt x="1115483" y="355600"/>
                  <a:pt x="1130300" y="406400"/>
                </a:cubicBezTo>
                <a:cubicBezTo>
                  <a:pt x="1145117" y="457200"/>
                  <a:pt x="609600" y="861483"/>
                  <a:pt x="609600" y="914400"/>
                </a:cubicBezTo>
                <a:cubicBezTo>
                  <a:pt x="609600" y="967317"/>
                  <a:pt x="1077383" y="715433"/>
                  <a:pt x="1130300" y="723900"/>
                </a:cubicBezTo>
                <a:cubicBezTo>
                  <a:pt x="1183217" y="732367"/>
                  <a:pt x="929217" y="924983"/>
                  <a:pt x="927100" y="965200"/>
                </a:cubicBezTo>
                <a:cubicBezTo>
                  <a:pt x="924983" y="1005417"/>
                  <a:pt x="1092200" y="950383"/>
                  <a:pt x="1117600" y="965200"/>
                </a:cubicBezTo>
                <a:cubicBezTo>
                  <a:pt x="1143000" y="980017"/>
                  <a:pt x="1024467" y="927100"/>
                  <a:pt x="1079500" y="1054100"/>
                </a:cubicBezTo>
                <a:cubicBezTo>
                  <a:pt x="1134533" y="1181100"/>
                  <a:pt x="1210733" y="1585383"/>
                  <a:pt x="1447800" y="1727200"/>
                </a:cubicBezTo>
                <a:cubicBezTo>
                  <a:pt x="1684867" y="1869017"/>
                  <a:pt x="2321983" y="1769533"/>
                  <a:pt x="2501900" y="1905000"/>
                </a:cubicBezTo>
                <a:cubicBezTo>
                  <a:pt x="2681817" y="2040467"/>
                  <a:pt x="2446867" y="2465917"/>
                  <a:pt x="2527300" y="2540000"/>
                </a:cubicBezTo>
                <a:cubicBezTo>
                  <a:pt x="2607733" y="2614083"/>
                  <a:pt x="2891367" y="2326217"/>
                  <a:pt x="2984500" y="2349500"/>
                </a:cubicBezTo>
                <a:cubicBezTo>
                  <a:pt x="3077633" y="2372783"/>
                  <a:pt x="3022600" y="2641600"/>
                  <a:pt x="3086100" y="2679700"/>
                </a:cubicBezTo>
                <a:cubicBezTo>
                  <a:pt x="3149600" y="2717800"/>
                  <a:pt x="3289300" y="2559050"/>
                  <a:pt x="3365500" y="2578100"/>
                </a:cubicBezTo>
                <a:cubicBezTo>
                  <a:pt x="3441700" y="2597150"/>
                  <a:pt x="3471333" y="2785533"/>
                  <a:pt x="3543300" y="2794000"/>
                </a:cubicBezTo>
                <a:cubicBezTo>
                  <a:pt x="3615267" y="2802467"/>
                  <a:pt x="3714750" y="2635250"/>
                  <a:pt x="3797300" y="2628900"/>
                </a:cubicBezTo>
                <a:cubicBezTo>
                  <a:pt x="3879850" y="2622550"/>
                  <a:pt x="3981450" y="2764367"/>
                  <a:pt x="4038600" y="2755900"/>
                </a:cubicBezTo>
                <a:cubicBezTo>
                  <a:pt x="4095750" y="2747433"/>
                  <a:pt x="4080933" y="2601383"/>
                  <a:pt x="4140200" y="2578100"/>
                </a:cubicBezTo>
                <a:cubicBezTo>
                  <a:pt x="4199467" y="2554817"/>
                  <a:pt x="4235450" y="2643717"/>
                  <a:pt x="4394200" y="2616200"/>
                </a:cubicBezTo>
                <a:cubicBezTo>
                  <a:pt x="4552950" y="2588683"/>
                  <a:pt x="4923367" y="2550583"/>
                  <a:pt x="5092700" y="2413000"/>
                </a:cubicBezTo>
                <a:cubicBezTo>
                  <a:pt x="5262033" y="2275417"/>
                  <a:pt x="5232400" y="1786467"/>
                  <a:pt x="5410200" y="1790700"/>
                </a:cubicBezTo>
                <a:cubicBezTo>
                  <a:pt x="5588000" y="1794933"/>
                  <a:pt x="6028267" y="2446867"/>
                  <a:pt x="6159500" y="2438400"/>
                </a:cubicBezTo>
                <a:cubicBezTo>
                  <a:pt x="6290733" y="2429933"/>
                  <a:pt x="6100233" y="1841500"/>
                  <a:pt x="6197600" y="1739900"/>
                </a:cubicBezTo>
                <a:cubicBezTo>
                  <a:pt x="6294967" y="1638300"/>
                  <a:pt x="6614583" y="1869017"/>
                  <a:pt x="6743700" y="1828800"/>
                </a:cubicBezTo>
                <a:cubicBezTo>
                  <a:pt x="6872817" y="1788583"/>
                  <a:pt x="6826250" y="1600200"/>
                  <a:pt x="6972300" y="1498600"/>
                </a:cubicBezTo>
                <a:cubicBezTo>
                  <a:pt x="7118350" y="1397000"/>
                  <a:pt x="7501467" y="1322917"/>
                  <a:pt x="7620000" y="1219200"/>
                </a:cubicBezTo>
                <a:cubicBezTo>
                  <a:pt x="7738533" y="1115483"/>
                  <a:pt x="7660217" y="992717"/>
                  <a:pt x="7683500" y="876300"/>
                </a:cubicBezTo>
                <a:cubicBezTo>
                  <a:pt x="7706783" y="759883"/>
                  <a:pt x="7639050" y="529167"/>
                  <a:pt x="7759700" y="520700"/>
                </a:cubicBezTo>
                <a:cubicBezTo>
                  <a:pt x="7880350" y="512233"/>
                  <a:pt x="8354483" y="853017"/>
                  <a:pt x="8407400" y="825500"/>
                </a:cubicBezTo>
                <a:cubicBezTo>
                  <a:pt x="8460317" y="797983"/>
                  <a:pt x="8034867" y="400050"/>
                  <a:pt x="8077200" y="355600"/>
                </a:cubicBezTo>
                <a:cubicBezTo>
                  <a:pt x="8119533" y="311150"/>
                  <a:pt x="8623300" y="586317"/>
                  <a:pt x="8661400" y="558800"/>
                </a:cubicBezTo>
                <a:cubicBezTo>
                  <a:pt x="8699500" y="531283"/>
                  <a:pt x="8278283" y="228600"/>
                  <a:pt x="8305800" y="190500"/>
                </a:cubicBezTo>
                <a:cubicBezTo>
                  <a:pt x="8333317" y="152400"/>
                  <a:pt x="8763000" y="330200"/>
                  <a:pt x="8826500" y="330200"/>
                </a:cubicBezTo>
                <a:cubicBezTo>
                  <a:pt x="8890000" y="330200"/>
                  <a:pt x="8674100" y="218017"/>
                  <a:pt x="8686800" y="190500"/>
                </a:cubicBezTo>
                <a:cubicBezTo>
                  <a:pt x="8699500" y="162983"/>
                  <a:pt x="8801100" y="164041"/>
                  <a:pt x="8902700" y="165100"/>
                </a:cubicBezTo>
              </a:path>
            </a:pathLst>
          </a:custGeom>
          <a:noFill/>
          <a:ln>
            <a:solidFill>
              <a:srgbClr val="F6A20A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33448" y="4371246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36443" y="5400075"/>
            <a:ext cx="709956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FFC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604048" y="4371246"/>
            <a:ext cx="709957" cy="73082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77800">
              <a:srgbClr val="5BF80C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Block Arc 24"/>
          <p:cNvSpPr/>
          <p:nvPr/>
        </p:nvSpPr>
        <p:spPr>
          <a:xfrm rot="10800000">
            <a:off x="4854656" y="2829797"/>
            <a:ext cx="2496997" cy="2162332"/>
          </a:xfrm>
          <a:prstGeom prst="blockArc">
            <a:avLst>
              <a:gd name="adj1" fmla="val 10799999"/>
              <a:gd name="adj2" fmla="val 0"/>
              <a:gd name="adj3" fmla="val 2500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3950350" y="2939733"/>
            <a:ext cx="4172183" cy="1082758"/>
          </a:xfrm>
          <a:prstGeom prst="rect">
            <a:avLst/>
          </a:prstGeom>
          <a:ln>
            <a:noFill/>
          </a:ln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AGREEMENT</a:t>
            </a:r>
            <a:endParaRPr lang="en-US" dirty="0"/>
          </a:p>
          <a:p>
            <a:pPr algn="ctr"/>
            <a:r>
              <a:rPr lang="en-US" sz="2000" dirty="0" smtClean="0"/>
              <a:t>PER CONTRIBUTOR</a:t>
            </a:r>
            <a:endParaRPr lang="en-US" sz="2000" dirty="0"/>
          </a:p>
        </p:txBody>
      </p:sp>
      <p:sp>
        <p:nvSpPr>
          <p:cNvPr id="27" name="Oval 26"/>
          <p:cNvSpPr/>
          <p:nvPr/>
        </p:nvSpPr>
        <p:spPr>
          <a:xfrm>
            <a:off x="778643" y="2159111"/>
            <a:ext cx="1215333" cy="1238234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62" y="2415739"/>
            <a:ext cx="761694" cy="761694"/>
          </a:xfrm>
          <a:prstGeom prst="rect">
            <a:avLst/>
          </a:prstGeom>
        </p:spPr>
      </p:pic>
      <p:sp>
        <p:nvSpPr>
          <p:cNvPr id="29" name="Oval 28"/>
          <p:cNvSpPr/>
          <p:nvPr/>
        </p:nvSpPr>
        <p:spPr>
          <a:xfrm>
            <a:off x="9966754" y="2112060"/>
            <a:ext cx="1327489" cy="1369052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105" y="2416647"/>
            <a:ext cx="760786" cy="760786"/>
          </a:xfrm>
          <a:prstGeom prst="rect">
            <a:avLst/>
          </a:prstGeom>
          <a:ln>
            <a:noFill/>
          </a:ln>
        </p:spPr>
      </p:pic>
      <p:sp>
        <p:nvSpPr>
          <p:cNvPr id="31" name="Rectangle 30"/>
          <p:cNvSpPr/>
          <p:nvPr/>
        </p:nvSpPr>
        <p:spPr>
          <a:xfrm>
            <a:off x="14018" y="704004"/>
            <a:ext cx="2238233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475094" y="704003"/>
            <a:ext cx="9153525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76774" y="765350"/>
            <a:ext cx="4837112" cy="876349"/>
          </a:xfrm>
          <a:prstGeom prst="rect">
            <a:avLst/>
          </a:prstGeom>
          <a:ln>
            <a:solidFill>
              <a:schemeClr val="bg2"/>
            </a:solidFill>
          </a:ln>
          <a:effectLst>
            <a:reflection blurRad="6350" stA="50000" endA="300" endPos="55000" dir="5400000" sy="-100000" algn="bl" rotWithShape="0"/>
          </a:effectLst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DEVELOPMENT</a:t>
            </a:r>
          </a:p>
          <a:p>
            <a:r>
              <a:rPr lang="en-US" dirty="0" smtClean="0"/>
              <a:t>LIFECYCLE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3851103" y="5633607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DESIGN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839788" y="1994321"/>
            <a:ext cx="7353300" cy="3707490"/>
          </a:xfrm>
          <a:custGeom>
            <a:avLst/>
            <a:gdLst>
              <a:gd name="connsiteX0" fmla="*/ 0 w 7353300"/>
              <a:gd name="connsiteY0" fmla="*/ 2870416 h 3707490"/>
              <a:gd name="connsiteX1" fmla="*/ 1244600 w 7353300"/>
              <a:gd name="connsiteY1" fmla="*/ 2768816 h 3707490"/>
              <a:gd name="connsiteX2" fmla="*/ 2349500 w 7353300"/>
              <a:gd name="connsiteY2" fmla="*/ 3695916 h 3707490"/>
              <a:gd name="connsiteX3" fmla="*/ 3390900 w 7353300"/>
              <a:gd name="connsiteY3" fmla="*/ 3276816 h 3707490"/>
              <a:gd name="connsiteX4" fmla="*/ 3949700 w 7353300"/>
              <a:gd name="connsiteY4" fmla="*/ 3099016 h 3707490"/>
              <a:gd name="connsiteX5" fmla="*/ 4572000 w 7353300"/>
              <a:gd name="connsiteY5" fmla="*/ 2933916 h 3707490"/>
              <a:gd name="connsiteX6" fmla="*/ 4838700 w 7353300"/>
              <a:gd name="connsiteY6" fmla="*/ 2413216 h 3707490"/>
              <a:gd name="connsiteX7" fmla="*/ 4914900 w 7353300"/>
              <a:gd name="connsiteY7" fmla="*/ 1778216 h 3707490"/>
              <a:gd name="connsiteX8" fmla="*/ 4254500 w 7353300"/>
              <a:gd name="connsiteY8" fmla="*/ 1524216 h 3707490"/>
              <a:gd name="connsiteX9" fmla="*/ 4495800 w 7353300"/>
              <a:gd name="connsiteY9" fmla="*/ 889216 h 3707490"/>
              <a:gd name="connsiteX10" fmla="*/ 4191000 w 7353300"/>
              <a:gd name="connsiteY10" fmla="*/ 381216 h 3707490"/>
              <a:gd name="connsiteX11" fmla="*/ 3594100 w 7353300"/>
              <a:gd name="connsiteY11" fmla="*/ 216 h 3707490"/>
              <a:gd name="connsiteX12" fmla="*/ 2984500 w 7353300"/>
              <a:gd name="connsiteY12" fmla="*/ 432016 h 3707490"/>
              <a:gd name="connsiteX13" fmla="*/ 2501900 w 7353300"/>
              <a:gd name="connsiteY13" fmla="*/ 813016 h 3707490"/>
              <a:gd name="connsiteX14" fmla="*/ 2603500 w 7353300"/>
              <a:gd name="connsiteY14" fmla="*/ 1498816 h 3707490"/>
              <a:gd name="connsiteX15" fmla="*/ 2311400 w 7353300"/>
              <a:gd name="connsiteY15" fmla="*/ 1790916 h 3707490"/>
              <a:gd name="connsiteX16" fmla="*/ 2197100 w 7353300"/>
              <a:gd name="connsiteY16" fmla="*/ 2375116 h 3707490"/>
              <a:gd name="connsiteX17" fmla="*/ 2197100 w 7353300"/>
              <a:gd name="connsiteY17" fmla="*/ 2375116 h 3707490"/>
              <a:gd name="connsiteX18" fmla="*/ 3390900 w 7353300"/>
              <a:gd name="connsiteY18" fmla="*/ 3124416 h 3707490"/>
              <a:gd name="connsiteX19" fmla="*/ 3962400 w 7353300"/>
              <a:gd name="connsiteY19" fmla="*/ 3264116 h 3707490"/>
              <a:gd name="connsiteX20" fmla="*/ 5664200 w 7353300"/>
              <a:gd name="connsiteY20" fmla="*/ 3492716 h 3707490"/>
              <a:gd name="connsiteX21" fmla="*/ 5956300 w 7353300"/>
              <a:gd name="connsiteY21" fmla="*/ 2857716 h 3707490"/>
              <a:gd name="connsiteX22" fmla="*/ 6172200 w 7353300"/>
              <a:gd name="connsiteY22" fmla="*/ 3378416 h 3707490"/>
              <a:gd name="connsiteX23" fmla="*/ 6311900 w 7353300"/>
              <a:gd name="connsiteY23" fmla="*/ 2806916 h 3707490"/>
              <a:gd name="connsiteX24" fmla="*/ 6527800 w 7353300"/>
              <a:gd name="connsiteY24" fmla="*/ 3213316 h 3707490"/>
              <a:gd name="connsiteX25" fmla="*/ 6629400 w 7353300"/>
              <a:gd name="connsiteY25" fmla="*/ 2730716 h 3707490"/>
              <a:gd name="connsiteX26" fmla="*/ 6845300 w 7353300"/>
              <a:gd name="connsiteY26" fmla="*/ 3073616 h 3707490"/>
              <a:gd name="connsiteX27" fmla="*/ 6883400 w 7353300"/>
              <a:gd name="connsiteY27" fmla="*/ 2730716 h 3707490"/>
              <a:gd name="connsiteX28" fmla="*/ 7048500 w 7353300"/>
              <a:gd name="connsiteY28" fmla="*/ 2984716 h 3707490"/>
              <a:gd name="connsiteX29" fmla="*/ 7150100 w 7353300"/>
              <a:gd name="connsiteY29" fmla="*/ 2781516 h 3707490"/>
              <a:gd name="connsiteX30" fmla="*/ 7302500 w 7353300"/>
              <a:gd name="connsiteY30" fmla="*/ 2933916 h 3707490"/>
              <a:gd name="connsiteX31" fmla="*/ 7353300 w 7353300"/>
              <a:gd name="connsiteY31" fmla="*/ 2883116 h 370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353300" h="3707490">
                <a:moveTo>
                  <a:pt x="0" y="2870416"/>
                </a:moveTo>
                <a:cubicBezTo>
                  <a:pt x="426508" y="2750824"/>
                  <a:pt x="853017" y="2631233"/>
                  <a:pt x="1244600" y="2768816"/>
                </a:cubicBezTo>
                <a:cubicBezTo>
                  <a:pt x="1636183" y="2906399"/>
                  <a:pt x="1991783" y="3611249"/>
                  <a:pt x="2349500" y="3695916"/>
                </a:cubicBezTo>
                <a:cubicBezTo>
                  <a:pt x="2707217" y="3780583"/>
                  <a:pt x="3124200" y="3376299"/>
                  <a:pt x="3390900" y="3276816"/>
                </a:cubicBezTo>
                <a:cubicBezTo>
                  <a:pt x="3657600" y="3177333"/>
                  <a:pt x="3752850" y="3156166"/>
                  <a:pt x="3949700" y="3099016"/>
                </a:cubicBezTo>
                <a:cubicBezTo>
                  <a:pt x="4146550" y="3041866"/>
                  <a:pt x="4423833" y="3048216"/>
                  <a:pt x="4572000" y="2933916"/>
                </a:cubicBezTo>
                <a:cubicBezTo>
                  <a:pt x="4720167" y="2819616"/>
                  <a:pt x="4781550" y="2605833"/>
                  <a:pt x="4838700" y="2413216"/>
                </a:cubicBezTo>
                <a:cubicBezTo>
                  <a:pt x="4895850" y="2220599"/>
                  <a:pt x="5012267" y="1926383"/>
                  <a:pt x="4914900" y="1778216"/>
                </a:cubicBezTo>
                <a:cubicBezTo>
                  <a:pt x="4817533" y="1630049"/>
                  <a:pt x="4324350" y="1672383"/>
                  <a:pt x="4254500" y="1524216"/>
                </a:cubicBezTo>
                <a:cubicBezTo>
                  <a:pt x="4184650" y="1376049"/>
                  <a:pt x="4506383" y="1079716"/>
                  <a:pt x="4495800" y="889216"/>
                </a:cubicBezTo>
                <a:cubicBezTo>
                  <a:pt x="4485217" y="698716"/>
                  <a:pt x="4341283" y="529383"/>
                  <a:pt x="4191000" y="381216"/>
                </a:cubicBezTo>
                <a:cubicBezTo>
                  <a:pt x="4040717" y="233049"/>
                  <a:pt x="3795183" y="-8251"/>
                  <a:pt x="3594100" y="216"/>
                </a:cubicBezTo>
                <a:cubicBezTo>
                  <a:pt x="3393017" y="8683"/>
                  <a:pt x="3166533" y="296549"/>
                  <a:pt x="2984500" y="432016"/>
                </a:cubicBezTo>
                <a:cubicBezTo>
                  <a:pt x="2802467" y="567483"/>
                  <a:pt x="2565400" y="635216"/>
                  <a:pt x="2501900" y="813016"/>
                </a:cubicBezTo>
                <a:cubicBezTo>
                  <a:pt x="2438400" y="990816"/>
                  <a:pt x="2635250" y="1335833"/>
                  <a:pt x="2603500" y="1498816"/>
                </a:cubicBezTo>
                <a:cubicBezTo>
                  <a:pt x="2571750" y="1661799"/>
                  <a:pt x="2379133" y="1644866"/>
                  <a:pt x="2311400" y="1790916"/>
                </a:cubicBezTo>
                <a:cubicBezTo>
                  <a:pt x="2243667" y="1936966"/>
                  <a:pt x="2197100" y="2375116"/>
                  <a:pt x="2197100" y="2375116"/>
                </a:cubicBezTo>
                <a:lnTo>
                  <a:pt x="2197100" y="2375116"/>
                </a:lnTo>
                <a:cubicBezTo>
                  <a:pt x="2396067" y="2499999"/>
                  <a:pt x="3096683" y="2976249"/>
                  <a:pt x="3390900" y="3124416"/>
                </a:cubicBezTo>
                <a:cubicBezTo>
                  <a:pt x="3685117" y="3272583"/>
                  <a:pt x="3583517" y="3202733"/>
                  <a:pt x="3962400" y="3264116"/>
                </a:cubicBezTo>
                <a:cubicBezTo>
                  <a:pt x="4341283" y="3325499"/>
                  <a:pt x="5331883" y="3560449"/>
                  <a:pt x="5664200" y="3492716"/>
                </a:cubicBezTo>
                <a:cubicBezTo>
                  <a:pt x="5996517" y="3424983"/>
                  <a:pt x="5871633" y="2876766"/>
                  <a:pt x="5956300" y="2857716"/>
                </a:cubicBezTo>
                <a:cubicBezTo>
                  <a:pt x="6040967" y="2838666"/>
                  <a:pt x="6112933" y="3386883"/>
                  <a:pt x="6172200" y="3378416"/>
                </a:cubicBezTo>
                <a:cubicBezTo>
                  <a:pt x="6231467" y="3369949"/>
                  <a:pt x="6252633" y="2834433"/>
                  <a:pt x="6311900" y="2806916"/>
                </a:cubicBezTo>
                <a:cubicBezTo>
                  <a:pt x="6371167" y="2779399"/>
                  <a:pt x="6474883" y="3226016"/>
                  <a:pt x="6527800" y="3213316"/>
                </a:cubicBezTo>
                <a:cubicBezTo>
                  <a:pt x="6580717" y="3200616"/>
                  <a:pt x="6576483" y="2753999"/>
                  <a:pt x="6629400" y="2730716"/>
                </a:cubicBezTo>
                <a:cubicBezTo>
                  <a:pt x="6682317" y="2707433"/>
                  <a:pt x="6802967" y="3073616"/>
                  <a:pt x="6845300" y="3073616"/>
                </a:cubicBezTo>
                <a:cubicBezTo>
                  <a:pt x="6887633" y="3073616"/>
                  <a:pt x="6849533" y="2745533"/>
                  <a:pt x="6883400" y="2730716"/>
                </a:cubicBezTo>
                <a:cubicBezTo>
                  <a:pt x="6917267" y="2715899"/>
                  <a:pt x="7004050" y="2976249"/>
                  <a:pt x="7048500" y="2984716"/>
                </a:cubicBezTo>
                <a:cubicBezTo>
                  <a:pt x="7092950" y="2993183"/>
                  <a:pt x="7107767" y="2789983"/>
                  <a:pt x="7150100" y="2781516"/>
                </a:cubicBezTo>
                <a:cubicBezTo>
                  <a:pt x="7192433" y="2773049"/>
                  <a:pt x="7268633" y="2916983"/>
                  <a:pt x="7302500" y="2933916"/>
                </a:cubicBezTo>
                <a:cubicBezTo>
                  <a:pt x="7336367" y="2950849"/>
                  <a:pt x="7344833" y="2916982"/>
                  <a:pt x="7353300" y="2883116"/>
                </a:cubicBezTo>
              </a:path>
            </a:pathLst>
          </a:custGeom>
          <a:noFill/>
          <a:ln>
            <a:solidFill>
              <a:srgbClr val="FFFF0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13074" y="4880717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904517" y="2298205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450618" y="3761273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57076" y="2298205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tx1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764649" y="3761273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Curved Up Arrow 30"/>
          <p:cNvSpPr/>
          <p:nvPr/>
        </p:nvSpPr>
        <p:spPr>
          <a:xfrm rot="10800000">
            <a:off x="3619047" y="2922533"/>
            <a:ext cx="1285470" cy="738036"/>
          </a:xfrm>
          <a:prstGeom prst="curvedUpArrow">
            <a:avLst/>
          </a:prstGeom>
          <a:noFill/>
          <a:ln>
            <a:solidFill>
              <a:srgbClr val="5BF80C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Up Arrow 31"/>
          <p:cNvSpPr/>
          <p:nvPr/>
        </p:nvSpPr>
        <p:spPr>
          <a:xfrm>
            <a:off x="3728416" y="3915880"/>
            <a:ext cx="1285470" cy="738036"/>
          </a:xfrm>
          <a:prstGeom prst="curvedUpArrow">
            <a:avLst/>
          </a:prstGeom>
          <a:noFill/>
          <a:ln>
            <a:solidFill>
              <a:srgbClr val="5BF80C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848024" y="2430985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DEPLOY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5319522" y="2316913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TEST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6240085" y="4000466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DEVELOP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1517278" y="3848066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REVIEW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-136284" y="5271951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PLAN</a:t>
            </a:r>
            <a:endParaRPr lang="en-US" sz="20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7835044" y="5227385"/>
            <a:ext cx="1350428" cy="333401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LAUNCH</a:t>
            </a:r>
            <a:endParaRPr lang="en-US" sz="2000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46931" y="1248830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SUPERIOR QUALITY </a:t>
            </a:r>
            <a:r>
              <a:rPr lang="en-US" sz="2000" dirty="0" smtClean="0"/>
              <a:t>PRODUCT</a:t>
            </a:r>
            <a:endParaRPr lang="en-US" sz="200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55543" y="1994321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CUSTOMER </a:t>
            </a:r>
            <a:r>
              <a:rPr lang="en-US" sz="2000" dirty="0" smtClean="0"/>
              <a:t>SATISFCATION</a:t>
            </a:r>
            <a:endParaRPr lang="en-US" sz="2000" dirty="0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46931" y="2675581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PROJECT</a:t>
            </a:r>
          </a:p>
          <a:p>
            <a:pPr algn="r"/>
            <a:r>
              <a:rPr lang="en-US" sz="2000" dirty="0" smtClean="0"/>
              <a:t>PREDICTABILITY</a:t>
            </a:r>
            <a:endParaRPr lang="en-US" sz="2000" dirty="0"/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46931" y="4264632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CONTINUOUS</a:t>
            </a:r>
          </a:p>
          <a:p>
            <a:pPr algn="r"/>
            <a:r>
              <a:rPr lang="en-US" sz="2000" dirty="0" smtClean="0"/>
              <a:t>IMPROVEMENT</a:t>
            </a:r>
            <a:endParaRPr lang="en-US" sz="2000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 txBox="1">
            <a:spLocks/>
          </p:cNvSpPr>
          <p:nvPr/>
        </p:nvSpPr>
        <p:spPr>
          <a:xfrm>
            <a:off x="8346931" y="3458836"/>
            <a:ext cx="3001098" cy="604874"/>
          </a:xfrm>
          <a:prstGeom prst="rect">
            <a:avLst/>
          </a:prstGeom>
          <a:effectLst>
            <a:outerShdw blurRad="406400" dist="50800" dir="5400000" algn="ctr" rotWithShape="0">
              <a:schemeClr val="tx2">
                <a:lumMod val="75000"/>
              </a:schemeClr>
            </a:outerShdw>
          </a:effectLst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 smtClean="0">
                <a:solidFill>
                  <a:schemeClr val="tx1">
                    <a:lumMod val="75000"/>
                  </a:schemeClr>
                </a:solidFill>
              </a:rPr>
              <a:t>INCREASED</a:t>
            </a:r>
          </a:p>
          <a:p>
            <a:pPr algn="r"/>
            <a:r>
              <a:rPr lang="en-US" sz="2000" dirty="0" smtClean="0"/>
              <a:t>FLEXIBILITY</a:t>
            </a:r>
            <a:endParaRPr lang="en-US" sz="2000" dirty="0"/>
          </a:p>
        </p:txBody>
      </p:sp>
      <p:sp>
        <p:nvSpPr>
          <p:cNvPr id="48" name="Rounded Rectangle 47"/>
          <p:cNvSpPr/>
          <p:nvPr/>
        </p:nvSpPr>
        <p:spPr>
          <a:xfrm>
            <a:off x="11635751" y="1123451"/>
            <a:ext cx="245349" cy="4578360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1606304" y="1988159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599805" y="1249189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606304" y="2727129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1599805" y="3453457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1599805" y="4264632"/>
            <a:ext cx="304244" cy="313080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rgbClr val="F6A20A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364518" y="203200"/>
            <a:ext cx="2641600" cy="3693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 SemiBold" panose="020B0502040204020203" pitchFamily="34" charset="0"/>
              </a:rPr>
              <a:t>GR-17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|</a:t>
            </a:r>
            <a:r>
              <a:rPr lang="en-US" b="1" dirty="0" smtClean="0">
                <a:latin typeface="Bahnschrift SemiBold" panose="020B0502040204020203" pitchFamily="34" charset="0"/>
              </a:rPr>
              <a:t>  </a:t>
            </a:r>
            <a:r>
              <a:rPr lang="en-US" b="1" dirty="0" smtClean="0">
                <a:solidFill>
                  <a:schemeClr val="bg2">
                    <a:lumMod val="85000"/>
                  </a:schemeClr>
                </a:solidFill>
                <a:latin typeface="Bahnschrift SemiBold" panose="020B0502040204020203" pitchFamily="34" charset="0"/>
              </a:rPr>
              <a:t>COLLABCHAIN</a:t>
            </a:r>
            <a:endParaRPr lang="en-US" b="1" dirty="0">
              <a:solidFill>
                <a:schemeClr val="bg2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241917" y="4568553"/>
            <a:ext cx="594027" cy="624328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8184231" y="4568553"/>
            <a:ext cx="496437" cy="517807"/>
          </a:xfrm>
          <a:prstGeom prst="ellipse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 txBox="1">
            <a:spLocks/>
          </p:cNvSpPr>
          <p:nvPr/>
        </p:nvSpPr>
        <p:spPr>
          <a:xfrm>
            <a:off x="2960038" y="6266605"/>
            <a:ext cx="3132557" cy="303884"/>
          </a:xfrm>
          <a:prstGeom prst="rect">
            <a:avLst/>
          </a:prstGeom>
          <a:ln>
            <a:solidFill>
              <a:schemeClr val="bg2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AGILE</a:t>
            </a:r>
            <a:r>
              <a:rPr lang="en-US" sz="1600" dirty="0" smtClean="0"/>
              <a:t> METHODOLOGY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225447" y="272155"/>
            <a:ext cx="9153525" cy="12243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67488" y="6340012"/>
            <a:ext cx="5613713" cy="12243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tx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38100" algn="l" rotWithShape="0">
              <a:schemeClr val="tx1">
                <a:lumMod val="40000"/>
                <a:lumOff val="60000"/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9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26A944-A9F4-4295-9B5E-C397EB1318B9}">
  <ds:schemaRefs>
    <ds:schemaRef ds:uri="http://schemas.microsoft.com/office/2006/documentManagement/types"/>
    <ds:schemaRef ds:uri="16c05727-aa75-4e4a-9b5f-8a80a1165891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524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Bahnschrift</vt:lpstr>
      <vt:lpstr>Bahnschrift SemiBold</vt:lpstr>
      <vt:lpstr>Bahnschrift SemiBold Condensed</vt:lpstr>
      <vt:lpstr>Calibri</vt:lpstr>
      <vt:lpstr>Courier New</vt:lpstr>
      <vt:lpstr>Gill Sans MT</vt:lpstr>
      <vt:lpstr>Segoe UI</vt:lpstr>
      <vt:lpstr>Segoe UI Light</vt:lpstr>
      <vt:lpstr>Segoe UI Semibold</vt:lpstr>
      <vt:lpstr>Tahoma</vt:lpstr>
      <vt:lpstr>Office Theme</vt:lpstr>
      <vt:lpstr> COLLAB  CHAIN</vt:lpstr>
      <vt:lpstr>  ABOUT US</vt:lpstr>
      <vt:lpstr> PROBLEM</vt:lpstr>
      <vt:lpstr> SOLUTION</vt:lpstr>
      <vt:lpstr>PowerPoint Presentation</vt:lpstr>
      <vt:lpstr>PowerPoint Presentation</vt:lpstr>
      <vt:lpstr>CHOICE OF BLOCKCHAIN FRAMEWORK</vt:lpstr>
      <vt:lpstr>PowerPoint Presentation</vt:lpstr>
      <vt:lpstr>PowerPoint Presentation</vt:lpstr>
      <vt:lpstr> 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2023-11-24T19:16:07Z</dcterms:created>
  <dcterms:modified xsi:type="dcterms:W3CDTF">2023-11-24T22:41:23Z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