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7" r:id="rId5"/>
    <p:sldId id="258" r:id="rId6"/>
    <p:sldId id="259" r:id="rId7"/>
    <p:sldId id="260" r:id="rId8"/>
    <p:sldId id="288" r:id="rId9"/>
    <p:sldId id="294" r:id="rId10"/>
    <p:sldId id="291" r:id="rId11"/>
    <p:sldId id="295" r:id="rId12"/>
    <p:sldId id="290" r:id="rId13"/>
    <p:sldId id="289" r:id="rId14"/>
    <p:sldId id="296" r:id="rId15"/>
    <p:sldId id="297" r:id="rId16"/>
    <p:sldId id="298" r:id="rId17"/>
    <p:sldId id="299" r:id="rId18"/>
    <p:sldId id="283" r:id="rId19"/>
    <p:sldId id="287" r:id="rId20"/>
    <p:sldId id="284" r:id="rId21"/>
    <p:sldId id="285" r:id="rId22"/>
    <p:sldId id="286" r:id="rId23"/>
    <p:sldId id="300" r:id="rId24"/>
    <p:sldId id="27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B5F"/>
    <a:srgbClr val="5BF80C"/>
    <a:srgbClr val="B53164"/>
    <a:srgbClr val="FF9900"/>
    <a:srgbClr val="F6A20A"/>
    <a:srgbClr val="691C8C"/>
    <a:srgbClr val="54FAFE"/>
    <a:srgbClr val="E8E555"/>
    <a:srgbClr val="CC0099"/>
    <a:srgbClr val="194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22" y="114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12/3/2023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chart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ompany logo">
            <a:extLst>
              <a:ext uri="{FF2B5EF4-FFF2-40B4-BE49-F238E27FC236}">
                <a16:creationId xmlns:a16="http://schemas.microsoft.com/office/drawing/2014/main" id="{FF3996E1-6F7D-4351-A6C4-113726DEE4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67" y="2133601"/>
            <a:ext cx="4618957" cy="1704954"/>
          </a:xfrm>
          <a:ln>
            <a:solidFill>
              <a:schemeClr val="bg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COLLAB</a:t>
            </a:r>
            <a:br>
              <a:rPr lang="en-US" dirty="0"/>
            </a:br>
            <a:r>
              <a:rPr lang="en-US" dirty="0"/>
              <a:t> CHAIN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263993" cy="1287519"/>
          </a:xfrm>
          <a:effectLst>
            <a:outerShdw blurRad="50800" dist="38100" algn="l" rotWithShape="0">
              <a:schemeClr val="tx1">
                <a:lumMod val="40000"/>
                <a:lumOff val="60000"/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pPr algn="r"/>
            <a:r>
              <a:rPr lang="en-US" sz="1600" b="0" dirty="0">
                <a:latin typeface="Bahnschrift" panose="020B0502040204020203" pitchFamily="34" charset="0"/>
              </a:rPr>
              <a:t>13000120095                            NAHSHAL MANIR</a:t>
            </a:r>
          </a:p>
          <a:p>
            <a:pPr algn="r"/>
            <a:r>
              <a:rPr lang="en-US" sz="1600" b="0" dirty="0">
                <a:latin typeface="Bahnschrift" panose="020B0502040204020203" pitchFamily="34" charset="0"/>
              </a:rPr>
              <a:t>13000120098               DHIRAJ KUMAR SHARMA</a:t>
            </a:r>
          </a:p>
          <a:p>
            <a:pPr algn="r"/>
            <a:r>
              <a:rPr lang="en-US" sz="1600" b="0" dirty="0">
                <a:latin typeface="Bahnschrift" panose="020B0502040204020203" pitchFamily="34" charset="0"/>
              </a:rPr>
              <a:t>13000120124                   ANIKET CHAKRABORTY</a:t>
            </a:r>
          </a:p>
          <a:p>
            <a:pPr algn="r"/>
            <a:r>
              <a:rPr lang="en-US" sz="1600" b="0" dirty="0">
                <a:latin typeface="Bahnschrift" panose="020B0502040204020203" pitchFamily="34" charset="0"/>
              </a:rPr>
              <a:t>13005320023                          MEGHADRI KOLEY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 txBox="1">
            <a:spLocks/>
          </p:cNvSpPr>
          <p:nvPr/>
        </p:nvSpPr>
        <p:spPr>
          <a:xfrm>
            <a:off x="6769767" y="4003609"/>
            <a:ext cx="4618957" cy="590626"/>
          </a:xfrm>
          <a:prstGeom prst="rect">
            <a:avLst/>
          </a:prstGeom>
          <a:effectLst>
            <a:outerShdw blurRad="254000" dist="50800" dir="5400000" algn="ctr" rotWithShape="0">
              <a:schemeClr val="accent1">
                <a:lumMod val="50000"/>
                <a:lumOff val="50000"/>
              </a:schemeClr>
            </a:outerShdw>
          </a:effectLst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  <a:latin typeface="Bahnschrift SemiBold Condensed" panose="020B0502040204020203" pitchFamily="34" charset="0"/>
              </a:rPr>
              <a:t>PROJ-CS781</a:t>
            </a:r>
            <a:endParaRPr lang="ru-RU" dirty="0">
              <a:solidFill>
                <a:schemeClr val="bg2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r="20432"/>
          <a:stretch>
            <a:fillRect/>
          </a:stretch>
        </p:blipFill>
        <p:spPr>
          <a:xfrm>
            <a:off x="0" y="55174"/>
            <a:ext cx="6045200" cy="6802826"/>
          </a:xfrm>
          <a:prstGeom prst="snip2DiagRect">
            <a:avLst>
              <a:gd name="adj1" fmla="val 0"/>
              <a:gd name="adj2" fmla="val 23179"/>
            </a:avLst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GR-17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9591" y="3007829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/>
              <a:t>INVESTIGATOR 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534199" y="6137855"/>
            <a:ext cx="1612900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pPr algn="ctr"/>
            <a:r>
              <a:rPr lang="en-US" sz="1400" dirty="0"/>
              <a:t>DIRECTOR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311" y="1013798"/>
            <a:ext cx="4517402" cy="899245"/>
          </a:xfrm>
          <a:ln>
            <a:solidFill>
              <a:schemeClr val="bg2"/>
            </a:solidFill>
          </a:ln>
          <a:effectLst/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RESEARCH-WORK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dirty="0"/>
              <a:t>SEGREGATION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376038" y="4610354"/>
            <a:ext cx="1936985" cy="332941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STATISTICIAN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596507" y="2693832"/>
            <a:ext cx="1684863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LEAD PROJECT</a:t>
            </a:r>
          </a:p>
          <a:p>
            <a:pPr algn="ctr"/>
            <a:r>
              <a:rPr lang="en-US" sz="1400" dirty="0"/>
              <a:t>COORDINATOR</a:t>
            </a:r>
          </a:p>
        </p:txBody>
      </p:sp>
      <p:sp>
        <p:nvSpPr>
          <p:cNvPr id="25" name="Freeform 24"/>
          <p:cNvSpPr/>
          <p:nvPr/>
        </p:nvSpPr>
        <p:spPr>
          <a:xfrm>
            <a:off x="1384300" y="2019279"/>
            <a:ext cx="1687200" cy="301480"/>
          </a:xfrm>
          <a:custGeom>
            <a:avLst/>
            <a:gdLst>
              <a:gd name="connsiteX0" fmla="*/ 0 w 1384300"/>
              <a:gd name="connsiteY0" fmla="*/ 330220 h 342920"/>
              <a:gd name="connsiteX1" fmla="*/ 749300 w 1384300"/>
              <a:gd name="connsiteY1" fmla="*/ 20 h 342920"/>
              <a:gd name="connsiteX2" fmla="*/ 1384300 w 1384300"/>
              <a:gd name="connsiteY2" fmla="*/ 342920 h 34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342920">
                <a:moveTo>
                  <a:pt x="0" y="330220"/>
                </a:moveTo>
                <a:cubicBezTo>
                  <a:pt x="259291" y="164061"/>
                  <a:pt x="518583" y="-2097"/>
                  <a:pt x="749300" y="20"/>
                </a:cubicBezTo>
                <a:cubicBezTo>
                  <a:pt x="980017" y="2137"/>
                  <a:pt x="1182158" y="172528"/>
                  <a:pt x="1384300" y="342920"/>
                </a:cubicBezTo>
              </a:path>
            </a:pathLst>
          </a:custGeom>
          <a:noFill/>
          <a:ln>
            <a:solidFill>
              <a:schemeClr val="accent1">
                <a:lumMod val="75000"/>
                <a:lumOff val="25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384300" y="2279310"/>
            <a:ext cx="1675788" cy="1670390"/>
          </a:xfrm>
          <a:custGeom>
            <a:avLst/>
            <a:gdLst>
              <a:gd name="connsiteX0" fmla="*/ 0 w 1282700"/>
              <a:gd name="connsiteY0" fmla="*/ 0 h 1511300"/>
              <a:gd name="connsiteX1" fmla="*/ 698500 w 1282700"/>
              <a:gd name="connsiteY1" fmla="*/ 520700 h 1511300"/>
              <a:gd name="connsiteX2" fmla="*/ 1282700 w 1282700"/>
              <a:gd name="connsiteY2" fmla="*/ 151130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1511300">
                <a:moveTo>
                  <a:pt x="0" y="0"/>
                </a:moveTo>
                <a:cubicBezTo>
                  <a:pt x="242358" y="134408"/>
                  <a:pt x="484717" y="268817"/>
                  <a:pt x="698500" y="520700"/>
                </a:cubicBezTo>
                <a:cubicBezTo>
                  <a:pt x="912283" y="772583"/>
                  <a:pt x="1097491" y="1141941"/>
                  <a:pt x="1282700" y="1511300"/>
                </a:cubicBezTo>
              </a:path>
            </a:pathLst>
          </a:custGeom>
          <a:noFill/>
          <a:ln>
            <a:solidFill>
              <a:schemeClr val="accent1">
                <a:lumMod val="75000"/>
                <a:lumOff val="25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1353833" y="2619048"/>
            <a:ext cx="1572151" cy="3152058"/>
          </a:xfrm>
          <a:custGeom>
            <a:avLst/>
            <a:gdLst>
              <a:gd name="connsiteX0" fmla="*/ 0 w 1397000"/>
              <a:gd name="connsiteY0" fmla="*/ 0 h 3251200"/>
              <a:gd name="connsiteX1" fmla="*/ 850900 w 1397000"/>
              <a:gd name="connsiteY1" fmla="*/ 647700 h 3251200"/>
              <a:gd name="connsiteX2" fmla="*/ 787400 w 1397000"/>
              <a:gd name="connsiteY2" fmla="*/ 2197100 h 3251200"/>
              <a:gd name="connsiteX3" fmla="*/ 1397000 w 13970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000" h="3251200">
                <a:moveTo>
                  <a:pt x="0" y="0"/>
                </a:moveTo>
                <a:cubicBezTo>
                  <a:pt x="359833" y="140758"/>
                  <a:pt x="719667" y="281517"/>
                  <a:pt x="850900" y="647700"/>
                </a:cubicBezTo>
                <a:cubicBezTo>
                  <a:pt x="982133" y="1013883"/>
                  <a:pt x="696383" y="1763183"/>
                  <a:pt x="787400" y="2197100"/>
                </a:cubicBezTo>
                <a:cubicBezTo>
                  <a:pt x="878417" y="2631017"/>
                  <a:pt x="1137708" y="2941108"/>
                  <a:pt x="1397000" y="3251200"/>
                </a:cubicBezTo>
              </a:path>
            </a:pathLst>
          </a:custGeom>
          <a:noFill/>
          <a:ln>
            <a:solidFill>
              <a:schemeClr val="accent1">
                <a:lumMod val="75000"/>
                <a:lumOff val="25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0" y="1930379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4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7581464" y="3174413"/>
            <a:ext cx="1478112" cy="412380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REP. PROJECT</a:t>
            </a:r>
          </a:p>
          <a:p>
            <a:pPr algn="ctr"/>
            <a:r>
              <a:rPr lang="en-US" sz="1200" dirty="0"/>
              <a:t>COORDINATOR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964445" y="2601351"/>
            <a:ext cx="1397000" cy="376633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</a:t>
            </a:r>
          </a:p>
          <a:p>
            <a:pPr algn="ctr"/>
            <a:r>
              <a:rPr lang="en-US" sz="1200" dirty="0"/>
              <a:t>ASSISTANT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870293" y="3496594"/>
            <a:ext cx="1306197" cy="364499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</a:t>
            </a:r>
          </a:p>
          <a:p>
            <a:pPr algn="ctr"/>
            <a:r>
              <a:rPr lang="en-US" sz="1200" dirty="0"/>
              <a:t>ASSISTANT</a:t>
            </a:r>
          </a:p>
        </p:txBody>
      </p:sp>
      <p:sp>
        <p:nvSpPr>
          <p:cNvPr id="50" name="Freeform 49"/>
          <p:cNvSpPr/>
          <p:nvPr/>
        </p:nvSpPr>
        <p:spPr>
          <a:xfrm>
            <a:off x="8689453" y="2725897"/>
            <a:ext cx="839023" cy="45719"/>
          </a:xfrm>
          <a:custGeom>
            <a:avLst/>
            <a:gdLst>
              <a:gd name="connsiteX0" fmla="*/ 0 w 1193800"/>
              <a:gd name="connsiteY0" fmla="*/ 0 h 1054100"/>
              <a:gd name="connsiteX1" fmla="*/ 787400 w 1193800"/>
              <a:gd name="connsiteY1" fmla="*/ 406400 h 1054100"/>
              <a:gd name="connsiteX2" fmla="*/ 1193800 w 1193800"/>
              <a:gd name="connsiteY2" fmla="*/ 10541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3800" h="1054100">
                <a:moveTo>
                  <a:pt x="0" y="0"/>
                </a:moveTo>
                <a:cubicBezTo>
                  <a:pt x="294216" y="115358"/>
                  <a:pt x="588433" y="230717"/>
                  <a:pt x="787400" y="406400"/>
                </a:cubicBezTo>
                <a:cubicBezTo>
                  <a:pt x="986367" y="582083"/>
                  <a:pt x="1090083" y="818091"/>
                  <a:pt x="1193800" y="1054100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 50"/>
          <p:cNvSpPr/>
          <p:nvPr/>
        </p:nvSpPr>
        <p:spPr>
          <a:xfrm>
            <a:off x="8251144" y="2901499"/>
            <a:ext cx="1204359" cy="833376"/>
          </a:xfrm>
          <a:custGeom>
            <a:avLst/>
            <a:gdLst>
              <a:gd name="connsiteX0" fmla="*/ 0 w 1143000"/>
              <a:gd name="connsiteY0" fmla="*/ 0 h 2518793"/>
              <a:gd name="connsiteX1" fmla="*/ 749300 w 1143000"/>
              <a:gd name="connsiteY1" fmla="*/ 711200 h 2518793"/>
              <a:gd name="connsiteX2" fmla="*/ 762000 w 1143000"/>
              <a:gd name="connsiteY2" fmla="*/ 2260600 h 2518793"/>
              <a:gd name="connsiteX3" fmla="*/ 1143000 w 1143000"/>
              <a:gd name="connsiteY3" fmla="*/ 2501900 h 251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2518793">
                <a:moveTo>
                  <a:pt x="0" y="0"/>
                </a:moveTo>
                <a:cubicBezTo>
                  <a:pt x="311150" y="167216"/>
                  <a:pt x="622300" y="334433"/>
                  <a:pt x="749300" y="711200"/>
                </a:cubicBezTo>
                <a:cubicBezTo>
                  <a:pt x="876300" y="1087967"/>
                  <a:pt x="696383" y="1962150"/>
                  <a:pt x="762000" y="2260600"/>
                </a:cubicBezTo>
                <a:cubicBezTo>
                  <a:pt x="827617" y="2559050"/>
                  <a:pt x="985308" y="2530475"/>
                  <a:pt x="1143000" y="2501900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311899" y="2970334"/>
            <a:ext cx="974693" cy="409846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pPr algn="ctr"/>
            <a:r>
              <a:rPr lang="en-US" sz="1200" dirty="0"/>
              <a:t>DIRECTOR</a:t>
            </a:r>
          </a:p>
        </p:txBody>
      </p:sp>
      <p:sp>
        <p:nvSpPr>
          <p:cNvPr id="75" name="Freeform 74"/>
          <p:cNvSpPr/>
          <p:nvPr/>
        </p:nvSpPr>
        <p:spPr>
          <a:xfrm>
            <a:off x="4996352" y="2974600"/>
            <a:ext cx="1292886" cy="2694315"/>
          </a:xfrm>
          <a:custGeom>
            <a:avLst/>
            <a:gdLst>
              <a:gd name="connsiteX0" fmla="*/ 116373 w 1526073"/>
              <a:gd name="connsiteY0" fmla="*/ 0 h 2491042"/>
              <a:gd name="connsiteX1" fmla="*/ 141773 w 1526073"/>
              <a:gd name="connsiteY1" fmla="*/ 2120900 h 2491042"/>
              <a:gd name="connsiteX2" fmla="*/ 1526073 w 1526073"/>
              <a:gd name="connsiteY2" fmla="*/ 2476500 h 2491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073" h="2491042">
                <a:moveTo>
                  <a:pt x="116373" y="0"/>
                </a:moveTo>
                <a:cubicBezTo>
                  <a:pt x="11598" y="854075"/>
                  <a:pt x="-93177" y="1708150"/>
                  <a:pt x="141773" y="2120900"/>
                </a:cubicBezTo>
                <a:cubicBezTo>
                  <a:pt x="376723" y="2533650"/>
                  <a:pt x="951398" y="2505075"/>
                  <a:pt x="1526073" y="2476500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 76"/>
          <p:cNvSpPr/>
          <p:nvPr/>
        </p:nvSpPr>
        <p:spPr>
          <a:xfrm>
            <a:off x="5233448" y="2822517"/>
            <a:ext cx="1208603" cy="1650571"/>
          </a:xfrm>
          <a:custGeom>
            <a:avLst/>
            <a:gdLst>
              <a:gd name="connsiteX0" fmla="*/ 0 w 1333500"/>
              <a:gd name="connsiteY0" fmla="*/ 0 h 1374065"/>
              <a:gd name="connsiteX1" fmla="*/ 520700 w 1333500"/>
              <a:gd name="connsiteY1" fmla="*/ 1181100 h 1374065"/>
              <a:gd name="connsiteX2" fmla="*/ 1333500 w 1333500"/>
              <a:gd name="connsiteY2" fmla="*/ 1358900 h 137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1374065">
                <a:moveTo>
                  <a:pt x="0" y="0"/>
                </a:moveTo>
                <a:cubicBezTo>
                  <a:pt x="149225" y="477308"/>
                  <a:pt x="298450" y="954617"/>
                  <a:pt x="520700" y="1181100"/>
                </a:cubicBezTo>
                <a:cubicBezTo>
                  <a:pt x="742950" y="1407583"/>
                  <a:pt x="1038225" y="1383241"/>
                  <a:pt x="1333500" y="1358900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 81"/>
          <p:cNvSpPr/>
          <p:nvPr/>
        </p:nvSpPr>
        <p:spPr>
          <a:xfrm>
            <a:off x="5373148" y="2572158"/>
            <a:ext cx="1238901" cy="439588"/>
          </a:xfrm>
          <a:custGeom>
            <a:avLst/>
            <a:gdLst>
              <a:gd name="connsiteX0" fmla="*/ 0 w 1295400"/>
              <a:gd name="connsiteY0" fmla="*/ 59858 h 377674"/>
              <a:gd name="connsiteX1" fmla="*/ 546100 w 1295400"/>
              <a:gd name="connsiteY1" fmla="*/ 377358 h 377674"/>
              <a:gd name="connsiteX2" fmla="*/ 876300 w 1295400"/>
              <a:gd name="connsiteY2" fmla="*/ 9058 h 377674"/>
              <a:gd name="connsiteX3" fmla="*/ 1295400 w 1295400"/>
              <a:gd name="connsiteY3" fmla="*/ 148758 h 37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5400" h="377674">
                <a:moveTo>
                  <a:pt x="0" y="59858"/>
                </a:moveTo>
                <a:cubicBezTo>
                  <a:pt x="200025" y="222841"/>
                  <a:pt x="400050" y="385825"/>
                  <a:pt x="546100" y="377358"/>
                </a:cubicBezTo>
                <a:cubicBezTo>
                  <a:pt x="692150" y="368891"/>
                  <a:pt x="751417" y="47158"/>
                  <a:pt x="876300" y="9058"/>
                </a:cubicBezTo>
                <a:cubicBezTo>
                  <a:pt x="1001183" y="-29042"/>
                  <a:pt x="1148291" y="59858"/>
                  <a:pt x="1295400" y="148758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904" y="2295126"/>
            <a:ext cx="679475" cy="6794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5" name="Oval 84"/>
          <p:cNvSpPr/>
          <p:nvPr/>
        </p:nvSpPr>
        <p:spPr>
          <a:xfrm>
            <a:off x="6425188" y="4012884"/>
            <a:ext cx="795667" cy="748573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389" y="4075971"/>
            <a:ext cx="544591" cy="544591"/>
          </a:xfrm>
          <a:prstGeom prst="rect">
            <a:avLst/>
          </a:prstGeom>
          <a:ln>
            <a:noFill/>
          </a:ln>
        </p:spPr>
      </p:pic>
      <p:sp>
        <p:nvSpPr>
          <p:cNvPr id="87" name="Oval 86"/>
          <p:cNvSpPr/>
          <p:nvPr/>
        </p:nvSpPr>
        <p:spPr>
          <a:xfrm>
            <a:off x="6427611" y="5264427"/>
            <a:ext cx="780250" cy="73387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27" y="5310470"/>
            <a:ext cx="554252" cy="554252"/>
          </a:xfrm>
          <a:prstGeom prst="rect">
            <a:avLst/>
          </a:prstGeom>
          <a:ln>
            <a:noFill/>
          </a:ln>
        </p:spPr>
      </p:pic>
      <p:sp>
        <p:nvSpPr>
          <p:cNvPr id="9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281370" y="1689354"/>
            <a:ext cx="1537232" cy="332941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STATISTICIAN</a:t>
            </a:r>
          </a:p>
        </p:txBody>
      </p:sp>
      <p:sp>
        <p:nvSpPr>
          <p:cNvPr id="9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216440" y="5390754"/>
            <a:ext cx="1183915" cy="44611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</a:t>
            </a:r>
          </a:p>
          <a:p>
            <a:pPr algn="r"/>
            <a:r>
              <a:rPr lang="en-US" sz="1200" dirty="0"/>
              <a:t>ASSISTANT</a:t>
            </a:r>
          </a:p>
        </p:txBody>
      </p:sp>
      <p:sp>
        <p:nvSpPr>
          <p:cNvPr id="97" name="Freeform 96"/>
          <p:cNvSpPr/>
          <p:nvPr/>
        </p:nvSpPr>
        <p:spPr>
          <a:xfrm>
            <a:off x="3520870" y="2705099"/>
            <a:ext cx="1279730" cy="1767989"/>
          </a:xfrm>
          <a:custGeom>
            <a:avLst/>
            <a:gdLst>
              <a:gd name="connsiteX0" fmla="*/ 1231900 w 1231900"/>
              <a:gd name="connsiteY0" fmla="*/ 0 h 1701494"/>
              <a:gd name="connsiteX1" fmla="*/ 546100 w 1231900"/>
              <a:gd name="connsiteY1" fmla="*/ 876300 h 1701494"/>
              <a:gd name="connsiteX2" fmla="*/ 533400 w 1231900"/>
              <a:gd name="connsiteY2" fmla="*/ 1651000 h 1701494"/>
              <a:gd name="connsiteX3" fmla="*/ 0 w 1231900"/>
              <a:gd name="connsiteY3" fmla="*/ 1562100 h 170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1900" h="1701494">
                <a:moveTo>
                  <a:pt x="1231900" y="0"/>
                </a:moveTo>
                <a:cubicBezTo>
                  <a:pt x="947208" y="300566"/>
                  <a:pt x="662517" y="601133"/>
                  <a:pt x="546100" y="876300"/>
                </a:cubicBezTo>
                <a:cubicBezTo>
                  <a:pt x="429683" y="1151467"/>
                  <a:pt x="624417" y="1536700"/>
                  <a:pt x="533400" y="1651000"/>
                </a:cubicBezTo>
                <a:cubicBezTo>
                  <a:pt x="442383" y="1765300"/>
                  <a:pt x="221191" y="1663700"/>
                  <a:pt x="0" y="1562100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287" y="3798052"/>
            <a:ext cx="899727" cy="942209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73" y="2094602"/>
            <a:ext cx="899727" cy="942209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4226745" y="1003049"/>
            <a:ext cx="41237" cy="5706576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9487941" y="2464209"/>
            <a:ext cx="658446" cy="67494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518" y="2524555"/>
            <a:ext cx="497292" cy="497292"/>
          </a:xfrm>
          <a:prstGeom prst="rect">
            <a:avLst/>
          </a:prstGeom>
          <a:ln>
            <a:noFill/>
          </a:ln>
        </p:spPr>
      </p:pic>
      <p:sp>
        <p:nvSpPr>
          <p:cNvPr id="103" name="Oval 102"/>
          <p:cNvSpPr/>
          <p:nvPr/>
        </p:nvSpPr>
        <p:spPr>
          <a:xfrm>
            <a:off x="9305999" y="3341372"/>
            <a:ext cx="658446" cy="67494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 flipH="1" flipV="1">
            <a:off x="7616608" y="4276945"/>
            <a:ext cx="4095726" cy="544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0288330" y="4990397"/>
            <a:ext cx="1476154" cy="341414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LEAD PROJECT</a:t>
            </a:r>
          </a:p>
          <a:p>
            <a:r>
              <a:rPr lang="en-US" sz="1400" dirty="0"/>
              <a:t>COORDINATOR</a:t>
            </a:r>
          </a:p>
        </p:txBody>
      </p:sp>
      <p:sp>
        <p:nvSpPr>
          <p:cNvPr id="138" name="Freeform 137"/>
          <p:cNvSpPr/>
          <p:nvPr/>
        </p:nvSpPr>
        <p:spPr>
          <a:xfrm>
            <a:off x="8584516" y="5314300"/>
            <a:ext cx="1030288" cy="837403"/>
          </a:xfrm>
          <a:custGeom>
            <a:avLst/>
            <a:gdLst>
              <a:gd name="connsiteX0" fmla="*/ 0 w 901700"/>
              <a:gd name="connsiteY0" fmla="*/ 0 h 1028700"/>
              <a:gd name="connsiteX1" fmla="*/ 609600 w 901700"/>
              <a:gd name="connsiteY1" fmla="*/ 647700 h 1028700"/>
              <a:gd name="connsiteX2" fmla="*/ 901700 w 901700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700" h="1028700">
                <a:moveTo>
                  <a:pt x="0" y="0"/>
                </a:moveTo>
                <a:cubicBezTo>
                  <a:pt x="229658" y="238125"/>
                  <a:pt x="459317" y="476250"/>
                  <a:pt x="609600" y="647700"/>
                </a:cubicBezTo>
                <a:cubicBezTo>
                  <a:pt x="759883" y="819150"/>
                  <a:pt x="830791" y="923925"/>
                  <a:pt x="901700" y="10287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Freeform 138"/>
          <p:cNvSpPr/>
          <p:nvPr/>
        </p:nvSpPr>
        <p:spPr>
          <a:xfrm flipV="1">
            <a:off x="8700123" y="5086942"/>
            <a:ext cx="1117197" cy="227358"/>
          </a:xfrm>
          <a:custGeom>
            <a:avLst/>
            <a:gdLst>
              <a:gd name="connsiteX0" fmla="*/ 0 w 889000"/>
              <a:gd name="connsiteY0" fmla="*/ 0 h 127000"/>
              <a:gd name="connsiteX1" fmla="*/ 889000 w 889000"/>
              <a:gd name="connsiteY1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9000" h="127000">
                <a:moveTo>
                  <a:pt x="0" y="0"/>
                </a:moveTo>
                <a:lnTo>
                  <a:pt x="889000" y="127000"/>
                </a:ln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/>
          <p:cNvSpPr/>
          <p:nvPr/>
        </p:nvSpPr>
        <p:spPr>
          <a:xfrm>
            <a:off x="9516928" y="4801644"/>
            <a:ext cx="706731" cy="697787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97" y="4868405"/>
            <a:ext cx="544591" cy="544591"/>
          </a:xfrm>
          <a:prstGeom prst="rect">
            <a:avLst/>
          </a:prstGeom>
          <a:ln>
            <a:noFill/>
          </a:ln>
        </p:spPr>
      </p:pic>
      <p:sp>
        <p:nvSpPr>
          <p:cNvPr id="145" name="Freeform 144"/>
          <p:cNvSpPr/>
          <p:nvPr/>
        </p:nvSpPr>
        <p:spPr>
          <a:xfrm>
            <a:off x="3536417" y="5468221"/>
            <a:ext cx="4845583" cy="1247980"/>
          </a:xfrm>
          <a:custGeom>
            <a:avLst/>
            <a:gdLst>
              <a:gd name="connsiteX0" fmla="*/ 4699000 w 4699000"/>
              <a:gd name="connsiteY0" fmla="*/ 0 h 1547302"/>
              <a:gd name="connsiteX1" fmla="*/ 4051300 w 4699000"/>
              <a:gd name="connsiteY1" fmla="*/ 901700 h 1547302"/>
              <a:gd name="connsiteX2" fmla="*/ 3568700 w 4699000"/>
              <a:gd name="connsiteY2" fmla="*/ 1524000 h 1547302"/>
              <a:gd name="connsiteX3" fmla="*/ 1155700 w 4699000"/>
              <a:gd name="connsiteY3" fmla="*/ 1346200 h 1547302"/>
              <a:gd name="connsiteX4" fmla="*/ 0 w 4699000"/>
              <a:gd name="connsiteY4" fmla="*/ 698500 h 154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9000" h="1547302">
                <a:moveTo>
                  <a:pt x="4699000" y="0"/>
                </a:moveTo>
                <a:cubicBezTo>
                  <a:pt x="4469341" y="323850"/>
                  <a:pt x="4239683" y="647700"/>
                  <a:pt x="4051300" y="901700"/>
                </a:cubicBezTo>
                <a:cubicBezTo>
                  <a:pt x="3862917" y="1155700"/>
                  <a:pt x="4051300" y="1449917"/>
                  <a:pt x="3568700" y="1524000"/>
                </a:cubicBezTo>
                <a:cubicBezTo>
                  <a:pt x="3086100" y="1598083"/>
                  <a:pt x="1750483" y="1483783"/>
                  <a:pt x="1155700" y="1346200"/>
                </a:cubicBezTo>
                <a:cubicBezTo>
                  <a:pt x="560917" y="1208617"/>
                  <a:pt x="280458" y="953558"/>
                  <a:pt x="0" y="6985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08" y="5259332"/>
            <a:ext cx="878523" cy="8785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78" y="4837704"/>
            <a:ext cx="838180" cy="8381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154418" y="5668915"/>
            <a:ext cx="974693" cy="409846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pPr algn="ctr"/>
            <a:r>
              <a:rPr lang="en-US" sz="1200" dirty="0"/>
              <a:t>DIRECTOR</a:t>
            </a: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485" y="3380462"/>
            <a:ext cx="544591" cy="544591"/>
          </a:xfrm>
          <a:prstGeom prst="rect">
            <a:avLst/>
          </a:prstGeom>
          <a:ln>
            <a:noFill/>
          </a:ln>
        </p:spPr>
      </p:pic>
      <p:sp>
        <p:nvSpPr>
          <p:cNvPr id="161" name="Freeform 160"/>
          <p:cNvSpPr/>
          <p:nvPr/>
        </p:nvSpPr>
        <p:spPr>
          <a:xfrm>
            <a:off x="3378200" y="1439860"/>
            <a:ext cx="4711700" cy="1138240"/>
          </a:xfrm>
          <a:custGeom>
            <a:avLst/>
            <a:gdLst>
              <a:gd name="connsiteX0" fmla="*/ 4711700 w 4711700"/>
              <a:gd name="connsiteY0" fmla="*/ 1138240 h 1138240"/>
              <a:gd name="connsiteX1" fmla="*/ 3149600 w 4711700"/>
              <a:gd name="connsiteY1" fmla="*/ 109540 h 1138240"/>
              <a:gd name="connsiteX2" fmla="*/ 584200 w 4711700"/>
              <a:gd name="connsiteY2" fmla="*/ 96840 h 1138240"/>
              <a:gd name="connsiteX3" fmla="*/ 0 w 4711700"/>
              <a:gd name="connsiteY3" fmla="*/ 706440 h 113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1700" h="1138240">
                <a:moveTo>
                  <a:pt x="4711700" y="1138240"/>
                </a:moveTo>
                <a:cubicBezTo>
                  <a:pt x="4274608" y="710673"/>
                  <a:pt x="3837517" y="283107"/>
                  <a:pt x="3149600" y="109540"/>
                </a:cubicBezTo>
                <a:cubicBezTo>
                  <a:pt x="2461683" y="-64027"/>
                  <a:pt x="1109133" y="-2643"/>
                  <a:pt x="584200" y="96840"/>
                </a:cubicBezTo>
                <a:cubicBezTo>
                  <a:pt x="59267" y="196323"/>
                  <a:pt x="29633" y="451381"/>
                  <a:pt x="0" y="706440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/>
          <p:cNvSpPr/>
          <p:nvPr/>
        </p:nvSpPr>
        <p:spPr>
          <a:xfrm>
            <a:off x="2907716" y="1913759"/>
            <a:ext cx="915327" cy="87590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66" y="1994516"/>
            <a:ext cx="674734" cy="674734"/>
          </a:xfrm>
          <a:prstGeom prst="rect">
            <a:avLst/>
          </a:prstGeom>
          <a:ln>
            <a:noFill/>
          </a:ln>
        </p:spPr>
      </p:pic>
      <p:cxnSp>
        <p:nvCxnSpPr>
          <p:cNvPr id="164" name="Straight Connector 163"/>
          <p:cNvCxnSpPr/>
          <p:nvPr/>
        </p:nvCxnSpPr>
        <p:spPr>
          <a:xfrm flipH="1">
            <a:off x="7413805" y="1819211"/>
            <a:ext cx="29632" cy="498498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7963539" y="2439645"/>
            <a:ext cx="736584" cy="72547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931" y="2517749"/>
            <a:ext cx="587800" cy="576602"/>
          </a:xfrm>
          <a:prstGeom prst="rect">
            <a:avLst/>
          </a:prstGeom>
          <a:ln>
            <a:noFill/>
          </a:ln>
        </p:spPr>
      </p:pic>
      <p:sp>
        <p:nvSpPr>
          <p:cNvPr id="170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116936" y="6390463"/>
            <a:ext cx="2619157" cy="22932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 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1400" dirty="0"/>
              <a:t> BLK-001A</a:t>
            </a:r>
          </a:p>
        </p:txBody>
      </p:sp>
      <p:sp>
        <p:nvSpPr>
          <p:cNvPr id="171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4557642" y="1003049"/>
            <a:ext cx="2619157" cy="22932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 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1400" dirty="0"/>
              <a:t> BLK-001-ASTAT</a:t>
            </a: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8320520" y="4423247"/>
            <a:ext cx="2619157" cy="22932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 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1400" dirty="0"/>
              <a:t> BLK-001-ADIR</a:t>
            </a:r>
          </a:p>
        </p:txBody>
      </p:sp>
      <p:sp>
        <p:nvSpPr>
          <p:cNvPr id="17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48259" y="281425"/>
            <a:ext cx="3569848" cy="734575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/>
              <a:t>PRINCIPAL INVESTIGATOR</a:t>
            </a:r>
          </a:p>
          <a:p>
            <a:pPr algn="ctr"/>
            <a:r>
              <a:rPr lang="en-US" sz="1700" dirty="0"/>
              <a:t>DECIDES </a:t>
            </a:r>
          </a:p>
          <a:p>
            <a:pPr algn="ctr"/>
            <a:r>
              <a:rPr lang="en-US" sz="1700" dirty="0"/>
              <a:t>RESEARCH TEAM ROLES</a:t>
            </a:r>
          </a:p>
        </p:txBody>
      </p:sp>
      <p:sp>
        <p:nvSpPr>
          <p:cNvPr id="176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9202866" y="2148448"/>
            <a:ext cx="2619157" cy="22932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 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1400" dirty="0"/>
              <a:t> BLK-001-AAST</a:t>
            </a:r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503" y="5915487"/>
            <a:ext cx="728233" cy="740234"/>
          </a:xfrm>
          <a:prstGeom prst="rect">
            <a:avLst/>
          </a:prstGeom>
        </p:spPr>
      </p:pic>
      <p:sp>
        <p:nvSpPr>
          <p:cNvPr id="17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0127742" y="6084510"/>
            <a:ext cx="1537232" cy="332941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STATISTICIAN</a:t>
            </a:r>
          </a:p>
        </p:txBody>
      </p:sp>
      <p:sp>
        <p:nvSpPr>
          <p:cNvPr id="179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990426" y="4577794"/>
            <a:ext cx="1476154" cy="341414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LEADP ROJECT</a:t>
            </a:r>
          </a:p>
          <a:p>
            <a:pPr algn="r"/>
            <a:r>
              <a:rPr lang="en-US" sz="1200" dirty="0"/>
              <a:t>COORDINATOR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GR-17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</a:p>
        </p:txBody>
      </p:sp>
    </p:spTree>
    <p:extLst>
      <p:ext uri="{BB962C8B-B14F-4D97-AF65-F5344CB8AC3E}">
        <p14:creationId xmlns:p14="http://schemas.microsoft.com/office/powerpoint/2010/main" val="154438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/>
          <a:lstStyle/>
          <a:p>
            <a:fld id="{8D581BC7-E183-40DB-AC97-C19EA4EB8894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 txBox="1">
            <a:spLocks/>
          </p:cNvSpPr>
          <p:nvPr/>
        </p:nvSpPr>
        <p:spPr>
          <a:xfrm>
            <a:off x="7340599" y="895584"/>
            <a:ext cx="4506665" cy="1017423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OVERALL </a:t>
            </a:r>
            <a:r>
              <a:rPr lang="en-US" dirty="0"/>
              <a:t>STRUCTURE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3432" y="1548309"/>
            <a:ext cx="2396357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>
                <a:solidFill>
                  <a:schemeClr val="tx1">
                    <a:lumMod val="75000"/>
                  </a:schemeClr>
                </a:solidFill>
              </a:rPr>
              <a:t>INDUSTRY</a:t>
            </a:r>
          </a:p>
          <a:p>
            <a:pPr algn="ctr"/>
            <a:r>
              <a:rPr lang="en-US" sz="1700" dirty="0"/>
              <a:t>REPRESENTATIVE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89" y="3534990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7964642" y="3296772"/>
            <a:ext cx="3249458" cy="1180086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700" dirty="0"/>
          </a:p>
        </p:txBody>
      </p:sp>
      <p:sp>
        <p:nvSpPr>
          <p:cNvPr id="17" name="Freeform 16"/>
          <p:cNvSpPr/>
          <p:nvPr/>
        </p:nvSpPr>
        <p:spPr>
          <a:xfrm>
            <a:off x="1340391" y="3066746"/>
            <a:ext cx="1574793" cy="695237"/>
          </a:xfrm>
          <a:custGeom>
            <a:avLst/>
            <a:gdLst>
              <a:gd name="connsiteX0" fmla="*/ 27775 w 1386675"/>
              <a:gd name="connsiteY0" fmla="*/ 546100 h 546100"/>
              <a:gd name="connsiteX1" fmla="*/ 180175 w 1386675"/>
              <a:gd name="connsiteY1" fmla="*/ 114300 h 546100"/>
              <a:gd name="connsiteX2" fmla="*/ 1386675 w 1386675"/>
              <a:gd name="connsiteY2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675" h="546100">
                <a:moveTo>
                  <a:pt x="27775" y="546100"/>
                </a:moveTo>
                <a:cubicBezTo>
                  <a:pt x="-9267" y="375708"/>
                  <a:pt x="-46308" y="205317"/>
                  <a:pt x="180175" y="114300"/>
                </a:cubicBezTo>
                <a:cubicBezTo>
                  <a:pt x="406658" y="23283"/>
                  <a:pt x="896666" y="11641"/>
                  <a:pt x="1386675" y="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stCxn id="11" idx="0"/>
          </p:cNvCxnSpPr>
          <p:nvPr/>
        </p:nvCxnSpPr>
        <p:spPr>
          <a:xfrm flipH="1" flipV="1">
            <a:off x="3815925" y="3042972"/>
            <a:ext cx="3630" cy="492018"/>
          </a:xfrm>
          <a:prstGeom prst="line">
            <a:avLst/>
          </a:prstGeom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4701657" y="3066746"/>
            <a:ext cx="1664046" cy="651900"/>
          </a:xfrm>
          <a:custGeom>
            <a:avLst/>
            <a:gdLst>
              <a:gd name="connsiteX0" fmla="*/ 1905000 w 1905000"/>
              <a:gd name="connsiteY0" fmla="*/ 610982 h 610982"/>
              <a:gd name="connsiteX1" fmla="*/ 1498600 w 1905000"/>
              <a:gd name="connsiteY1" fmla="*/ 77582 h 610982"/>
              <a:gd name="connsiteX2" fmla="*/ 0 w 1905000"/>
              <a:gd name="connsiteY2" fmla="*/ 14082 h 61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610982">
                <a:moveTo>
                  <a:pt x="1905000" y="610982"/>
                </a:moveTo>
                <a:cubicBezTo>
                  <a:pt x="1860550" y="394023"/>
                  <a:pt x="1816100" y="177065"/>
                  <a:pt x="1498600" y="77582"/>
                </a:cubicBezTo>
                <a:cubicBezTo>
                  <a:pt x="1181100" y="-21901"/>
                  <a:pt x="590550" y="-3910"/>
                  <a:pt x="0" y="14082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37" y="3534989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0" y="3534990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794968" y="4612440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/>
              <a:t>INVESTIGATOR 2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88941" y="4612440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/>
              <a:t>INVESTIGATOR 1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156946" y="4618908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/>
              <a:t>INVESTIGATOR 3</a:t>
            </a:r>
          </a:p>
        </p:txBody>
      </p:sp>
      <p:sp>
        <p:nvSpPr>
          <p:cNvPr id="26" name="Freeform 25"/>
          <p:cNvSpPr/>
          <p:nvPr/>
        </p:nvSpPr>
        <p:spPr>
          <a:xfrm>
            <a:off x="1703015" y="1185510"/>
            <a:ext cx="2024828" cy="462155"/>
          </a:xfrm>
          <a:custGeom>
            <a:avLst/>
            <a:gdLst>
              <a:gd name="connsiteX0" fmla="*/ 2057400 w 2057400"/>
              <a:gd name="connsiteY0" fmla="*/ 279400 h 279400"/>
              <a:gd name="connsiteX1" fmla="*/ 685800 w 2057400"/>
              <a:gd name="connsiteY1" fmla="*/ 228600 h 279400"/>
              <a:gd name="connsiteX2" fmla="*/ 0 w 205740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279400">
                <a:moveTo>
                  <a:pt x="2057400" y="279400"/>
                </a:moveTo>
                <a:cubicBezTo>
                  <a:pt x="1543050" y="277283"/>
                  <a:pt x="1028700" y="275167"/>
                  <a:pt x="685800" y="228600"/>
                </a:cubicBezTo>
                <a:cubicBezTo>
                  <a:pt x="342900" y="182033"/>
                  <a:pt x="171450" y="91016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798598" y="2689438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LEAD</a:t>
            </a:r>
          </a:p>
          <a:p>
            <a:pPr algn="ctr"/>
            <a:r>
              <a:rPr lang="en-US" sz="2000" dirty="0"/>
              <a:t>INVESTIGATOR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58" y="252576"/>
            <a:ext cx="1151719" cy="1151719"/>
          </a:xfrm>
          <a:prstGeom prst="ellipse">
            <a:avLst/>
          </a:prstGeom>
          <a:ln w="63500" cap="rnd"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304905" y="5218756"/>
            <a:ext cx="2070971" cy="26485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 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1400" dirty="0"/>
              <a:t> BLK-001A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2764812" y="5218756"/>
            <a:ext cx="2070971" cy="26485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 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1400" dirty="0"/>
              <a:t> BLK-001B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5142418" y="5218756"/>
            <a:ext cx="2070971" cy="26485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 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1400" dirty="0"/>
              <a:t> BLK-001C</a:t>
            </a:r>
          </a:p>
        </p:txBody>
      </p:sp>
      <p:sp>
        <p:nvSpPr>
          <p:cNvPr id="38" name="Freeform 37"/>
          <p:cNvSpPr/>
          <p:nvPr/>
        </p:nvSpPr>
        <p:spPr>
          <a:xfrm>
            <a:off x="4330700" y="2159000"/>
            <a:ext cx="4114800" cy="1460613"/>
          </a:xfrm>
          <a:custGeom>
            <a:avLst/>
            <a:gdLst>
              <a:gd name="connsiteX0" fmla="*/ 0 w 4114800"/>
              <a:gd name="connsiteY0" fmla="*/ 0 h 1460613"/>
              <a:gd name="connsiteX1" fmla="*/ 1409700 w 4114800"/>
              <a:gd name="connsiteY1" fmla="*/ 393700 h 1460613"/>
              <a:gd name="connsiteX2" fmla="*/ 2984500 w 4114800"/>
              <a:gd name="connsiteY2" fmla="*/ 1422400 h 1460613"/>
              <a:gd name="connsiteX3" fmla="*/ 4114800 w 4114800"/>
              <a:gd name="connsiteY3" fmla="*/ 1257300 h 1460613"/>
              <a:gd name="connsiteX4" fmla="*/ 4114800 w 4114800"/>
              <a:gd name="connsiteY4" fmla="*/ 1257300 h 146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1460613">
                <a:moveTo>
                  <a:pt x="0" y="0"/>
                </a:moveTo>
                <a:cubicBezTo>
                  <a:pt x="456141" y="78316"/>
                  <a:pt x="912283" y="156633"/>
                  <a:pt x="1409700" y="393700"/>
                </a:cubicBezTo>
                <a:cubicBezTo>
                  <a:pt x="1907117" y="630767"/>
                  <a:pt x="2533650" y="1278467"/>
                  <a:pt x="2984500" y="1422400"/>
                </a:cubicBezTo>
                <a:cubicBezTo>
                  <a:pt x="3435350" y="1566333"/>
                  <a:pt x="4114800" y="1257300"/>
                  <a:pt x="4114800" y="1257300"/>
                </a:cubicBezTo>
                <a:lnTo>
                  <a:pt x="4114800" y="1257300"/>
                </a:ln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7746636" y="3092817"/>
            <a:ext cx="3140036" cy="884343"/>
          </a:xfrm>
          <a:prstGeom prst="rect">
            <a:avLst/>
          </a:prstGeom>
          <a:ln>
            <a:noFill/>
          </a:ln>
          <a:effectLst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dirty="0"/>
              <a:t> </a:t>
            </a:r>
            <a:r>
              <a:rPr lang="en-US" sz="2000" dirty="0"/>
              <a:t>BLK-001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090" y="1404295"/>
            <a:ext cx="1164929" cy="1161046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41" name="Text Placeholder 5"/>
          <p:cNvSpPr>
            <a:spLocks noGrp="1"/>
          </p:cNvSpPr>
          <p:nvPr>
            <p:ph type="body" idx="14"/>
          </p:nvPr>
        </p:nvSpPr>
        <p:spPr>
          <a:xfrm>
            <a:off x="7561874" y="4029662"/>
            <a:ext cx="3784600" cy="2378188"/>
          </a:xfrm>
          <a:ln>
            <a:solidFill>
              <a:schemeClr val="bg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Problem formulation </a:t>
            </a:r>
          </a:p>
          <a:p>
            <a:r>
              <a:rPr lang="en-US" sz="1000" dirty="0">
                <a:solidFill>
                  <a:schemeClr val="bg2"/>
                </a:solidFill>
              </a:rPr>
              <a:t>Literature survey</a:t>
            </a:r>
          </a:p>
          <a:p>
            <a:r>
              <a:rPr lang="en-US" sz="1000" dirty="0">
                <a:solidFill>
                  <a:schemeClr val="bg2"/>
                </a:solidFill>
              </a:rPr>
              <a:t>Development of hypothesis </a:t>
            </a:r>
          </a:p>
          <a:p>
            <a:r>
              <a:rPr lang="en-US" sz="1000" dirty="0">
                <a:solidFill>
                  <a:schemeClr val="bg2"/>
                </a:solidFill>
              </a:rPr>
              <a:t>Research design </a:t>
            </a:r>
          </a:p>
          <a:p>
            <a:r>
              <a:rPr lang="en-US" sz="1000" dirty="0">
                <a:solidFill>
                  <a:schemeClr val="bg2"/>
                </a:solidFill>
              </a:rPr>
              <a:t>Choice of sample design </a:t>
            </a:r>
          </a:p>
          <a:p>
            <a:r>
              <a:rPr lang="en-US" sz="1000" dirty="0">
                <a:solidFill>
                  <a:schemeClr val="bg2"/>
                </a:solidFill>
              </a:rPr>
              <a:t>Data collection </a:t>
            </a:r>
          </a:p>
          <a:p>
            <a:r>
              <a:rPr lang="en-US" sz="1000" dirty="0">
                <a:solidFill>
                  <a:schemeClr val="bg2"/>
                </a:solidFill>
              </a:rPr>
              <a:t>Analysis and interpretation of data </a:t>
            </a:r>
          </a:p>
          <a:p>
            <a:r>
              <a:rPr lang="en-US" sz="1000" dirty="0">
                <a:solidFill>
                  <a:schemeClr val="bg2"/>
                </a:solidFill>
              </a:rPr>
              <a:t>Hypothesis testing </a:t>
            </a:r>
          </a:p>
          <a:p>
            <a:r>
              <a:rPr lang="en-US" sz="1000" dirty="0">
                <a:solidFill>
                  <a:schemeClr val="bg2"/>
                </a:solidFill>
              </a:rPr>
              <a:t>Interpretation of results </a:t>
            </a:r>
          </a:p>
          <a:p>
            <a:r>
              <a:rPr lang="en-US" sz="1000" dirty="0">
                <a:solidFill>
                  <a:schemeClr val="bg2"/>
                </a:solidFill>
              </a:rPr>
              <a:t>Report writing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GR-17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</a:p>
        </p:txBody>
      </p:sp>
    </p:spTree>
    <p:extLst>
      <p:ext uri="{BB962C8B-B14F-4D97-AF65-F5344CB8AC3E}">
        <p14:creationId xmlns:p14="http://schemas.microsoft.com/office/powerpoint/2010/main" val="251194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 txBox="1">
            <a:spLocks/>
          </p:cNvSpPr>
          <p:nvPr/>
        </p:nvSpPr>
        <p:spPr>
          <a:xfrm>
            <a:off x="1978359" y="1240845"/>
            <a:ext cx="8422941" cy="4638811"/>
          </a:xfrm>
          <a:prstGeom prst="rect">
            <a:avLst/>
          </a:prstGeom>
          <a:ln>
            <a:solidFill>
              <a:schemeClr val="bg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/>
          </a:p>
          <a:p>
            <a:pPr algn="ctr"/>
            <a:r>
              <a:rPr lang="en-US" sz="60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OBSERVATION</a:t>
            </a:r>
          </a:p>
          <a:p>
            <a:pPr algn="ctr"/>
            <a:r>
              <a:rPr lang="en-US" sz="6000" dirty="0"/>
              <a:t>&amp;</a:t>
            </a:r>
          </a:p>
          <a:p>
            <a:pPr algn="ctr"/>
            <a:r>
              <a:rPr lang="en-US" sz="6000" dirty="0"/>
              <a:t>GENERALIZATION</a:t>
            </a:r>
            <a:endParaRPr lang="ru-RU" sz="6000" dirty="0"/>
          </a:p>
        </p:txBody>
      </p:sp>
      <p:sp>
        <p:nvSpPr>
          <p:cNvPr id="12" name="Rectangle 11"/>
          <p:cNvSpPr/>
          <p:nvPr/>
        </p:nvSpPr>
        <p:spPr>
          <a:xfrm>
            <a:off x="7042128" y="6276826"/>
            <a:ext cx="5149872" cy="19613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7537"/>
            <a:ext cx="5149872" cy="19613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GR-17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</a:p>
        </p:txBody>
      </p:sp>
    </p:spTree>
    <p:extLst>
      <p:ext uri="{BB962C8B-B14F-4D97-AF65-F5344CB8AC3E}">
        <p14:creationId xmlns:p14="http://schemas.microsoft.com/office/powerpoint/2010/main" val="187157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486439" y="6412944"/>
            <a:ext cx="354492" cy="297307"/>
          </a:xfrm>
        </p:spPr>
        <p:txBody>
          <a:bodyPr/>
          <a:lstStyle/>
          <a:p>
            <a:fld id="{8D581BC7-E183-40DB-AC97-C19EA4EB8894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03" y="897280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194" y="912707"/>
            <a:ext cx="899727" cy="942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05" y="903471"/>
            <a:ext cx="878523" cy="8785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720" y="1024244"/>
            <a:ext cx="674734" cy="674734"/>
          </a:xfrm>
          <a:prstGeom prst="rect">
            <a:avLst/>
          </a:prstGeom>
          <a:ln>
            <a:noFill/>
          </a:ln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793109" y="3084540"/>
            <a:ext cx="2653956" cy="531612"/>
          </a:xfrm>
          <a:prstGeom prst="rect">
            <a:avLst/>
          </a:prstGeom>
          <a:effectLst>
            <a:outerShdw blurRad="88900" dist="38100" algn="l" rotWithShape="0">
              <a:schemeClr val="accent5">
                <a:lumMod val="60000"/>
                <a:lumOff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/>
              <a:t>RESEARCHER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784549" y="4755521"/>
            <a:ext cx="2649930" cy="549109"/>
          </a:xfrm>
          <a:prstGeom prst="rect">
            <a:avLst/>
          </a:prstGeom>
          <a:effectLst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/>
              <a:t>CONTRIBUTOR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90254" y="422621"/>
            <a:ext cx="2147920" cy="568863"/>
          </a:xfrm>
          <a:prstGeom prst="rect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WHY?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40562" y="1108276"/>
            <a:ext cx="2647304" cy="1436846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BECAUSE</a:t>
            </a:r>
          </a:p>
          <a:p>
            <a:pPr algn="ctr"/>
            <a:r>
              <a:rPr lang="en-US" sz="1600" dirty="0"/>
              <a:t>ADDITION OF OTHER</a:t>
            </a:r>
          </a:p>
          <a:p>
            <a:pPr algn="ctr"/>
            <a:r>
              <a:rPr lang="en-US" sz="1600" dirty="0"/>
              <a:t>ROLES TO</a:t>
            </a:r>
          </a:p>
          <a:p>
            <a:pPr algn="ctr"/>
            <a:r>
              <a:rPr lang="en-US" sz="1600" dirty="0"/>
              <a:t>SERVE </a:t>
            </a:r>
          </a:p>
          <a:p>
            <a:pPr algn="ctr"/>
            <a:r>
              <a:rPr lang="en-US" sz="1600" dirty="0"/>
              <a:t>ADDITIONAL PURPOSES</a:t>
            </a:r>
          </a:p>
          <a:p>
            <a:pPr algn="ctr"/>
            <a:r>
              <a:rPr lang="en-US" sz="1600" dirty="0"/>
              <a:t>(ROLE FLEXIBILITY)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675628" y="6061355"/>
            <a:ext cx="1305360" cy="40053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</a:t>
            </a:r>
          </a:p>
          <a:p>
            <a:pPr algn="ctr"/>
            <a:r>
              <a:rPr lang="en-US" sz="2000" dirty="0"/>
              <a:t>ASSISTANT</a:t>
            </a:r>
          </a:p>
        </p:txBody>
      </p:sp>
      <p:sp>
        <p:nvSpPr>
          <p:cNvPr id="22" name="Freeform 21"/>
          <p:cNvSpPr/>
          <p:nvPr/>
        </p:nvSpPr>
        <p:spPr>
          <a:xfrm>
            <a:off x="4270249" y="2239923"/>
            <a:ext cx="1417687" cy="1312103"/>
          </a:xfrm>
          <a:custGeom>
            <a:avLst/>
            <a:gdLst>
              <a:gd name="connsiteX0" fmla="*/ 7987 w 1417687"/>
              <a:gd name="connsiteY0" fmla="*/ 0 h 1312103"/>
              <a:gd name="connsiteX1" fmla="*/ 211187 w 1417687"/>
              <a:gd name="connsiteY1" fmla="*/ 1155700 h 1312103"/>
              <a:gd name="connsiteX2" fmla="*/ 1417687 w 1417687"/>
              <a:gd name="connsiteY2" fmla="*/ 1270000 h 131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7" h="1312103">
                <a:moveTo>
                  <a:pt x="7987" y="0"/>
                </a:moveTo>
                <a:cubicBezTo>
                  <a:pt x="-7888" y="472016"/>
                  <a:pt x="-23763" y="944033"/>
                  <a:pt x="211187" y="1155700"/>
                </a:cubicBezTo>
                <a:cubicBezTo>
                  <a:pt x="446137" y="1367367"/>
                  <a:pt x="931912" y="1318683"/>
                  <a:pt x="1417687" y="1270000"/>
                </a:cubicBezTo>
              </a:path>
            </a:pathLst>
          </a:custGeom>
          <a:noFill/>
          <a:ln>
            <a:solidFill>
              <a:schemeClr val="tx1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195936" y="2214523"/>
            <a:ext cx="25400" cy="660400"/>
          </a:xfrm>
          <a:custGeom>
            <a:avLst/>
            <a:gdLst>
              <a:gd name="connsiteX0" fmla="*/ 0 w 25400"/>
              <a:gd name="connsiteY0" fmla="*/ 0 h 660400"/>
              <a:gd name="connsiteX1" fmla="*/ 25400 w 25400"/>
              <a:gd name="connsiteY1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00" h="660400">
                <a:moveTo>
                  <a:pt x="0" y="0"/>
                </a:moveTo>
                <a:lnTo>
                  <a:pt x="25400" y="660400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6615036" y="2201823"/>
            <a:ext cx="1319998" cy="1143000"/>
          </a:xfrm>
          <a:custGeom>
            <a:avLst/>
            <a:gdLst>
              <a:gd name="connsiteX0" fmla="*/ 1270000 w 1319998"/>
              <a:gd name="connsiteY0" fmla="*/ 0 h 1143000"/>
              <a:gd name="connsiteX1" fmla="*/ 1168400 w 1319998"/>
              <a:gd name="connsiteY1" fmla="*/ 685800 h 1143000"/>
              <a:gd name="connsiteX2" fmla="*/ 0 w 1319998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998" h="1143000">
                <a:moveTo>
                  <a:pt x="1270000" y="0"/>
                </a:moveTo>
                <a:cubicBezTo>
                  <a:pt x="1325033" y="247650"/>
                  <a:pt x="1380067" y="495300"/>
                  <a:pt x="1168400" y="685800"/>
                </a:cubicBezTo>
                <a:cubicBezTo>
                  <a:pt x="956733" y="876300"/>
                  <a:pt x="478366" y="1009650"/>
                  <a:pt x="0" y="1143000"/>
                </a:cubicBezTo>
              </a:path>
            </a:pathLst>
          </a:custGeom>
          <a:noFill/>
          <a:ln>
            <a:solidFill>
              <a:schemeClr val="tx1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6627736" y="2036723"/>
            <a:ext cx="3340100" cy="1996970"/>
          </a:xfrm>
          <a:custGeom>
            <a:avLst/>
            <a:gdLst>
              <a:gd name="connsiteX0" fmla="*/ 3340100 w 3340100"/>
              <a:gd name="connsiteY0" fmla="*/ 0 h 1996970"/>
              <a:gd name="connsiteX1" fmla="*/ 2565400 w 3340100"/>
              <a:gd name="connsiteY1" fmla="*/ 1866900 h 1996970"/>
              <a:gd name="connsiteX2" fmla="*/ 0 w 3340100"/>
              <a:gd name="connsiteY2" fmla="*/ 1689100 h 199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100" h="1996970">
                <a:moveTo>
                  <a:pt x="3340100" y="0"/>
                </a:moveTo>
                <a:cubicBezTo>
                  <a:pt x="3231091" y="792691"/>
                  <a:pt x="3122083" y="1585383"/>
                  <a:pt x="2565400" y="1866900"/>
                </a:cubicBezTo>
                <a:cubicBezTo>
                  <a:pt x="2008717" y="2148417"/>
                  <a:pt x="1004358" y="1918758"/>
                  <a:pt x="0" y="1689100"/>
                </a:cubicBezTo>
              </a:path>
            </a:pathLst>
          </a:custGeom>
          <a:noFill/>
          <a:ln>
            <a:solidFill>
              <a:schemeClr val="tx1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4239490" y="2239923"/>
            <a:ext cx="1461146" cy="2727752"/>
          </a:xfrm>
          <a:custGeom>
            <a:avLst/>
            <a:gdLst>
              <a:gd name="connsiteX0" fmla="*/ 0 w 1422400"/>
              <a:gd name="connsiteY0" fmla="*/ 0 h 2626152"/>
              <a:gd name="connsiteX1" fmla="*/ 939800 w 1422400"/>
              <a:gd name="connsiteY1" fmla="*/ 2324100 h 2626152"/>
              <a:gd name="connsiteX2" fmla="*/ 1422400 w 1422400"/>
              <a:gd name="connsiteY2" fmla="*/ 2527300 h 262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2400" h="2626152">
                <a:moveTo>
                  <a:pt x="0" y="0"/>
                </a:moveTo>
                <a:cubicBezTo>
                  <a:pt x="351366" y="951441"/>
                  <a:pt x="702733" y="1902883"/>
                  <a:pt x="939800" y="2324100"/>
                </a:cubicBezTo>
                <a:cubicBezTo>
                  <a:pt x="1176867" y="2745317"/>
                  <a:pt x="1299633" y="2636308"/>
                  <a:pt x="1422400" y="252730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5208897" y="2328823"/>
            <a:ext cx="999739" cy="2628900"/>
          </a:xfrm>
          <a:custGeom>
            <a:avLst/>
            <a:gdLst>
              <a:gd name="connsiteX0" fmla="*/ 999739 w 999739"/>
              <a:gd name="connsiteY0" fmla="*/ 0 h 2628900"/>
              <a:gd name="connsiteX1" fmla="*/ 21839 w 999739"/>
              <a:gd name="connsiteY1" fmla="*/ 774700 h 2628900"/>
              <a:gd name="connsiteX2" fmla="*/ 415539 w 999739"/>
              <a:gd name="connsiteY2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9739" h="2628900">
                <a:moveTo>
                  <a:pt x="999739" y="0"/>
                </a:moveTo>
                <a:cubicBezTo>
                  <a:pt x="559472" y="168275"/>
                  <a:pt x="119206" y="336550"/>
                  <a:pt x="21839" y="774700"/>
                </a:cubicBezTo>
                <a:cubicBezTo>
                  <a:pt x="-75528" y="1212850"/>
                  <a:pt x="170005" y="1920875"/>
                  <a:pt x="415539" y="262890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6742036" y="2328823"/>
            <a:ext cx="1158539" cy="2501900"/>
          </a:xfrm>
          <a:custGeom>
            <a:avLst/>
            <a:gdLst>
              <a:gd name="connsiteX0" fmla="*/ 1181100 w 1181100"/>
              <a:gd name="connsiteY0" fmla="*/ 0 h 2501900"/>
              <a:gd name="connsiteX1" fmla="*/ 254000 w 1181100"/>
              <a:gd name="connsiteY1" fmla="*/ 609600 h 2501900"/>
              <a:gd name="connsiteX2" fmla="*/ 0 w 1181100"/>
              <a:gd name="connsiteY2" fmla="*/ 2501900 h 2501900"/>
              <a:gd name="connsiteX3" fmla="*/ 0 w 1181100"/>
              <a:gd name="connsiteY3" fmla="*/ 2501900 h 250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" h="2501900">
                <a:moveTo>
                  <a:pt x="1181100" y="0"/>
                </a:moveTo>
                <a:cubicBezTo>
                  <a:pt x="815975" y="96308"/>
                  <a:pt x="450850" y="192617"/>
                  <a:pt x="254000" y="609600"/>
                </a:cubicBezTo>
                <a:cubicBezTo>
                  <a:pt x="57150" y="1026583"/>
                  <a:pt x="0" y="2501900"/>
                  <a:pt x="0" y="2501900"/>
                </a:cubicBezTo>
                <a:lnTo>
                  <a:pt x="0" y="2501900"/>
                </a:ln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6729336" y="2122999"/>
            <a:ext cx="3456064" cy="2834724"/>
          </a:xfrm>
          <a:custGeom>
            <a:avLst/>
            <a:gdLst>
              <a:gd name="connsiteX0" fmla="*/ 3213100 w 3438288"/>
              <a:gd name="connsiteY0" fmla="*/ 0 h 2781300"/>
              <a:gd name="connsiteX1" fmla="*/ 3175000 w 3438288"/>
              <a:gd name="connsiteY1" fmla="*/ 2133600 h 2781300"/>
              <a:gd name="connsiteX2" fmla="*/ 571500 w 3438288"/>
              <a:gd name="connsiteY2" fmla="*/ 2425700 h 2781300"/>
              <a:gd name="connsiteX3" fmla="*/ 0 w 3438288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8288" h="2781300">
                <a:moveTo>
                  <a:pt x="3213100" y="0"/>
                </a:moveTo>
                <a:cubicBezTo>
                  <a:pt x="3414183" y="864658"/>
                  <a:pt x="3615267" y="1729317"/>
                  <a:pt x="3175000" y="2133600"/>
                </a:cubicBezTo>
                <a:cubicBezTo>
                  <a:pt x="2734733" y="2537883"/>
                  <a:pt x="1100667" y="2317750"/>
                  <a:pt x="571500" y="2425700"/>
                </a:cubicBezTo>
                <a:cubicBezTo>
                  <a:pt x="42333" y="2533650"/>
                  <a:pt x="21166" y="2657475"/>
                  <a:pt x="0" y="278130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601329" y="2719434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05" y="2955951"/>
            <a:ext cx="823779" cy="823779"/>
          </a:xfrm>
          <a:prstGeom prst="rect">
            <a:avLst/>
          </a:prstGeom>
          <a:ln>
            <a:noFill/>
          </a:ln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179119" y="1854916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/>
              <a:t>INVESTIGATOR 1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452149" y="1854916"/>
            <a:ext cx="1612900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pPr algn="ctr"/>
            <a:r>
              <a:rPr lang="en-US" sz="1700" dirty="0"/>
              <a:t>DIRECTOR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082157" y="1854916"/>
            <a:ext cx="1936985" cy="332941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STATISTICIAN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7188393" y="1817636"/>
            <a:ext cx="1863389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LEAD PROJECT</a:t>
            </a:r>
          </a:p>
          <a:p>
            <a:pPr algn="ctr"/>
            <a:r>
              <a:rPr lang="en-US" sz="1700" dirty="0"/>
              <a:t>COORDINATOR</a:t>
            </a:r>
          </a:p>
        </p:txBody>
      </p:sp>
      <p:sp>
        <p:nvSpPr>
          <p:cNvPr id="37" name="Freeform 36"/>
          <p:cNvSpPr/>
          <p:nvPr/>
        </p:nvSpPr>
        <p:spPr>
          <a:xfrm rot="1352974">
            <a:off x="5539300" y="5494654"/>
            <a:ext cx="656636" cy="927919"/>
          </a:xfrm>
          <a:custGeom>
            <a:avLst/>
            <a:gdLst>
              <a:gd name="connsiteX0" fmla="*/ 415337 w 415337"/>
              <a:gd name="connsiteY0" fmla="*/ 1498600 h 1498600"/>
              <a:gd name="connsiteX1" fmla="*/ 8937 w 415337"/>
              <a:gd name="connsiteY1" fmla="*/ 939800 h 1498600"/>
              <a:gd name="connsiteX2" fmla="*/ 174037 w 415337"/>
              <a:gd name="connsiteY2" fmla="*/ 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337" h="1498600">
                <a:moveTo>
                  <a:pt x="415337" y="1498600"/>
                </a:moveTo>
                <a:cubicBezTo>
                  <a:pt x="232245" y="1344083"/>
                  <a:pt x="49154" y="1189567"/>
                  <a:pt x="8937" y="939800"/>
                </a:cubicBezTo>
                <a:cubicBezTo>
                  <a:pt x="-31280" y="690033"/>
                  <a:pt x="71378" y="345016"/>
                  <a:pt x="174037" y="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758174" y="5881020"/>
            <a:ext cx="875524" cy="87616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52" y="5921737"/>
            <a:ext cx="649967" cy="679775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776" y="4440206"/>
            <a:ext cx="1215333" cy="1238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21142" y="2965450"/>
            <a:ext cx="3542435" cy="1181708"/>
          </a:xfrm>
          <a:prstGeom prst="rect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COMMON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DOCUMENT</a:t>
            </a:r>
            <a:endParaRPr lang="en-US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31815" y="4166598"/>
            <a:ext cx="2647304" cy="2825817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u="sng" dirty="0"/>
              <a:t>IRB APPROVAL LETTER</a:t>
            </a:r>
          </a:p>
          <a:p>
            <a:pPr algn="ctr"/>
            <a:r>
              <a:rPr lang="en-US" sz="1600" dirty="0"/>
              <a:t>ACTING AS PROOF OF LEGITIMACY </a:t>
            </a:r>
          </a:p>
          <a:p>
            <a:pPr algn="ctr"/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ATTESTATION TO ETHICAL CONSIDERATION</a:t>
            </a:r>
          </a:p>
          <a:p>
            <a:pPr algn="ctr"/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1600" dirty="0"/>
              <a:t>ADHERENCE TO</a:t>
            </a:r>
          </a:p>
          <a:p>
            <a:pPr algn="ctr"/>
            <a:r>
              <a:rPr lang="en-US" sz="1600" dirty="0"/>
              <a:t>GUIDELINES</a:t>
            </a:r>
          </a:p>
          <a:p>
            <a:pPr algn="ctr"/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GR-17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</a:p>
        </p:txBody>
      </p:sp>
    </p:spTree>
    <p:extLst>
      <p:ext uri="{BB962C8B-B14F-4D97-AF65-F5344CB8AC3E}">
        <p14:creationId xmlns:p14="http://schemas.microsoft.com/office/powerpoint/2010/main" val="379193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6743" y="6133656"/>
            <a:ext cx="354492" cy="297307"/>
          </a:xfrm>
        </p:spPr>
        <p:txBody>
          <a:bodyPr/>
          <a:lstStyle/>
          <a:p>
            <a:fld id="{8D581BC7-E183-40DB-AC97-C19EA4EB8894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-106331" y="2183798"/>
            <a:ext cx="2653956" cy="308638"/>
          </a:xfrm>
          <a:prstGeom prst="rect">
            <a:avLst/>
          </a:prstGeom>
          <a:effectLst>
            <a:outerShdw blurRad="88900" dist="38100" algn="l" rotWithShape="0">
              <a:schemeClr val="accent5">
                <a:lumMod val="60000"/>
                <a:lumOff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/>
              <a:t>RESEARCHER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656370" y="2267767"/>
            <a:ext cx="2649930" cy="279923"/>
          </a:xfrm>
          <a:prstGeom prst="rect">
            <a:avLst/>
          </a:prstGeom>
          <a:effectLst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/>
              <a:t>CONTRIBUTOR</a:t>
            </a:r>
          </a:p>
        </p:txBody>
      </p:sp>
      <p:sp>
        <p:nvSpPr>
          <p:cNvPr id="5" name="Oval 4"/>
          <p:cNvSpPr/>
          <p:nvPr/>
        </p:nvSpPr>
        <p:spPr>
          <a:xfrm>
            <a:off x="2266814" y="1682416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90" y="1918933"/>
            <a:ext cx="823779" cy="823779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23" y="1682416"/>
            <a:ext cx="1215333" cy="1238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128117" y="2097625"/>
            <a:ext cx="1350428" cy="40053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5506317" y="2585912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195362" y="2675878"/>
            <a:ext cx="1916633" cy="40053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PROOF OF LEGITIMACY</a:t>
            </a:r>
          </a:p>
          <a:p>
            <a:pPr algn="r"/>
            <a:r>
              <a:rPr lang="en-US" sz="1200" dirty="0"/>
              <a:t>IRB APPROVAL LETTER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673358" y="3828005"/>
            <a:ext cx="2737941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POST</a:t>
            </a:r>
          </a:p>
          <a:p>
            <a:pPr algn="r"/>
            <a:r>
              <a:rPr lang="en-US" sz="2000" dirty="0"/>
              <a:t>TASKS &amp; SUB-TASKS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544088" y="4359807"/>
            <a:ext cx="2996480" cy="177156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ADDITIANOL RESOURCES (IF ANY)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494666" y="2677789"/>
            <a:ext cx="1916633" cy="40053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PROOF OF LEGITIMACY</a:t>
            </a:r>
          </a:p>
          <a:p>
            <a:pPr algn="r"/>
            <a:r>
              <a:rPr lang="en-US" sz="1200" dirty="0"/>
              <a:t>IRB APPROVAL LETTER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189735" y="5224256"/>
            <a:ext cx="2852665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SUBMIT FILES</a:t>
            </a:r>
          </a:p>
          <a:p>
            <a:r>
              <a:rPr lang="en-US" sz="2000" dirty="0"/>
              <a:t>FOR TASKS &amp; SUB-TASKS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 txBox="1">
            <a:spLocks/>
          </p:cNvSpPr>
          <p:nvPr/>
        </p:nvSpPr>
        <p:spPr>
          <a:xfrm>
            <a:off x="2673358" y="424026"/>
            <a:ext cx="6495965" cy="1017423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 vert="horz" lIns="0" tIns="0" rIns="0" bIns="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RESEARCHER-CONTRIBUTOR </a:t>
            </a:r>
            <a:r>
              <a:rPr lang="en-US" dirty="0"/>
              <a:t>ARCHITECTURE</a:t>
            </a:r>
          </a:p>
        </p:txBody>
      </p:sp>
      <p:sp>
        <p:nvSpPr>
          <p:cNvPr id="19" name="Freeform 18"/>
          <p:cNvSpPr/>
          <p:nvPr/>
        </p:nvSpPr>
        <p:spPr>
          <a:xfrm>
            <a:off x="4276394" y="4254500"/>
            <a:ext cx="1502105" cy="1430020"/>
          </a:xfrm>
          <a:custGeom>
            <a:avLst/>
            <a:gdLst>
              <a:gd name="connsiteX0" fmla="*/ 2171700 w 2171700"/>
              <a:gd name="connsiteY0" fmla="*/ 0 h 1374065"/>
              <a:gd name="connsiteX1" fmla="*/ 1079500 w 2171700"/>
              <a:gd name="connsiteY1" fmla="*/ 1181100 h 1374065"/>
              <a:gd name="connsiteX2" fmla="*/ 0 w 2171700"/>
              <a:gd name="connsiteY2" fmla="*/ 1358900 h 137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1700" h="1374065">
                <a:moveTo>
                  <a:pt x="2171700" y="0"/>
                </a:moveTo>
                <a:cubicBezTo>
                  <a:pt x="1806575" y="477308"/>
                  <a:pt x="1441450" y="954617"/>
                  <a:pt x="1079500" y="1181100"/>
                </a:cubicBezTo>
                <a:cubicBezTo>
                  <a:pt x="717550" y="1407583"/>
                  <a:pt x="358775" y="1383241"/>
                  <a:pt x="0" y="13589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4276392" y="5461000"/>
            <a:ext cx="1413207" cy="675650"/>
          </a:xfrm>
          <a:custGeom>
            <a:avLst/>
            <a:gdLst>
              <a:gd name="connsiteX0" fmla="*/ 2095500 w 2095500"/>
              <a:gd name="connsiteY0" fmla="*/ 0 h 675650"/>
              <a:gd name="connsiteX1" fmla="*/ 1206500 w 2095500"/>
              <a:gd name="connsiteY1" fmla="*/ 635000 h 675650"/>
              <a:gd name="connsiteX2" fmla="*/ 0 w 2095500"/>
              <a:gd name="connsiteY2" fmla="*/ 558800 h 67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0" h="675650">
                <a:moveTo>
                  <a:pt x="2095500" y="0"/>
                </a:moveTo>
                <a:cubicBezTo>
                  <a:pt x="1825625" y="270933"/>
                  <a:pt x="1555750" y="541867"/>
                  <a:pt x="1206500" y="635000"/>
                </a:cubicBezTo>
                <a:cubicBezTo>
                  <a:pt x="857250" y="728133"/>
                  <a:pt x="428625" y="643466"/>
                  <a:pt x="0" y="5588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472563" y="5415131"/>
            <a:ext cx="2803832" cy="763412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INVOLVEMENT</a:t>
            </a:r>
          </a:p>
          <a:p>
            <a:pPr algn="ctr"/>
            <a:r>
              <a:rPr lang="en-US" sz="2000" dirty="0"/>
              <a:t>OF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BLICKCHAIN</a:t>
            </a:r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5506316" y="3862792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06316" y="5129836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GR-17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</a:p>
        </p:txBody>
      </p:sp>
    </p:spTree>
    <p:extLst>
      <p:ext uri="{BB962C8B-B14F-4D97-AF65-F5344CB8AC3E}">
        <p14:creationId xmlns:p14="http://schemas.microsoft.com/office/powerpoint/2010/main" val="386793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0223" y="6387656"/>
            <a:ext cx="354492" cy="297307"/>
          </a:xfrm>
        </p:spPr>
        <p:txBody>
          <a:bodyPr/>
          <a:lstStyle/>
          <a:p>
            <a:fld id="{8D581BC7-E183-40DB-AC97-C19EA4EB8894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190035" y="2740471"/>
            <a:ext cx="2653956" cy="531612"/>
          </a:xfrm>
          <a:prstGeom prst="rect">
            <a:avLst/>
          </a:prstGeom>
          <a:effectLst>
            <a:outerShdw blurRad="88900" dist="38100" algn="l" rotWithShape="0">
              <a:schemeClr val="accent5">
                <a:lumMod val="60000"/>
                <a:lumOff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/>
              <a:t>RESEARCHER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225663" y="3279612"/>
            <a:ext cx="2649930" cy="531612"/>
          </a:xfrm>
          <a:prstGeom prst="rect">
            <a:avLst/>
          </a:prstGeom>
          <a:effectLst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/>
              <a:t>CONTRIBUTOR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97127" y="1310504"/>
            <a:ext cx="1740546" cy="531612"/>
          </a:xfrm>
          <a:prstGeom prst="rect">
            <a:avLst/>
          </a:prstGeom>
          <a:effectLst>
            <a:outerShdw blurRad="38100" dist="38100" dir="5400000" algn="t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   </a:t>
            </a:r>
            <a:r>
              <a:rPr lang="en-US" sz="2000" u="sng" dirty="0"/>
              <a:t>TYPE</a:t>
            </a:r>
          </a:p>
        </p:txBody>
      </p:sp>
      <p:cxnSp>
        <p:nvCxnSpPr>
          <p:cNvPr id="50" name="Elbow Connector 49"/>
          <p:cNvCxnSpPr/>
          <p:nvPr/>
        </p:nvCxnSpPr>
        <p:spPr>
          <a:xfrm rot="5400000">
            <a:off x="1740576" y="1566976"/>
            <a:ext cx="542490" cy="1978877"/>
          </a:xfrm>
          <a:prstGeom prst="bentConnector3">
            <a:avLst/>
          </a:prstGeom>
          <a:ln>
            <a:solidFill>
              <a:srgbClr val="CC0099"/>
            </a:solidFill>
            <a:tailEnd type="triangle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660202" y="4595669"/>
            <a:ext cx="1350428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POST</a:t>
            </a:r>
          </a:p>
          <a:p>
            <a:r>
              <a:rPr lang="en-US" sz="2000" dirty="0"/>
              <a:t>PROJECT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973850" y="4733913"/>
            <a:ext cx="2112708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COLLA</a:t>
            </a:r>
            <a:r>
              <a:rPr lang="en-US" sz="2000" dirty="0"/>
              <a:t>BORATE</a:t>
            </a:r>
          </a:p>
        </p:txBody>
      </p:sp>
      <p:sp>
        <p:nvSpPr>
          <p:cNvPr id="96" name="Freeform 95"/>
          <p:cNvSpPr/>
          <p:nvPr/>
        </p:nvSpPr>
        <p:spPr>
          <a:xfrm>
            <a:off x="3100017" y="5807910"/>
            <a:ext cx="1663700" cy="460310"/>
          </a:xfrm>
          <a:custGeom>
            <a:avLst/>
            <a:gdLst>
              <a:gd name="connsiteX0" fmla="*/ 0 w 1663700"/>
              <a:gd name="connsiteY0" fmla="*/ 165100 h 460310"/>
              <a:gd name="connsiteX1" fmla="*/ 850900 w 1663700"/>
              <a:gd name="connsiteY1" fmla="*/ 457200 h 460310"/>
              <a:gd name="connsiteX2" fmla="*/ 1663700 w 1663700"/>
              <a:gd name="connsiteY2" fmla="*/ 0 h 46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3700" h="460310">
                <a:moveTo>
                  <a:pt x="0" y="165100"/>
                </a:moveTo>
                <a:cubicBezTo>
                  <a:pt x="286808" y="324908"/>
                  <a:pt x="573617" y="484717"/>
                  <a:pt x="850900" y="457200"/>
                </a:cubicBezTo>
                <a:cubicBezTo>
                  <a:pt x="1128183" y="429683"/>
                  <a:pt x="1395941" y="214841"/>
                  <a:pt x="1663700" y="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Freeform 96"/>
          <p:cNvSpPr/>
          <p:nvPr/>
        </p:nvSpPr>
        <p:spPr>
          <a:xfrm>
            <a:off x="1410917" y="5122110"/>
            <a:ext cx="1231900" cy="558800"/>
          </a:xfrm>
          <a:custGeom>
            <a:avLst/>
            <a:gdLst>
              <a:gd name="connsiteX0" fmla="*/ 0 w 1231900"/>
              <a:gd name="connsiteY0" fmla="*/ 0 h 558800"/>
              <a:gd name="connsiteX1" fmla="*/ 381000 w 1231900"/>
              <a:gd name="connsiteY1" fmla="*/ 419100 h 558800"/>
              <a:gd name="connsiteX2" fmla="*/ 812800 w 1231900"/>
              <a:gd name="connsiteY2" fmla="*/ 215900 h 558800"/>
              <a:gd name="connsiteX3" fmla="*/ 1231900 w 1231900"/>
              <a:gd name="connsiteY3" fmla="*/ 55880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1900" h="558800">
                <a:moveTo>
                  <a:pt x="0" y="0"/>
                </a:moveTo>
                <a:cubicBezTo>
                  <a:pt x="122766" y="191558"/>
                  <a:pt x="245533" y="383117"/>
                  <a:pt x="381000" y="419100"/>
                </a:cubicBezTo>
                <a:cubicBezTo>
                  <a:pt x="516467" y="455083"/>
                  <a:pt x="670983" y="192617"/>
                  <a:pt x="812800" y="215900"/>
                </a:cubicBezTo>
                <a:cubicBezTo>
                  <a:pt x="954617" y="239183"/>
                  <a:pt x="1093258" y="398991"/>
                  <a:pt x="1231900" y="55880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674155" y="4136339"/>
            <a:ext cx="2112708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SEARCH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/>
              <a:t>&amp; 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APPLY</a:t>
            </a:r>
          </a:p>
        </p:txBody>
      </p:sp>
      <p:sp>
        <p:nvSpPr>
          <p:cNvPr id="10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019568" y="3331419"/>
            <a:ext cx="1562906" cy="68567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GET </a:t>
            </a:r>
          </a:p>
          <a:p>
            <a:r>
              <a:rPr lang="en-US" sz="2000" dirty="0"/>
              <a:t>ACCEPTED</a:t>
            </a:r>
          </a:p>
        </p:txBody>
      </p:sp>
      <p:sp>
        <p:nvSpPr>
          <p:cNvPr id="109" name="Freeform 108"/>
          <p:cNvSpPr/>
          <p:nvPr/>
        </p:nvSpPr>
        <p:spPr>
          <a:xfrm>
            <a:off x="5245100" y="5423841"/>
            <a:ext cx="4703618" cy="890457"/>
          </a:xfrm>
          <a:custGeom>
            <a:avLst/>
            <a:gdLst>
              <a:gd name="connsiteX0" fmla="*/ 0 w 4762500"/>
              <a:gd name="connsiteY0" fmla="*/ 230004 h 778502"/>
              <a:gd name="connsiteX1" fmla="*/ 1778000 w 4762500"/>
              <a:gd name="connsiteY1" fmla="*/ 776104 h 778502"/>
              <a:gd name="connsiteX2" fmla="*/ 3213100 w 4762500"/>
              <a:gd name="connsiteY2" fmla="*/ 39504 h 778502"/>
              <a:gd name="connsiteX3" fmla="*/ 4762500 w 4762500"/>
              <a:gd name="connsiteY3" fmla="*/ 103004 h 77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00" h="778502">
                <a:moveTo>
                  <a:pt x="0" y="230004"/>
                </a:moveTo>
                <a:cubicBezTo>
                  <a:pt x="621241" y="518929"/>
                  <a:pt x="1242483" y="807854"/>
                  <a:pt x="1778000" y="776104"/>
                </a:cubicBezTo>
                <a:cubicBezTo>
                  <a:pt x="2313517" y="744354"/>
                  <a:pt x="2715683" y="151687"/>
                  <a:pt x="3213100" y="39504"/>
                </a:cubicBezTo>
                <a:cubicBezTo>
                  <a:pt x="3710517" y="-72679"/>
                  <a:pt x="4510617" y="88187"/>
                  <a:pt x="4762500" y="103004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9948718" y="5183582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4FAF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3" name="Freeform 112"/>
          <p:cNvSpPr/>
          <p:nvPr/>
        </p:nvSpPr>
        <p:spPr>
          <a:xfrm>
            <a:off x="6986908" y="3390882"/>
            <a:ext cx="1445891" cy="177818"/>
          </a:xfrm>
          <a:custGeom>
            <a:avLst/>
            <a:gdLst>
              <a:gd name="connsiteX0" fmla="*/ 0 w 1473200"/>
              <a:gd name="connsiteY0" fmla="*/ 368318 h 368318"/>
              <a:gd name="connsiteX1" fmla="*/ 673100 w 1473200"/>
              <a:gd name="connsiteY1" fmla="*/ 18 h 368318"/>
              <a:gd name="connsiteX2" fmla="*/ 1473200 w 1473200"/>
              <a:gd name="connsiteY2" fmla="*/ 355618 h 36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368318">
                <a:moveTo>
                  <a:pt x="0" y="368318"/>
                </a:moveTo>
                <a:cubicBezTo>
                  <a:pt x="213783" y="185226"/>
                  <a:pt x="427567" y="2135"/>
                  <a:pt x="673100" y="18"/>
                </a:cubicBezTo>
                <a:cubicBezTo>
                  <a:pt x="918633" y="-2099"/>
                  <a:pt x="1195916" y="176759"/>
                  <a:pt x="1473200" y="355618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Freeform 115"/>
          <p:cNvSpPr/>
          <p:nvPr/>
        </p:nvSpPr>
        <p:spPr>
          <a:xfrm>
            <a:off x="5283200" y="3911600"/>
            <a:ext cx="3213100" cy="1707774"/>
          </a:xfrm>
          <a:custGeom>
            <a:avLst/>
            <a:gdLst>
              <a:gd name="connsiteX0" fmla="*/ 3213100 w 3213100"/>
              <a:gd name="connsiteY0" fmla="*/ 0 h 1707774"/>
              <a:gd name="connsiteX1" fmla="*/ 2514600 w 3213100"/>
              <a:gd name="connsiteY1" fmla="*/ 1155700 h 1707774"/>
              <a:gd name="connsiteX2" fmla="*/ 1219200 w 3213100"/>
              <a:gd name="connsiteY2" fmla="*/ 1651000 h 1707774"/>
              <a:gd name="connsiteX3" fmla="*/ 0 w 3213100"/>
              <a:gd name="connsiteY3" fmla="*/ 1676400 h 170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3100" h="1707774">
                <a:moveTo>
                  <a:pt x="3213100" y="0"/>
                </a:moveTo>
                <a:cubicBezTo>
                  <a:pt x="3030008" y="440266"/>
                  <a:pt x="2846917" y="880533"/>
                  <a:pt x="2514600" y="1155700"/>
                </a:cubicBezTo>
                <a:cubicBezTo>
                  <a:pt x="2182283" y="1430867"/>
                  <a:pt x="1638300" y="1564217"/>
                  <a:pt x="1219200" y="1651000"/>
                </a:cubicBezTo>
                <a:cubicBezTo>
                  <a:pt x="800100" y="1737783"/>
                  <a:pt x="400050" y="1707091"/>
                  <a:pt x="0" y="167640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4705847" y="5290074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90500">
              <a:schemeClr val="accent2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9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30380" y="5773111"/>
            <a:ext cx="2288254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 RECRUIT </a:t>
            </a:r>
          </a:p>
          <a:p>
            <a:pPr algn="r"/>
            <a:r>
              <a:rPr lang="en-US" sz="2000" dirty="0"/>
              <a:t>CONTRIBUTORS</a:t>
            </a:r>
          </a:p>
        </p:txBody>
      </p:sp>
      <p:sp>
        <p:nvSpPr>
          <p:cNvPr id="120" name="Oval 119"/>
          <p:cNvSpPr/>
          <p:nvPr/>
        </p:nvSpPr>
        <p:spPr>
          <a:xfrm>
            <a:off x="2534260" y="5495746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rgbClr val="E8E555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505905" y="6074422"/>
            <a:ext cx="1595582" cy="62646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01600" dist="38100" dir="5400000" algn="t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COMPLETION</a:t>
            </a:r>
          </a:p>
          <a:p>
            <a:pPr algn="ctr"/>
            <a:r>
              <a:rPr lang="en-US" sz="1500" dirty="0"/>
              <a:t>&amp;</a:t>
            </a:r>
          </a:p>
          <a:p>
            <a:pPr algn="ctr"/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RATING</a:t>
            </a:r>
            <a:endParaRPr lang="en-US" sz="1500" dirty="0"/>
          </a:p>
        </p:txBody>
      </p:sp>
      <p:cxnSp>
        <p:nvCxnSpPr>
          <p:cNvPr id="130" name="Elbow Connector 129"/>
          <p:cNvCxnSpPr>
            <a:stCxn id="140" idx="4"/>
            <a:endCxn id="134" idx="0"/>
          </p:cNvCxnSpPr>
          <p:nvPr/>
        </p:nvCxnSpPr>
        <p:spPr>
          <a:xfrm rot="16200000" flipH="1">
            <a:off x="3832472" y="1456567"/>
            <a:ext cx="503062" cy="2165485"/>
          </a:xfrm>
          <a:prstGeom prst="bentConnector3">
            <a:avLst>
              <a:gd name="adj1" fmla="val 52525"/>
            </a:avLst>
          </a:prstGeom>
          <a:ln>
            <a:solidFill>
              <a:srgbClr val="CC0099"/>
            </a:solidFill>
            <a:tailEnd type="triangle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reeform 130"/>
          <p:cNvSpPr/>
          <p:nvPr/>
        </p:nvSpPr>
        <p:spPr>
          <a:xfrm>
            <a:off x="5740400" y="3568700"/>
            <a:ext cx="660400" cy="273215"/>
          </a:xfrm>
          <a:custGeom>
            <a:avLst/>
            <a:gdLst>
              <a:gd name="connsiteX0" fmla="*/ 0 w 660400"/>
              <a:gd name="connsiteY0" fmla="*/ 0 h 273215"/>
              <a:gd name="connsiteX1" fmla="*/ 330200 w 660400"/>
              <a:gd name="connsiteY1" fmla="*/ 266700 h 273215"/>
              <a:gd name="connsiteX2" fmla="*/ 660400 w 660400"/>
              <a:gd name="connsiteY2" fmla="*/ 165100 h 27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273215">
                <a:moveTo>
                  <a:pt x="0" y="0"/>
                </a:moveTo>
                <a:cubicBezTo>
                  <a:pt x="110066" y="119591"/>
                  <a:pt x="220133" y="239183"/>
                  <a:pt x="330200" y="266700"/>
                </a:cubicBezTo>
                <a:cubicBezTo>
                  <a:pt x="440267" y="294217"/>
                  <a:pt x="550333" y="229658"/>
                  <a:pt x="660400" y="16510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6392882" y="3404747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rgbClr val="FF99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Oval 132"/>
          <p:cNvSpPr/>
          <p:nvPr/>
        </p:nvSpPr>
        <p:spPr>
          <a:xfrm>
            <a:off x="8406429" y="3404747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4" name="Oval 133"/>
          <p:cNvSpPr/>
          <p:nvPr/>
        </p:nvSpPr>
        <p:spPr>
          <a:xfrm>
            <a:off x="4559079" y="2790841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5" y="3064176"/>
            <a:ext cx="681179" cy="681179"/>
          </a:xfrm>
          <a:prstGeom prst="rect">
            <a:avLst/>
          </a:prstGeom>
          <a:ln>
            <a:noFill/>
          </a:ln>
        </p:spPr>
      </p:pic>
      <p:sp>
        <p:nvSpPr>
          <p:cNvPr id="136" name="Freeform 135"/>
          <p:cNvSpPr/>
          <p:nvPr/>
        </p:nvSpPr>
        <p:spPr>
          <a:xfrm>
            <a:off x="1041400" y="4064000"/>
            <a:ext cx="165100" cy="520700"/>
          </a:xfrm>
          <a:custGeom>
            <a:avLst/>
            <a:gdLst>
              <a:gd name="connsiteX0" fmla="*/ 0 w 165100"/>
              <a:gd name="connsiteY0" fmla="*/ 0 h 520700"/>
              <a:gd name="connsiteX1" fmla="*/ 127000 w 165100"/>
              <a:gd name="connsiteY1" fmla="*/ 165100 h 520700"/>
              <a:gd name="connsiteX2" fmla="*/ 165100 w 165100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" h="520700">
                <a:moveTo>
                  <a:pt x="0" y="0"/>
                </a:moveTo>
                <a:cubicBezTo>
                  <a:pt x="49741" y="39158"/>
                  <a:pt x="99483" y="78317"/>
                  <a:pt x="127000" y="165100"/>
                </a:cubicBezTo>
                <a:cubicBezTo>
                  <a:pt x="154517" y="251883"/>
                  <a:pt x="159808" y="386291"/>
                  <a:pt x="165100" y="52070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973373" y="4546498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414715" y="2827659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91" y="3064176"/>
            <a:ext cx="823779" cy="823779"/>
          </a:xfrm>
          <a:prstGeom prst="rect">
            <a:avLst/>
          </a:prstGeom>
          <a:ln>
            <a:noFill/>
          </a:ln>
        </p:spPr>
      </p:pic>
      <p:sp>
        <p:nvSpPr>
          <p:cNvPr id="140" name="Oval 139"/>
          <p:cNvSpPr/>
          <p:nvPr/>
        </p:nvSpPr>
        <p:spPr>
          <a:xfrm>
            <a:off x="2393594" y="1049545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53" y="1226572"/>
            <a:ext cx="959610" cy="959610"/>
          </a:xfrm>
          <a:prstGeom prst="rect">
            <a:avLst/>
          </a:prstGeom>
        </p:spPr>
      </p:pic>
      <p:sp>
        <p:nvSpPr>
          <p:cNvPr id="14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 txBox="1">
            <a:spLocks/>
          </p:cNvSpPr>
          <p:nvPr/>
        </p:nvSpPr>
        <p:spPr>
          <a:xfrm>
            <a:off x="6571353" y="1171187"/>
            <a:ext cx="5434765" cy="1044208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55500" dist="50800" dir="5400000" sy="-100000" algn="bl" rotWithShape="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GENERAL </a:t>
            </a:r>
          </a:p>
          <a:p>
            <a:pPr algn="r"/>
            <a:r>
              <a:rPr lang="en-US" dirty="0"/>
              <a:t>PROJECT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FLOW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378972" y="209928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GR-17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0" y="621198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778643" y="1029531"/>
            <a:ext cx="10515600" cy="906748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RESEARCHER-CONTRIBUTOR</a:t>
            </a:r>
          </a:p>
          <a:p>
            <a:pPr algn="ctr"/>
            <a:r>
              <a:rPr lang="en-US" dirty="0"/>
              <a:t>AGREEMENTS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69900" y="4572158"/>
            <a:ext cx="1885990" cy="529908"/>
          </a:xfrm>
          <a:prstGeom prst="rect">
            <a:avLst/>
          </a:prstGeom>
          <a:effectLst>
            <a:outerShdw blurRad="2667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PRE-PROJECT</a:t>
            </a:r>
          </a:p>
          <a:p>
            <a:pPr algn="r"/>
            <a:r>
              <a:rPr lang="en-US" sz="2000" dirty="0"/>
              <a:t>RCA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578371" y="6176963"/>
            <a:ext cx="5626100" cy="390495"/>
          </a:xfrm>
          <a:prstGeom prst="rect">
            <a:avLst/>
          </a:prstGeom>
          <a:effectLst>
            <a:outerShdw blurRad="2667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SIGNED-DOCUMENT </a:t>
            </a:r>
            <a:r>
              <a:rPr lang="en-US" sz="2000" dirty="0"/>
              <a:t>CONFIDENTIALITY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429048" y="4471702"/>
            <a:ext cx="2534351" cy="529908"/>
          </a:xfrm>
          <a:prstGeom prst="rect">
            <a:avLst/>
          </a:prstGeom>
          <a:effectLst>
            <a:outerShdw blurRad="2667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POST-PROJECT</a:t>
            </a: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FOREGROUND IPR</a:t>
            </a:r>
            <a:endParaRPr lang="en-US" sz="2000" dirty="0"/>
          </a:p>
        </p:txBody>
      </p:sp>
      <p:sp>
        <p:nvSpPr>
          <p:cNvPr id="21" name="Freeform 20"/>
          <p:cNvSpPr/>
          <p:nvPr/>
        </p:nvSpPr>
        <p:spPr>
          <a:xfrm>
            <a:off x="1663700" y="3327400"/>
            <a:ext cx="8902700" cy="2794310"/>
          </a:xfrm>
          <a:custGeom>
            <a:avLst/>
            <a:gdLst>
              <a:gd name="connsiteX0" fmla="*/ 0 w 8902700"/>
              <a:gd name="connsiteY0" fmla="*/ 0 h 2794310"/>
              <a:gd name="connsiteX1" fmla="*/ 508000 w 8902700"/>
              <a:gd name="connsiteY1" fmla="*/ 304800 h 2794310"/>
              <a:gd name="connsiteX2" fmla="*/ 1181100 w 8902700"/>
              <a:gd name="connsiteY2" fmla="*/ 114300 h 2794310"/>
              <a:gd name="connsiteX3" fmla="*/ 520700 w 8902700"/>
              <a:gd name="connsiteY3" fmla="*/ 609600 h 2794310"/>
              <a:gd name="connsiteX4" fmla="*/ 1130300 w 8902700"/>
              <a:gd name="connsiteY4" fmla="*/ 406400 h 2794310"/>
              <a:gd name="connsiteX5" fmla="*/ 609600 w 8902700"/>
              <a:gd name="connsiteY5" fmla="*/ 914400 h 2794310"/>
              <a:gd name="connsiteX6" fmla="*/ 1130300 w 8902700"/>
              <a:gd name="connsiteY6" fmla="*/ 723900 h 2794310"/>
              <a:gd name="connsiteX7" fmla="*/ 927100 w 8902700"/>
              <a:gd name="connsiteY7" fmla="*/ 965200 h 2794310"/>
              <a:gd name="connsiteX8" fmla="*/ 1117600 w 8902700"/>
              <a:gd name="connsiteY8" fmla="*/ 965200 h 2794310"/>
              <a:gd name="connsiteX9" fmla="*/ 1079500 w 8902700"/>
              <a:gd name="connsiteY9" fmla="*/ 1054100 h 2794310"/>
              <a:gd name="connsiteX10" fmla="*/ 1447800 w 8902700"/>
              <a:gd name="connsiteY10" fmla="*/ 1727200 h 2794310"/>
              <a:gd name="connsiteX11" fmla="*/ 2501900 w 8902700"/>
              <a:gd name="connsiteY11" fmla="*/ 1905000 h 2794310"/>
              <a:gd name="connsiteX12" fmla="*/ 2527300 w 8902700"/>
              <a:gd name="connsiteY12" fmla="*/ 2540000 h 2794310"/>
              <a:gd name="connsiteX13" fmla="*/ 2984500 w 8902700"/>
              <a:gd name="connsiteY13" fmla="*/ 2349500 h 2794310"/>
              <a:gd name="connsiteX14" fmla="*/ 3086100 w 8902700"/>
              <a:gd name="connsiteY14" fmla="*/ 2679700 h 2794310"/>
              <a:gd name="connsiteX15" fmla="*/ 3365500 w 8902700"/>
              <a:gd name="connsiteY15" fmla="*/ 2578100 h 2794310"/>
              <a:gd name="connsiteX16" fmla="*/ 3543300 w 8902700"/>
              <a:gd name="connsiteY16" fmla="*/ 2794000 h 2794310"/>
              <a:gd name="connsiteX17" fmla="*/ 3797300 w 8902700"/>
              <a:gd name="connsiteY17" fmla="*/ 2628900 h 2794310"/>
              <a:gd name="connsiteX18" fmla="*/ 4038600 w 8902700"/>
              <a:gd name="connsiteY18" fmla="*/ 2755900 h 2794310"/>
              <a:gd name="connsiteX19" fmla="*/ 4140200 w 8902700"/>
              <a:gd name="connsiteY19" fmla="*/ 2578100 h 2794310"/>
              <a:gd name="connsiteX20" fmla="*/ 4394200 w 8902700"/>
              <a:gd name="connsiteY20" fmla="*/ 2616200 h 2794310"/>
              <a:gd name="connsiteX21" fmla="*/ 5092700 w 8902700"/>
              <a:gd name="connsiteY21" fmla="*/ 2413000 h 2794310"/>
              <a:gd name="connsiteX22" fmla="*/ 5410200 w 8902700"/>
              <a:gd name="connsiteY22" fmla="*/ 1790700 h 2794310"/>
              <a:gd name="connsiteX23" fmla="*/ 6159500 w 8902700"/>
              <a:gd name="connsiteY23" fmla="*/ 2438400 h 2794310"/>
              <a:gd name="connsiteX24" fmla="*/ 6197600 w 8902700"/>
              <a:gd name="connsiteY24" fmla="*/ 1739900 h 2794310"/>
              <a:gd name="connsiteX25" fmla="*/ 6743700 w 8902700"/>
              <a:gd name="connsiteY25" fmla="*/ 1828800 h 2794310"/>
              <a:gd name="connsiteX26" fmla="*/ 6972300 w 8902700"/>
              <a:gd name="connsiteY26" fmla="*/ 1498600 h 2794310"/>
              <a:gd name="connsiteX27" fmla="*/ 7620000 w 8902700"/>
              <a:gd name="connsiteY27" fmla="*/ 1219200 h 2794310"/>
              <a:gd name="connsiteX28" fmla="*/ 7683500 w 8902700"/>
              <a:gd name="connsiteY28" fmla="*/ 876300 h 2794310"/>
              <a:gd name="connsiteX29" fmla="*/ 7759700 w 8902700"/>
              <a:gd name="connsiteY29" fmla="*/ 520700 h 2794310"/>
              <a:gd name="connsiteX30" fmla="*/ 8407400 w 8902700"/>
              <a:gd name="connsiteY30" fmla="*/ 825500 h 2794310"/>
              <a:gd name="connsiteX31" fmla="*/ 8077200 w 8902700"/>
              <a:gd name="connsiteY31" fmla="*/ 355600 h 2794310"/>
              <a:gd name="connsiteX32" fmla="*/ 8661400 w 8902700"/>
              <a:gd name="connsiteY32" fmla="*/ 558800 h 2794310"/>
              <a:gd name="connsiteX33" fmla="*/ 8305800 w 8902700"/>
              <a:gd name="connsiteY33" fmla="*/ 190500 h 2794310"/>
              <a:gd name="connsiteX34" fmla="*/ 8826500 w 8902700"/>
              <a:gd name="connsiteY34" fmla="*/ 330200 h 2794310"/>
              <a:gd name="connsiteX35" fmla="*/ 8686800 w 8902700"/>
              <a:gd name="connsiteY35" fmla="*/ 190500 h 2794310"/>
              <a:gd name="connsiteX36" fmla="*/ 8902700 w 8902700"/>
              <a:gd name="connsiteY36" fmla="*/ 165100 h 279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902700" h="2794310">
                <a:moveTo>
                  <a:pt x="0" y="0"/>
                </a:moveTo>
                <a:cubicBezTo>
                  <a:pt x="155575" y="142875"/>
                  <a:pt x="311150" y="285750"/>
                  <a:pt x="508000" y="304800"/>
                </a:cubicBezTo>
                <a:cubicBezTo>
                  <a:pt x="704850" y="323850"/>
                  <a:pt x="1178983" y="63500"/>
                  <a:pt x="1181100" y="114300"/>
                </a:cubicBezTo>
                <a:cubicBezTo>
                  <a:pt x="1183217" y="165100"/>
                  <a:pt x="529167" y="560917"/>
                  <a:pt x="520700" y="609600"/>
                </a:cubicBezTo>
                <a:cubicBezTo>
                  <a:pt x="512233" y="658283"/>
                  <a:pt x="1115483" y="355600"/>
                  <a:pt x="1130300" y="406400"/>
                </a:cubicBezTo>
                <a:cubicBezTo>
                  <a:pt x="1145117" y="457200"/>
                  <a:pt x="609600" y="861483"/>
                  <a:pt x="609600" y="914400"/>
                </a:cubicBezTo>
                <a:cubicBezTo>
                  <a:pt x="609600" y="967317"/>
                  <a:pt x="1077383" y="715433"/>
                  <a:pt x="1130300" y="723900"/>
                </a:cubicBezTo>
                <a:cubicBezTo>
                  <a:pt x="1183217" y="732367"/>
                  <a:pt x="929217" y="924983"/>
                  <a:pt x="927100" y="965200"/>
                </a:cubicBezTo>
                <a:cubicBezTo>
                  <a:pt x="924983" y="1005417"/>
                  <a:pt x="1092200" y="950383"/>
                  <a:pt x="1117600" y="965200"/>
                </a:cubicBezTo>
                <a:cubicBezTo>
                  <a:pt x="1143000" y="980017"/>
                  <a:pt x="1024467" y="927100"/>
                  <a:pt x="1079500" y="1054100"/>
                </a:cubicBezTo>
                <a:cubicBezTo>
                  <a:pt x="1134533" y="1181100"/>
                  <a:pt x="1210733" y="1585383"/>
                  <a:pt x="1447800" y="1727200"/>
                </a:cubicBezTo>
                <a:cubicBezTo>
                  <a:pt x="1684867" y="1869017"/>
                  <a:pt x="2321983" y="1769533"/>
                  <a:pt x="2501900" y="1905000"/>
                </a:cubicBezTo>
                <a:cubicBezTo>
                  <a:pt x="2681817" y="2040467"/>
                  <a:pt x="2446867" y="2465917"/>
                  <a:pt x="2527300" y="2540000"/>
                </a:cubicBezTo>
                <a:cubicBezTo>
                  <a:pt x="2607733" y="2614083"/>
                  <a:pt x="2891367" y="2326217"/>
                  <a:pt x="2984500" y="2349500"/>
                </a:cubicBezTo>
                <a:cubicBezTo>
                  <a:pt x="3077633" y="2372783"/>
                  <a:pt x="3022600" y="2641600"/>
                  <a:pt x="3086100" y="2679700"/>
                </a:cubicBezTo>
                <a:cubicBezTo>
                  <a:pt x="3149600" y="2717800"/>
                  <a:pt x="3289300" y="2559050"/>
                  <a:pt x="3365500" y="2578100"/>
                </a:cubicBezTo>
                <a:cubicBezTo>
                  <a:pt x="3441700" y="2597150"/>
                  <a:pt x="3471333" y="2785533"/>
                  <a:pt x="3543300" y="2794000"/>
                </a:cubicBezTo>
                <a:cubicBezTo>
                  <a:pt x="3615267" y="2802467"/>
                  <a:pt x="3714750" y="2635250"/>
                  <a:pt x="3797300" y="2628900"/>
                </a:cubicBezTo>
                <a:cubicBezTo>
                  <a:pt x="3879850" y="2622550"/>
                  <a:pt x="3981450" y="2764367"/>
                  <a:pt x="4038600" y="2755900"/>
                </a:cubicBezTo>
                <a:cubicBezTo>
                  <a:pt x="4095750" y="2747433"/>
                  <a:pt x="4080933" y="2601383"/>
                  <a:pt x="4140200" y="2578100"/>
                </a:cubicBezTo>
                <a:cubicBezTo>
                  <a:pt x="4199467" y="2554817"/>
                  <a:pt x="4235450" y="2643717"/>
                  <a:pt x="4394200" y="2616200"/>
                </a:cubicBezTo>
                <a:cubicBezTo>
                  <a:pt x="4552950" y="2588683"/>
                  <a:pt x="4923367" y="2550583"/>
                  <a:pt x="5092700" y="2413000"/>
                </a:cubicBezTo>
                <a:cubicBezTo>
                  <a:pt x="5262033" y="2275417"/>
                  <a:pt x="5232400" y="1786467"/>
                  <a:pt x="5410200" y="1790700"/>
                </a:cubicBezTo>
                <a:cubicBezTo>
                  <a:pt x="5588000" y="1794933"/>
                  <a:pt x="6028267" y="2446867"/>
                  <a:pt x="6159500" y="2438400"/>
                </a:cubicBezTo>
                <a:cubicBezTo>
                  <a:pt x="6290733" y="2429933"/>
                  <a:pt x="6100233" y="1841500"/>
                  <a:pt x="6197600" y="1739900"/>
                </a:cubicBezTo>
                <a:cubicBezTo>
                  <a:pt x="6294967" y="1638300"/>
                  <a:pt x="6614583" y="1869017"/>
                  <a:pt x="6743700" y="1828800"/>
                </a:cubicBezTo>
                <a:cubicBezTo>
                  <a:pt x="6872817" y="1788583"/>
                  <a:pt x="6826250" y="1600200"/>
                  <a:pt x="6972300" y="1498600"/>
                </a:cubicBezTo>
                <a:cubicBezTo>
                  <a:pt x="7118350" y="1397000"/>
                  <a:pt x="7501467" y="1322917"/>
                  <a:pt x="7620000" y="1219200"/>
                </a:cubicBezTo>
                <a:cubicBezTo>
                  <a:pt x="7738533" y="1115483"/>
                  <a:pt x="7660217" y="992717"/>
                  <a:pt x="7683500" y="876300"/>
                </a:cubicBezTo>
                <a:cubicBezTo>
                  <a:pt x="7706783" y="759883"/>
                  <a:pt x="7639050" y="529167"/>
                  <a:pt x="7759700" y="520700"/>
                </a:cubicBezTo>
                <a:cubicBezTo>
                  <a:pt x="7880350" y="512233"/>
                  <a:pt x="8354483" y="853017"/>
                  <a:pt x="8407400" y="825500"/>
                </a:cubicBezTo>
                <a:cubicBezTo>
                  <a:pt x="8460317" y="797983"/>
                  <a:pt x="8034867" y="400050"/>
                  <a:pt x="8077200" y="355600"/>
                </a:cubicBezTo>
                <a:cubicBezTo>
                  <a:pt x="8119533" y="311150"/>
                  <a:pt x="8623300" y="586317"/>
                  <a:pt x="8661400" y="558800"/>
                </a:cubicBezTo>
                <a:cubicBezTo>
                  <a:pt x="8699500" y="531283"/>
                  <a:pt x="8278283" y="228600"/>
                  <a:pt x="8305800" y="190500"/>
                </a:cubicBezTo>
                <a:cubicBezTo>
                  <a:pt x="8333317" y="152400"/>
                  <a:pt x="8763000" y="330200"/>
                  <a:pt x="8826500" y="330200"/>
                </a:cubicBezTo>
                <a:cubicBezTo>
                  <a:pt x="8890000" y="330200"/>
                  <a:pt x="8674100" y="218017"/>
                  <a:pt x="8686800" y="190500"/>
                </a:cubicBezTo>
                <a:cubicBezTo>
                  <a:pt x="8699500" y="162983"/>
                  <a:pt x="8801100" y="164041"/>
                  <a:pt x="8902700" y="165100"/>
                </a:cubicBezTo>
              </a:path>
            </a:pathLst>
          </a:custGeom>
          <a:noFill/>
          <a:ln>
            <a:solidFill>
              <a:srgbClr val="F6A20A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533448" y="4371246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036443" y="5400075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604048" y="4371246"/>
            <a:ext cx="709957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BF80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Block Arc 24"/>
          <p:cNvSpPr/>
          <p:nvPr/>
        </p:nvSpPr>
        <p:spPr>
          <a:xfrm rot="10800000">
            <a:off x="4854656" y="2829797"/>
            <a:ext cx="2496997" cy="2162332"/>
          </a:xfrm>
          <a:prstGeom prst="blockArc">
            <a:avLst>
              <a:gd name="adj1" fmla="val 10799999"/>
              <a:gd name="adj2" fmla="val 0"/>
              <a:gd name="adj3" fmla="val 25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3950350" y="2939733"/>
            <a:ext cx="4172183" cy="1082758"/>
          </a:xfrm>
          <a:prstGeom prst="rect">
            <a:avLst/>
          </a:prstGeom>
          <a:ln>
            <a:noFill/>
          </a:ln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AGREEMENT</a:t>
            </a:r>
            <a:endParaRPr lang="en-US" dirty="0"/>
          </a:p>
          <a:p>
            <a:pPr algn="ctr"/>
            <a:r>
              <a:rPr lang="en-US" sz="2000" dirty="0"/>
              <a:t>PER CONTRIBUTOR</a:t>
            </a:r>
          </a:p>
        </p:txBody>
      </p:sp>
      <p:sp>
        <p:nvSpPr>
          <p:cNvPr id="27" name="Oval 26"/>
          <p:cNvSpPr/>
          <p:nvPr/>
        </p:nvSpPr>
        <p:spPr>
          <a:xfrm>
            <a:off x="778643" y="2159111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2" y="2415739"/>
            <a:ext cx="761694" cy="761694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9966754" y="2112060"/>
            <a:ext cx="1327489" cy="1369052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105" y="2416647"/>
            <a:ext cx="760786" cy="760786"/>
          </a:xfrm>
          <a:prstGeom prst="rect">
            <a:avLst/>
          </a:prstGeom>
          <a:ln>
            <a:noFill/>
          </a:ln>
        </p:spPr>
      </p:pic>
      <p:sp>
        <p:nvSpPr>
          <p:cNvPr id="31" name="Rectangle 30"/>
          <p:cNvSpPr/>
          <p:nvPr/>
        </p:nvSpPr>
        <p:spPr>
          <a:xfrm>
            <a:off x="14018" y="704004"/>
            <a:ext cx="2238233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475094" y="704003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GR-17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</a:p>
        </p:txBody>
      </p:sp>
    </p:spTree>
    <p:extLst>
      <p:ext uri="{BB962C8B-B14F-4D97-AF65-F5344CB8AC3E}">
        <p14:creationId xmlns:p14="http://schemas.microsoft.com/office/powerpoint/2010/main" val="95920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 txBox="1">
            <a:spLocks/>
          </p:cNvSpPr>
          <p:nvPr/>
        </p:nvSpPr>
        <p:spPr>
          <a:xfrm>
            <a:off x="322953" y="1183887"/>
            <a:ext cx="5434765" cy="1044208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55500" dist="50800" dir="5400000" sy="-100000" algn="bl" rotWithShape="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INVOLVEMENT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OF BLOCKCHAIN</a:t>
            </a:r>
          </a:p>
        </p:txBody>
      </p:sp>
      <p:sp>
        <p:nvSpPr>
          <p:cNvPr id="24" name="Freeform 23"/>
          <p:cNvSpPr/>
          <p:nvPr/>
        </p:nvSpPr>
        <p:spPr>
          <a:xfrm>
            <a:off x="2672217" y="5216434"/>
            <a:ext cx="393238" cy="513806"/>
          </a:xfrm>
          <a:custGeom>
            <a:avLst/>
            <a:gdLst>
              <a:gd name="connsiteX0" fmla="*/ 201612 w 393238"/>
              <a:gd name="connsiteY0" fmla="*/ 513806 h 513806"/>
              <a:gd name="connsiteX1" fmla="*/ 358366 w 393238"/>
              <a:gd name="connsiteY1" fmla="*/ 409303 h 513806"/>
              <a:gd name="connsiteX2" fmla="*/ 27440 w 393238"/>
              <a:gd name="connsiteY2" fmla="*/ 357052 h 513806"/>
              <a:gd name="connsiteX3" fmla="*/ 393200 w 393238"/>
              <a:gd name="connsiteY3" fmla="*/ 261257 h 513806"/>
              <a:gd name="connsiteX4" fmla="*/ 1314 w 393238"/>
              <a:gd name="connsiteY4" fmla="*/ 209006 h 513806"/>
              <a:gd name="connsiteX5" fmla="*/ 262572 w 393238"/>
              <a:gd name="connsiteY5" fmla="*/ 121920 h 513806"/>
              <a:gd name="connsiteX6" fmla="*/ 166777 w 393238"/>
              <a:gd name="connsiteY6" fmla="*/ 0 h 5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38" h="513806">
                <a:moveTo>
                  <a:pt x="201612" y="513806"/>
                </a:moveTo>
                <a:cubicBezTo>
                  <a:pt x="294503" y="474617"/>
                  <a:pt x="387395" y="435429"/>
                  <a:pt x="358366" y="409303"/>
                </a:cubicBezTo>
                <a:cubicBezTo>
                  <a:pt x="329337" y="383177"/>
                  <a:pt x="21634" y="381726"/>
                  <a:pt x="27440" y="357052"/>
                </a:cubicBezTo>
                <a:cubicBezTo>
                  <a:pt x="33246" y="332378"/>
                  <a:pt x="397554" y="285931"/>
                  <a:pt x="393200" y="261257"/>
                </a:cubicBezTo>
                <a:cubicBezTo>
                  <a:pt x="388846" y="236583"/>
                  <a:pt x="23085" y="232229"/>
                  <a:pt x="1314" y="209006"/>
                </a:cubicBezTo>
                <a:cubicBezTo>
                  <a:pt x="-20457" y="185783"/>
                  <a:pt x="234995" y="156754"/>
                  <a:pt x="262572" y="121920"/>
                </a:cubicBezTo>
                <a:cubicBezTo>
                  <a:pt x="290149" y="87086"/>
                  <a:pt x="228463" y="43543"/>
                  <a:pt x="166777" y="0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3474720" y="4413261"/>
            <a:ext cx="426720" cy="292455"/>
          </a:xfrm>
          <a:custGeom>
            <a:avLst/>
            <a:gdLst>
              <a:gd name="connsiteX0" fmla="*/ 0 w 426720"/>
              <a:gd name="connsiteY0" fmla="*/ 184865 h 292455"/>
              <a:gd name="connsiteX1" fmla="*/ 95794 w 426720"/>
              <a:gd name="connsiteY1" fmla="*/ 1985 h 292455"/>
              <a:gd name="connsiteX2" fmla="*/ 174171 w 426720"/>
              <a:gd name="connsiteY2" fmla="*/ 289368 h 292455"/>
              <a:gd name="connsiteX3" fmla="*/ 235131 w 426720"/>
              <a:gd name="connsiteY3" fmla="*/ 1985 h 292455"/>
              <a:gd name="connsiteX4" fmla="*/ 348343 w 426720"/>
              <a:gd name="connsiteY4" fmla="*/ 289368 h 292455"/>
              <a:gd name="connsiteX5" fmla="*/ 426720 w 426720"/>
              <a:gd name="connsiteY5" fmla="*/ 158739 h 29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720" h="292455">
                <a:moveTo>
                  <a:pt x="0" y="184865"/>
                </a:moveTo>
                <a:cubicBezTo>
                  <a:pt x="33383" y="84716"/>
                  <a:pt x="66766" y="-15432"/>
                  <a:pt x="95794" y="1985"/>
                </a:cubicBezTo>
                <a:cubicBezTo>
                  <a:pt x="124822" y="19402"/>
                  <a:pt x="150948" y="289368"/>
                  <a:pt x="174171" y="289368"/>
                </a:cubicBezTo>
                <a:cubicBezTo>
                  <a:pt x="197394" y="289368"/>
                  <a:pt x="206102" y="1985"/>
                  <a:pt x="235131" y="1985"/>
                </a:cubicBezTo>
                <a:cubicBezTo>
                  <a:pt x="264160" y="1985"/>
                  <a:pt x="316412" y="263242"/>
                  <a:pt x="348343" y="289368"/>
                </a:cubicBezTo>
                <a:cubicBezTo>
                  <a:pt x="380275" y="315494"/>
                  <a:pt x="416560" y="167448"/>
                  <a:pt x="426720" y="158739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2601695" y="3622766"/>
            <a:ext cx="402984" cy="357051"/>
          </a:xfrm>
          <a:custGeom>
            <a:avLst/>
            <a:gdLst>
              <a:gd name="connsiteX0" fmla="*/ 272134 w 402984"/>
              <a:gd name="connsiteY0" fmla="*/ 0 h 357051"/>
              <a:gd name="connsiteX1" fmla="*/ 2168 w 402984"/>
              <a:gd name="connsiteY1" fmla="*/ 87085 h 357051"/>
              <a:gd name="connsiteX2" fmla="*/ 402762 w 402984"/>
              <a:gd name="connsiteY2" fmla="*/ 130628 h 357051"/>
              <a:gd name="connsiteX3" fmla="*/ 63128 w 402984"/>
              <a:gd name="connsiteY3" fmla="*/ 174171 h 357051"/>
              <a:gd name="connsiteX4" fmla="*/ 350511 w 402984"/>
              <a:gd name="connsiteY4" fmla="*/ 235131 h 357051"/>
              <a:gd name="connsiteX5" fmla="*/ 263425 w 402984"/>
              <a:gd name="connsiteY5" fmla="*/ 357051 h 35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2984" h="357051">
                <a:moveTo>
                  <a:pt x="272134" y="0"/>
                </a:moveTo>
                <a:cubicBezTo>
                  <a:pt x="126265" y="32657"/>
                  <a:pt x="-19603" y="65314"/>
                  <a:pt x="2168" y="87085"/>
                </a:cubicBezTo>
                <a:cubicBezTo>
                  <a:pt x="23939" y="108856"/>
                  <a:pt x="392602" y="116114"/>
                  <a:pt x="402762" y="130628"/>
                </a:cubicBezTo>
                <a:cubicBezTo>
                  <a:pt x="412922" y="145142"/>
                  <a:pt x="71836" y="156754"/>
                  <a:pt x="63128" y="174171"/>
                </a:cubicBezTo>
                <a:cubicBezTo>
                  <a:pt x="54420" y="191588"/>
                  <a:pt x="317128" y="204651"/>
                  <a:pt x="350511" y="235131"/>
                </a:cubicBezTo>
                <a:cubicBezTo>
                  <a:pt x="383894" y="265611"/>
                  <a:pt x="323659" y="311331"/>
                  <a:pt x="263425" y="357051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 53"/>
          <p:cNvSpPr/>
          <p:nvPr/>
        </p:nvSpPr>
        <p:spPr>
          <a:xfrm>
            <a:off x="3343701" y="3234519"/>
            <a:ext cx="2088108" cy="955344"/>
          </a:xfrm>
          <a:custGeom>
            <a:avLst/>
            <a:gdLst>
              <a:gd name="connsiteX0" fmla="*/ 0 w 2088108"/>
              <a:gd name="connsiteY0" fmla="*/ 955344 h 955344"/>
              <a:gd name="connsiteX1" fmla="*/ 614150 w 2088108"/>
              <a:gd name="connsiteY1" fmla="*/ 423081 h 955344"/>
              <a:gd name="connsiteX2" fmla="*/ 2088108 w 2088108"/>
              <a:gd name="connsiteY2" fmla="*/ 0 h 95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8108" h="955344">
                <a:moveTo>
                  <a:pt x="0" y="955344"/>
                </a:moveTo>
                <a:cubicBezTo>
                  <a:pt x="133066" y="768824"/>
                  <a:pt x="266132" y="582305"/>
                  <a:pt x="614150" y="423081"/>
                </a:cubicBezTo>
                <a:cubicBezTo>
                  <a:pt x="962168" y="263857"/>
                  <a:pt x="1525138" y="131928"/>
                  <a:pt x="2088108" y="0"/>
                </a:cubicBezTo>
              </a:path>
            </a:pathLst>
          </a:cu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3248167" y="5104263"/>
            <a:ext cx="2142699" cy="1042939"/>
          </a:xfrm>
          <a:custGeom>
            <a:avLst/>
            <a:gdLst>
              <a:gd name="connsiteX0" fmla="*/ 0 w 2142699"/>
              <a:gd name="connsiteY0" fmla="*/ 0 h 1042939"/>
              <a:gd name="connsiteX1" fmla="*/ 941696 w 2142699"/>
              <a:gd name="connsiteY1" fmla="*/ 928047 h 1042939"/>
              <a:gd name="connsiteX2" fmla="*/ 2142699 w 2142699"/>
              <a:gd name="connsiteY2" fmla="*/ 996286 h 104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2699" h="1042939">
                <a:moveTo>
                  <a:pt x="0" y="0"/>
                </a:moveTo>
                <a:cubicBezTo>
                  <a:pt x="292290" y="380999"/>
                  <a:pt x="584580" y="761999"/>
                  <a:pt x="941696" y="928047"/>
                </a:cubicBezTo>
                <a:cubicBezTo>
                  <a:pt x="1298813" y="1094095"/>
                  <a:pt x="1720756" y="1045190"/>
                  <a:pt x="2142699" y="996286"/>
                </a:cubicBezTo>
              </a:path>
            </a:pathLst>
          </a:cu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 55"/>
          <p:cNvSpPr/>
          <p:nvPr/>
        </p:nvSpPr>
        <p:spPr>
          <a:xfrm>
            <a:off x="3384645" y="4536385"/>
            <a:ext cx="2866030" cy="1077927"/>
          </a:xfrm>
          <a:custGeom>
            <a:avLst/>
            <a:gdLst>
              <a:gd name="connsiteX0" fmla="*/ 0 w 2866030"/>
              <a:gd name="connsiteY0" fmla="*/ 404105 h 1077927"/>
              <a:gd name="connsiteX1" fmla="*/ 1160059 w 2866030"/>
              <a:gd name="connsiteY1" fmla="*/ 1072845 h 1077927"/>
              <a:gd name="connsiteX2" fmla="*/ 2292824 w 2866030"/>
              <a:gd name="connsiteY2" fmla="*/ 90206 h 1077927"/>
              <a:gd name="connsiteX3" fmla="*/ 2866030 w 2866030"/>
              <a:gd name="connsiteY3" fmla="*/ 103854 h 1077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030" h="1077927">
                <a:moveTo>
                  <a:pt x="0" y="404105"/>
                </a:moveTo>
                <a:cubicBezTo>
                  <a:pt x="388961" y="764633"/>
                  <a:pt x="777922" y="1125161"/>
                  <a:pt x="1160059" y="1072845"/>
                </a:cubicBezTo>
                <a:cubicBezTo>
                  <a:pt x="1542196" y="1020529"/>
                  <a:pt x="2008496" y="251704"/>
                  <a:pt x="2292824" y="90206"/>
                </a:cubicBezTo>
                <a:cubicBezTo>
                  <a:pt x="2577153" y="-71293"/>
                  <a:pt x="2721591" y="16280"/>
                  <a:pt x="2866030" y="103854"/>
                </a:cubicBezTo>
              </a:path>
            </a:pathLst>
          </a:cu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 59"/>
          <p:cNvSpPr/>
          <p:nvPr/>
        </p:nvSpPr>
        <p:spPr>
          <a:xfrm>
            <a:off x="6092456" y="2871515"/>
            <a:ext cx="4253023" cy="616000"/>
          </a:xfrm>
          <a:custGeom>
            <a:avLst/>
            <a:gdLst>
              <a:gd name="connsiteX0" fmla="*/ 0 w 4253023"/>
              <a:gd name="connsiteY0" fmla="*/ 296987 h 616000"/>
              <a:gd name="connsiteX1" fmla="*/ 223284 w 4253023"/>
              <a:gd name="connsiteY1" fmla="*/ 9908 h 616000"/>
              <a:gd name="connsiteX2" fmla="*/ 393404 w 4253023"/>
              <a:gd name="connsiteY2" fmla="*/ 615964 h 616000"/>
              <a:gd name="connsiteX3" fmla="*/ 467832 w 4253023"/>
              <a:gd name="connsiteY3" fmla="*/ 41806 h 616000"/>
              <a:gd name="connsiteX4" fmla="*/ 552893 w 4253023"/>
              <a:gd name="connsiteY4" fmla="*/ 605332 h 616000"/>
              <a:gd name="connsiteX5" fmla="*/ 659218 w 4253023"/>
              <a:gd name="connsiteY5" fmla="*/ 84336 h 616000"/>
              <a:gd name="connsiteX6" fmla="*/ 776177 w 4253023"/>
              <a:gd name="connsiteY6" fmla="*/ 435211 h 616000"/>
              <a:gd name="connsiteX7" fmla="*/ 967563 w 4253023"/>
              <a:gd name="connsiteY7" fmla="*/ 286355 h 616000"/>
              <a:gd name="connsiteX8" fmla="*/ 1669311 w 4253023"/>
              <a:gd name="connsiteY8" fmla="*/ 296987 h 616000"/>
              <a:gd name="connsiteX9" fmla="*/ 1807535 w 4253023"/>
              <a:gd name="connsiteY9" fmla="*/ 552169 h 616000"/>
              <a:gd name="connsiteX10" fmla="*/ 1881963 w 4253023"/>
              <a:gd name="connsiteY10" fmla="*/ 211927 h 616000"/>
              <a:gd name="connsiteX11" fmla="*/ 1977656 w 4253023"/>
              <a:gd name="connsiteY11" fmla="*/ 562801 h 616000"/>
              <a:gd name="connsiteX12" fmla="*/ 2052084 w 4253023"/>
              <a:gd name="connsiteY12" fmla="*/ 126866 h 616000"/>
              <a:gd name="connsiteX13" fmla="*/ 2211572 w 4253023"/>
              <a:gd name="connsiteY13" fmla="*/ 605332 h 616000"/>
              <a:gd name="connsiteX14" fmla="*/ 2339163 w 4253023"/>
              <a:gd name="connsiteY14" fmla="*/ 116234 h 616000"/>
              <a:gd name="connsiteX15" fmla="*/ 2456121 w 4253023"/>
              <a:gd name="connsiteY15" fmla="*/ 445843 h 616000"/>
              <a:gd name="connsiteX16" fmla="*/ 2604977 w 4253023"/>
              <a:gd name="connsiteY16" fmla="*/ 307620 h 616000"/>
              <a:gd name="connsiteX17" fmla="*/ 3285460 w 4253023"/>
              <a:gd name="connsiteY17" fmla="*/ 307620 h 616000"/>
              <a:gd name="connsiteX18" fmla="*/ 3466214 w 4253023"/>
              <a:gd name="connsiteY18" fmla="*/ 552169 h 616000"/>
              <a:gd name="connsiteX19" fmla="*/ 3498111 w 4253023"/>
              <a:gd name="connsiteY19" fmla="*/ 116234 h 616000"/>
              <a:gd name="connsiteX20" fmla="*/ 3593804 w 4253023"/>
              <a:gd name="connsiteY20" fmla="*/ 584066 h 616000"/>
              <a:gd name="connsiteX21" fmla="*/ 3636335 w 4253023"/>
              <a:gd name="connsiteY21" fmla="*/ 137499 h 616000"/>
              <a:gd name="connsiteX22" fmla="*/ 3763925 w 4253023"/>
              <a:gd name="connsiteY22" fmla="*/ 520271 h 616000"/>
              <a:gd name="connsiteX23" fmla="*/ 3870251 w 4253023"/>
              <a:gd name="connsiteY23" fmla="*/ 148132 h 616000"/>
              <a:gd name="connsiteX24" fmla="*/ 3987209 w 4253023"/>
              <a:gd name="connsiteY24" fmla="*/ 499006 h 616000"/>
              <a:gd name="connsiteX25" fmla="*/ 4040372 w 4253023"/>
              <a:gd name="connsiteY25" fmla="*/ 190662 h 616000"/>
              <a:gd name="connsiteX26" fmla="*/ 4136065 w 4253023"/>
              <a:gd name="connsiteY26" fmla="*/ 403313 h 616000"/>
              <a:gd name="connsiteX27" fmla="*/ 4253023 w 4253023"/>
              <a:gd name="connsiteY27" fmla="*/ 382048 h 6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53023" h="616000">
                <a:moveTo>
                  <a:pt x="0" y="296987"/>
                </a:moveTo>
                <a:cubicBezTo>
                  <a:pt x="78858" y="126866"/>
                  <a:pt x="157717" y="-43255"/>
                  <a:pt x="223284" y="9908"/>
                </a:cubicBezTo>
                <a:cubicBezTo>
                  <a:pt x="288851" y="63071"/>
                  <a:pt x="352646" y="610648"/>
                  <a:pt x="393404" y="615964"/>
                </a:cubicBezTo>
                <a:cubicBezTo>
                  <a:pt x="434162" y="621280"/>
                  <a:pt x="441251" y="43578"/>
                  <a:pt x="467832" y="41806"/>
                </a:cubicBezTo>
                <a:cubicBezTo>
                  <a:pt x="494413" y="40034"/>
                  <a:pt x="520995" y="598244"/>
                  <a:pt x="552893" y="605332"/>
                </a:cubicBezTo>
                <a:cubicBezTo>
                  <a:pt x="584791" y="612420"/>
                  <a:pt x="622004" y="112689"/>
                  <a:pt x="659218" y="84336"/>
                </a:cubicBezTo>
                <a:cubicBezTo>
                  <a:pt x="696432" y="55983"/>
                  <a:pt x="724786" y="401541"/>
                  <a:pt x="776177" y="435211"/>
                </a:cubicBezTo>
                <a:cubicBezTo>
                  <a:pt x="827568" y="468881"/>
                  <a:pt x="818707" y="309392"/>
                  <a:pt x="967563" y="286355"/>
                </a:cubicBezTo>
                <a:cubicBezTo>
                  <a:pt x="1116419" y="263318"/>
                  <a:pt x="1529316" y="252685"/>
                  <a:pt x="1669311" y="296987"/>
                </a:cubicBezTo>
                <a:cubicBezTo>
                  <a:pt x="1809306" y="341289"/>
                  <a:pt x="1772093" y="566346"/>
                  <a:pt x="1807535" y="552169"/>
                </a:cubicBezTo>
                <a:cubicBezTo>
                  <a:pt x="1842977" y="537992"/>
                  <a:pt x="1853610" y="210155"/>
                  <a:pt x="1881963" y="211927"/>
                </a:cubicBezTo>
                <a:cubicBezTo>
                  <a:pt x="1910316" y="213699"/>
                  <a:pt x="1949303" y="576978"/>
                  <a:pt x="1977656" y="562801"/>
                </a:cubicBezTo>
                <a:cubicBezTo>
                  <a:pt x="2006009" y="548624"/>
                  <a:pt x="2013098" y="119778"/>
                  <a:pt x="2052084" y="126866"/>
                </a:cubicBezTo>
                <a:cubicBezTo>
                  <a:pt x="2091070" y="133954"/>
                  <a:pt x="2163726" y="607104"/>
                  <a:pt x="2211572" y="605332"/>
                </a:cubicBezTo>
                <a:cubicBezTo>
                  <a:pt x="2259418" y="603560"/>
                  <a:pt x="2298405" y="142815"/>
                  <a:pt x="2339163" y="116234"/>
                </a:cubicBezTo>
                <a:cubicBezTo>
                  <a:pt x="2379921" y="89653"/>
                  <a:pt x="2411819" y="413945"/>
                  <a:pt x="2456121" y="445843"/>
                </a:cubicBezTo>
                <a:cubicBezTo>
                  <a:pt x="2500423" y="477741"/>
                  <a:pt x="2466754" y="330657"/>
                  <a:pt x="2604977" y="307620"/>
                </a:cubicBezTo>
                <a:cubicBezTo>
                  <a:pt x="2743200" y="284583"/>
                  <a:pt x="3141921" y="266862"/>
                  <a:pt x="3285460" y="307620"/>
                </a:cubicBezTo>
                <a:cubicBezTo>
                  <a:pt x="3428999" y="348378"/>
                  <a:pt x="3430772" y="584067"/>
                  <a:pt x="3466214" y="552169"/>
                </a:cubicBezTo>
                <a:cubicBezTo>
                  <a:pt x="3501656" y="520271"/>
                  <a:pt x="3476846" y="110918"/>
                  <a:pt x="3498111" y="116234"/>
                </a:cubicBezTo>
                <a:cubicBezTo>
                  <a:pt x="3519376" y="121550"/>
                  <a:pt x="3570767" y="580522"/>
                  <a:pt x="3593804" y="584066"/>
                </a:cubicBezTo>
                <a:cubicBezTo>
                  <a:pt x="3616841" y="587610"/>
                  <a:pt x="3607982" y="148131"/>
                  <a:pt x="3636335" y="137499"/>
                </a:cubicBezTo>
                <a:cubicBezTo>
                  <a:pt x="3664689" y="126866"/>
                  <a:pt x="3724939" y="518499"/>
                  <a:pt x="3763925" y="520271"/>
                </a:cubicBezTo>
                <a:cubicBezTo>
                  <a:pt x="3802911" y="522043"/>
                  <a:pt x="3833037" y="151676"/>
                  <a:pt x="3870251" y="148132"/>
                </a:cubicBezTo>
                <a:cubicBezTo>
                  <a:pt x="3907465" y="144588"/>
                  <a:pt x="3958856" y="491918"/>
                  <a:pt x="3987209" y="499006"/>
                </a:cubicBezTo>
                <a:cubicBezTo>
                  <a:pt x="4015562" y="506094"/>
                  <a:pt x="4015563" y="206611"/>
                  <a:pt x="4040372" y="190662"/>
                </a:cubicBezTo>
                <a:cubicBezTo>
                  <a:pt x="4065181" y="174713"/>
                  <a:pt x="4100623" y="371415"/>
                  <a:pt x="4136065" y="403313"/>
                </a:cubicBezTo>
                <a:cubicBezTo>
                  <a:pt x="4171507" y="435211"/>
                  <a:pt x="4212265" y="408629"/>
                  <a:pt x="4253023" y="382048"/>
                </a:cubicBezTo>
              </a:path>
            </a:pathLst>
          </a:custGeom>
          <a:noFill/>
          <a:ln>
            <a:solidFill>
              <a:schemeClr val="tx1">
                <a:lumMod val="40000"/>
                <a:lumOff val="6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057348" y="2900210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8697354" y="2876096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10337360" y="2876096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5398456" y="3575557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/>
              <a:t>TASK 1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7038462" y="3590104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/>
              <a:t>TASK 2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8697354" y="3575557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/>
              <a:t>TASK 3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10345479" y="3528437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/>
              <a:t>TASK 4</a:t>
            </a: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6243032" y="5015648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/>
              <a:t>TASK 1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7986927" y="5015648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/>
              <a:t>TASK 2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9790174" y="5015648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/>
              <a:t>TASK 3</a:t>
            </a: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5356839" y="6426803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/>
              <a:t>TASK 1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7038462" y="6394607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/>
              <a:t>TASK 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378105" y="152522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GR-17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</a:p>
        </p:txBody>
      </p:sp>
      <p:sp>
        <p:nvSpPr>
          <p:cNvPr id="77" name="Freeform 76"/>
          <p:cNvSpPr/>
          <p:nvPr/>
        </p:nvSpPr>
        <p:spPr>
          <a:xfrm>
            <a:off x="6942221" y="4427333"/>
            <a:ext cx="2839453" cy="361727"/>
          </a:xfrm>
          <a:custGeom>
            <a:avLst/>
            <a:gdLst>
              <a:gd name="connsiteX0" fmla="*/ 0 w 2839453"/>
              <a:gd name="connsiteY0" fmla="*/ 313109 h 361727"/>
              <a:gd name="connsiteX1" fmla="*/ 228600 w 2839453"/>
              <a:gd name="connsiteY1" fmla="*/ 288 h 361727"/>
              <a:gd name="connsiteX2" fmla="*/ 385011 w 2839453"/>
              <a:gd name="connsiteY2" fmla="*/ 361235 h 361727"/>
              <a:gd name="connsiteX3" fmla="*/ 469232 w 2839453"/>
              <a:gd name="connsiteY3" fmla="*/ 84509 h 361727"/>
              <a:gd name="connsiteX4" fmla="*/ 529390 w 2839453"/>
              <a:gd name="connsiteY4" fmla="*/ 361235 h 361727"/>
              <a:gd name="connsiteX5" fmla="*/ 601579 w 2839453"/>
              <a:gd name="connsiteY5" fmla="*/ 108572 h 361727"/>
              <a:gd name="connsiteX6" fmla="*/ 649705 w 2839453"/>
              <a:gd name="connsiteY6" fmla="*/ 337172 h 361727"/>
              <a:gd name="connsiteX7" fmla="*/ 745958 w 2839453"/>
              <a:gd name="connsiteY7" fmla="*/ 156699 h 361727"/>
              <a:gd name="connsiteX8" fmla="*/ 794084 w 2839453"/>
              <a:gd name="connsiteY8" fmla="*/ 325141 h 361727"/>
              <a:gd name="connsiteX9" fmla="*/ 878305 w 2839453"/>
              <a:gd name="connsiteY9" fmla="*/ 204825 h 361727"/>
              <a:gd name="connsiteX10" fmla="*/ 938463 w 2839453"/>
              <a:gd name="connsiteY10" fmla="*/ 325141 h 361727"/>
              <a:gd name="connsiteX11" fmla="*/ 986590 w 2839453"/>
              <a:gd name="connsiteY11" fmla="*/ 252951 h 361727"/>
              <a:gd name="connsiteX12" fmla="*/ 1070811 w 2839453"/>
              <a:gd name="connsiteY12" fmla="*/ 325141 h 361727"/>
              <a:gd name="connsiteX13" fmla="*/ 1768642 w 2839453"/>
              <a:gd name="connsiteY13" fmla="*/ 337172 h 361727"/>
              <a:gd name="connsiteX14" fmla="*/ 1985211 w 2839453"/>
              <a:gd name="connsiteY14" fmla="*/ 12320 h 361727"/>
              <a:gd name="connsiteX15" fmla="*/ 2081463 w 2839453"/>
              <a:gd name="connsiteY15" fmla="*/ 301078 h 361727"/>
              <a:gd name="connsiteX16" fmla="*/ 2213811 w 2839453"/>
              <a:gd name="connsiteY16" fmla="*/ 24351 h 361727"/>
              <a:gd name="connsiteX17" fmla="*/ 2273968 w 2839453"/>
              <a:gd name="connsiteY17" fmla="*/ 277014 h 361727"/>
              <a:gd name="connsiteX18" fmla="*/ 2346158 w 2839453"/>
              <a:gd name="connsiteY18" fmla="*/ 120604 h 361727"/>
              <a:gd name="connsiteX19" fmla="*/ 2418347 w 2839453"/>
              <a:gd name="connsiteY19" fmla="*/ 240920 h 361727"/>
              <a:gd name="connsiteX20" fmla="*/ 2526632 w 2839453"/>
              <a:gd name="connsiteY20" fmla="*/ 144667 h 361727"/>
              <a:gd name="connsiteX21" fmla="*/ 2622884 w 2839453"/>
              <a:gd name="connsiteY21" fmla="*/ 228888 h 361727"/>
              <a:gd name="connsiteX22" fmla="*/ 2719137 w 2839453"/>
              <a:gd name="connsiteY22" fmla="*/ 108572 h 361727"/>
              <a:gd name="connsiteX23" fmla="*/ 2839453 w 2839453"/>
              <a:gd name="connsiteY23" fmla="*/ 228888 h 3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39453" h="361727">
                <a:moveTo>
                  <a:pt x="0" y="313109"/>
                </a:moveTo>
                <a:cubicBezTo>
                  <a:pt x="82216" y="152688"/>
                  <a:pt x="164432" y="-7733"/>
                  <a:pt x="228600" y="288"/>
                </a:cubicBezTo>
                <a:cubicBezTo>
                  <a:pt x="292768" y="8309"/>
                  <a:pt x="344906" y="347198"/>
                  <a:pt x="385011" y="361235"/>
                </a:cubicBezTo>
                <a:cubicBezTo>
                  <a:pt x="425116" y="375272"/>
                  <a:pt x="445169" y="84509"/>
                  <a:pt x="469232" y="84509"/>
                </a:cubicBezTo>
                <a:cubicBezTo>
                  <a:pt x="493295" y="84509"/>
                  <a:pt x="507332" y="357225"/>
                  <a:pt x="529390" y="361235"/>
                </a:cubicBezTo>
                <a:cubicBezTo>
                  <a:pt x="551448" y="365245"/>
                  <a:pt x="581527" y="112582"/>
                  <a:pt x="601579" y="108572"/>
                </a:cubicBezTo>
                <a:cubicBezTo>
                  <a:pt x="621631" y="104562"/>
                  <a:pt x="625642" y="329151"/>
                  <a:pt x="649705" y="337172"/>
                </a:cubicBezTo>
                <a:cubicBezTo>
                  <a:pt x="673768" y="345193"/>
                  <a:pt x="721895" y="158704"/>
                  <a:pt x="745958" y="156699"/>
                </a:cubicBezTo>
                <a:cubicBezTo>
                  <a:pt x="770021" y="154694"/>
                  <a:pt x="772026" y="317120"/>
                  <a:pt x="794084" y="325141"/>
                </a:cubicBezTo>
                <a:cubicBezTo>
                  <a:pt x="816142" y="333162"/>
                  <a:pt x="854242" y="204825"/>
                  <a:pt x="878305" y="204825"/>
                </a:cubicBezTo>
                <a:cubicBezTo>
                  <a:pt x="902368" y="204825"/>
                  <a:pt x="920416" y="317120"/>
                  <a:pt x="938463" y="325141"/>
                </a:cubicBezTo>
                <a:cubicBezTo>
                  <a:pt x="956510" y="333162"/>
                  <a:pt x="964532" y="252951"/>
                  <a:pt x="986590" y="252951"/>
                </a:cubicBezTo>
                <a:cubicBezTo>
                  <a:pt x="1008648" y="252951"/>
                  <a:pt x="940469" y="311104"/>
                  <a:pt x="1070811" y="325141"/>
                </a:cubicBezTo>
                <a:cubicBezTo>
                  <a:pt x="1201153" y="339178"/>
                  <a:pt x="1616242" y="389309"/>
                  <a:pt x="1768642" y="337172"/>
                </a:cubicBezTo>
                <a:cubicBezTo>
                  <a:pt x="1921042" y="285035"/>
                  <a:pt x="1933074" y="18336"/>
                  <a:pt x="1985211" y="12320"/>
                </a:cubicBezTo>
                <a:cubicBezTo>
                  <a:pt x="2037348" y="6304"/>
                  <a:pt x="2043363" y="299073"/>
                  <a:pt x="2081463" y="301078"/>
                </a:cubicBezTo>
                <a:cubicBezTo>
                  <a:pt x="2119563" y="303083"/>
                  <a:pt x="2181727" y="28362"/>
                  <a:pt x="2213811" y="24351"/>
                </a:cubicBezTo>
                <a:cubicBezTo>
                  <a:pt x="2245895" y="20340"/>
                  <a:pt x="2251910" y="260972"/>
                  <a:pt x="2273968" y="277014"/>
                </a:cubicBezTo>
                <a:cubicBezTo>
                  <a:pt x="2296026" y="293056"/>
                  <a:pt x="2322095" y="126620"/>
                  <a:pt x="2346158" y="120604"/>
                </a:cubicBezTo>
                <a:cubicBezTo>
                  <a:pt x="2370221" y="114588"/>
                  <a:pt x="2388268" y="236909"/>
                  <a:pt x="2418347" y="240920"/>
                </a:cubicBezTo>
                <a:cubicBezTo>
                  <a:pt x="2448426" y="244930"/>
                  <a:pt x="2492543" y="146672"/>
                  <a:pt x="2526632" y="144667"/>
                </a:cubicBezTo>
                <a:cubicBezTo>
                  <a:pt x="2560722" y="142662"/>
                  <a:pt x="2590800" y="234904"/>
                  <a:pt x="2622884" y="228888"/>
                </a:cubicBezTo>
                <a:cubicBezTo>
                  <a:pt x="2654968" y="222872"/>
                  <a:pt x="2683042" y="108572"/>
                  <a:pt x="2719137" y="108572"/>
                </a:cubicBezTo>
                <a:cubicBezTo>
                  <a:pt x="2755232" y="108572"/>
                  <a:pt x="2797342" y="168730"/>
                  <a:pt x="2839453" y="228888"/>
                </a:cubicBezTo>
              </a:path>
            </a:pathLst>
          </a:custGeom>
          <a:noFill/>
          <a:ln>
            <a:solidFill>
              <a:schemeClr val="tx1">
                <a:lumMod val="40000"/>
                <a:lumOff val="6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 79"/>
          <p:cNvSpPr/>
          <p:nvPr/>
        </p:nvSpPr>
        <p:spPr>
          <a:xfrm>
            <a:off x="6075947" y="5801812"/>
            <a:ext cx="974558" cy="466830"/>
          </a:xfrm>
          <a:custGeom>
            <a:avLst/>
            <a:gdLst>
              <a:gd name="connsiteX0" fmla="*/ 0 w 974558"/>
              <a:gd name="connsiteY0" fmla="*/ 201946 h 466830"/>
              <a:gd name="connsiteX1" fmla="*/ 228600 w 974558"/>
              <a:gd name="connsiteY1" fmla="*/ 9441 h 466830"/>
              <a:gd name="connsiteX2" fmla="*/ 312821 w 974558"/>
              <a:gd name="connsiteY2" fmla="*/ 466641 h 466830"/>
              <a:gd name="connsiteX3" fmla="*/ 385011 w 974558"/>
              <a:gd name="connsiteY3" fmla="*/ 69599 h 466830"/>
              <a:gd name="connsiteX4" fmla="*/ 481264 w 974558"/>
              <a:gd name="connsiteY4" fmla="*/ 370388 h 466830"/>
              <a:gd name="connsiteX5" fmla="*/ 601579 w 974558"/>
              <a:gd name="connsiteY5" fmla="*/ 105693 h 466830"/>
              <a:gd name="connsiteX6" fmla="*/ 685800 w 974558"/>
              <a:gd name="connsiteY6" fmla="*/ 346325 h 466830"/>
              <a:gd name="connsiteX7" fmla="*/ 794085 w 974558"/>
              <a:gd name="connsiteY7" fmla="*/ 165851 h 466830"/>
              <a:gd name="connsiteX8" fmla="*/ 878306 w 974558"/>
              <a:gd name="connsiteY8" fmla="*/ 334293 h 466830"/>
              <a:gd name="connsiteX9" fmla="*/ 974558 w 974558"/>
              <a:gd name="connsiteY9" fmla="*/ 226009 h 46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4558" h="466830">
                <a:moveTo>
                  <a:pt x="0" y="201946"/>
                </a:moveTo>
                <a:cubicBezTo>
                  <a:pt x="88231" y="83635"/>
                  <a:pt x="176463" y="-34675"/>
                  <a:pt x="228600" y="9441"/>
                </a:cubicBezTo>
                <a:cubicBezTo>
                  <a:pt x="280737" y="53557"/>
                  <a:pt x="286753" y="456615"/>
                  <a:pt x="312821" y="466641"/>
                </a:cubicBezTo>
                <a:cubicBezTo>
                  <a:pt x="338890" y="476667"/>
                  <a:pt x="356937" y="85641"/>
                  <a:pt x="385011" y="69599"/>
                </a:cubicBezTo>
                <a:cubicBezTo>
                  <a:pt x="413085" y="53557"/>
                  <a:pt x="445169" y="364372"/>
                  <a:pt x="481264" y="370388"/>
                </a:cubicBezTo>
                <a:cubicBezTo>
                  <a:pt x="517359" y="376404"/>
                  <a:pt x="567490" y="109703"/>
                  <a:pt x="601579" y="105693"/>
                </a:cubicBezTo>
                <a:cubicBezTo>
                  <a:pt x="635668" y="101683"/>
                  <a:pt x="653716" y="336299"/>
                  <a:pt x="685800" y="346325"/>
                </a:cubicBezTo>
                <a:cubicBezTo>
                  <a:pt x="717884" y="356351"/>
                  <a:pt x="762001" y="167856"/>
                  <a:pt x="794085" y="165851"/>
                </a:cubicBezTo>
                <a:cubicBezTo>
                  <a:pt x="826169" y="163846"/>
                  <a:pt x="848227" y="324267"/>
                  <a:pt x="878306" y="334293"/>
                </a:cubicBezTo>
                <a:cubicBezTo>
                  <a:pt x="908385" y="344319"/>
                  <a:pt x="941471" y="285164"/>
                  <a:pt x="974558" y="226009"/>
                </a:cubicBezTo>
              </a:path>
            </a:pathLst>
          </a:custGeom>
          <a:noFill/>
          <a:ln>
            <a:solidFill>
              <a:schemeClr val="tx1">
                <a:lumMod val="40000"/>
                <a:lumOff val="6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8016603" y="4357874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" name="Block Arc 81"/>
          <p:cNvSpPr/>
          <p:nvPr/>
        </p:nvSpPr>
        <p:spPr>
          <a:xfrm rot="16200000">
            <a:off x="1038355" y="3609734"/>
            <a:ext cx="2391093" cy="2104802"/>
          </a:xfrm>
          <a:prstGeom prst="blockArc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 rot="16200000">
            <a:off x="-787923" y="4208154"/>
            <a:ext cx="3140036" cy="1082758"/>
          </a:xfrm>
          <a:prstGeom prst="rect">
            <a:avLst/>
          </a:prstGeom>
          <a:ln>
            <a:noFill/>
          </a:ln>
          <a:effectLst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dirty="0"/>
              <a:t> </a:t>
            </a:r>
            <a:r>
              <a:rPr lang="en-US" sz="2000" dirty="0"/>
              <a:t>ABC-123</a:t>
            </a:r>
          </a:p>
        </p:txBody>
      </p:sp>
      <p:sp>
        <p:nvSpPr>
          <p:cNvPr id="6" name="Freeform 5"/>
          <p:cNvSpPr/>
          <p:nvPr/>
        </p:nvSpPr>
        <p:spPr>
          <a:xfrm>
            <a:off x="7734300" y="5866205"/>
            <a:ext cx="2540000" cy="561685"/>
          </a:xfrm>
          <a:custGeom>
            <a:avLst/>
            <a:gdLst>
              <a:gd name="connsiteX0" fmla="*/ 0 w 2540000"/>
              <a:gd name="connsiteY0" fmla="*/ 140895 h 561685"/>
              <a:gd name="connsiteX1" fmla="*/ 825500 w 2540000"/>
              <a:gd name="connsiteY1" fmla="*/ 559995 h 561685"/>
              <a:gd name="connsiteX2" fmla="*/ 1562100 w 2540000"/>
              <a:gd name="connsiteY2" fmla="*/ 1195 h 561685"/>
              <a:gd name="connsiteX3" fmla="*/ 2273300 w 2540000"/>
              <a:gd name="connsiteY3" fmla="*/ 407595 h 561685"/>
              <a:gd name="connsiteX4" fmla="*/ 2540000 w 2540000"/>
              <a:gd name="connsiteY4" fmla="*/ 267895 h 56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0" h="561685">
                <a:moveTo>
                  <a:pt x="0" y="140895"/>
                </a:moveTo>
                <a:cubicBezTo>
                  <a:pt x="282575" y="362086"/>
                  <a:pt x="565150" y="583278"/>
                  <a:pt x="825500" y="559995"/>
                </a:cubicBezTo>
                <a:cubicBezTo>
                  <a:pt x="1085850" y="536712"/>
                  <a:pt x="1320800" y="26595"/>
                  <a:pt x="1562100" y="1195"/>
                </a:cubicBezTo>
                <a:cubicBezTo>
                  <a:pt x="1803400" y="-24205"/>
                  <a:pt x="2110317" y="363145"/>
                  <a:pt x="2273300" y="407595"/>
                </a:cubicBezTo>
                <a:cubicBezTo>
                  <a:pt x="2436283" y="452045"/>
                  <a:pt x="2488141" y="359970"/>
                  <a:pt x="2540000" y="267895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0477512" y="4705716"/>
            <a:ext cx="666287" cy="1174384"/>
          </a:xfrm>
          <a:custGeom>
            <a:avLst/>
            <a:gdLst>
              <a:gd name="connsiteX0" fmla="*/ 0 w 666299"/>
              <a:gd name="connsiteY0" fmla="*/ 0 h 1333500"/>
              <a:gd name="connsiteX1" fmla="*/ 660400 w 666299"/>
              <a:gd name="connsiteY1" fmla="*/ 431800 h 1333500"/>
              <a:gd name="connsiteX2" fmla="*/ 330200 w 666299"/>
              <a:gd name="connsiteY2" fmla="*/ 762000 h 1333500"/>
              <a:gd name="connsiteX3" fmla="*/ 431800 w 666299"/>
              <a:gd name="connsiteY3" fmla="*/ 990600 h 1333500"/>
              <a:gd name="connsiteX4" fmla="*/ 266700 w 666299"/>
              <a:gd name="connsiteY4" fmla="*/ 1066800 h 1333500"/>
              <a:gd name="connsiteX5" fmla="*/ 342900 w 666299"/>
              <a:gd name="connsiteY5" fmla="*/ 1270000 h 1333500"/>
              <a:gd name="connsiteX6" fmla="*/ 177800 w 666299"/>
              <a:gd name="connsiteY6" fmla="*/ 133350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299" h="1333500">
                <a:moveTo>
                  <a:pt x="0" y="0"/>
                </a:moveTo>
                <a:cubicBezTo>
                  <a:pt x="302683" y="152400"/>
                  <a:pt x="605367" y="304800"/>
                  <a:pt x="660400" y="431800"/>
                </a:cubicBezTo>
                <a:cubicBezTo>
                  <a:pt x="715433" y="558800"/>
                  <a:pt x="368300" y="668867"/>
                  <a:pt x="330200" y="762000"/>
                </a:cubicBezTo>
                <a:cubicBezTo>
                  <a:pt x="292100" y="855133"/>
                  <a:pt x="442383" y="939800"/>
                  <a:pt x="431800" y="990600"/>
                </a:cubicBezTo>
                <a:cubicBezTo>
                  <a:pt x="421217" y="1041400"/>
                  <a:pt x="281517" y="1020233"/>
                  <a:pt x="266700" y="1066800"/>
                </a:cubicBezTo>
                <a:cubicBezTo>
                  <a:pt x="251883" y="1113367"/>
                  <a:pt x="357717" y="1225550"/>
                  <a:pt x="342900" y="1270000"/>
                </a:cubicBezTo>
                <a:cubicBezTo>
                  <a:pt x="328083" y="1314450"/>
                  <a:pt x="252941" y="1323975"/>
                  <a:pt x="177800" y="1333500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0756900" y="3149600"/>
            <a:ext cx="878284" cy="2870200"/>
          </a:xfrm>
          <a:custGeom>
            <a:avLst/>
            <a:gdLst>
              <a:gd name="connsiteX0" fmla="*/ 279400 w 878284"/>
              <a:gd name="connsiteY0" fmla="*/ 0 h 2870200"/>
              <a:gd name="connsiteX1" fmla="*/ 876300 w 878284"/>
              <a:gd name="connsiteY1" fmla="*/ 584200 h 2870200"/>
              <a:gd name="connsiteX2" fmla="*/ 482600 w 878284"/>
              <a:gd name="connsiteY2" fmla="*/ 1663700 h 2870200"/>
              <a:gd name="connsiteX3" fmla="*/ 774700 w 878284"/>
              <a:gd name="connsiteY3" fmla="*/ 2324100 h 2870200"/>
              <a:gd name="connsiteX4" fmla="*/ 0 w 878284"/>
              <a:gd name="connsiteY4" fmla="*/ 2870200 h 287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284" h="2870200">
                <a:moveTo>
                  <a:pt x="279400" y="0"/>
                </a:moveTo>
                <a:cubicBezTo>
                  <a:pt x="560916" y="153458"/>
                  <a:pt x="842433" y="306917"/>
                  <a:pt x="876300" y="584200"/>
                </a:cubicBezTo>
                <a:cubicBezTo>
                  <a:pt x="910167" y="861483"/>
                  <a:pt x="499533" y="1373717"/>
                  <a:pt x="482600" y="1663700"/>
                </a:cubicBezTo>
                <a:cubicBezTo>
                  <a:pt x="465667" y="1953683"/>
                  <a:pt x="855133" y="2123017"/>
                  <a:pt x="774700" y="2324100"/>
                </a:cubicBezTo>
                <a:cubicBezTo>
                  <a:pt x="694267" y="2525183"/>
                  <a:pt x="347133" y="2697691"/>
                  <a:pt x="0" y="2870200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0260476" y="5820951"/>
            <a:ext cx="496437" cy="517807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4FAF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057348" y="5724048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9790174" y="4304778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9625937" y="6399832"/>
            <a:ext cx="1913224" cy="271145"/>
          </a:xfrm>
          <a:prstGeom prst="rect">
            <a:avLst/>
          </a:prstGeom>
          <a:ln>
            <a:solidFill>
              <a:schemeClr val="bg2"/>
            </a:solidFill>
          </a:ln>
          <a:effectLst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MAIN</a:t>
            </a:r>
            <a:r>
              <a:rPr lang="en-US" sz="1600" dirty="0"/>
              <a:t> CHAIN</a:t>
            </a:r>
          </a:p>
        </p:txBody>
      </p:sp>
      <p:sp>
        <p:nvSpPr>
          <p:cNvPr id="10" name="Freeform 9"/>
          <p:cNvSpPr/>
          <p:nvPr/>
        </p:nvSpPr>
        <p:spPr>
          <a:xfrm>
            <a:off x="3213100" y="3073400"/>
            <a:ext cx="2209800" cy="371715"/>
          </a:xfrm>
          <a:custGeom>
            <a:avLst/>
            <a:gdLst>
              <a:gd name="connsiteX0" fmla="*/ 0 w 2209800"/>
              <a:gd name="connsiteY0" fmla="*/ 152400 h 371715"/>
              <a:gd name="connsiteX1" fmla="*/ 571500 w 2209800"/>
              <a:gd name="connsiteY1" fmla="*/ 368300 h 371715"/>
              <a:gd name="connsiteX2" fmla="*/ 2209800 w 2209800"/>
              <a:gd name="connsiteY2" fmla="*/ 0 h 37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9800" h="371715">
                <a:moveTo>
                  <a:pt x="0" y="152400"/>
                </a:moveTo>
                <a:cubicBezTo>
                  <a:pt x="101600" y="273050"/>
                  <a:pt x="203200" y="393700"/>
                  <a:pt x="571500" y="368300"/>
                </a:cubicBezTo>
                <a:cubicBezTo>
                  <a:pt x="939800" y="342900"/>
                  <a:pt x="1574800" y="171450"/>
                  <a:pt x="2209800" y="0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584700" y="4622800"/>
            <a:ext cx="1676400" cy="612179"/>
          </a:xfrm>
          <a:custGeom>
            <a:avLst/>
            <a:gdLst>
              <a:gd name="connsiteX0" fmla="*/ 0 w 1676400"/>
              <a:gd name="connsiteY0" fmla="*/ 0 h 612179"/>
              <a:gd name="connsiteX1" fmla="*/ 1016000 w 1676400"/>
              <a:gd name="connsiteY1" fmla="*/ 609600 h 612179"/>
              <a:gd name="connsiteX2" fmla="*/ 1676400 w 1676400"/>
              <a:gd name="connsiteY2" fmla="*/ 177800 h 61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612179">
                <a:moveTo>
                  <a:pt x="0" y="0"/>
                </a:moveTo>
                <a:cubicBezTo>
                  <a:pt x="368300" y="289983"/>
                  <a:pt x="736600" y="579967"/>
                  <a:pt x="1016000" y="609600"/>
                </a:cubicBezTo>
                <a:cubicBezTo>
                  <a:pt x="1295400" y="639233"/>
                  <a:pt x="1485900" y="408516"/>
                  <a:pt x="1676400" y="177800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3213100" y="6172200"/>
            <a:ext cx="2184400" cy="215990"/>
          </a:xfrm>
          <a:custGeom>
            <a:avLst/>
            <a:gdLst>
              <a:gd name="connsiteX0" fmla="*/ 0 w 2184400"/>
              <a:gd name="connsiteY0" fmla="*/ 0 h 215990"/>
              <a:gd name="connsiteX1" fmla="*/ 736600 w 2184400"/>
              <a:gd name="connsiteY1" fmla="*/ 38100 h 215990"/>
              <a:gd name="connsiteX2" fmla="*/ 1739900 w 2184400"/>
              <a:gd name="connsiteY2" fmla="*/ 215900 h 215990"/>
              <a:gd name="connsiteX3" fmla="*/ 2184400 w 2184400"/>
              <a:gd name="connsiteY3" fmla="*/ 12700 h 21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4400" h="215990">
                <a:moveTo>
                  <a:pt x="0" y="0"/>
                </a:moveTo>
                <a:cubicBezTo>
                  <a:pt x="223308" y="1058"/>
                  <a:pt x="446617" y="2117"/>
                  <a:pt x="736600" y="38100"/>
                </a:cubicBezTo>
                <a:cubicBezTo>
                  <a:pt x="1026583" y="74083"/>
                  <a:pt x="1498600" y="220133"/>
                  <a:pt x="1739900" y="215900"/>
                </a:cubicBezTo>
                <a:cubicBezTo>
                  <a:pt x="1981200" y="211667"/>
                  <a:pt x="2082800" y="112183"/>
                  <a:pt x="2184400" y="12700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5417342" y="2876096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6243032" y="4304778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382306" y="5724048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517155" y="5735353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4FAF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21" y="5857651"/>
            <a:ext cx="486224" cy="486224"/>
          </a:xfrm>
          <a:prstGeom prst="rect">
            <a:avLst/>
          </a:prstGeom>
          <a:ln>
            <a:noFill/>
          </a:ln>
        </p:spPr>
      </p:pic>
      <p:sp>
        <p:nvSpPr>
          <p:cNvPr id="85" name="Oval 84"/>
          <p:cNvSpPr/>
          <p:nvPr/>
        </p:nvSpPr>
        <p:spPr>
          <a:xfrm>
            <a:off x="3892614" y="4228192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4FAF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013" y="4272332"/>
            <a:ext cx="595158" cy="595158"/>
          </a:xfrm>
          <a:prstGeom prst="rect">
            <a:avLst/>
          </a:prstGeom>
          <a:ln>
            <a:noFill/>
          </a:ln>
        </p:spPr>
      </p:pic>
      <p:sp>
        <p:nvSpPr>
          <p:cNvPr id="87" name="Oval 86"/>
          <p:cNvSpPr/>
          <p:nvPr/>
        </p:nvSpPr>
        <p:spPr>
          <a:xfrm>
            <a:off x="2500441" y="2900210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4FAF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07" y="3022508"/>
            <a:ext cx="486224" cy="486224"/>
          </a:xfrm>
          <a:prstGeom prst="rect">
            <a:avLst/>
          </a:prstGeom>
          <a:ln>
            <a:noFill/>
          </a:ln>
        </p:spPr>
      </p:pic>
      <p:sp>
        <p:nvSpPr>
          <p:cNvPr id="89" name="Oval 88"/>
          <p:cNvSpPr/>
          <p:nvPr/>
        </p:nvSpPr>
        <p:spPr>
          <a:xfrm>
            <a:off x="2260186" y="3974485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865" y="4228192"/>
            <a:ext cx="761694" cy="761694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0" y="621198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88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905759"/>
            <a:ext cx="10515600" cy="876349"/>
          </a:xfrm>
          <a:ln>
            <a:solidFill>
              <a:schemeClr val="bg2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CHOICE OF BLOCKCHAIN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FRAMEWORK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6358854"/>
            <a:ext cx="354492" cy="297307"/>
          </a:xfrm>
        </p:spPr>
        <p:txBody>
          <a:bodyPr/>
          <a:lstStyle/>
          <a:p>
            <a:fld id="{8D581BC7-E183-40DB-AC97-C19EA4EB8894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6" y="1968155"/>
            <a:ext cx="5157787" cy="823912"/>
          </a:xfrm>
          <a:effectLst>
            <a:outerShdw blurRad="406400" dist="50800" dir="5400000" algn="ctr" rotWithShape="0">
              <a:schemeClr val="tx2">
                <a:lumMod val="60000"/>
                <a:lumOff val="40000"/>
              </a:schemeClr>
            </a:outerShdw>
          </a:effectLst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HYPERLEDGER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FABRIC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7" y="2978113"/>
            <a:ext cx="5157787" cy="3397631"/>
          </a:xfrm>
          <a:effectLst>
            <a:outerShdw blurRad="203200" dist="50800" dir="5400000" algn="ctr" rotWithShape="0">
              <a:schemeClr val="tx2">
                <a:lumMod val="40000"/>
                <a:lumOff val="60000"/>
              </a:schemeClr>
            </a:outerShdw>
          </a:effectLst>
        </p:spPr>
        <p:txBody>
          <a:bodyPr>
            <a:normAutofit fontScale="92500" lnSpcReduction="20000"/>
          </a:bodyPr>
          <a:lstStyle/>
          <a:p>
            <a:r>
              <a:rPr lang="en-US" b="1" u="sng" dirty="0">
                <a:latin typeface="Bahnschrift" panose="020B0502040204020203" pitchFamily="34" charset="0"/>
              </a:rPr>
              <a:t>Consensus Mechanism</a:t>
            </a:r>
            <a:r>
              <a:rPr lang="en-US" dirty="0">
                <a:latin typeface="Bahnschrift" panose="020B0502040204020203" pitchFamily="34" charset="0"/>
              </a:rPr>
              <a:t>: flexibility to choose the consensus algorithm that best fits the needs.</a:t>
            </a:r>
          </a:p>
          <a:p>
            <a:r>
              <a:rPr lang="en-US" b="1" u="sng" dirty="0">
                <a:latin typeface="Bahnschrift" panose="020B0502040204020203" pitchFamily="34" charset="0"/>
              </a:rPr>
              <a:t>Permissioned</a:t>
            </a:r>
            <a:r>
              <a:rPr lang="en-US" dirty="0">
                <a:latin typeface="Bahnschrift" panose="020B0502040204020203" pitchFamily="34" charset="0"/>
              </a:rPr>
              <a:t>: Access controls leading to confidentiality.</a:t>
            </a:r>
          </a:p>
          <a:p>
            <a:r>
              <a:rPr lang="en-US" b="1" u="sng" dirty="0">
                <a:latin typeface="Bahnschrift" panose="020B0502040204020203" pitchFamily="34" charset="0"/>
              </a:rPr>
              <a:t>Smart Contracts</a:t>
            </a:r>
            <a:r>
              <a:rPr lang="en-US" dirty="0">
                <a:latin typeface="Bahnschrift" panose="020B0502040204020203" pitchFamily="34" charset="0"/>
              </a:rPr>
              <a:t>: Go, Java &amp; JavaScript can be used for the purpose.</a:t>
            </a:r>
          </a:p>
          <a:p>
            <a:r>
              <a:rPr lang="en-US" b="1" u="sng" dirty="0">
                <a:latin typeface="Bahnschrift" panose="020B0502040204020203" pitchFamily="34" charset="0"/>
              </a:rPr>
              <a:t>Performance</a:t>
            </a:r>
            <a:r>
              <a:rPr lang="en-US" dirty="0">
                <a:latin typeface="Bahnschrift" panose="020B0502040204020203" pitchFamily="34" charset="0"/>
              </a:rPr>
              <a:t>: Modular architecture allowing for more scalability.</a:t>
            </a:r>
          </a:p>
          <a:p>
            <a:r>
              <a:rPr lang="en-US" b="1" dirty="0">
                <a:latin typeface="Bahnschrift" panose="020B0502040204020203" pitchFamily="34" charset="0"/>
              </a:rPr>
              <a:t>Price</a:t>
            </a:r>
            <a:r>
              <a:rPr lang="en-US" dirty="0">
                <a:latin typeface="Bahnschrift" panose="020B0502040204020203" pitchFamily="34" charset="0"/>
              </a:rPr>
              <a:t>: Requires no gas fees for testing.</a:t>
            </a:r>
          </a:p>
          <a:p>
            <a:r>
              <a:rPr lang="en-US" b="1" u="sng" dirty="0">
                <a:latin typeface="Bahnschrift" panose="020B0502040204020203" pitchFamily="34" charset="0"/>
              </a:rPr>
              <a:t>Community</a:t>
            </a:r>
            <a:r>
              <a:rPr lang="en-US" dirty="0">
                <a:latin typeface="Bahnschrift" panose="020B0502040204020203" pitchFamily="34" charset="0"/>
              </a:rPr>
              <a:t>: Itself has a comparatively smaller community.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82511" y="2041552"/>
            <a:ext cx="5183188" cy="399387"/>
          </a:xfrm>
          <a:effectLst>
            <a:outerShdw blurRad="406400" dist="50800" dir="5400000" algn="ctr" rotWithShape="0">
              <a:schemeClr val="tx2">
                <a:lumMod val="60000"/>
                <a:lumOff val="40000"/>
              </a:schemeClr>
            </a:outerShdw>
          </a:effectLst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ETHE</a:t>
            </a:r>
            <a:r>
              <a:rPr lang="en-US" dirty="0">
                <a:solidFill>
                  <a:schemeClr val="bg2"/>
                </a:solidFill>
              </a:rPr>
              <a:t>REUM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978114"/>
            <a:ext cx="5183188" cy="3397631"/>
          </a:xfrm>
          <a:effectLst>
            <a:outerShdw blurRad="203200" dist="50800" dir="5400000" algn="ctr" rotWithShape="0">
              <a:schemeClr val="tx2">
                <a:lumMod val="40000"/>
                <a:lumOff val="60000"/>
              </a:schemeClr>
            </a:outerShdw>
          </a:effectLst>
        </p:spPr>
        <p:txBody>
          <a:bodyPr>
            <a:normAutofit fontScale="92500" lnSpcReduction="20000"/>
          </a:bodyPr>
          <a:lstStyle/>
          <a:p>
            <a:r>
              <a:rPr lang="en-US" b="1" u="sng" dirty="0">
                <a:latin typeface="Bahnschrift" panose="020B0502040204020203" pitchFamily="34" charset="0"/>
              </a:rPr>
              <a:t>Consensus Mechanism</a:t>
            </a:r>
            <a:r>
              <a:rPr lang="en-US" dirty="0">
                <a:latin typeface="Bahnschrift" panose="020B0502040204020203" pitchFamily="34" charset="0"/>
              </a:rPr>
              <a:t>: Uses a PoW consensus mechanism &amp; is comparatively more public and transparent.</a:t>
            </a:r>
          </a:p>
          <a:p>
            <a:r>
              <a:rPr lang="en-US" b="1" u="sng" dirty="0">
                <a:latin typeface="Bahnschrift" panose="020B0502040204020203" pitchFamily="34" charset="0"/>
              </a:rPr>
              <a:t>Permission-less</a:t>
            </a:r>
            <a:r>
              <a:rPr lang="en-US" dirty="0">
                <a:latin typeface="Bahnschrift" panose="020B0502040204020203" pitchFamily="34" charset="0"/>
              </a:rPr>
              <a:t>: No such inbuilt mechanism to enforce confidentiality.</a:t>
            </a:r>
          </a:p>
          <a:p>
            <a:r>
              <a:rPr lang="en-US" b="1" u="sng" dirty="0">
                <a:latin typeface="Bahnschrift" panose="020B0502040204020203" pitchFamily="34" charset="0"/>
              </a:rPr>
              <a:t>Smart Contracts</a:t>
            </a:r>
            <a:r>
              <a:rPr lang="en-US" dirty="0">
                <a:latin typeface="Bahnschrift" panose="020B0502040204020203" pitchFamily="34" charset="0"/>
              </a:rPr>
              <a:t>: Solidity, a separate language needs to be learned.</a:t>
            </a:r>
          </a:p>
          <a:p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b="1" u="sng" dirty="0">
                <a:latin typeface="Bahnschrift" panose="020B0502040204020203" pitchFamily="34" charset="0"/>
              </a:rPr>
              <a:t>Performance</a:t>
            </a:r>
            <a:r>
              <a:rPr lang="en-US" dirty="0">
                <a:latin typeface="Bahnschrift" panose="020B0502040204020203" pitchFamily="34" charset="0"/>
              </a:rPr>
              <a:t>: Potentially can lead to performance degradation during high network activity.</a:t>
            </a:r>
          </a:p>
          <a:p>
            <a:r>
              <a:rPr lang="en-US" b="1" u="sng" dirty="0">
                <a:latin typeface="Bahnschrift" panose="020B0502040204020203" pitchFamily="34" charset="0"/>
              </a:rPr>
              <a:t>Price</a:t>
            </a:r>
            <a:r>
              <a:rPr lang="en-US" dirty="0">
                <a:latin typeface="Bahnschrift" panose="020B0502040204020203" pitchFamily="34" charset="0"/>
              </a:rPr>
              <a:t>: Requires gas fees for testing.</a:t>
            </a:r>
          </a:p>
          <a:p>
            <a:r>
              <a:rPr lang="en-US" b="1" u="sng" dirty="0">
                <a:latin typeface="Bahnschrift" panose="020B0502040204020203" pitchFamily="34" charset="0"/>
              </a:rPr>
              <a:t>Community</a:t>
            </a:r>
            <a:r>
              <a:rPr lang="en-US" dirty="0">
                <a:latin typeface="Bahnschrift" panose="020B0502040204020203" pitchFamily="34" charset="0"/>
              </a:rPr>
              <a:t>: Has a large community of developers associated with it.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64518" y="186002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GR-17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</a:p>
        </p:txBody>
      </p:sp>
      <p:sp>
        <p:nvSpPr>
          <p:cNvPr id="9" name="Rectangle 8"/>
          <p:cNvSpPr/>
          <p:nvPr/>
        </p:nvSpPr>
        <p:spPr>
          <a:xfrm>
            <a:off x="210993" y="309449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4454" y="658492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3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76774" y="765350"/>
            <a:ext cx="4837112" cy="876349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DEVELOPMENT</a:t>
            </a:r>
          </a:p>
          <a:p>
            <a:r>
              <a:rPr lang="en-US" dirty="0"/>
              <a:t>LIFECYCLE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851103" y="5633607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</a:rPr>
              <a:t>DESIGN</a:t>
            </a:r>
          </a:p>
        </p:txBody>
      </p:sp>
      <p:sp>
        <p:nvSpPr>
          <p:cNvPr id="18" name="Freeform 17"/>
          <p:cNvSpPr/>
          <p:nvPr/>
        </p:nvSpPr>
        <p:spPr>
          <a:xfrm>
            <a:off x="839788" y="1994321"/>
            <a:ext cx="7353300" cy="3707490"/>
          </a:xfrm>
          <a:custGeom>
            <a:avLst/>
            <a:gdLst>
              <a:gd name="connsiteX0" fmla="*/ 0 w 7353300"/>
              <a:gd name="connsiteY0" fmla="*/ 2870416 h 3707490"/>
              <a:gd name="connsiteX1" fmla="*/ 1244600 w 7353300"/>
              <a:gd name="connsiteY1" fmla="*/ 2768816 h 3707490"/>
              <a:gd name="connsiteX2" fmla="*/ 2349500 w 7353300"/>
              <a:gd name="connsiteY2" fmla="*/ 3695916 h 3707490"/>
              <a:gd name="connsiteX3" fmla="*/ 3390900 w 7353300"/>
              <a:gd name="connsiteY3" fmla="*/ 3276816 h 3707490"/>
              <a:gd name="connsiteX4" fmla="*/ 3949700 w 7353300"/>
              <a:gd name="connsiteY4" fmla="*/ 3099016 h 3707490"/>
              <a:gd name="connsiteX5" fmla="*/ 4572000 w 7353300"/>
              <a:gd name="connsiteY5" fmla="*/ 2933916 h 3707490"/>
              <a:gd name="connsiteX6" fmla="*/ 4838700 w 7353300"/>
              <a:gd name="connsiteY6" fmla="*/ 2413216 h 3707490"/>
              <a:gd name="connsiteX7" fmla="*/ 4914900 w 7353300"/>
              <a:gd name="connsiteY7" fmla="*/ 1778216 h 3707490"/>
              <a:gd name="connsiteX8" fmla="*/ 4254500 w 7353300"/>
              <a:gd name="connsiteY8" fmla="*/ 1524216 h 3707490"/>
              <a:gd name="connsiteX9" fmla="*/ 4495800 w 7353300"/>
              <a:gd name="connsiteY9" fmla="*/ 889216 h 3707490"/>
              <a:gd name="connsiteX10" fmla="*/ 4191000 w 7353300"/>
              <a:gd name="connsiteY10" fmla="*/ 381216 h 3707490"/>
              <a:gd name="connsiteX11" fmla="*/ 3594100 w 7353300"/>
              <a:gd name="connsiteY11" fmla="*/ 216 h 3707490"/>
              <a:gd name="connsiteX12" fmla="*/ 2984500 w 7353300"/>
              <a:gd name="connsiteY12" fmla="*/ 432016 h 3707490"/>
              <a:gd name="connsiteX13" fmla="*/ 2501900 w 7353300"/>
              <a:gd name="connsiteY13" fmla="*/ 813016 h 3707490"/>
              <a:gd name="connsiteX14" fmla="*/ 2603500 w 7353300"/>
              <a:gd name="connsiteY14" fmla="*/ 1498816 h 3707490"/>
              <a:gd name="connsiteX15" fmla="*/ 2311400 w 7353300"/>
              <a:gd name="connsiteY15" fmla="*/ 1790916 h 3707490"/>
              <a:gd name="connsiteX16" fmla="*/ 2197100 w 7353300"/>
              <a:gd name="connsiteY16" fmla="*/ 2375116 h 3707490"/>
              <a:gd name="connsiteX17" fmla="*/ 2197100 w 7353300"/>
              <a:gd name="connsiteY17" fmla="*/ 2375116 h 3707490"/>
              <a:gd name="connsiteX18" fmla="*/ 3390900 w 7353300"/>
              <a:gd name="connsiteY18" fmla="*/ 3124416 h 3707490"/>
              <a:gd name="connsiteX19" fmla="*/ 3962400 w 7353300"/>
              <a:gd name="connsiteY19" fmla="*/ 3264116 h 3707490"/>
              <a:gd name="connsiteX20" fmla="*/ 5664200 w 7353300"/>
              <a:gd name="connsiteY20" fmla="*/ 3492716 h 3707490"/>
              <a:gd name="connsiteX21" fmla="*/ 5956300 w 7353300"/>
              <a:gd name="connsiteY21" fmla="*/ 2857716 h 3707490"/>
              <a:gd name="connsiteX22" fmla="*/ 6172200 w 7353300"/>
              <a:gd name="connsiteY22" fmla="*/ 3378416 h 3707490"/>
              <a:gd name="connsiteX23" fmla="*/ 6311900 w 7353300"/>
              <a:gd name="connsiteY23" fmla="*/ 2806916 h 3707490"/>
              <a:gd name="connsiteX24" fmla="*/ 6527800 w 7353300"/>
              <a:gd name="connsiteY24" fmla="*/ 3213316 h 3707490"/>
              <a:gd name="connsiteX25" fmla="*/ 6629400 w 7353300"/>
              <a:gd name="connsiteY25" fmla="*/ 2730716 h 3707490"/>
              <a:gd name="connsiteX26" fmla="*/ 6845300 w 7353300"/>
              <a:gd name="connsiteY26" fmla="*/ 3073616 h 3707490"/>
              <a:gd name="connsiteX27" fmla="*/ 6883400 w 7353300"/>
              <a:gd name="connsiteY27" fmla="*/ 2730716 h 3707490"/>
              <a:gd name="connsiteX28" fmla="*/ 7048500 w 7353300"/>
              <a:gd name="connsiteY28" fmla="*/ 2984716 h 3707490"/>
              <a:gd name="connsiteX29" fmla="*/ 7150100 w 7353300"/>
              <a:gd name="connsiteY29" fmla="*/ 2781516 h 3707490"/>
              <a:gd name="connsiteX30" fmla="*/ 7302500 w 7353300"/>
              <a:gd name="connsiteY30" fmla="*/ 2933916 h 3707490"/>
              <a:gd name="connsiteX31" fmla="*/ 7353300 w 7353300"/>
              <a:gd name="connsiteY31" fmla="*/ 2883116 h 370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53300" h="3707490">
                <a:moveTo>
                  <a:pt x="0" y="2870416"/>
                </a:moveTo>
                <a:cubicBezTo>
                  <a:pt x="426508" y="2750824"/>
                  <a:pt x="853017" y="2631233"/>
                  <a:pt x="1244600" y="2768816"/>
                </a:cubicBezTo>
                <a:cubicBezTo>
                  <a:pt x="1636183" y="2906399"/>
                  <a:pt x="1991783" y="3611249"/>
                  <a:pt x="2349500" y="3695916"/>
                </a:cubicBezTo>
                <a:cubicBezTo>
                  <a:pt x="2707217" y="3780583"/>
                  <a:pt x="3124200" y="3376299"/>
                  <a:pt x="3390900" y="3276816"/>
                </a:cubicBezTo>
                <a:cubicBezTo>
                  <a:pt x="3657600" y="3177333"/>
                  <a:pt x="3752850" y="3156166"/>
                  <a:pt x="3949700" y="3099016"/>
                </a:cubicBezTo>
                <a:cubicBezTo>
                  <a:pt x="4146550" y="3041866"/>
                  <a:pt x="4423833" y="3048216"/>
                  <a:pt x="4572000" y="2933916"/>
                </a:cubicBezTo>
                <a:cubicBezTo>
                  <a:pt x="4720167" y="2819616"/>
                  <a:pt x="4781550" y="2605833"/>
                  <a:pt x="4838700" y="2413216"/>
                </a:cubicBezTo>
                <a:cubicBezTo>
                  <a:pt x="4895850" y="2220599"/>
                  <a:pt x="5012267" y="1926383"/>
                  <a:pt x="4914900" y="1778216"/>
                </a:cubicBezTo>
                <a:cubicBezTo>
                  <a:pt x="4817533" y="1630049"/>
                  <a:pt x="4324350" y="1672383"/>
                  <a:pt x="4254500" y="1524216"/>
                </a:cubicBezTo>
                <a:cubicBezTo>
                  <a:pt x="4184650" y="1376049"/>
                  <a:pt x="4506383" y="1079716"/>
                  <a:pt x="4495800" y="889216"/>
                </a:cubicBezTo>
                <a:cubicBezTo>
                  <a:pt x="4485217" y="698716"/>
                  <a:pt x="4341283" y="529383"/>
                  <a:pt x="4191000" y="381216"/>
                </a:cubicBezTo>
                <a:cubicBezTo>
                  <a:pt x="4040717" y="233049"/>
                  <a:pt x="3795183" y="-8251"/>
                  <a:pt x="3594100" y="216"/>
                </a:cubicBezTo>
                <a:cubicBezTo>
                  <a:pt x="3393017" y="8683"/>
                  <a:pt x="3166533" y="296549"/>
                  <a:pt x="2984500" y="432016"/>
                </a:cubicBezTo>
                <a:cubicBezTo>
                  <a:pt x="2802467" y="567483"/>
                  <a:pt x="2565400" y="635216"/>
                  <a:pt x="2501900" y="813016"/>
                </a:cubicBezTo>
                <a:cubicBezTo>
                  <a:pt x="2438400" y="990816"/>
                  <a:pt x="2635250" y="1335833"/>
                  <a:pt x="2603500" y="1498816"/>
                </a:cubicBezTo>
                <a:cubicBezTo>
                  <a:pt x="2571750" y="1661799"/>
                  <a:pt x="2379133" y="1644866"/>
                  <a:pt x="2311400" y="1790916"/>
                </a:cubicBezTo>
                <a:cubicBezTo>
                  <a:pt x="2243667" y="1936966"/>
                  <a:pt x="2197100" y="2375116"/>
                  <a:pt x="2197100" y="2375116"/>
                </a:cubicBezTo>
                <a:lnTo>
                  <a:pt x="2197100" y="2375116"/>
                </a:lnTo>
                <a:cubicBezTo>
                  <a:pt x="2396067" y="2499999"/>
                  <a:pt x="3096683" y="2976249"/>
                  <a:pt x="3390900" y="3124416"/>
                </a:cubicBezTo>
                <a:cubicBezTo>
                  <a:pt x="3685117" y="3272583"/>
                  <a:pt x="3583517" y="3202733"/>
                  <a:pt x="3962400" y="3264116"/>
                </a:cubicBezTo>
                <a:cubicBezTo>
                  <a:pt x="4341283" y="3325499"/>
                  <a:pt x="5331883" y="3560449"/>
                  <a:pt x="5664200" y="3492716"/>
                </a:cubicBezTo>
                <a:cubicBezTo>
                  <a:pt x="5996517" y="3424983"/>
                  <a:pt x="5871633" y="2876766"/>
                  <a:pt x="5956300" y="2857716"/>
                </a:cubicBezTo>
                <a:cubicBezTo>
                  <a:pt x="6040967" y="2838666"/>
                  <a:pt x="6112933" y="3386883"/>
                  <a:pt x="6172200" y="3378416"/>
                </a:cubicBezTo>
                <a:cubicBezTo>
                  <a:pt x="6231467" y="3369949"/>
                  <a:pt x="6252633" y="2834433"/>
                  <a:pt x="6311900" y="2806916"/>
                </a:cubicBezTo>
                <a:cubicBezTo>
                  <a:pt x="6371167" y="2779399"/>
                  <a:pt x="6474883" y="3226016"/>
                  <a:pt x="6527800" y="3213316"/>
                </a:cubicBezTo>
                <a:cubicBezTo>
                  <a:pt x="6580717" y="3200616"/>
                  <a:pt x="6576483" y="2753999"/>
                  <a:pt x="6629400" y="2730716"/>
                </a:cubicBezTo>
                <a:cubicBezTo>
                  <a:pt x="6682317" y="2707433"/>
                  <a:pt x="6802967" y="3073616"/>
                  <a:pt x="6845300" y="3073616"/>
                </a:cubicBezTo>
                <a:cubicBezTo>
                  <a:pt x="6887633" y="3073616"/>
                  <a:pt x="6849533" y="2745533"/>
                  <a:pt x="6883400" y="2730716"/>
                </a:cubicBezTo>
                <a:cubicBezTo>
                  <a:pt x="6917267" y="2715899"/>
                  <a:pt x="7004050" y="2976249"/>
                  <a:pt x="7048500" y="2984716"/>
                </a:cubicBezTo>
                <a:cubicBezTo>
                  <a:pt x="7092950" y="2993183"/>
                  <a:pt x="7107767" y="2789983"/>
                  <a:pt x="7150100" y="2781516"/>
                </a:cubicBezTo>
                <a:cubicBezTo>
                  <a:pt x="7192433" y="2773049"/>
                  <a:pt x="7268633" y="2916983"/>
                  <a:pt x="7302500" y="2933916"/>
                </a:cubicBezTo>
                <a:cubicBezTo>
                  <a:pt x="7336367" y="2950849"/>
                  <a:pt x="7344833" y="2916982"/>
                  <a:pt x="7353300" y="2883116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13074" y="4880717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904517" y="2298205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450618" y="3761273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57076" y="2298205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64649" y="3761273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urved Up Arrow 30"/>
          <p:cNvSpPr/>
          <p:nvPr/>
        </p:nvSpPr>
        <p:spPr>
          <a:xfrm rot="10800000">
            <a:off x="3619047" y="2922533"/>
            <a:ext cx="1285470" cy="738036"/>
          </a:xfrm>
          <a:prstGeom prst="curvedUpArrow">
            <a:avLst/>
          </a:prstGeom>
          <a:noFill/>
          <a:ln>
            <a:solidFill>
              <a:srgbClr val="5BF80C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urved Up Arrow 31"/>
          <p:cNvSpPr/>
          <p:nvPr/>
        </p:nvSpPr>
        <p:spPr>
          <a:xfrm>
            <a:off x="3728416" y="3915880"/>
            <a:ext cx="1285470" cy="738036"/>
          </a:xfrm>
          <a:prstGeom prst="curvedUpArrow">
            <a:avLst/>
          </a:prstGeom>
          <a:noFill/>
          <a:ln>
            <a:solidFill>
              <a:srgbClr val="5BF80C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848024" y="2430985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</a:rPr>
              <a:t>DEPLOY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319522" y="2316913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</a:rPr>
              <a:t>TEST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240085" y="4000466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</a:rPr>
              <a:t>DEVELOP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517278" y="3848066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</a:rPr>
              <a:t>REVIEW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-136284" y="5271951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PLAN</a:t>
            </a:r>
            <a:endParaRPr lang="en-US" sz="2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7835044" y="5227385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LAUNCH</a:t>
            </a:r>
            <a:endParaRPr lang="en-US" sz="20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346931" y="1248830"/>
            <a:ext cx="3001098" cy="604874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SUPERIOR QUALITY </a:t>
            </a:r>
            <a:r>
              <a:rPr lang="en-US" sz="2000" dirty="0"/>
              <a:t>PRODUCT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355543" y="1994321"/>
            <a:ext cx="3001098" cy="604874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CUSTOMER </a:t>
            </a:r>
            <a:r>
              <a:rPr lang="en-US" sz="2000" dirty="0"/>
              <a:t>SATISFCATION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346931" y="2675581"/>
            <a:ext cx="3001098" cy="604874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PROJECT</a:t>
            </a:r>
          </a:p>
          <a:p>
            <a:pPr algn="r"/>
            <a:r>
              <a:rPr lang="en-US" sz="2000" dirty="0"/>
              <a:t>PREDICTABILITY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346931" y="4264632"/>
            <a:ext cx="3001098" cy="604874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CONTINUOUS</a:t>
            </a:r>
          </a:p>
          <a:p>
            <a:pPr algn="r"/>
            <a:r>
              <a:rPr lang="en-US" sz="2000" dirty="0"/>
              <a:t>IMPROVEMENT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346931" y="3458836"/>
            <a:ext cx="3001098" cy="604874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INCREASED</a:t>
            </a:r>
          </a:p>
          <a:p>
            <a:pPr algn="r"/>
            <a:r>
              <a:rPr lang="en-US" sz="2000" dirty="0"/>
              <a:t>FLEXIBILITY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1635751" y="1123451"/>
            <a:ext cx="245349" cy="4578360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1606304" y="1988159"/>
            <a:ext cx="304244" cy="31308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11599805" y="1249189"/>
            <a:ext cx="304244" cy="31308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11606304" y="2727129"/>
            <a:ext cx="304244" cy="31308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1599805" y="3453457"/>
            <a:ext cx="304244" cy="31308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11599805" y="4264632"/>
            <a:ext cx="304244" cy="31308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364518" y="203200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GR-17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</a:p>
        </p:txBody>
      </p:sp>
      <p:sp>
        <p:nvSpPr>
          <p:cNvPr id="55" name="Oval 54"/>
          <p:cNvSpPr/>
          <p:nvPr/>
        </p:nvSpPr>
        <p:spPr>
          <a:xfrm>
            <a:off x="241917" y="4568553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184231" y="4568553"/>
            <a:ext cx="496437" cy="517807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2960038" y="6266605"/>
            <a:ext cx="3132557" cy="303884"/>
          </a:xfrm>
          <a:prstGeom prst="rect">
            <a:avLst/>
          </a:prstGeom>
          <a:ln>
            <a:solidFill>
              <a:schemeClr val="bg2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AGILE</a:t>
            </a:r>
            <a:r>
              <a:rPr lang="en-US" sz="1600" dirty="0"/>
              <a:t> METHODOLOGY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567488" y="6340012"/>
            <a:ext cx="5613713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9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22" y="1994170"/>
            <a:ext cx="4229399" cy="804338"/>
          </a:xfr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/>
          <a:lstStyle/>
          <a:p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ABOUT</a:t>
            </a:r>
            <a:r>
              <a:rPr lang="en-US" dirty="0"/>
              <a:t>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155" y="3293415"/>
            <a:ext cx="4205904" cy="569085"/>
          </a:xfrm>
          <a:effectLst>
            <a:outerShdw blurRad="114300" dist="38100" algn="l" rotWithShape="0">
              <a:schemeClr val="tx1">
                <a:lumMod val="60000"/>
                <a:lumOff val="40000"/>
                <a:alpha val="46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1500" dirty="0">
                <a:latin typeface="Bahnschrift" panose="020B0502040204020203" pitchFamily="34" charset="0"/>
              </a:rPr>
              <a:t>A CONFIDENTIALITY BASED ONLINE COLLABORATIVE-RESEARCH PLATFORM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87964" y="4022008"/>
            <a:ext cx="4043358" cy="1170967"/>
          </a:xfrm>
          <a:ln>
            <a:noFill/>
          </a:ln>
          <a:effectLst>
            <a:outerShdw blurRad="88900" dist="12700" algn="l" rotWithShape="0">
              <a:schemeClr val="accent6">
                <a:lumMod val="40000"/>
                <a:lumOff val="60000"/>
                <a:alpha val="44000"/>
              </a:scheme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Providing researchers and collaborators a confidential environment online to work on a project by deploying smart contracts used in blockchain technology. Being decentralized, the platform reduces the risk of data breach seen in Web-2 applications.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925" y="1458536"/>
            <a:ext cx="1174970" cy="1174970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8886467" y="1639439"/>
            <a:ext cx="0" cy="4739798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46307" y="3850873"/>
            <a:ext cx="4230455" cy="11627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  <a:effectLst>
            <a:outerShdw blurRad="139700" dist="38100" algn="l" rotWithShape="0">
              <a:schemeClr val="tx1">
                <a:lumMod val="60000"/>
                <a:lumOff val="40000"/>
                <a:alpha val="7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7838310" y="2578100"/>
            <a:ext cx="217397" cy="622300"/>
          </a:xfrm>
          <a:custGeom>
            <a:avLst/>
            <a:gdLst>
              <a:gd name="connsiteX0" fmla="*/ 48390 w 217397"/>
              <a:gd name="connsiteY0" fmla="*/ 0 h 622300"/>
              <a:gd name="connsiteX1" fmla="*/ 10290 w 217397"/>
              <a:gd name="connsiteY1" fmla="*/ 292100 h 622300"/>
              <a:gd name="connsiteX2" fmla="*/ 213490 w 217397"/>
              <a:gd name="connsiteY2" fmla="*/ 457200 h 622300"/>
              <a:gd name="connsiteX3" fmla="*/ 124590 w 217397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397" h="622300">
                <a:moveTo>
                  <a:pt x="48390" y="0"/>
                </a:moveTo>
                <a:cubicBezTo>
                  <a:pt x="15581" y="107950"/>
                  <a:pt x="-17227" y="215900"/>
                  <a:pt x="10290" y="292100"/>
                </a:cubicBezTo>
                <a:cubicBezTo>
                  <a:pt x="37807" y="368300"/>
                  <a:pt x="194440" y="402167"/>
                  <a:pt x="213490" y="457200"/>
                </a:cubicBezTo>
                <a:cubicBezTo>
                  <a:pt x="232540" y="512233"/>
                  <a:pt x="178565" y="567266"/>
                  <a:pt x="124590" y="6223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906695" y="3606800"/>
            <a:ext cx="234541" cy="774700"/>
          </a:xfrm>
          <a:custGeom>
            <a:avLst/>
            <a:gdLst>
              <a:gd name="connsiteX0" fmla="*/ 56205 w 234541"/>
              <a:gd name="connsiteY0" fmla="*/ 0 h 774700"/>
              <a:gd name="connsiteX1" fmla="*/ 234005 w 234541"/>
              <a:gd name="connsiteY1" fmla="*/ 317500 h 774700"/>
              <a:gd name="connsiteX2" fmla="*/ 5405 w 234541"/>
              <a:gd name="connsiteY2" fmla="*/ 495300 h 774700"/>
              <a:gd name="connsiteX3" fmla="*/ 94305 w 234541"/>
              <a:gd name="connsiteY3" fmla="*/ 77470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41" h="774700">
                <a:moveTo>
                  <a:pt x="56205" y="0"/>
                </a:moveTo>
                <a:cubicBezTo>
                  <a:pt x="149338" y="117475"/>
                  <a:pt x="242472" y="234950"/>
                  <a:pt x="234005" y="317500"/>
                </a:cubicBezTo>
                <a:cubicBezTo>
                  <a:pt x="225538" y="400050"/>
                  <a:pt x="28688" y="419100"/>
                  <a:pt x="5405" y="495300"/>
                </a:cubicBezTo>
                <a:cubicBezTo>
                  <a:pt x="-17878" y="571500"/>
                  <a:pt x="38213" y="673100"/>
                  <a:pt x="94305" y="7747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987889" y="4787900"/>
            <a:ext cx="254523" cy="990600"/>
          </a:xfrm>
          <a:custGeom>
            <a:avLst/>
            <a:gdLst>
              <a:gd name="connsiteX0" fmla="*/ 25811 w 254523"/>
              <a:gd name="connsiteY0" fmla="*/ 0 h 990600"/>
              <a:gd name="connsiteX1" fmla="*/ 190911 w 254523"/>
              <a:gd name="connsiteY1" fmla="*/ 228600 h 990600"/>
              <a:gd name="connsiteX2" fmla="*/ 411 w 254523"/>
              <a:gd name="connsiteY2" fmla="*/ 520700 h 990600"/>
              <a:gd name="connsiteX3" fmla="*/ 254411 w 254523"/>
              <a:gd name="connsiteY3" fmla="*/ 762000 h 990600"/>
              <a:gd name="connsiteX4" fmla="*/ 25811 w 254523"/>
              <a:gd name="connsiteY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523" h="990600">
                <a:moveTo>
                  <a:pt x="25811" y="0"/>
                </a:moveTo>
                <a:cubicBezTo>
                  <a:pt x="110477" y="70908"/>
                  <a:pt x="195144" y="141817"/>
                  <a:pt x="190911" y="228600"/>
                </a:cubicBezTo>
                <a:cubicBezTo>
                  <a:pt x="186678" y="315383"/>
                  <a:pt x="-10172" y="431800"/>
                  <a:pt x="411" y="520700"/>
                </a:cubicBezTo>
                <a:cubicBezTo>
                  <a:pt x="10994" y="609600"/>
                  <a:pt x="250178" y="683683"/>
                  <a:pt x="254411" y="762000"/>
                </a:cubicBezTo>
                <a:cubicBezTo>
                  <a:pt x="258644" y="840317"/>
                  <a:pt x="142227" y="915458"/>
                  <a:pt x="25811" y="9906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90" y="1458536"/>
            <a:ext cx="1174970" cy="117497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200" y="3189146"/>
            <a:ext cx="471438" cy="471438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7416800" y="3209153"/>
            <a:ext cx="381000" cy="351609"/>
          </a:xfrm>
          <a:custGeom>
            <a:avLst/>
            <a:gdLst>
              <a:gd name="connsiteX0" fmla="*/ 0 w 381000"/>
              <a:gd name="connsiteY0" fmla="*/ 181747 h 351609"/>
              <a:gd name="connsiteX1" fmla="*/ 190500 w 381000"/>
              <a:gd name="connsiteY1" fmla="*/ 3947 h 351609"/>
              <a:gd name="connsiteX2" fmla="*/ 228600 w 381000"/>
              <a:gd name="connsiteY2" fmla="*/ 334147 h 351609"/>
              <a:gd name="connsiteX3" fmla="*/ 381000 w 381000"/>
              <a:gd name="connsiteY3" fmla="*/ 308747 h 351609"/>
              <a:gd name="connsiteX4" fmla="*/ 381000 w 381000"/>
              <a:gd name="connsiteY4" fmla="*/ 308747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51609">
                <a:moveTo>
                  <a:pt x="0" y="181747"/>
                </a:moveTo>
                <a:cubicBezTo>
                  <a:pt x="76200" y="80147"/>
                  <a:pt x="152400" y="-21453"/>
                  <a:pt x="190500" y="3947"/>
                </a:cubicBezTo>
                <a:cubicBezTo>
                  <a:pt x="228600" y="29347"/>
                  <a:pt x="196850" y="283347"/>
                  <a:pt x="228600" y="334147"/>
                </a:cubicBezTo>
                <a:cubicBezTo>
                  <a:pt x="260350" y="384947"/>
                  <a:pt x="381000" y="308747"/>
                  <a:pt x="381000" y="308747"/>
                </a:cubicBezTo>
                <a:lnTo>
                  <a:pt x="381000" y="308747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58" y="2798508"/>
            <a:ext cx="1066800" cy="10668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2" name="Freeform 41"/>
          <p:cNvSpPr/>
          <p:nvPr/>
        </p:nvSpPr>
        <p:spPr>
          <a:xfrm>
            <a:off x="7416800" y="4420266"/>
            <a:ext cx="421510" cy="351609"/>
          </a:xfrm>
          <a:custGeom>
            <a:avLst/>
            <a:gdLst>
              <a:gd name="connsiteX0" fmla="*/ 0 w 381000"/>
              <a:gd name="connsiteY0" fmla="*/ 181747 h 351609"/>
              <a:gd name="connsiteX1" fmla="*/ 190500 w 381000"/>
              <a:gd name="connsiteY1" fmla="*/ 3947 h 351609"/>
              <a:gd name="connsiteX2" fmla="*/ 228600 w 381000"/>
              <a:gd name="connsiteY2" fmla="*/ 334147 h 351609"/>
              <a:gd name="connsiteX3" fmla="*/ 381000 w 381000"/>
              <a:gd name="connsiteY3" fmla="*/ 308747 h 351609"/>
              <a:gd name="connsiteX4" fmla="*/ 381000 w 381000"/>
              <a:gd name="connsiteY4" fmla="*/ 308747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51609">
                <a:moveTo>
                  <a:pt x="0" y="181747"/>
                </a:moveTo>
                <a:cubicBezTo>
                  <a:pt x="76200" y="80147"/>
                  <a:pt x="152400" y="-21453"/>
                  <a:pt x="190500" y="3947"/>
                </a:cubicBezTo>
                <a:cubicBezTo>
                  <a:pt x="228600" y="29347"/>
                  <a:pt x="196850" y="283347"/>
                  <a:pt x="228600" y="334147"/>
                </a:cubicBezTo>
                <a:cubicBezTo>
                  <a:pt x="260350" y="384947"/>
                  <a:pt x="381000" y="308747"/>
                  <a:pt x="381000" y="308747"/>
                </a:cubicBezTo>
                <a:lnTo>
                  <a:pt x="381000" y="308747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29" y="4342105"/>
            <a:ext cx="471438" cy="47143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58" y="4062335"/>
            <a:ext cx="1066800" cy="103097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50" name="Freeform 49"/>
          <p:cNvSpPr/>
          <p:nvPr/>
        </p:nvSpPr>
        <p:spPr>
          <a:xfrm>
            <a:off x="7416800" y="5762050"/>
            <a:ext cx="421510" cy="351609"/>
          </a:xfrm>
          <a:custGeom>
            <a:avLst/>
            <a:gdLst>
              <a:gd name="connsiteX0" fmla="*/ 0 w 381000"/>
              <a:gd name="connsiteY0" fmla="*/ 181747 h 351609"/>
              <a:gd name="connsiteX1" fmla="*/ 190500 w 381000"/>
              <a:gd name="connsiteY1" fmla="*/ 3947 h 351609"/>
              <a:gd name="connsiteX2" fmla="*/ 228600 w 381000"/>
              <a:gd name="connsiteY2" fmla="*/ 334147 h 351609"/>
              <a:gd name="connsiteX3" fmla="*/ 381000 w 381000"/>
              <a:gd name="connsiteY3" fmla="*/ 308747 h 351609"/>
              <a:gd name="connsiteX4" fmla="*/ 381000 w 381000"/>
              <a:gd name="connsiteY4" fmla="*/ 308747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51609">
                <a:moveTo>
                  <a:pt x="0" y="181747"/>
                </a:moveTo>
                <a:cubicBezTo>
                  <a:pt x="76200" y="80147"/>
                  <a:pt x="152400" y="-21453"/>
                  <a:pt x="190500" y="3947"/>
                </a:cubicBezTo>
                <a:cubicBezTo>
                  <a:pt x="228600" y="29347"/>
                  <a:pt x="196850" y="283347"/>
                  <a:pt x="228600" y="334147"/>
                </a:cubicBezTo>
                <a:cubicBezTo>
                  <a:pt x="260350" y="384947"/>
                  <a:pt x="381000" y="308747"/>
                  <a:pt x="381000" y="308747"/>
                </a:cubicBezTo>
                <a:lnTo>
                  <a:pt x="381000" y="308747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752" y="5729417"/>
            <a:ext cx="471438" cy="47143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58" y="5431736"/>
            <a:ext cx="1066800" cy="10668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54" name="Freeform 53"/>
          <p:cNvSpPr/>
          <p:nvPr/>
        </p:nvSpPr>
        <p:spPr>
          <a:xfrm>
            <a:off x="9550297" y="2578100"/>
            <a:ext cx="259057" cy="941410"/>
          </a:xfrm>
          <a:custGeom>
            <a:avLst/>
            <a:gdLst>
              <a:gd name="connsiteX0" fmla="*/ 48390 w 217397"/>
              <a:gd name="connsiteY0" fmla="*/ 0 h 622300"/>
              <a:gd name="connsiteX1" fmla="*/ 10290 w 217397"/>
              <a:gd name="connsiteY1" fmla="*/ 292100 h 622300"/>
              <a:gd name="connsiteX2" fmla="*/ 213490 w 217397"/>
              <a:gd name="connsiteY2" fmla="*/ 457200 h 622300"/>
              <a:gd name="connsiteX3" fmla="*/ 124590 w 217397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397" h="622300">
                <a:moveTo>
                  <a:pt x="48390" y="0"/>
                </a:moveTo>
                <a:cubicBezTo>
                  <a:pt x="15581" y="107950"/>
                  <a:pt x="-17227" y="215900"/>
                  <a:pt x="10290" y="292100"/>
                </a:cubicBezTo>
                <a:cubicBezTo>
                  <a:pt x="37807" y="368300"/>
                  <a:pt x="194440" y="402167"/>
                  <a:pt x="213490" y="457200"/>
                </a:cubicBezTo>
                <a:cubicBezTo>
                  <a:pt x="232540" y="512233"/>
                  <a:pt x="178565" y="567266"/>
                  <a:pt x="124590" y="6223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 59"/>
          <p:cNvSpPr/>
          <p:nvPr/>
        </p:nvSpPr>
        <p:spPr>
          <a:xfrm>
            <a:off x="9513746" y="3832791"/>
            <a:ext cx="256698" cy="1260522"/>
          </a:xfrm>
          <a:custGeom>
            <a:avLst/>
            <a:gdLst>
              <a:gd name="connsiteX0" fmla="*/ 56205 w 234541"/>
              <a:gd name="connsiteY0" fmla="*/ 0 h 774700"/>
              <a:gd name="connsiteX1" fmla="*/ 234005 w 234541"/>
              <a:gd name="connsiteY1" fmla="*/ 317500 h 774700"/>
              <a:gd name="connsiteX2" fmla="*/ 5405 w 234541"/>
              <a:gd name="connsiteY2" fmla="*/ 495300 h 774700"/>
              <a:gd name="connsiteX3" fmla="*/ 94305 w 234541"/>
              <a:gd name="connsiteY3" fmla="*/ 77470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41" h="774700">
                <a:moveTo>
                  <a:pt x="56205" y="0"/>
                </a:moveTo>
                <a:cubicBezTo>
                  <a:pt x="149338" y="117475"/>
                  <a:pt x="242472" y="234950"/>
                  <a:pt x="234005" y="317500"/>
                </a:cubicBezTo>
                <a:cubicBezTo>
                  <a:pt x="225538" y="400050"/>
                  <a:pt x="28688" y="419100"/>
                  <a:pt x="5405" y="495300"/>
                </a:cubicBezTo>
                <a:cubicBezTo>
                  <a:pt x="-17878" y="571500"/>
                  <a:pt x="38213" y="673100"/>
                  <a:pt x="94305" y="7747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 66"/>
          <p:cNvSpPr/>
          <p:nvPr/>
        </p:nvSpPr>
        <p:spPr>
          <a:xfrm>
            <a:off x="9813071" y="3548176"/>
            <a:ext cx="421510" cy="351609"/>
          </a:xfrm>
          <a:custGeom>
            <a:avLst/>
            <a:gdLst>
              <a:gd name="connsiteX0" fmla="*/ 0 w 381000"/>
              <a:gd name="connsiteY0" fmla="*/ 181747 h 351609"/>
              <a:gd name="connsiteX1" fmla="*/ 190500 w 381000"/>
              <a:gd name="connsiteY1" fmla="*/ 3947 h 351609"/>
              <a:gd name="connsiteX2" fmla="*/ 228600 w 381000"/>
              <a:gd name="connsiteY2" fmla="*/ 334147 h 351609"/>
              <a:gd name="connsiteX3" fmla="*/ 381000 w 381000"/>
              <a:gd name="connsiteY3" fmla="*/ 308747 h 351609"/>
              <a:gd name="connsiteX4" fmla="*/ 381000 w 381000"/>
              <a:gd name="connsiteY4" fmla="*/ 308747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51609">
                <a:moveTo>
                  <a:pt x="0" y="181747"/>
                </a:moveTo>
                <a:cubicBezTo>
                  <a:pt x="76200" y="80147"/>
                  <a:pt x="152400" y="-21453"/>
                  <a:pt x="190500" y="3947"/>
                </a:cubicBezTo>
                <a:cubicBezTo>
                  <a:pt x="228600" y="29347"/>
                  <a:pt x="196850" y="283347"/>
                  <a:pt x="228600" y="334147"/>
                </a:cubicBezTo>
                <a:cubicBezTo>
                  <a:pt x="260350" y="384947"/>
                  <a:pt x="381000" y="308747"/>
                  <a:pt x="381000" y="308747"/>
                </a:cubicBezTo>
                <a:lnTo>
                  <a:pt x="381000" y="308747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972" y="3419080"/>
            <a:ext cx="471438" cy="47143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821" y="3073400"/>
            <a:ext cx="1066800" cy="106680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70" name="Freeform 69"/>
          <p:cNvSpPr/>
          <p:nvPr/>
        </p:nvSpPr>
        <p:spPr>
          <a:xfrm>
            <a:off x="9817800" y="5167310"/>
            <a:ext cx="443021" cy="351609"/>
          </a:xfrm>
          <a:custGeom>
            <a:avLst/>
            <a:gdLst>
              <a:gd name="connsiteX0" fmla="*/ 0 w 381000"/>
              <a:gd name="connsiteY0" fmla="*/ 181747 h 351609"/>
              <a:gd name="connsiteX1" fmla="*/ 190500 w 381000"/>
              <a:gd name="connsiteY1" fmla="*/ 3947 h 351609"/>
              <a:gd name="connsiteX2" fmla="*/ 228600 w 381000"/>
              <a:gd name="connsiteY2" fmla="*/ 334147 h 351609"/>
              <a:gd name="connsiteX3" fmla="*/ 381000 w 381000"/>
              <a:gd name="connsiteY3" fmla="*/ 308747 h 351609"/>
              <a:gd name="connsiteX4" fmla="*/ 381000 w 381000"/>
              <a:gd name="connsiteY4" fmla="*/ 308747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51609">
                <a:moveTo>
                  <a:pt x="0" y="181747"/>
                </a:moveTo>
                <a:cubicBezTo>
                  <a:pt x="76200" y="80147"/>
                  <a:pt x="152400" y="-21453"/>
                  <a:pt x="190500" y="3947"/>
                </a:cubicBezTo>
                <a:cubicBezTo>
                  <a:pt x="228600" y="29347"/>
                  <a:pt x="196850" y="283347"/>
                  <a:pt x="228600" y="334147"/>
                </a:cubicBezTo>
                <a:cubicBezTo>
                  <a:pt x="260350" y="384947"/>
                  <a:pt x="381000" y="308747"/>
                  <a:pt x="381000" y="308747"/>
                </a:cubicBezTo>
                <a:lnTo>
                  <a:pt x="381000" y="308747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80" y="5047481"/>
            <a:ext cx="471438" cy="47143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559" y="4677486"/>
            <a:ext cx="1030978" cy="1030978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74" name="TextBox 73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GR-17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0" y="621198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69767" y="1727199"/>
            <a:ext cx="5270500" cy="2492461"/>
          </a:xfrm>
        </p:spPr>
        <p:txBody>
          <a:bodyPr>
            <a:normAutofit/>
          </a:bodyPr>
          <a:lstStyle/>
          <a:p>
            <a:r>
              <a:rPr lang="en-US" sz="4800" dirty="0"/>
              <a:t>FUTURE IMPROVEMENTS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4056" y="316512"/>
            <a:ext cx="4618957" cy="59062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APPLICATION FOR IRB APPROVAL</a:t>
            </a:r>
          </a:p>
        </p:txBody>
      </p:sp>
      <p:sp>
        <p:nvSpPr>
          <p:cNvPr id="9" name="Subtitle 7"/>
          <p:cNvSpPr txBox="1">
            <a:spLocks/>
          </p:cNvSpPr>
          <p:nvPr/>
        </p:nvSpPr>
        <p:spPr>
          <a:xfrm>
            <a:off x="684055" y="2540200"/>
            <a:ext cx="4618957" cy="12366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Bahnschrift" panose="020B0502040204020203" pitchFamily="34" charset="0"/>
              </a:rPr>
              <a:t>ADDITION OF</a:t>
            </a:r>
          </a:p>
          <a:p>
            <a:pPr algn="ctr"/>
            <a:r>
              <a:rPr lang="en-US" sz="2400" dirty="0">
                <a:latin typeface="Bahnschrift" panose="020B0502040204020203" pitchFamily="34" charset="0"/>
              </a:rPr>
              <a:t>VERSION CONTROL</a:t>
            </a:r>
          </a:p>
          <a:p>
            <a:pPr algn="ctr"/>
            <a:r>
              <a:rPr lang="en-US" sz="2400" dirty="0">
                <a:latin typeface="Bahnschrift" panose="020B0502040204020203" pitchFamily="34" charset="0"/>
              </a:rPr>
              <a:t>SYSTEM</a:t>
            </a: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778643" y="4055839"/>
            <a:ext cx="4618957" cy="12366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2"/>
                </a:solidFill>
                <a:latin typeface="Bahnschrift" panose="020B0502040204020203" pitchFamily="34" charset="0"/>
              </a:rPr>
              <a:t>TOKEN INCENTIVIZATION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Bahnschrift" panose="020B0502040204020203" pitchFamily="34" charset="0"/>
              </a:rPr>
              <a:t>FOR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Bahnschrift" panose="020B0502040204020203" pitchFamily="34" charset="0"/>
              </a:rPr>
              <a:t>CONTRIBUTION CREDIBILITY</a:t>
            </a:r>
          </a:p>
        </p:txBody>
      </p:sp>
      <p:sp>
        <p:nvSpPr>
          <p:cNvPr id="11" name="Subtitle 7"/>
          <p:cNvSpPr txBox="1">
            <a:spLocks/>
          </p:cNvSpPr>
          <p:nvPr/>
        </p:nvSpPr>
        <p:spPr>
          <a:xfrm>
            <a:off x="778642" y="5409960"/>
            <a:ext cx="4618957" cy="12366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Bahnschrift" panose="020B0502040204020203" pitchFamily="34" charset="0"/>
              </a:rPr>
              <a:t>EDUCATION ON</a:t>
            </a:r>
          </a:p>
          <a:p>
            <a:pPr algn="ctr"/>
            <a:r>
              <a:rPr lang="en-US" sz="2400" dirty="0">
                <a:latin typeface="Bahnschrift" panose="020B0502040204020203" pitchFamily="34" charset="0"/>
              </a:rPr>
              <a:t>CROSS-CULTURAL </a:t>
            </a:r>
          </a:p>
          <a:p>
            <a:pPr algn="ctr"/>
            <a:r>
              <a:rPr lang="en-US" sz="2400" dirty="0">
                <a:latin typeface="Bahnschrift" panose="020B0502040204020203" pitchFamily="34" charset="0"/>
              </a:rPr>
              <a:t>RESEARCH COLLABORATION</a:t>
            </a:r>
          </a:p>
        </p:txBody>
      </p:sp>
      <p:sp>
        <p:nvSpPr>
          <p:cNvPr id="12" name="Subtitle 7"/>
          <p:cNvSpPr txBox="1">
            <a:spLocks/>
          </p:cNvSpPr>
          <p:nvPr/>
        </p:nvSpPr>
        <p:spPr>
          <a:xfrm>
            <a:off x="778643" y="1207341"/>
            <a:ext cx="4618957" cy="12366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2"/>
                </a:solidFill>
                <a:latin typeface="Bahnschrift" panose="020B0502040204020203" pitchFamily="34" charset="0"/>
              </a:rPr>
              <a:t>SUPPORT FOR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Bahnschrift" panose="020B0502040204020203" pitchFamily="34" charset="0"/>
              </a:rPr>
              <a:t>LITERATURE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Bahnschrift" panose="020B0502040204020203" pitchFamily="34" charset="0"/>
              </a:rPr>
              <a:t>SURVEY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39548" y="4576961"/>
            <a:ext cx="5149872" cy="19613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39548" y="1832168"/>
            <a:ext cx="5149872" cy="19613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GR-17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</a:p>
        </p:txBody>
      </p:sp>
    </p:spTree>
    <p:extLst>
      <p:ext uri="{BB962C8B-B14F-4D97-AF65-F5344CB8AC3E}">
        <p14:creationId xmlns:p14="http://schemas.microsoft.com/office/powerpoint/2010/main" val="21658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-2930260" y="3346717"/>
            <a:ext cx="6858000" cy="1645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5400000">
            <a:off x="-2989212" y="3529264"/>
            <a:ext cx="6508957" cy="1485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GR-17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</a:p>
        </p:txBody>
      </p:sp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098" y="1009307"/>
            <a:ext cx="4494133" cy="804338"/>
          </a:xfr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/>
          <a:lstStyle/>
          <a:p>
            <a:r>
              <a:rPr lang="en-US" dirty="0"/>
              <a:t> PRO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ffectLst>
            <a:outerShdw blurRad="330200" dist="38100" algn="l" rotWithShape="0">
              <a:schemeClr val="tx1">
                <a:lumMod val="75000"/>
                <a:alpha val="40000"/>
              </a:schemeClr>
            </a:outerShdw>
          </a:effectLst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THE LACK OF AN ONLINE PLATFORM FOR CONDUCTING COLLABORATIVE_RESEARCH WORK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effectLst>
            <a:outerShdw blurRad="215900" dist="38100" dir="18900000" algn="bl" rotWithShape="0">
              <a:schemeClr val="bg2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  <a:cs typeface="Arial" panose="020B0604020202020204" pitchFamily="34" charset="0"/>
              </a:rPr>
              <a:t>R&amp;D practices to be conducted online.</a:t>
            </a:r>
          </a:p>
          <a:p>
            <a:r>
              <a:rPr lang="en-US" dirty="0">
                <a:latin typeface="Bahnschrift" panose="020B0502040204020203" pitchFamily="34" charset="0"/>
                <a:cs typeface="Arial" panose="020B0604020202020204" pitchFamily="34" charset="0"/>
              </a:rPr>
              <a:t>Existence of only platforms sharing published research papers and supporting functionalities similar to discussion on published papers.</a:t>
            </a:r>
          </a:p>
          <a:p>
            <a:r>
              <a:rPr lang="en-US" dirty="0">
                <a:latin typeface="Bahnschrift" panose="020B0502040204020203" pitchFamily="34" charset="0"/>
                <a:cs typeface="Arial" panose="020B0604020202020204" pitchFamily="34" charset="0"/>
              </a:rPr>
              <a:t>Lack of a platform that allows individuals from various professions to work on a project.</a:t>
            </a:r>
          </a:p>
          <a:p>
            <a:r>
              <a:rPr lang="en-US" dirty="0">
                <a:latin typeface="Bahnschrift" panose="020B0502040204020203" pitchFamily="34" charset="0"/>
                <a:cs typeface="Arial" panose="020B0604020202020204" pitchFamily="34" charset="0"/>
              </a:rPr>
              <a:t>Need for assuring confidentiality between different project teams to maintaining confidentiality within the same team, especially required for collaborative-research work online.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782409" y="2697721"/>
            <a:ext cx="4230455" cy="11627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8" y="2697721"/>
            <a:ext cx="4655637" cy="1079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103" y="3766829"/>
            <a:ext cx="3593923" cy="10592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9364518" y="203200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GR-17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21198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24" y="2238819"/>
            <a:ext cx="5021940" cy="804338"/>
          </a:xfr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SOLU</a:t>
            </a:r>
            <a:r>
              <a:rPr lang="en-US" dirty="0"/>
              <a:t>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0596" y="3640652"/>
            <a:ext cx="5009495" cy="2210173"/>
          </a:xfrm>
          <a:effectLst>
            <a:outerShdw blurRad="330200" dist="38100" algn="l" rotWithShape="0">
              <a:schemeClr val="bg2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 platform that offers &amp; promotes research collaboration online through a single platform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Allowing project mentors/lead researcher to choose from a large pool of candidates and confidential task segregation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The unique functionalities combined with the most common ones: Review of Papers, Searching for Different Projects, increase ratings by successfully contributing to projects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Functionalities to review and consent on Research Collaboration Agreement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361035" y="3858785"/>
            <a:ext cx="3586361" cy="53161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393700" dist="38100" dir="2700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COMBINATION OF </a:t>
            </a:r>
            <a:r>
              <a:rPr lang="en-US" sz="2000" dirty="0"/>
              <a:t>3 MAJOR COMPONENTS</a:t>
            </a:r>
          </a:p>
        </p:txBody>
      </p:sp>
      <p:sp>
        <p:nvSpPr>
          <p:cNvPr id="40" name="Oval 39"/>
          <p:cNvSpPr/>
          <p:nvPr/>
        </p:nvSpPr>
        <p:spPr>
          <a:xfrm>
            <a:off x="9316523" y="2429176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47" y="2708036"/>
            <a:ext cx="680513" cy="680513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9361487" y="4579495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475" y="4976974"/>
            <a:ext cx="330237" cy="3302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893" y="4813335"/>
            <a:ext cx="489147" cy="48914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120" y="5362684"/>
            <a:ext cx="342065" cy="342065"/>
          </a:xfrm>
          <a:prstGeom prst="rect">
            <a:avLst/>
          </a:prstGeom>
        </p:spPr>
      </p:pic>
      <p:sp>
        <p:nvSpPr>
          <p:cNvPr id="51" name="Oval 50"/>
          <p:cNvSpPr/>
          <p:nvPr/>
        </p:nvSpPr>
        <p:spPr>
          <a:xfrm>
            <a:off x="9857467" y="3507505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475" y="3722564"/>
            <a:ext cx="787246" cy="78724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361035" y="2712760"/>
            <a:ext cx="115965" cy="3594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378972" y="143083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GR-17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621198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948" y="1058458"/>
            <a:ext cx="4517402" cy="899245"/>
          </a:xfr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RESEARCH TEAM </a:t>
            </a:r>
            <a:r>
              <a:rPr lang="en-US" dirty="0"/>
              <a:t>ROLES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-27807" y="2996484"/>
            <a:ext cx="2396357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/>
              <a:t>INVESTIGATOR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529342" y="5761286"/>
            <a:ext cx="2066302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r>
              <a:rPr lang="en-US" sz="2000" dirty="0"/>
              <a:t>COORDINATOR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464372" y="2914814"/>
            <a:ext cx="1612900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r>
              <a:rPr lang="en-US" sz="2000" dirty="0"/>
              <a:t>DIRECTOR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0048545" y="3988595"/>
            <a:ext cx="1612900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</a:t>
            </a:r>
          </a:p>
          <a:p>
            <a:pPr algn="ctr"/>
            <a:r>
              <a:rPr lang="en-US" sz="2000" dirty="0"/>
              <a:t>ASSISTANT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478373" y="4243893"/>
            <a:ext cx="1936985" cy="332941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STATISTICIAN</a:t>
            </a:r>
          </a:p>
        </p:txBody>
      </p:sp>
      <p:sp>
        <p:nvSpPr>
          <p:cNvPr id="42" name="Freeform 41"/>
          <p:cNvSpPr/>
          <p:nvPr/>
        </p:nvSpPr>
        <p:spPr>
          <a:xfrm>
            <a:off x="1663700" y="2527300"/>
            <a:ext cx="1409700" cy="859619"/>
          </a:xfrm>
          <a:custGeom>
            <a:avLst/>
            <a:gdLst>
              <a:gd name="connsiteX0" fmla="*/ 0 w 1409700"/>
              <a:gd name="connsiteY0" fmla="*/ 0 h 859619"/>
              <a:gd name="connsiteX1" fmla="*/ 698500 w 1409700"/>
              <a:gd name="connsiteY1" fmla="*/ 762000 h 859619"/>
              <a:gd name="connsiteX2" fmla="*/ 1409700 w 1409700"/>
              <a:gd name="connsiteY2" fmla="*/ 825500 h 85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700" h="859619">
                <a:moveTo>
                  <a:pt x="0" y="0"/>
                </a:moveTo>
                <a:cubicBezTo>
                  <a:pt x="231775" y="312208"/>
                  <a:pt x="463550" y="624417"/>
                  <a:pt x="698500" y="762000"/>
                </a:cubicBezTo>
                <a:cubicBezTo>
                  <a:pt x="933450" y="899583"/>
                  <a:pt x="1171575" y="862541"/>
                  <a:pt x="1409700" y="8255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>
            <a:off x="1663700" y="2527300"/>
            <a:ext cx="1689100" cy="3200400"/>
          </a:xfrm>
          <a:custGeom>
            <a:avLst/>
            <a:gdLst>
              <a:gd name="connsiteX0" fmla="*/ 0 w 1676400"/>
              <a:gd name="connsiteY0" fmla="*/ 0 h 3136900"/>
              <a:gd name="connsiteX1" fmla="*/ 927100 w 1676400"/>
              <a:gd name="connsiteY1" fmla="*/ 1333500 h 3136900"/>
              <a:gd name="connsiteX2" fmla="*/ 1104900 w 1676400"/>
              <a:gd name="connsiteY2" fmla="*/ 2413000 h 3136900"/>
              <a:gd name="connsiteX3" fmla="*/ 1676400 w 1676400"/>
              <a:gd name="connsiteY3" fmla="*/ 3136900 h 31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400" h="3136900">
                <a:moveTo>
                  <a:pt x="0" y="0"/>
                </a:moveTo>
                <a:cubicBezTo>
                  <a:pt x="371475" y="465666"/>
                  <a:pt x="742950" y="931333"/>
                  <a:pt x="927100" y="1333500"/>
                </a:cubicBezTo>
                <a:cubicBezTo>
                  <a:pt x="1111250" y="1735667"/>
                  <a:pt x="980017" y="2112433"/>
                  <a:pt x="1104900" y="2413000"/>
                </a:cubicBezTo>
                <a:cubicBezTo>
                  <a:pt x="1229783" y="2713567"/>
                  <a:pt x="1453091" y="2925233"/>
                  <a:pt x="1676400" y="31369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1714500" y="2590800"/>
            <a:ext cx="3530600" cy="2051778"/>
          </a:xfrm>
          <a:custGeom>
            <a:avLst/>
            <a:gdLst>
              <a:gd name="connsiteX0" fmla="*/ 0 w 3492500"/>
              <a:gd name="connsiteY0" fmla="*/ 0 h 2032174"/>
              <a:gd name="connsiteX1" fmla="*/ 1054100 w 3492500"/>
              <a:gd name="connsiteY1" fmla="*/ 1206500 h 2032174"/>
              <a:gd name="connsiteX2" fmla="*/ 2146300 w 3492500"/>
              <a:gd name="connsiteY2" fmla="*/ 1955800 h 2032174"/>
              <a:gd name="connsiteX3" fmla="*/ 3492500 w 3492500"/>
              <a:gd name="connsiteY3" fmla="*/ 1968500 h 203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0" h="2032174">
                <a:moveTo>
                  <a:pt x="0" y="0"/>
                </a:moveTo>
                <a:cubicBezTo>
                  <a:pt x="348191" y="440266"/>
                  <a:pt x="696383" y="880533"/>
                  <a:pt x="1054100" y="1206500"/>
                </a:cubicBezTo>
                <a:cubicBezTo>
                  <a:pt x="1411817" y="1532467"/>
                  <a:pt x="1739900" y="1828800"/>
                  <a:pt x="2146300" y="1955800"/>
                </a:cubicBezTo>
                <a:cubicBezTo>
                  <a:pt x="2552700" y="2082800"/>
                  <a:pt x="3022600" y="2025650"/>
                  <a:pt x="3492500" y="1968500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848100" y="3841678"/>
            <a:ext cx="361760" cy="1530421"/>
          </a:xfrm>
          <a:custGeom>
            <a:avLst/>
            <a:gdLst>
              <a:gd name="connsiteX0" fmla="*/ 152086 w 431552"/>
              <a:gd name="connsiteY0" fmla="*/ 1485900 h 1485900"/>
              <a:gd name="connsiteX1" fmla="*/ 12386 w 431552"/>
              <a:gd name="connsiteY1" fmla="*/ 1054100 h 1485900"/>
              <a:gd name="connsiteX2" fmla="*/ 431486 w 431552"/>
              <a:gd name="connsiteY2" fmla="*/ 431800 h 1485900"/>
              <a:gd name="connsiteX3" fmla="*/ 37786 w 431552"/>
              <a:gd name="connsiteY3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552" h="1485900">
                <a:moveTo>
                  <a:pt x="152086" y="1485900"/>
                </a:moveTo>
                <a:cubicBezTo>
                  <a:pt x="58952" y="1357841"/>
                  <a:pt x="-34181" y="1229783"/>
                  <a:pt x="12386" y="1054100"/>
                </a:cubicBezTo>
                <a:cubicBezTo>
                  <a:pt x="58953" y="878417"/>
                  <a:pt x="427253" y="607483"/>
                  <a:pt x="431486" y="431800"/>
                </a:cubicBezTo>
                <a:cubicBezTo>
                  <a:pt x="435719" y="256117"/>
                  <a:pt x="236752" y="128058"/>
                  <a:pt x="37786" y="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 45"/>
          <p:cNvSpPr/>
          <p:nvPr/>
        </p:nvSpPr>
        <p:spPr>
          <a:xfrm>
            <a:off x="6301739" y="3783527"/>
            <a:ext cx="2810169" cy="460366"/>
          </a:xfrm>
          <a:custGeom>
            <a:avLst/>
            <a:gdLst>
              <a:gd name="connsiteX0" fmla="*/ 2451100 w 2451100"/>
              <a:gd name="connsiteY0" fmla="*/ 458273 h 458273"/>
              <a:gd name="connsiteX1" fmla="*/ 1193800 w 2451100"/>
              <a:gd name="connsiteY1" fmla="*/ 1073 h 458273"/>
              <a:gd name="connsiteX2" fmla="*/ 0 w 2451100"/>
              <a:gd name="connsiteY2" fmla="*/ 356673 h 45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100" h="458273">
                <a:moveTo>
                  <a:pt x="2451100" y="458273"/>
                </a:moveTo>
                <a:cubicBezTo>
                  <a:pt x="2026708" y="238139"/>
                  <a:pt x="1602317" y="18006"/>
                  <a:pt x="1193800" y="1073"/>
                </a:cubicBezTo>
                <a:cubicBezTo>
                  <a:pt x="785283" y="-15860"/>
                  <a:pt x="392641" y="170406"/>
                  <a:pt x="0" y="356673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 55"/>
          <p:cNvSpPr/>
          <p:nvPr/>
        </p:nvSpPr>
        <p:spPr>
          <a:xfrm>
            <a:off x="4343400" y="4775200"/>
            <a:ext cx="4889500" cy="1750308"/>
          </a:xfrm>
          <a:custGeom>
            <a:avLst/>
            <a:gdLst>
              <a:gd name="connsiteX0" fmla="*/ 4889500 w 4889500"/>
              <a:gd name="connsiteY0" fmla="*/ 0 h 1750308"/>
              <a:gd name="connsiteX1" fmla="*/ 2540000 w 4889500"/>
              <a:gd name="connsiteY1" fmla="*/ 1638300 h 1750308"/>
              <a:gd name="connsiteX2" fmla="*/ 0 w 4889500"/>
              <a:gd name="connsiteY2" fmla="*/ 1473200 h 175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9500" h="1750308">
                <a:moveTo>
                  <a:pt x="4889500" y="0"/>
                </a:moveTo>
                <a:cubicBezTo>
                  <a:pt x="4122208" y="696383"/>
                  <a:pt x="3354917" y="1392767"/>
                  <a:pt x="2540000" y="1638300"/>
                </a:cubicBezTo>
                <a:cubicBezTo>
                  <a:pt x="1725083" y="1883833"/>
                  <a:pt x="862541" y="1678516"/>
                  <a:pt x="0" y="1473200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4165600" y="3682999"/>
            <a:ext cx="1155700" cy="689037"/>
          </a:xfrm>
          <a:custGeom>
            <a:avLst/>
            <a:gdLst>
              <a:gd name="connsiteX0" fmla="*/ 1130300 w 1130300"/>
              <a:gd name="connsiteY0" fmla="*/ 381000 h 381000"/>
              <a:gd name="connsiteX1" fmla="*/ 393700 w 1130300"/>
              <a:gd name="connsiteY1" fmla="*/ 304800 h 381000"/>
              <a:gd name="connsiteX2" fmla="*/ 0 w 1130300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300" h="381000">
                <a:moveTo>
                  <a:pt x="1130300" y="381000"/>
                </a:moveTo>
                <a:cubicBezTo>
                  <a:pt x="856191" y="374650"/>
                  <a:pt x="582083" y="368300"/>
                  <a:pt x="393700" y="304800"/>
                </a:cubicBezTo>
                <a:cubicBezTo>
                  <a:pt x="205317" y="241300"/>
                  <a:pt x="102658" y="120650"/>
                  <a:pt x="0" y="0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8966751" y="3696519"/>
            <a:ext cx="1081796" cy="1159163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909" y="3841678"/>
            <a:ext cx="803099" cy="803099"/>
          </a:xfrm>
          <a:prstGeom prst="rect">
            <a:avLst/>
          </a:prstGeom>
          <a:ln>
            <a:noFill/>
          </a:ln>
        </p:spPr>
      </p:pic>
      <p:sp>
        <p:nvSpPr>
          <p:cNvPr id="67" name="Freeform 66"/>
          <p:cNvSpPr/>
          <p:nvPr/>
        </p:nvSpPr>
        <p:spPr>
          <a:xfrm>
            <a:off x="4343400" y="4775200"/>
            <a:ext cx="1003300" cy="901700"/>
          </a:xfrm>
          <a:custGeom>
            <a:avLst/>
            <a:gdLst>
              <a:gd name="connsiteX0" fmla="*/ 1003300 w 1003300"/>
              <a:gd name="connsiteY0" fmla="*/ 0 h 901700"/>
              <a:gd name="connsiteX1" fmla="*/ 457200 w 1003300"/>
              <a:gd name="connsiteY1" fmla="*/ 304800 h 901700"/>
              <a:gd name="connsiteX2" fmla="*/ 304800 w 1003300"/>
              <a:gd name="connsiteY2" fmla="*/ 774700 h 901700"/>
              <a:gd name="connsiteX3" fmla="*/ 0 w 1003300"/>
              <a:gd name="connsiteY3" fmla="*/ 90170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300" h="901700">
                <a:moveTo>
                  <a:pt x="1003300" y="0"/>
                </a:moveTo>
                <a:cubicBezTo>
                  <a:pt x="788458" y="87841"/>
                  <a:pt x="573617" y="175683"/>
                  <a:pt x="457200" y="304800"/>
                </a:cubicBezTo>
                <a:cubicBezTo>
                  <a:pt x="340783" y="433917"/>
                  <a:pt x="381000" y="675217"/>
                  <a:pt x="304800" y="774700"/>
                </a:cubicBezTo>
                <a:cubicBezTo>
                  <a:pt x="228600" y="874183"/>
                  <a:pt x="114300" y="887941"/>
                  <a:pt x="0" y="901700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309386" y="5357759"/>
            <a:ext cx="1148385" cy="1158773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71" y="5477938"/>
            <a:ext cx="918414" cy="918414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472" y="2583949"/>
            <a:ext cx="1257730" cy="12577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08" y="3774887"/>
            <a:ext cx="1286165" cy="128946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40" y="419546"/>
            <a:ext cx="1151719" cy="1151719"/>
          </a:xfrm>
          <a:prstGeom prst="ellipse">
            <a:avLst/>
          </a:prstGeom>
          <a:ln w="63500" cap="rnd"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194035" y="1614033"/>
            <a:ext cx="2396357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>
                <a:solidFill>
                  <a:schemeClr val="tx1">
                    <a:lumMod val="75000"/>
                  </a:schemeClr>
                </a:solidFill>
              </a:rPr>
              <a:t>INDUSTRY</a:t>
            </a:r>
          </a:p>
          <a:p>
            <a:pPr algn="ctr"/>
            <a:r>
              <a:rPr lang="en-US" sz="1700" dirty="0"/>
              <a:t>REPRESENTATIVE</a:t>
            </a:r>
          </a:p>
        </p:txBody>
      </p:sp>
      <p:sp>
        <p:nvSpPr>
          <p:cNvPr id="81" name="Freeform 80"/>
          <p:cNvSpPr/>
          <p:nvPr/>
        </p:nvSpPr>
        <p:spPr>
          <a:xfrm>
            <a:off x="1524000" y="898852"/>
            <a:ext cx="1252940" cy="1107748"/>
          </a:xfrm>
          <a:custGeom>
            <a:avLst/>
            <a:gdLst>
              <a:gd name="connsiteX0" fmla="*/ 0 w 1397000"/>
              <a:gd name="connsiteY0" fmla="*/ 1117600 h 1117600"/>
              <a:gd name="connsiteX1" fmla="*/ 406400 w 1397000"/>
              <a:gd name="connsiteY1" fmla="*/ 266700 h 1117600"/>
              <a:gd name="connsiteX2" fmla="*/ 1397000 w 1397000"/>
              <a:gd name="connsiteY2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1117600">
                <a:moveTo>
                  <a:pt x="0" y="1117600"/>
                </a:moveTo>
                <a:cubicBezTo>
                  <a:pt x="86783" y="785283"/>
                  <a:pt x="173567" y="452967"/>
                  <a:pt x="406400" y="266700"/>
                </a:cubicBezTo>
                <a:cubicBezTo>
                  <a:pt x="639233" y="80433"/>
                  <a:pt x="1018116" y="40216"/>
                  <a:pt x="1397000" y="0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Freeform 83"/>
          <p:cNvSpPr/>
          <p:nvPr/>
        </p:nvSpPr>
        <p:spPr>
          <a:xfrm>
            <a:off x="1676400" y="1976949"/>
            <a:ext cx="3496898" cy="474378"/>
          </a:xfrm>
          <a:custGeom>
            <a:avLst/>
            <a:gdLst>
              <a:gd name="connsiteX0" fmla="*/ 0 w 3568700"/>
              <a:gd name="connsiteY0" fmla="*/ 825500 h 978514"/>
              <a:gd name="connsiteX1" fmla="*/ 1295400 w 3568700"/>
              <a:gd name="connsiteY1" fmla="*/ 977900 h 978514"/>
              <a:gd name="connsiteX2" fmla="*/ 1778000 w 3568700"/>
              <a:gd name="connsiteY2" fmla="*/ 774700 h 978514"/>
              <a:gd name="connsiteX3" fmla="*/ 3086100 w 3568700"/>
              <a:gd name="connsiteY3" fmla="*/ 787400 h 978514"/>
              <a:gd name="connsiteX4" fmla="*/ 3568700 w 3568700"/>
              <a:gd name="connsiteY4" fmla="*/ 0 h 97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8700" h="978514">
                <a:moveTo>
                  <a:pt x="0" y="825500"/>
                </a:moveTo>
                <a:cubicBezTo>
                  <a:pt x="499533" y="905933"/>
                  <a:pt x="999067" y="986367"/>
                  <a:pt x="1295400" y="977900"/>
                </a:cubicBezTo>
                <a:cubicBezTo>
                  <a:pt x="1591733" y="969433"/>
                  <a:pt x="1479550" y="806450"/>
                  <a:pt x="1778000" y="774700"/>
                </a:cubicBezTo>
                <a:cubicBezTo>
                  <a:pt x="2076450" y="742950"/>
                  <a:pt x="2787650" y="916517"/>
                  <a:pt x="3086100" y="787400"/>
                </a:cubicBezTo>
                <a:cubicBezTo>
                  <a:pt x="3384550" y="658283"/>
                  <a:pt x="3476625" y="329141"/>
                  <a:pt x="3568700" y="0"/>
                </a:cubicBezTo>
              </a:path>
            </a:pathLst>
          </a:custGeom>
          <a:noFill/>
          <a:ln>
            <a:solidFill>
              <a:schemeClr val="tx1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1" y="1705436"/>
            <a:ext cx="1161871" cy="1157998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89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590392" y="1650877"/>
            <a:ext cx="2014001" cy="578976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INSTITUTIONAL</a:t>
            </a:r>
          </a:p>
          <a:p>
            <a:pPr algn="ctr"/>
            <a:r>
              <a:rPr lang="en-US" sz="2000" dirty="0"/>
              <a:t>REVIEW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BOARD</a:t>
            </a:r>
            <a:endParaRPr lang="en-US" sz="2000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02" y="74876"/>
            <a:ext cx="1696181" cy="169618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GR-17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</a:p>
        </p:txBody>
      </p:sp>
    </p:spTree>
    <p:extLst>
      <p:ext uri="{BB962C8B-B14F-4D97-AF65-F5344CB8AC3E}">
        <p14:creationId xmlns:p14="http://schemas.microsoft.com/office/powerpoint/2010/main" val="292347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 txBox="1">
            <a:spLocks/>
          </p:cNvSpPr>
          <p:nvPr/>
        </p:nvSpPr>
        <p:spPr>
          <a:xfrm>
            <a:off x="1838659" y="1939790"/>
            <a:ext cx="8422941" cy="3381510"/>
          </a:xfrm>
          <a:prstGeom prst="rect">
            <a:avLst/>
          </a:prstGeom>
          <a:ln>
            <a:solidFill>
              <a:schemeClr val="bg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/>
          </a:p>
          <a:p>
            <a:pPr algn="ctr"/>
            <a:r>
              <a:rPr lang="en-US" sz="60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REVIEW</a:t>
            </a:r>
          </a:p>
          <a:p>
            <a:pPr algn="ctr"/>
            <a:r>
              <a:rPr lang="en-US" sz="6000" dirty="0"/>
              <a:t>RESEARCH PROCESS</a:t>
            </a:r>
            <a:endParaRPr lang="ru-RU" sz="6000" dirty="0"/>
          </a:p>
        </p:txBody>
      </p:sp>
      <p:sp>
        <p:nvSpPr>
          <p:cNvPr id="10" name="Rectangle 9"/>
          <p:cNvSpPr/>
          <p:nvPr/>
        </p:nvSpPr>
        <p:spPr>
          <a:xfrm>
            <a:off x="7042128" y="5872361"/>
            <a:ext cx="5149872" cy="19613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714568"/>
            <a:ext cx="5149872" cy="19613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GR-17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</a:p>
        </p:txBody>
      </p:sp>
    </p:spTree>
    <p:extLst>
      <p:ext uri="{BB962C8B-B14F-4D97-AF65-F5344CB8AC3E}">
        <p14:creationId xmlns:p14="http://schemas.microsoft.com/office/powerpoint/2010/main" val="143888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TASKS INVOLVED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RESEARCH PROCESS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6905728" y="2970043"/>
            <a:ext cx="4482996" cy="2909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 formulation </a:t>
            </a:r>
          </a:p>
          <a:p>
            <a:r>
              <a:rPr lang="en-US" dirty="0">
                <a:solidFill>
                  <a:schemeClr val="bg2"/>
                </a:solidFill>
              </a:rPr>
              <a:t>Literature survey</a:t>
            </a:r>
          </a:p>
          <a:p>
            <a:r>
              <a:rPr lang="en-US" dirty="0">
                <a:solidFill>
                  <a:schemeClr val="bg2"/>
                </a:solidFill>
              </a:rPr>
              <a:t>Development of hypothesis </a:t>
            </a:r>
          </a:p>
          <a:p>
            <a:r>
              <a:rPr lang="en-US" dirty="0">
                <a:solidFill>
                  <a:schemeClr val="bg2"/>
                </a:solidFill>
              </a:rPr>
              <a:t>Research design </a:t>
            </a:r>
          </a:p>
          <a:p>
            <a:r>
              <a:rPr lang="en-US" dirty="0">
                <a:solidFill>
                  <a:schemeClr val="bg2"/>
                </a:solidFill>
              </a:rPr>
              <a:t>Choice of sample design </a:t>
            </a:r>
          </a:p>
          <a:p>
            <a:r>
              <a:rPr lang="en-US" dirty="0">
                <a:solidFill>
                  <a:schemeClr val="bg2"/>
                </a:solidFill>
              </a:rPr>
              <a:t>Data collection </a:t>
            </a:r>
          </a:p>
          <a:p>
            <a:r>
              <a:rPr lang="en-US" dirty="0">
                <a:solidFill>
                  <a:schemeClr val="bg2"/>
                </a:solidFill>
              </a:rPr>
              <a:t>Analysis and interpretation of data </a:t>
            </a:r>
          </a:p>
          <a:p>
            <a:r>
              <a:rPr lang="en-US" dirty="0">
                <a:solidFill>
                  <a:schemeClr val="bg2"/>
                </a:solidFill>
              </a:rPr>
              <a:t>Hypothesis testing </a:t>
            </a:r>
          </a:p>
          <a:p>
            <a:r>
              <a:rPr lang="en-US" dirty="0">
                <a:solidFill>
                  <a:schemeClr val="bg2"/>
                </a:solidFill>
              </a:rPr>
              <a:t>Interpretation of results </a:t>
            </a:r>
          </a:p>
          <a:p>
            <a:r>
              <a:rPr lang="en-US" dirty="0">
                <a:solidFill>
                  <a:schemeClr val="bg2"/>
                </a:solidFill>
              </a:rPr>
              <a:t>Report writing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331313" y="1511374"/>
            <a:ext cx="2396357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r"/>
            <a:r>
              <a:rPr lang="en-US" sz="2000" dirty="0"/>
              <a:t>INVESTIGATOR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21455" y="2773641"/>
            <a:ext cx="1480843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pPr algn="r"/>
            <a:r>
              <a:rPr lang="en-US" sz="2000" dirty="0"/>
              <a:t>DIRECTOR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33843" y="4310313"/>
            <a:ext cx="1936985" cy="332941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STATISTICIAN</a:t>
            </a:r>
          </a:p>
        </p:txBody>
      </p:sp>
      <p:sp>
        <p:nvSpPr>
          <p:cNvPr id="23" name="Freeform 22"/>
          <p:cNvSpPr/>
          <p:nvPr/>
        </p:nvSpPr>
        <p:spPr>
          <a:xfrm>
            <a:off x="5491462" y="2273300"/>
            <a:ext cx="1455438" cy="1401832"/>
          </a:xfrm>
          <a:custGeom>
            <a:avLst/>
            <a:gdLst>
              <a:gd name="connsiteX0" fmla="*/ 83838 w 1442738"/>
              <a:gd name="connsiteY0" fmla="*/ 0 h 1422400"/>
              <a:gd name="connsiteX1" fmla="*/ 147338 w 1442738"/>
              <a:gd name="connsiteY1" fmla="*/ 1079500 h 1422400"/>
              <a:gd name="connsiteX2" fmla="*/ 1442738 w 1442738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738" h="1422400">
                <a:moveTo>
                  <a:pt x="83838" y="0"/>
                </a:moveTo>
                <a:cubicBezTo>
                  <a:pt x="2346" y="421216"/>
                  <a:pt x="-79145" y="842433"/>
                  <a:pt x="147338" y="1079500"/>
                </a:cubicBezTo>
                <a:cubicBezTo>
                  <a:pt x="373821" y="1316567"/>
                  <a:pt x="908279" y="1369483"/>
                  <a:pt x="1442738" y="14224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5600700" y="2286000"/>
            <a:ext cx="1371600" cy="838200"/>
          </a:xfrm>
          <a:custGeom>
            <a:avLst/>
            <a:gdLst>
              <a:gd name="connsiteX0" fmla="*/ 0 w 1371600"/>
              <a:gd name="connsiteY0" fmla="*/ 0 h 838200"/>
              <a:gd name="connsiteX1" fmla="*/ 1028700 w 1371600"/>
              <a:gd name="connsiteY1" fmla="*/ 368300 h 838200"/>
              <a:gd name="connsiteX2" fmla="*/ 1371600 w 13716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838200">
                <a:moveTo>
                  <a:pt x="0" y="0"/>
                </a:moveTo>
                <a:cubicBezTo>
                  <a:pt x="400050" y="114300"/>
                  <a:pt x="800100" y="228600"/>
                  <a:pt x="1028700" y="368300"/>
                </a:cubicBezTo>
                <a:cubicBezTo>
                  <a:pt x="1257300" y="508000"/>
                  <a:pt x="1314450" y="673100"/>
                  <a:pt x="1371600" y="8382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5600700" y="2286000"/>
            <a:ext cx="1358900" cy="1117600"/>
          </a:xfrm>
          <a:custGeom>
            <a:avLst/>
            <a:gdLst>
              <a:gd name="connsiteX0" fmla="*/ 0 w 1358900"/>
              <a:gd name="connsiteY0" fmla="*/ 0 h 1117600"/>
              <a:gd name="connsiteX1" fmla="*/ 368300 w 1358900"/>
              <a:gd name="connsiteY1" fmla="*/ 749300 h 1117600"/>
              <a:gd name="connsiteX2" fmla="*/ 1358900 w 1358900"/>
              <a:gd name="connsiteY2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900" h="1117600">
                <a:moveTo>
                  <a:pt x="0" y="0"/>
                </a:moveTo>
                <a:cubicBezTo>
                  <a:pt x="70908" y="281516"/>
                  <a:pt x="141817" y="563033"/>
                  <a:pt x="368300" y="749300"/>
                </a:cubicBezTo>
                <a:cubicBezTo>
                  <a:pt x="594783" y="935567"/>
                  <a:pt x="976841" y="1026583"/>
                  <a:pt x="1358900" y="11176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5628864" y="2298700"/>
            <a:ext cx="1324792" cy="1677062"/>
          </a:xfrm>
          <a:custGeom>
            <a:avLst/>
            <a:gdLst>
              <a:gd name="connsiteX0" fmla="*/ 34798 w 1393698"/>
              <a:gd name="connsiteY0" fmla="*/ 0 h 1689100"/>
              <a:gd name="connsiteX1" fmla="*/ 174498 w 1393698"/>
              <a:gd name="connsiteY1" fmla="*/ 952500 h 1689100"/>
              <a:gd name="connsiteX2" fmla="*/ 1393698 w 1393698"/>
              <a:gd name="connsiteY2" fmla="*/ 1689100 h 168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698" h="1689100">
                <a:moveTo>
                  <a:pt x="34798" y="0"/>
                </a:moveTo>
                <a:cubicBezTo>
                  <a:pt x="-8594" y="335491"/>
                  <a:pt x="-51985" y="670983"/>
                  <a:pt x="174498" y="952500"/>
                </a:cubicBezTo>
                <a:cubicBezTo>
                  <a:pt x="400981" y="1234017"/>
                  <a:pt x="897339" y="1461558"/>
                  <a:pt x="1393698" y="16891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5626100" y="2286000"/>
            <a:ext cx="1352956" cy="2050274"/>
          </a:xfrm>
          <a:custGeom>
            <a:avLst/>
            <a:gdLst>
              <a:gd name="connsiteX0" fmla="*/ 0 w 1333500"/>
              <a:gd name="connsiteY0" fmla="*/ 0 h 2039574"/>
              <a:gd name="connsiteX1" fmla="*/ 482600 w 1333500"/>
              <a:gd name="connsiteY1" fmla="*/ 1790700 h 2039574"/>
              <a:gd name="connsiteX2" fmla="*/ 1333500 w 1333500"/>
              <a:gd name="connsiteY2" fmla="*/ 1981200 h 203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2039574">
                <a:moveTo>
                  <a:pt x="0" y="0"/>
                </a:moveTo>
                <a:cubicBezTo>
                  <a:pt x="130175" y="730250"/>
                  <a:pt x="260350" y="1460500"/>
                  <a:pt x="482600" y="1790700"/>
                </a:cubicBezTo>
                <a:cubicBezTo>
                  <a:pt x="704850" y="2120900"/>
                  <a:pt x="1019175" y="2051050"/>
                  <a:pt x="1333500" y="19812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5021850" y="4572000"/>
            <a:ext cx="1937750" cy="1623746"/>
          </a:xfrm>
          <a:custGeom>
            <a:avLst/>
            <a:gdLst>
              <a:gd name="connsiteX0" fmla="*/ 0 w 1841500"/>
              <a:gd name="connsiteY0" fmla="*/ 1765300 h 1765300"/>
              <a:gd name="connsiteX1" fmla="*/ 660400 w 1841500"/>
              <a:gd name="connsiteY1" fmla="*/ 457200 h 1765300"/>
              <a:gd name="connsiteX2" fmla="*/ 1841500 w 1841500"/>
              <a:gd name="connsiteY2" fmla="*/ 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500" h="1765300">
                <a:moveTo>
                  <a:pt x="0" y="1765300"/>
                </a:moveTo>
                <a:cubicBezTo>
                  <a:pt x="176741" y="1258358"/>
                  <a:pt x="353483" y="751417"/>
                  <a:pt x="660400" y="457200"/>
                </a:cubicBezTo>
                <a:cubicBezTo>
                  <a:pt x="967317" y="162983"/>
                  <a:pt x="1404408" y="81491"/>
                  <a:pt x="1841500" y="0"/>
                </a:cubicBezTo>
              </a:path>
            </a:pathLst>
          </a:custGeom>
          <a:noFill/>
          <a:ln>
            <a:solidFill>
              <a:srgbClr val="FF99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2689793" y="4572000"/>
            <a:ext cx="4269807" cy="1611799"/>
          </a:xfrm>
          <a:custGeom>
            <a:avLst/>
            <a:gdLst>
              <a:gd name="connsiteX0" fmla="*/ 57386 w 4134086"/>
              <a:gd name="connsiteY0" fmla="*/ 1701800 h 1701800"/>
              <a:gd name="connsiteX1" fmla="*/ 565386 w 4134086"/>
              <a:gd name="connsiteY1" fmla="*/ 800100 h 1701800"/>
              <a:gd name="connsiteX2" fmla="*/ 4134086 w 4134086"/>
              <a:gd name="connsiteY2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4086" h="1701800">
                <a:moveTo>
                  <a:pt x="57386" y="1701800"/>
                </a:moveTo>
                <a:cubicBezTo>
                  <a:pt x="-28339" y="1392766"/>
                  <a:pt x="-114064" y="1083733"/>
                  <a:pt x="565386" y="800100"/>
                </a:cubicBezTo>
                <a:cubicBezTo>
                  <a:pt x="1244836" y="516467"/>
                  <a:pt x="2689461" y="258233"/>
                  <a:pt x="4134086" y="0"/>
                </a:cubicBezTo>
              </a:path>
            </a:pathLst>
          </a:custGeom>
          <a:noFill/>
          <a:ln>
            <a:solidFill>
              <a:srgbClr val="FF99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3365500" y="4495208"/>
            <a:ext cx="3581400" cy="641676"/>
          </a:xfrm>
          <a:custGeom>
            <a:avLst/>
            <a:gdLst>
              <a:gd name="connsiteX0" fmla="*/ 0 w 3581400"/>
              <a:gd name="connsiteY0" fmla="*/ 592 h 641676"/>
              <a:gd name="connsiteX1" fmla="*/ 1676400 w 3581400"/>
              <a:gd name="connsiteY1" fmla="*/ 102192 h 641676"/>
              <a:gd name="connsiteX2" fmla="*/ 3022600 w 3581400"/>
              <a:gd name="connsiteY2" fmla="*/ 635592 h 641676"/>
              <a:gd name="connsiteX3" fmla="*/ 3581400 w 3581400"/>
              <a:gd name="connsiteY3" fmla="*/ 343492 h 64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41676">
                <a:moveTo>
                  <a:pt x="0" y="592"/>
                </a:moveTo>
                <a:cubicBezTo>
                  <a:pt x="586316" y="-1525"/>
                  <a:pt x="1172633" y="-3641"/>
                  <a:pt x="1676400" y="102192"/>
                </a:cubicBezTo>
                <a:cubicBezTo>
                  <a:pt x="2180167" y="208025"/>
                  <a:pt x="2705100" y="595375"/>
                  <a:pt x="3022600" y="635592"/>
                </a:cubicBezTo>
                <a:cubicBezTo>
                  <a:pt x="3340100" y="675809"/>
                  <a:pt x="3460750" y="509650"/>
                  <a:pt x="3581400" y="343492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3378200" y="4483100"/>
            <a:ext cx="3581400" cy="957448"/>
          </a:xfrm>
          <a:custGeom>
            <a:avLst/>
            <a:gdLst>
              <a:gd name="connsiteX0" fmla="*/ 0 w 3581400"/>
              <a:gd name="connsiteY0" fmla="*/ 0 h 957448"/>
              <a:gd name="connsiteX1" fmla="*/ 1181100 w 3581400"/>
              <a:gd name="connsiteY1" fmla="*/ 190500 h 957448"/>
              <a:gd name="connsiteX2" fmla="*/ 2946400 w 3581400"/>
              <a:gd name="connsiteY2" fmla="*/ 939800 h 957448"/>
              <a:gd name="connsiteX3" fmla="*/ 3581400 w 3581400"/>
              <a:gd name="connsiteY3" fmla="*/ 647700 h 95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957448">
                <a:moveTo>
                  <a:pt x="0" y="0"/>
                </a:moveTo>
                <a:cubicBezTo>
                  <a:pt x="345016" y="16933"/>
                  <a:pt x="690033" y="33867"/>
                  <a:pt x="1181100" y="190500"/>
                </a:cubicBezTo>
                <a:cubicBezTo>
                  <a:pt x="1672167" y="347133"/>
                  <a:pt x="2546350" y="863600"/>
                  <a:pt x="2946400" y="939800"/>
                </a:cubicBezTo>
                <a:cubicBezTo>
                  <a:pt x="3346450" y="1016000"/>
                  <a:pt x="3463925" y="831850"/>
                  <a:pt x="3581400" y="6477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5581244" y="2273300"/>
            <a:ext cx="1379636" cy="3149600"/>
          </a:xfrm>
          <a:custGeom>
            <a:avLst/>
            <a:gdLst>
              <a:gd name="connsiteX0" fmla="*/ 70256 w 1378356"/>
              <a:gd name="connsiteY0" fmla="*/ 0 h 3175000"/>
              <a:gd name="connsiteX1" fmla="*/ 146456 w 1378356"/>
              <a:gd name="connsiteY1" fmla="*/ 2146300 h 3175000"/>
              <a:gd name="connsiteX2" fmla="*/ 1378356 w 1378356"/>
              <a:gd name="connsiteY2" fmla="*/ 3175000 h 3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356" h="3175000">
                <a:moveTo>
                  <a:pt x="70256" y="0"/>
                </a:moveTo>
                <a:cubicBezTo>
                  <a:pt x="-653" y="808566"/>
                  <a:pt x="-71561" y="1617133"/>
                  <a:pt x="146456" y="2146300"/>
                </a:cubicBezTo>
                <a:cubicBezTo>
                  <a:pt x="364473" y="2675467"/>
                  <a:pt x="871414" y="2925233"/>
                  <a:pt x="1378356" y="31750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>
            <a:off x="5626100" y="2247900"/>
            <a:ext cx="1352956" cy="3721100"/>
          </a:xfrm>
          <a:custGeom>
            <a:avLst/>
            <a:gdLst>
              <a:gd name="connsiteX0" fmla="*/ 0 w 1333500"/>
              <a:gd name="connsiteY0" fmla="*/ 0 h 3719846"/>
              <a:gd name="connsiteX1" fmla="*/ 444500 w 1333500"/>
              <a:gd name="connsiteY1" fmla="*/ 3352800 h 3719846"/>
              <a:gd name="connsiteX2" fmla="*/ 1333500 w 1333500"/>
              <a:gd name="connsiteY2" fmla="*/ 3479800 h 371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3719846">
                <a:moveTo>
                  <a:pt x="0" y="0"/>
                </a:moveTo>
                <a:cubicBezTo>
                  <a:pt x="111125" y="1386416"/>
                  <a:pt x="222250" y="2772833"/>
                  <a:pt x="444500" y="3352800"/>
                </a:cubicBezTo>
                <a:cubicBezTo>
                  <a:pt x="666750" y="3932767"/>
                  <a:pt x="1000125" y="3706283"/>
                  <a:pt x="1333500" y="34798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529492" y="6135384"/>
            <a:ext cx="2066302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pPr algn="ctr"/>
            <a:r>
              <a:rPr lang="en-US" sz="2000" dirty="0"/>
              <a:t>COORDINATOR</a:t>
            </a:r>
          </a:p>
        </p:txBody>
      </p:sp>
      <p:sp>
        <p:nvSpPr>
          <p:cNvPr id="41" name="Freeform 40"/>
          <p:cNvSpPr/>
          <p:nvPr/>
        </p:nvSpPr>
        <p:spPr>
          <a:xfrm>
            <a:off x="2489201" y="3538016"/>
            <a:ext cx="175192" cy="2710383"/>
          </a:xfrm>
          <a:custGeom>
            <a:avLst/>
            <a:gdLst>
              <a:gd name="connsiteX0" fmla="*/ 190500 w 199651"/>
              <a:gd name="connsiteY0" fmla="*/ 0 h 2781300"/>
              <a:gd name="connsiteX1" fmla="*/ 177800 w 199651"/>
              <a:gd name="connsiteY1" fmla="*/ 1511300 h 2781300"/>
              <a:gd name="connsiteX2" fmla="*/ 0 w 199651"/>
              <a:gd name="connsiteY2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651" h="2781300">
                <a:moveTo>
                  <a:pt x="190500" y="0"/>
                </a:moveTo>
                <a:cubicBezTo>
                  <a:pt x="200025" y="523875"/>
                  <a:pt x="209550" y="1047750"/>
                  <a:pt x="177800" y="1511300"/>
                </a:cubicBezTo>
                <a:cubicBezTo>
                  <a:pt x="146050" y="1974850"/>
                  <a:pt x="73025" y="2378075"/>
                  <a:pt x="0" y="2781300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2657087" y="3538016"/>
            <a:ext cx="1254513" cy="2799283"/>
          </a:xfrm>
          <a:custGeom>
            <a:avLst/>
            <a:gdLst>
              <a:gd name="connsiteX0" fmla="*/ 0 w 1219200"/>
              <a:gd name="connsiteY0" fmla="*/ 0 h 2819400"/>
              <a:gd name="connsiteX1" fmla="*/ 228600 w 1219200"/>
              <a:gd name="connsiteY1" fmla="*/ 1536700 h 2819400"/>
              <a:gd name="connsiteX2" fmla="*/ 1219200 w 1219200"/>
              <a:gd name="connsiteY2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819400">
                <a:moveTo>
                  <a:pt x="0" y="0"/>
                </a:moveTo>
                <a:cubicBezTo>
                  <a:pt x="12700" y="533400"/>
                  <a:pt x="25400" y="1066800"/>
                  <a:pt x="228600" y="1536700"/>
                </a:cubicBezTo>
                <a:cubicBezTo>
                  <a:pt x="431800" y="2006600"/>
                  <a:pt x="825500" y="2413000"/>
                  <a:pt x="1219200" y="2819400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251200" y="2146300"/>
            <a:ext cx="2095500" cy="1993900"/>
          </a:xfrm>
          <a:custGeom>
            <a:avLst/>
            <a:gdLst>
              <a:gd name="connsiteX0" fmla="*/ 0 w 2095500"/>
              <a:gd name="connsiteY0" fmla="*/ 1993900 h 1993900"/>
              <a:gd name="connsiteX1" fmla="*/ 1168400 w 2095500"/>
              <a:gd name="connsiteY1" fmla="*/ 1257300 h 1993900"/>
              <a:gd name="connsiteX2" fmla="*/ 2095500 w 2095500"/>
              <a:gd name="connsiteY2" fmla="*/ 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0" h="1993900">
                <a:moveTo>
                  <a:pt x="0" y="1993900"/>
                </a:moveTo>
                <a:cubicBezTo>
                  <a:pt x="409575" y="1791758"/>
                  <a:pt x="819150" y="1589617"/>
                  <a:pt x="1168400" y="1257300"/>
                </a:cubicBezTo>
                <a:cubicBezTo>
                  <a:pt x="1517650" y="924983"/>
                  <a:pt x="1806575" y="462491"/>
                  <a:pt x="2095500" y="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3097808" y="2133601"/>
            <a:ext cx="2121892" cy="1041064"/>
          </a:xfrm>
          <a:custGeom>
            <a:avLst/>
            <a:gdLst>
              <a:gd name="connsiteX0" fmla="*/ 0 w 2146300"/>
              <a:gd name="connsiteY0" fmla="*/ 1143000 h 1189617"/>
              <a:gd name="connsiteX1" fmla="*/ 762000 w 2146300"/>
              <a:gd name="connsiteY1" fmla="*/ 1054100 h 1189617"/>
              <a:gd name="connsiteX2" fmla="*/ 2146300 w 2146300"/>
              <a:gd name="connsiteY2" fmla="*/ 0 h 118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300" h="1189617">
                <a:moveTo>
                  <a:pt x="0" y="1143000"/>
                </a:moveTo>
                <a:cubicBezTo>
                  <a:pt x="202141" y="1193800"/>
                  <a:pt x="404283" y="1244600"/>
                  <a:pt x="762000" y="1054100"/>
                </a:cubicBezTo>
                <a:cubicBezTo>
                  <a:pt x="1119717" y="863600"/>
                  <a:pt x="1633008" y="431800"/>
                  <a:pt x="2146300" y="0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423028" y="6126875"/>
            <a:ext cx="1612900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</a:t>
            </a:r>
          </a:p>
          <a:p>
            <a:pPr algn="ctr"/>
            <a:r>
              <a:rPr lang="en-US" sz="2000" dirty="0"/>
              <a:t>ASSISTANT</a:t>
            </a:r>
          </a:p>
        </p:txBody>
      </p:sp>
      <p:sp>
        <p:nvSpPr>
          <p:cNvPr id="52" name="Freeform 51"/>
          <p:cNvSpPr/>
          <p:nvPr/>
        </p:nvSpPr>
        <p:spPr>
          <a:xfrm>
            <a:off x="1534813" y="4711699"/>
            <a:ext cx="875185" cy="1332287"/>
          </a:xfrm>
          <a:custGeom>
            <a:avLst/>
            <a:gdLst>
              <a:gd name="connsiteX0" fmla="*/ 827386 w 827386"/>
              <a:gd name="connsiteY0" fmla="*/ 0 h 1295400"/>
              <a:gd name="connsiteX1" fmla="*/ 14586 w 827386"/>
              <a:gd name="connsiteY1" fmla="*/ 711200 h 1295400"/>
              <a:gd name="connsiteX2" fmla="*/ 382886 w 827386"/>
              <a:gd name="connsiteY2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386" h="1295400">
                <a:moveTo>
                  <a:pt x="827386" y="0"/>
                </a:moveTo>
                <a:cubicBezTo>
                  <a:pt x="458027" y="247650"/>
                  <a:pt x="88669" y="495300"/>
                  <a:pt x="14586" y="711200"/>
                </a:cubicBezTo>
                <a:cubicBezTo>
                  <a:pt x="-59497" y="927100"/>
                  <a:pt x="161694" y="1111250"/>
                  <a:pt x="382886" y="12954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3289300" y="4749800"/>
            <a:ext cx="1181100" cy="1054100"/>
          </a:xfrm>
          <a:custGeom>
            <a:avLst/>
            <a:gdLst>
              <a:gd name="connsiteX0" fmla="*/ 0 w 1181100"/>
              <a:gd name="connsiteY0" fmla="*/ 0 h 1054100"/>
              <a:gd name="connsiteX1" fmla="*/ 673100 w 1181100"/>
              <a:gd name="connsiteY1" fmla="*/ 762000 h 1054100"/>
              <a:gd name="connsiteX2" fmla="*/ 1181100 w 1181100"/>
              <a:gd name="connsiteY2" fmla="*/ 10541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00" h="1054100">
                <a:moveTo>
                  <a:pt x="0" y="0"/>
                </a:moveTo>
                <a:cubicBezTo>
                  <a:pt x="238125" y="293158"/>
                  <a:pt x="476250" y="586317"/>
                  <a:pt x="673100" y="762000"/>
                </a:cubicBezTo>
                <a:cubicBezTo>
                  <a:pt x="869950" y="937683"/>
                  <a:pt x="1025525" y="995891"/>
                  <a:pt x="1181100" y="10541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36" y="5216970"/>
            <a:ext cx="918414" cy="918414"/>
          </a:xfrm>
          <a:prstGeom prst="rect">
            <a:avLst/>
          </a:prstGeom>
          <a:ln>
            <a:noFill/>
          </a:ln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50" y="5316789"/>
            <a:ext cx="803099" cy="803099"/>
          </a:xfrm>
          <a:prstGeom prst="rect">
            <a:avLst/>
          </a:prstGeom>
          <a:ln>
            <a:noFill/>
          </a:ln>
        </p:spPr>
      </p:pic>
      <p:sp>
        <p:nvSpPr>
          <p:cNvPr id="57" name="Freeform 56"/>
          <p:cNvSpPr/>
          <p:nvPr/>
        </p:nvSpPr>
        <p:spPr>
          <a:xfrm>
            <a:off x="4699000" y="2247900"/>
            <a:ext cx="889000" cy="3073400"/>
          </a:xfrm>
          <a:custGeom>
            <a:avLst/>
            <a:gdLst>
              <a:gd name="connsiteX0" fmla="*/ 889000 w 889000"/>
              <a:gd name="connsiteY0" fmla="*/ 0 h 3073400"/>
              <a:gd name="connsiteX1" fmla="*/ 431800 w 889000"/>
              <a:gd name="connsiteY1" fmla="*/ 1638300 h 3073400"/>
              <a:gd name="connsiteX2" fmla="*/ 0 w 889000"/>
              <a:gd name="connsiteY2" fmla="*/ 3073400 h 307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000" h="3073400">
                <a:moveTo>
                  <a:pt x="889000" y="0"/>
                </a:moveTo>
                <a:cubicBezTo>
                  <a:pt x="734483" y="563033"/>
                  <a:pt x="579967" y="1126067"/>
                  <a:pt x="431800" y="1638300"/>
                </a:cubicBezTo>
                <a:cubicBezTo>
                  <a:pt x="283633" y="2150533"/>
                  <a:pt x="141816" y="2611966"/>
                  <a:pt x="0" y="30734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 57"/>
          <p:cNvSpPr/>
          <p:nvPr/>
        </p:nvSpPr>
        <p:spPr>
          <a:xfrm>
            <a:off x="2959100" y="2311400"/>
            <a:ext cx="2641600" cy="1269072"/>
          </a:xfrm>
          <a:custGeom>
            <a:avLst/>
            <a:gdLst>
              <a:gd name="connsiteX0" fmla="*/ 2641600 w 2641600"/>
              <a:gd name="connsiteY0" fmla="*/ 0 h 1269072"/>
              <a:gd name="connsiteX1" fmla="*/ 876300 w 2641600"/>
              <a:gd name="connsiteY1" fmla="*/ 1168400 h 1269072"/>
              <a:gd name="connsiteX2" fmla="*/ 0 w 2641600"/>
              <a:gd name="connsiteY2" fmla="*/ 1130300 h 126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1600" h="1269072">
                <a:moveTo>
                  <a:pt x="2641600" y="0"/>
                </a:moveTo>
                <a:cubicBezTo>
                  <a:pt x="1979083" y="490008"/>
                  <a:pt x="1316567" y="980017"/>
                  <a:pt x="876300" y="1168400"/>
                </a:cubicBezTo>
                <a:cubicBezTo>
                  <a:pt x="436033" y="1356783"/>
                  <a:pt x="218016" y="1243541"/>
                  <a:pt x="0" y="11303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 58"/>
          <p:cNvSpPr/>
          <p:nvPr/>
        </p:nvSpPr>
        <p:spPr>
          <a:xfrm>
            <a:off x="3314700" y="2298700"/>
            <a:ext cx="2247900" cy="2095500"/>
          </a:xfrm>
          <a:custGeom>
            <a:avLst/>
            <a:gdLst>
              <a:gd name="connsiteX0" fmla="*/ 2247900 w 2247900"/>
              <a:gd name="connsiteY0" fmla="*/ 0 h 2095500"/>
              <a:gd name="connsiteX1" fmla="*/ 990600 w 2247900"/>
              <a:gd name="connsiteY1" fmla="*/ 1739900 h 2095500"/>
              <a:gd name="connsiteX2" fmla="*/ 0 w 2247900"/>
              <a:gd name="connsiteY2" fmla="*/ 209550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7900" h="2095500">
                <a:moveTo>
                  <a:pt x="2247900" y="0"/>
                </a:moveTo>
                <a:cubicBezTo>
                  <a:pt x="1806575" y="695325"/>
                  <a:pt x="1365250" y="1390650"/>
                  <a:pt x="990600" y="1739900"/>
                </a:cubicBezTo>
                <a:cubicBezTo>
                  <a:pt x="615950" y="2089150"/>
                  <a:pt x="307975" y="2092325"/>
                  <a:pt x="0" y="20955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90" y="2273300"/>
            <a:ext cx="1257730" cy="12577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850" y="1158234"/>
            <a:ext cx="1161871" cy="1157998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48" y="3747762"/>
            <a:ext cx="1286165" cy="128946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GR-17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</a:p>
        </p:txBody>
      </p:sp>
    </p:spTree>
    <p:extLst>
      <p:ext uri="{BB962C8B-B14F-4D97-AF65-F5344CB8AC3E}">
        <p14:creationId xmlns:p14="http://schemas.microsoft.com/office/powerpoint/2010/main" val="220319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 txBox="1">
            <a:spLocks/>
          </p:cNvSpPr>
          <p:nvPr/>
        </p:nvSpPr>
        <p:spPr>
          <a:xfrm>
            <a:off x="1978359" y="1240845"/>
            <a:ext cx="8422941" cy="4638811"/>
          </a:xfrm>
          <a:prstGeom prst="rect">
            <a:avLst/>
          </a:prstGeom>
          <a:ln>
            <a:solidFill>
              <a:schemeClr val="bg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/>
          </a:p>
          <a:p>
            <a:pPr algn="ctr"/>
            <a:r>
              <a:rPr lang="en-US" sz="60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THE PRODUCTIVE APPROACH</a:t>
            </a:r>
          </a:p>
          <a:p>
            <a:pPr algn="ctr"/>
            <a:r>
              <a:rPr lang="en-US" sz="6000" dirty="0"/>
              <a:t>FOR</a:t>
            </a:r>
          </a:p>
          <a:p>
            <a:pPr algn="ctr"/>
            <a:r>
              <a:rPr lang="en-US" sz="6000" dirty="0"/>
              <a:t>RESEARCH WORK</a:t>
            </a:r>
            <a:endParaRPr lang="ru-RU" sz="6000" dirty="0"/>
          </a:p>
        </p:txBody>
      </p:sp>
      <p:sp>
        <p:nvSpPr>
          <p:cNvPr id="11" name="Rectangle 10"/>
          <p:cNvSpPr/>
          <p:nvPr/>
        </p:nvSpPr>
        <p:spPr>
          <a:xfrm>
            <a:off x="7042128" y="6331157"/>
            <a:ext cx="5149872" cy="19613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397068"/>
            <a:ext cx="5149872" cy="19613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GR-17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</a:p>
        </p:txBody>
      </p:sp>
    </p:spTree>
    <p:extLst>
      <p:ext uri="{BB962C8B-B14F-4D97-AF65-F5344CB8AC3E}">
        <p14:creationId xmlns:p14="http://schemas.microsoft.com/office/powerpoint/2010/main" val="326585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 txBox="1">
            <a:spLocks/>
          </p:cNvSpPr>
          <p:nvPr/>
        </p:nvSpPr>
        <p:spPr>
          <a:xfrm>
            <a:off x="7340599" y="895584"/>
            <a:ext cx="4506665" cy="1017423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RESEARCH-WORK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dirty="0"/>
              <a:t>SEGREGATION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33817" y="1607398"/>
            <a:ext cx="2396357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>
                <a:solidFill>
                  <a:schemeClr val="tx1">
                    <a:lumMod val="75000"/>
                  </a:schemeClr>
                </a:solidFill>
              </a:rPr>
              <a:t>INDUSTRY</a:t>
            </a:r>
          </a:p>
          <a:p>
            <a:pPr algn="ctr"/>
            <a:r>
              <a:rPr lang="en-US" sz="1700" dirty="0"/>
              <a:t>REPRESENTATIVE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074" y="3594079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26" name="Freeform 25"/>
          <p:cNvSpPr/>
          <p:nvPr/>
        </p:nvSpPr>
        <p:spPr>
          <a:xfrm>
            <a:off x="1497248" y="5029200"/>
            <a:ext cx="2330980" cy="1026990"/>
          </a:xfrm>
          <a:custGeom>
            <a:avLst/>
            <a:gdLst>
              <a:gd name="connsiteX0" fmla="*/ 0 w 2184400"/>
              <a:gd name="connsiteY0" fmla="*/ 0 h 1181100"/>
              <a:gd name="connsiteX1" fmla="*/ 622300 w 2184400"/>
              <a:gd name="connsiteY1" fmla="*/ 850900 h 1181100"/>
              <a:gd name="connsiteX2" fmla="*/ 1841500 w 2184400"/>
              <a:gd name="connsiteY2" fmla="*/ 863600 h 1181100"/>
              <a:gd name="connsiteX3" fmla="*/ 2184400 w 2184400"/>
              <a:gd name="connsiteY3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4400" h="1181100">
                <a:moveTo>
                  <a:pt x="0" y="0"/>
                </a:moveTo>
                <a:cubicBezTo>
                  <a:pt x="157691" y="353483"/>
                  <a:pt x="315383" y="706967"/>
                  <a:pt x="622300" y="850900"/>
                </a:cubicBezTo>
                <a:cubicBezTo>
                  <a:pt x="929217" y="994833"/>
                  <a:pt x="1581150" y="808567"/>
                  <a:pt x="1841500" y="863600"/>
                </a:cubicBezTo>
                <a:cubicBezTo>
                  <a:pt x="2101850" y="918633"/>
                  <a:pt x="2143125" y="1049866"/>
                  <a:pt x="2184400" y="11811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>
            <a:stCxn id="51" idx="2"/>
          </p:cNvCxnSpPr>
          <p:nvPr/>
        </p:nvCxnSpPr>
        <p:spPr>
          <a:xfrm>
            <a:off x="3916310" y="5205734"/>
            <a:ext cx="24810" cy="887280"/>
          </a:xfrm>
          <a:prstGeom prst="line">
            <a:avLst/>
          </a:prstGeom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4068164" y="5029200"/>
            <a:ext cx="2167535" cy="1146750"/>
          </a:xfrm>
          <a:custGeom>
            <a:avLst/>
            <a:gdLst>
              <a:gd name="connsiteX0" fmla="*/ 2223566 w 2223566"/>
              <a:gd name="connsiteY0" fmla="*/ 0 h 1117600"/>
              <a:gd name="connsiteX1" fmla="*/ 1575866 w 2223566"/>
              <a:gd name="connsiteY1" fmla="*/ 787400 h 1117600"/>
              <a:gd name="connsiteX2" fmla="*/ 255066 w 2223566"/>
              <a:gd name="connsiteY2" fmla="*/ 736600 h 1117600"/>
              <a:gd name="connsiteX3" fmla="*/ 1066 w 2223566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566" h="1117600">
                <a:moveTo>
                  <a:pt x="2223566" y="0"/>
                </a:moveTo>
                <a:cubicBezTo>
                  <a:pt x="2063757" y="332316"/>
                  <a:pt x="1903949" y="664633"/>
                  <a:pt x="1575866" y="787400"/>
                </a:cubicBezTo>
                <a:cubicBezTo>
                  <a:pt x="1247783" y="910167"/>
                  <a:pt x="517533" y="681567"/>
                  <a:pt x="255066" y="736600"/>
                </a:cubicBezTo>
                <a:cubicBezTo>
                  <a:pt x="-7401" y="791633"/>
                  <a:pt x="-3168" y="954616"/>
                  <a:pt x="1066" y="11176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7964642" y="3296772"/>
            <a:ext cx="3249458" cy="1180086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7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143791" y="251494"/>
            <a:ext cx="3569848" cy="644090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/>
              <a:t>LET’S SEGREGATE THE RESEARCH WORK</a:t>
            </a:r>
          </a:p>
          <a:p>
            <a:pPr algn="ctr"/>
            <a:r>
              <a:rPr lang="en-US" sz="1700" dirty="0"/>
              <a:t>INTO PROJECTS</a:t>
            </a:r>
          </a:p>
        </p:txBody>
      </p:sp>
      <p:sp>
        <p:nvSpPr>
          <p:cNvPr id="39" name="Freeform 38"/>
          <p:cNvSpPr/>
          <p:nvPr/>
        </p:nvSpPr>
        <p:spPr>
          <a:xfrm>
            <a:off x="1440776" y="3125835"/>
            <a:ext cx="1574793" cy="695237"/>
          </a:xfrm>
          <a:custGeom>
            <a:avLst/>
            <a:gdLst>
              <a:gd name="connsiteX0" fmla="*/ 27775 w 1386675"/>
              <a:gd name="connsiteY0" fmla="*/ 546100 h 546100"/>
              <a:gd name="connsiteX1" fmla="*/ 180175 w 1386675"/>
              <a:gd name="connsiteY1" fmla="*/ 114300 h 546100"/>
              <a:gd name="connsiteX2" fmla="*/ 1386675 w 1386675"/>
              <a:gd name="connsiteY2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675" h="546100">
                <a:moveTo>
                  <a:pt x="27775" y="546100"/>
                </a:moveTo>
                <a:cubicBezTo>
                  <a:pt x="-9267" y="375708"/>
                  <a:pt x="-46308" y="205317"/>
                  <a:pt x="180175" y="114300"/>
                </a:cubicBezTo>
                <a:cubicBezTo>
                  <a:pt x="406658" y="23283"/>
                  <a:pt x="896666" y="11641"/>
                  <a:pt x="1386675" y="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>
            <a:stCxn id="21" idx="0"/>
          </p:cNvCxnSpPr>
          <p:nvPr/>
        </p:nvCxnSpPr>
        <p:spPr>
          <a:xfrm flipH="1" flipV="1">
            <a:off x="3916310" y="3102061"/>
            <a:ext cx="3630" cy="492018"/>
          </a:xfrm>
          <a:prstGeom prst="line">
            <a:avLst/>
          </a:prstGeom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543015" y="5885116"/>
            <a:ext cx="2771540" cy="415797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CO-INVESTIGATORS</a:t>
            </a:r>
          </a:p>
        </p:txBody>
      </p:sp>
      <p:sp>
        <p:nvSpPr>
          <p:cNvPr id="48" name="Freeform 47"/>
          <p:cNvSpPr/>
          <p:nvPr/>
        </p:nvSpPr>
        <p:spPr>
          <a:xfrm>
            <a:off x="4802042" y="3125835"/>
            <a:ext cx="1597062" cy="575478"/>
          </a:xfrm>
          <a:custGeom>
            <a:avLst/>
            <a:gdLst>
              <a:gd name="connsiteX0" fmla="*/ 1905000 w 1905000"/>
              <a:gd name="connsiteY0" fmla="*/ 610982 h 610982"/>
              <a:gd name="connsiteX1" fmla="*/ 1498600 w 1905000"/>
              <a:gd name="connsiteY1" fmla="*/ 77582 h 610982"/>
              <a:gd name="connsiteX2" fmla="*/ 0 w 1905000"/>
              <a:gd name="connsiteY2" fmla="*/ 14082 h 61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610982">
                <a:moveTo>
                  <a:pt x="1905000" y="610982"/>
                </a:moveTo>
                <a:cubicBezTo>
                  <a:pt x="1860550" y="394023"/>
                  <a:pt x="1816100" y="177065"/>
                  <a:pt x="1498600" y="77582"/>
                </a:cubicBezTo>
                <a:cubicBezTo>
                  <a:pt x="1181100" y="-21901"/>
                  <a:pt x="590550" y="-3910"/>
                  <a:pt x="0" y="14082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41" y="3663787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35" y="3594079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895353" y="4671529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/>
              <a:t>INVESTIGATOR 2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89326" y="4671529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/>
              <a:t>INVESTIGATOR 1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177204" y="4671529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/>
              <a:t>INVESTIGATOR 3</a:t>
            </a:r>
          </a:p>
        </p:txBody>
      </p:sp>
      <p:sp>
        <p:nvSpPr>
          <p:cNvPr id="54" name="Freeform 53"/>
          <p:cNvSpPr/>
          <p:nvPr/>
        </p:nvSpPr>
        <p:spPr>
          <a:xfrm>
            <a:off x="1803400" y="1244599"/>
            <a:ext cx="2024828" cy="462155"/>
          </a:xfrm>
          <a:custGeom>
            <a:avLst/>
            <a:gdLst>
              <a:gd name="connsiteX0" fmla="*/ 2057400 w 2057400"/>
              <a:gd name="connsiteY0" fmla="*/ 279400 h 279400"/>
              <a:gd name="connsiteX1" fmla="*/ 685800 w 2057400"/>
              <a:gd name="connsiteY1" fmla="*/ 228600 h 279400"/>
              <a:gd name="connsiteX2" fmla="*/ 0 w 205740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279400">
                <a:moveTo>
                  <a:pt x="2057400" y="279400"/>
                </a:moveTo>
                <a:cubicBezTo>
                  <a:pt x="1543050" y="277283"/>
                  <a:pt x="1028700" y="275167"/>
                  <a:pt x="685800" y="228600"/>
                </a:cubicBezTo>
                <a:cubicBezTo>
                  <a:pt x="342900" y="182033"/>
                  <a:pt x="171450" y="91016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475" y="1463384"/>
            <a:ext cx="1164929" cy="1161046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898983" y="2748527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LEAD</a:t>
            </a:r>
          </a:p>
          <a:p>
            <a:pPr algn="ctr"/>
            <a:r>
              <a:rPr lang="en-US" sz="2000" dirty="0"/>
              <a:t>INVESTIGATOR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 rot="5400000">
            <a:off x="8120193" y="3752277"/>
            <a:ext cx="3140036" cy="884343"/>
          </a:xfrm>
          <a:prstGeom prst="rect">
            <a:avLst/>
          </a:prstGeom>
          <a:ln>
            <a:noFill/>
          </a:ln>
          <a:effectLst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dirty="0"/>
              <a:t> </a:t>
            </a:r>
            <a:r>
              <a:rPr lang="en-US" sz="2000" dirty="0"/>
              <a:t>BLK-001</a:t>
            </a:r>
          </a:p>
        </p:txBody>
      </p:sp>
      <p:sp>
        <p:nvSpPr>
          <p:cNvPr id="60" name="Block Arc 59"/>
          <p:cNvSpPr/>
          <p:nvPr/>
        </p:nvSpPr>
        <p:spPr>
          <a:xfrm rot="5400000">
            <a:off x="5733565" y="2848351"/>
            <a:ext cx="3648180" cy="2767498"/>
          </a:xfrm>
          <a:prstGeom prst="blockArc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2572070" y="3200400"/>
            <a:ext cx="1301431" cy="2882900"/>
          </a:xfrm>
          <a:custGeom>
            <a:avLst/>
            <a:gdLst>
              <a:gd name="connsiteX0" fmla="*/ 563017 w 1223417"/>
              <a:gd name="connsiteY0" fmla="*/ 0 h 2895600"/>
              <a:gd name="connsiteX1" fmla="*/ 4217 w 1223417"/>
              <a:gd name="connsiteY1" fmla="*/ 1435100 h 2895600"/>
              <a:gd name="connsiteX2" fmla="*/ 347117 w 1223417"/>
              <a:gd name="connsiteY2" fmla="*/ 2374900 h 2895600"/>
              <a:gd name="connsiteX3" fmla="*/ 1071017 w 1223417"/>
              <a:gd name="connsiteY3" fmla="*/ 2425700 h 2895600"/>
              <a:gd name="connsiteX4" fmla="*/ 1223417 w 1223417"/>
              <a:gd name="connsiteY4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417" h="2895600">
                <a:moveTo>
                  <a:pt x="563017" y="0"/>
                </a:moveTo>
                <a:cubicBezTo>
                  <a:pt x="301608" y="519641"/>
                  <a:pt x="40200" y="1039283"/>
                  <a:pt x="4217" y="1435100"/>
                </a:cubicBezTo>
                <a:cubicBezTo>
                  <a:pt x="-31766" y="1830917"/>
                  <a:pt x="169317" y="2209800"/>
                  <a:pt x="347117" y="2374900"/>
                </a:cubicBezTo>
                <a:cubicBezTo>
                  <a:pt x="524917" y="2540000"/>
                  <a:pt x="924967" y="2338917"/>
                  <a:pt x="1071017" y="2425700"/>
                </a:cubicBezTo>
                <a:cubicBezTo>
                  <a:pt x="1217067" y="2512483"/>
                  <a:pt x="1220242" y="2704041"/>
                  <a:pt x="1223417" y="28956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43" y="311665"/>
            <a:ext cx="1151719" cy="1151719"/>
          </a:xfrm>
          <a:prstGeom prst="ellipse">
            <a:avLst/>
          </a:prstGeom>
          <a:ln w="63500" cap="rnd"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" name="TextBox 26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GR-17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>
                <a:latin typeface="Bahnschrift SemiBold" panose="020B0502040204020203" pitchFamily="34" charset="0"/>
              </a:rPr>
              <a:t>  </a:t>
            </a:r>
            <a:r>
              <a:rPr lang="en-US" b="1" dirty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</a:p>
        </p:txBody>
      </p:sp>
    </p:spTree>
    <p:extLst>
      <p:ext uri="{BB962C8B-B14F-4D97-AF65-F5344CB8AC3E}">
        <p14:creationId xmlns:p14="http://schemas.microsoft.com/office/powerpoint/2010/main" val="94938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office/infopath/2007/PartnerControls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840</Words>
  <Application>Microsoft Office PowerPoint</Application>
  <PresentationFormat>Widescreen</PresentationFormat>
  <Paragraphs>312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Bahnschrift</vt:lpstr>
      <vt:lpstr>Bahnschrift SemiBold</vt:lpstr>
      <vt:lpstr>Bahnschrift SemiBold Condensed</vt:lpstr>
      <vt:lpstr>Calibri</vt:lpstr>
      <vt:lpstr>Courier New</vt:lpstr>
      <vt:lpstr>Gill Sans MT</vt:lpstr>
      <vt:lpstr>Segoe UI Light</vt:lpstr>
      <vt:lpstr>Office Theme</vt:lpstr>
      <vt:lpstr> COLLAB  CHAIN</vt:lpstr>
      <vt:lpstr>  ABOUT US</vt:lpstr>
      <vt:lpstr> PROBLEM</vt:lpstr>
      <vt:lpstr> SOLUTION</vt:lpstr>
      <vt:lpstr>RESEARCH TEAM ROLES</vt:lpstr>
      <vt:lpstr>PowerPoint Presentation</vt:lpstr>
      <vt:lpstr>TASKS INVOLVED</vt:lpstr>
      <vt:lpstr>PowerPoint Presentation</vt:lpstr>
      <vt:lpstr>PowerPoint Presentation</vt:lpstr>
      <vt:lpstr>RESEARCH-WORK SEGREGATION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CHOICE OF BLOCKCHAIN FRAMEWORK</vt:lpstr>
      <vt:lpstr>PowerPoint Presentation</vt:lpstr>
      <vt:lpstr>FUTURE IMPROVEMENTS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2023-11-24T19:16:07Z</dcterms:created>
  <dcterms:modified xsi:type="dcterms:W3CDTF">2023-12-03T06:23:31Z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