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16"/>
  </p:notesMasterIdLst>
  <p:sldIdLst>
    <p:sldId id="256" r:id="rId2"/>
    <p:sldId id="258" r:id="rId3"/>
    <p:sldId id="257" r:id="rId4"/>
    <p:sldId id="259" r:id="rId5"/>
    <p:sldId id="272" r:id="rId6"/>
    <p:sldId id="260" r:id="rId7"/>
    <p:sldId id="274" r:id="rId8"/>
    <p:sldId id="271"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DEFEF3"/>
    <a:srgbClr val="DEE0FE"/>
    <a:srgbClr val="BDEFFF"/>
    <a:srgbClr val="FD9C03"/>
    <a:srgbClr val="DA29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F9C26-131C-4E7C-B577-E6D312117709}" type="datetimeFigureOut">
              <a:rPr lang="en-GB" smtClean="0"/>
              <a:pPr/>
              <a:t>07/06/2020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32535-F163-47D9-AA73-FCB62E8253F3}" type="slidenum">
              <a:rPr lang="en-GB" smtClean="0"/>
              <a:pPr/>
              <a:t>‹#›</a:t>
            </a:fld>
            <a:endParaRPr lang="en-GB"/>
          </a:p>
        </p:txBody>
      </p:sp>
    </p:spTree>
    <p:extLst>
      <p:ext uri="{BB962C8B-B14F-4D97-AF65-F5344CB8AC3E}">
        <p14:creationId xmlns:p14="http://schemas.microsoft.com/office/powerpoint/2010/main" xmlns="" val="308359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83491-8403-4E61-88D7-9EE361A9BE81}" type="datetime1">
              <a:rPr lang="en-GB" smtClean="0"/>
              <a:pPr/>
              <a:t>07/06/2020</a:t>
            </a:fld>
            <a:endParaRPr lang="en-GB"/>
          </a:p>
        </p:txBody>
      </p:sp>
      <p:sp>
        <p:nvSpPr>
          <p:cNvPr id="5" name="Footer Placeholder 4"/>
          <p:cNvSpPr>
            <a:spLocks noGrp="1"/>
          </p:cNvSpPr>
          <p:nvPr>
            <p:ph type="ftr" sz="quarter" idx="11"/>
          </p:nvPr>
        </p:nvSpPr>
        <p:spPr/>
        <p:txBody>
          <a:bodyPr/>
          <a:lstStyle/>
          <a:p>
            <a:r>
              <a:rPr lang="en-GB" dirty="0"/>
              <a:t>Tech Womaniya</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190501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11421-BAF1-4DB4-8DFF-E8593E252B33}" type="datetime1">
              <a:rPr lang="en-GB" smtClean="0"/>
              <a:pPr/>
              <a:t>07/06/2020</a:t>
            </a:fld>
            <a:endParaRPr lang="en-GB"/>
          </a:p>
        </p:txBody>
      </p:sp>
      <p:sp>
        <p:nvSpPr>
          <p:cNvPr id="5" name="Footer Placeholder 4"/>
          <p:cNvSpPr>
            <a:spLocks noGrp="1"/>
          </p:cNvSpPr>
          <p:nvPr>
            <p:ph type="ftr" sz="quarter" idx="11"/>
          </p:nvPr>
        </p:nvSpPr>
        <p:spPr/>
        <p:txBody>
          <a:bodyPr/>
          <a:lstStyle/>
          <a:p>
            <a:r>
              <a:rPr lang="en-GB" dirty="0"/>
              <a:t>Tech Womaniya</a:t>
            </a:r>
          </a:p>
        </p:txBody>
      </p:sp>
      <p:sp>
        <p:nvSpPr>
          <p:cNvPr id="6" name="Slide Number Placeholder 5"/>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144546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1FB47-C414-4EC8-A25E-DA91C9CE217C}" type="datetime1">
              <a:rPr lang="en-GB" smtClean="0"/>
              <a:pPr/>
              <a:t>07/06/2020</a:t>
            </a:fld>
            <a:endParaRPr lang="en-GB"/>
          </a:p>
        </p:txBody>
      </p:sp>
      <p:sp>
        <p:nvSpPr>
          <p:cNvPr id="5" name="Footer Placeholder 4"/>
          <p:cNvSpPr>
            <a:spLocks noGrp="1"/>
          </p:cNvSpPr>
          <p:nvPr>
            <p:ph type="ftr" sz="quarter" idx="11"/>
          </p:nvPr>
        </p:nvSpPr>
        <p:spPr/>
        <p:txBody>
          <a:bodyPr/>
          <a:lstStyle/>
          <a:p>
            <a:r>
              <a:rPr lang="en-GB" dirty="0"/>
              <a:t>Tech Womaniya</a:t>
            </a:r>
          </a:p>
        </p:txBody>
      </p:sp>
      <p:sp>
        <p:nvSpPr>
          <p:cNvPr id="6" name="Slide Number Placeholder 5"/>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54508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793D9-BC27-4027-ACF3-D2B4C73309D0}" type="datetime1">
              <a:rPr lang="en-GB" smtClean="0"/>
              <a:pPr/>
              <a:t>07/06/2020</a:t>
            </a:fld>
            <a:endParaRPr lang="en-GB"/>
          </a:p>
        </p:txBody>
      </p:sp>
      <p:sp>
        <p:nvSpPr>
          <p:cNvPr id="5" name="Footer Placeholder 4"/>
          <p:cNvSpPr>
            <a:spLocks noGrp="1"/>
          </p:cNvSpPr>
          <p:nvPr>
            <p:ph type="ftr" sz="quarter" idx="11"/>
          </p:nvPr>
        </p:nvSpPr>
        <p:spPr/>
        <p:txBody>
          <a:bodyPr/>
          <a:lstStyle/>
          <a:p>
            <a:r>
              <a:rPr lang="en-GB" dirty="0"/>
              <a:t>Tech Womaniya</a:t>
            </a:r>
          </a:p>
        </p:txBody>
      </p:sp>
      <p:sp>
        <p:nvSpPr>
          <p:cNvPr id="6" name="Slide Number Placeholder 5"/>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16186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6DFF5A-1327-4487-8091-51522CEFCA0E}" type="datetime1">
              <a:rPr lang="en-GB" smtClean="0"/>
              <a:pPr/>
              <a:t>07/06/2020</a:t>
            </a:fld>
            <a:endParaRPr lang="en-GB"/>
          </a:p>
        </p:txBody>
      </p:sp>
      <p:sp>
        <p:nvSpPr>
          <p:cNvPr id="5" name="Footer Placeholder 4"/>
          <p:cNvSpPr>
            <a:spLocks noGrp="1"/>
          </p:cNvSpPr>
          <p:nvPr>
            <p:ph type="ftr" sz="quarter" idx="11"/>
          </p:nvPr>
        </p:nvSpPr>
        <p:spPr>
          <a:xfrm>
            <a:off x="2182708" y="6272784"/>
            <a:ext cx="6327648" cy="365125"/>
          </a:xfrm>
        </p:spPr>
        <p:txBody>
          <a:bodyPr/>
          <a:lstStyle/>
          <a:p>
            <a:r>
              <a:rPr lang="en-GB" dirty="0"/>
              <a:t>Tech Womaniya</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221027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13DD75-256E-4148-9D84-3241034B33B0}" type="datetime1">
              <a:rPr lang="en-GB" smtClean="0"/>
              <a:pPr/>
              <a:t>07/06/2020</a:t>
            </a:fld>
            <a:endParaRPr lang="en-GB"/>
          </a:p>
        </p:txBody>
      </p:sp>
      <p:sp>
        <p:nvSpPr>
          <p:cNvPr id="6" name="Footer Placeholder 5"/>
          <p:cNvSpPr>
            <a:spLocks noGrp="1"/>
          </p:cNvSpPr>
          <p:nvPr>
            <p:ph type="ftr" sz="quarter" idx="11"/>
          </p:nvPr>
        </p:nvSpPr>
        <p:spPr/>
        <p:txBody>
          <a:bodyPr/>
          <a:lstStyle/>
          <a:p>
            <a:r>
              <a:rPr lang="en-GB" dirty="0"/>
              <a:t>Tech Womaniya</a:t>
            </a:r>
          </a:p>
        </p:txBody>
      </p:sp>
      <p:sp>
        <p:nvSpPr>
          <p:cNvPr id="7" name="Slide Number Placeholder 6"/>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4087141282"/>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33641-B4FF-4B76-9475-0002D4027FF1}" type="datetime1">
              <a:rPr lang="en-GB" smtClean="0"/>
              <a:pPr/>
              <a:t>07/06/2020</a:t>
            </a:fld>
            <a:endParaRPr lang="en-GB"/>
          </a:p>
        </p:txBody>
      </p:sp>
      <p:sp>
        <p:nvSpPr>
          <p:cNvPr id="8" name="Footer Placeholder 7"/>
          <p:cNvSpPr>
            <a:spLocks noGrp="1"/>
          </p:cNvSpPr>
          <p:nvPr>
            <p:ph type="ftr" sz="quarter" idx="11"/>
          </p:nvPr>
        </p:nvSpPr>
        <p:spPr/>
        <p:txBody>
          <a:bodyPr/>
          <a:lstStyle/>
          <a:p>
            <a:r>
              <a:rPr lang="en-GB" dirty="0"/>
              <a:t>Tech Womaniya</a:t>
            </a:r>
          </a:p>
        </p:txBody>
      </p:sp>
      <p:sp>
        <p:nvSpPr>
          <p:cNvPr id="9" name="Slide Number Placeholder 8"/>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3283186108"/>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33CC5E-03BF-44B0-904D-3ADA56C8EE55}" type="datetime1">
              <a:rPr lang="en-GB" smtClean="0"/>
              <a:pPr/>
              <a:t>07/06/2020</a:t>
            </a:fld>
            <a:endParaRPr lang="en-GB"/>
          </a:p>
        </p:txBody>
      </p:sp>
      <p:sp>
        <p:nvSpPr>
          <p:cNvPr id="4" name="Footer Placeholder 3"/>
          <p:cNvSpPr>
            <a:spLocks noGrp="1"/>
          </p:cNvSpPr>
          <p:nvPr>
            <p:ph type="ftr" sz="quarter" idx="11"/>
          </p:nvPr>
        </p:nvSpPr>
        <p:spPr/>
        <p:txBody>
          <a:bodyPr/>
          <a:lstStyle/>
          <a:p>
            <a:r>
              <a:rPr lang="en-GB" dirty="0"/>
              <a:t>Tech Womaniya</a:t>
            </a:r>
          </a:p>
        </p:txBody>
      </p:sp>
      <p:sp>
        <p:nvSpPr>
          <p:cNvPr id="5" name="Slide Number Placeholder 4"/>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90045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53A11-A57D-484B-A8E2-886A16F3CC9C}" type="datetime1">
              <a:rPr lang="en-GB" smtClean="0"/>
              <a:pPr/>
              <a:t>07/06/2020</a:t>
            </a:fld>
            <a:endParaRPr lang="en-GB"/>
          </a:p>
        </p:txBody>
      </p:sp>
      <p:sp>
        <p:nvSpPr>
          <p:cNvPr id="3" name="Footer Placeholder 2"/>
          <p:cNvSpPr>
            <a:spLocks noGrp="1"/>
          </p:cNvSpPr>
          <p:nvPr>
            <p:ph type="ftr" sz="quarter" idx="11"/>
          </p:nvPr>
        </p:nvSpPr>
        <p:spPr/>
        <p:txBody>
          <a:bodyPr/>
          <a:lstStyle/>
          <a:p>
            <a:r>
              <a:rPr lang="en-GB" dirty="0"/>
              <a:t>Tech Womaniya</a:t>
            </a:r>
          </a:p>
        </p:txBody>
      </p:sp>
      <p:sp>
        <p:nvSpPr>
          <p:cNvPr id="4" name="Slide Number Placeholder 3"/>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77378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90F5A-30B3-4DCC-A29D-36ECDAAB9726}" type="datetime1">
              <a:rPr lang="en-GB" smtClean="0"/>
              <a:pPr/>
              <a:t>07/06/2020</a:t>
            </a:fld>
            <a:endParaRPr lang="en-GB"/>
          </a:p>
        </p:txBody>
      </p:sp>
      <p:sp>
        <p:nvSpPr>
          <p:cNvPr id="6" name="Footer Placeholder 5"/>
          <p:cNvSpPr>
            <a:spLocks noGrp="1"/>
          </p:cNvSpPr>
          <p:nvPr>
            <p:ph type="ftr" sz="quarter" idx="11"/>
          </p:nvPr>
        </p:nvSpPr>
        <p:spPr/>
        <p:txBody>
          <a:bodyPr/>
          <a:lstStyle/>
          <a:p>
            <a:r>
              <a:rPr lang="en-GB" dirty="0"/>
              <a:t>Tech Womaniya</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225723294"/>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21C44-CCE3-4804-8CE3-E5138298E365}" type="datetime1">
              <a:rPr lang="en-GB" smtClean="0"/>
              <a:pPr/>
              <a:t>07/06/2020</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54470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A825D-190F-45D3-856E-21D2EE16ABD4}" type="datetime1">
              <a:rPr lang="en-GB" smtClean="0"/>
              <a:pPr/>
              <a:t>07/06/2020</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GB" dirty="0"/>
              <a:t>Tech Womaniya</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ED28811-094A-4C25-979C-FEB54C6E9111}" type="slidenum">
              <a:rPr lang="en-GB" smtClean="0"/>
              <a:pPr/>
              <a:t>‹#›</a:t>
            </a:fld>
            <a:endParaRPr lang="en-GB"/>
          </a:p>
        </p:txBody>
      </p:sp>
    </p:spTree>
    <p:extLst>
      <p:ext uri="{BB962C8B-B14F-4D97-AF65-F5344CB8AC3E}">
        <p14:creationId xmlns:p14="http://schemas.microsoft.com/office/powerpoint/2010/main" xmlns="" val="201544931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3.jpeg"/><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4.jpeg"/><Relationship Id="rId5" Type="http://schemas.microsoft.com/office/2007/relationships/hdphoto" Target="../media/hdphoto2.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5.jpeg"/><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6.jpeg"/><Relationship Id="rId5" Type="http://schemas.microsoft.com/office/2007/relationships/hdphoto" Target="../media/hdphoto2.wdp"/><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7.jpeg"/><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youtube.com/watch?v=CJsobfaN5BI" TargetMode="External"/><Relationship Id="rId2" Type="http://schemas.openxmlformats.org/officeDocument/2006/relationships/slideLayout" Target="../slideLayouts/slideLayout7.xml"/><Relationship Id="rId1" Type="http://schemas.openxmlformats.org/officeDocument/2006/relationships/video" Target="https://www.youtube.com/embed/CJsobfaN5BI" TargetMode="External"/><Relationship Id="rId6" Type="http://schemas.openxmlformats.org/officeDocument/2006/relationships/hyperlink" Target="https://techwomaniya6.wixsite.com/msmesutra" TargetMode="External"/><Relationship Id="rId5" Type="http://schemas.openxmlformats.org/officeDocument/2006/relationships/image" Target="../media/image12.jpe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xmlns="" id="{14A1598B-1957-47CF-AAF4-F7A36DA0E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E8909D53-3E48-4C47-B34A-F816D8283B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7150" y="1526651"/>
            <a:ext cx="3804698" cy="3804698"/>
          </a:xfrm>
          <a:prstGeom prst="rect">
            <a:avLst/>
          </a:prstGeom>
        </p:spPr>
      </p:pic>
      <p:sp>
        <p:nvSpPr>
          <p:cNvPr id="21" name="Subtitle 2">
            <a:extLst>
              <a:ext uri="{FF2B5EF4-FFF2-40B4-BE49-F238E27FC236}">
                <a16:creationId xmlns:a16="http://schemas.microsoft.com/office/drawing/2014/main" xmlns="" id="{877F02BA-CCAB-491C-B579-A2C6B86EA7A4}"/>
              </a:ext>
            </a:extLst>
          </p:cNvPr>
          <p:cNvSpPr txBox="1">
            <a:spLocks/>
          </p:cNvSpPr>
          <p:nvPr/>
        </p:nvSpPr>
        <p:spPr>
          <a:xfrm>
            <a:off x="252597" y="3978877"/>
            <a:ext cx="4972512" cy="1517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1600" b="1" dirty="0">
                <a:solidFill>
                  <a:schemeClr val="accent2">
                    <a:lumMod val="60000"/>
                    <a:lumOff val="40000"/>
                  </a:schemeClr>
                </a:solidFill>
              </a:rPr>
              <a:t>Collaborate, Share &amp; Grow Together</a:t>
            </a:r>
            <a:endParaRPr lang="en-GB" sz="1600" b="1" dirty="0">
              <a:solidFill>
                <a:schemeClr val="accent2">
                  <a:lumMod val="60000"/>
                  <a:lumOff val="40000"/>
                </a:schemeClr>
              </a:solidFill>
            </a:endParaRPr>
          </a:p>
        </p:txBody>
      </p:sp>
      <p:sp>
        <p:nvSpPr>
          <p:cNvPr id="2" name="TextBox 1">
            <a:extLst>
              <a:ext uri="{FF2B5EF4-FFF2-40B4-BE49-F238E27FC236}">
                <a16:creationId xmlns:a16="http://schemas.microsoft.com/office/drawing/2014/main" xmlns="" id="{C046E741-91D9-4EF1-A8BB-8571E516F8F5}"/>
              </a:ext>
            </a:extLst>
          </p:cNvPr>
          <p:cNvSpPr txBox="1"/>
          <p:nvPr/>
        </p:nvSpPr>
        <p:spPr>
          <a:xfrm>
            <a:off x="7891397" y="5495965"/>
            <a:ext cx="3369502" cy="646331"/>
          </a:xfrm>
          <a:prstGeom prst="rect">
            <a:avLst/>
          </a:prstGeom>
          <a:noFill/>
        </p:spPr>
        <p:txBody>
          <a:bodyPr wrap="square" rtlCol="0">
            <a:spAutoFit/>
          </a:bodyPr>
          <a:lstStyle/>
          <a:p>
            <a:pPr marL="285750" indent="-285750">
              <a:buFontTx/>
              <a:buChar char="-"/>
            </a:pPr>
            <a:r>
              <a:rPr lang="en-US" b="1" dirty="0"/>
              <a:t>Team ‘Tech Womaniya’</a:t>
            </a:r>
          </a:p>
          <a:p>
            <a:pPr algn="ctr"/>
            <a:r>
              <a:rPr lang="en-US" b="1" dirty="0"/>
              <a:t>Jun 2020</a:t>
            </a:r>
            <a:endParaRPr lang="en-GB" b="1" dirty="0"/>
          </a:p>
        </p:txBody>
      </p:sp>
    </p:spTree>
    <p:extLst>
      <p:ext uri="{BB962C8B-B14F-4D97-AF65-F5344CB8AC3E}">
        <p14:creationId xmlns:p14="http://schemas.microsoft.com/office/powerpoint/2010/main" xmlns="" val="706497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39" name="Oval 138">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0" name="Oval 139">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xmlns="" id="{7C3FFC60-D762-43D7-A3B6-E3729726BED1}"/>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dirty="0">
                <a:solidFill>
                  <a:schemeClr val="tx1"/>
                </a:solidFill>
              </a:rPr>
              <a:t>Ek idea jo badal de duniya</a:t>
            </a:r>
          </a:p>
        </p:txBody>
      </p:sp>
      <p:sp>
        <p:nvSpPr>
          <p:cNvPr id="4" name="Text Placeholder 3">
            <a:extLst>
              <a:ext uri="{FF2B5EF4-FFF2-40B4-BE49-F238E27FC236}">
                <a16:creationId xmlns:a16="http://schemas.microsoft.com/office/drawing/2014/main" xmlns="" id="{585F4106-D904-4D1F-8B93-AD6B3BA0A77B}"/>
              </a:ext>
            </a:extLst>
          </p:cNvPr>
          <p:cNvSpPr>
            <a:spLocks noGrp="1"/>
          </p:cNvSpPr>
          <p:nvPr>
            <p:ph type="body" sz="half" idx="2"/>
          </p:nvPr>
        </p:nvSpPr>
        <p:spPr>
          <a:xfrm>
            <a:off x="1069848" y="2578608"/>
            <a:ext cx="4730451" cy="3593592"/>
          </a:xfrm>
        </p:spPr>
        <p:txBody>
          <a:bodyPr vert="horz" lIns="91440" tIns="45720" rIns="91440" bIns="45720" rtlCol="0">
            <a:normAutofit/>
          </a:bodyPr>
          <a:lstStyle/>
          <a:p>
            <a:pPr>
              <a:lnSpc>
                <a:spcPct val="90000"/>
              </a:lnSpc>
            </a:pPr>
            <a:r>
              <a:rPr lang="en-US" sz="1800" b="1" i="1" dirty="0">
                <a:solidFill>
                  <a:schemeClr val="tx1"/>
                </a:solidFill>
              </a:rPr>
              <a:t>‘MSME Sutra’</a:t>
            </a:r>
            <a:r>
              <a:rPr lang="en-US" sz="1800" dirty="0">
                <a:solidFill>
                  <a:schemeClr val="tx1"/>
                </a:solidFill>
              </a:rPr>
              <a:t> is not just about supporting small businesses. It supports dreams, innovation, job creation and in turn, a great nation.</a:t>
            </a:r>
          </a:p>
          <a:p>
            <a:pPr>
              <a:lnSpc>
                <a:spcPct val="90000"/>
              </a:lnSpc>
            </a:pPr>
            <a:r>
              <a:rPr lang="en-US" sz="1800" dirty="0">
                <a:solidFill>
                  <a:schemeClr val="tx1"/>
                </a:solidFill>
              </a:rPr>
              <a:t>Given the time constraints, we tried our best to create a prototype of our idea, an idea that speaks for itself! But given adequate resources &amp; support, we would love to convert it to a reality. We surely have a pool of thoughts that would leave an ever-lasting dent in this sphere and make the journey of aspiration to achievement easier…</a:t>
            </a:r>
          </a:p>
          <a:p>
            <a:pPr indent="-182880">
              <a:lnSpc>
                <a:spcPct val="90000"/>
              </a:lnSpc>
              <a:buFont typeface="Wingdings" pitchFamily="2" charset="2"/>
              <a:buChar char="§"/>
            </a:pPr>
            <a:endParaRPr lang="en-US" sz="1800" dirty="0">
              <a:solidFill>
                <a:schemeClr val="tx1"/>
              </a:solidFill>
            </a:endParaRPr>
          </a:p>
          <a:p>
            <a:pPr indent="-182880">
              <a:lnSpc>
                <a:spcPct val="90000"/>
              </a:lnSpc>
              <a:buFont typeface="Wingdings" pitchFamily="2" charset="2"/>
              <a:buChar char="§"/>
            </a:pPr>
            <a:endParaRPr lang="en-US" sz="1800" dirty="0">
              <a:solidFill>
                <a:schemeClr val="tx1"/>
              </a:solidFill>
            </a:endParaRPr>
          </a:p>
        </p:txBody>
      </p:sp>
      <p:sp>
        <p:nvSpPr>
          <p:cNvPr id="142" name="Freeform: Shape 141">
            <a:extLst>
              <a:ext uri="{FF2B5EF4-FFF2-40B4-BE49-F238E27FC236}">
                <a16:creationId xmlns:a16="http://schemas.microsoft.com/office/drawing/2014/main" xmlns="" id="{484E34F7-E155-426C-A88E-8AEA6CF3F7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The Scope Of Improvement For Therax - Thraex Software">
            <a:extLst>
              <a:ext uri="{FF2B5EF4-FFF2-40B4-BE49-F238E27FC236}">
                <a16:creationId xmlns:a16="http://schemas.microsoft.com/office/drawing/2014/main" xmlns="" id="{3D497A8E-811E-4371-A6AB-908AE6118F93}"/>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28802" r="10771"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6878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8" name="Group 72">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xmlns="" id="{1CA328FF-2907-4F85-A3D1-ECC093ADEC97}"/>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dirty="0"/>
              <a:t>FUTURE ROADMAP</a:t>
            </a:r>
          </a:p>
        </p:txBody>
      </p:sp>
      <p:sp>
        <p:nvSpPr>
          <p:cNvPr id="4" name="Text Placeholder 3">
            <a:extLst>
              <a:ext uri="{FF2B5EF4-FFF2-40B4-BE49-F238E27FC236}">
                <a16:creationId xmlns:a16="http://schemas.microsoft.com/office/drawing/2014/main" xmlns="" id="{7B3FF86D-A5E5-4958-AD45-B85FA813DF9D}"/>
              </a:ext>
            </a:extLst>
          </p:cNvPr>
          <p:cNvSpPr>
            <a:spLocks noGrp="1"/>
          </p:cNvSpPr>
          <p:nvPr>
            <p:ph type="body" sz="half" idx="2"/>
          </p:nvPr>
        </p:nvSpPr>
        <p:spPr>
          <a:xfrm>
            <a:off x="1069848" y="2578607"/>
            <a:ext cx="4730451" cy="4108274"/>
          </a:xfrm>
        </p:spPr>
        <p:txBody>
          <a:bodyPr vert="horz" lIns="91440" tIns="45720" rIns="91440" bIns="45720" rtlCol="0">
            <a:normAutofit/>
          </a:bodyPr>
          <a:lstStyle/>
          <a:p>
            <a:pPr indent="-182880">
              <a:lnSpc>
                <a:spcPct val="90000"/>
              </a:lnSpc>
              <a:buFont typeface="Wingdings" pitchFamily="2" charset="2"/>
              <a:buChar char="§"/>
            </a:pPr>
            <a:r>
              <a:rPr lang="en-US" sz="1500" dirty="0">
                <a:solidFill>
                  <a:schemeClr val="tx1"/>
                </a:solidFill>
              </a:rPr>
              <a:t>Connect MSMEs digitally so that they can satisfy supply &amp; demand chain without importing from other nations, thus, strengthening the very ideology of ‘</a:t>
            </a:r>
            <a:r>
              <a:rPr lang="en-US" sz="1500" b="1" i="1" dirty="0">
                <a:solidFill>
                  <a:schemeClr val="tx1"/>
                </a:solidFill>
              </a:rPr>
              <a:t>Make In India’  &amp; ‘Atma </a:t>
            </a:r>
            <a:r>
              <a:rPr lang="en-US" sz="1500" b="1" i="1" dirty="0" err="1">
                <a:solidFill>
                  <a:schemeClr val="tx1"/>
                </a:solidFill>
              </a:rPr>
              <a:t>Nirbhar</a:t>
            </a:r>
            <a:r>
              <a:rPr lang="en-US" sz="1500" b="1" i="1" dirty="0">
                <a:solidFill>
                  <a:schemeClr val="tx1"/>
                </a:solidFill>
              </a:rPr>
              <a:t> Bharat’</a:t>
            </a:r>
            <a:r>
              <a:rPr lang="en-US" sz="1500" dirty="0">
                <a:solidFill>
                  <a:schemeClr val="tx1"/>
                </a:solidFill>
              </a:rPr>
              <a:t>.</a:t>
            </a:r>
          </a:p>
          <a:p>
            <a:pPr indent="-182880">
              <a:lnSpc>
                <a:spcPct val="90000"/>
              </a:lnSpc>
              <a:buFont typeface="Wingdings" pitchFamily="2" charset="2"/>
              <a:buChar char="§"/>
            </a:pPr>
            <a:r>
              <a:rPr lang="en-US" sz="1500" dirty="0">
                <a:solidFill>
                  <a:schemeClr val="tx1"/>
                </a:solidFill>
              </a:rPr>
              <a:t>Create network of Labour unions through this portal at national level, so as to satisfy the manpower requirements without inter-state labour migration.</a:t>
            </a:r>
          </a:p>
          <a:p>
            <a:pPr indent="-182880">
              <a:lnSpc>
                <a:spcPct val="90000"/>
              </a:lnSpc>
              <a:buFont typeface="Wingdings" pitchFamily="2" charset="2"/>
              <a:buChar char="§"/>
            </a:pPr>
            <a:r>
              <a:rPr lang="en-US" sz="1500" dirty="0">
                <a:solidFill>
                  <a:schemeClr val="tx1"/>
                </a:solidFill>
              </a:rPr>
              <a:t>More than 99% of MSMEs are of micro nature. With this platform, we are aiming to increase the percentage of small and medium size industries by encouraging collaborations &amp; mergers among various micro size industries, thus, giving birth to more employment opportunities and adding to GDP. – </a:t>
            </a:r>
            <a:r>
              <a:rPr lang="en-US" sz="1500" b="1" i="1" dirty="0">
                <a:solidFill>
                  <a:schemeClr val="tx1"/>
                </a:solidFill>
              </a:rPr>
              <a:t>‘Start Up India, Stand Up India’</a:t>
            </a:r>
          </a:p>
          <a:p>
            <a:pPr indent="-182880">
              <a:lnSpc>
                <a:spcPct val="90000"/>
              </a:lnSpc>
              <a:buFont typeface="Wingdings" pitchFamily="2" charset="2"/>
              <a:buChar char="§"/>
            </a:pPr>
            <a:endParaRPr lang="en-US" sz="1500" dirty="0">
              <a:solidFill>
                <a:schemeClr val="tx1"/>
              </a:solidFill>
            </a:endParaRPr>
          </a:p>
        </p:txBody>
      </p:sp>
      <p:sp>
        <p:nvSpPr>
          <p:cNvPr id="77" name="Freeform: Shape 76">
            <a:extLst>
              <a:ext uri="{FF2B5EF4-FFF2-40B4-BE49-F238E27FC236}">
                <a16:creationId xmlns:a16="http://schemas.microsoft.com/office/drawing/2014/main" xmlns="" id="{484E34F7-E155-426C-A88E-8AEA6CF3F7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The Importance of Maintaining an Idea Log and How to Use It ...">
            <a:extLst>
              <a:ext uri="{FF2B5EF4-FFF2-40B4-BE49-F238E27FC236}">
                <a16:creationId xmlns:a16="http://schemas.microsoft.com/office/drawing/2014/main" xmlns="" id="{392163A5-D1F5-4F7A-AD84-67714F6F024B}"/>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26045" r="26116"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173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42" name="Oval 141">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3" name="Oval 142">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xmlns="" id="{1CA328FF-2907-4F85-A3D1-ECC093ADEC97}"/>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dirty="0"/>
              <a:t>FUTURE ROADMAP </a:t>
            </a:r>
          </a:p>
        </p:txBody>
      </p:sp>
      <p:sp>
        <p:nvSpPr>
          <p:cNvPr id="4" name="Text Placeholder 3">
            <a:extLst>
              <a:ext uri="{FF2B5EF4-FFF2-40B4-BE49-F238E27FC236}">
                <a16:creationId xmlns:a16="http://schemas.microsoft.com/office/drawing/2014/main" xmlns="" id="{7B3FF86D-A5E5-4958-AD45-B85FA813DF9D}"/>
              </a:ext>
            </a:extLst>
          </p:cNvPr>
          <p:cNvSpPr>
            <a:spLocks noGrp="1"/>
          </p:cNvSpPr>
          <p:nvPr>
            <p:ph type="body" sz="half" idx="2"/>
          </p:nvPr>
        </p:nvSpPr>
        <p:spPr>
          <a:xfrm>
            <a:off x="1069848" y="2578607"/>
            <a:ext cx="4730451" cy="4108273"/>
          </a:xfrm>
        </p:spPr>
        <p:txBody>
          <a:bodyPr vert="horz" lIns="91440" tIns="45720" rIns="91440" bIns="45720" rtlCol="0">
            <a:normAutofit fontScale="92500" lnSpcReduction="10000"/>
          </a:bodyPr>
          <a:lstStyle/>
          <a:p>
            <a:pPr indent="-182880">
              <a:lnSpc>
                <a:spcPct val="90000"/>
              </a:lnSpc>
              <a:buFont typeface="Wingdings" pitchFamily="2" charset="2"/>
              <a:buChar char="§"/>
            </a:pPr>
            <a:r>
              <a:rPr lang="en-US" sz="1600" dirty="0">
                <a:solidFill>
                  <a:schemeClr val="tx1"/>
                </a:solidFill>
              </a:rPr>
              <a:t>Aim to create a knowledge section/pool of investment ideas that would act as a catalyst in creation of new entrepreneurial projects. </a:t>
            </a:r>
          </a:p>
          <a:p>
            <a:pPr indent="-182880">
              <a:lnSpc>
                <a:spcPct val="90000"/>
              </a:lnSpc>
              <a:buFont typeface="Wingdings" pitchFamily="2" charset="2"/>
              <a:buChar char="§"/>
            </a:pPr>
            <a:r>
              <a:rPr lang="en-US" sz="1600" dirty="0">
                <a:solidFill>
                  <a:schemeClr val="tx1"/>
                </a:solidFill>
              </a:rPr>
              <a:t>Maintain a central repository of nationwide MSMEs for enhanced business operations.</a:t>
            </a:r>
          </a:p>
          <a:p>
            <a:pPr indent="-182880">
              <a:lnSpc>
                <a:spcPct val="90000"/>
              </a:lnSpc>
              <a:buFont typeface="Wingdings" pitchFamily="2" charset="2"/>
              <a:buChar char="§"/>
            </a:pPr>
            <a:r>
              <a:rPr lang="en-US" sz="1600" dirty="0">
                <a:solidFill>
                  <a:schemeClr val="tx1"/>
                </a:solidFill>
              </a:rPr>
              <a:t>Use Data Analytics to study market patterns in terms of geography, raw materials, type of industries etc..</a:t>
            </a:r>
          </a:p>
          <a:p>
            <a:pPr indent="-182880">
              <a:lnSpc>
                <a:spcPct val="90000"/>
              </a:lnSpc>
              <a:buFont typeface="Wingdings" pitchFamily="2" charset="2"/>
              <a:buChar char="§"/>
            </a:pPr>
            <a:r>
              <a:rPr lang="en-US" sz="1600" dirty="0">
                <a:solidFill>
                  <a:schemeClr val="tx1"/>
                </a:solidFill>
              </a:rPr>
              <a:t>Provide an interface where buyer &amp; seller could come together and discuss terms at their own pace through a Chat Bot link IBM Watson.</a:t>
            </a:r>
          </a:p>
          <a:p>
            <a:pPr indent="-182880">
              <a:lnSpc>
                <a:spcPct val="90000"/>
              </a:lnSpc>
              <a:buFont typeface="Wingdings" pitchFamily="2" charset="2"/>
              <a:buChar char="§"/>
            </a:pPr>
            <a:r>
              <a:rPr lang="en-US" sz="1600" dirty="0">
                <a:solidFill>
                  <a:schemeClr val="tx1"/>
                </a:solidFill>
              </a:rPr>
              <a:t>Connect small businesses to e-commerce giants  for expanding growth &amp; profits focusing PM’s ‘</a:t>
            </a:r>
            <a:r>
              <a:rPr lang="en-US" sz="1600" b="1" i="1" dirty="0">
                <a:solidFill>
                  <a:schemeClr val="tx1"/>
                </a:solidFill>
              </a:rPr>
              <a:t>Vocal For Local</a:t>
            </a:r>
            <a:r>
              <a:rPr lang="en-US" sz="1600" dirty="0">
                <a:solidFill>
                  <a:schemeClr val="tx1"/>
                </a:solidFill>
              </a:rPr>
              <a:t>’ initiative.</a:t>
            </a:r>
          </a:p>
          <a:p>
            <a:pPr indent="-182880">
              <a:lnSpc>
                <a:spcPct val="90000"/>
              </a:lnSpc>
              <a:buFont typeface="Wingdings" pitchFamily="2" charset="2"/>
              <a:buChar char="§"/>
            </a:pPr>
            <a:r>
              <a:rPr lang="en-US" sz="1600" dirty="0">
                <a:solidFill>
                  <a:schemeClr val="tx1"/>
                </a:solidFill>
              </a:rPr>
              <a:t>Collaborate with government to promote and encourage initiatives like </a:t>
            </a:r>
            <a:r>
              <a:rPr lang="en-US" sz="1600" b="1" i="1" dirty="0">
                <a:solidFill>
                  <a:schemeClr val="tx1"/>
                </a:solidFill>
              </a:rPr>
              <a:t>‘Solar Charkha Mission’,  ‘MSME Sambandh’, ‘</a:t>
            </a:r>
            <a:r>
              <a:rPr lang="en-US" sz="1600" b="1" i="1" dirty="0" err="1">
                <a:solidFill>
                  <a:schemeClr val="tx1"/>
                </a:solidFill>
              </a:rPr>
              <a:t>Udyam</a:t>
            </a:r>
            <a:r>
              <a:rPr lang="en-US" sz="1600" b="1" i="1" dirty="0">
                <a:solidFill>
                  <a:schemeClr val="tx1"/>
                </a:solidFill>
              </a:rPr>
              <a:t> Sangam’</a:t>
            </a:r>
            <a:r>
              <a:rPr lang="en-US" sz="1600" dirty="0">
                <a:solidFill>
                  <a:schemeClr val="tx1"/>
                </a:solidFill>
              </a:rPr>
              <a:t> etc..</a:t>
            </a:r>
          </a:p>
          <a:p>
            <a:pPr indent="-182880">
              <a:lnSpc>
                <a:spcPct val="90000"/>
              </a:lnSpc>
              <a:buFont typeface="Wingdings" pitchFamily="2" charset="2"/>
              <a:buChar char="§"/>
            </a:pPr>
            <a:endParaRPr lang="en-US" sz="1300" dirty="0">
              <a:solidFill>
                <a:schemeClr val="tx1"/>
              </a:solidFill>
            </a:endParaRPr>
          </a:p>
          <a:p>
            <a:pPr indent="-182880">
              <a:lnSpc>
                <a:spcPct val="90000"/>
              </a:lnSpc>
              <a:buFont typeface="Wingdings" pitchFamily="2" charset="2"/>
              <a:buChar char="§"/>
            </a:pPr>
            <a:endParaRPr lang="en-US" sz="1300" dirty="0">
              <a:solidFill>
                <a:schemeClr val="tx1"/>
              </a:solidFill>
            </a:endParaRPr>
          </a:p>
          <a:p>
            <a:pPr indent="-182880">
              <a:lnSpc>
                <a:spcPct val="90000"/>
              </a:lnSpc>
              <a:buFont typeface="Wingdings" pitchFamily="2" charset="2"/>
              <a:buChar char="§"/>
            </a:pPr>
            <a:endParaRPr lang="en-US" sz="1300" dirty="0">
              <a:solidFill>
                <a:schemeClr val="tx1"/>
              </a:solidFill>
            </a:endParaRPr>
          </a:p>
          <a:p>
            <a:pPr indent="-182880">
              <a:lnSpc>
                <a:spcPct val="90000"/>
              </a:lnSpc>
              <a:buFont typeface="Wingdings" pitchFamily="2" charset="2"/>
              <a:buChar char="§"/>
            </a:pPr>
            <a:endParaRPr lang="en-US" sz="1300" dirty="0">
              <a:solidFill>
                <a:schemeClr val="tx1"/>
              </a:solidFill>
            </a:endParaRPr>
          </a:p>
        </p:txBody>
      </p:sp>
      <p:sp>
        <p:nvSpPr>
          <p:cNvPr id="145" name="Freeform: Shape 144">
            <a:extLst>
              <a:ext uri="{FF2B5EF4-FFF2-40B4-BE49-F238E27FC236}">
                <a16:creationId xmlns:a16="http://schemas.microsoft.com/office/drawing/2014/main" xmlns="" id="{484E34F7-E155-426C-A88E-8AEA6CF3F7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4" name="Picture 8" descr="Idea bulb , thinking ,creativity,solution — Stock Vector ...">
            <a:extLst>
              <a:ext uri="{FF2B5EF4-FFF2-40B4-BE49-F238E27FC236}">
                <a16:creationId xmlns:a16="http://schemas.microsoft.com/office/drawing/2014/main" xmlns="" id="{1941DC1C-3C79-4D57-A014-9E1E83E72208}"/>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5321" r="3123"/>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2520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50" name="Oval 149">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1" name="Oval 150">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xmlns="" id="{16B27F83-114A-4BD9-B25D-91BDE6F0D138}"/>
              </a:ext>
            </a:extLst>
          </p:cNvPr>
          <p:cNvSpPr>
            <a:spLocks noGrp="1"/>
          </p:cNvSpPr>
          <p:nvPr>
            <p:ph type="title"/>
          </p:nvPr>
        </p:nvSpPr>
        <p:spPr>
          <a:xfrm>
            <a:off x="1069848" y="798394"/>
            <a:ext cx="4730451" cy="1637730"/>
          </a:xfrm>
        </p:spPr>
        <p:txBody>
          <a:bodyPr vert="horz" lIns="91440" tIns="45720" rIns="91440" bIns="45720" rtlCol="0" anchor="ctr">
            <a:normAutofit/>
          </a:bodyPr>
          <a:lstStyle/>
          <a:p>
            <a:pPr algn="ctr"/>
            <a:r>
              <a:rPr lang="en-US" sz="4400" dirty="0"/>
              <a:t>Vision</a:t>
            </a:r>
            <a:r>
              <a:rPr lang="en-US" sz="2800" dirty="0"/>
              <a:t/>
            </a:r>
            <a:br>
              <a:rPr lang="en-US" sz="2800" dirty="0"/>
            </a:br>
            <a:r>
              <a:rPr lang="en-US" sz="2000" dirty="0">
                <a:solidFill>
                  <a:schemeClr val="accent2"/>
                </a:solidFill>
              </a:rPr>
              <a:t>A bridge </a:t>
            </a:r>
            <a:br>
              <a:rPr lang="en-US" sz="2000" dirty="0">
                <a:solidFill>
                  <a:schemeClr val="accent2"/>
                </a:solidFill>
              </a:rPr>
            </a:br>
            <a:r>
              <a:rPr lang="en-US" sz="2000" dirty="0">
                <a:solidFill>
                  <a:schemeClr val="accent2"/>
                </a:solidFill>
              </a:rPr>
              <a:t>from </a:t>
            </a:r>
            <a:br>
              <a:rPr lang="en-US" sz="2000" dirty="0">
                <a:solidFill>
                  <a:schemeClr val="accent2"/>
                </a:solidFill>
              </a:rPr>
            </a:br>
            <a:r>
              <a:rPr lang="en-US" sz="2000" dirty="0">
                <a:solidFill>
                  <a:schemeClr val="accent2"/>
                </a:solidFill>
              </a:rPr>
              <a:t> Micro </a:t>
            </a:r>
            <a:r>
              <a:rPr lang="en-US" sz="2000" dirty="0">
                <a:solidFill>
                  <a:schemeClr val="accent2"/>
                </a:solidFill>
                <a:sym typeface="Wingdings" panose="05000000000000000000" pitchFamily="2" charset="2"/>
              </a:rPr>
              <a:t> MEDIUM</a:t>
            </a:r>
            <a:endParaRPr lang="en-US" sz="2800" dirty="0">
              <a:solidFill>
                <a:schemeClr val="accent2"/>
              </a:solidFill>
            </a:endParaRPr>
          </a:p>
        </p:txBody>
      </p:sp>
      <p:sp>
        <p:nvSpPr>
          <p:cNvPr id="4" name="Text Placeholder 3">
            <a:extLst>
              <a:ext uri="{FF2B5EF4-FFF2-40B4-BE49-F238E27FC236}">
                <a16:creationId xmlns:a16="http://schemas.microsoft.com/office/drawing/2014/main" xmlns="" id="{6C8D9D5F-BBCC-46B5-91DD-44C7F9B64B1E}"/>
              </a:ext>
            </a:extLst>
          </p:cNvPr>
          <p:cNvSpPr>
            <a:spLocks noGrp="1"/>
          </p:cNvSpPr>
          <p:nvPr>
            <p:ph type="body" sz="half" idx="2"/>
          </p:nvPr>
        </p:nvSpPr>
        <p:spPr>
          <a:xfrm>
            <a:off x="1069848" y="2578608"/>
            <a:ext cx="4730451" cy="3593592"/>
          </a:xfrm>
        </p:spPr>
        <p:txBody>
          <a:bodyPr vert="horz" lIns="91440" tIns="45720" rIns="91440" bIns="45720" rtlCol="0">
            <a:normAutofit/>
          </a:bodyPr>
          <a:lstStyle/>
          <a:p>
            <a:pPr>
              <a:lnSpc>
                <a:spcPct val="90000"/>
              </a:lnSpc>
            </a:pPr>
            <a:r>
              <a:rPr lang="en-US" sz="1500" dirty="0">
                <a:solidFill>
                  <a:schemeClr val="tx1"/>
                </a:solidFill>
              </a:rPr>
              <a:t>COVID19 is presently a mammoth negative event for India and the Indian economy, but we strongly believe that it will definitely generate equally strong opposite positive reactions that would bring long lasting changes never imagined hitherto. </a:t>
            </a:r>
          </a:p>
          <a:p>
            <a:pPr>
              <a:lnSpc>
                <a:spcPct val="90000"/>
              </a:lnSpc>
            </a:pPr>
            <a:r>
              <a:rPr lang="en-US" sz="1500" dirty="0">
                <a:solidFill>
                  <a:schemeClr val="tx1"/>
                </a:solidFill>
              </a:rPr>
              <a:t>If steered in right direction, this pandemic would become a change accelerator. </a:t>
            </a:r>
            <a:r>
              <a:rPr lang="en-US" sz="1500" b="1" i="1" dirty="0">
                <a:solidFill>
                  <a:schemeClr val="tx1"/>
                </a:solidFill>
              </a:rPr>
              <a:t>‘MSME Sutra’</a:t>
            </a:r>
            <a:r>
              <a:rPr lang="en-US" sz="1500" dirty="0">
                <a:solidFill>
                  <a:schemeClr val="tx1"/>
                </a:solidFill>
              </a:rPr>
              <a:t> will go a long way from COVID induced measures to strengthening of this ever-struggling sector. </a:t>
            </a:r>
          </a:p>
          <a:p>
            <a:pPr>
              <a:lnSpc>
                <a:spcPct val="90000"/>
              </a:lnSpc>
            </a:pPr>
            <a:r>
              <a:rPr lang="en-US" sz="1500" dirty="0">
                <a:solidFill>
                  <a:schemeClr val="tx1"/>
                </a:solidFill>
              </a:rPr>
              <a:t>We, </a:t>
            </a:r>
            <a:r>
              <a:rPr lang="en-US" sz="1500" b="1" i="1" dirty="0">
                <a:solidFill>
                  <a:schemeClr val="tx1"/>
                </a:solidFill>
              </a:rPr>
              <a:t>Tech Womaniya</a:t>
            </a:r>
            <a:r>
              <a:rPr lang="en-US" sz="1500" dirty="0">
                <a:solidFill>
                  <a:schemeClr val="tx1"/>
                </a:solidFill>
              </a:rPr>
              <a:t>, strongly believe in the pioneering spirit of these businesses and will work to bridge the gap between their aspirations &amp; achievements.</a:t>
            </a:r>
          </a:p>
          <a:p>
            <a:pPr indent="-182880">
              <a:lnSpc>
                <a:spcPct val="90000"/>
              </a:lnSpc>
              <a:buFont typeface="Wingdings" pitchFamily="2" charset="2"/>
              <a:buChar char="§"/>
            </a:pPr>
            <a:endParaRPr lang="en-US" sz="1500" dirty="0">
              <a:solidFill>
                <a:schemeClr val="tx1"/>
              </a:solidFill>
            </a:endParaRPr>
          </a:p>
        </p:txBody>
      </p:sp>
      <p:sp>
        <p:nvSpPr>
          <p:cNvPr id="153" name="Freeform: Shape 152">
            <a:extLst>
              <a:ext uri="{FF2B5EF4-FFF2-40B4-BE49-F238E27FC236}">
                <a16:creationId xmlns:a16="http://schemas.microsoft.com/office/drawing/2014/main" xmlns="" id="{484E34F7-E155-426C-A88E-8AEA6CF3F7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6" descr="Vision">
            <a:extLst>
              <a:ext uri="{FF2B5EF4-FFF2-40B4-BE49-F238E27FC236}">
                <a16:creationId xmlns:a16="http://schemas.microsoft.com/office/drawing/2014/main" xmlns="" id="{1B0F060F-CCA2-41C1-B412-20B2E3FB6A85}"/>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14151" r="31831"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9052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xmlns="" id="{2A313B03-D361-4EC9-AF52-0B3C1C92C2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0253" name="Oval 138">
              <a:extLst>
                <a:ext uri="{FF2B5EF4-FFF2-40B4-BE49-F238E27FC236}">
                  <a16:creationId xmlns:a16="http://schemas.microsoft.com/office/drawing/2014/main" xmlns="" id="{5E79CB85-A08A-4579-86F6-A8AA97551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0" name="Oval 139">
              <a:extLst>
                <a:ext uri="{FF2B5EF4-FFF2-40B4-BE49-F238E27FC236}">
                  <a16:creationId xmlns:a16="http://schemas.microsoft.com/office/drawing/2014/main" xmlns="" id="{D6C61C9C-364D-4CB6-B9D1-1A6F50F6AF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2" name="Rectangle 141">
            <a:extLst>
              <a:ext uri="{FF2B5EF4-FFF2-40B4-BE49-F238E27FC236}">
                <a16:creationId xmlns:a16="http://schemas.microsoft.com/office/drawing/2014/main" xmlns="" id="{9C5EC292-991E-4C8F-9F55-D72971A4B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xmlns="" id="{F90B7573-D2CD-4589-B099-E8254726AC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999"/>
          </a:xfrm>
          <a:prstGeom prst="rect">
            <a:avLst/>
          </a:prstGeom>
          <a:blipFill dpi="0" rotWithShape="1">
            <a:blip r:embed="rId4" cstate="print">
              <a:alphaModFix amt="50000"/>
              <a:lum bright="70000" contrast="-70000"/>
              <a:extLst>
                <a:ext uri="{BEBA8EAE-BF5A-486C-A8C5-ECC9F3942E4B}">
                  <a14:imgProps xmlns:a14="http://schemas.microsoft.com/office/drawing/2010/main" xmlns="">
                    <a14:imgLayer r:embed="rId5">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6" name="Rectangle 145">
            <a:extLst>
              <a:ext uri="{FF2B5EF4-FFF2-40B4-BE49-F238E27FC236}">
                <a16:creationId xmlns:a16="http://schemas.microsoft.com/office/drawing/2014/main" xmlns="" id="{C26A041F-C32D-4E9C-AD9A-6F8F9710D9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Thank you badge sticker - Transparent PNG &amp; SVG vector file">
            <a:extLst>
              <a:ext uri="{FF2B5EF4-FFF2-40B4-BE49-F238E27FC236}">
                <a16:creationId xmlns:a16="http://schemas.microsoft.com/office/drawing/2014/main" xmlns="" id="{6928C9BF-E9A0-4ACA-AD62-3B2AA17E35C1}"/>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r="5271"/>
          <a:stretch/>
        </p:blipFill>
        <p:spPr bwMode="auto">
          <a:xfrm>
            <a:off x="3608476" y="803062"/>
            <a:ext cx="4975046" cy="52518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964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2060" name="Oval 71">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61" name="Oval 72">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5" name="Rectangle 74">
            <a:extLst>
              <a:ext uri="{FF2B5EF4-FFF2-40B4-BE49-F238E27FC236}">
                <a16:creationId xmlns:a16="http://schemas.microsoft.com/office/drawing/2014/main" xmlns="" id="{D8AFD15B-CF29-4306-884F-47675092F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1F9B7B2-9196-465E-942A-2561BB04A735}"/>
              </a:ext>
            </a:extLst>
          </p:cNvPr>
          <p:cNvSpPr>
            <a:spLocks noGrp="1"/>
          </p:cNvSpPr>
          <p:nvPr>
            <p:ph type="title"/>
          </p:nvPr>
        </p:nvSpPr>
        <p:spPr>
          <a:xfrm>
            <a:off x="6587544" y="1382165"/>
            <a:ext cx="4869179" cy="1517984"/>
          </a:xfrm>
        </p:spPr>
        <p:txBody>
          <a:bodyPr vert="horz" lIns="91440" tIns="45720" rIns="91440" bIns="45720" rtlCol="0" anchor="ctr">
            <a:normAutofit/>
          </a:bodyPr>
          <a:lstStyle/>
          <a:p>
            <a:pPr algn="ctr"/>
            <a:r>
              <a:rPr lang="en-US" sz="4800" dirty="0">
                <a:solidFill>
                  <a:srgbClr val="000000"/>
                </a:solidFill>
              </a:rPr>
              <a:t>INTRODUCTION</a:t>
            </a:r>
          </a:p>
        </p:txBody>
      </p:sp>
      <p:sp>
        <p:nvSpPr>
          <p:cNvPr id="2062" name="Freeform: Shape 76">
            <a:extLst>
              <a:ext uri="{FF2B5EF4-FFF2-40B4-BE49-F238E27FC236}">
                <a16:creationId xmlns:a16="http://schemas.microsoft.com/office/drawing/2014/main" xmlns="" id="{96349AB3-1BD3-41E1-8979-1DBDCB5CDC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2050" name="Picture 2" descr="covid impact on MSME: COVID-19 pandemic to hit MSME exporters more ...">
            <a:extLst>
              <a:ext uri="{FF2B5EF4-FFF2-40B4-BE49-F238E27FC236}">
                <a16:creationId xmlns:a16="http://schemas.microsoft.com/office/drawing/2014/main" xmlns="" id="{AC7E33B4-98E3-4BED-9810-D406328DD2B4}"/>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16210" r="12743"/>
          <a:stretch/>
        </p:blipFill>
        <p:spPr bwMode="auto">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extLst>
            <a:ext uri="{909E8E84-426E-40DD-AFC4-6F175D3DCCD1}">
              <a14:hiddenFill xmlns:a14="http://schemas.microsoft.com/office/drawing/2010/main" xmlns="">
                <a:solidFill>
                  <a:srgbClr val="FFFFFF"/>
                </a:solidFill>
              </a14:hiddenFill>
            </a:ext>
          </a:extLst>
        </p:spPr>
      </p:pic>
      <p:sp>
        <p:nvSpPr>
          <p:cNvPr id="9" name="Text Placeholder 8">
            <a:extLst>
              <a:ext uri="{FF2B5EF4-FFF2-40B4-BE49-F238E27FC236}">
                <a16:creationId xmlns:a16="http://schemas.microsoft.com/office/drawing/2014/main" xmlns="" id="{70F68A7D-B468-4E3A-B420-73FB06375C77}"/>
              </a:ext>
            </a:extLst>
          </p:cNvPr>
          <p:cNvSpPr>
            <a:spLocks noGrp="1"/>
          </p:cNvSpPr>
          <p:nvPr>
            <p:ph type="body" sz="half" idx="2"/>
          </p:nvPr>
        </p:nvSpPr>
        <p:spPr>
          <a:xfrm>
            <a:off x="6587545" y="3007389"/>
            <a:ext cx="4869179" cy="3065865"/>
          </a:xfrm>
        </p:spPr>
        <p:txBody>
          <a:bodyPr vert="horz" lIns="91440" tIns="45720" rIns="91440" bIns="45720" rtlCol="0" anchor="t">
            <a:normAutofit/>
          </a:bodyPr>
          <a:lstStyle/>
          <a:p>
            <a:pPr>
              <a:lnSpc>
                <a:spcPct val="90000"/>
              </a:lnSpc>
            </a:pPr>
            <a:r>
              <a:rPr lang="en-US" sz="1800" dirty="0">
                <a:solidFill>
                  <a:srgbClr val="000000"/>
                </a:solidFill>
              </a:rPr>
              <a:t>The Covid-19 pandemic has left its impact on all sectors of the economy but nowhere is the hurt as much as the Medium, Small and Micro Enterprises (MSMEs) of India. </a:t>
            </a:r>
          </a:p>
        </p:txBody>
      </p:sp>
      <p:grpSp>
        <p:nvGrpSpPr>
          <p:cNvPr id="79" name="Group 78">
            <a:extLst>
              <a:ext uri="{FF2B5EF4-FFF2-40B4-BE49-F238E27FC236}">
                <a16:creationId xmlns:a16="http://schemas.microsoft.com/office/drawing/2014/main" xmlns="" id="{54CA915D-BDF0-41F8-B00E-FB186EFF7B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2063" name="Oval 79">
              <a:extLst>
                <a:ext uri="{FF2B5EF4-FFF2-40B4-BE49-F238E27FC236}">
                  <a16:creationId xmlns:a16="http://schemas.microsoft.com/office/drawing/2014/main" xmlns="" id="{317AAC03-BF64-4E67-9032-3BD0249980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64" name="Oval 80">
              <a:extLst>
                <a:ext uri="{FF2B5EF4-FFF2-40B4-BE49-F238E27FC236}">
                  <a16:creationId xmlns:a16="http://schemas.microsoft.com/office/drawing/2014/main" xmlns="" id="{1A131397-5A45-4344-9983-5E400A3EA5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xmlns="" val="110194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028" name="Oval 71">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29" name="Oval 72">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5" name="Rectangle 74">
            <a:extLst>
              <a:ext uri="{FF2B5EF4-FFF2-40B4-BE49-F238E27FC236}">
                <a16:creationId xmlns:a16="http://schemas.microsoft.com/office/drawing/2014/main" xmlns="" id="{D8AFD15B-CF29-4306-884F-47675092F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BC202BC-DE78-40F0-B326-606746C95778}"/>
              </a:ext>
            </a:extLst>
          </p:cNvPr>
          <p:cNvSpPr>
            <a:spLocks noGrp="1"/>
          </p:cNvSpPr>
          <p:nvPr>
            <p:ph type="title"/>
          </p:nvPr>
        </p:nvSpPr>
        <p:spPr>
          <a:xfrm>
            <a:off x="6587544" y="1382165"/>
            <a:ext cx="5271381" cy="1517984"/>
          </a:xfrm>
        </p:spPr>
        <p:txBody>
          <a:bodyPr vert="horz" lIns="91440" tIns="45720" rIns="91440" bIns="45720" rtlCol="0" anchor="ctr">
            <a:normAutofit/>
          </a:bodyPr>
          <a:lstStyle/>
          <a:p>
            <a:pPr algn="ctr"/>
            <a:r>
              <a:rPr lang="en-US" sz="4800" dirty="0">
                <a:solidFill>
                  <a:srgbClr val="000000"/>
                </a:solidFill>
              </a:rPr>
              <a:t>EXTEND OF IMPACT</a:t>
            </a:r>
          </a:p>
        </p:txBody>
      </p:sp>
      <p:sp>
        <p:nvSpPr>
          <p:cNvPr id="77" name="Freeform: Shape 76">
            <a:extLst>
              <a:ext uri="{FF2B5EF4-FFF2-40B4-BE49-F238E27FC236}">
                <a16:creationId xmlns:a16="http://schemas.microsoft.com/office/drawing/2014/main" xmlns="" id="{96349AB3-1BD3-41E1-8979-1DBDCB5CDC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026" name="Picture 2" descr="Global Economic Barometers: Covid-19's impact on international ...">
            <a:extLst>
              <a:ext uri="{FF2B5EF4-FFF2-40B4-BE49-F238E27FC236}">
                <a16:creationId xmlns:a16="http://schemas.microsoft.com/office/drawing/2014/main" xmlns="" id="{AF47AF5E-8C08-4AAA-A922-EB85244C6B6F}"/>
              </a:ext>
            </a:extLst>
          </p:cNvPr>
          <p:cNvPicPr>
            <a:picLocks noGrp="1" noChangeAspect="1" noChangeArrowheads="1"/>
          </p:cNvPicPr>
          <p:nvPr>
            <p:ph type="pic" idx="1"/>
          </p:nvPr>
        </p:nvPicPr>
        <p:blipFill rotWithShape="1">
          <a:blip r:embed="rId6" cstate="print">
            <a:extLst>
              <a:ext uri="{28A0092B-C50C-407E-A947-70E740481C1C}">
                <a14:useLocalDpi xmlns:a14="http://schemas.microsoft.com/office/drawing/2010/main" xmlns="" val="0"/>
              </a:ext>
            </a:extLst>
          </a:blip>
          <a:srcRect l="37227" r="3567"/>
          <a:stretch/>
        </p:blipFill>
        <p:spPr bwMode="auto">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extLst>
            <a:ext uri="{909E8E84-426E-40DD-AFC4-6F175D3DCCD1}">
              <a14:hiddenFill xmlns:a14="http://schemas.microsoft.com/office/drawing/2010/main" xmlns="">
                <a:solidFill>
                  <a:srgbClr val="FFFFFF"/>
                </a:solidFill>
              </a14:hiddenFill>
            </a:ext>
          </a:extLst>
        </p:spPr>
      </p:pic>
      <p:sp>
        <p:nvSpPr>
          <p:cNvPr id="7" name="Text Placeholder 6">
            <a:extLst>
              <a:ext uri="{FF2B5EF4-FFF2-40B4-BE49-F238E27FC236}">
                <a16:creationId xmlns:a16="http://schemas.microsoft.com/office/drawing/2014/main" xmlns="" id="{E1E4FBCA-C8A2-4E21-BA5A-C9C5289DAA85}"/>
              </a:ext>
            </a:extLst>
          </p:cNvPr>
          <p:cNvSpPr>
            <a:spLocks noGrp="1"/>
          </p:cNvSpPr>
          <p:nvPr>
            <p:ph type="body" sz="half" idx="2"/>
          </p:nvPr>
        </p:nvSpPr>
        <p:spPr>
          <a:xfrm>
            <a:off x="6587545" y="3007389"/>
            <a:ext cx="4869179" cy="3065865"/>
          </a:xfrm>
        </p:spPr>
        <p:txBody>
          <a:bodyPr vert="horz" lIns="91440" tIns="45720" rIns="91440" bIns="45720" rtlCol="0" anchor="t">
            <a:normAutofit/>
          </a:bodyPr>
          <a:lstStyle/>
          <a:p>
            <a:pPr marL="285750" indent="-182880">
              <a:lnSpc>
                <a:spcPct val="90000"/>
              </a:lnSpc>
              <a:buFont typeface="Wingdings" pitchFamily="2" charset="2"/>
              <a:buChar char="§"/>
            </a:pPr>
            <a:r>
              <a:rPr lang="en-US" sz="1800" dirty="0">
                <a:solidFill>
                  <a:srgbClr val="000000"/>
                </a:solidFill>
              </a:rPr>
              <a:t>shrinkage of exports, </a:t>
            </a:r>
          </a:p>
          <a:p>
            <a:pPr marL="285750" indent="-182880">
              <a:lnSpc>
                <a:spcPct val="90000"/>
              </a:lnSpc>
              <a:buFont typeface="Wingdings" pitchFamily="2" charset="2"/>
              <a:buChar char="§"/>
            </a:pPr>
            <a:r>
              <a:rPr lang="en-US" sz="1800" dirty="0">
                <a:solidFill>
                  <a:srgbClr val="000000"/>
                </a:solidFill>
              </a:rPr>
              <a:t>cessation of production, </a:t>
            </a:r>
          </a:p>
          <a:p>
            <a:pPr marL="285750" indent="-182880">
              <a:lnSpc>
                <a:spcPct val="90000"/>
              </a:lnSpc>
              <a:buFont typeface="Wingdings" pitchFamily="2" charset="2"/>
              <a:buChar char="§"/>
            </a:pPr>
            <a:r>
              <a:rPr lang="en-US" sz="1800" dirty="0">
                <a:solidFill>
                  <a:srgbClr val="000000"/>
                </a:solidFill>
              </a:rPr>
              <a:t>Import of raw material taking hit,</a:t>
            </a:r>
          </a:p>
          <a:p>
            <a:pPr marL="285750" indent="-182880">
              <a:lnSpc>
                <a:spcPct val="90000"/>
              </a:lnSpc>
              <a:buFont typeface="Wingdings" pitchFamily="2" charset="2"/>
              <a:buChar char="§"/>
            </a:pPr>
            <a:r>
              <a:rPr lang="en-US" sz="1800" dirty="0">
                <a:solidFill>
                  <a:srgbClr val="000000"/>
                </a:solidFill>
              </a:rPr>
              <a:t>non-availability of manpower, </a:t>
            </a:r>
          </a:p>
          <a:p>
            <a:pPr marL="285750" indent="-182880">
              <a:lnSpc>
                <a:spcPct val="90000"/>
              </a:lnSpc>
              <a:buFont typeface="Wingdings" pitchFamily="2" charset="2"/>
              <a:buChar char="§"/>
            </a:pPr>
            <a:r>
              <a:rPr lang="en-US" sz="1800" dirty="0">
                <a:solidFill>
                  <a:srgbClr val="000000"/>
                </a:solidFill>
              </a:rPr>
              <a:t>the uncertainty of consumption,</a:t>
            </a:r>
          </a:p>
          <a:p>
            <a:pPr marL="285750" indent="-182880">
              <a:lnSpc>
                <a:spcPct val="90000"/>
              </a:lnSpc>
              <a:buFont typeface="Wingdings" pitchFamily="2" charset="2"/>
              <a:buChar char="§"/>
            </a:pPr>
            <a:r>
              <a:rPr lang="en-US" sz="1800" dirty="0">
                <a:solidFill>
                  <a:srgbClr val="000000"/>
                </a:solidFill>
              </a:rPr>
              <a:t>liquidity squeeze in the market</a:t>
            </a:r>
          </a:p>
          <a:p>
            <a:pPr>
              <a:lnSpc>
                <a:spcPct val="90000"/>
              </a:lnSpc>
            </a:pPr>
            <a:r>
              <a:rPr lang="en-US" sz="1800" dirty="0">
                <a:solidFill>
                  <a:srgbClr val="000000"/>
                </a:solidFill>
              </a:rPr>
              <a:t>				etc...</a:t>
            </a:r>
          </a:p>
        </p:txBody>
      </p:sp>
      <p:grpSp>
        <p:nvGrpSpPr>
          <p:cNvPr id="79" name="Group 78">
            <a:extLst>
              <a:ext uri="{FF2B5EF4-FFF2-40B4-BE49-F238E27FC236}">
                <a16:creationId xmlns:a16="http://schemas.microsoft.com/office/drawing/2014/main" xmlns="" id="{54CA915D-BDF0-41F8-B00E-FB186EFF7B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xmlns="" id="{317AAC03-BF64-4E67-9032-3BD0249980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1" name="Oval 80">
              <a:extLst>
                <a:ext uri="{FF2B5EF4-FFF2-40B4-BE49-F238E27FC236}">
                  <a16:creationId xmlns:a16="http://schemas.microsoft.com/office/drawing/2014/main" xmlns="" id="{1A131397-5A45-4344-9983-5E400A3EA5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xmlns="" val="23523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31">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49" name="Rectangle 35">
            <a:extLst>
              <a:ext uri="{FF2B5EF4-FFF2-40B4-BE49-F238E27FC236}">
                <a16:creationId xmlns:a16="http://schemas.microsoft.com/office/drawing/2014/main" xmlns="" id="{D8AFD15B-CF29-4306-884F-47675092F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DB942E-33C5-4674-9986-A2A5453D7288}"/>
              </a:ext>
            </a:extLst>
          </p:cNvPr>
          <p:cNvSpPr>
            <a:spLocks noGrp="1"/>
          </p:cNvSpPr>
          <p:nvPr>
            <p:ph type="title"/>
          </p:nvPr>
        </p:nvSpPr>
        <p:spPr>
          <a:xfrm>
            <a:off x="6587544" y="1382165"/>
            <a:ext cx="4869179" cy="1517984"/>
          </a:xfrm>
        </p:spPr>
        <p:txBody>
          <a:bodyPr vert="horz" lIns="91440" tIns="45720" rIns="91440" bIns="45720" rtlCol="0" anchor="ctr">
            <a:normAutofit/>
          </a:bodyPr>
          <a:lstStyle/>
          <a:p>
            <a:pPr algn="ctr"/>
            <a:r>
              <a:rPr lang="en-US" sz="4800" dirty="0">
                <a:solidFill>
                  <a:srgbClr val="000000"/>
                </a:solidFill>
              </a:rPr>
              <a:t>Why MSME</a:t>
            </a:r>
            <a:r>
              <a:rPr lang="en-US" sz="3600" dirty="0">
                <a:solidFill>
                  <a:srgbClr val="000000"/>
                </a:solidFill>
              </a:rPr>
              <a:t>S</a:t>
            </a:r>
            <a:r>
              <a:rPr lang="en-US" sz="4800" dirty="0">
                <a:solidFill>
                  <a:srgbClr val="000000"/>
                </a:solidFill>
              </a:rPr>
              <a:t> ?</a:t>
            </a:r>
          </a:p>
        </p:txBody>
      </p:sp>
      <p:sp>
        <p:nvSpPr>
          <p:cNvPr id="50" name="Freeform: Shape 37">
            <a:extLst>
              <a:ext uri="{FF2B5EF4-FFF2-40B4-BE49-F238E27FC236}">
                <a16:creationId xmlns:a16="http://schemas.microsoft.com/office/drawing/2014/main" xmlns="" id="{96349AB3-1BD3-41E1-8979-1DBDCB5CDC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cstate="print">
              <a:alphaModFix amt="30000"/>
              <a:duotone>
                <a:prstClr val="black"/>
                <a:schemeClr val="accent1">
                  <a:tint val="45000"/>
                  <a:satMod val="400000"/>
                </a:schemeClr>
              </a:duotone>
              <a:extLst>
                <a:ext uri="{BEBA8EAE-BF5A-486C-A8C5-ECC9F3942E4B}">
                  <a14:imgProps xmlns:a14="http://schemas.microsoft.com/office/drawing/2010/main" xmlns="">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2" name="Picture Placeholder 11">
            <a:extLst>
              <a:ext uri="{FF2B5EF4-FFF2-40B4-BE49-F238E27FC236}">
                <a16:creationId xmlns:a16="http://schemas.microsoft.com/office/drawing/2014/main" xmlns="" id="{3A70FBD0-E462-407B-AE56-11E4B2395A03}"/>
              </a:ext>
            </a:extLst>
          </p:cNvPr>
          <p:cNvPicPr>
            <a:picLocks noGrp="1" noChangeAspect="1"/>
          </p:cNvPicPr>
          <p:nvPr>
            <p:ph type="pic" idx="1"/>
          </p:nvPr>
        </p:nvPicPr>
        <p:blipFill rotWithShape="1">
          <a:blip r:embed="rId6" cstate="print"/>
          <a:srcRect l="9622" r="9624"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7" name="Text Placeholder 6">
            <a:extLst>
              <a:ext uri="{FF2B5EF4-FFF2-40B4-BE49-F238E27FC236}">
                <a16:creationId xmlns:a16="http://schemas.microsoft.com/office/drawing/2014/main" xmlns="" id="{07BB54E7-F418-44EE-9936-FC47FABB5234}"/>
              </a:ext>
            </a:extLst>
          </p:cNvPr>
          <p:cNvSpPr>
            <a:spLocks noGrp="1"/>
          </p:cNvSpPr>
          <p:nvPr>
            <p:ph type="body" sz="half" idx="2"/>
          </p:nvPr>
        </p:nvSpPr>
        <p:spPr>
          <a:xfrm>
            <a:off x="6587545" y="3007389"/>
            <a:ext cx="4869179" cy="3065865"/>
          </a:xfrm>
        </p:spPr>
        <p:txBody>
          <a:bodyPr vert="horz" lIns="91440" tIns="45720" rIns="91440" bIns="45720" rtlCol="0" anchor="t">
            <a:normAutofit/>
          </a:bodyPr>
          <a:lstStyle/>
          <a:p>
            <a:pPr>
              <a:lnSpc>
                <a:spcPct val="90000"/>
              </a:lnSpc>
            </a:pPr>
            <a:r>
              <a:rPr lang="en-US" sz="1800" dirty="0">
                <a:solidFill>
                  <a:srgbClr val="000000"/>
                </a:solidFill>
              </a:rPr>
              <a:t>There are 6.34 crore MSMEs in the country that provide employment to more than 114 million and contribute around 35 percent to the GDP. But today, this ever-struggling but promising sector, has got a question mark raised on its very existence amid the lockdown, primarily because these are not firms that have too much cash to wait out the crisis. </a:t>
            </a:r>
          </a:p>
          <a:p>
            <a:pPr indent="-182880">
              <a:lnSpc>
                <a:spcPct val="90000"/>
              </a:lnSpc>
              <a:buFont typeface="Wingdings" pitchFamily="2" charset="2"/>
              <a:buChar char="§"/>
            </a:pPr>
            <a:endParaRPr lang="en-US" sz="1800" dirty="0">
              <a:solidFill>
                <a:srgbClr val="000000"/>
              </a:solidFill>
            </a:endParaRPr>
          </a:p>
        </p:txBody>
      </p:sp>
      <p:grpSp>
        <p:nvGrpSpPr>
          <p:cNvPr id="51" name="Group 39">
            <a:extLst>
              <a:ext uri="{FF2B5EF4-FFF2-40B4-BE49-F238E27FC236}">
                <a16:creationId xmlns:a16="http://schemas.microsoft.com/office/drawing/2014/main" xmlns="" id="{54CA915D-BDF0-41F8-B00E-FB186EFF7B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41" name="Oval 40">
              <a:extLst>
                <a:ext uri="{FF2B5EF4-FFF2-40B4-BE49-F238E27FC236}">
                  <a16:creationId xmlns:a16="http://schemas.microsoft.com/office/drawing/2014/main" xmlns="" id="{317AAC03-BF64-4E67-9032-3BD0249980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2" name="Oval 41">
              <a:extLst>
                <a:ext uri="{FF2B5EF4-FFF2-40B4-BE49-F238E27FC236}">
                  <a16:creationId xmlns:a16="http://schemas.microsoft.com/office/drawing/2014/main" xmlns="" id="{1A131397-5A45-4344-9983-5E400A3EA5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xmlns="" val="72100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6" name="Freeform: Shape 25">
            <a:extLst>
              <a:ext uri="{FF2B5EF4-FFF2-40B4-BE49-F238E27FC236}">
                <a16:creationId xmlns:a16="http://schemas.microsoft.com/office/drawing/2014/main" xmlns="" id="{14A1598B-1957-47CF-AAF4-F7A36DA0E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a:extLst>
              <a:ext uri="{FF2B5EF4-FFF2-40B4-BE49-F238E27FC236}">
                <a16:creationId xmlns:a16="http://schemas.microsoft.com/office/drawing/2014/main" xmlns="" id="{E8909D53-3E48-4C47-B34A-F816D8283B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7150" y="1526651"/>
            <a:ext cx="3804698" cy="3804698"/>
          </a:xfrm>
          <a:prstGeom prst="rect">
            <a:avLst/>
          </a:prstGeom>
        </p:spPr>
      </p:pic>
      <p:sp>
        <p:nvSpPr>
          <p:cNvPr id="21" name="Subtitle 2">
            <a:extLst>
              <a:ext uri="{FF2B5EF4-FFF2-40B4-BE49-F238E27FC236}">
                <a16:creationId xmlns:a16="http://schemas.microsoft.com/office/drawing/2014/main" xmlns="" id="{877F02BA-CCAB-491C-B579-A2C6B86EA7A4}"/>
              </a:ext>
            </a:extLst>
          </p:cNvPr>
          <p:cNvSpPr txBox="1">
            <a:spLocks/>
          </p:cNvSpPr>
          <p:nvPr/>
        </p:nvSpPr>
        <p:spPr>
          <a:xfrm>
            <a:off x="252597" y="3978877"/>
            <a:ext cx="4972512" cy="1517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lang="en-US" sz="1600" b="1" dirty="0">
                <a:solidFill>
                  <a:srgbClr val="9B2D1F">
                    <a:lumMod val="60000"/>
                    <a:lumOff val="40000"/>
                  </a:srgbClr>
                </a:solidFill>
                <a:latin typeface="Rockwell" panose="02060603020205020403"/>
              </a:rPr>
              <a:t>A Bridge From Adversity to Prosperity</a:t>
            </a:r>
            <a:endParaRPr kumimoji="0" lang="en-GB" sz="1600" b="1" i="0" u="none" strike="noStrike" kern="1200" cap="none" spc="0" normalizeH="0" baseline="0" noProof="0" dirty="0">
              <a:ln>
                <a:noFill/>
              </a:ln>
              <a:solidFill>
                <a:srgbClr val="9B2D1F">
                  <a:lumMod val="60000"/>
                  <a:lumOff val="40000"/>
                </a:srgbClr>
              </a:solidFill>
              <a:effectLst/>
              <a:uLnTx/>
              <a:uFillTx/>
              <a:latin typeface="Rockwell" panose="02060603020205020403"/>
              <a:ea typeface="+mn-ea"/>
              <a:cs typeface="+mn-cs"/>
            </a:endParaRPr>
          </a:p>
        </p:txBody>
      </p:sp>
      <p:sp>
        <p:nvSpPr>
          <p:cNvPr id="11" name="Arrow: Curved Up 10">
            <a:extLst>
              <a:ext uri="{FF2B5EF4-FFF2-40B4-BE49-F238E27FC236}">
                <a16:creationId xmlns:a16="http://schemas.microsoft.com/office/drawing/2014/main" xmlns="" id="{0A685FBB-2A9D-4A69-95BE-AA1109DA69FA}"/>
              </a:ext>
            </a:extLst>
          </p:cNvPr>
          <p:cNvSpPr/>
          <p:nvPr/>
        </p:nvSpPr>
        <p:spPr>
          <a:xfrm>
            <a:off x="2799471" y="4318782"/>
            <a:ext cx="1505243" cy="403530"/>
          </a:xfrm>
          <a:prstGeom prst="curved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 Placeholder 6">
            <a:extLst>
              <a:ext uri="{FF2B5EF4-FFF2-40B4-BE49-F238E27FC236}">
                <a16:creationId xmlns:a16="http://schemas.microsoft.com/office/drawing/2014/main" xmlns="" id="{CED09ACB-03BA-459A-B22E-61D6C7EF6647}"/>
              </a:ext>
            </a:extLst>
          </p:cNvPr>
          <p:cNvSpPr txBox="1">
            <a:spLocks/>
          </p:cNvSpPr>
          <p:nvPr/>
        </p:nvSpPr>
        <p:spPr>
          <a:xfrm>
            <a:off x="6604169" y="2672887"/>
            <a:ext cx="4920019" cy="320737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800" dirty="0">
                <a:solidFill>
                  <a:schemeClr val="bg1"/>
                </a:solidFill>
              </a:rPr>
              <a:t>We strongly advocate that collaboration between MSMEs and technology are the way forward for the industry to fight and emerge stronger amid this pandemic. </a:t>
            </a:r>
          </a:p>
          <a:p>
            <a:pPr marL="0" indent="0">
              <a:buNone/>
            </a:pPr>
            <a:endParaRPr lang="en-US" sz="1800" dirty="0">
              <a:solidFill>
                <a:schemeClr val="bg1"/>
              </a:solidFill>
            </a:endParaRPr>
          </a:p>
          <a:p>
            <a:pPr marL="0" indent="0">
              <a:buNone/>
            </a:pPr>
            <a:r>
              <a:rPr lang="en-US" sz="1800" dirty="0">
                <a:solidFill>
                  <a:schemeClr val="bg1"/>
                </a:solidFill>
              </a:rPr>
              <a:t>The current situation can become a change accelerator for this sector if, steered in correct direction. Thus, presenting a B-to-B networking platform, </a:t>
            </a:r>
            <a:r>
              <a:rPr lang="en-US" sz="1800" b="1" i="1" dirty="0">
                <a:solidFill>
                  <a:schemeClr val="bg1"/>
                </a:solidFill>
              </a:rPr>
              <a:t>‘MSME Sutra’.</a:t>
            </a:r>
          </a:p>
        </p:txBody>
      </p:sp>
    </p:spTree>
    <p:extLst>
      <p:ext uri="{BB962C8B-B14F-4D97-AF65-F5344CB8AC3E}">
        <p14:creationId xmlns:p14="http://schemas.microsoft.com/office/powerpoint/2010/main" xmlns="" val="11145147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6" name="Group 70">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72" name="Oval 71">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3077" name="Rectangle 74">
            <a:extLst>
              <a:ext uri="{FF2B5EF4-FFF2-40B4-BE49-F238E27FC236}">
                <a16:creationId xmlns:a16="http://schemas.microsoft.com/office/drawing/2014/main" xmlns=""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gl-t.globallinker.net/images/www/v2/network_bn.png">
            <a:extLst>
              <a:ext uri="{FF2B5EF4-FFF2-40B4-BE49-F238E27FC236}">
                <a16:creationId xmlns:a16="http://schemas.microsoft.com/office/drawing/2014/main" xmlns="" id="{0D768FC2-7DFB-4A09-B303-EC11B7086D41}"/>
              </a:ext>
            </a:extLst>
          </p:cNvPr>
          <p:cNvPicPr>
            <a:picLocks noGrp="1" noChangeAspect="1" noChangeArrowheads="1"/>
          </p:cNvPicPr>
          <p:nvPr>
            <p:ph type="pic" idx="1"/>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xmlns="" val="0"/>
              </a:ext>
            </a:extLst>
          </a:blip>
          <a:srcRect t="3125" b="3125"/>
          <a:stretch/>
        </p:blipFill>
        <p:spPr bwMode="auto">
          <a:xfrm>
            <a:off x="1" y="10"/>
            <a:ext cx="12191999" cy="6857990"/>
          </a:xfrm>
          <a:prstGeom prst="rect">
            <a:avLst/>
          </a:prstGeom>
          <a:noFill/>
          <a:extLst>
            <a:ext uri="{909E8E84-426E-40DD-AFC4-6F175D3DCCD1}">
              <a14:hiddenFill xmlns:a14="http://schemas.microsoft.com/office/drawing/2010/main" xmlns="">
                <a:solidFill>
                  <a:srgbClr val="FFFFFF"/>
                </a:solidFill>
              </a14:hiddenFill>
            </a:ext>
          </a:extLst>
        </p:spPr>
      </p:pic>
      <p:sp>
        <p:nvSpPr>
          <p:cNvPr id="3078" name="Rectangle 76">
            <a:extLst>
              <a:ext uri="{FF2B5EF4-FFF2-40B4-BE49-F238E27FC236}">
                <a16:creationId xmlns:a16="http://schemas.microsoft.com/office/drawing/2014/main" xmlns=""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837459"/>
            <a:ext cx="10222992" cy="80683"/>
          </a:xfrm>
          <a:prstGeom prst="rect">
            <a:avLst/>
          </a:prstGeom>
          <a:blipFill dpi="0" rotWithShape="1">
            <a:blip r:embed="rId5" cstate="print">
              <a:alphaModFix amt="8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981573"/>
            <a:ext cx="10222992" cy="2078335"/>
          </a:xfrm>
          <a:prstGeom prst="rect">
            <a:avLst/>
          </a:prstGeom>
          <a:blipFill dpi="0" rotWithShape="1">
            <a:blip r:embed="rId5" cstate="print">
              <a:alphaModFix amt="9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BD5D806-252E-480B-9444-3A6D4F46AFD1}"/>
              </a:ext>
            </a:extLst>
          </p:cNvPr>
          <p:cNvSpPr>
            <a:spLocks noGrp="1"/>
          </p:cNvSpPr>
          <p:nvPr>
            <p:ph type="title"/>
          </p:nvPr>
        </p:nvSpPr>
        <p:spPr>
          <a:xfrm>
            <a:off x="1285456" y="4162031"/>
            <a:ext cx="4363781" cy="1767141"/>
          </a:xfrm>
        </p:spPr>
        <p:txBody>
          <a:bodyPr vert="horz" lIns="91440" tIns="45720" rIns="91440" bIns="45720" rtlCol="0" anchor="ctr">
            <a:noAutofit/>
          </a:bodyPr>
          <a:lstStyle/>
          <a:p>
            <a:pPr algn="ctr"/>
            <a:r>
              <a:rPr lang="en-US" sz="4000" dirty="0"/>
              <a:t>MSME SUTRA – </a:t>
            </a:r>
            <a:r>
              <a:rPr lang="en-US" sz="3600" dirty="0"/>
              <a:t>PROPOSED solution</a:t>
            </a:r>
            <a:endParaRPr lang="en-US" sz="4000" dirty="0"/>
          </a:p>
        </p:txBody>
      </p:sp>
      <p:sp>
        <p:nvSpPr>
          <p:cNvPr id="7" name="Text Placeholder 6">
            <a:extLst>
              <a:ext uri="{FF2B5EF4-FFF2-40B4-BE49-F238E27FC236}">
                <a16:creationId xmlns:a16="http://schemas.microsoft.com/office/drawing/2014/main" xmlns="" id="{ECD144D5-1940-4679-81A2-24B2C80E244F}"/>
              </a:ext>
            </a:extLst>
          </p:cNvPr>
          <p:cNvSpPr>
            <a:spLocks noGrp="1"/>
          </p:cNvSpPr>
          <p:nvPr>
            <p:ph type="body" sz="half" idx="2"/>
          </p:nvPr>
        </p:nvSpPr>
        <p:spPr>
          <a:xfrm>
            <a:off x="5649237" y="3837460"/>
            <a:ext cx="5558259" cy="2445080"/>
          </a:xfrm>
        </p:spPr>
        <p:txBody>
          <a:bodyPr vert="horz" lIns="91440" tIns="45720" rIns="91440" bIns="45720" rtlCol="0" anchor="ctr">
            <a:normAutofit/>
          </a:bodyPr>
          <a:lstStyle/>
          <a:p>
            <a:pPr>
              <a:lnSpc>
                <a:spcPct val="90000"/>
              </a:lnSpc>
            </a:pPr>
            <a:r>
              <a:rPr lang="en-GB" sz="1800" dirty="0">
                <a:solidFill>
                  <a:schemeClr val="tx1"/>
                </a:solidFill>
              </a:rPr>
              <a:t>This platform offers an opportunity to link businesses digitally, allowing them to harness a collective pool of resources, the 3Ms – Men, Machinery &amp; Materials. </a:t>
            </a:r>
          </a:p>
        </p:txBody>
      </p:sp>
      <p:sp>
        <p:nvSpPr>
          <p:cNvPr id="81" name="Rectangle 80">
            <a:extLst>
              <a:ext uri="{FF2B5EF4-FFF2-40B4-BE49-F238E27FC236}">
                <a16:creationId xmlns:a16="http://schemas.microsoft.com/office/drawing/2014/main" xmlns=""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128670"/>
            <a:ext cx="10222992" cy="80683"/>
          </a:xfrm>
          <a:prstGeom prst="rect">
            <a:avLst/>
          </a:prstGeom>
          <a:blipFill dpi="0" rotWithShape="1">
            <a:blip r:embed="rId5" cstate="print">
              <a:alphaModFix amt="8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82">
            <a:extLst>
              <a:ext uri="{FF2B5EF4-FFF2-40B4-BE49-F238E27FC236}">
                <a16:creationId xmlns:a16="http://schemas.microsoft.com/office/drawing/2014/main" xmlns=""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01725" y="6229681"/>
            <a:ext cx="457200" cy="457200"/>
          </a:xfrm>
          <a:prstGeom prst="ellipse">
            <a:avLst/>
          </a:prstGeom>
          <a:blipFill dpi="0" rotWithShape="1">
            <a:blip r:embed="rId2" cstate="print">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xmlns=""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xmlns="" val="376976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xmlns="" id="{16DBFAD4-B5FC-442B-A283-381B01B19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36" name="Oval 135">
              <a:extLst>
                <a:ext uri="{FF2B5EF4-FFF2-40B4-BE49-F238E27FC236}">
                  <a16:creationId xmlns:a16="http://schemas.microsoft.com/office/drawing/2014/main" xmlns="" id="{9B649DC7-8769-4383-A6F2-8F366BA7A1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7" name="Oval 136">
              <a:extLst>
                <a:ext uri="{FF2B5EF4-FFF2-40B4-BE49-F238E27FC236}">
                  <a16:creationId xmlns:a16="http://schemas.microsoft.com/office/drawing/2014/main" xmlns="" id="{0C67FD53-2686-4E0E-BA49-976F78F9A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39" name="Rectangle 138">
            <a:extLst>
              <a:ext uri="{FF2B5EF4-FFF2-40B4-BE49-F238E27FC236}">
                <a16:creationId xmlns:a16="http://schemas.microsoft.com/office/drawing/2014/main" xmlns=""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tworking vs. Connecting | Jaburg Wilk">
            <a:extLst>
              <a:ext uri="{FF2B5EF4-FFF2-40B4-BE49-F238E27FC236}">
                <a16:creationId xmlns:a16="http://schemas.microsoft.com/office/drawing/2014/main" xmlns="" id="{193D7338-02FE-457B-BC7D-BC42F0B93D71}"/>
              </a:ext>
            </a:extLst>
          </p:cNvPr>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7975" r="3136"/>
          <a:stretch/>
        </p:blipFill>
        <p:spPr bwMode="auto">
          <a:xfrm>
            <a:off x="-1" y="10"/>
            <a:ext cx="12191999" cy="6857990"/>
          </a:xfrm>
          <a:prstGeom prst="rect">
            <a:avLst/>
          </a:prstGeom>
          <a:noFill/>
          <a:extLst>
            <a:ext uri="{909E8E84-426E-40DD-AFC4-6F175D3DCCD1}">
              <a14:hiddenFill xmlns:a14="http://schemas.microsoft.com/office/drawing/2010/main" xmlns="">
                <a:solidFill>
                  <a:srgbClr val="FFFFFF"/>
                </a:solidFill>
              </a14:hiddenFill>
            </a:ext>
          </a:extLst>
        </p:spPr>
      </p:pic>
      <p:sp>
        <p:nvSpPr>
          <p:cNvPr id="141" name="Rectangle 140">
            <a:extLst>
              <a:ext uri="{FF2B5EF4-FFF2-40B4-BE49-F238E27FC236}">
                <a16:creationId xmlns:a16="http://schemas.microsoft.com/office/drawing/2014/main" xmlns=""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837459"/>
            <a:ext cx="10222992" cy="80683"/>
          </a:xfrm>
          <a:prstGeom prst="rect">
            <a:avLst/>
          </a:prstGeom>
          <a:blipFill dpi="0" rotWithShape="1">
            <a:blip r:embed="rId5" cstate="print">
              <a:alphaModFix amt="8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981573"/>
            <a:ext cx="10222992" cy="2078335"/>
          </a:xfrm>
          <a:prstGeom prst="rect">
            <a:avLst/>
          </a:prstGeom>
          <a:blipFill dpi="0" rotWithShape="1">
            <a:blip r:embed="rId5" cstate="print">
              <a:alphaModFix amt="9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BD5D806-252E-480B-9444-3A6D4F46AFD1}"/>
              </a:ext>
            </a:extLst>
          </p:cNvPr>
          <p:cNvSpPr>
            <a:spLocks noGrp="1"/>
          </p:cNvSpPr>
          <p:nvPr>
            <p:ph type="title"/>
          </p:nvPr>
        </p:nvSpPr>
        <p:spPr>
          <a:xfrm>
            <a:off x="1285456" y="4162031"/>
            <a:ext cx="4543683" cy="1767141"/>
          </a:xfrm>
        </p:spPr>
        <p:txBody>
          <a:bodyPr vert="horz" lIns="91440" tIns="45720" rIns="91440" bIns="45720" rtlCol="0" anchor="ctr">
            <a:normAutofit/>
          </a:bodyPr>
          <a:lstStyle/>
          <a:p>
            <a:pPr algn="r"/>
            <a:r>
              <a:rPr lang="en-US" sz="3800" dirty="0"/>
              <a:t>MSME SUTRA – PROPOSED solution</a:t>
            </a:r>
          </a:p>
        </p:txBody>
      </p:sp>
      <p:sp>
        <p:nvSpPr>
          <p:cNvPr id="7" name="Text Placeholder 6">
            <a:extLst>
              <a:ext uri="{FF2B5EF4-FFF2-40B4-BE49-F238E27FC236}">
                <a16:creationId xmlns:a16="http://schemas.microsoft.com/office/drawing/2014/main" xmlns="" id="{ECD144D5-1940-4679-81A2-24B2C80E244F}"/>
              </a:ext>
            </a:extLst>
          </p:cNvPr>
          <p:cNvSpPr>
            <a:spLocks noGrp="1"/>
          </p:cNvSpPr>
          <p:nvPr>
            <p:ph type="body" sz="half" idx="2"/>
          </p:nvPr>
        </p:nvSpPr>
        <p:spPr>
          <a:xfrm>
            <a:off x="6217920" y="4170410"/>
            <a:ext cx="4699221" cy="1767141"/>
          </a:xfrm>
        </p:spPr>
        <p:txBody>
          <a:bodyPr vert="horz" lIns="91440" tIns="45720" rIns="91440" bIns="45720" rtlCol="0" anchor="ctr">
            <a:normAutofit/>
          </a:bodyPr>
          <a:lstStyle/>
          <a:p>
            <a:pPr>
              <a:lnSpc>
                <a:spcPct val="90000"/>
              </a:lnSpc>
            </a:pPr>
            <a:r>
              <a:rPr lang="en-US" sz="1500" dirty="0">
                <a:solidFill>
                  <a:schemeClr val="tx1"/>
                </a:solidFill>
              </a:rPr>
              <a:t>Apart from helping these enterprises in this period of turmoil, this portal would help expand customer base for these limited scaled industries. </a:t>
            </a:r>
          </a:p>
          <a:p>
            <a:pPr>
              <a:lnSpc>
                <a:spcPct val="90000"/>
              </a:lnSpc>
            </a:pPr>
            <a:r>
              <a:rPr lang="en-US" sz="1500" dirty="0">
                <a:solidFill>
                  <a:schemeClr val="tx1"/>
                </a:solidFill>
              </a:rPr>
              <a:t>Also, would offer a chance to take business growth to the next level because no dreams are Micro-Small-Medium - so why should Enterprises be?</a:t>
            </a:r>
          </a:p>
        </p:txBody>
      </p:sp>
      <p:sp>
        <p:nvSpPr>
          <p:cNvPr id="145" name="Rectangle 144">
            <a:extLst>
              <a:ext uri="{FF2B5EF4-FFF2-40B4-BE49-F238E27FC236}">
                <a16:creationId xmlns:a16="http://schemas.microsoft.com/office/drawing/2014/main" xmlns=""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128670"/>
            <a:ext cx="10222992" cy="80683"/>
          </a:xfrm>
          <a:prstGeom prst="rect">
            <a:avLst/>
          </a:prstGeom>
          <a:blipFill dpi="0" rotWithShape="1">
            <a:blip r:embed="rId5" cstate="print">
              <a:alphaModFix amt="85000"/>
              <a:lum bright="70000" contrast="-70000"/>
              <a:extLst>
                <a:ext uri="{BEBA8EAE-BF5A-486C-A8C5-ECC9F3942E4B}">
                  <a14:imgProps xmlns:a14="http://schemas.microsoft.com/office/drawing/2010/main" xmlns="">
                    <a14:imgLayer r:embed="rId6">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Oval 146">
            <a:extLst>
              <a:ext uri="{FF2B5EF4-FFF2-40B4-BE49-F238E27FC236}">
                <a16:creationId xmlns:a16="http://schemas.microsoft.com/office/drawing/2014/main" xmlns=""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01725" y="6229681"/>
            <a:ext cx="457200" cy="457200"/>
          </a:xfrm>
          <a:prstGeom prst="ellipse">
            <a:avLst/>
          </a:prstGeom>
          <a:blipFill dpi="0" rotWithShape="1">
            <a:blip r:embed="rId2" cstate="print">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9" name="Oval 148">
            <a:extLst>
              <a:ext uri="{FF2B5EF4-FFF2-40B4-BE49-F238E27FC236}">
                <a16:creationId xmlns:a16="http://schemas.microsoft.com/office/drawing/2014/main" xmlns=""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xmlns="" val="114621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9C5EC292-991E-4C8F-9F55-D72971A4B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7E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F90B7573-D2CD-4589-B099-E8254726AC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999"/>
          </a:xfrm>
          <a:prstGeom prst="rect">
            <a:avLst/>
          </a:prstGeom>
          <a:blipFill dpi="0" rotWithShape="1">
            <a:blip r:embed="rId3" cstate="print">
              <a:alphaModFix amt="50000"/>
              <a:lum bright="70000" contrast="-70000"/>
              <a:extLst>
                <a:ext uri="{BEBA8EAE-BF5A-486C-A8C5-ECC9F3942E4B}">
                  <a14:imgProps xmlns:a14="http://schemas.microsoft.com/office/drawing/2010/main" xmlns="">
                    <a14:imgLayer r:embed="rId4">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xmlns="" id="{C26A041F-C32D-4E9C-AD9A-6F8F9710D9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a:hlinkClick r:id="" action="ppaction://media"/>
            <a:extLst>
              <a:ext uri="{FF2B5EF4-FFF2-40B4-BE49-F238E27FC236}">
                <a16:creationId xmlns:a16="http://schemas.microsoft.com/office/drawing/2014/main" xmlns="" id="{EE831CD6-390B-4857-BD49-F0C820B0A2EE}"/>
              </a:ext>
            </a:extLst>
          </p:cNvPr>
          <p:cNvPicPr>
            <a:picLocks noRot="1" noChangeAspect="1"/>
          </p:cNvPicPr>
          <p:nvPr>
            <a:videoFile r:link="rId1"/>
          </p:nvPr>
        </p:nvPicPr>
        <p:blipFill>
          <a:blip r:embed="rId5" cstate="print"/>
          <a:stretch>
            <a:fillRect/>
          </a:stretch>
        </p:blipFill>
        <p:spPr>
          <a:xfrm>
            <a:off x="4684734" y="1821936"/>
            <a:ext cx="6563638" cy="4107308"/>
          </a:xfrm>
          <a:prstGeom prst="rect">
            <a:avLst/>
          </a:prstGeom>
        </p:spPr>
      </p:pic>
      <p:sp>
        <p:nvSpPr>
          <p:cNvPr id="8" name="Rectangle 7">
            <a:extLst>
              <a:ext uri="{FF2B5EF4-FFF2-40B4-BE49-F238E27FC236}">
                <a16:creationId xmlns:a16="http://schemas.microsoft.com/office/drawing/2014/main" xmlns="" id="{DCF174ED-CDE0-453A-AB5D-C6CCE5BFA8A8}"/>
              </a:ext>
            </a:extLst>
          </p:cNvPr>
          <p:cNvSpPr/>
          <p:nvPr/>
        </p:nvSpPr>
        <p:spPr>
          <a:xfrm>
            <a:off x="2360970" y="928756"/>
            <a:ext cx="7470058" cy="769441"/>
          </a:xfrm>
          <a:prstGeom prst="rect">
            <a:avLst/>
          </a:prstGeom>
        </p:spPr>
        <p:txBody>
          <a:bodyPr wrap="none">
            <a:spAutoFit/>
          </a:bodyPr>
          <a:lstStyle/>
          <a:p>
            <a:r>
              <a:rPr lang="en-US" sz="4400" dirty="0"/>
              <a:t>MSME SUTRA – Portal Demo</a:t>
            </a:r>
            <a:endParaRPr lang="en-GB" sz="4400" dirty="0"/>
          </a:p>
        </p:txBody>
      </p:sp>
      <p:sp>
        <p:nvSpPr>
          <p:cNvPr id="9" name="TextBox 8">
            <a:extLst>
              <a:ext uri="{FF2B5EF4-FFF2-40B4-BE49-F238E27FC236}">
                <a16:creationId xmlns:a16="http://schemas.microsoft.com/office/drawing/2014/main" xmlns="" id="{C3C17706-E643-4E10-B9F2-D4C5D9A5C9CD}"/>
              </a:ext>
            </a:extLst>
          </p:cNvPr>
          <p:cNvSpPr txBox="1"/>
          <p:nvPr/>
        </p:nvSpPr>
        <p:spPr>
          <a:xfrm>
            <a:off x="1252602" y="2403190"/>
            <a:ext cx="2768252" cy="1200329"/>
          </a:xfrm>
          <a:prstGeom prst="rect">
            <a:avLst/>
          </a:prstGeom>
          <a:noFill/>
        </p:spPr>
        <p:txBody>
          <a:bodyPr wrap="square" rtlCol="0">
            <a:spAutoFit/>
          </a:bodyPr>
          <a:lstStyle/>
          <a:p>
            <a:r>
              <a:rPr lang="en-US" b="1" dirty="0"/>
              <a:t>Link to Portal:</a:t>
            </a:r>
            <a:r>
              <a:rPr lang="en-US" dirty="0"/>
              <a:t> </a:t>
            </a:r>
            <a:r>
              <a:rPr lang="en-US" dirty="0">
                <a:hlinkClick r:id="rId6"/>
              </a:rPr>
              <a:t>https://techwomaniya6.wixsite.com/msmesutra</a:t>
            </a:r>
            <a:endParaRPr lang="en-US" dirty="0"/>
          </a:p>
          <a:p>
            <a:endParaRPr lang="en-GB" dirty="0"/>
          </a:p>
        </p:txBody>
      </p:sp>
      <p:sp>
        <p:nvSpPr>
          <p:cNvPr id="13" name="TextBox 12">
            <a:extLst>
              <a:ext uri="{FF2B5EF4-FFF2-40B4-BE49-F238E27FC236}">
                <a16:creationId xmlns:a16="http://schemas.microsoft.com/office/drawing/2014/main" xmlns="" id="{4BB77EE2-0E0F-4BB9-9B84-632F426D5F46}"/>
              </a:ext>
            </a:extLst>
          </p:cNvPr>
          <p:cNvSpPr txBox="1"/>
          <p:nvPr/>
        </p:nvSpPr>
        <p:spPr>
          <a:xfrm>
            <a:off x="1252602" y="3896665"/>
            <a:ext cx="2855934" cy="1200329"/>
          </a:xfrm>
          <a:prstGeom prst="rect">
            <a:avLst/>
          </a:prstGeom>
          <a:noFill/>
        </p:spPr>
        <p:txBody>
          <a:bodyPr wrap="square" rtlCol="0">
            <a:spAutoFit/>
          </a:bodyPr>
          <a:lstStyle/>
          <a:p>
            <a:r>
              <a:rPr lang="en-US" b="1" dirty="0"/>
              <a:t>Link to Demo:</a:t>
            </a:r>
            <a:r>
              <a:rPr lang="en-US" dirty="0"/>
              <a:t> </a:t>
            </a:r>
            <a:r>
              <a:rPr lang="en-US" dirty="0">
                <a:hlinkClick r:id="rId7"/>
              </a:rPr>
              <a:t>https://www.youtube.com/watch?v=CJsobfaN5BI</a:t>
            </a:r>
            <a:endParaRPr lang="en-US" dirty="0"/>
          </a:p>
          <a:p>
            <a:endParaRPr lang="en-GB" dirty="0"/>
          </a:p>
        </p:txBody>
      </p:sp>
    </p:spTree>
    <p:extLst>
      <p:ext uri="{BB962C8B-B14F-4D97-AF65-F5344CB8AC3E}">
        <p14:creationId xmlns:p14="http://schemas.microsoft.com/office/powerpoint/2010/main" xmlns="" val="240807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C78E3E1-BBBA-4058-AAEB-714F04B025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xmlns="" id="{86860FA5-CE2B-4019-8FD1-031D7D84E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xmlns="" id="{392DF474-2C37-4DC7-B889-E88EAADEA6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2" name="Rectangle 21">
            <a:extLst>
              <a:ext uri="{FF2B5EF4-FFF2-40B4-BE49-F238E27FC236}">
                <a16:creationId xmlns:a16="http://schemas.microsoft.com/office/drawing/2014/main" xmlns=""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ECF4E131-F7D5-44D8-AFD5-DCE0576A45AA}"/>
              </a:ext>
            </a:extLst>
          </p:cNvPr>
          <p:cNvSpPr>
            <a:spLocks noGrp="1"/>
          </p:cNvSpPr>
          <p:nvPr>
            <p:ph type="title"/>
          </p:nvPr>
        </p:nvSpPr>
        <p:spPr>
          <a:xfrm>
            <a:off x="6386284" y="484632"/>
            <a:ext cx="4741963" cy="1971964"/>
          </a:xfrm>
        </p:spPr>
        <p:txBody>
          <a:bodyPr vert="horz" lIns="91440" tIns="45720" rIns="91440" bIns="45720" rtlCol="0" anchor="ctr">
            <a:normAutofit/>
          </a:bodyPr>
          <a:lstStyle/>
          <a:p>
            <a:pPr algn="ctr"/>
            <a:r>
              <a:rPr lang="en-US" sz="4800" dirty="0">
                <a:solidFill>
                  <a:schemeClr val="accent2">
                    <a:lumMod val="75000"/>
                  </a:schemeClr>
                </a:solidFill>
              </a:rPr>
              <a:t>What makes us different?</a:t>
            </a:r>
          </a:p>
        </p:txBody>
      </p:sp>
      <p:sp>
        <p:nvSpPr>
          <p:cNvPr id="24" name="Freeform: Shape 23">
            <a:extLst>
              <a:ext uri="{FF2B5EF4-FFF2-40B4-BE49-F238E27FC236}">
                <a16:creationId xmlns:a16="http://schemas.microsoft.com/office/drawing/2014/main" xmlns="" id="{E5821A2D-F010-4C2B-8819-23281D9C77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Placeholder 12">
            <a:extLst>
              <a:ext uri="{FF2B5EF4-FFF2-40B4-BE49-F238E27FC236}">
                <a16:creationId xmlns:a16="http://schemas.microsoft.com/office/drawing/2014/main" xmlns="" id="{25BA896E-C972-49C9-81E8-03A9FA71AAC0}"/>
              </a:ext>
            </a:extLst>
          </p:cNvPr>
          <p:cNvPicPr>
            <a:picLocks noGrp="1" noChangeAspect="1"/>
          </p:cNvPicPr>
          <p:nvPr>
            <p:ph type="pic" idx="1"/>
          </p:nvPr>
        </p:nvPicPr>
        <p:blipFill>
          <a:blip r:embed="rId4" cstate="print">
            <a:extLst>
              <a:ext uri="{28A0092B-C50C-407E-A947-70E740481C1C}">
                <a14:useLocalDpi xmlns:a14="http://schemas.microsoft.com/office/drawing/2010/main" xmlns="" val="0"/>
              </a:ext>
            </a:extLst>
          </a:blip>
          <a:srcRect t="8708" b="8708"/>
          <a:stretch>
            <a:fillRect/>
          </a:stretch>
        </p:blipFill>
        <p:spPr>
          <a:xfrm>
            <a:off x="823396" y="1998821"/>
            <a:ext cx="3573675" cy="2951283"/>
          </a:xfrm>
          <a:prstGeom prst="rect">
            <a:avLst/>
          </a:prstGeom>
        </p:spPr>
      </p:pic>
      <p:sp>
        <p:nvSpPr>
          <p:cNvPr id="9" name="Content Placeholder 8">
            <a:extLst>
              <a:ext uri="{FF2B5EF4-FFF2-40B4-BE49-F238E27FC236}">
                <a16:creationId xmlns:a16="http://schemas.microsoft.com/office/drawing/2014/main" xmlns="" id="{3822EB50-08CA-4C7B-831F-3601FFC9DE66}"/>
              </a:ext>
            </a:extLst>
          </p:cNvPr>
          <p:cNvSpPr>
            <a:spLocks noGrp="1"/>
          </p:cNvSpPr>
          <p:nvPr>
            <p:ph type="body" sz="half" idx="2"/>
          </p:nvPr>
        </p:nvSpPr>
        <p:spPr>
          <a:xfrm>
            <a:off x="6386286" y="2405576"/>
            <a:ext cx="4699056" cy="3766624"/>
          </a:xfrm>
        </p:spPr>
        <p:txBody>
          <a:bodyPr vert="horz" lIns="91440" tIns="45720" rIns="91440" bIns="45720" rtlCol="0">
            <a:normAutofit lnSpcReduction="10000"/>
          </a:bodyPr>
          <a:lstStyle/>
          <a:p>
            <a:pPr>
              <a:lnSpc>
                <a:spcPct val="90000"/>
              </a:lnSpc>
            </a:pPr>
            <a:r>
              <a:rPr lang="en-US" sz="1800" dirty="0">
                <a:solidFill>
                  <a:schemeClr val="accent2">
                    <a:lumMod val="75000"/>
                  </a:schemeClr>
                </a:solidFill>
              </a:rPr>
              <a:t>We believe that winners don’t do different things. They do things differently. The same ideology is followed while developing MSME Sutra. </a:t>
            </a:r>
          </a:p>
          <a:p>
            <a:pPr>
              <a:lnSpc>
                <a:spcPct val="90000"/>
              </a:lnSpc>
            </a:pPr>
            <a:r>
              <a:rPr lang="en-US" sz="1800" dirty="0">
                <a:solidFill>
                  <a:schemeClr val="accent2">
                    <a:lumMod val="75000"/>
                  </a:schemeClr>
                </a:solidFill>
              </a:rPr>
              <a:t>This platform links indigenous industries to meet supply and demand, thus kickstarting the production for these halted industries.</a:t>
            </a:r>
          </a:p>
          <a:p>
            <a:pPr>
              <a:lnSpc>
                <a:spcPct val="90000"/>
              </a:lnSpc>
            </a:pPr>
            <a:r>
              <a:rPr lang="en-GB" sz="1800" dirty="0">
                <a:solidFill>
                  <a:schemeClr val="accent2">
                    <a:lumMod val="75000"/>
                  </a:schemeClr>
                </a:solidFill>
              </a:rPr>
              <a:t>It is dedicated towards initiating meaningful connections &amp; dialogues among various MSMEs, so that they can maintain a symbiotic relationship in this challenging time to keep themselves afloat.</a:t>
            </a:r>
            <a:r>
              <a:rPr lang="en-US" sz="1800" dirty="0">
                <a:solidFill>
                  <a:schemeClr val="accent2">
                    <a:lumMod val="75000"/>
                  </a:schemeClr>
                </a:solidFill>
              </a:rPr>
              <a:t> </a:t>
            </a:r>
          </a:p>
          <a:p>
            <a:pPr>
              <a:lnSpc>
                <a:spcPct val="90000"/>
              </a:lnSpc>
            </a:pPr>
            <a:r>
              <a:rPr lang="en-US" sz="1800" dirty="0">
                <a:solidFill>
                  <a:schemeClr val="tx1"/>
                </a:solidFill>
              </a:rPr>
              <a:t> </a:t>
            </a:r>
          </a:p>
        </p:txBody>
      </p:sp>
      <p:grpSp>
        <p:nvGrpSpPr>
          <p:cNvPr id="26" name="Group 25">
            <a:extLst>
              <a:ext uri="{FF2B5EF4-FFF2-40B4-BE49-F238E27FC236}">
                <a16:creationId xmlns:a16="http://schemas.microsoft.com/office/drawing/2014/main" xmlns="" id="{D68B9961-F007-40D1-AF51-61B6DE5106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xmlns="" id="{E9FDF494-C7FB-47DF-BD39-1F65FA5508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8" name="Oval 27">
              <a:extLst>
                <a:ext uri="{FF2B5EF4-FFF2-40B4-BE49-F238E27FC236}">
                  <a16:creationId xmlns:a16="http://schemas.microsoft.com/office/drawing/2014/main" xmlns="" id="{3A822E1C-4C1A-4BEE-B19C-0FFB2D57B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Subtitle 2">
            <a:extLst>
              <a:ext uri="{FF2B5EF4-FFF2-40B4-BE49-F238E27FC236}">
                <a16:creationId xmlns:a16="http://schemas.microsoft.com/office/drawing/2014/main" xmlns="" id="{A1790369-AAC7-4BBE-B584-D11B4711D5E2}"/>
              </a:ext>
            </a:extLst>
          </p:cNvPr>
          <p:cNvSpPr txBox="1">
            <a:spLocks/>
          </p:cNvSpPr>
          <p:nvPr/>
        </p:nvSpPr>
        <p:spPr>
          <a:xfrm>
            <a:off x="252597" y="3978877"/>
            <a:ext cx="4972512" cy="1517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lang="en-US" sz="1600" b="1" dirty="0">
                <a:solidFill>
                  <a:srgbClr val="9B2D1F">
                    <a:lumMod val="60000"/>
                    <a:lumOff val="40000"/>
                  </a:srgbClr>
                </a:solidFill>
                <a:latin typeface="Rockwell" panose="02060603020205020403"/>
              </a:rPr>
              <a:t>Bharat Ko De Atma Nirbharta</a:t>
            </a:r>
            <a:endParaRPr kumimoji="0" lang="en-GB" sz="1600" b="1" i="0" u="none" strike="noStrike" kern="1200" cap="none" spc="0" normalizeH="0" baseline="0" noProof="0" dirty="0">
              <a:ln>
                <a:noFill/>
              </a:ln>
              <a:solidFill>
                <a:srgbClr val="9B2D1F">
                  <a:lumMod val="60000"/>
                  <a:lumOff val="40000"/>
                </a:srgb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xmlns="" val="42109040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852</Words>
  <Application>Microsoft Office PowerPoint</Application>
  <PresentationFormat>Custom</PresentationFormat>
  <Paragraphs>53</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Wood Type</vt:lpstr>
      <vt:lpstr>Slide 1</vt:lpstr>
      <vt:lpstr>INTRODUCTION</vt:lpstr>
      <vt:lpstr>EXTEND OF IMPACT</vt:lpstr>
      <vt:lpstr>Why MSMES ?</vt:lpstr>
      <vt:lpstr>Slide 5</vt:lpstr>
      <vt:lpstr>MSME SUTRA – PROPOSED solution</vt:lpstr>
      <vt:lpstr>MSME SUTRA – PROPOSED solution</vt:lpstr>
      <vt:lpstr>Slide 8</vt:lpstr>
      <vt:lpstr>What makes us different?</vt:lpstr>
      <vt:lpstr>Ek idea jo badal de duniya</vt:lpstr>
      <vt:lpstr>FUTURE ROADMAP</vt:lpstr>
      <vt:lpstr>FUTURE ROADMAP </vt:lpstr>
      <vt:lpstr>Vision A bridge  from   Micro  MEDIUM</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Mangla, Somya (GenPact)</dc:creator>
  <cp:lastModifiedBy>dell</cp:lastModifiedBy>
  <cp:revision>6</cp:revision>
  <dcterms:created xsi:type="dcterms:W3CDTF">2020-06-06T18:23:59Z</dcterms:created>
  <dcterms:modified xsi:type="dcterms:W3CDTF">2020-06-06T19:48:46Z</dcterms:modified>
</cp:coreProperties>
</file>