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Lst>
  <p:sldSz cy="5143500" cx="9144000"/>
  <p:notesSz cx="6858000" cy="9144000"/>
  <p:embeddedFontLst>
    <p:embeddedFont>
      <p:font typeface="Nunito"/>
      <p:regular r:id="rId118"/>
      <p:bold r:id="rId119"/>
      <p:italic r:id="rId120"/>
      <p:boldItalic r:id="rId121"/>
    </p:embeddedFont>
    <p:embeddedFont>
      <p:font typeface="Roboto Mono"/>
      <p:regular r:id="rId122"/>
      <p:bold r:id="rId123"/>
      <p:italic r:id="rId124"/>
      <p:boldItalic r:id="rId125"/>
    </p:embeddedFont>
    <p:embeddedFont>
      <p:font typeface="Open Sans"/>
      <p:regular r:id="rId126"/>
      <p:bold r:id="rId127"/>
      <p:italic r:id="rId128"/>
      <p:boldItalic r:id="rId1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F5DFA0-8544-4990-AC35-A98751544396}">
  <a:tblStyle styleId="{DBF5DFA0-8544-4990-AC35-A987515443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29" Type="http://schemas.openxmlformats.org/officeDocument/2006/relationships/font" Target="fonts/OpenSans-boldItalic.fntdata"/><Relationship Id="rId128" Type="http://schemas.openxmlformats.org/officeDocument/2006/relationships/font" Target="fonts/OpenSans-italic.fntdata"/><Relationship Id="rId127" Type="http://schemas.openxmlformats.org/officeDocument/2006/relationships/font" Target="fonts/OpenSans-bold.fntdata"/><Relationship Id="rId126" Type="http://schemas.openxmlformats.org/officeDocument/2006/relationships/font" Target="fonts/OpenSans-regular.fntdata"/><Relationship Id="rId26" Type="http://schemas.openxmlformats.org/officeDocument/2006/relationships/slide" Target="slides/slide18.xml"/><Relationship Id="rId121" Type="http://schemas.openxmlformats.org/officeDocument/2006/relationships/font" Target="fonts/Nunito-boldItalic.fntdata"/><Relationship Id="rId25" Type="http://schemas.openxmlformats.org/officeDocument/2006/relationships/slide" Target="slides/slide17.xml"/><Relationship Id="rId120" Type="http://schemas.openxmlformats.org/officeDocument/2006/relationships/font" Target="fonts/Nunito-italic.fntdata"/><Relationship Id="rId28" Type="http://schemas.openxmlformats.org/officeDocument/2006/relationships/slide" Target="slides/slide20.xml"/><Relationship Id="rId27" Type="http://schemas.openxmlformats.org/officeDocument/2006/relationships/slide" Target="slides/slide19.xml"/><Relationship Id="rId125" Type="http://schemas.openxmlformats.org/officeDocument/2006/relationships/font" Target="fonts/RobotoMono-boldItalic.fntdata"/><Relationship Id="rId29" Type="http://schemas.openxmlformats.org/officeDocument/2006/relationships/slide" Target="slides/slide21.xml"/><Relationship Id="rId124" Type="http://schemas.openxmlformats.org/officeDocument/2006/relationships/font" Target="fonts/RobotoMono-italic.fntdata"/><Relationship Id="rId123" Type="http://schemas.openxmlformats.org/officeDocument/2006/relationships/font" Target="fonts/RobotoMono-bold.fntdata"/><Relationship Id="rId122" Type="http://schemas.openxmlformats.org/officeDocument/2006/relationships/font" Target="fonts/RobotoMono-regular.fntdata"/><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font" Target="fonts/Nunito-regular.fntdata"/><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9" Type="http://schemas.openxmlformats.org/officeDocument/2006/relationships/font" Target="fonts/Nunito-bold.fntdata"/><Relationship Id="rId15" Type="http://schemas.openxmlformats.org/officeDocument/2006/relationships/slide" Target="slides/slide7.xml"/><Relationship Id="rId110" Type="http://schemas.openxmlformats.org/officeDocument/2006/relationships/slide" Target="slides/slide102.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slide" Target="slides/slide106.xml"/><Relationship Id="rId18" Type="http://schemas.openxmlformats.org/officeDocument/2006/relationships/slide" Target="slides/slide10.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f29041870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f29041870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f2904187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f2904187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af29041870_0_1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4" name="Google Shape;854;gaf29041870_0_1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af29041870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0" name="Google Shape;860;gaf29041870_0_15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af29041870_0_1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6" name="Google Shape;866;gaf29041870_0_1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af29041870_0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4" name="Google Shape;874;gaf29041870_0_15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af29041870_0_1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2" name="Google Shape;882;gaf29041870_0_15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af29041870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9" name="Google Shape;889;gaf29041870_0_15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af29041870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6" name="Google Shape;896;gaf29041870_0_15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af29041870_0_1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2" name="Google Shape;902;gaf29041870_0_15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af29041870_0_1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8" name="Google Shape;908;gaf29041870_0_15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af29041870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4" name="Google Shape;914;gaf29041870_0_15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f29041870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f29041870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f29041870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f29041870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f29041870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af29041870_0_4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f29041870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f29041870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f29041870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f29041870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f29041870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f2904187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f29041870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f29041870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f29041870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f2904187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f29041870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f29041870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f29041870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af29041870_0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f29041870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f29041870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f29041870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f29041870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f29041870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f29041870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f29041870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f29041870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f29041870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f29041870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03a04c5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03a04c5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f29041870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f29041870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af29041870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af29041870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f29041870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af29041870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f29041870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f29041870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f29041870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f29041870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f29041870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f29041870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f29041870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f29041870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f29041870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f29041870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f29041870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af29041870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af29041870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af29041870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f29041870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f29041870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af29041870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af29041870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f29041870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af29041870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af29041870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af29041870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f29041870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f29041870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f29041870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f29041870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af29041870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af29041870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f29041870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f29041870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f29041870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f29041870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af29041870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af29041870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af29041870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af29041870_0_1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af29041870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af29041870_0_1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af29041870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af29041870_0_1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af29041870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af29041870_0_1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af29041870_0_1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af29041870_0_1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af29041870_0_1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af29041870_0_1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f29041870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f29041870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af29041870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af29041870_0_1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af29041870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af29041870_0_1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af29041870_0_1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af29041870_0_1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af29041870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gaf29041870_0_1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af29041870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af29041870_0_1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af29041870_0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gaf29041870_0_1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af29041870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af29041870_0_1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af29041870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af29041870_0_1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af29041870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gaf29041870_0_1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af29041870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af29041870_0_1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f29041870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f29041870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af29041870_0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af29041870_0_1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af29041870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af29041870_0_1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af29041870_0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af29041870_0_1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af29041870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gaf29041870_0_1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af29041870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gaf29041870_0_1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af29041870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gaf29041870_0_1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af29041870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gaf29041870_0_1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af29041870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gaf29041870_0_1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af29041870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gaf29041870_0_1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af29041870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gaf29041870_0_1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f2904187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f2904187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af29041870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gaf29041870_0_1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af29041870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gaf29041870_0_1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af29041870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gaf29041870_0_1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af29041870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4" name="Google Shape;684;gaf29041870_0_1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af29041870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gaf29041870_0_1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af29041870_0_1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gaf29041870_0_1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af29041870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gaf29041870_0_13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af29041870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8" name="Google Shape;708;gaf29041870_0_13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af29041870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4" name="Google Shape;714;gaf29041870_0_1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af29041870_0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1" name="Google Shape;721;gaf29041870_0_1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f2904187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f2904187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af29041870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8" name="Google Shape;728;gaf29041870_0_14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af29041870_0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gaf29041870_0_14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af29041870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2" name="Google Shape;742;gaf29041870_0_14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af29041870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gaf29041870_0_1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af29041870_0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6" name="Google Shape;756;gaf29041870_0_14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af29041870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gaf29041870_0_1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af29041870_0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gaf29041870_0_14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af29041870_0_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gaf29041870_0_1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af29041870_0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Google Shape;782;gaf29041870_0_14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af29041870_0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gaf29041870_0_14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03a04c5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03a04c5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af29041870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4" name="Google Shape;794;gaf29041870_0_14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af29041870_0_1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gaf29041870_0_14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af29041870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Google Shape;806;gaf29041870_0_14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af29041870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2" name="Google Shape;812;gaf29041870_0_14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af29041870_0_1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8" name="Google Shape;818;gaf29041870_0_14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af29041870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4" name="Google Shape;824;gaf29041870_0_14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af29041870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0" name="Google Shape;830;gaf29041870_0_15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af29041870_0_1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6" name="Google Shape;836;gaf29041870_0_15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af29041870_0_1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2" name="Google Shape;842;gaf29041870_0_15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af29041870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8" name="Google Shape;848;gaf29041870_0_15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3" name="Shape 173"/>
        <p:cNvGrpSpPr/>
        <p:nvPr/>
      </p:nvGrpSpPr>
      <p:grpSpPr>
        <a:xfrm>
          <a:off x="0" y="0"/>
          <a:ext cx="0" cy="0"/>
          <a:chOff x="0" y="0"/>
          <a:chExt cx="0" cy="0"/>
        </a:xfrm>
      </p:grpSpPr>
      <p:sp>
        <p:nvSpPr>
          <p:cNvPr id="174" name="Google Shape;174;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75" name="Google Shape;175;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6" name="Google Shape;17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79" name="Google Shape;17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80" name="Google Shape;18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83" name="Google Shape;18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6" name="Google Shape;186;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87" name="Google Shape;187;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88" name="Google Shape;18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91" name="Google Shape;19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94" name="Google Shape;194;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95" name="Google Shape;19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sp>
        <p:nvSpPr>
          <p:cNvPr id="197" name="Google Shape;197;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98" name="Google Shape;19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9" name="Shape 199"/>
        <p:cNvGrpSpPr/>
        <p:nvPr/>
      </p:nvGrpSpPr>
      <p:grpSpPr>
        <a:xfrm>
          <a:off x="0" y="0"/>
          <a:ext cx="0" cy="0"/>
          <a:chOff x="0" y="0"/>
          <a:chExt cx="0" cy="0"/>
        </a:xfrm>
      </p:grpSpPr>
      <p:sp>
        <p:nvSpPr>
          <p:cNvPr id="200" name="Google Shape;200;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202" name="Google Shape;202;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3" name="Google Shape;203;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04" name="Google Shape;20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5" name="Shape 205"/>
        <p:cNvGrpSpPr/>
        <p:nvPr/>
      </p:nvGrpSpPr>
      <p:grpSpPr>
        <a:xfrm>
          <a:off x="0" y="0"/>
          <a:ext cx="0" cy="0"/>
          <a:chOff x="0" y="0"/>
          <a:chExt cx="0" cy="0"/>
        </a:xfrm>
      </p:grpSpPr>
      <p:sp>
        <p:nvSpPr>
          <p:cNvPr id="206" name="Google Shape;206;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207" name="Google Shape;20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8" name="Shape 208"/>
        <p:cNvGrpSpPr/>
        <p:nvPr/>
      </p:nvGrpSpPr>
      <p:grpSpPr>
        <a:xfrm>
          <a:off x="0" y="0"/>
          <a:ext cx="0" cy="0"/>
          <a:chOff x="0" y="0"/>
          <a:chExt cx="0" cy="0"/>
        </a:xfrm>
      </p:grpSpPr>
      <p:sp>
        <p:nvSpPr>
          <p:cNvPr id="209" name="Google Shape;209;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10" name="Google Shape;210;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211" name="Google Shape;21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2" name="Shape 212"/>
        <p:cNvGrpSpPr/>
        <p:nvPr/>
      </p:nvGrpSpPr>
      <p:grpSpPr>
        <a:xfrm>
          <a:off x="0" y="0"/>
          <a:ext cx="0" cy="0"/>
          <a:chOff x="0" y="0"/>
          <a:chExt cx="0" cy="0"/>
        </a:xfrm>
      </p:grpSpPr>
      <p:sp>
        <p:nvSpPr>
          <p:cNvPr id="213" name="Google Shape;21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1" name="Google Shape;171;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2" name="Google Shape;17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2.xml"/><Relationship Id="rId3" Type="http://schemas.openxmlformats.org/officeDocument/2006/relationships/image" Target="../media/image6.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3.xml"/><Relationship Id="rId3" Type="http://schemas.openxmlformats.org/officeDocument/2006/relationships/image" Target="../media/image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4.xml"/><Relationship Id="rId3" Type="http://schemas.openxmlformats.org/officeDocument/2006/relationships/image" Target="../media/image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5.xml"/><Relationship Id="rId3" Type="http://schemas.openxmlformats.org/officeDocument/2006/relationships/image" Target="../media/image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github.com/ucsd-cse12-f20/ucsd-cse12-f20.github.io/tree/master/discussion/Week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docs.oracle.com/en/java/javase/11/docs/api/java.base/java/util/Iterator.html" TargetMode="External"/><Relationship Id="rId4" Type="http://schemas.openxmlformats.org/officeDocument/2006/relationships/hyperlink" Target="https://docs.oracle.com/en/java/javase/11/docs/api/java.base/java/lang/Iterable.html" TargetMode="External"/><Relationship Id="rId5" Type="http://schemas.openxmlformats.org/officeDocument/2006/relationships/hyperlink" Target="https://docs.oracle.com/en/java/javase/11/docs/api/java.base/java/lang/Iterable.html#itera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docs.oracle.com/en/java/javase/11/docs/api/java.base/java/util/Iterator.html" TargetMode="External"/><Relationship Id="rId4" Type="http://schemas.openxmlformats.org/officeDocument/2006/relationships/hyperlink" Target="https://docs.oracle.com/en/java/javase/11/docs/api/java.base/java/lang/Iterable.html" TargetMode="External"/><Relationship Id="rId5" Type="http://schemas.openxmlformats.org/officeDocument/2006/relationships/hyperlink" Target="https://docs.oracle.com/en/java/javase/11/docs/api/java.base/java/lang/Iterable.html#iterato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docs.oracle.com/en/java/javase/11/docs/api/java.base/java/util/Iterator.html#hasNext()" TargetMode="External"/><Relationship Id="rId4" Type="http://schemas.openxmlformats.org/officeDocument/2006/relationships/hyperlink" Target="https://docs.oracle.com/en/java/javase/11/docs/api/java.base/java/util/Iterator.html" TargetMode="External"/><Relationship Id="rId5" Type="http://schemas.openxmlformats.org/officeDocument/2006/relationships/hyperlink" Target="https://docs.oracle.com/en/java/javase/11/docs/api/java.base/java/util/Iterator.html#nex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docs.oracle.com/en/java/javase/11/docs/api/java.base/java/util/Iterator.html#hasNext()" TargetMode="External"/><Relationship Id="rId4" Type="http://schemas.openxmlformats.org/officeDocument/2006/relationships/hyperlink" Target="https://docs.oracle.com/en/java/javase/11/docs/api/java.base/java/util/Iterator.html" TargetMode="External"/><Relationship Id="rId5" Type="http://schemas.openxmlformats.org/officeDocument/2006/relationships/hyperlink" Target="https://docs.oracle.com/en/java/javase/11/docs/api/java.base/java/util/Iterator.html#nex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github.com/ucsd-cse12-f20/ucsd-cse12-f20.github.io/tree/master/discussion/Week8"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ctrTitle"/>
          </p:nvPr>
        </p:nvSpPr>
        <p:spPr>
          <a:xfrm>
            <a:off x="1011450" y="2144750"/>
            <a:ext cx="71211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3800"/>
              <a:buFont typeface="Arial"/>
              <a:buNone/>
            </a:pPr>
            <a:r>
              <a:rPr lang="en">
                <a:latin typeface="Arial"/>
                <a:ea typeface="Arial"/>
                <a:cs typeface="Arial"/>
                <a:sym typeface="Arial"/>
              </a:rPr>
              <a:t>CSE 12 Week 10 Discussion</a:t>
            </a:r>
            <a:endParaRPr>
              <a:latin typeface="Arial"/>
              <a:ea typeface="Arial"/>
              <a:cs typeface="Arial"/>
              <a:sym typeface="Arial"/>
            </a:endParaRPr>
          </a:p>
          <a:p>
            <a:pPr indent="0" lvl="0" marL="0" rtl="0" algn="ctr">
              <a:spcBef>
                <a:spcPts val="0"/>
              </a:spcBef>
              <a:spcAft>
                <a:spcPts val="0"/>
              </a:spcAft>
              <a:buClr>
                <a:srgbClr val="000000"/>
              </a:buClr>
              <a:buSzPts val="3800"/>
              <a:buFont typeface="Arial"/>
              <a:buNone/>
            </a:pPr>
            <a:r>
              <a:rPr lang="en" sz="2400">
                <a:latin typeface="Arial"/>
                <a:ea typeface="Arial"/>
                <a:cs typeface="Arial"/>
                <a:sym typeface="Arial"/>
              </a:rPr>
              <a:t>12</a:t>
            </a:r>
            <a:r>
              <a:rPr lang="en" sz="2400">
                <a:latin typeface="Arial"/>
                <a:ea typeface="Arial"/>
                <a:cs typeface="Arial"/>
                <a:sym typeface="Arial"/>
              </a:rPr>
              <a:t>-8-20</a:t>
            </a:r>
            <a:endParaRPr sz="2400">
              <a:latin typeface="Arial"/>
              <a:ea typeface="Arial"/>
              <a:cs typeface="Arial"/>
              <a:sym typeface="Arial"/>
            </a:endParaRPr>
          </a:p>
          <a:p>
            <a:pPr indent="0" lvl="0" marL="0" rtl="0" algn="ctr">
              <a:spcBef>
                <a:spcPts val="0"/>
              </a:spcBef>
              <a:spcAft>
                <a:spcPts val="0"/>
              </a:spcAft>
              <a:buNone/>
            </a:pPr>
            <a:r>
              <a:t/>
            </a:r>
            <a:endParaRPr/>
          </a:p>
        </p:txBody>
      </p:sp>
      <p:sp>
        <p:nvSpPr>
          <p:cNvPr id="219" name="Google Shape;219;p37"/>
          <p:cNvSpPr txBox="1"/>
          <p:nvPr>
            <p:ph idx="1" type="subTitle"/>
          </p:nvPr>
        </p:nvSpPr>
        <p:spPr>
          <a:xfrm>
            <a:off x="1891350" y="30702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Focus: Final Review</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(BST)</a:t>
            </a:r>
            <a:endParaRPr/>
          </a:p>
        </p:txBody>
      </p:sp>
      <p:sp>
        <p:nvSpPr>
          <p:cNvPr id="270" name="Google Shape;270;p46"/>
          <p:cNvSpPr txBox="1"/>
          <p:nvPr>
            <p:ph idx="1" type="body"/>
          </p:nvPr>
        </p:nvSpPr>
        <p:spPr>
          <a:xfrm>
            <a:off x="615575" y="1524525"/>
            <a:ext cx="7505700" cy="32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Binary Tree</a:t>
            </a:r>
            <a:endParaRPr sz="1400"/>
          </a:p>
          <a:p>
            <a:pPr indent="-317500" lvl="0" marL="457200" rtl="0" algn="l">
              <a:spcBef>
                <a:spcPts val="1600"/>
              </a:spcBef>
              <a:spcAft>
                <a:spcPts val="0"/>
              </a:spcAft>
              <a:buSzPts val="1400"/>
              <a:buChar char="●"/>
            </a:pPr>
            <a:r>
              <a:rPr lang="en" sz="1400"/>
              <a:t>Each node has at most 2 children (left child, right child)</a:t>
            </a:r>
            <a:endParaRPr sz="1400"/>
          </a:p>
          <a:p>
            <a:pPr indent="-317500" lvl="1" marL="914400" rtl="0" algn="l">
              <a:spcBef>
                <a:spcPts val="0"/>
              </a:spcBef>
              <a:spcAft>
                <a:spcPts val="0"/>
              </a:spcAft>
              <a:buSzPts val="1400"/>
              <a:buChar char="○"/>
            </a:pPr>
            <a:r>
              <a:rPr lang="en" sz="1400"/>
              <a:t>Node Class</a:t>
            </a:r>
            <a:endParaRPr sz="1400"/>
          </a:p>
          <a:p>
            <a:pPr indent="-317500" lvl="2" marL="1371600" rtl="0" algn="l">
              <a:spcBef>
                <a:spcPts val="0"/>
              </a:spcBef>
              <a:spcAft>
                <a:spcPts val="0"/>
              </a:spcAft>
              <a:buSzPts val="1400"/>
              <a:buChar char="■"/>
            </a:pPr>
            <a:r>
              <a:rPr lang="en" sz="1400"/>
              <a:t>Key</a:t>
            </a:r>
            <a:endParaRPr sz="1400"/>
          </a:p>
          <a:p>
            <a:pPr indent="-317500" lvl="2" marL="1371600" rtl="0" algn="l">
              <a:spcBef>
                <a:spcPts val="0"/>
              </a:spcBef>
              <a:spcAft>
                <a:spcPts val="0"/>
              </a:spcAft>
              <a:buSzPts val="1400"/>
              <a:buChar char="■"/>
            </a:pPr>
            <a:r>
              <a:rPr lang="en" sz="1400"/>
              <a:t>Value</a:t>
            </a:r>
            <a:endParaRPr sz="1400"/>
          </a:p>
          <a:p>
            <a:pPr indent="-317500" lvl="2" marL="1371600" rtl="0" algn="l">
              <a:spcBef>
                <a:spcPts val="0"/>
              </a:spcBef>
              <a:spcAft>
                <a:spcPts val="0"/>
              </a:spcAft>
              <a:buSzPts val="1400"/>
              <a:buChar char="■"/>
            </a:pPr>
            <a:r>
              <a:rPr lang="en" sz="1400"/>
              <a:t>Left child</a:t>
            </a:r>
            <a:endParaRPr sz="1400"/>
          </a:p>
          <a:p>
            <a:pPr indent="-317500" lvl="2" marL="1371600" rtl="0" algn="l">
              <a:spcBef>
                <a:spcPts val="0"/>
              </a:spcBef>
              <a:spcAft>
                <a:spcPts val="0"/>
              </a:spcAft>
              <a:buSzPts val="1400"/>
              <a:buChar char="■"/>
            </a:pPr>
            <a:r>
              <a:rPr lang="en" sz="1400"/>
              <a:t>Right child</a:t>
            </a:r>
            <a:endParaRPr sz="1400"/>
          </a:p>
          <a:p>
            <a:pPr indent="0" lvl="0" marL="0" rtl="0" algn="l">
              <a:spcBef>
                <a:spcPts val="1600"/>
              </a:spcBef>
              <a:spcAft>
                <a:spcPts val="0"/>
              </a:spcAft>
              <a:buNone/>
            </a:pPr>
            <a:r>
              <a:rPr lang="en" sz="1400"/>
              <a:t>BST</a:t>
            </a:r>
            <a:endParaRPr sz="1400"/>
          </a:p>
          <a:p>
            <a:pPr indent="-317500" lvl="0" marL="457200" rtl="0" algn="l">
              <a:spcBef>
                <a:spcPts val="1600"/>
              </a:spcBef>
              <a:spcAft>
                <a:spcPts val="0"/>
              </a:spcAft>
              <a:buSzPts val="1400"/>
              <a:buChar char="●"/>
            </a:pPr>
            <a:r>
              <a:rPr lang="en" sz="1400"/>
              <a:t>Nodes belonging to the Left subtree have keys less than the parent node key, and nodes belonging to the right subtree have keys greater than the parent node key</a:t>
            </a:r>
            <a:endParaRPr sz="1400"/>
          </a:p>
        </p:txBody>
      </p:sp>
      <p:sp>
        <p:nvSpPr>
          <p:cNvPr id="271" name="Google Shape;271;p46"/>
          <p:cNvSpPr txBox="1"/>
          <p:nvPr/>
        </p:nvSpPr>
        <p:spPr>
          <a:xfrm>
            <a:off x="5293525" y="2025250"/>
            <a:ext cx="3364800" cy="1703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class Node&lt;K,V&gt;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K key; V value;</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Node&lt;K,V&gt; left, right;</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public Node(K key, V value,</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Node&lt;K,V&gt; left, Node&lt;K,V&gt; right)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this.key = key;</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this.value = value;</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this.left = left;</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this.right = right;</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10</a:t>
            </a:r>
            <a:endParaRPr>
              <a:latin typeface="Roboto Mono"/>
              <a:ea typeface="Roboto Mono"/>
              <a:cs typeface="Roboto Mono"/>
              <a:sym typeface="Roboto Mono"/>
            </a:endParaRPr>
          </a:p>
        </p:txBody>
      </p:sp>
      <p:sp>
        <p:nvSpPr>
          <p:cNvPr id="857" name="Google Shape;857;p1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are implementing an undo functionality to save the user’s actions and undo them in reverse order. We have a SinglyLinkedList with a reference to its head. For best performance, how would we store the user’s actions?</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Add to end of list and remove from start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Add to start of list and remove from end</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Add to end of list and remove from end</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Add to start of list and remove from start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C and D</a:t>
            </a:r>
            <a:endParaRPr>
              <a:latin typeface="Roboto Mono"/>
              <a:ea typeface="Roboto Mono"/>
              <a:cs typeface="Roboto Mono"/>
              <a:sym typeface="Roboto Mono"/>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10</a:t>
            </a:r>
            <a:endParaRPr>
              <a:latin typeface="Roboto Mono"/>
              <a:ea typeface="Roboto Mono"/>
              <a:cs typeface="Roboto Mono"/>
              <a:sym typeface="Roboto Mono"/>
            </a:endParaRPr>
          </a:p>
        </p:txBody>
      </p:sp>
      <p:sp>
        <p:nvSpPr>
          <p:cNvPr id="863" name="Google Shape;863;p1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are implementing an undo functionality to save the user’s actions and undo them in reverse order. We have a SinglyLinkedList with a reference to its head. For best performance, how would we store the user’s actions?</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Add to end of list and remove from start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Add to start of list and remove from end</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Add to end of list and remove from end</a:t>
            </a:r>
            <a:endParaRPr>
              <a:latin typeface="Roboto Mono"/>
              <a:ea typeface="Roboto Mono"/>
              <a:cs typeface="Roboto Mono"/>
              <a:sym typeface="Roboto Mono"/>
            </a:endParaRPr>
          </a:p>
          <a:p>
            <a:pPr indent="-342900" lvl="0" marL="457200" rtl="0" algn="l">
              <a:lnSpc>
                <a:spcPct val="115000"/>
              </a:lnSpc>
              <a:spcBef>
                <a:spcPts val="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Add to start of list and remove from start</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C and D</a:t>
            </a:r>
            <a:endParaRPr>
              <a:latin typeface="Roboto Mono"/>
              <a:ea typeface="Roboto Mono"/>
              <a:cs typeface="Roboto Mono"/>
              <a:sym typeface="Roboto Mono"/>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11</a:t>
            </a:r>
            <a:endParaRPr>
              <a:latin typeface="Roboto Mono"/>
              <a:ea typeface="Roboto Mono"/>
              <a:cs typeface="Roboto Mono"/>
              <a:sym typeface="Roboto Mono"/>
            </a:endParaRPr>
          </a:p>
        </p:txBody>
      </p:sp>
      <p:sp>
        <p:nvSpPr>
          <p:cNvPr id="869" name="Google Shape;869;p138"/>
          <p:cNvSpPr txBox="1"/>
          <p:nvPr>
            <p:ph idx="1" type="body"/>
          </p:nvPr>
        </p:nvSpPr>
        <p:spPr>
          <a:xfrm>
            <a:off x="4112650" y="1152475"/>
            <a:ext cx="471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Roboto Mono"/>
                <a:ea typeface="Roboto Mono"/>
                <a:cs typeface="Roboto Mono"/>
                <a:sym typeface="Roboto Mono"/>
              </a:rPr>
              <a:t>Suppose you just wrote the search method for your BinarySearchTree implementation. Which set of 4-integer values should we search for to gain as much confidence in our algorithm?</a:t>
            </a:r>
            <a:endParaRPr sz="1400">
              <a:latin typeface="Roboto Mono"/>
              <a:ea typeface="Roboto Mono"/>
              <a:cs typeface="Roboto Mono"/>
              <a:sym typeface="Roboto Mono"/>
            </a:endParaRPr>
          </a:p>
          <a:p>
            <a:pPr indent="-317500" lvl="0" marL="457200" rtl="0" algn="l">
              <a:lnSpc>
                <a:spcPct val="115000"/>
              </a:lnSpc>
              <a:spcBef>
                <a:spcPts val="1600"/>
              </a:spcBef>
              <a:spcAft>
                <a:spcPts val="0"/>
              </a:spcAft>
              <a:buSzPts val="1400"/>
              <a:buFont typeface="Roboto Mono"/>
              <a:buAutoNum type="alphaUcPeriod"/>
            </a:pPr>
            <a:r>
              <a:rPr lang="en" sz="1400">
                <a:latin typeface="Roboto Mono"/>
                <a:ea typeface="Roboto Mono"/>
                <a:cs typeface="Roboto Mono"/>
                <a:sym typeface="Roboto Mono"/>
              </a:rPr>
              <a:t>10, 15, 20, 30</a:t>
            </a:r>
            <a:endParaRPr sz="1400">
              <a:latin typeface="Roboto Mono"/>
              <a:ea typeface="Roboto Mono"/>
              <a:cs typeface="Roboto Mono"/>
              <a:sym typeface="Roboto Mono"/>
            </a:endParaRPr>
          </a:p>
          <a:p>
            <a:pPr indent="-317500" lvl="0" marL="457200" rtl="0" algn="l">
              <a:lnSpc>
                <a:spcPct val="115000"/>
              </a:lnSpc>
              <a:spcBef>
                <a:spcPts val="0"/>
              </a:spcBef>
              <a:spcAft>
                <a:spcPts val="0"/>
              </a:spcAft>
              <a:buSzPts val="1400"/>
              <a:buFont typeface="Roboto Mono"/>
              <a:buAutoNum type="alphaUcPeriod"/>
            </a:pPr>
            <a:r>
              <a:rPr lang="en" sz="1400">
                <a:latin typeface="Roboto Mono"/>
                <a:ea typeface="Roboto Mono"/>
                <a:cs typeface="Roboto Mono"/>
                <a:sym typeface="Roboto Mono"/>
              </a:rPr>
              <a:t>15, 25, 35, 45</a:t>
            </a:r>
            <a:endParaRPr sz="1400">
              <a:latin typeface="Roboto Mono"/>
              <a:ea typeface="Roboto Mono"/>
              <a:cs typeface="Roboto Mono"/>
              <a:sym typeface="Roboto Mono"/>
            </a:endParaRPr>
          </a:p>
          <a:p>
            <a:pPr indent="-317500" lvl="0" marL="457200" rtl="0" algn="l">
              <a:lnSpc>
                <a:spcPct val="115000"/>
              </a:lnSpc>
              <a:spcBef>
                <a:spcPts val="0"/>
              </a:spcBef>
              <a:spcAft>
                <a:spcPts val="0"/>
              </a:spcAft>
              <a:buSzPts val="1400"/>
              <a:buFont typeface="Roboto Mono"/>
              <a:buAutoNum type="alphaUcPeriod"/>
            </a:pPr>
            <a:r>
              <a:rPr lang="en" sz="1400">
                <a:latin typeface="Roboto Mono"/>
                <a:ea typeface="Roboto Mono"/>
                <a:cs typeface="Roboto Mono"/>
                <a:sym typeface="Roboto Mono"/>
              </a:rPr>
              <a:t>15, 20, 30, 40</a:t>
            </a:r>
            <a:endParaRPr sz="1400">
              <a:latin typeface="Roboto Mono"/>
              <a:ea typeface="Roboto Mono"/>
              <a:cs typeface="Roboto Mono"/>
              <a:sym typeface="Roboto Mono"/>
            </a:endParaRPr>
          </a:p>
          <a:p>
            <a:pPr indent="-317500" lvl="0" marL="457200" rtl="0" algn="l">
              <a:lnSpc>
                <a:spcPct val="115000"/>
              </a:lnSpc>
              <a:spcBef>
                <a:spcPts val="0"/>
              </a:spcBef>
              <a:spcAft>
                <a:spcPts val="0"/>
              </a:spcAft>
              <a:buSzPts val="1400"/>
              <a:buFont typeface="Roboto Mono"/>
              <a:buAutoNum type="alphaUcPeriod"/>
            </a:pPr>
            <a:r>
              <a:rPr lang="en" sz="1400">
                <a:latin typeface="Roboto Mono"/>
                <a:ea typeface="Roboto Mono"/>
                <a:cs typeface="Roboto Mono"/>
                <a:sym typeface="Roboto Mono"/>
              </a:rPr>
              <a:t>20, 30, 40, 50</a:t>
            </a:r>
            <a:endParaRPr sz="1400">
              <a:latin typeface="Roboto Mono"/>
              <a:ea typeface="Roboto Mono"/>
              <a:cs typeface="Roboto Mono"/>
              <a:sym typeface="Roboto Mono"/>
            </a:endParaRPr>
          </a:p>
          <a:p>
            <a:pPr indent="-317500" lvl="0" marL="457200" rtl="0" algn="l">
              <a:lnSpc>
                <a:spcPct val="115000"/>
              </a:lnSpc>
              <a:spcBef>
                <a:spcPts val="0"/>
              </a:spcBef>
              <a:spcAft>
                <a:spcPts val="0"/>
              </a:spcAft>
              <a:buSzPts val="1400"/>
              <a:buFont typeface="Roboto Mono"/>
              <a:buAutoNum type="alphaUcPeriod"/>
            </a:pPr>
            <a:r>
              <a:rPr lang="en" sz="1400">
                <a:latin typeface="Roboto Mono"/>
                <a:ea typeface="Roboto Mono"/>
                <a:cs typeface="Roboto Mono"/>
                <a:sym typeface="Roboto Mono"/>
              </a:rPr>
              <a:t>25, 30, 40, 50</a:t>
            </a:r>
            <a:endParaRPr sz="1400">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pic>
        <p:nvPicPr>
          <p:cNvPr id="870" name="Google Shape;870;p138"/>
          <p:cNvPicPr preferRelativeResize="0"/>
          <p:nvPr/>
        </p:nvPicPr>
        <p:blipFill rotWithShape="1">
          <a:blip r:embed="rId3">
            <a:alphaModFix/>
          </a:blip>
          <a:srcRect b="0" l="0" r="0" t="0"/>
          <a:stretch/>
        </p:blipFill>
        <p:spPr>
          <a:xfrm>
            <a:off x="311700" y="1044213"/>
            <a:ext cx="3162300" cy="2047875"/>
          </a:xfrm>
          <a:prstGeom prst="rect">
            <a:avLst/>
          </a:prstGeom>
          <a:noFill/>
          <a:ln>
            <a:noFill/>
          </a:ln>
        </p:spPr>
      </p:pic>
      <p:sp>
        <p:nvSpPr>
          <p:cNvPr id="871" name="Google Shape;871;p138"/>
          <p:cNvSpPr txBox="1"/>
          <p:nvPr/>
        </p:nvSpPr>
        <p:spPr>
          <a:xfrm>
            <a:off x="311700" y="2989725"/>
            <a:ext cx="3457200" cy="135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search (e)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Input: An element 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Description: Determines if e is in the tree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Return: True if e is in the tree; False if not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11</a:t>
            </a:r>
            <a:endParaRPr>
              <a:latin typeface="Roboto Mono"/>
              <a:ea typeface="Roboto Mono"/>
              <a:cs typeface="Roboto Mono"/>
              <a:sym typeface="Roboto Mono"/>
            </a:endParaRPr>
          </a:p>
        </p:txBody>
      </p:sp>
      <p:sp>
        <p:nvSpPr>
          <p:cNvPr id="877" name="Google Shape;877;p139"/>
          <p:cNvSpPr txBox="1"/>
          <p:nvPr>
            <p:ph idx="1" type="body"/>
          </p:nvPr>
        </p:nvSpPr>
        <p:spPr>
          <a:xfrm>
            <a:off x="4112650" y="1152475"/>
            <a:ext cx="471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Roboto Mono"/>
                <a:ea typeface="Roboto Mono"/>
                <a:cs typeface="Roboto Mono"/>
                <a:sym typeface="Roboto Mono"/>
              </a:rPr>
              <a:t>Suppose you just wrote the search method for your BinarySearchTree implementation. Which set of 4-integer values should we search for to gain as much confidence in our algorithm?</a:t>
            </a:r>
            <a:endParaRPr sz="1400">
              <a:latin typeface="Roboto Mono"/>
              <a:ea typeface="Roboto Mono"/>
              <a:cs typeface="Roboto Mono"/>
              <a:sym typeface="Roboto Mono"/>
            </a:endParaRPr>
          </a:p>
          <a:p>
            <a:pPr indent="-317500" lvl="0" marL="457200" rtl="0" algn="l">
              <a:lnSpc>
                <a:spcPct val="115000"/>
              </a:lnSpc>
              <a:spcBef>
                <a:spcPts val="1600"/>
              </a:spcBef>
              <a:spcAft>
                <a:spcPts val="0"/>
              </a:spcAft>
              <a:buSzPts val="1400"/>
              <a:buFont typeface="Roboto Mono"/>
              <a:buAutoNum type="alphaUcPeriod"/>
            </a:pPr>
            <a:r>
              <a:rPr lang="en" sz="1400">
                <a:latin typeface="Roboto Mono"/>
                <a:ea typeface="Roboto Mono"/>
                <a:cs typeface="Roboto Mono"/>
                <a:sym typeface="Roboto Mono"/>
              </a:rPr>
              <a:t>10, 15, 20, 30</a:t>
            </a:r>
            <a:endParaRPr sz="1400">
              <a:latin typeface="Roboto Mono"/>
              <a:ea typeface="Roboto Mono"/>
              <a:cs typeface="Roboto Mono"/>
              <a:sym typeface="Roboto Mono"/>
            </a:endParaRPr>
          </a:p>
          <a:p>
            <a:pPr indent="-317500" lvl="0" marL="457200" rtl="0" algn="l">
              <a:lnSpc>
                <a:spcPct val="115000"/>
              </a:lnSpc>
              <a:spcBef>
                <a:spcPts val="0"/>
              </a:spcBef>
              <a:spcAft>
                <a:spcPts val="0"/>
              </a:spcAft>
              <a:buSzPts val="1400"/>
              <a:buFont typeface="Roboto Mono"/>
              <a:buAutoNum type="alphaUcPeriod"/>
            </a:pPr>
            <a:r>
              <a:rPr lang="en" sz="1400">
                <a:latin typeface="Roboto Mono"/>
                <a:ea typeface="Roboto Mono"/>
                <a:cs typeface="Roboto Mono"/>
                <a:sym typeface="Roboto Mono"/>
              </a:rPr>
              <a:t>15, 25, 35, 45</a:t>
            </a:r>
            <a:endParaRPr sz="1400">
              <a:latin typeface="Roboto Mono"/>
              <a:ea typeface="Roboto Mono"/>
              <a:cs typeface="Roboto Mono"/>
              <a:sym typeface="Roboto Mono"/>
            </a:endParaRPr>
          </a:p>
          <a:p>
            <a:pPr indent="-317500" lvl="0" marL="457200" rtl="0" algn="l">
              <a:lnSpc>
                <a:spcPct val="115000"/>
              </a:lnSpc>
              <a:spcBef>
                <a:spcPts val="0"/>
              </a:spcBef>
              <a:spcAft>
                <a:spcPts val="0"/>
              </a:spcAft>
              <a:buSzPts val="1400"/>
              <a:buFont typeface="Roboto Mono"/>
              <a:buAutoNum type="alphaUcPeriod"/>
            </a:pPr>
            <a:r>
              <a:rPr lang="en" sz="1400">
                <a:latin typeface="Roboto Mono"/>
                <a:ea typeface="Roboto Mono"/>
                <a:cs typeface="Roboto Mono"/>
                <a:sym typeface="Roboto Mono"/>
              </a:rPr>
              <a:t>15, 20, 30, 40</a:t>
            </a:r>
            <a:endParaRPr sz="1400">
              <a:latin typeface="Roboto Mono"/>
              <a:ea typeface="Roboto Mono"/>
              <a:cs typeface="Roboto Mono"/>
              <a:sym typeface="Roboto Mono"/>
            </a:endParaRPr>
          </a:p>
          <a:p>
            <a:pPr indent="-317500" lvl="0" marL="457200" rtl="0" algn="l">
              <a:lnSpc>
                <a:spcPct val="115000"/>
              </a:lnSpc>
              <a:spcBef>
                <a:spcPts val="0"/>
              </a:spcBef>
              <a:spcAft>
                <a:spcPts val="0"/>
              </a:spcAft>
              <a:buSzPts val="1400"/>
              <a:buFont typeface="Roboto Mono"/>
              <a:buAutoNum type="alphaUcPeriod"/>
            </a:pPr>
            <a:r>
              <a:rPr lang="en" sz="1400">
                <a:latin typeface="Roboto Mono"/>
                <a:ea typeface="Roboto Mono"/>
                <a:cs typeface="Roboto Mono"/>
                <a:sym typeface="Roboto Mono"/>
              </a:rPr>
              <a:t>20, 30, 40, 50</a:t>
            </a:r>
            <a:endParaRPr sz="1400">
              <a:latin typeface="Roboto Mono"/>
              <a:ea typeface="Roboto Mono"/>
              <a:cs typeface="Roboto Mono"/>
              <a:sym typeface="Roboto Mono"/>
            </a:endParaRPr>
          </a:p>
          <a:p>
            <a:pPr indent="-317500" lvl="0" marL="457200" rtl="0" algn="l">
              <a:lnSpc>
                <a:spcPct val="115000"/>
              </a:lnSpc>
              <a:spcBef>
                <a:spcPts val="0"/>
              </a:spcBef>
              <a:spcAft>
                <a:spcPts val="0"/>
              </a:spcAft>
              <a:buClr>
                <a:srgbClr val="FF0000"/>
              </a:buClr>
              <a:buSzPts val="1400"/>
              <a:buFont typeface="Roboto Mono"/>
              <a:buAutoNum type="alphaUcPeriod"/>
            </a:pPr>
            <a:r>
              <a:rPr b="1" lang="en" sz="1400">
                <a:solidFill>
                  <a:srgbClr val="FF0000"/>
                </a:solidFill>
                <a:latin typeface="Roboto Mono"/>
                <a:ea typeface="Roboto Mono"/>
                <a:cs typeface="Roboto Mono"/>
                <a:sym typeface="Roboto Mono"/>
              </a:rPr>
              <a:t>25, 30, 40, 50</a:t>
            </a:r>
            <a:endParaRPr b="1" sz="1400">
              <a:solidFill>
                <a:srgbClr val="FF0000"/>
              </a:solidFill>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pic>
        <p:nvPicPr>
          <p:cNvPr id="878" name="Google Shape;878;p139"/>
          <p:cNvPicPr preferRelativeResize="0"/>
          <p:nvPr/>
        </p:nvPicPr>
        <p:blipFill rotWithShape="1">
          <a:blip r:embed="rId3">
            <a:alphaModFix/>
          </a:blip>
          <a:srcRect b="0" l="0" r="0" t="0"/>
          <a:stretch/>
        </p:blipFill>
        <p:spPr>
          <a:xfrm>
            <a:off x="311700" y="1044213"/>
            <a:ext cx="3162300" cy="2047875"/>
          </a:xfrm>
          <a:prstGeom prst="rect">
            <a:avLst/>
          </a:prstGeom>
          <a:noFill/>
          <a:ln>
            <a:noFill/>
          </a:ln>
        </p:spPr>
      </p:pic>
      <p:sp>
        <p:nvSpPr>
          <p:cNvPr id="879" name="Google Shape;879;p139"/>
          <p:cNvSpPr txBox="1"/>
          <p:nvPr/>
        </p:nvSpPr>
        <p:spPr>
          <a:xfrm>
            <a:off x="311700" y="2989725"/>
            <a:ext cx="3457200" cy="135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search (e)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Input: An element 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Description: Determines if e is in the tree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Return: True if e is in the tree; False if not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12</a:t>
            </a:r>
            <a:endParaRPr>
              <a:latin typeface="Roboto Mono"/>
              <a:ea typeface="Roboto Mono"/>
              <a:cs typeface="Roboto Mono"/>
              <a:sym typeface="Roboto Mono"/>
            </a:endParaRPr>
          </a:p>
        </p:txBody>
      </p:sp>
      <p:sp>
        <p:nvSpPr>
          <p:cNvPr id="885" name="Google Shape;885;p1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
                <a:latin typeface="Roboto Mono"/>
                <a:ea typeface="Roboto Mono"/>
                <a:cs typeface="Roboto Mono"/>
                <a:sym typeface="Roboto Mono"/>
              </a:rPr>
              <a:t>width</a:t>
            </a:r>
            <a:r>
              <a:rPr lang="en">
                <a:latin typeface="Roboto Mono"/>
                <a:ea typeface="Roboto Mono"/>
                <a:cs typeface="Roboto Mono"/>
                <a:sym typeface="Roboto Mono"/>
              </a:rPr>
              <a:t>: maximal number of nodes on a path from one node in the tree to another </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What is the width of this tree?</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4</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5</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6</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7</a:t>
            </a:r>
            <a:endParaRPr>
              <a:latin typeface="Roboto Mono"/>
              <a:ea typeface="Roboto Mono"/>
              <a:cs typeface="Roboto Mono"/>
              <a:sym typeface="Roboto Mono"/>
            </a:endParaRPr>
          </a:p>
        </p:txBody>
      </p:sp>
      <p:pic>
        <p:nvPicPr>
          <p:cNvPr id="886" name="Google Shape;886;p140"/>
          <p:cNvPicPr preferRelativeResize="0"/>
          <p:nvPr/>
        </p:nvPicPr>
        <p:blipFill rotWithShape="1">
          <a:blip r:embed="rId3">
            <a:alphaModFix/>
          </a:blip>
          <a:srcRect b="0" l="0" r="0" t="0"/>
          <a:stretch/>
        </p:blipFill>
        <p:spPr>
          <a:xfrm>
            <a:off x="5407363" y="2134038"/>
            <a:ext cx="3171825" cy="25241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12</a:t>
            </a:r>
            <a:endParaRPr>
              <a:latin typeface="Roboto Mono"/>
              <a:ea typeface="Roboto Mono"/>
              <a:cs typeface="Roboto Mono"/>
              <a:sym typeface="Roboto Mono"/>
            </a:endParaRPr>
          </a:p>
        </p:txBody>
      </p:sp>
      <p:sp>
        <p:nvSpPr>
          <p:cNvPr id="892" name="Google Shape;892;p1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
                <a:latin typeface="Roboto Mono"/>
                <a:ea typeface="Roboto Mono"/>
                <a:cs typeface="Roboto Mono"/>
                <a:sym typeface="Roboto Mono"/>
              </a:rPr>
              <a:t>width</a:t>
            </a:r>
            <a:r>
              <a:rPr lang="en">
                <a:latin typeface="Roboto Mono"/>
                <a:ea typeface="Roboto Mono"/>
                <a:cs typeface="Roboto Mono"/>
                <a:sym typeface="Roboto Mono"/>
              </a:rPr>
              <a:t>: maximal number of nodes on a path from one node in the tree to another </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What is the width of this tree?</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4</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5</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6</a:t>
            </a:r>
            <a:endParaRPr>
              <a:latin typeface="Roboto Mono"/>
              <a:ea typeface="Roboto Mono"/>
              <a:cs typeface="Roboto Mono"/>
              <a:sym typeface="Roboto Mono"/>
            </a:endParaRPr>
          </a:p>
          <a:p>
            <a:pPr indent="-342900" lvl="0" marL="457200" rtl="0" algn="l">
              <a:lnSpc>
                <a:spcPct val="115000"/>
              </a:lnSpc>
              <a:spcBef>
                <a:spcPts val="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7</a:t>
            </a:r>
            <a:endParaRPr b="1">
              <a:solidFill>
                <a:srgbClr val="FF0000"/>
              </a:solidFill>
              <a:latin typeface="Roboto Mono"/>
              <a:ea typeface="Roboto Mono"/>
              <a:cs typeface="Roboto Mono"/>
              <a:sym typeface="Roboto Mono"/>
            </a:endParaRPr>
          </a:p>
        </p:txBody>
      </p:sp>
      <p:pic>
        <p:nvPicPr>
          <p:cNvPr id="893" name="Google Shape;893;p141"/>
          <p:cNvPicPr preferRelativeResize="0"/>
          <p:nvPr/>
        </p:nvPicPr>
        <p:blipFill rotWithShape="1">
          <a:blip r:embed="rId3">
            <a:alphaModFix/>
          </a:blip>
          <a:srcRect b="0" l="0" r="0" t="0"/>
          <a:stretch/>
        </p:blipFill>
        <p:spPr>
          <a:xfrm>
            <a:off x="5407363" y="2134038"/>
            <a:ext cx="3171825" cy="2524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12</a:t>
            </a:r>
            <a:endParaRPr>
              <a:latin typeface="Roboto Mono"/>
              <a:ea typeface="Roboto Mono"/>
              <a:cs typeface="Roboto Mono"/>
              <a:sym typeface="Roboto Mono"/>
            </a:endParaRPr>
          </a:p>
        </p:txBody>
      </p:sp>
      <p:sp>
        <p:nvSpPr>
          <p:cNvPr id="899" name="Google Shape;899;p1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How can we calculate the width of a Binary Tree?</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Calculate the max height of the tree</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Calculate the sum of the max number of nodes in the left and right subtree</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Calculate the sum of the max height of the left and right subtree</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Calculate the sum of the max number of children in the left and right subtree</a:t>
            </a:r>
            <a:endParaRPr>
              <a:latin typeface="Roboto Mono"/>
              <a:ea typeface="Roboto Mono"/>
              <a:cs typeface="Roboto Mono"/>
              <a:sym typeface="Roboto Mono"/>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12</a:t>
            </a:r>
            <a:endParaRPr>
              <a:latin typeface="Roboto Mono"/>
              <a:ea typeface="Roboto Mono"/>
              <a:cs typeface="Roboto Mono"/>
              <a:sym typeface="Roboto Mono"/>
            </a:endParaRPr>
          </a:p>
        </p:txBody>
      </p:sp>
      <p:sp>
        <p:nvSpPr>
          <p:cNvPr id="905" name="Google Shape;905;p1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How can we calculate the width of a Binary Tree?</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Calculate the max height of the tree</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Calculate the sum of the max number of nodes in the left and right subtree</a:t>
            </a:r>
            <a:endParaRPr>
              <a:latin typeface="Roboto Mono"/>
              <a:ea typeface="Roboto Mono"/>
              <a:cs typeface="Roboto Mono"/>
              <a:sym typeface="Roboto Mono"/>
            </a:endParaRPr>
          </a:p>
          <a:p>
            <a:pPr indent="-342900" lvl="0" marL="457200" rtl="0" algn="l">
              <a:lnSpc>
                <a:spcPct val="115000"/>
              </a:lnSpc>
              <a:spcBef>
                <a:spcPts val="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Calculate the sum of the max height of the left and right subtree</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Calculate the sum of the max number of children in the left and right subtree</a:t>
            </a:r>
            <a:endParaRPr>
              <a:latin typeface="Roboto Mono"/>
              <a:ea typeface="Roboto Mono"/>
              <a:cs typeface="Roboto Mono"/>
              <a:sym typeface="Roboto Mono"/>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13</a:t>
            </a:r>
            <a:endParaRPr>
              <a:latin typeface="Roboto Mono"/>
              <a:ea typeface="Roboto Mono"/>
              <a:cs typeface="Roboto Mono"/>
              <a:sym typeface="Roboto Mono"/>
            </a:endParaRPr>
          </a:p>
        </p:txBody>
      </p:sp>
      <p:sp>
        <p:nvSpPr>
          <p:cNvPr id="911" name="Google Shape;911;p1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Set interface, which does not add element e if e is already in the Set. We also have a List interface, which adds all elements e to the List. We need to determine the number of unique email addresses we’ve received an email from. If we choose to use the Set interface rather than the List interface, did we choose the right interface?</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Yes</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No</a:t>
            </a:r>
            <a:endParaRPr>
              <a:latin typeface="Roboto Mono"/>
              <a:ea typeface="Roboto Mono"/>
              <a:cs typeface="Roboto Mono"/>
              <a:sym typeface="Roboto Mon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13</a:t>
            </a:r>
            <a:endParaRPr>
              <a:latin typeface="Roboto Mono"/>
              <a:ea typeface="Roboto Mono"/>
              <a:cs typeface="Roboto Mono"/>
              <a:sym typeface="Roboto Mono"/>
            </a:endParaRPr>
          </a:p>
        </p:txBody>
      </p:sp>
      <p:sp>
        <p:nvSpPr>
          <p:cNvPr id="917" name="Google Shape;917;p1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Set interface, which does not add element e if e is already in the Set. We also have a List interface, which adds all elements e to the List. We need to determine the number of unique email addresses we’ve received an email from. If we choose to use the Set interface rather than the List interface, did we choose the right interface?</a:t>
            </a:r>
            <a:endParaRPr>
              <a:latin typeface="Roboto Mono"/>
              <a:ea typeface="Roboto Mono"/>
              <a:cs typeface="Roboto Mono"/>
              <a:sym typeface="Roboto Mono"/>
            </a:endParaRPr>
          </a:p>
          <a:p>
            <a:pPr indent="-342900" lvl="0" marL="457200" rtl="0" algn="l">
              <a:lnSpc>
                <a:spcPct val="115000"/>
              </a:lnSpc>
              <a:spcBef>
                <a:spcPts val="160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Yes - the Set interface cannot contain duplicates</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No</a:t>
            </a:r>
            <a:endParaRPr>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BST Traversal</a:t>
            </a:r>
            <a:endParaRPr/>
          </a:p>
        </p:txBody>
      </p:sp>
      <p:sp>
        <p:nvSpPr>
          <p:cNvPr id="277" name="Google Shape;277;p4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Methods to Navigating a BST</a:t>
            </a:r>
            <a:endParaRPr sz="1800"/>
          </a:p>
          <a:p>
            <a:pPr indent="-342900" lvl="0" marL="457200" rtl="0" algn="l">
              <a:spcBef>
                <a:spcPts val="1600"/>
              </a:spcBef>
              <a:spcAft>
                <a:spcPts val="0"/>
              </a:spcAft>
              <a:buSzPts val="1800"/>
              <a:buChar char="●"/>
            </a:pPr>
            <a:r>
              <a:rPr lang="en" sz="1800"/>
              <a:t>Inorder</a:t>
            </a:r>
            <a:endParaRPr sz="1800"/>
          </a:p>
          <a:p>
            <a:pPr indent="-342900" lvl="0" marL="457200" rtl="0" algn="l">
              <a:spcBef>
                <a:spcPts val="0"/>
              </a:spcBef>
              <a:spcAft>
                <a:spcPts val="0"/>
              </a:spcAft>
              <a:buSzPts val="1800"/>
              <a:buChar char="●"/>
            </a:pPr>
            <a:r>
              <a:rPr lang="en" sz="1800"/>
              <a:t>Preorder</a:t>
            </a:r>
            <a:endParaRPr sz="1800"/>
          </a:p>
          <a:p>
            <a:pPr indent="-342900" lvl="0" marL="457200" rtl="0" algn="l">
              <a:spcBef>
                <a:spcPts val="0"/>
              </a:spcBef>
              <a:spcAft>
                <a:spcPts val="0"/>
              </a:spcAft>
              <a:buSzPts val="1800"/>
              <a:buChar char="●"/>
            </a:pPr>
            <a:r>
              <a:rPr lang="en" sz="1800"/>
              <a:t>Postorder</a:t>
            </a:r>
            <a:endParaRPr sz="1800"/>
          </a:p>
          <a:p>
            <a:pPr indent="0" lvl="0" marL="0" rtl="0" algn="l">
              <a:spcBef>
                <a:spcPts val="1600"/>
              </a:spcBef>
              <a:spcAft>
                <a:spcPts val="1600"/>
              </a:spcAft>
              <a:buNone/>
            </a:pPr>
            <a:r>
              <a:rPr lang="en" sz="1800" u="sng">
                <a:solidFill>
                  <a:schemeClr val="hlink"/>
                </a:solidFill>
                <a:hlinkClick r:id="rId3"/>
              </a:rPr>
              <a:t>Week 9 Discussion Slides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Helpful Terminology </a:t>
            </a:r>
            <a:endParaRPr/>
          </a:p>
        </p:txBody>
      </p:sp>
      <p:sp>
        <p:nvSpPr>
          <p:cNvPr id="283" name="Google Shape;283;p48"/>
          <p:cNvSpPr txBox="1"/>
          <p:nvPr>
            <p:ph idx="1" type="body"/>
          </p:nvPr>
        </p:nvSpPr>
        <p:spPr>
          <a:xfrm>
            <a:off x="454800" y="1585875"/>
            <a:ext cx="43566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Root</a:t>
            </a:r>
            <a:r>
              <a:rPr lang="en" sz="1400"/>
              <a:t>: the top node in the tree</a:t>
            </a:r>
            <a:endParaRPr sz="1400"/>
          </a:p>
          <a:p>
            <a:pPr indent="-317500" lvl="0" marL="457200" rtl="0" algn="l">
              <a:spcBef>
                <a:spcPts val="0"/>
              </a:spcBef>
              <a:spcAft>
                <a:spcPts val="0"/>
              </a:spcAft>
              <a:buSzPts val="1400"/>
              <a:buChar char="●"/>
            </a:pPr>
            <a:r>
              <a:rPr b="1" lang="en" sz="1400"/>
              <a:t>Leaf</a:t>
            </a:r>
            <a:r>
              <a:rPr lang="en" sz="1400"/>
              <a:t>: a node with no children</a:t>
            </a:r>
            <a:endParaRPr sz="1400"/>
          </a:p>
          <a:p>
            <a:pPr indent="-317500" lvl="0" marL="457200" rtl="0" algn="l">
              <a:spcBef>
                <a:spcPts val="0"/>
              </a:spcBef>
              <a:spcAft>
                <a:spcPts val="0"/>
              </a:spcAft>
              <a:buSzPts val="1400"/>
              <a:buChar char="●"/>
            </a:pPr>
            <a:r>
              <a:rPr b="1" lang="en" sz="1400"/>
              <a:t>Breadth:</a:t>
            </a:r>
            <a:r>
              <a:rPr lang="en" sz="1400"/>
              <a:t> the number of leaves</a:t>
            </a:r>
            <a:endParaRPr sz="1400"/>
          </a:p>
          <a:p>
            <a:pPr indent="-317500" lvl="0" marL="457200" rtl="0" algn="l">
              <a:spcBef>
                <a:spcPts val="0"/>
              </a:spcBef>
              <a:spcAft>
                <a:spcPts val="0"/>
              </a:spcAft>
              <a:buSzPts val="1400"/>
              <a:buChar char="●"/>
            </a:pPr>
            <a:r>
              <a:rPr b="1" lang="en" sz="1400"/>
              <a:t>Depth:</a:t>
            </a:r>
            <a:r>
              <a:rPr lang="en" sz="1400"/>
              <a:t> the distance between a node and the root</a:t>
            </a:r>
            <a:endParaRPr sz="1400"/>
          </a:p>
          <a:p>
            <a:pPr indent="-317500" lvl="0" marL="457200" rtl="0" algn="l">
              <a:spcBef>
                <a:spcPts val="0"/>
              </a:spcBef>
              <a:spcAft>
                <a:spcPts val="0"/>
              </a:spcAft>
              <a:buSzPts val="1400"/>
              <a:buChar char="●"/>
            </a:pPr>
            <a:r>
              <a:rPr b="1" lang="en" sz="1400"/>
              <a:t>Level:</a:t>
            </a:r>
            <a:r>
              <a:rPr lang="en" sz="1400"/>
              <a:t> 1 + depth</a:t>
            </a:r>
            <a:endParaRPr sz="1400"/>
          </a:p>
          <a:p>
            <a:pPr indent="-317500" lvl="0" marL="457200" rtl="0" algn="l">
              <a:spcBef>
                <a:spcPts val="0"/>
              </a:spcBef>
              <a:spcAft>
                <a:spcPts val="0"/>
              </a:spcAft>
              <a:buSzPts val="1400"/>
              <a:buChar char="●"/>
            </a:pPr>
            <a:r>
              <a:rPr b="1" lang="en" sz="1400"/>
              <a:t>Subtree: </a:t>
            </a:r>
            <a:r>
              <a:rPr lang="en" sz="1400"/>
              <a:t>a tree of node T and all of its descendants</a:t>
            </a:r>
            <a:endParaRPr sz="1400"/>
          </a:p>
          <a:p>
            <a:pPr indent="-317500" lvl="0" marL="457200" rtl="0" algn="l">
              <a:spcBef>
                <a:spcPts val="0"/>
              </a:spcBef>
              <a:spcAft>
                <a:spcPts val="0"/>
              </a:spcAft>
              <a:buSzPts val="1400"/>
              <a:buChar char="●"/>
            </a:pPr>
            <a:r>
              <a:rPr b="1" lang="en" sz="1400"/>
              <a:t>Edge:</a:t>
            </a:r>
            <a:r>
              <a:rPr lang="en" sz="1400"/>
              <a:t> the connection between one node and another</a:t>
            </a:r>
            <a:endParaRPr sz="1400"/>
          </a:p>
        </p:txBody>
      </p:sp>
      <p:pic>
        <p:nvPicPr>
          <p:cNvPr id="284" name="Google Shape;284;p48"/>
          <p:cNvPicPr preferRelativeResize="0"/>
          <p:nvPr/>
        </p:nvPicPr>
        <p:blipFill>
          <a:blip r:embed="rId3">
            <a:alphaModFix/>
          </a:blip>
          <a:stretch>
            <a:fillRect/>
          </a:stretch>
        </p:blipFill>
        <p:spPr>
          <a:xfrm>
            <a:off x="4811325" y="1543000"/>
            <a:ext cx="3851650" cy="228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9"/>
          <p:cNvSpPr txBox="1"/>
          <p:nvPr>
            <p:ph type="title"/>
          </p:nvPr>
        </p:nvSpPr>
        <p:spPr>
          <a:xfrm>
            <a:off x="647700" y="3848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Arial"/>
                <a:ea typeface="Arial"/>
                <a:cs typeface="Arial"/>
                <a:sym typeface="Arial"/>
              </a:rPr>
              <a:t>Heaps</a:t>
            </a:r>
            <a:endParaRPr>
              <a:latin typeface="Arial"/>
              <a:ea typeface="Arial"/>
              <a:cs typeface="Arial"/>
              <a:sym typeface="Arial"/>
            </a:endParaRPr>
          </a:p>
        </p:txBody>
      </p:sp>
      <p:sp>
        <p:nvSpPr>
          <p:cNvPr id="290" name="Google Shape;290;p49"/>
          <p:cNvSpPr txBox="1"/>
          <p:nvPr>
            <p:ph idx="1" type="body"/>
          </p:nvPr>
        </p:nvSpPr>
        <p:spPr>
          <a:xfrm>
            <a:off x="294075" y="1701400"/>
            <a:ext cx="3424200" cy="2448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Mono"/>
              <a:buChar char="●"/>
            </a:pPr>
            <a:r>
              <a:rPr lang="en">
                <a:latin typeface="Roboto Mono"/>
                <a:ea typeface="Roboto Mono"/>
                <a:cs typeface="Roboto Mono"/>
                <a:sym typeface="Roboto Mono"/>
              </a:rPr>
              <a:t>A heap is a </a:t>
            </a:r>
            <a:r>
              <a:rPr b="1" lang="en">
                <a:latin typeface="Roboto Mono"/>
                <a:ea typeface="Roboto Mono"/>
                <a:cs typeface="Roboto Mono"/>
                <a:sym typeface="Roboto Mono"/>
              </a:rPr>
              <a:t>complete</a:t>
            </a:r>
            <a:r>
              <a:rPr lang="en">
                <a:latin typeface="Roboto Mono"/>
                <a:ea typeface="Roboto Mono"/>
                <a:cs typeface="Roboto Mono"/>
                <a:sym typeface="Roboto Mono"/>
              </a:rPr>
              <a:t> tree implemented with a List</a:t>
            </a:r>
            <a:endParaRPr>
              <a:latin typeface="Roboto Mono"/>
              <a:ea typeface="Roboto Mono"/>
              <a:cs typeface="Roboto Mono"/>
              <a:sym typeface="Roboto Mono"/>
            </a:endParaRPr>
          </a:p>
          <a:p>
            <a:pPr indent="-311150" lvl="0" marL="457200" rtl="0" algn="l">
              <a:lnSpc>
                <a:spcPct val="115000"/>
              </a:lnSpc>
              <a:spcBef>
                <a:spcPts val="0"/>
              </a:spcBef>
              <a:spcAft>
                <a:spcPts val="0"/>
              </a:spcAft>
              <a:buSzPts val="1300"/>
              <a:buFont typeface="Roboto Mono"/>
              <a:buChar char="●"/>
            </a:pPr>
            <a:r>
              <a:rPr lang="en">
                <a:latin typeface="Roboto Mono"/>
                <a:ea typeface="Roboto Mono"/>
                <a:cs typeface="Roboto Mono"/>
                <a:sym typeface="Roboto Mono"/>
              </a:rPr>
              <a:t>(Know the difference between complete and full tree)</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
                <a:latin typeface="Roboto Mono"/>
                <a:ea typeface="Roboto Mono"/>
                <a:cs typeface="Roboto Mono"/>
                <a:sym typeface="Roboto Mono"/>
              </a:rPr>
              <a:t>min/max heap</a:t>
            </a:r>
            <a:endParaRPr>
              <a:latin typeface="Roboto Mono"/>
              <a:ea typeface="Roboto Mono"/>
              <a:cs typeface="Roboto Mono"/>
              <a:sym typeface="Roboto Mono"/>
            </a:endParaRPr>
          </a:p>
          <a:p>
            <a:pPr indent="-317500" lvl="1" marL="914400" rtl="0" algn="l">
              <a:lnSpc>
                <a:spcPct val="115000"/>
              </a:lnSpc>
              <a:spcBef>
                <a:spcPts val="0"/>
              </a:spcBef>
              <a:spcAft>
                <a:spcPts val="0"/>
              </a:spcAft>
              <a:buSzPts val="1400"/>
              <a:buFont typeface="Roboto Mono"/>
              <a:buChar char="○"/>
            </a:pPr>
            <a:r>
              <a:rPr lang="en">
                <a:latin typeface="Roboto Mono"/>
                <a:ea typeface="Roboto Mono"/>
                <a:cs typeface="Roboto Mono"/>
                <a:sym typeface="Roboto Mono"/>
              </a:rPr>
              <a:t>useful when we care about the next largest/smallest value</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a:p>
            <a:pPr indent="0" lvl="0" marL="457200" rtl="0" algn="l">
              <a:lnSpc>
                <a:spcPct val="115000"/>
              </a:lnSpc>
              <a:spcBef>
                <a:spcPts val="0"/>
              </a:spcBef>
              <a:spcAft>
                <a:spcPts val="0"/>
              </a:spcAft>
              <a:buNone/>
            </a:pPr>
            <a:r>
              <a:t/>
            </a:r>
            <a:endParaRPr>
              <a:latin typeface="Roboto Mono"/>
              <a:ea typeface="Roboto Mono"/>
              <a:cs typeface="Roboto Mono"/>
              <a:sym typeface="Roboto Mono"/>
            </a:endParaRPr>
          </a:p>
          <a:p>
            <a:pPr indent="0" lvl="0" marL="45720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pic>
        <p:nvPicPr>
          <p:cNvPr id="291" name="Google Shape;291;p49"/>
          <p:cNvPicPr preferRelativeResize="0"/>
          <p:nvPr/>
        </p:nvPicPr>
        <p:blipFill>
          <a:blip r:embed="rId3">
            <a:alphaModFix/>
          </a:blip>
          <a:stretch>
            <a:fillRect/>
          </a:stretch>
        </p:blipFill>
        <p:spPr>
          <a:xfrm>
            <a:off x="3784025" y="931700"/>
            <a:ext cx="5109926" cy="382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Bubble Down</a:t>
            </a:r>
            <a:endParaRPr/>
          </a:p>
        </p:txBody>
      </p:sp>
      <p:sp>
        <p:nvSpPr>
          <p:cNvPr id="297" name="Google Shape;297;p50"/>
          <p:cNvSpPr txBox="1"/>
          <p:nvPr>
            <p:ph idx="1" type="body"/>
          </p:nvPr>
        </p:nvSpPr>
        <p:spPr>
          <a:xfrm>
            <a:off x="819150" y="1518975"/>
            <a:ext cx="7505700" cy="303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Used for deleting an element from the heap</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Take last element of heap and put it at the index of the element to be deleted</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Check and Swap</a:t>
            </a:r>
            <a:endParaRPr sz="1800">
              <a:solidFill>
                <a:srgbClr val="666666"/>
              </a:solidFill>
              <a:highlight>
                <a:srgbClr val="FFFFFF"/>
              </a:highlight>
              <a:latin typeface="Arial"/>
              <a:ea typeface="Arial"/>
              <a:cs typeface="Arial"/>
              <a:sym typeface="Arial"/>
            </a:endParaRPr>
          </a:p>
          <a:p>
            <a:pPr indent="-342900" lvl="1" marL="914400" rtl="0" algn="l">
              <a:spcBef>
                <a:spcPts val="0"/>
              </a:spcBef>
              <a:spcAft>
                <a:spcPts val="0"/>
              </a:spcAft>
              <a:buClr>
                <a:srgbClr val="666666"/>
              </a:buClr>
              <a:buSzPts val="1800"/>
              <a:buFont typeface="Arial"/>
              <a:buAutoNum type="alphaLcPeriod"/>
            </a:pPr>
            <a:r>
              <a:rPr lang="en" sz="1800">
                <a:solidFill>
                  <a:srgbClr val="666666"/>
                </a:solidFill>
                <a:highlight>
                  <a:srgbClr val="FFFFFF"/>
                </a:highlight>
                <a:latin typeface="Arial"/>
                <a:ea typeface="Arial"/>
                <a:cs typeface="Arial"/>
                <a:sym typeface="Arial"/>
              </a:rPr>
              <a:t>Min-heap: if replaced element &gt; any child node, swap element with the child that is smaller</a:t>
            </a:r>
            <a:endParaRPr sz="1800">
              <a:solidFill>
                <a:srgbClr val="666666"/>
              </a:solidFill>
              <a:highlight>
                <a:srgbClr val="FFFFFF"/>
              </a:highlight>
              <a:latin typeface="Arial"/>
              <a:ea typeface="Arial"/>
              <a:cs typeface="Arial"/>
              <a:sym typeface="Arial"/>
            </a:endParaRPr>
          </a:p>
          <a:p>
            <a:pPr indent="-342900" lvl="1" marL="914400" rtl="0" algn="l">
              <a:spcBef>
                <a:spcPts val="0"/>
              </a:spcBef>
              <a:spcAft>
                <a:spcPts val="0"/>
              </a:spcAft>
              <a:buClr>
                <a:srgbClr val="666666"/>
              </a:buClr>
              <a:buSzPts val="1800"/>
              <a:buFont typeface="Arial"/>
              <a:buAutoNum type="alphaLcPeriod"/>
            </a:pPr>
            <a:r>
              <a:rPr lang="en" sz="1800">
                <a:solidFill>
                  <a:srgbClr val="666666"/>
                </a:solidFill>
                <a:highlight>
                  <a:srgbClr val="FFFFFF"/>
                </a:highlight>
                <a:latin typeface="Arial"/>
                <a:ea typeface="Arial"/>
                <a:cs typeface="Arial"/>
                <a:sym typeface="Arial"/>
              </a:rPr>
              <a:t>Max-heap: if replaced element &lt; any child node, swap element with the child that is greater</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Keep repeating till conditions are not met</a:t>
            </a:r>
            <a:endParaRPr sz="1350">
              <a:solidFill>
                <a:srgbClr val="666666"/>
              </a:solidFill>
              <a:highlight>
                <a:srgbClr val="FFFFFF"/>
              </a:highlight>
              <a:latin typeface="Open Sans"/>
              <a:ea typeface="Open Sans"/>
              <a:cs typeface="Open Sans"/>
              <a:sym typeface="Open Sans"/>
            </a:endParaRPr>
          </a:p>
          <a:p>
            <a:pPr indent="0" lvl="0" marL="0" rtl="0" algn="l">
              <a:spcBef>
                <a:spcPts val="22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Bubble Up</a:t>
            </a:r>
            <a:endParaRPr/>
          </a:p>
        </p:txBody>
      </p:sp>
      <p:sp>
        <p:nvSpPr>
          <p:cNvPr id="303" name="Google Shape;303;p51"/>
          <p:cNvSpPr txBox="1"/>
          <p:nvPr>
            <p:ph idx="1" type="body"/>
          </p:nvPr>
        </p:nvSpPr>
        <p:spPr>
          <a:xfrm>
            <a:off x="819150" y="1562100"/>
            <a:ext cx="7505700" cy="271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Used for inserting an element into the heap</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Insert element at the last leaf of the tree</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Check and Swap</a:t>
            </a:r>
            <a:endParaRPr sz="1800">
              <a:solidFill>
                <a:srgbClr val="666666"/>
              </a:solidFill>
              <a:highlight>
                <a:srgbClr val="FFFFFF"/>
              </a:highlight>
              <a:latin typeface="Arial"/>
              <a:ea typeface="Arial"/>
              <a:cs typeface="Arial"/>
              <a:sym typeface="Arial"/>
            </a:endParaRPr>
          </a:p>
          <a:p>
            <a:pPr indent="-342900" lvl="1" marL="914400" rtl="0" algn="l">
              <a:spcBef>
                <a:spcPts val="0"/>
              </a:spcBef>
              <a:spcAft>
                <a:spcPts val="0"/>
              </a:spcAft>
              <a:buClr>
                <a:srgbClr val="666666"/>
              </a:buClr>
              <a:buSzPts val="1800"/>
              <a:buFont typeface="Arial"/>
              <a:buAutoNum type="alphaLcPeriod"/>
            </a:pPr>
            <a:r>
              <a:rPr lang="en" sz="1800">
                <a:solidFill>
                  <a:srgbClr val="666666"/>
                </a:solidFill>
                <a:highlight>
                  <a:srgbClr val="FFFFFF"/>
                </a:highlight>
                <a:latin typeface="Arial"/>
                <a:ea typeface="Arial"/>
                <a:cs typeface="Arial"/>
                <a:sym typeface="Arial"/>
              </a:rPr>
              <a:t>Min-heap: if inserted element &lt; parent node, swap element with parent node</a:t>
            </a:r>
            <a:endParaRPr sz="1800">
              <a:solidFill>
                <a:srgbClr val="666666"/>
              </a:solidFill>
              <a:highlight>
                <a:srgbClr val="FFFFFF"/>
              </a:highlight>
              <a:latin typeface="Arial"/>
              <a:ea typeface="Arial"/>
              <a:cs typeface="Arial"/>
              <a:sym typeface="Arial"/>
            </a:endParaRPr>
          </a:p>
          <a:p>
            <a:pPr indent="-342900" lvl="1" marL="914400" rtl="0" algn="l">
              <a:spcBef>
                <a:spcPts val="0"/>
              </a:spcBef>
              <a:spcAft>
                <a:spcPts val="0"/>
              </a:spcAft>
              <a:buClr>
                <a:srgbClr val="666666"/>
              </a:buClr>
              <a:buSzPts val="1800"/>
              <a:buFont typeface="Arial"/>
              <a:buAutoNum type="alphaLcPeriod"/>
            </a:pPr>
            <a:r>
              <a:rPr lang="en" sz="1800">
                <a:solidFill>
                  <a:srgbClr val="666666"/>
                </a:solidFill>
                <a:highlight>
                  <a:srgbClr val="FFFFFF"/>
                </a:highlight>
                <a:latin typeface="Arial"/>
                <a:ea typeface="Arial"/>
                <a:cs typeface="Arial"/>
                <a:sym typeface="Arial"/>
              </a:rPr>
              <a:t>Max-heap: if inserted element &gt; parent node, swap element with parent node</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Keep repeating till the inserted element is in place</a:t>
            </a:r>
            <a:endParaRPr sz="1800">
              <a:solidFill>
                <a:srgbClr val="666666"/>
              </a:solidFill>
              <a:highlight>
                <a:srgbClr val="FFFFFF"/>
              </a:highlight>
              <a:latin typeface="Arial"/>
              <a:ea typeface="Arial"/>
              <a:cs typeface="Arial"/>
              <a:sym typeface="Arial"/>
            </a:endParaRPr>
          </a:p>
          <a:p>
            <a:pPr indent="0" lvl="0" marL="0" rtl="0" algn="l">
              <a:spcBef>
                <a:spcPts val="2200"/>
              </a:spcBef>
              <a:spcAft>
                <a:spcPts val="1600"/>
              </a:spcAft>
              <a:buNone/>
            </a:pPr>
            <a:r>
              <a:t/>
            </a:r>
            <a:endParaRPr sz="1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2"/>
          <p:cNvSpPr txBox="1"/>
          <p:nvPr/>
        </p:nvSpPr>
        <p:spPr>
          <a:xfrm>
            <a:off x="839238" y="1664450"/>
            <a:ext cx="3367200" cy="1990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  void bubbleDown(int index)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if(index &gt;= this.entries.size()) { return;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leftIndex = left(index);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if(leftIndex &gt;= this.entries.size()) { return;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largerChildIndex = leftIndex;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rightIndex = rigxistsAndGreater(riht(index);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if(eghtIndex, leftIndex))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largerChildIndex = rightIndex;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if(existsAndGreater(largerChildIndex, index))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swap(index, largerChildIndex);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bubbleDown(largerChildIndex);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
        <p:nvSpPr>
          <p:cNvPr id="309" name="Google Shape;309;p52"/>
          <p:cNvSpPr txBox="1"/>
          <p:nvPr/>
        </p:nvSpPr>
        <p:spPr>
          <a:xfrm>
            <a:off x="4549363" y="1664450"/>
            <a:ext cx="3755400" cy="1990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  void bubbleUp(int index)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if(index &lt;= 0) { return;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Entry&lt;K,V&gt; e = this.entries.get(index);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Entry&lt;K,V&gt; parent = this.entries.get(parent(index));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comp = this.comparator.compare(e.key, parent.key);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if(comp &gt; 0)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swap(index, parent(index));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bubbleUp(parent(index));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else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return;</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
        <p:nvSpPr>
          <p:cNvPr id="310" name="Google Shape;310;p5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for bubbleDown and bubbleUp</a:t>
            </a:r>
            <a:endParaRPr>
              <a:latin typeface="Roboto Mono"/>
              <a:ea typeface="Roboto Mono"/>
              <a:cs typeface="Roboto Mono"/>
              <a:sym typeface="Roboto Mono"/>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3"/>
          <p:cNvSpPr txBox="1"/>
          <p:nvPr>
            <p:ph type="title"/>
          </p:nvPr>
        </p:nvSpPr>
        <p:spPr>
          <a:xfrm>
            <a:off x="819150" y="775188"/>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Improving Lists</a:t>
            </a:r>
            <a:endParaRPr/>
          </a:p>
        </p:txBody>
      </p:sp>
      <p:sp>
        <p:nvSpPr>
          <p:cNvPr id="316" name="Google Shape;316;p53"/>
          <p:cNvSpPr txBox="1"/>
          <p:nvPr>
            <p:ph idx="1" type="body"/>
          </p:nvPr>
        </p:nvSpPr>
        <p:spPr>
          <a:xfrm>
            <a:off x="819150" y="1706363"/>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Circular ArrayList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Doubly LinkedList</a:t>
            </a:r>
            <a:endParaRPr sz="1800"/>
          </a:p>
        </p:txBody>
      </p:sp>
      <p:graphicFrame>
        <p:nvGraphicFramePr>
          <p:cNvPr id="317" name="Google Shape;317;p53"/>
          <p:cNvGraphicFramePr/>
          <p:nvPr/>
        </p:nvGraphicFramePr>
        <p:xfrm>
          <a:off x="5191075" y="1706375"/>
          <a:ext cx="3000000" cy="3000000"/>
        </p:xfrm>
        <a:graphic>
          <a:graphicData uri="http://schemas.openxmlformats.org/drawingml/2006/table">
            <a:tbl>
              <a:tblPr>
                <a:noFill/>
                <a:tableStyleId>{DBF5DFA0-8544-4990-AC35-A98751544396}</a:tableStyleId>
              </a:tblPr>
              <a:tblGrid>
                <a:gridCol w="595000"/>
                <a:gridCol w="1840425"/>
                <a:gridCol w="600000"/>
              </a:tblGrid>
              <a:tr h="396200">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6AA84F"/>
                    </a:solidFill>
                  </a:tcPr>
                </a:tc>
              </a:tr>
            </a:tbl>
          </a:graphicData>
        </a:graphic>
      </p:graphicFrame>
      <p:cxnSp>
        <p:nvCxnSpPr>
          <p:cNvPr id="318" name="Google Shape;318;p53"/>
          <p:cNvCxnSpPr>
            <a:stCxn id="319" idx="0"/>
          </p:cNvCxnSpPr>
          <p:nvPr/>
        </p:nvCxnSpPr>
        <p:spPr>
          <a:xfrm rot="10800000">
            <a:off x="7634375" y="1999425"/>
            <a:ext cx="0" cy="294000"/>
          </a:xfrm>
          <a:prstGeom prst="straightConnector1">
            <a:avLst/>
          </a:prstGeom>
          <a:noFill/>
          <a:ln cap="flat" cmpd="sng" w="9525">
            <a:solidFill>
              <a:srgbClr val="595959"/>
            </a:solidFill>
            <a:prstDash val="solid"/>
            <a:round/>
            <a:headEnd len="med" w="med" type="none"/>
            <a:tailEnd len="med" w="med" type="triangle"/>
          </a:ln>
        </p:spPr>
      </p:cxnSp>
      <p:sp>
        <p:nvSpPr>
          <p:cNvPr id="319" name="Google Shape;319;p53"/>
          <p:cNvSpPr txBox="1"/>
          <p:nvPr/>
        </p:nvSpPr>
        <p:spPr>
          <a:xfrm>
            <a:off x="7412075" y="2293425"/>
            <a:ext cx="444600" cy="207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sz="1000"/>
              <a:t>start</a:t>
            </a:r>
            <a:endParaRPr sz="1000"/>
          </a:p>
        </p:txBody>
      </p:sp>
      <p:pic>
        <p:nvPicPr>
          <p:cNvPr id="320" name="Google Shape;320;p53"/>
          <p:cNvPicPr preferRelativeResize="0"/>
          <p:nvPr/>
        </p:nvPicPr>
        <p:blipFill>
          <a:blip r:embed="rId3">
            <a:alphaModFix/>
          </a:blip>
          <a:stretch>
            <a:fillRect/>
          </a:stretch>
        </p:blipFill>
        <p:spPr>
          <a:xfrm>
            <a:off x="4417275" y="3064050"/>
            <a:ext cx="4126645" cy="1185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Iterators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5"/>
          <p:cNvSpPr txBox="1"/>
          <p:nvPr>
            <p:ph type="ctrTitle"/>
          </p:nvPr>
        </p:nvSpPr>
        <p:spPr>
          <a:xfrm>
            <a:off x="311700" y="6801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&lt;FILL IN THE BLANK&gt;</a:t>
            </a:r>
            <a:endParaRPr sz="2400"/>
          </a:p>
        </p:txBody>
      </p:sp>
      <p:sp>
        <p:nvSpPr>
          <p:cNvPr id="331" name="Google Shape;331;p55"/>
          <p:cNvSpPr txBox="1"/>
          <p:nvPr/>
        </p:nvSpPr>
        <p:spPr>
          <a:xfrm>
            <a:off x="311700" y="2034825"/>
            <a:ext cx="8314500" cy="236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353833"/>
                </a:solidFill>
                <a:highlight>
                  <a:srgbClr val="FFFFFF"/>
                </a:highlight>
                <a:latin typeface="Courier New"/>
                <a:ea typeface="Courier New"/>
                <a:cs typeface="Courier New"/>
                <a:sym typeface="Courier New"/>
              </a:rPr>
              <a:t>public interface </a:t>
            </a:r>
            <a:r>
              <a:rPr b="1" lang="en" sz="1600">
                <a:solidFill>
                  <a:srgbClr val="353833"/>
                </a:solidFill>
                <a:highlight>
                  <a:srgbClr val="FFFFFF"/>
                </a:highlight>
                <a:latin typeface="Courier New"/>
                <a:ea typeface="Courier New"/>
                <a:cs typeface="Courier New"/>
                <a:sym typeface="Courier New"/>
              </a:rPr>
              <a:t>Iterable&lt;T&gt;</a:t>
            </a:r>
            <a:endParaRPr b="1" sz="1600">
              <a:solidFill>
                <a:srgbClr val="353833"/>
              </a:solidFill>
              <a:highlight>
                <a:srgbClr val="FFFFFF"/>
              </a:highlight>
              <a:latin typeface="Courier New"/>
              <a:ea typeface="Courier New"/>
              <a:cs typeface="Courier New"/>
              <a:sym typeface="Courier New"/>
            </a:endParaRPr>
          </a:p>
          <a:p>
            <a:pPr indent="0" lvl="0" marL="0" marR="101600" rtl="0" algn="l">
              <a:lnSpc>
                <a:spcPct val="115000"/>
              </a:lnSpc>
              <a:spcBef>
                <a:spcPts val="200"/>
              </a:spcBef>
              <a:spcAft>
                <a:spcPts val="0"/>
              </a:spcAft>
              <a:buNone/>
            </a:pPr>
            <a:r>
              <a:rPr lang="en" sz="1600">
                <a:solidFill>
                  <a:srgbClr val="474747"/>
                </a:solidFill>
                <a:latin typeface="Georgia"/>
                <a:ea typeface="Georgia"/>
                <a:cs typeface="Georgia"/>
                <a:sym typeface="Georgia"/>
              </a:rPr>
              <a:t>Implementing this interface allows an object to be the target of the enhanced </a:t>
            </a:r>
            <a:r>
              <a:rPr lang="en" sz="1600">
                <a:solidFill>
                  <a:srgbClr val="474747"/>
                </a:solidFill>
                <a:latin typeface="Courier New"/>
                <a:ea typeface="Courier New"/>
                <a:cs typeface="Courier New"/>
                <a:sym typeface="Courier New"/>
              </a:rPr>
              <a:t>_________</a:t>
            </a:r>
            <a:r>
              <a:rPr lang="en" sz="1600">
                <a:solidFill>
                  <a:srgbClr val="474747"/>
                </a:solidFill>
                <a:latin typeface="Georgia"/>
                <a:ea typeface="Georgia"/>
                <a:cs typeface="Georgia"/>
                <a:sym typeface="Georgia"/>
              </a:rPr>
              <a:t> statement (sometimes called the "</a:t>
            </a:r>
            <a:r>
              <a:rPr lang="en" sz="1600">
                <a:solidFill>
                  <a:srgbClr val="474747"/>
                </a:solidFill>
                <a:latin typeface="Courier New"/>
                <a:ea typeface="Courier New"/>
                <a:cs typeface="Courier New"/>
                <a:sym typeface="Courier New"/>
              </a:rPr>
              <a:t>_________ _________</a:t>
            </a:r>
            <a:r>
              <a:rPr lang="en" sz="1600">
                <a:solidFill>
                  <a:srgbClr val="474747"/>
                </a:solidFill>
                <a:latin typeface="Georgia"/>
                <a:ea typeface="Georgia"/>
                <a:cs typeface="Georgia"/>
                <a:sym typeface="Georgia"/>
              </a:rPr>
              <a:t>" statement).</a:t>
            </a:r>
            <a:endParaRPr sz="1600">
              <a:solidFill>
                <a:srgbClr val="474747"/>
              </a:solidFill>
              <a:latin typeface="Georgia"/>
              <a:ea typeface="Georgia"/>
              <a:cs typeface="Georgia"/>
              <a:sym typeface="Georgia"/>
            </a:endParaRPr>
          </a:p>
          <a:p>
            <a:pPr indent="0" lvl="0" marL="0" marR="101600" rtl="0" algn="l">
              <a:lnSpc>
                <a:spcPct val="115000"/>
              </a:lnSpc>
              <a:spcBef>
                <a:spcPts val="200"/>
              </a:spcBef>
              <a:spcAft>
                <a:spcPts val="0"/>
              </a:spcAft>
              <a:buNone/>
            </a:pPr>
            <a:r>
              <a:t/>
            </a:r>
            <a:endParaRPr sz="1600">
              <a:solidFill>
                <a:srgbClr val="474747"/>
              </a:solidFill>
              <a:latin typeface="Georgia"/>
              <a:ea typeface="Georgia"/>
              <a:cs typeface="Georgia"/>
              <a:sym typeface="Georgia"/>
            </a:endParaRPr>
          </a:p>
          <a:p>
            <a:pPr indent="0" lvl="0" marL="0" marR="101600" rtl="0" algn="l">
              <a:lnSpc>
                <a:spcPct val="115000"/>
              </a:lnSpc>
              <a:spcBef>
                <a:spcPts val="200"/>
              </a:spcBef>
              <a:spcAft>
                <a:spcPts val="0"/>
              </a:spcAft>
              <a:buNone/>
            </a:pPr>
            <a:r>
              <a:t/>
            </a:r>
            <a:endParaRPr sz="1600">
              <a:solidFill>
                <a:srgbClr val="474747"/>
              </a:solidFill>
              <a:latin typeface="Georgia"/>
              <a:ea typeface="Georgia"/>
              <a:cs typeface="Georgia"/>
              <a:sym typeface="Georgia"/>
            </a:endParaRPr>
          </a:p>
          <a:p>
            <a:pPr indent="0" lvl="0" marL="0" marR="101600" rtl="0" algn="l">
              <a:lnSpc>
                <a:spcPct val="115000"/>
              </a:lnSpc>
              <a:spcBef>
                <a:spcPts val="200"/>
              </a:spcBef>
              <a:spcAft>
                <a:spcPts val="0"/>
              </a:spcAft>
              <a:buNone/>
            </a:pPr>
            <a:r>
              <a:t/>
            </a:r>
            <a:endParaRPr sz="1600">
              <a:solidFill>
                <a:srgbClr val="474747"/>
              </a:solidFill>
              <a:latin typeface="Georgia"/>
              <a:ea typeface="Georgia"/>
              <a:cs typeface="Georgia"/>
              <a:sym typeface="Georgia"/>
            </a:endParaRPr>
          </a:p>
          <a:p>
            <a:pPr indent="0" lvl="0" marL="0" rtl="0" algn="l">
              <a:lnSpc>
                <a:spcPct val="115000"/>
              </a:lnSpc>
              <a:spcBef>
                <a:spcPts val="200"/>
              </a:spcBef>
              <a:spcAft>
                <a:spcPts val="0"/>
              </a:spcAft>
              <a:buClr>
                <a:srgbClr val="000000"/>
              </a:buClr>
              <a:buSzPts val="1100"/>
              <a:buFont typeface="Arial"/>
              <a:buNone/>
            </a:pPr>
            <a:r>
              <a:rPr b="1" lang="en" sz="1600" u="sng">
                <a:solidFill>
                  <a:srgbClr val="4A6782"/>
                </a:solidFill>
                <a:latin typeface="Courier New"/>
                <a:ea typeface="Courier New"/>
                <a:cs typeface="Courier New"/>
                <a:sym typeface="Courier New"/>
                <a:hlinkClick r:id="rId3">
                  <a:extLst>
                    <a:ext uri="{A12FA001-AC4F-418D-AE19-62706E023703}">
                      <ahyp:hlinkClr val="tx"/>
                    </a:ext>
                  </a:extLst>
                </a:hlinkClick>
              </a:rPr>
              <a:t>Iterator</a:t>
            </a:r>
            <a:r>
              <a:rPr lang="en" sz="1600">
                <a:solidFill>
                  <a:srgbClr val="353833"/>
                </a:solidFill>
                <a:latin typeface="Courier New"/>
                <a:ea typeface="Courier New"/>
                <a:cs typeface="Courier New"/>
                <a:sym typeface="Courier New"/>
              </a:rPr>
              <a:t>&lt;</a:t>
            </a:r>
            <a:r>
              <a:rPr b="1" lang="en" sz="1600" u="sng">
                <a:solidFill>
                  <a:srgbClr val="4A6782"/>
                </a:solidFill>
                <a:latin typeface="Courier New"/>
                <a:ea typeface="Courier New"/>
                <a:cs typeface="Courier New"/>
                <a:sym typeface="Courier New"/>
                <a:hlinkClick r:id="rId4">
                  <a:extLst>
                    <a:ext uri="{A12FA001-AC4F-418D-AE19-62706E023703}">
                      <ahyp:hlinkClr val="tx"/>
                    </a:ext>
                  </a:extLst>
                </a:hlinkClick>
              </a:rPr>
              <a:t>T</a:t>
            </a:r>
            <a:r>
              <a:rPr lang="en" sz="1600">
                <a:solidFill>
                  <a:srgbClr val="353833"/>
                </a:solidFill>
                <a:latin typeface="Courier New"/>
                <a:ea typeface="Courier New"/>
                <a:cs typeface="Courier New"/>
                <a:sym typeface="Courier New"/>
              </a:rPr>
              <a:t>&gt; 	</a:t>
            </a:r>
            <a:r>
              <a:rPr b="1" lang="en" sz="1600" u="sng">
                <a:solidFill>
                  <a:srgbClr val="4A6782"/>
                </a:solidFill>
                <a:latin typeface="Courier New"/>
                <a:ea typeface="Courier New"/>
                <a:cs typeface="Courier New"/>
                <a:sym typeface="Courier New"/>
                <a:hlinkClick r:id="rId5">
                  <a:extLst>
                    <a:ext uri="{A12FA001-AC4F-418D-AE19-62706E023703}">
                      <ahyp:hlinkClr val="tx"/>
                    </a:ext>
                  </a:extLst>
                </a:hlinkClick>
              </a:rPr>
              <a:t>iterator</a:t>
            </a:r>
            <a:r>
              <a:rPr lang="en" sz="1600">
                <a:solidFill>
                  <a:srgbClr val="353833"/>
                </a:solidFill>
                <a:latin typeface="Courier New"/>
                <a:ea typeface="Courier New"/>
                <a:cs typeface="Courier New"/>
                <a:sym typeface="Courier New"/>
              </a:rPr>
              <a:t>() 		</a:t>
            </a:r>
            <a:r>
              <a:rPr lang="en" sz="1600">
                <a:solidFill>
                  <a:srgbClr val="474747"/>
                </a:solidFill>
                <a:latin typeface="Georgia"/>
                <a:ea typeface="Georgia"/>
                <a:cs typeface="Georgia"/>
                <a:sym typeface="Georgia"/>
              </a:rPr>
              <a:t>Returns an iterator over elements of type </a:t>
            </a:r>
            <a:r>
              <a:rPr lang="en" sz="1600">
                <a:solidFill>
                  <a:srgbClr val="474747"/>
                </a:solidFill>
                <a:latin typeface="Courier New"/>
                <a:ea typeface="Courier New"/>
                <a:cs typeface="Courier New"/>
                <a:sym typeface="Courier New"/>
              </a:rPr>
              <a:t>T</a:t>
            </a:r>
            <a:r>
              <a:rPr lang="en" sz="1600">
                <a:solidFill>
                  <a:srgbClr val="474747"/>
                </a:solidFill>
                <a:latin typeface="Georgia"/>
                <a:ea typeface="Georgia"/>
                <a:cs typeface="Georgia"/>
                <a:sym typeface="Georgia"/>
              </a:rPr>
              <a:t>.</a:t>
            </a:r>
            <a:endParaRPr sz="1600">
              <a:solidFill>
                <a:srgbClr val="474747"/>
              </a:solidFill>
              <a:latin typeface="Georgia"/>
              <a:ea typeface="Georgia"/>
              <a:cs typeface="Georgia"/>
              <a:sym typeface="Georgia"/>
            </a:endParaRPr>
          </a:p>
          <a:p>
            <a:pPr indent="0" lvl="0" marL="0" marR="101600" rtl="0" algn="l">
              <a:lnSpc>
                <a:spcPct val="115000"/>
              </a:lnSpc>
              <a:spcBef>
                <a:spcPts val="200"/>
              </a:spcBef>
              <a:spcAft>
                <a:spcPts val="0"/>
              </a:spcAft>
              <a:buNone/>
            </a:pPr>
            <a:r>
              <a:t/>
            </a:r>
            <a:endParaRPr sz="1600">
              <a:solidFill>
                <a:srgbClr val="474747"/>
              </a:solidFill>
              <a:latin typeface="Georgia"/>
              <a:ea typeface="Georgia"/>
              <a:cs typeface="Georgia"/>
              <a:sym typeface="Georgia"/>
            </a:endParaRPr>
          </a:p>
          <a:p>
            <a:pPr indent="0" lvl="0" marL="0" rtl="0" algn="l">
              <a:lnSpc>
                <a:spcPct val="115000"/>
              </a:lnSpc>
              <a:spcBef>
                <a:spcPts val="200"/>
              </a:spcBef>
              <a:spcAft>
                <a:spcPts val="0"/>
              </a:spcAft>
              <a:buNone/>
            </a:pPr>
            <a:r>
              <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Reminders</a:t>
            </a:r>
            <a:endParaRPr>
              <a:latin typeface="Arial"/>
              <a:ea typeface="Arial"/>
              <a:cs typeface="Arial"/>
              <a:sym typeface="Arial"/>
            </a:endParaRPr>
          </a:p>
        </p:txBody>
      </p:sp>
      <p:sp>
        <p:nvSpPr>
          <p:cNvPr id="225" name="Google Shape;225;p38"/>
          <p:cNvSpPr txBox="1"/>
          <p:nvPr>
            <p:ph idx="1" type="body"/>
          </p:nvPr>
        </p:nvSpPr>
        <p:spPr>
          <a:xfrm>
            <a:off x="819150" y="1616600"/>
            <a:ext cx="7505700" cy="2878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PA8 </a:t>
            </a:r>
            <a:r>
              <a:rPr b="1" lang="en" sz="1800">
                <a:latin typeface="Arial"/>
                <a:ea typeface="Arial"/>
                <a:cs typeface="Arial"/>
                <a:sym typeface="Arial"/>
              </a:rPr>
              <a:t>(open!)</a:t>
            </a:r>
            <a:r>
              <a:rPr lang="en" sz="1800">
                <a:latin typeface="Arial"/>
                <a:ea typeface="Arial"/>
                <a:cs typeface="Arial"/>
                <a:sym typeface="Arial"/>
              </a:rPr>
              <a:t> due Thursday, December 10th @ 11:59 PM</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 sz="1800">
                <a:latin typeface="Arial"/>
                <a:ea typeface="Arial"/>
                <a:cs typeface="Arial"/>
                <a:sym typeface="Arial"/>
              </a:rPr>
              <a:t>No resubmission</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PA7 Resubmission due Friday, December 11th @ 11:59 PM</a:t>
            </a:r>
            <a:endParaRPr sz="1800">
              <a:latin typeface="Arial"/>
              <a:ea typeface="Arial"/>
              <a:cs typeface="Arial"/>
              <a:sym typeface="Arial"/>
            </a:endParaRPr>
          </a:p>
          <a:p>
            <a:pPr indent="-342900" lvl="0" marL="457200" rtl="0" algn="l">
              <a:lnSpc>
                <a:spcPct val="150000"/>
              </a:lnSpc>
              <a:spcBef>
                <a:spcPts val="1600"/>
              </a:spcBef>
              <a:spcAft>
                <a:spcPts val="0"/>
              </a:spcAft>
              <a:buSzPts val="1800"/>
              <a:buFont typeface="Arial"/>
              <a:buChar char="●"/>
            </a:pPr>
            <a:r>
              <a:rPr lang="en" sz="1800">
                <a:latin typeface="Arial"/>
                <a:ea typeface="Arial"/>
                <a:cs typeface="Arial"/>
                <a:sym typeface="Arial"/>
              </a:rPr>
              <a:t>Final: Starts Wednesday December 16th (No-Fault)</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CAPES is open!</a:t>
            </a: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6"/>
          <p:cNvSpPr txBox="1"/>
          <p:nvPr>
            <p:ph type="ctrTitle"/>
          </p:nvPr>
        </p:nvSpPr>
        <p:spPr>
          <a:xfrm>
            <a:off x="311700" y="6801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&lt;FILL IN THE BLANK&gt;</a:t>
            </a:r>
            <a:endParaRPr sz="2400"/>
          </a:p>
        </p:txBody>
      </p:sp>
      <p:sp>
        <p:nvSpPr>
          <p:cNvPr id="337" name="Google Shape;337;p56"/>
          <p:cNvSpPr txBox="1"/>
          <p:nvPr/>
        </p:nvSpPr>
        <p:spPr>
          <a:xfrm>
            <a:off x="311700" y="2034825"/>
            <a:ext cx="8314500" cy="236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353833"/>
                </a:solidFill>
                <a:highlight>
                  <a:srgbClr val="FFFFFF"/>
                </a:highlight>
                <a:latin typeface="Courier New"/>
                <a:ea typeface="Courier New"/>
                <a:cs typeface="Courier New"/>
                <a:sym typeface="Courier New"/>
              </a:rPr>
              <a:t>public interface </a:t>
            </a:r>
            <a:r>
              <a:rPr b="1" lang="en" sz="1600">
                <a:solidFill>
                  <a:srgbClr val="353833"/>
                </a:solidFill>
                <a:highlight>
                  <a:srgbClr val="FFFFFF"/>
                </a:highlight>
                <a:latin typeface="Courier New"/>
                <a:ea typeface="Courier New"/>
                <a:cs typeface="Courier New"/>
                <a:sym typeface="Courier New"/>
              </a:rPr>
              <a:t>Iterable&lt;T&gt;</a:t>
            </a:r>
            <a:endParaRPr b="1" sz="1600">
              <a:solidFill>
                <a:srgbClr val="353833"/>
              </a:solidFill>
              <a:highlight>
                <a:srgbClr val="FFFFFF"/>
              </a:highlight>
              <a:latin typeface="Courier New"/>
              <a:ea typeface="Courier New"/>
              <a:cs typeface="Courier New"/>
              <a:sym typeface="Courier New"/>
            </a:endParaRPr>
          </a:p>
          <a:p>
            <a:pPr indent="0" lvl="0" marL="0" marR="101600" rtl="0" algn="l">
              <a:lnSpc>
                <a:spcPct val="115000"/>
              </a:lnSpc>
              <a:spcBef>
                <a:spcPts val="200"/>
              </a:spcBef>
              <a:spcAft>
                <a:spcPts val="0"/>
              </a:spcAft>
              <a:buNone/>
            </a:pPr>
            <a:r>
              <a:rPr lang="en" sz="1600">
                <a:solidFill>
                  <a:srgbClr val="474747"/>
                </a:solidFill>
                <a:latin typeface="Georgia"/>
                <a:ea typeface="Georgia"/>
                <a:cs typeface="Georgia"/>
                <a:sym typeface="Georgia"/>
              </a:rPr>
              <a:t>Implementing this interface allows an object to be the target of the enhanced </a:t>
            </a:r>
            <a:r>
              <a:rPr b="1" lang="en" sz="1600">
                <a:solidFill>
                  <a:srgbClr val="FF0000"/>
                </a:solidFill>
                <a:latin typeface="Courier New"/>
                <a:ea typeface="Courier New"/>
                <a:cs typeface="Courier New"/>
                <a:sym typeface="Courier New"/>
              </a:rPr>
              <a:t>for</a:t>
            </a:r>
            <a:r>
              <a:rPr lang="en" sz="1600">
                <a:solidFill>
                  <a:srgbClr val="474747"/>
                </a:solidFill>
                <a:latin typeface="Georgia"/>
                <a:ea typeface="Georgia"/>
                <a:cs typeface="Georgia"/>
                <a:sym typeface="Georgia"/>
              </a:rPr>
              <a:t> statement (sometimes called the "</a:t>
            </a:r>
            <a:r>
              <a:rPr b="1" lang="en" sz="1600">
                <a:solidFill>
                  <a:srgbClr val="FF0000"/>
                </a:solidFill>
                <a:latin typeface="Georgia"/>
                <a:ea typeface="Georgia"/>
                <a:cs typeface="Georgia"/>
                <a:sym typeface="Georgia"/>
              </a:rPr>
              <a:t>for-each loop</a:t>
            </a:r>
            <a:r>
              <a:rPr lang="en" sz="1600">
                <a:solidFill>
                  <a:srgbClr val="474747"/>
                </a:solidFill>
                <a:latin typeface="Georgia"/>
                <a:ea typeface="Georgia"/>
                <a:cs typeface="Georgia"/>
                <a:sym typeface="Georgia"/>
              </a:rPr>
              <a:t>" statement).</a:t>
            </a:r>
            <a:endParaRPr sz="1600">
              <a:solidFill>
                <a:srgbClr val="474747"/>
              </a:solidFill>
              <a:latin typeface="Georgia"/>
              <a:ea typeface="Georgia"/>
              <a:cs typeface="Georgia"/>
              <a:sym typeface="Georgia"/>
            </a:endParaRPr>
          </a:p>
          <a:p>
            <a:pPr indent="0" lvl="0" marL="0" marR="101600" rtl="0" algn="l">
              <a:lnSpc>
                <a:spcPct val="115000"/>
              </a:lnSpc>
              <a:spcBef>
                <a:spcPts val="200"/>
              </a:spcBef>
              <a:spcAft>
                <a:spcPts val="0"/>
              </a:spcAft>
              <a:buNone/>
            </a:pPr>
            <a:r>
              <a:t/>
            </a:r>
            <a:endParaRPr sz="1600">
              <a:solidFill>
                <a:srgbClr val="474747"/>
              </a:solidFill>
              <a:latin typeface="Georgia"/>
              <a:ea typeface="Georgia"/>
              <a:cs typeface="Georgia"/>
              <a:sym typeface="Georgia"/>
            </a:endParaRPr>
          </a:p>
          <a:p>
            <a:pPr indent="0" lvl="0" marL="0" marR="101600" rtl="0" algn="l">
              <a:lnSpc>
                <a:spcPct val="115000"/>
              </a:lnSpc>
              <a:spcBef>
                <a:spcPts val="200"/>
              </a:spcBef>
              <a:spcAft>
                <a:spcPts val="0"/>
              </a:spcAft>
              <a:buNone/>
            </a:pPr>
            <a:r>
              <a:t/>
            </a:r>
            <a:endParaRPr sz="1600">
              <a:solidFill>
                <a:srgbClr val="474747"/>
              </a:solidFill>
              <a:latin typeface="Georgia"/>
              <a:ea typeface="Georgia"/>
              <a:cs typeface="Georgia"/>
              <a:sym typeface="Georgia"/>
            </a:endParaRPr>
          </a:p>
          <a:p>
            <a:pPr indent="0" lvl="0" marL="0" marR="101600" rtl="0" algn="l">
              <a:lnSpc>
                <a:spcPct val="115000"/>
              </a:lnSpc>
              <a:spcBef>
                <a:spcPts val="200"/>
              </a:spcBef>
              <a:spcAft>
                <a:spcPts val="0"/>
              </a:spcAft>
              <a:buNone/>
            </a:pPr>
            <a:r>
              <a:t/>
            </a:r>
            <a:endParaRPr sz="1600">
              <a:solidFill>
                <a:srgbClr val="474747"/>
              </a:solidFill>
              <a:latin typeface="Georgia"/>
              <a:ea typeface="Georgia"/>
              <a:cs typeface="Georgia"/>
              <a:sym typeface="Georgia"/>
            </a:endParaRPr>
          </a:p>
          <a:p>
            <a:pPr indent="0" lvl="0" marL="0" rtl="0" algn="l">
              <a:lnSpc>
                <a:spcPct val="115000"/>
              </a:lnSpc>
              <a:spcBef>
                <a:spcPts val="200"/>
              </a:spcBef>
              <a:spcAft>
                <a:spcPts val="0"/>
              </a:spcAft>
              <a:buClr>
                <a:srgbClr val="000000"/>
              </a:buClr>
              <a:buSzPts val="1100"/>
              <a:buFont typeface="Arial"/>
              <a:buNone/>
            </a:pPr>
            <a:r>
              <a:rPr b="1" lang="en" sz="1600" u="sng">
                <a:solidFill>
                  <a:srgbClr val="4A6782"/>
                </a:solidFill>
                <a:latin typeface="Courier New"/>
                <a:ea typeface="Courier New"/>
                <a:cs typeface="Courier New"/>
                <a:sym typeface="Courier New"/>
                <a:hlinkClick r:id="rId3">
                  <a:extLst>
                    <a:ext uri="{A12FA001-AC4F-418D-AE19-62706E023703}">
                      <ahyp:hlinkClr val="tx"/>
                    </a:ext>
                  </a:extLst>
                </a:hlinkClick>
              </a:rPr>
              <a:t>Iterator</a:t>
            </a:r>
            <a:r>
              <a:rPr lang="en" sz="1600">
                <a:solidFill>
                  <a:srgbClr val="353833"/>
                </a:solidFill>
                <a:latin typeface="Courier New"/>
                <a:ea typeface="Courier New"/>
                <a:cs typeface="Courier New"/>
                <a:sym typeface="Courier New"/>
              </a:rPr>
              <a:t>&lt;</a:t>
            </a:r>
            <a:r>
              <a:rPr b="1" lang="en" sz="1600" u="sng">
                <a:solidFill>
                  <a:srgbClr val="4A6782"/>
                </a:solidFill>
                <a:latin typeface="Courier New"/>
                <a:ea typeface="Courier New"/>
                <a:cs typeface="Courier New"/>
                <a:sym typeface="Courier New"/>
                <a:hlinkClick r:id="rId4">
                  <a:extLst>
                    <a:ext uri="{A12FA001-AC4F-418D-AE19-62706E023703}">
                      <ahyp:hlinkClr val="tx"/>
                    </a:ext>
                  </a:extLst>
                </a:hlinkClick>
              </a:rPr>
              <a:t>T</a:t>
            </a:r>
            <a:r>
              <a:rPr lang="en" sz="1600">
                <a:solidFill>
                  <a:srgbClr val="353833"/>
                </a:solidFill>
                <a:latin typeface="Courier New"/>
                <a:ea typeface="Courier New"/>
                <a:cs typeface="Courier New"/>
                <a:sym typeface="Courier New"/>
              </a:rPr>
              <a:t>&gt; 	</a:t>
            </a:r>
            <a:r>
              <a:rPr b="1" lang="en" sz="1600" u="sng">
                <a:solidFill>
                  <a:srgbClr val="4A6782"/>
                </a:solidFill>
                <a:latin typeface="Courier New"/>
                <a:ea typeface="Courier New"/>
                <a:cs typeface="Courier New"/>
                <a:sym typeface="Courier New"/>
                <a:hlinkClick r:id="rId5">
                  <a:extLst>
                    <a:ext uri="{A12FA001-AC4F-418D-AE19-62706E023703}">
                      <ahyp:hlinkClr val="tx"/>
                    </a:ext>
                  </a:extLst>
                </a:hlinkClick>
              </a:rPr>
              <a:t>iterator</a:t>
            </a:r>
            <a:r>
              <a:rPr lang="en" sz="1600">
                <a:solidFill>
                  <a:srgbClr val="353833"/>
                </a:solidFill>
                <a:latin typeface="Courier New"/>
                <a:ea typeface="Courier New"/>
                <a:cs typeface="Courier New"/>
                <a:sym typeface="Courier New"/>
              </a:rPr>
              <a:t>() 		</a:t>
            </a:r>
            <a:r>
              <a:rPr lang="en" sz="1600">
                <a:solidFill>
                  <a:srgbClr val="474747"/>
                </a:solidFill>
                <a:latin typeface="Georgia"/>
                <a:ea typeface="Georgia"/>
                <a:cs typeface="Georgia"/>
                <a:sym typeface="Georgia"/>
              </a:rPr>
              <a:t>Returns an iterator over elements of type </a:t>
            </a:r>
            <a:r>
              <a:rPr lang="en" sz="1600">
                <a:solidFill>
                  <a:srgbClr val="474747"/>
                </a:solidFill>
                <a:latin typeface="Courier New"/>
                <a:ea typeface="Courier New"/>
                <a:cs typeface="Courier New"/>
                <a:sym typeface="Courier New"/>
              </a:rPr>
              <a:t>T</a:t>
            </a:r>
            <a:r>
              <a:rPr lang="en" sz="1600">
                <a:solidFill>
                  <a:srgbClr val="474747"/>
                </a:solidFill>
                <a:latin typeface="Georgia"/>
                <a:ea typeface="Georgia"/>
                <a:cs typeface="Georgia"/>
                <a:sym typeface="Georgia"/>
              </a:rPr>
              <a:t>.</a:t>
            </a:r>
            <a:endParaRPr sz="1600">
              <a:solidFill>
                <a:srgbClr val="474747"/>
              </a:solidFill>
              <a:latin typeface="Georgia"/>
              <a:ea typeface="Georgia"/>
              <a:cs typeface="Georgia"/>
              <a:sym typeface="Georgia"/>
            </a:endParaRPr>
          </a:p>
          <a:p>
            <a:pPr indent="0" lvl="0" marL="0" marR="101600" rtl="0" algn="l">
              <a:lnSpc>
                <a:spcPct val="115000"/>
              </a:lnSpc>
              <a:spcBef>
                <a:spcPts val="200"/>
              </a:spcBef>
              <a:spcAft>
                <a:spcPts val="0"/>
              </a:spcAft>
              <a:buNone/>
            </a:pPr>
            <a:r>
              <a:t/>
            </a:r>
            <a:endParaRPr sz="1600">
              <a:solidFill>
                <a:srgbClr val="474747"/>
              </a:solidFill>
              <a:latin typeface="Georgia"/>
              <a:ea typeface="Georgia"/>
              <a:cs typeface="Georgia"/>
              <a:sym typeface="Georgia"/>
            </a:endParaRPr>
          </a:p>
          <a:p>
            <a:pPr indent="0" lvl="0" marL="0" rtl="0" algn="l">
              <a:lnSpc>
                <a:spcPct val="115000"/>
              </a:lnSpc>
              <a:spcBef>
                <a:spcPts val="200"/>
              </a:spcBef>
              <a:spcAft>
                <a:spcPts val="0"/>
              </a:spcAft>
              <a:buNone/>
            </a:pPr>
            <a:r>
              <a:t/>
            </a:r>
            <a:endParaRPr sz="16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type="ctrTitle"/>
          </p:nvPr>
        </p:nvSpPr>
        <p:spPr>
          <a:xfrm>
            <a:off x="311700" y="6801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&lt;FILL IN THE BLANK&gt;</a:t>
            </a:r>
            <a:endParaRPr sz="2400"/>
          </a:p>
        </p:txBody>
      </p:sp>
      <p:sp>
        <p:nvSpPr>
          <p:cNvPr id="343" name="Google Shape;343;p57"/>
          <p:cNvSpPr txBox="1"/>
          <p:nvPr/>
        </p:nvSpPr>
        <p:spPr>
          <a:xfrm>
            <a:off x="475600" y="1688600"/>
            <a:ext cx="5113200" cy="126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List&lt;String&gt; lst = new ArrayList&lt;String&gt;();</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lst.add("a"); lst.add("b"); lst.add("c");</a:t>
            </a:r>
            <a:endParaRPr>
              <a:latin typeface="Roboto Mono"/>
              <a:ea typeface="Roboto Mono"/>
              <a:cs typeface="Roboto Mono"/>
              <a:sym typeface="Roboto Mono"/>
            </a:endParaRPr>
          </a:p>
          <a:p>
            <a:pPr indent="0" lvl="0" marL="0" rtl="0" algn="l">
              <a:spcBef>
                <a:spcPts val="0"/>
              </a:spcBef>
              <a:spcAft>
                <a:spcPts val="0"/>
              </a:spcAft>
              <a:buNone/>
            </a:pPr>
            <a:r>
              <a:rPr lang="en">
                <a:solidFill>
                  <a:srgbClr val="0000FF"/>
                </a:solidFill>
                <a:highlight>
                  <a:srgbClr val="FFFF00"/>
                </a:highlight>
                <a:latin typeface="Roboto Mono"/>
                <a:ea typeface="Roboto Mono"/>
                <a:cs typeface="Roboto Mono"/>
                <a:sym typeface="Roboto Mono"/>
              </a:rPr>
              <a:t>for(String s: lst)</a:t>
            </a: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System.out.println(s);</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344" name="Google Shape;344;p57"/>
          <p:cNvSpPr txBox="1"/>
          <p:nvPr/>
        </p:nvSpPr>
        <p:spPr>
          <a:xfrm>
            <a:off x="475600" y="3382775"/>
            <a:ext cx="7808100" cy="6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highlighted kind of loop only works if that thing (lst) is an </a:t>
            </a:r>
            <a:r>
              <a:rPr lang="en" sz="1800">
                <a:solidFill>
                  <a:schemeClr val="dk1"/>
                </a:solidFill>
              </a:rPr>
              <a:t>_______</a:t>
            </a:r>
            <a:r>
              <a:rPr lang="en" sz="1800"/>
              <a:t> or implements the interface _______&lt;T&gt;, </a:t>
            </a:r>
            <a:r>
              <a:rPr lang="en" sz="1800">
                <a:solidFill>
                  <a:schemeClr val="dk1"/>
                </a:solidFill>
              </a:rPr>
              <a:t>_______</a:t>
            </a:r>
            <a:r>
              <a:rPr lang="en" sz="1800"/>
              <a:t> are a special case.</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ph type="ctrTitle"/>
          </p:nvPr>
        </p:nvSpPr>
        <p:spPr>
          <a:xfrm>
            <a:off x="311700" y="6801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&lt;FILL IN THE BLANK&gt;</a:t>
            </a:r>
            <a:endParaRPr sz="2400"/>
          </a:p>
        </p:txBody>
      </p:sp>
      <p:sp>
        <p:nvSpPr>
          <p:cNvPr id="350" name="Google Shape;350;p58"/>
          <p:cNvSpPr txBox="1"/>
          <p:nvPr/>
        </p:nvSpPr>
        <p:spPr>
          <a:xfrm>
            <a:off x="475600" y="1688600"/>
            <a:ext cx="5113200" cy="126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List&lt;String&gt; lst = new ArrayList&lt;String&gt;();</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lst.add("a"); lst.add("b"); lst.add("c");</a:t>
            </a:r>
            <a:endParaRPr>
              <a:latin typeface="Roboto Mono"/>
              <a:ea typeface="Roboto Mono"/>
              <a:cs typeface="Roboto Mono"/>
              <a:sym typeface="Roboto Mono"/>
            </a:endParaRPr>
          </a:p>
          <a:p>
            <a:pPr indent="0" lvl="0" marL="0" rtl="0" algn="l">
              <a:spcBef>
                <a:spcPts val="0"/>
              </a:spcBef>
              <a:spcAft>
                <a:spcPts val="0"/>
              </a:spcAft>
              <a:buNone/>
            </a:pPr>
            <a:r>
              <a:rPr lang="en">
                <a:solidFill>
                  <a:srgbClr val="0000FF"/>
                </a:solidFill>
                <a:highlight>
                  <a:srgbClr val="FFFF00"/>
                </a:highlight>
                <a:latin typeface="Roboto Mono"/>
                <a:ea typeface="Roboto Mono"/>
                <a:cs typeface="Roboto Mono"/>
                <a:sym typeface="Roboto Mono"/>
              </a:rPr>
              <a:t>for(String s: lst)</a:t>
            </a: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System.out.println(s);</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351" name="Google Shape;351;p58"/>
          <p:cNvSpPr txBox="1"/>
          <p:nvPr/>
        </p:nvSpPr>
        <p:spPr>
          <a:xfrm>
            <a:off x="475600" y="3382775"/>
            <a:ext cx="7808100" cy="6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highlighted kind of loop only works if that thing (lst) is an </a:t>
            </a:r>
            <a:r>
              <a:rPr b="1" lang="en" sz="1800">
                <a:solidFill>
                  <a:srgbClr val="FF0000"/>
                </a:solidFill>
              </a:rPr>
              <a:t>array</a:t>
            </a:r>
            <a:r>
              <a:rPr lang="en" sz="1800"/>
              <a:t> or implements the interface </a:t>
            </a:r>
            <a:r>
              <a:rPr b="1" lang="en" sz="1800">
                <a:solidFill>
                  <a:srgbClr val="FF0000"/>
                </a:solidFill>
              </a:rPr>
              <a:t>Iterable</a:t>
            </a:r>
            <a:r>
              <a:rPr lang="en" sz="1800"/>
              <a:t>&lt;T&gt;, </a:t>
            </a:r>
            <a:r>
              <a:rPr b="1" lang="en" sz="1800">
                <a:solidFill>
                  <a:srgbClr val="FF0000"/>
                </a:solidFill>
              </a:rPr>
              <a:t>Arrays</a:t>
            </a:r>
            <a:r>
              <a:rPr lang="en" sz="1800"/>
              <a:t> are a special case.</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ctrTitle"/>
          </p:nvPr>
        </p:nvSpPr>
        <p:spPr>
          <a:xfrm>
            <a:off x="311700" y="6801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&lt;FILL IN THE BLANK&gt;</a:t>
            </a:r>
            <a:endParaRPr sz="2400"/>
          </a:p>
        </p:txBody>
      </p:sp>
      <p:sp>
        <p:nvSpPr>
          <p:cNvPr id="357" name="Google Shape;357;p59"/>
          <p:cNvSpPr txBox="1"/>
          <p:nvPr/>
        </p:nvSpPr>
        <p:spPr>
          <a:xfrm>
            <a:off x="311700" y="2034825"/>
            <a:ext cx="8314500" cy="168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353833"/>
                </a:solidFill>
                <a:highlight>
                  <a:schemeClr val="lt1"/>
                </a:highlight>
                <a:latin typeface="Courier New"/>
                <a:ea typeface="Courier New"/>
                <a:cs typeface="Courier New"/>
                <a:sym typeface="Courier New"/>
              </a:rPr>
              <a:t>public interface </a:t>
            </a:r>
            <a:r>
              <a:rPr b="1" lang="en" sz="1600">
                <a:solidFill>
                  <a:srgbClr val="353833"/>
                </a:solidFill>
                <a:highlight>
                  <a:schemeClr val="lt1"/>
                </a:highlight>
                <a:latin typeface="Courier New"/>
                <a:ea typeface="Courier New"/>
                <a:cs typeface="Courier New"/>
                <a:sym typeface="Courier New"/>
              </a:rPr>
              <a:t>Iterator&lt;E&gt;</a:t>
            </a:r>
            <a:endParaRPr b="1" sz="1600">
              <a:solidFill>
                <a:srgbClr val="353833"/>
              </a:solidFill>
              <a:highlight>
                <a:schemeClr val="lt1"/>
              </a:highlight>
              <a:latin typeface="Courier New"/>
              <a:ea typeface="Courier New"/>
              <a:cs typeface="Courier New"/>
              <a:sym typeface="Courier New"/>
            </a:endParaRPr>
          </a:p>
          <a:p>
            <a:pPr indent="0" lvl="0" marL="0" marR="101600" rtl="0" algn="l">
              <a:lnSpc>
                <a:spcPct val="115000"/>
              </a:lnSpc>
              <a:spcBef>
                <a:spcPts val="200"/>
              </a:spcBef>
              <a:spcAft>
                <a:spcPts val="0"/>
              </a:spcAft>
              <a:buNone/>
            </a:pPr>
            <a:r>
              <a:rPr lang="en" sz="1600">
                <a:solidFill>
                  <a:srgbClr val="474747"/>
                </a:solidFill>
                <a:latin typeface="Georgia"/>
                <a:ea typeface="Georgia"/>
                <a:cs typeface="Georgia"/>
                <a:sym typeface="Georgia"/>
              </a:rPr>
              <a:t>An iterator over a ________.</a:t>
            </a:r>
            <a:endParaRPr sz="1600">
              <a:solidFill>
                <a:srgbClr val="474747"/>
              </a:solidFill>
              <a:latin typeface="Georgia"/>
              <a:ea typeface="Georgia"/>
              <a:cs typeface="Georgia"/>
              <a:sym typeface="Georgia"/>
            </a:endParaRPr>
          </a:p>
          <a:p>
            <a:pPr indent="0" lvl="0" marL="0" marR="101600" rtl="0" algn="l">
              <a:lnSpc>
                <a:spcPct val="115000"/>
              </a:lnSpc>
              <a:spcBef>
                <a:spcPts val="200"/>
              </a:spcBef>
              <a:spcAft>
                <a:spcPts val="0"/>
              </a:spcAft>
              <a:buClr>
                <a:schemeClr val="dk1"/>
              </a:buClr>
              <a:buSzPts val="1100"/>
              <a:buFont typeface="Arial"/>
              <a:buNone/>
            </a:pPr>
            <a:r>
              <a:t/>
            </a:r>
            <a:endParaRPr sz="1600">
              <a:solidFill>
                <a:srgbClr val="474747"/>
              </a:solidFill>
              <a:latin typeface="Georgia"/>
              <a:ea typeface="Georgia"/>
              <a:cs typeface="Georgia"/>
              <a:sym typeface="Georgia"/>
            </a:endParaRPr>
          </a:p>
          <a:p>
            <a:pPr indent="0" lvl="0" marL="0" rtl="0" algn="l">
              <a:lnSpc>
                <a:spcPct val="115000"/>
              </a:lnSpc>
              <a:spcBef>
                <a:spcPts val="200"/>
              </a:spcBef>
              <a:spcAft>
                <a:spcPts val="0"/>
              </a:spcAft>
              <a:buClr>
                <a:schemeClr val="dk1"/>
              </a:buClr>
              <a:buSzPts val="1100"/>
              <a:buFont typeface="Arial"/>
              <a:buNone/>
            </a:pPr>
            <a:r>
              <a:rPr lang="en" sz="1600">
                <a:solidFill>
                  <a:srgbClr val="353833"/>
                </a:solidFill>
                <a:latin typeface="Courier New"/>
                <a:ea typeface="Courier New"/>
                <a:cs typeface="Courier New"/>
                <a:sym typeface="Courier New"/>
              </a:rPr>
              <a:t>boolean		</a:t>
            </a:r>
            <a:r>
              <a:rPr b="1" lang="en" sz="1600" u="sng">
                <a:solidFill>
                  <a:srgbClr val="4A6782"/>
                </a:solidFill>
                <a:latin typeface="Courier New"/>
                <a:ea typeface="Courier New"/>
                <a:cs typeface="Courier New"/>
                <a:sym typeface="Courier New"/>
                <a:hlinkClick r:id="rId3">
                  <a:extLst>
                    <a:ext uri="{A12FA001-AC4F-418D-AE19-62706E023703}">
                      <ahyp:hlinkClr val="tx"/>
                    </a:ext>
                  </a:extLst>
                </a:hlinkClick>
              </a:rPr>
              <a:t>hasNext</a:t>
            </a:r>
            <a:r>
              <a:rPr lang="en" sz="1600">
                <a:solidFill>
                  <a:srgbClr val="353833"/>
                </a:solidFill>
                <a:latin typeface="Courier New"/>
                <a:ea typeface="Courier New"/>
                <a:cs typeface="Courier New"/>
                <a:sym typeface="Courier New"/>
              </a:rPr>
              <a:t>()		</a:t>
            </a:r>
            <a:r>
              <a:rPr lang="en" sz="1600">
                <a:solidFill>
                  <a:srgbClr val="474747"/>
                </a:solidFill>
                <a:latin typeface="Georgia"/>
                <a:ea typeface="Georgia"/>
                <a:cs typeface="Georgia"/>
                <a:sym typeface="Georgia"/>
              </a:rPr>
              <a:t>Returns _______ if the iteration has more elements.</a:t>
            </a:r>
            <a:endParaRPr sz="1600">
              <a:solidFill>
                <a:srgbClr val="474747"/>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b="1" lang="en" sz="1600" u="sng">
                <a:solidFill>
                  <a:srgbClr val="4A6782"/>
                </a:solidFill>
                <a:latin typeface="Courier New"/>
                <a:ea typeface="Courier New"/>
                <a:cs typeface="Courier New"/>
                <a:sym typeface="Courier New"/>
                <a:hlinkClick r:id="rId4">
                  <a:extLst>
                    <a:ext uri="{A12FA001-AC4F-418D-AE19-62706E023703}">
                      <ahyp:hlinkClr val="tx"/>
                    </a:ext>
                  </a:extLst>
                </a:hlinkClick>
              </a:rPr>
              <a:t>E</a:t>
            </a:r>
            <a:r>
              <a:rPr lang="en" sz="1600">
                <a:solidFill>
                  <a:schemeClr val="dk1"/>
                </a:solidFill>
              </a:rPr>
              <a:t>			</a:t>
            </a:r>
            <a:r>
              <a:rPr b="1" lang="en" sz="1600" u="sng">
                <a:solidFill>
                  <a:srgbClr val="4A6782"/>
                </a:solidFill>
                <a:latin typeface="Courier New"/>
                <a:ea typeface="Courier New"/>
                <a:cs typeface="Courier New"/>
                <a:sym typeface="Courier New"/>
                <a:hlinkClick r:id="rId5">
                  <a:extLst>
                    <a:ext uri="{A12FA001-AC4F-418D-AE19-62706E023703}">
                      <ahyp:hlinkClr val="tx"/>
                    </a:ext>
                  </a:extLst>
                </a:hlinkClick>
              </a:rPr>
              <a:t>next</a:t>
            </a:r>
            <a:r>
              <a:rPr lang="en" sz="1600">
                <a:solidFill>
                  <a:srgbClr val="353833"/>
                </a:solidFill>
                <a:latin typeface="Courier New"/>
                <a:ea typeface="Courier New"/>
                <a:cs typeface="Courier New"/>
                <a:sym typeface="Courier New"/>
              </a:rPr>
              <a:t>()		    </a:t>
            </a:r>
            <a:r>
              <a:rPr lang="en" sz="1600">
                <a:solidFill>
                  <a:srgbClr val="474747"/>
                </a:solidFill>
                <a:latin typeface="Georgia"/>
                <a:ea typeface="Georgia"/>
                <a:cs typeface="Georgia"/>
                <a:sym typeface="Georgia"/>
              </a:rPr>
              <a:t>Returns the next _______ in the iteration.</a:t>
            </a:r>
            <a:endParaRPr sz="1600">
              <a:solidFill>
                <a:srgbClr val="474747"/>
              </a:solidFill>
              <a:latin typeface="Georgia"/>
              <a:ea typeface="Georgia"/>
              <a:cs typeface="Georgia"/>
              <a:sym typeface="Georgia"/>
            </a:endParaRPr>
          </a:p>
          <a:p>
            <a:pPr indent="0" lvl="0" marL="0" marR="101600" rtl="0" algn="l">
              <a:lnSpc>
                <a:spcPct val="115000"/>
              </a:lnSpc>
              <a:spcBef>
                <a:spcPts val="200"/>
              </a:spcBef>
              <a:spcAft>
                <a:spcPts val="0"/>
              </a:spcAft>
              <a:buClr>
                <a:schemeClr val="dk1"/>
              </a:buClr>
              <a:buSzPts val="1100"/>
              <a:buFont typeface="Arial"/>
              <a:buNone/>
            </a:pPr>
            <a:r>
              <a:t/>
            </a:r>
            <a:endParaRPr sz="1600">
              <a:solidFill>
                <a:srgbClr val="474747"/>
              </a:solidFill>
              <a:latin typeface="Georgia"/>
              <a:ea typeface="Georgia"/>
              <a:cs typeface="Georgia"/>
              <a:sym typeface="Georgia"/>
            </a:endParaRPr>
          </a:p>
          <a:p>
            <a:pPr indent="0" lvl="0" marL="0" rtl="0" algn="l">
              <a:lnSpc>
                <a:spcPct val="115000"/>
              </a:lnSpc>
              <a:spcBef>
                <a:spcPts val="200"/>
              </a:spcBef>
              <a:spcAft>
                <a:spcPts val="0"/>
              </a:spcAft>
              <a:buNone/>
            </a:pPr>
            <a:r>
              <a:t/>
            </a:r>
            <a:endParaRPr sz="1600">
              <a:solidFill>
                <a:srgbClr val="353833"/>
              </a:solidFill>
              <a:highlight>
                <a:schemeClr val="lt1"/>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0"/>
          <p:cNvSpPr txBox="1"/>
          <p:nvPr>
            <p:ph type="ctrTitle"/>
          </p:nvPr>
        </p:nvSpPr>
        <p:spPr>
          <a:xfrm>
            <a:off x="311700" y="6801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&lt;FILL IN THE BLANK&gt;</a:t>
            </a:r>
            <a:endParaRPr sz="2400"/>
          </a:p>
        </p:txBody>
      </p:sp>
      <p:sp>
        <p:nvSpPr>
          <p:cNvPr id="363" name="Google Shape;363;p60"/>
          <p:cNvSpPr txBox="1"/>
          <p:nvPr/>
        </p:nvSpPr>
        <p:spPr>
          <a:xfrm>
            <a:off x="311700" y="2034825"/>
            <a:ext cx="8314500" cy="169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353833"/>
                </a:solidFill>
                <a:highlight>
                  <a:schemeClr val="lt1"/>
                </a:highlight>
                <a:latin typeface="Courier New"/>
                <a:ea typeface="Courier New"/>
                <a:cs typeface="Courier New"/>
                <a:sym typeface="Courier New"/>
              </a:rPr>
              <a:t>public interface </a:t>
            </a:r>
            <a:r>
              <a:rPr b="1" lang="en" sz="1600">
                <a:solidFill>
                  <a:srgbClr val="353833"/>
                </a:solidFill>
                <a:highlight>
                  <a:schemeClr val="lt1"/>
                </a:highlight>
                <a:latin typeface="Courier New"/>
                <a:ea typeface="Courier New"/>
                <a:cs typeface="Courier New"/>
                <a:sym typeface="Courier New"/>
              </a:rPr>
              <a:t>Iterator&lt;E&gt;</a:t>
            </a:r>
            <a:endParaRPr b="1" sz="1600">
              <a:solidFill>
                <a:srgbClr val="353833"/>
              </a:solidFill>
              <a:highlight>
                <a:schemeClr val="lt1"/>
              </a:highlight>
              <a:latin typeface="Courier New"/>
              <a:ea typeface="Courier New"/>
              <a:cs typeface="Courier New"/>
              <a:sym typeface="Courier New"/>
            </a:endParaRPr>
          </a:p>
          <a:p>
            <a:pPr indent="0" lvl="0" marL="0" marR="101600" rtl="0" algn="l">
              <a:lnSpc>
                <a:spcPct val="115000"/>
              </a:lnSpc>
              <a:spcBef>
                <a:spcPts val="200"/>
              </a:spcBef>
              <a:spcAft>
                <a:spcPts val="0"/>
              </a:spcAft>
              <a:buNone/>
            </a:pPr>
            <a:r>
              <a:rPr lang="en" sz="1600">
                <a:solidFill>
                  <a:srgbClr val="474747"/>
                </a:solidFill>
                <a:latin typeface="Georgia"/>
                <a:ea typeface="Georgia"/>
                <a:cs typeface="Georgia"/>
                <a:sym typeface="Georgia"/>
              </a:rPr>
              <a:t>An iterator over a </a:t>
            </a:r>
            <a:r>
              <a:rPr b="1" lang="en" sz="1600">
                <a:solidFill>
                  <a:srgbClr val="FF0000"/>
                </a:solidFill>
                <a:latin typeface="Georgia"/>
                <a:ea typeface="Georgia"/>
                <a:cs typeface="Georgia"/>
                <a:sym typeface="Georgia"/>
              </a:rPr>
              <a:t>collection</a:t>
            </a:r>
            <a:r>
              <a:rPr lang="en" sz="1600">
                <a:solidFill>
                  <a:srgbClr val="474747"/>
                </a:solidFill>
                <a:latin typeface="Georgia"/>
                <a:ea typeface="Georgia"/>
                <a:cs typeface="Georgia"/>
                <a:sym typeface="Georgia"/>
              </a:rPr>
              <a:t>.</a:t>
            </a:r>
            <a:endParaRPr sz="1600">
              <a:solidFill>
                <a:srgbClr val="474747"/>
              </a:solidFill>
              <a:latin typeface="Georgia"/>
              <a:ea typeface="Georgia"/>
              <a:cs typeface="Georgia"/>
              <a:sym typeface="Georgia"/>
            </a:endParaRPr>
          </a:p>
          <a:p>
            <a:pPr indent="0" lvl="0" marL="0" marR="101600" rtl="0" algn="l">
              <a:lnSpc>
                <a:spcPct val="115000"/>
              </a:lnSpc>
              <a:spcBef>
                <a:spcPts val="200"/>
              </a:spcBef>
              <a:spcAft>
                <a:spcPts val="0"/>
              </a:spcAft>
              <a:buNone/>
            </a:pPr>
            <a:r>
              <a:t/>
            </a:r>
            <a:endParaRPr sz="1600">
              <a:solidFill>
                <a:srgbClr val="474747"/>
              </a:solidFill>
              <a:latin typeface="Georgia"/>
              <a:ea typeface="Georgia"/>
              <a:cs typeface="Georgia"/>
              <a:sym typeface="Georgia"/>
            </a:endParaRPr>
          </a:p>
          <a:p>
            <a:pPr indent="0" lvl="0" marL="0" rtl="0" algn="l">
              <a:lnSpc>
                <a:spcPct val="115000"/>
              </a:lnSpc>
              <a:spcBef>
                <a:spcPts val="200"/>
              </a:spcBef>
              <a:spcAft>
                <a:spcPts val="0"/>
              </a:spcAft>
              <a:buNone/>
            </a:pPr>
            <a:r>
              <a:rPr lang="en" sz="1600">
                <a:solidFill>
                  <a:srgbClr val="353833"/>
                </a:solidFill>
                <a:latin typeface="Courier New"/>
                <a:ea typeface="Courier New"/>
                <a:cs typeface="Courier New"/>
                <a:sym typeface="Courier New"/>
              </a:rPr>
              <a:t>boolean		</a:t>
            </a:r>
            <a:r>
              <a:rPr b="1" lang="en" sz="1600" u="sng">
                <a:solidFill>
                  <a:srgbClr val="4A6782"/>
                </a:solidFill>
                <a:latin typeface="Courier New"/>
                <a:ea typeface="Courier New"/>
                <a:cs typeface="Courier New"/>
                <a:sym typeface="Courier New"/>
                <a:hlinkClick r:id="rId3">
                  <a:extLst>
                    <a:ext uri="{A12FA001-AC4F-418D-AE19-62706E023703}">
                      <ahyp:hlinkClr val="tx"/>
                    </a:ext>
                  </a:extLst>
                </a:hlinkClick>
              </a:rPr>
              <a:t>hasNext</a:t>
            </a:r>
            <a:r>
              <a:rPr lang="en" sz="1600">
                <a:solidFill>
                  <a:srgbClr val="353833"/>
                </a:solidFill>
                <a:latin typeface="Courier New"/>
                <a:ea typeface="Courier New"/>
                <a:cs typeface="Courier New"/>
                <a:sym typeface="Courier New"/>
              </a:rPr>
              <a:t>()		</a:t>
            </a:r>
            <a:r>
              <a:rPr lang="en" sz="1600">
                <a:solidFill>
                  <a:srgbClr val="474747"/>
                </a:solidFill>
                <a:latin typeface="Georgia"/>
                <a:ea typeface="Georgia"/>
                <a:cs typeface="Georgia"/>
                <a:sym typeface="Georgia"/>
              </a:rPr>
              <a:t>Returns </a:t>
            </a:r>
            <a:r>
              <a:rPr b="1" lang="en" sz="1600">
                <a:solidFill>
                  <a:srgbClr val="FF0000"/>
                </a:solidFill>
                <a:latin typeface="Courier New"/>
                <a:ea typeface="Courier New"/>
                <a:cs typeface="Courier New"/>
                <a:sym typeface="Courier New"/>
              </a:rPr>
              <a:t>true</a:t>
            </a:r>
            <a:r>
              <a:rPr lang="en" sz="1600">
                <a:solidFill>
                  <a:srgbClr val="474747"/>
                </a:solidFill>
                <a:latin typeface="Georgia"/>
                <a:ea typeface="Georgia"/>
                <a:cs typeface="Georgia"/>
                <a:sym typeface="Georgia"/>
              </a:rPr>
              <a:t> if the iteration has more elements.</a:t>
            </a:r>
            <a:endParaRPr sz="1600">
              <a:solidFill>
                <a:srgbClr val="474747"/>
              </a:solidFill>
              <a:latin typeface="Georgia"/>
              <a:ea typeface="Georgia"/>
              <a:cs typeface="Georgia"/>
              <a:sym typeface="Georgia"/>
            </a:endParaRPr>
          </a:p>
          <a:p>
            <a:pPr indent="0" lvl="0" marL="0" rtl="0" algn="l">
              <a:lnSpc>
                <a:spcPct val="115000"/>
              </a:lnSpc>
              <a:spcBef>
                <a:spcPts val="0"/>
              </a:spcBef>
              <a:spcAft>
                <a:spcPts val="0"/>
              </a:spcAft>
              <a:buNone/>
            </a:pPr>
            <a:r>
              <a:rPr b="1" lang="en" sz="1600" u="sng">
                <a:solidFill>
                  <a:srgbClr val="4A6782"/>
                </a:solidFill>
                <a:latin typeface="Courier New"/>
                <a:ea typeface="Courier New"/>
                <a:cs typeface="Courier New"/>
                <a:sym typeface="Courier New"/>
                <a:hlinkClick r:id="rId4">
                  <a:extLst>
                    <a:ext uri="{A12FA001-AC4F-418D-AE19-62706E023703}">
                      <ahyp:hlinkClr val="tx"/>
                    </a:ext>
                  </a:extLst>
                </a:hlinkClick>
              </a:rPr>
              <a:t>E</a:t>
            </a:r>
            <a:r>
              <a:rPr lang="en" sz="1600">
                <a:solidFill>
                  <a:schemeClr val="dk1"/>
                </a:solidFill>
              </a:rPr>
              <a:t>			</a:t>
            </a:r>
            <a:r>
              <a:rPr b="1" lang="en" sz="1600" u="sng">
                <a:solidFill>
                  <a:srgbClr val="4A6782"/>
                </a:solidFill>
                <a:latin typeface="Courier New"/>
                <a:ea typeface="Courier New"/>
                <a:cs typeface="Courier New"/>
                <a:sym typeface="Courier New"/>
                <a:hlinkClick r:id="rId5">
                  <a:extLst>
                    <a:ext uri="{A12FA001-AC4F-418D-AE19-62706E023703}">
                      <ahyp:hlinkClr val="tx"/>
                    </a:ext>
                  </a:extLst>
                </a:hlinkClick>
              </a:rPr>
              <a:t>next</a:t>
            </a:r>
            <a:r>
              <a:rPr lang="en" sz="1600">
                <a:solidFill>
                  <a:srgbClr val="353833"/>
                </a:solidFill>
                <a:latin typeface="Courier New"/>
                <a:ea typeface="Courier New"/>
                <a:cs typeface="Courier New"/>
                <a:sym typeface="Courier New"/>
              </a:rPr>
              <a:t>()		    </a:t>
            </a:r>
            <a:r>
              <a:rPr lang="en" sz="1600">
                <a:solidFill>
                  <a:srgbClr val="474747"/>
                </a:solidFill>
                <a:latin typeface="Georgia"/>
                <a:ea typeface="Georgia"/>
                <a:cs typeface="Georgia"/>
                <a:sym typeface="Georgia"/>
              </a:rPr>
              <a:t>Returns the next </a:t>
            </a:r>
            <a:r>
              <a:rPr b="1" lang="en" sz="1600">
                <a:solidFill>
                  <a:srgbClr val="FF0000"/>
                </a:solidFill>
                <a:latin typeface="Georgia"/>
                <a:ea typeface="Georgia"/>
                <a:cs typeface="Georgia"/>
                <a:sym typeface="Georgia"/>
              </a:rPr>
              <a:t>element</a:t>
            </a:r>
            <a:r>
              <a:rPr lang="en" sz="1600">
                <a:solidFill>
                  <a:srgbClr val="474747"/>
                </a:solidFill>
                <a:latin typeface="Georgia"/>
                <a:ea typeface="Georgia"/>
                <a:cs typeface="Georgia"/>
                <a:sym typeface="Georgia"/>
              </a:rPr>
              <a:t> in the iteration.</a:t>
            </a:r>
            <a:endParaRPr sz="1600">
              <a:solidFill>
                <a:srgbClr val="474747"/>
              </a:solidFill>
              <a:latin typeface="Georgia"/>
              <a:ea typeface="Georgia"/>
              <a:cs typeface="Georgia"/>
              <a:sym typeface="Georgia"/>
            </a:endParaRPr>
          </a:p>
          <a:p>
            <a:pPr indent="0" lvl="0" marL="0" marR="101600" rtl="0" algn="l">
              <a:lnSpc>
                <a:spcPct val="115000"/>
              </a:lnSpc>
              <a:spcBef>
                <a:spcPts val="200"/>
              </a:spcBef>
              <a:spcAft>
                <a:spcPts val="0"/>
              </a:spcAft>
              <a:buNone/>
            </a:pPr>
            <a:r>
              <a:t/>
            </a:r>
            <a:endParaRPr sz="1600">
              <a:solidFill>
                <a:srgbClr val="474747"/>
              </a:solidFill>
              <a:latin typeface="Georgia"/>
              <a:ea typeface="Georgia"/>
              <a:cs typeface="Georgia"/>
              <a:sym typeface="Georgia"/>
            </a:endParaRPr>
          </a:p>
          <a:p>
            <a:pPr indent="0" lvl="0" marL="0" rtl="0" algn="l">
              <a:lnSpc>
                <a:spcPct val="115000"/>
              </a:lnSpc>
              <a:spcBef>
                <a:spcPts val="200"/>
              </a:spcBef>
              <a:spcAft>
                <a:spcPts val="0"/>
              </a:spcAft>
              <a:buNone/>
            </a:pPr>
            <a:r>
              <a:t/>
            </a:r>
            <a:endParaRPr sz="1600">
              <a:solidFill>
                <a:srgbClr val="353833"/>
              </a:solidFill>
              <a:highlight>
                <a:schemeClr val="lt1"/>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61"/>
          <p:cNvPicPr preferRelativeResize="0"/>
          <p:nvPr/>
        </p:nvPicPr>
        <p:blipFill>
          <a:blip r:embed="rId3">
            <a:alphaModFix/>
          </a:blip>
          <a:stretch>
            <a:fillRect/>
          </a:stretch>
        </p:blipFill>
        <p:spPr>
          <a:xfrm>
            <a:off x="1682313" y="152400"/>
            <a:ext cx="5779370"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ctrTitle"/>
          </p:nvPr>
        </p:nvSpPr>
        <p:spPr>
          <a:xfrm>
            <a:off x="311700" y="6801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&lt;FILL IN THE BLANK&gt;</a:t>
            </a:r>
            <a:endParaRPr sz="2400"/>
          </a:p>
        </p:txBody>
      </p:sp>
      <p:sp>
        <p:nvSpPr>
          <p:cNvPr id="374" name="Google Shape;374;p62"/>
          <p:cNvSpPr txBox="1"/>
          <p:nvPr/>
        </p:nvSpPr>
        <p:spPr>
          <a:xfrm>
            <a:off x="311700" y="2034825"/>
            <a:ext cx="8314500" cy="170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353833"/>
                </a:solidFill>
                <a:highlight>
                  <a:schemeClr val="lt1"/>
                </a:highlight>
                <a:latin typeface="Courier New"/>
                <a:ea typeface="Courier New"/>
                <a:cs typeface="Courier New"/>
                <a:sym typeface="Courier New"/>
              </a:rPr>
              <a:t>List&lt;String&gt; lst = new ArrayList&lt;&gt;();</a:t>
            </a:r>
            <a:endParaRPr sz="1600">
              <a:solidFill>
                <a:srgbClr val="353833"/>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solidFill>
                  <a:srgbClr val="353833"/>
                </a:solidFill>
                <a:highlight>
                  <a:schemeClr val="lt1"/>
                </a:highlight>
                <a:latin typeface="Courier New"/>
                <a:ea typeface="Courier New"/>
                <a:cs typeface="Courier New"/>
                <a:sym typeface="Courier New"/>
              </a:rPr>
              <a:t>lst.add(“a”); lst.add(“b”); lst.add(“c”);</a:t>
            </a:r>
            <a:endParaRPr sz="1600">
              <a:solidFill>
                <a:srgbClr val="353833"/>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353833"/>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solidFill>
                  <a:srgbClr val="353833"/>
                </a:solidFill>
                <a:highlight>
                  <a:schemeClr val="lt1"/>
                </a:highlight>
                <a:latin typeface="Courier New"/>
                <a:ea typeface="Courier New"/>
                <a:cs typeface="Courier New"/>
                <a:sym typeface="Courier New"/>
              </a:rPr>
              <a:t>// create an iterator from lst</a:t>
            </a:r>
            <a:endParaRPr sz="1600">
              <a:solidFill>
                <a:srgbClr val="353833"/>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solidFill>
                  <a:srgbClr val="353833"/>
                </a:solidFill>
                <a:highlight>
                  <a:schemeClr val="lt1"/>
                </a:highlight>
                <a:latin typeface="Courier New"/>
                <a:ea typeface="Courier New"/>
                <a:cs typeface="Courier New"/>
                <a:sym typeface="Courier New"/>
              </a:rPr>
              <a:t>Iterator&lt;String&gt; iter = </a:t>
            </a:r>
            <a:r>
              <a:rPr lang="en" sz="1600">
                <a:solidFill>
                  <a:srgbClr val="353833"/>
                </a:solidFill>
                <a:highlight>
                  <a:srgbClr val="FFFF00"/>
                </a:highlight>
                <a:latin typeface="Courier New"/>
                <a:ea typeface="Courier New"/>
                <a:cs typeface="Courier New"/>
                <a:sym typeface="Courier New"/>
              </a:rPr>
              <a:t>___________</a:t>
            </a:r>
            <a:endParaRPr sz="1600">
              <a:solidFill>
                <a:srgbClr val="353833"/>
              </a:solidFill>
              <a:highlight>
                <a:srgbClr val="FFFF00"/>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3"/>
          <p:cNvSpPr txBox="1"/>
          <p:nvPr>
            <p:ph type="ctrTitle"/>
          </p:nvPr>
        </p:nvSpPr>
        <p:spPr>
          <a:xfrm>
            <a:off x="311700" y="6801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&lt;FILL IN THE BLANK&gt;</a:t>
            </a:r>
            <a:endParaRPr sz="2400"/>
          </a:p>
        </p:txBody>
      </p:sp>
      <p:sp>
        <p:nvSpPr>
          <p:cNvPr id="380" name="Google Shape;380;p63"/>
          <p:cNvSpPr txBox="1"/>
          <p:nvPr/>
        </p:nvSpPr>
        <p:spPr>
          <a:xfrm>
            <a:off x="311700" y="2034825"/>
            <a:ext cx="8314500" cy="170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353833"/>
                </a:solidFill>
                <a:highlight>
                  <a:schemeClr val="lt1"/>
                </a:highlight>
                <a:latin typeface="Courier New"/>
                <a:ea typeface="Courier New"/>
                <a:cs typeface="Courier New"/>
                <a:sym typeface="Courier New"/>
              </a:rPr>
              <a:t>List&lt;String&gt; lst = new ArrayList&lt;&gt;();</a:t>
            </a:r>
            <a:endParaRPr sz="1600">
              <a:solidFill>
                <a:srgbClr val="353833"/>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solidFill>
                  <a:srgbClr val="353833"/>
                </a:solidFill>
                <a:highlight>
                  <a:schemeClr val="lt1"/>
                </a:highlight>
                <a:latin typeface="Courier New"/>
                <a:ea typeface="Courier New"/>
                <a:cs typeface="Courier New"/>
                <a:sym typeface="Courier New"/>
              </a:rPr>
              <a:t>lst.add(“a”); lst.add(“b”); lst.add(“c”);</a:t>
            </a:r>
            <a:endParaRPr sz="1600">
              <a:solidFill>
                <a:srgbClr val="353833"/>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353833"/>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solidFill>
                  <a:srgbClr val="353833"/>
                </a:solidFill>
                <a:highlight>
                  <a:schemeClr val="lt1"/>
                </a:highlight>
                <a:latin typeface="Courier New"/>
                <a:ea typeface="Courier New"/>
                <a:cs typeface="Courier New"/>
                <a:sym typeface="Courier New"/>
              </a:rPr>
              <a:t>// create an iterator from lst</a:t>
            </a:r>
            <a:endParaRPr sz="1600">
              <a:solidFill>
                <a:srgbClr val="353833"/>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solidFill>
                  <a:srgbClr val="353833"/>
                </a:solidFill>
                <a:highlight>
                  <a:schemeClr val="lt1"/>
                </a:highlight>
                <a:latin typeface="Courier New"/>
                <a:ea typeface="Courier New"/>
                <a:cs typeface="Courier New"/>
                <a:sym typeface="Courier New"/>
              </a:rPr>
              <a:t>Iterator&lt;String&gt; iter = </a:t>
            </a:r>
            <a:r>
              <a:rPr b="1" lang="en" sz="1600">
                <a:solidFill>
                  <a:srgbClr val="FF0000"/>
                </a:solidFill>
                <a:highlight>
                  <a:srgbClr val="FFFF00"/>
                </a:highlight>
                <a:latin typeface="Courier New"/>
                <a:ea typeface="Courier New"/>
                <a:cs typeface="Courier New"/>
                <a:sym typeface="Courier New"/>
              </a:rPr>
              <a:t>lst.iterator();</a:t>
            </a:r>
            <a:endParaRPr b="1" sz="1600">
              <a:solidFill>
                <a:srgbClr val="FF0000"/>
              </a:solidFill>
              <a:highlight>
                <a:srgbClr val="FFFF00"/>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4"/>
          <p:cNvSpPr txBox="1"/>
          <p:nvPr>
            <p:ph type="ctrTitle"/>
          </p:nvPr>
        </p:nvSpPr>
        <p:spPr>
          <a:xfrm>
            <a:off x="311700" y="6039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t>What is printed by the highlighted line</a:t>
            </a:r>
            <a:r>
              <a:rPr lang="en" sz="2000"/>
              <a:t>? (Assume the highlighted line and any lines above have been executed).</a:t>
            </a:r>
            <a:endParaRPr sz="2000"/>
          </a:p>
        </p:txBody>
      </p:sp>
      <p:sp>
        <p:nvSpPr>
          <p:cNvPr id="386" name="Google Shape;386;p64"/>
          <p:cNvSpPr txBox="1"/>
          <p:nvPr/>
        </p:nvSpPr>
        <p:spPr>
          <a:xfrm>
            <a:off x="45572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List&lt;String&gt; lst = new ArrayList&lt;&gt;();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lst.add("b");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lst.add("c");</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create an iterator from lst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Iterator&lt;String&gt; iter = lst.iterator();</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b="1" lang="en" sz="1100">
                <a:solidFill>
                  <a:schemeClr val="dk1"/>
                </a:solidFill>
                <a:highlight>
                  <a:srgbClr val="FFFF00"/>
                </a:highlight>
                <a:latin typeface="Courier New"/>
                <a:ea typeface="Courier New"/>
                <a:cs typeface="Courier New"/>
                <a:sym typeface="Courier New"/>
              </a:rPr>
              <a:t>System.out.println(iter.hasNext());</a:t>
            </a:r>
            <a:endParaRPr b="1" sz="1100">
              <a:solidFill>
                <a:schemeClr val="dk1"/>
              </a:solidFill>
              <a:highlight>
                <a:srgbClr val="FFFF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387" name="Google Shape;387;p64"/>
          <p:cNvSpPr txBox="1"/>
          <p:nvPr/>
        </p:nvSpPr>
        <p:spPr>
          <a:xfrm>
            <a:off x="470817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5"/>
          <p:cNvSpPr txBox="1"/>
          <p:nvPr>
            <p:ph type="ctrTitle"/>
          </p:nvPr>
        </p:nvSpPr>
        <p:spPr>
          <a:xfrm>
            <a:off x="311700" y="6039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t>What is printed by the highlighted line</a:t>
            </a:r>
            <a:r>
              <a:rPr lang="en" sz="2000"/>
              <a:t>? (Assume the highlighted line and any lines above have been executed).</a:t>
            </a:r>
            <a:endParaRPr sz="2000"/>
          </a:p>
        </p:txBody>
      </p:sp>
      <p:sp>
        <p:nvSpPr>
          <p:cNvPr id="393" name="Google Shape;393;p65"/>
          <p:cNvSpPr txBox="1"/>
          <p:nvPr/>
        </p:nvSpPr>
        <p:spPr>
          <a:xfrm>
            <a:off x="45572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List&lt;String&gt; lst = new ArrayList&lt;&gt;();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lst.add("b");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lst.add("c");</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create an iterator from lst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Iterator&lt;String&gt; iter = lst.iterator();</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b="1" lang="en" sz="1100">
                <a:solidFill>
                  <a:schemeClr val="dk1"/>
                </a:solidFill>
                <a:highlight>
                  <a:srgbClr val="FFFF00"/>
                </a:highlight>
                <a:latin typeface="Courier New"/>
                <a:ea typeface="Courier New"/>
                <a:cs typeface="Courier New"/>
                <a:sym typeface="Courier New"/>
              </a:rPr>
              <a:t>System.out.println(iter.hasNext());</a:t>
            </a:r>
            <a:endParaRPr b="1" sz="1100">
              <a:solidFill>
                <a:schemeClr val="dk1"/>
              </a:solidFill>
              <a:highlight>
                <a:srgbClr val="FFFF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394" name="Google Shape;394;p65"/>
          <p:cNvSpPr txBox="1"/>
          <p:nvPr/>
        </p:nvSpPr>
        <p:spPr>
          <a:xfrm>
            <a:off x="470817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FF0000"/>
                </a:solidFill>
                <a:latin typeface="Courier New"/>
                <a:ea typeface="Courier New"/>
                <a:cs typeface="Courier New"/>
                <a:sym typeface="Courier New"/>
              </a:rPr>
              <a:t>true</a:t>
            </a:r>
            <a:endParaRPr b="1">
              <a:solidFill>
                <a:srgbClr val="FF0000"/>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Midterm 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6"/>
          <p:cNvSpPr txBox="1"/>
          <p:nvPr>
            <p:ph type="ctrTitle"/>
          </p:nvPr>
        </p:nvSpPr>
        <p:spPr>
          <a:xfrm>
            <a:off x="311700" y="6039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t>What is printed by the highlighted line</a:t>
            </a:r>
            <a:r>
              <a:rPr lang="en" sz="2000"/>
              <a:t>? (Assume the highlighted line and any lines above have been executed).</a:t>
            </a:r>
            <a:endParaRPr sz="2000"/>
          </a:p>
        </p:txBody>
      </p:sp>
      <p:sp>
        <p:nvSpPr>
          <p:cNvPr id="400" name="Google Shape;400;p66"/>
          <p:cNvSpPr txBox="1"/>
          <p:nvPr/>
        </p:nvSpPr>
        <p:spPr>
          <a:xfrm>
            <a:off x="45572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List&lt;String&gt; lst = new ArrayList&lt;&gt;();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lst.add("b");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lst.add("c");</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create an iterator from lst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Iterator&lt;String&gt; iter = lst.iterator();</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100">
                <a:solidFill>
                  <a:schemeClr val="dk1"/>
                </a:solidFill>
                <a:highlight>
                  <a:srgbClr val="FFFF00"/>
                </a:highlight>
                <a:latin typeface="Courier New"/>
                <a:ea typeface="Courier New"/>
                <a:cs typeface="Courier New"/>
                <a:sym typeface="Courier New"/>
              </a:rPr>
              <a:t>System.out.println(iter.next());</a:t>
            </a:r>
            <a:endParaRPr b="1" sz="1100">
              <a:solidFill>
                <a:schemeClr val="dk1"/>
              </a:solidFill>
              <a:highlight>
                <a:srgbClr val="FFFF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401" name="Google Shape;401;p66"/>
          <p:cNvSpPr txBox="1"/>
          <p:nvPr/>
        </p:nvSpPr>
        <p:spPr>
          <a:xfrm>
            <a:off x="470817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7"/>
          <p:cNvSpPr txBox="1"/>
          <p:nvPr>
            <p:ph type="ctrTitle"/>
          </p:nvPr>
        </p:nvSpPr>
        <p:spPr>
          <a:xfrm>
            <a:off x="311700" y="6039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t>What is printed by the highlighted line</a:t>
            </a:r>
            <a:r>
              <a:rPr lang="en" sz="2000"/>
              <a:t>? (Assume the highlighted line and any lines above have been executed).</a:t>
            </a:r>
            <a:endParaRPr sz="2000"/>
          </a:p>
        </p:txBody>
      </p:sp>
      <p:sp>
        <p:nvSpPr>
          <p:cNvPr id="407" name="Google Shape;407;p67"/>
          <p:cNvSpPr txBox="1"/>
          <p:nvPr/>
        </p:nvSpPr>
        <p:spPr>
          <a:xfrm>
            <a:off x="45572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List&lt;String&gt; lst = new ArrayList&lt;&gt;();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lst.add("b");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lst.add("c");</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create an iterator from lst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Iterator&lt;String&gt; iter = lst.iterator();</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100">
                <a:solidFill>
                  <a:schemeClr val="dk1"/>
                </a:solidFill>
                <a:highlight>
                  <a:srgbClr val="FFFF00"/>
                </a:highlight>
                <a:latin typeface="Courier New"/>
                <a:ea typeface="Courier New"/>
                <a:cs typeface="Courier New"/>
                <a:sym typeface="Courier New"/>
              </a:rPr>
              <a:t>System.out.println(iter.next());</a:t>
            </a:r>
            <a:endParaRPr b="1" sz="1100">
              <a:solidFill>
                <a:schemeClr val="dk1"/>
              </a:solidFill>
              <a:highlight>
                <a:srgbClr val="FFFF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408" name="Google Shape;408;p67"/>
          <p:cNvSpPr txBox="1"/>
          <p:nvPr/>
        </p:nvSpPr>
        <p:spPr>
          <a:xfrm>
            <a:off x="470817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FF0000"/>
                </a:solidFill>
                <a:latin typeface="Courier New"/>
                <a:ea typeface="Courier New"/>
                <a:cs typeface="Courier New"/>
                <a:sym typeface="Courier New"/>
              </a:rPr>
              <a:t>a</a:t>
            </a:r>
            <a:endParaRPr b="1">
              <a:solidFill>
                <a:srgbClr val="FF000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8"/>
          <p:cNvSpPr txBox="1"/>
          <p:nvPr>
            <p:ph type="ctrTitle"/>
          </p:nvPr>
        </p:nvSpPr>
        <p:spPr>
          <a:xfrm>
            <a:off x="311700" y="6039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t>What is printed by the highlighted line</a:t>
            </a:r>
            <a:r>
              <a:rPr lang="en" sz="2000"/>
              <a:t>? (Assume the highlighted line and any lines above have been executed).</a:t>
            </a:r>
            <a:endParaRPr sz="2000"/>
          </a:p>
        </p:txBody>
      </p:sp>
      <p:sp>
        <p:nvSpPr>
          <p:cNvPr id="414" name="Google Shape;414;p68"/>
          <p:cNvSpPr txBox="1"/>
          <p:nvPr/>
        </p:nvSpPr>
        <p:spPr>
          <a:xfrm>
            <a:off x="45572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List&lt;String&gt; lst = new ArrayList&lt;&gt;();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lst.add("b");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lst.add("c");</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create an iterator from lst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Iterator&lt;String&gt; iter = lst.iterator();</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100">
                <a:solidFill>
                  <a:schemeClr val="dk1"/>
                </a:solidFill>
                <a:highlight>
                  <a:srgbClr val="FFFF00"/>
                </a:highlight>
                <a:latin typeface="Courier New"/>
                <a:ea typeface="Courier New"/>
                <a:cs typeface="Courier New"/>
                <a:sym typeface="Courier New"/>
              </a:rPr>
              <a:t>System.out.println(iter.next());</a:t>
            </a:r>
            <a:endParaRPr b="1" sz="1100">
              <a:solidFill>
                <a:schemeClr val="dk1"/>
              </a:solidFill>
              <a:highlight>
                <a:srgbClr val="FFFF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415" name="Google Shape;415;p68"/>
          <p:cNvSpPr txBox="1"/>
          <p:nvPr/>
        </p:nvSpPr>
        <p:spPr>
          <a:xfrm>
            <a:off x="470817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a</a:t>
            </a:r>
            <a:endParaRPr>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ctrTitle"/>
          </p:nvPr>
        </p:nvSpPr>
        <p:spPr>
          <a:xfrm>
            <a:off x="311700" y="6039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t>What is printed by the highlighted line</a:t>
            </a:r>
            <a:r>
              <a:rPr lang="en" sz="2000"/>
              <a:t>? (Assume the highlighted line and any lines above have been executed).</a:t>
            </a:r>
            <a:endParaRPr sz="2000"/>
          </a:p>
        </p:txBody>
      </p:sp>
      <p:sp>
        <p:nvSpPr>
          <p:cNvPr id="421" name="Google Shape;421;p69"/>
          <p:cNvSpPr txBox="1"/>
          <p:nvPr/>
        </p:nvSpPr>
        <p:spPr>
          <a:xfrm>
            <a:off x="45572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List&lt;String&gt; lst = new ArrayList&lt;&gt;();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lst.add("b");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lst.add("c");</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create an iterator from lst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Iterator&lt;String&gt; iter = lst.iterator();</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100">
                <a:solidFill>
                  <a:schemeClr val="dk1"/>
                </a:solidFill>
                <a:highlight>
                  <a:srgbClr val="FFFF00"/>
                </a:highlight>
                <a:latin typeface="Courier New"/>
                <a:ea typeface="Courier New"/>
                <a:cs typeface="Courier New"/>
                <a:sym typeface="Courier New"/>
              </a:rPr>
              <a:t>System.out.println(iter.next());</a:t>
            </a:r>
            <a:endParaRPr b="1" sz="1100">
              <a:solidFill>
                <a:schemeClr val="dk1"/>
              </a:solidFill>
              <a:highlight>
                <a:srgbClr val="FFFF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422" name="Google Shape;422;p69"/>
          <p:cNvSpPr txBox="1"/>
          <p:nvPr/>
        </p:nvSpPr>
        <p:spPr>
          <a:xfrm>
            <a:off x="470817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a</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FF0000"/>
                </a:solidFill>
                <a:latin typeface="Courier New"/>
                <a:ea typeface="Courier New"/>
                <a:cs typeface="Courier New"/>
                <a:sym typeface="Courier New"/>
              </a:rPr>
              <a:t>b</a:t>
            </a:r>
            <a:endParaRPr b="1">
              <a:solidFill>
                <a:srgbClr val="FF0000"/>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0"/>
          <p:cNvSpPr txBox="1"/>
          <p:nvPr>
            <p:ph type="ctrTitle"/>
          </p:nvPr>
        </p:nvSpPr>
        <p:spPr>
          <a:xfrm>
            <a:off x="311700" y="6039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t>What is printed by the highlighted line</a:t>
            </a:r>
            <a:r>
              <a:rPr lang="en" sz="2000"/>
              <a:t>? (Assume the highlighted line and any lines above have been executed).</a:t>
            </a:r>
            <a:endParaRPr sz="2000"/>
          </a:p>
        </p:txBody>
      </p:sp>
      <p:sp>
        <p:nvSpPr>
          <p:cNvPr id="428" name="Google Shape;428;p70"/>
          <p:cNvSpPr txBox="1"/>
          <p:nvPr/>
        </p:nvSpPr>
        <p:spPr>
          <a:xfrm>
            <a:off x="45572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List&lt;String&gt; lst = new ArrayList&lt;&gt;();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lst.add("b");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lst.add("c");</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create an iterator from lst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Iterator&lt;String&gt; iter = lst.iterator();</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100">
                <a:solidFill>
                  <a:schemeClr val="dk1"/>
                </a:solidFill>
                <a:highlight>
                  <a:srgbClr val="FFFF00"/>
                </a:highlight>
                <a:latin typeface="Courier New"/>
                <a:ea typeface="Courier New"/>
                <a:cs typeface="Courier New"/>
                <a:sym typeface="Courier New"/>
              </a:rPr>
              <a:t>System.out.println(iter.next());</a:t>
            </a:r>
            <a:endParaRPr b="1" sz="1100">
              <a:solidFill>
                <a:schemeClr val="dk1"/>
              </a:solidFill>
              <a:highlight>
                <a:srgbClr val="FFFF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429" name="Google Shape;429;p70"/>
          <p:cNvSpPr txBox="1"/>
          <p:nvPr/>
        </p:nvSpPr>
        <p:spPr>
          <a:xfrm>
            <a:off x="470817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a</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b</a:t>
            </a:r>
            <a:endParaRPr>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1"/>
          <p:cNvSpPr txBox="1"/>
          <p:nvPr>
            <p:ph type="ctrTitle"/>
          </p:nvPr>
        </p:nvSpPr>
        <p:spPr>
          <a:xfrm>
            <a:off x="311700" y="6039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t>What is printed by the highlighted line</a:t>
            </a:r>
            <a:r>
              <a:rPr lang="en" sz="2000"/>
              <a:t>? (Assume the highlighted line and any lines above have been executed).</a:t>
            </a:r>
            <a:endParaRPr sz="2000"/>
          </a:p>
        </p:txBody>
      </p:sp>
      <p:sp>
        <p:nvSpPr>
          <p:cNvPr id="435" name="Google Shape;435;p71"/>
          <p:cNvSpPr txBox="1"/>
          <p:nvPr/>
        </p:nvSpPr>
        <p:spPr>
          <a:xfrm>
            <a:off x="45572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List&lt;String&gt; lst = new ArrayList&lt;&gt;();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lst.add("b");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lst.add("c");</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create an iterator from lst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Iterator&lt;String&gt; iter = lst.iterator();</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100">
                <a:solidFill>
                  <a:schemeClr val="dk1"/>
                </a:solidFill>
                <a:highlight>
                  <a:srgbClr val="FFFF00"/>
                </a:highlight>
                <a:latin typeface="Courier New"/>
                <a:ea typeface="Courier New"/>
                <a:cs typeface="Courier New"/>
                <a:sym typeface="Courier New"/>
              </a:rPr>
              <a:t>System.out.println(iter.next());</a:t>
            </a:r>
            <a:endParaRPr b="1" sz="1100">
              <a:solidFill>
                <a:schemeClr val="dk1"/>
              </a:solidFill>
              <a:highlight>
                <a:srgbClr val="FFFF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436" name="Google Shape;436;p71"/>
          <p:cNvSpPr txBox="1"/>
          <p:nvPr/>
        </p:nvSpPr>
        <p:spPr>
          <a:xfrm>
            <a:off x="470817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a</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b</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FF0000"/>
                </a:solidFill>
                <a:latin typeface="Courier New"/>
                <a:ea typeface="Courier New"/>
                <a:cs typeface="Courier New"/>
                <a:sym typeface="Courier New"/>
              </a:rPr>
              <a:t>c</a:t>
            </a:r>
            <a:endParaRPr b="1">
              <a:solidFill>
                <a:srgbClr val="FF0000"/>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2"/>
          <p:cNvSpPr txBox="1"/>
          <p:nvPr>
            <p:ph type="ctrTitle"/>
          </p:nvPr>
        </p:nvSpPr>
        <p:spPr>
          <a:xfrm>
            <a:off x="311700" y="6039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t>What is printed by the highlighted line</a:t>
            </a:r>
            <a:r>
              <a:rPr lang="en" sz="2000"/>
              <a:t>? (Assume the highlighted line and any lines above have been executed).</a:t>
            </a:r>
            <a:endParaRPr sz="2000"/>
          </a:p>
        </p:txBody>
      </p:sp>
      <p:sp>
        <p:nvSpPr>
          <p:cNvPr id="442" name="Google Shape;442;p72"/>
          <p:cNvSpPr txBox="1"/>
          <p:nvPr/>
        </p:nvSpPr>
        <p:spPr>
          <a:xfrm>
            <a:off x="45572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List&lt;String&gt; lst = new ArrayList&lt;&gt;();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lst.add("b");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lst.add("c");</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create an iterator from lst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Iterator&lt;String&gt; iter = lst.iterator();</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100">
                <a:solidFill>
                  <a:schemeClr val="dk1"/>
                </a:solidFill>
                <a:highlight>
                  <a:srgbClr val="FFFF00"/>
                </a:highlight>
                <a:latin typeface="Courier New"/>
                <a:ea typeface="Courier New"/>
                <a:cs typeface="Courier New"/>
                <a:sym typeface="Courier New"/>
              </a:rPr>
              <a:t>System.out.println(iter.hasNext());</a:t>
            </a:r>
            <a:endParaRPr b="1" sz="1100">
              <a:solidFill>
                <a:schemeClr val="dk1"/>
              </a:solidFill>
              <a:highlight>
                <a:srgbClr val="FFFF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443" name="Google Shape;443;p72"/>
          <p:cNvSpPr txBox="1"/>
          <p:nvPr/>
        </p:nvSpPr>
        <p:spPr>
          <a:xfrm>
            <a:off x="470817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a</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b</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c</a:t>
            </a:r>
            <a:endParaRPr>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3"/>
          <p:cNvSpPr txBox="1"/>
          <p:nvPr>
            <p:ph type="ctrTitle"/>
          </p:nvPr>
        </p:nvSpPr>
        <p:spPr>
          <a:xfrm>
            <a:off x="311700" y="6039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t>What is printed by the highlighted line</a:t>
            </a:r>
            <a:r>
              <a:rPr lang="en" sz="2000"/>
              <a:t>? (Assume the highlighted line and any lines above have been executed).</a:t>
            </a:r>
            <a:endParaRPr sz="2000"/>
          </a:p>
        </p:txBody>
      </p:sp>
      <p:sp>
        <p:nvSpPr>
          <p:cNvPr id="449" name="Google Shape;449;p73"/>
          <p:cNvSpPr txBox="1"/>
          <p:nvPr/>
        </p:nvSpPr>
        <p:spPr>
          <a:xfrm>
            <a:off x="45572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List&lt;String&gt; lst = new ArrayList&lt;&gt;();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lst.add("b");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lst.add("c");</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create an iterator from lst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Iterator&lt;String&gt; iter = lst.iterator();</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100">
                <a:solidFill>
                  <a:schemeClr val="dk1"/>
                </a:solidFill>
                <a:highlight>
                  <a:srgbClr val="FFFF00"/>
                </a:highlight>
                <a:latin typeface="Courier New"/>
                <a:ea typeface="Courier New"/>
                <a:cs typeface="Courier New"/>
                <a:sym typeface="Courier New"/>
              </a:rPr>
              <a:t>System.out.println(iter.hasNext());</a:t>
            </a:r>
            <a:endParaRPr b="1" sz="1100">
              <a:solidFill>
                <a:schemeClr val="dk1"/>
              </a:solidFill>
              <a:highlight>
                <a:srgbClr val="FFFF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450" name="Google Shape;450;p73"/>
          <p:cNvSpPr txBox="1"/>
          <p:nvPr/>
        </p:nvSpPr>
        <p:spPr>
          <a:xfrm>
            <a:off x="470817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a</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b</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c</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FF0000"/>
                </a:solidFill>
                <a:latin typeface="Courier New"/>
                <a:ea typeface="Courier New"/>
                <a:cs typeface="Courier New"/>
                <a:sym typeface="Courier New"/>
              </a:rPr>
              <a:t>false</a:t>
            </a:r>
            <a:endParaRPr b="1">
              <a:solidFill>
                <a:srgbClr val="FF0000"/>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4"/>
          <p:cNvSpPr txBox="1"/>
          <p:nvPr>
            <p:ph type="ctrTitle"/>
          </p:nvPr>
        </p:nvSpPr>
        <p:spPr>
          <a:xfrm>
            <a:off x="311700" y="6039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t>What is printed by the highlighted line</a:t>
            </a:r>
            <a:r>
              <a:rPr lang="en" sz="2000"/>
              <a:t>? (Assume the highlighted line and any lines above have been executed).</a:t>
            </a:r>
            <a:endParaRPr sz="2000"/>
          </a:p>
        </p:txBody>
      </p:sp>
      <p:sp>
        <p:nvSpPr>
          <p:cNvPr id="456" name="Google Shape;456;p74"/>
          <p:cNvSpPr txBox="1"/>
          <p:nvPr/>
        </p:nvSpPr>
        <p:spPr>
          <a:xfrm>
            <a:off x="45572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List&lt;String&gt; lst = new ArrayList&lt;&gt;();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lst.add("b");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lst.add("c");</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create an iterator from lst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Iterator&lt;String&gt; iter = lst.iterator();</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100">
                <a:solidFill>
                  <a:schemeClr val="dk1"/>
                </a:solidFill>
                <a:highlight>
                  <a:srgbClr val="FFFF00"/>
                </a:highlight>
                <a:latin typeface="Courier New"/>
                <a:ea typeface="Courier New"/>
                <a:cs typeface="Courier New"/>
                <a:sym typeface="Courier New"/>
              </a:rPr>
              <a:t>System.out.println(iter.next());</a:t>
            </a:r>
            <a:endParaRPr b="1" sz="1100">
              <a:solidFill>
                <a:schemeClr val="dk1"/>
              </a:solidFill>
              <a:highlight>
                <a:srgbClr val="FFFF00"/>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457" name="Google Shape;457;p74"/>
          <p:cNvSpPr txBox="1"/>
          <p:nvPr/>
        </p:nvSpPr>
        <p:spPr>
          <a:xfrm>
            <a:off x="470817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a</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b</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c</a:t>
            </a:r>
            <a:endParaRPr>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5"/>
          <p:cNvSpPr txBox="1"/>
          <p:nvPr>
            <p:ph type="ctrTitle"/>
          </p:nvPr>
        </p:nvSpPr>
        <p:spPr>
          <a:xfrm>
            <a:off x="311700" y="603950"/>
            <a:ext cx="85206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t>What is printed by the highlighted line</a:t>
            </a:r>
            <a:r>
              <a:rPr lang="en" sz="2000"/>
              <a:t>? (Assume the highlighted line and any lines above have been executed).</a:t>
            </a:r>
            <a:endParaRPr sz="2000"/>
          </a:p>
        </p:txBody>
      </p:sp>
      <p:sp>
        <p:nvSpPr>
          <p:cNvPr id="463" name="Google Shape;463;p75"/>
          <p:cNvSpPr txBox="1"/>
          <p:nvPr/>
        </p:nvSpPr>
        <p:spPr>
          <a:xfrm>
            <a:off x="45572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List&lt;String&gt; lst = new ArrayList&lt;&gt;();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lst.add("b");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lst.add("c");</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create an iterator from lst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Iterator&lt;String&gt; iter = lst.iterator();</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latin typeface="Courier New"/>
                <a:ea typeface="Courier New"/>
                <a:cs typeface="Courier New"/>
                <a:sym typeface="Courier New"/>
              </a:rPr>
              <a:t>System.out.println(iter.hasNext());</a:t>
            </a:r>
            <a:endParaRPr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100">
                <a:solidFill>
                  <a:schemeClr val="dk1"/>
                </a:solidFill>
                <a:highlight>
                  <a:srgbClr val="FFFF00"/>
                </a:highlight>
                <a:latin typeface="Courier New"/>
                <a:ea typeface="Courier New"/>
                <a:cs typeface="Courier New"/>
                <a:sym typeface="Courier New"/>
              </a:rPr>
              <a:t>System.out.println(iter.next());</a:t>
            </a:r>
            <a:endParaRPr b="1" sz="1100">
              <a:solidFill>
                <a:schemeClr val="dk1"/>
              </a:solidFill>
              <a:highlight>
                <a:srgbClr val="FFFF00"/>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464" name="Google Shape;464;p75"/>
          <p:cNvSpPr txBox="1"/>
          <p:nvPr/>
        </p:nvSpPr>
        <p:spPr>
          <a:xfrm>
            <a:off x="4708175" y="1340625"/>
            <a:ext cx="40614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Roboto Mono"/>
                <a:ea typeface="Roboto Mono"/>
                <a:cs typeface="Roboto Mono"/>
                <a:sym typeface="Roboto Mono"/>
              </a:rPr>
              <a:t>true</a:t>
            </a:r>
            <a:endParaRPr>
              <a:latin typeface="Roboto Mono"/>
              <a:ea typeface="Roboto Mono"/>
              <a:cs typeface="Roboto Mono"/>
              <a:sym typeface="Roboto Mono"/>
            </a:endParaRPr>
          </a:p>
          <a:p>
            <a:pPr indent="0" lvl="0" marL="0" rtl="0" algn="l">
              <a:lnSpc>
                <a:spcPct val="150000"/>
              </a:lnSpc>
              <a:spcBef>
                <a:spcPts val="0"/>
              </a:spcBef>
              <a:spcAft>
                <a:spcPts val="0"/>
              </a:spcAft>
              <a:buNone/>
            </a:pPr>
            <a:r>
              <a:rPr lang="en">
                <a:latin typeface="Roboto Mono"/>
                <a:ea typeface="Roboto Mono"/>
                <a:cs typeface="Roboto Mono"/>
                <a:sym typeface="Roboto Mono"/>
              </a:rPr>
              <a:t>a</a:t>
            </a:r>
            <a:endParaRPr>
              <a:latin typeface="Roboto Mono"/>
              <a:ea typeface="Roboto Mono"/>
              <a:cs typeface="Roboto Mono"/>
              <a:sym typeface="Roboto Mono"/>
            </a:endParaRPr>
          </a:p>
          <a:p>
            <a:pPr indent="0" lvl="0" marL="0" rtl="0" algn="l">
              <a:lnSpc>
                <a:spcPct val="150000"/>
              </a:lnSpc>
              <a:spcBef>
                <a:spcPts val="0"/>
              </a:spcBef>
              <a:spcAft>
                <a:spcPts val="0"/>
              </a:spcAft>
              <a:buNone/>
            </a:pPr>
            <a:r>
              <a:rPr lang="en">
                <a:latin typeface="Roboto Mono"/>
                <a:ea typeface="Roboto Mono"/>
                <a:cs typeface="Roboto Mono"/>
                <a:sym typeface="Roboto Mono"/>
              </a:rPr>
              <a:t>b</a:t>
            </a:r>
            <a:endParaRPr>
              <a:latin typeface="Roboto Mono"/>
              <a:ea typeface="Roboto Mono"/>
              <a:cs typeface="Roboto Mono"/>
              <a:sym typeface="Roboto Mono"/>
            </a:endParaRPr>
          </a:p>
          <a:p>
            <a:pPr indent="0" lvl="0" marL="0" rtl="0" algn="l">
              <a:lnSpc>
                <a:spcPct val="150000"/>
              </a:lnSpc>
              <a:spcBef>
                <a:spcPts val="0"/>
              </a:spcBef>
              <a:spcAft>
                <a:spcPts val="0"/>
              </a:spcAft>
              <a:buNone/>
            </a:pPr>
            <a:r>
              <a:rPr lang="en">
                <a:latin typeface="Roboto Mono"/>
                <a:ea typeface="Roboto Mono"/>
                <a:cs typeface="Roboto Mono"/>
                <a:sym typeface="Roboto Mono"/>
              </a:rPr>
              <a:t>c</a:t>
            </a:r>
            <a:endParaRPr>
              <a:latin typeface="Roboto Mono"/>
              <a:ea typeface="Roboto Mono"/>
              <a:cs typeface="Roboto Mono"/>
              <a:sym typeface="Roboto Mono"/>
            </a:endParaRPr>
          </a:p>
          <a:p>
            <a:pPr indent="0" lvl="0" marL="0" rtl="0" algn="l">
              <a:lnSpc>
                <a:spcPct val="150000"/>
              </a:lnSpc>
              <a:spcBef>
                <a:spcPts val="0"/>
              </a:spcBef>
              <a:spcAft>
                <a:spcPts val="0"/>
              </a:spcAft>
              <a:buNone/>
            </a:pPr>
            <a:r>
              <a:rPr lang="en">
                <a:latin typeface="Roboto Mono"/>
                <a:ea typeface="Roboto Mono"/>
                <a:cs typeface="Roboto Mono"/>
                <a:sym typeface="Roboto Mono"/>
              </a:rPr>
              <a:t>false</a:t>
            </a:r>
            <a:endParaRPr>
              <a:latin typeface="Roboto Mono"/>
              <a:ea typeface="Roboto Mono"/>
              <a:cs typeface="Roboto Mono"/>
              <a:sym typeface="Roboto Mono"/>
            </a:endParaRPr>
          </a:p>
          <a:p>
            <a:pPr indent="0" lvl="0" marL="0" rtl="0" algn="l">
              <a:lnSpc>
                <a:spcPct val="150000"/>
              </a:lnSpc>
              <a:spcBef>
                <a:spcPts val="0"/>
              </a:spcBef>
              <a:spcAft>
                <a:spcPts val="0"/>
              </a:spcAft>
              <a:buNone/>
            </a:pPr>
            <a:r>
              <a:t/>
            </a:r>
            <a:endParaRPr>
              <a:latin typeface="Roboto Mono"/>
              <a:ea typeface="Roboto Mono"/>
              <a:cs typeface="Roboto Mono"/>
              <a:sym typeface="Roboto Mono"/>
            </a:endParaRPr>
          </a:p>
          <a:p>
            <a:pPr indent="0" lvl="0" marL="0" rtl="0" algn="l">
              <a:lnSpc>
                <a:spcPct val="150000"/>
              </a:lnSpc>
              <a:spcBef>
                <a:spcPts val="0"/>
              </a:spcBef>
              <a:spcAft>
                <a:spcPts val="0"/>
              </a:spcAft>
              <a:buNone/>
            </a:pPr>
            <a:r>
              <a:rPr b="1" lang="en">
                <a:solidFill>
                  <a:srgbClr val="FF0000"/>
                </a:solidFill>
                <a:latin typeface="Roboto Mono"/>
                <a:ea typeface="Roboto Mono"/>
                <a:cs typeface="Roboto Mono"/>
                <a:sym typeface="Roboto Mono"/>
              </a:rPr>
              <a:t>// Nothing prints: RUNTIME ERROR!!!</a:t>
            </a:r>
            <a:endParaRPr b="1">
              <a:solidFill>
                <a:srgbClr val="FF0000"/>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a:solidFill>
                  <a:srgbClr val="FF0000"/>
                </a:solidFill>
                <a:latin typeface="Roboto Mono"/>
                <a:ea typeface="Roboto Mono"/>
                <a:cs typeface="Roboto Mono"/>
                <a:sym typeface="Roboto Mono"/>
              </a:rPr>
              <a:t>// java.util.NoSuchElementException</a:t>
            </a:r>
            <a:endParaRPr b="1">
              <a:solidFill>
                <a:srgbClr val="FF000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a:latin typeface="Roboto Mono"/>
              <a:ea typeface="Roboto Mono"/>
              <a:cs typeface="Roboto Mono"/>
              <a:sym typeface="Roboto Mono"/>
            </a:endParaRPr>
          </a:p>
          <a:p>
            <a:pPr indent="0" lvl="0" marL="0" rtl="0" algn="l">
              <a:lnSpc>
                <a:spcPct val="150000"/>
              </a:lnSpc>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1</a:t>
            </a:r>
            <a:endParaRPr/>
          </a:p>
        </p:txBody>
      </p:sp>
      <p:sp>
        <p:nvSpPr>
          <p:cNvPr id="236" name="Google Shape;236;p40"/>
          <p:cNvSpPr txBox="1"/>
          <p:nvPr>
            <p:ph idx="1" type="body"/>
          </p:nvPr>
        </p:nvSpPr>
        <p:spPr>
          <a:xfrm>
            <a:off x="819150" y="1472625"/>
            <a:ext cx="7505700" cy="27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Topics Covered</a:t>
            </a:r>
            <a:endParaRPr b="1" sz="1800" u="sng"/>
          </a:p>
          <a:p>
            <a:pPr indent="-381000" lvl="0" marL="457200" rtl="0" algn="l">
              <a:spcBef>
                <a:spcPts val="1600"/>
              </a:spcBef>
              <a:spcAft>
                <a:spcPts val="0"/>
              </a:spcAft>
              <a:buSzPts val="2400"/>
              <a:buChar char="●"/>
            </a:pPr>
            <a:r>
              <a:rPr lang="en" sz="2400"/>
              <a:t>Testing</a:t>
            </a:r>
            <a:endParaRPr sz="2400"/>
          </a:p>
          <a:p>
            <a:pPr indent="-381000" lvl="0" marL="457200" rtl="0" algn="l">
              <a:spcBef>
                <a:spcPts val="0"/>
              </a:spcBef>
              <a:spcAft>
                <a:spcPts val="0"/>
              </a:spcAft>
              <a:buSzPts val="2400"/>
              <a:buChar char="●"/>
            </a:pPr>
            <a:r>
              <a:rPr lang="en" sz="2400"/>
              <a:t>Interfaces</a:t>
            </a:r>
            <a:endParaRPr sz="2400"/>
          </a:p>
          <a:p>
            <a:pPr indent="-381000" lvl="0" marL="457200" rtl="0" algn="l">
              <a:spcBef>
                <a:spcPts val="0"/>
              </a:spcBef>
              <a:spcAft>
                <a:spcPts val="0"/>
              </a:spcAft>
              <a:buSzPts val="2400"/>
              <a:buChar char="●"/>
            </a:pPr>
            <a:r>
              <a:rPr lang="en" sz="2400"/>
              <a:t>Generics</a:t>
            </a:r>
            <a:endParaRPr sz="2400"/>
          </a:p>
          <a:p>
            <a:pPr indent="-381000" lvl="0" marL="457200" rtl="0" algn="l">
              <a:spcBef>
                <a:spcPts val="0"/>
              </a:spcBef>
              <a:spcAft>
                <a:spcPts val="0"/>
              </a:spcAft>
              <a:buSzPts val="2400"/>
              <a:buChar char="●"/>
            </a:pPr>
            <a:r>
              <a:rPr lang="en" sz="2400"/>
              <a:t>Lists: ArrayLists, LinkedLists</a:t>
            </a:r>
            <a:endParaRPr sz="2400"/>
          </a:p>
          <a:p>
            <a:pPr indent="-381000" lvl="0" marL="457200" rtl="0" algn="l">
              <a:spcBef>
                <a:spcPts val="0"/>
              </a:spcBef>
              <a:spcAft>
                <a:spcPts val="0"/>
              </a:spcAft>
              <a:buSzPts val="2400"/>
              <a:buChar char="●"/>
            </a:pPr>
            <a:r>
              <a:rPr lang="en" sz="2400"/>
              <a:t>Stacks and Queues</a:t>
            </a:r>
            <a:endParaRPr sz="2400"/>
          </a:p>
          <a:p>
            <a:pPr indent="-381000" lvl="0" marL="457200" rtl="0" algn="l">
              <a:spcBef>
                <a:spcPts val="0"/>
              </a:spcBef>
              <a:spcAft>
                <a:spcPts val="0"/>
              </a:spcAft>
              <a:buSzPts val="2400"/>
              <a:buChar char="●"/>
            </a:pPr>
            <a:r>
              <a:rPr lang="en" sz="2400"/>
              <a:t>BFS &amp; DFS</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6"/>
          <p:cNvSpPr txBox="1"/>
          <p:nvPr/>
        </p:nvSpPr>
        <p:spPr>
          <a:xfrm>
            <a:off x="225125" y="204350"/>
            <a:ext cx="8589900" cy="8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Which of the below blocks of code is Java running “under the hood” when running an enhanced for loop such as:</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Mono"/>
                <a:ea typeface="Roboto Mono"/>
                <a:cs typeface="Roboto Mono"/>
                <a:sym typeface="Roboto Mono"/>
              </a:rPr>
              <a:t>for(String s: lst) { System.out.println(s);}</a:t>
            </a:r>
            <a:endParaRPr sz="1800">
              <a:solidFill>
                <a:schemeClr val="dk1"/>
              </a:solidFill>
            </a:endParaRPr>
          </a:p>
          <a:p>
            <a:pPr indent="0" lvl="0" marL="0" rtl="0" algn="l">
              <a:spcBef>
                <a:spcPts val="0"/>
              </a:spcBef>
              <a:spcAft>
                <a:spcPts val="0"/>
              </a:spcAft>
              <a:buNone/>
            </a:pPr>
            <a:r>
              <a:t/>
            </a:r>
            <a:endParaRPr sz="1800"/>
          </a:p>
        </p:txBody>
      </p:sp>
      <p:sp>
        <p:nvSpPr>
          <p:cNvPr id="470" name="Google Shape;470;p76"/>
          <p:cNvSpPr txBox="1"/>
          <p:nvPr/>
        </p:nvSpPr>
        <p:spPr>
          <a:xfrm>
            <a:off x="2262675" y="1367825"/>
            <a:ext cx="5097300" cy="10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List&lt;String&gt; lst = new ArrayList&lt;String&gt;();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lst.add("a"); lst.add("b"); lst.add("c");</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while(lst.hasNext())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String s = lst.next();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System.out.println(s);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71" name="Google Shape;471;p76"/>
          <p:cNvSpPr txBox="1"/>
          <p:nvPr/>
        </p:nvSpPr>
        <p:spPr>
          <a:xfrm>
            <a:off x="2262675" y="2421725"/>
            <a:ext cx="5097300" cy="122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List&lt;String&gt; lst = new ArrayList&lt;String&gt;();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lst.add("a"); lst.add("b"); lst.add("c");</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Iterable&lt;String&gt; iter = lst.iterator();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while(iter.hasNext())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String s = iter.next();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System.out.println(s);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472" name="Google Shape;472;p76"/>
          <p:cNvSpPr txBox="1"/>
          <p:nvPr/>
        </p:nvSpPr>
        <p:spPr>
          <a:xfrm>
            <a:off x="2262675" y="3656625"/>
            <a:ext cx="5097300" cy="122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List&lt;String&gt; lst = new ArrayList&lt;String&gt;();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lst.add("a"); lst.add("b"); lst.add("c");</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Iterator&lt;String&gt; iter = lst.iterator();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while(iter.hasNext())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String s = iter.next();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System.out.println(s);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473" name="Google Shape;473;p76"/>
          <p:cNvSpPr txBox="1"/>
          <p:nvPr/>
        </p:nvSpPr>
        <p:spPr>
          <a:xfrm>
            <a:off x="1680175" y="1662550"/>
            <a:ext cx="831300" cy="29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7"/>
          <p:cNvSpPr txBox="1"/>
          <p:nvPr/>
        </p:nvSpPr>
        <p:spPr>
          <a:xfrm>
            <a:off x="225125" y="204350"/>
            <a:ext cx="8589900" cy="8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Which of the below blocks of code is Java running “under the hood” when running an enhanced for loop such as:</a:t>
            </a:r>
            <a:endParaRPr sz="1800">
              <a:solidFill>
                <a:schemeClr val="dk1"/>
              </a:solidFill>
            </a:endParaRPr>
          </a:p>
          <a:p>
            <a:pPr indent="0" lvl="0" marL="0" rtl="0" algn="l">
              <a:spcBef>
                <a:spcPts val="0"/>
              </a:spcBef>
              <a:spcAft>
                <a:spcPts val="0"/>
              </a:spcAft>
              <a:buNone/>
            </a:pPr>
            <a:r>
              <a:rPr lang="en" sz="1800">
                <a:solidFill>
                  <a:schemeClr val="dk1"/>
                </a:solidFill>
                <a:latin typeface="Roboto Mono"/>
                <a:ea typeface="Roboto Mono"/>
                <a:cs typeface="Roboto Mono"/>
                <a:sym typeface="Roboto Mono"/>
              </a:rPr>
              <a:t>for(String s: lst) { System.out.println(s);}</a:t>
            </a:r>
            <a:endParaRPr sz="1800">
              <a:solidFill>
                <a:schemeClr val="dk1"/>
              </a:solidFill>
            </a:endParaRPr>
          </a:p>
          <a:p>
            <a:pPr indent="0" lvl="0" marL="0" rtl="0" algn="l">
              <a:spcBef>
                <a:spcPts val="0"/>
              </a:spcBef>
              <a:spcAft>
                <a:spcPts val="0"/>
              </a:spcAft>
              <a:buNone/>
            </a:pPr>
            <a:r>
              <a:t/>
            </a:r>
            <a:endParaRPr sz="1800"/>
          </a:p>
        </p:txBody>
      </p:sp>
      <p:sp>
        <p:nvSpPr>
          <p:cNvPr id="479" name="Google Shape;479;p77"/>
          <p:cNvSpPr txBox="1"/>
          <p:nvPr/>
        </p:nvSpPr>
        <p:spPr>
          <a:xfrm>
            <a:off x="2262675" y="1367825"/>
            <a:ext cx="5097300" cy="10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List&lt;String&gt; lst = new ArrayList&lt;String&gt;();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lst.add("a"); lst.add("b"); lst.add("c");</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while(</a:t>
            </a:r>
            <a:r>
              <a:rPr b="1" lang="en" sz="1000">
                <a:highlight>
                  <a:srgbClr val="FFFF00"/>
                </a:highlight>
                <a:latin typeface="Roboto Mono"/>
                <a:ea typeface="Roboto Mono"/>
                <a:cs typeface="Roboto Mono"/>
                <a:sym typeface="Roboto Mono"/>
              </a:rPr>
              <a:t>lst.hasNext()</a:t>
            </a:r>
            <a:r>
              <a:rPr lang="en" sz="1000">
                <a:latin typeface="Roboto Mono"/>
                <a:ea typeface="Roboto Mono"/>
                <a:cs typeface="Roboto Mono"/>
                <a:sym typeface="Roboto Mono"/>
              </a:rPr>
              <a:t>) { </a:t>
            </a:r>
            <a:r>
              <a:rPr b="1" lang="en" sz="1000">
                <a:solidFill>
                  <a:srgbClr val="FF0000"/>
                </a:solidFill>
                <a:latin typeface="Roboto Mono"/>
                <a:ea typeface="Roboto Mono"/>
                <a:cs typeface="Roboto Mono"/>
                <a:sym typeface="Roboto Mono"/>
              </a:rPr>
              <a:t>// Calling on list itself!</a:t>
            </a:r>
            <a:endParaRPr b="1" sz="10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String s = </a:t>
            </a:r>
            <a:r>
              <a:rPr b="1" lang="en" sz="1000">
                <a:highlight>
                  <a:srgbClr val="FFFF00"/>
                </a:highlight>
                <a:latin typeface="Roboto Mono"/>
                <a:ea typeface="Roboto Mono"/>
                <a:cs typeface="Roboto Mono"/>
                <a:sym typeface="Roboto Mono"/>
              </a:rPr>
              <a:t>lst.next()</a:t>
            </a:r>
            <a:r>
              <a:rPr lang="en" sz="1000">
                <a:latin typeface="Roboto Mono"/>
                <a:ea typeface="Roboto Mono"/>
                <a:cs typeface="Roboto Mono"/>
                <a:sym typeface="Roboto Mono"/>
              </a:rPr>
              <a:t>; </a:t>
            </a:r>
            <a:r>
              <a:rPr b="1" lang="en" sz="1000">
                <a:solidFill>
                  <a:srgbClr val="FF0000"/>
                </a:solidFill>
                <a:latin typeface="Roboto Mono"/>
                <a:ea typeface="Roboto Mono"/>
                <a:cs typeface="Roboto Mono"/>
                <a:sym typeface="Roboto Mono"/>
              </a:rPr>
              <a:t>// Calling on the list itself!</a:t>
            </a:r>
            <a:endParaRPr b="1" sz="10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System.out.println(s);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80" name="Google Shape;480;p77"/>
          <p:cNvSpPr txBox="1"/>
          <p:nvPr/>
        </p:nvSpPr>
        <p:spPr>
          <a:xfrm>
            <a:off x="2262675" y="2421725"/>
            <a:ext cx="5097300" cy="122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List&lt;String&gt; lst = new ArrayList&lt;String&gt;();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lst.add("a"); lst.add("b"); lst.add("c");</a:t>
            </a:r>
            <a:endParaRPr sz="1000">
              <a:latin typeface="Roboto Mono"/>
              <a:ea typeface="Roboto Mono"/>
              <a:cs typeface="Roboto Mono"/>
              <a:sym typeface="Roboto Mono"/>
            </a:endParaRPr>
          </a:p>
          <a:p>
            <a:pPr indent="0" lvl="0" marL="0" rtl="0" algn="l">
              <a:spcBef>
                <a:spcPts val="0"/>
              </a:spcBef>
              <a:spcAft>
                <a:spcPts val="0"/>
              </a:spcAft>
              <a:buNone/>
            </a:pPr>
            <a:r>
              <a:rPr b="1" lang="en" sz="1000">
                <a:highlight>
                  <a:srgbClr val="FFFF00"/>
                </a:highlight>
                <a:latin typeface="Roboto Mono"/>
                <a:ea typeface="Roboto Mono"/>
                <a:cs typeface="Roboto Mono"/>
                <a:sym typeface="Roboto Mono"/>
              </a:rPr>
              <a:t>Iterable</a:t>
            </a:r>
            <a:r>
              <a:rPr lang="en" sz="1000">
                <a:latin typeface="Roboto Mono"/>
                <a:ea typeface="Roboto Mono"/>
                <a:cs typeface="Roboto Mono"/>
                <a:sym typeface="Roboto Mono"/>
              </a:rPr>
              <a:t>&lt;String&gt; iter = lst.iterator();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while(iter.hasNext())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String s = iter.next();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System.out.println(s);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481" name="Google Shape;481;p77"/>
          <p:cNvSpPr txBox="1"/>
          <p:nvPr/>
        </p:nvSpPr>
        <p:spPr>
          <a:xfrm>
            <a:off x="2262675" y="3656625"/>
            <a:ext cx="5097300" cy="122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List&lt;String&gt; lst = new ArrayList&lt;String&gt;();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lst.add("a"); lst.add("b"); lst.add("c");</a:t>
            </a:r>
            <a:endParaRPr sz="1000">
              <a:latin typeface="Roboto Mono"/>
              <a:ea typeface="Roboto Mono"/>
              <a:cs typeface="Roboto Mono"/>
              <a:sym typeface="Roboto Mono"/>
            </a:endParaRPr>
          </a:p>
          <a:p>
            <a:pPr indent="0" lvl="0" marL="0" rtl="0" algn="l">
              <a:spcBef>
                <a:spcPts val="0"/>
              </a:spcBef>
              <a:spcAft>
                <a:spcPts val="0"/>
              </a:spcAft>
              <a:buNone/>
            </a:pPr>
            <a:r>
              <a:rPr b="1" lang="en" sz="1000">
                <a:highlight>
                  <a:srgbClr val="FFFF00"/>
                </a:highlight>
                <a:latin typeface="Roboto Mono"/>
                <a:ea typeface="Roboto Mono"/>
                <a:cs typeface="Roboto Mono"/>
                <a:sym typeface="Roboto Mono"/>
              </a:rPr>
              <a:t>Iterator</a:t>
            </a:r>
            <a:r>
              <a:rPr lang="en" sz="1000">
                <a:latin typeface="Roboto Mono"/>
                <a:ea typeface="Roboto Mono"/>
                <a:cs typeface="Roboto Mono"/>
                <a:sym typeface="Roboto Mono"/>
              </a:rPr>
              <a:t>&lt;String&gt; iter = lst.iterator();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while(iter.hasNext())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String s = iter.next();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System.out.println(s);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482" name="Google Shape;482;p77"/>
          <p:cNvSpPr txBox="1"/>
          <p:nvPr/>
        </p:nvSpPr>
        <p:spPr>
          <a:xfrm>
            <a:off x="1680175" y="1662550"/>
            <a:ext cx="831300" cy="29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solidFill>
                  <a:srgbClr val="FF0000"/>
                </a:solidFill>
              </a:rPr>
              <a:t>C)</a:t>
            </a:r>
            <a:endParaRPr b="1" sz="180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8"/>
          <p:cNvSpPr txBox="1"/>
          <p:nvPr/>
        </p:nvSpPr>
        <p:spPr>
          <a:xfrm>
            <a:off x="173800" y="101325"/>
            <a:ext cx="3249900" cy="495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class AList&lt;E&gt; implements List&lt;E&gt;, Iterable&lt;E&gt;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class AListIterator implements Iterator&lt;E&gt;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 elements;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size;</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@SuppressWarnings("unchecked")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AList()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this.elements = (E[])(new Object[2]);</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0;</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Iterator&lt;E&gt; iterator()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void add(E s)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expandCapacity();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this.elements[this.size] = 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1;</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int size()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return this.size;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 ... set, expandCapacity omitted ...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
        <p:nvSpPr>
          <p:cNvPr id="488" name="Google Shape;488;p78"/>
          <p:cNvSpPr txBox="1"/>
          <p:nvPr/>
        </p:nvSpPr>
        <p:spPr>
          <a:xfrm>
            <a:off x="3758050" y="225125"/>
            <a:ext cx="50568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What fields does </a:t>
            </a:r>
            <a:r>
              <a:rPr b="1" lang="en" sz="2000"/>
              <a:t>AListIterator</a:t>
            </a:r>
            <a:r>
              <a:rPr lang="en" sz="2000"/>
              <a:t> need? Keeping in mind that we will be implementing </a:t>
            </a:r>
            <a:r>
              <a:rPr lang="en" sz="2000">
                <a:latin typeface="Roboto Mono"/>
                <a:ea typeface="Roboto Mono"/>
                <a:cs typeface="Roboto Mono"/>
                <a:sym typeface="Roboto Mono"/>
              </a:rPr>
              <a:t>next()</a:t>
            </a:r>
            <a:r>
              <a:rPr lang="en" sz="2000"/>
              <a:t> and </a:t>
            </a:r>
            <a:r>
              <a:rPr lang="en" sz="2000">
                <a:latin typeface="Roboto Mono"/>
                <a:ea typeface="Roboto Mono"/>
                <a:cs typeface="Roboto Mono"/>
                <a:sym typeface="Roboto Mono"/>
              </a:rPr>
              <a:t>hasNext()</a:t>
            </a:r>
            <a:r>
              <a:rPr lang="en" sz="2000"/>
              <a:t>.</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9"/>
          <p:cNvSpPr txBox="1"/>
          <p:nvPr/>
        </p:nvSpPr>
        <p:spPr>
          <a:xfrm>
            <a:off x="173800" y="101325"/>
            <a:ext cx="3249900" cy="495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class AList&lt;E&gt; implements List&lt;E&gt;, Iterable&lt;E&gt;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class AListIterator implements Iterator&lt;E&gt;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 elements;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size;</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@SuppressWarnings("unchecked")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AList()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this.elements = (E[])(new Object[2]);</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0;</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Iterator&lt;E&gt; iterator()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void add(E s)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expandCapacity();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this.elements[this.size] = 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1;</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int size()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return this.size;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 ... set, expandCapacity omitted ...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
        <p:nvSpPr>
          <p:cNvPr id="494" name="Google Shape;494;p79"/>
          <p:cNvSpPr txBox="1"/>
          <p:nvPr/>
        </p:nvSpPr>
        <p:spPr>
          <a:xfrm>
            <a:off x="3758050" y="225125"/>
            <a:ext cx="50568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What fields does </a:t>
            </a:r>
            <a:r>
              <a:rPr b="1" lang="en" sz="2000"/>
              <a:t>AListIterator</a:t>
            </a:r>
            <a:r>
              <a:rPr lang="en" sz="2000"/>
              <a:t> need? Keeping in mind that we will be implementing </a:t>
            </a:r>
            <a:r>
              <a:rPr lang="en" sz="2000">
                <a:latin typeface="Roboto Mono"/>
                <a:ea typeface="Roboto Mono"/>
                <a:cs typeface="Roboto Mono"/>
                <a:sym typeface="Roboto Mono"/>
              </a:rPr>
              <a:t>next()</a:t>
            </a:r>
            <a:r>
              <a:rPr lang="en" sz="2000"/>
              <a:t> and </a:t>
            </a:r>
            <a:r>
              <a:rPr lang="en" sz="2000">
                <a:latin typeface="Roboto Mono"/>
                <a:ea typeface="Roboto Mono"/>
                <a:cs typeface="Roboto Mono"/>
                <a:sym typeface="Roboto Mono"/>
              </a:rPr>
              <a:t>hasNext()</a:t>
            </a:r>
            <a:r>
              <a:rPr lang="en" sz="2000"/>
              <a:t>.</a:t>
            </a:r>
            <a:endParaRPr sz="2000"/>
          </a:p>
        </p:txBody>
      </p:sp>
      <p:sp>
        <p:nvSpPr>
          <p:cNvPr id="495" name="Google Shape;495;p79"/>
          <p:cNvSpPr txBox="1"/>
          <p:nvPr/>
        </p:nvSpPr>
        <p:spPr>
          <a:xfrm>
            <a:off x="3875800" y="1797600"/>
            <a:ext cx="50568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00"/>
                </a:solidFill>
              </a:rPr>
              <a:t>int currentIndex;</a:t>
            </a:r>
            <a:endParaRPr sz="2000">
              <a:solidFill>
                <a:srgbClr val="FF0000"/>
              </a:solidFill>
            </a:endParaRPr>
          </a:p>
          <a:p>
            <a:pPr indent="0" lvl="0" marL="0" rtl="0" algn="l">
              <a:spcBef>
                <a:spcPts val="0"/>
              </a:spcBef>
              <a:spcAft>
                <a:spcPts val="0"/>
              </a:spcAft>
              <a:buNone/>
            </a:pPr>
            <a:r>
              <a:rPr lang="en" sz="2000">
                <a:solidFill>
                  <a:srgbClr val="FF0000"/>
                </a:solidFill>
              </a:rPr>
              <a:t>int size;</a:t>
            </a:r>
            <a:endParaRPr sz="2000">
              <a:solidFill>
                <a:srgbClr val="FF0000"/>
              </a:solidFill>
            </a:endParaRPr>
          </a:p>
          <a:p>
            <a:pPr indent="0" lvl="0" marL="0" rtl="0" algn="l">
              <a:spcBef>
                <a:spcPts val="0"/>
              </a:spcBef>
              <a:spcAft>
                <a:spcPts val="0"/>
              </a:spcAft>
              <a:buNone/>
            </a:pPr>
            <a:r>
              <a:rPr lang="en" sz="2000">
                <a:solidFill>
                  <a:srgbClr val="FF0000"/>
                </a:solidFill>
              </a:rPr>
              <a:t>AList&lt;E&gt; alist;</a:t>
            </a:r>
            <a:endParaRPr sz="200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0"/>
          <p:cNvSpPr txBox="1"/>
          <p:nvPr>
            <p:ph type="ctrTitle"/>
          </p:nvPr>
        </p:nvSpPr>
        <p:spPr>
          <a:xfrm>
            <a:off x="311708" y="974000"/>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latin typeface="Roboto Mono"/>
                <a:ea typeface="Roboto Mono"/>
                <a:cs typeface="Roboto Mono"/>
                <a:sym typeface="Roboto Mono"/>
              </a:rPr>
              <a:t>Final Review Questions</a:t>
            </a:r>
            <a:endParaRPr>
              <a:latin typeface="Roboto Mono"/>
              <a:ea typeface="Roboto Mono"/>
              <a:cs typeface="Roboto Mono"/>
              <a:sym typeface="Roboto Mon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a:t>
            </a:r>
            <a:endParaRPr>
              <a:latin typeface="Roboto Mono"/>
              <a:ea typeface="Roboto Mono"/>
              <a:cs typeface="Roboto Mono"/>
              <a:sym typeface="Roboto Mono"/>
            </a:endParaRPr>
          </a:p>
        </p:txBody>
      </p:sp>
      <p:sp>
        <p:nvSpPr>
          <p:cNvPr id="506" name="Google Shape;506;p81"/>
          <p:cNvSpPr txBox="1"/>
          <p:nvPr>
            <p:ph idx="1" type="body"/>
          </p:nvPr>
        </p:nvSpPr>
        <p:spPr>
          <a:xfrm>
            <a:off x="311700" y="1017725"/>
            <a:ext cx="4446000" cy="39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MyLinkedList</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MyLinkedList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tail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addAtEnd (e)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IF tail == nil THEN</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tail = new MyListNode(e)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//MISSING CODE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ENDIF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isEmpty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RETURN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MyListNode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MyListNode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item =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next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p:txBody>
      </p:sp>
      <p:sp>
        <p:nvSpPr>
          <p:cNvPr id="507" name="Google Shape;507;p81"/>
          <p:cNvSpPr txBox="1"/>
          <p:nvPr>
            <p:ph idx="1" type="body"/>
          </p:nvPr>
        </p:nvSpPr>
        <p:spPr>
          <a:xfrm>
            <a:off x="4757700" y="1017725"/>
            <a:ext cx="41007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Complete addAtEnd(e) method in the case when tail is not null...</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Clicker Q - What would be the best first step in adding a node to the end?</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Change pointer of tail to be tail.next</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Create a temp node to store a new node data structure</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Set tail to head</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Create a new node for tail.next</a:t>
            </a:r>
            <a:endParaRPr sz="1200">
              <a:latin typeface="Roboto Mono"/>
              <a:ea typeface="Roboto Mono"/>
              <a:cs typeface="Roboto Mono"/>
              <a:sym typeface="Roboto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a:t>
            </a:r>
            <a:endParaRPr>
              <a:latin typeface="Roboto Mono"/>
              <a:ea typeface="Roboto Mono"/>
              <a:cs typeface="Roboto Mono"/>
              <a:sym typeface="Roboto Mono"/>
            </a:endParaRPr>
          </a:p>
        </p:txBody>
      </p:sp>
      <p:sp>
        <p:nvSpPr>
          <p:cNvPr id="513" name="Google Shape;513;p82"/>
          <p:cNvSpPr txBox="1"/>
          <p:nvPr>
            <p:ph idx="1" type="body"/>
          </p:nvPr>
        </p:nvSpPr>
        <p:spPr>
          <a:xfrm>
            <a:off x="311700" y="1017725"/>
            <a:ext cx="4446000" cy="39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MyLinkedList</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MyLinkedList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tail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addAtEnd (e)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IF tail == nil THEN</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tail = new MyListNode(e)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//MISSING CODE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ENDIF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isEmpty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RETURN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MyListNode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MyListNode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item =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next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p:txBody>
      </p:sp>
      <p:sp>
        <p:nvSpPr>
          <p:cNvPr id="514" name="Google Shape;514;p82"/>
          <p:cNvSpPr txBox="1"/>
          <p:nvPr>
            <p:ph idx="1" type="body"/>
          </p:nvPr>
        </p:nvSpPr>
        <p:spPr>
          <a:xfrm>
            <a:off x="4757700" y="1017725"/>
            <a:ext cx="41007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Complete addAtEnd(e) method in the case when tail is not null...</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Clicker Q - What would be the best first step in adding a node to the end?</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Change pointer of tail to be tail.next</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Create a temp node to store a new node data structure</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Set tail to head</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Clr>
                <a:srgbClr val="FF0000"/>
              </a:buClr>
              <a:buSzPts val="1200"/>
              <a:buFont typeface="Roboto Mono"/>
              <a:buAutoNum type="alphaUcPeriod"/>
            </a:pPr>
            <a:r>
              <a:rPr b="1" lang="en" sz="1200">
                <a:solidFill>
                  <a:srgbClr val="FF0000"/>
                </a:solidFill>
                <a:latin typeface="Roboto Mono"/>
                <a:ea typeface="Roboto Mono"/>
                <a:cs typeface="Roboto Mono"/>
                <a:sym typeface="Roboto Mono"/>
              </a:rPr>
              <a:t>Create a new node for tail.next</a:t>
            </a:r>
            <a:endParaRPr b="1" sz="1200">
              <a:solidFill>
                <a:srgbClr val="FF0000"/>
              </a:solidFill>
              <a:latin typeface="Roboto Mono"/>
              <a:ea typeface="Roboto Mono"/>
              <a:cs typeface="Roboto Mono"/>
              <a:sym typeface="Roboto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a:t>
            </a:r>
            <a:endParaRPr>
              <a:latin typeface="Roboto Mono"/>
              <a:ea typeface="Roboto Mono"/>
              <a:cs typeface="Roboto Mono"/>
              <a:sym typeface="Roboto Mono"/>
            </a:endParaRPr>
          </a:p>
        </p:txBody>
      </p:sp>
      <p:sp>
        <p:nvSpPr>
          <p:cNvPr id="520" name="Google Shape;520;p83"/>
          <p:cNvSpPr txBox="1"/>
          <p:nvPr>
            <p:ph idx="1" type="body"/>
          </p:nvPr>
        </p:nvSpPr>
        <p:spPr>
          <a:xfrm>
            <a:off x="311700" y="1017725"/>
            <a:ext cx="4446000" cy="39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MyLinkedList</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MyLinkedList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tail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addAtEnd (e)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IF tail == nil THEN</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tail = new MyListNode(e)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//MISSING CODE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ENDIF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isEmpty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RETURN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MyListNode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MyListNode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item =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next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p:txBody>
      </p:sp>
      <p:sp>
        <p:nvSpPr>
          <p:cNvPr id="521" name="Google Shape;521;p83"/>
          <p:cNvSpPr txBox="1"/>
          <p:nvPr>
            <p:ph idx="1" type="body"/>
          </p:nvPr>
        </p:nvSpPr>
        <p:spPr>
          <a:xfrm>
            <a:off x="4757700" y="1017725"/>
            <a:ext cx="41007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Complete addAtEnd(e) method in the case when tail is not null...</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Clicker Q - What would be the best next step in adding a node to the end?</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Change pointer of tail to be tail.next</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Create a temp node to store a new node data structure</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Set tail to head</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Clr>
                <a:srgbClr val="000000"/>
              </a:buClr>
              <a:buSzPts val="1200"/>
              <a:buFont typeface="Roboto Mono"/>
              <a:buAutoNum type="alphaUcPeriod"/>
            </a:pPr>
            <a:r>
              <a:rPr lang="en" sz="1200">
                <a:solidFill>
                  <a:srgbClr val="000000"/>
                </a:solidFill>
                <a:latin typeface="Roboto Mono"/>
                <a:ea typeface="Roboto Mono"/>
                <a:cs typeface="Roboto Mono"/>
                <a:sym typeface="Roboto Mono"/>
              </a:rPr>
              <a:t>Create a new node for tail.next</a:t>
            </a:r>
            <a:endParaRPr sz="1200">
              <a:solidFill>
                <a:srgbClr val="000000"/>
              </a:solidFill>
              <a:latin typeface="Roboto Mono"/>
              <a:ea typeface="Roboto Mono"/>
              <a:cs typeface="Roboto Mono"/>
              <a:sym typeface="Roboto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a:t>
            </a:r>
            <a:endParaRPr>
              <a:latin typeface="Roboto Mono"/>
              <a:ea typeface="Roboto Mono"/>
              <a:cs typeface="Roboto Mono"/>
              <a:sym typeface="Roboto Mono"/>
            </a:endParaRPr>
          </a:p>
        </p:txBody>
      </p:sp>
      <p:sp>
        <p:nvSpPr>
          <p:cNvPr id="527" name="Google Shape;527;p84"/>
          <p:cNvSpPr txBox="1"/>
          <p:nvPr>
            <p:ph idx="1" type="body"/>
          </p:nvPr>
        </p:nvSpPr>
        <p:spPr>
          <a:xfrm>
            <a:off x="311700" y="1017725"/>
            <a:ext cx="4446000" cy="39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MyLinkedList</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MyLinkedList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tail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addAtEnd (e)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IF tail == nil THEN</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tail = new MyListNode(e)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//MISSING CODE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ENDIF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isEmpty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RETURN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MyListNode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MyListNode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item =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next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p:txBody>
      </p:sp>
      <p:sp>
        <p:nvSpPr>
          <p:cNvPr id="528" name="Google Shape;528;p84"/>
          <p:cNvSpPr txBox="1"/>
          <p:nvPr>
            <p:ph idx="1" type="body"/>
          </p:nvPr>
        </p:nvSpPr>
        <p:spPr>
          <a:xfrm>
            <a:off x="4757700" y="1017725"/>
            <a:ext cx="41007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Complete addAtEnd(e) method in the case when tail is not null...</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Clicker Q - What would be the best next step in adding a node to the end?</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Clr>
                <a:srgbClr val="FF0000"/>
              </a:buClr>
              <a:buSzPts val="1200"/>
              <a:buFont typeface="Roboto Mono"/>
              <a:buAutoNum type="alphaUcPeriod"/>
            </a:pPr>
            <a:r>
              <a:rPr b="1" lang="en" sz="1200">
                <a:solidFill>
                  <a:srgbClr val="FF0000"/>
                </a:solidFill>
                <a:latin typeface="Roboto Mono"/>
                <a:ea typeface="Roboto Mono"/>
                <a:cs typeface="Roboto Mono"/>
                <a:sym typeface="Roboto Mono"/>
              </a:rPr>
              <a:t>Change pointer of tail to be tail.next</a:t>
            </a:r>
            <a:endParaRPr b="1" sz="1200">
              <a:solidFill>
                <a:srgbClr val="FF0000"/>
              </a:solidFill>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Create a temp node to store a new node data structure</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Set tail to head</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Clr>
                <a:srgbClr val="000000"/>
              </a:buClr>
              <a:buSzPts val="1200"/>
              <a:buFont typeface="Roboto Mono"/>
              <a:buAutoNum type="alphaUcPeriod"/>
            </a:pPr>
            <a:r>
              <a:rPr lang="en" sz="1200">
                <a:solidFill>
                  <a:srgbClr val="000000"/>
                </a:solidFill>
                <a:latin typeface="Roboto Mono"/>
                <a:ea typeface="Roboto Mono"/>
                <a:cs typeface="Roboto Mono"/>
                <a:sym typeface="Roboto Mono"/>
              </a:rPr>
              <a:t>Create a new node for tail.next</a:t>
            </a:r>
            <a:endParaRPr sz="1200">
              <a:solidFill>
                <a:srgbClr val="000000"/>
              </a:solidFill>
              <a:latin typeface="Roboto Mono"/>
              <a:ea typeface="Roboto Mono"/>
              <a:cs typeface="Roboto Mono"/>
              <a:sym typeface="Roboto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1</a:t>
            </a:r>
            <a:endParaRPr>
              <a:latin typeface="Roboto Mono"/>
              <a:ea typeface="Roboto Mono"/>
              <a:cs typeface="Roboto Mono"/>
              <a:sym typeface="Roboto Mono"/>
            </a:endParaRPr>
          </a:p>
        </p:txBody>
      </p:sp>
      <p:sp>
        <p:nvSpPr>
          <p:cNvPr id="534" name="Google Shape;534;p85"/>
          <p:cNvSpPr txBox="1"/>
          <p:nvPr>
            <p:ph idx="1" type="body"/>
          </p:nvPr>
        </p:nvSpPr>
        <p:spPr>
          <a:xfrm>
            <a:off x="311700" y="1017725"/>
            <a:ext cx="4446000" cy="40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MyLinkedList</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MyLinkedList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tail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addAtEnd (e)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IF tail == nil THEN</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tail = new MyListNode(e)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	tail.next = new MyListNode(e)</a:t>
            </a:r>
            <a:endParaRPr b="1" sz="10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solidFill>
                  <a:srgbClr val="FF0000"/>
                </a:solidFill>
                <a:latin typeface="Courier New"/>
                <a:ea typeface="Courier New"/>
                <a:cs typeface="Courier New"/>
                <a:sym typeface="Courier New"/>
              </a:rPr>
              <a:t>			tail = tail.next</a:t>
            </a:r>
            <a:endParaRPr b="1" sz="10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ENDIF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isEmpty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RETURN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MyListNode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MyListNode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item =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next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p:txBody>
      </p:sp>
      <p:sp>
        <p:nvSpPr>
          <p:cNvPr id="535" name="Google Shape;535;p85"/>
          <p:cNvSpPr txBox="1"/>
          <p:nvPr>
            <p:ph idx="1" type="body"/>
          </p:nvPr>
        </p:nvSpPr>
        <p:spPr>
          <a:xfrm>
            <a:off x="4757700" y="1017725"/>
            <a:ext cx="41007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Complete addAtEnd(e) method in the case when tail is not null...</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b="1" lang="en" sz="1200">
                <a:solidFill>
                  <a:srgbClr val="FF0000"/>
                </a:solidFill>
                <a:latin typeface="Roboto Mono"/>
                <a:ea typeface="Roboto Mono"/>
                <a:cs typeface="Roboto Mono"/>
                <a:sym typeface="Roboto Mono"/>
              </a:rPr>
              <a:t>tail.next = new MyListNode(e)</a:t>
            </a:r>
            <a:endParaRPr b="1" sz="1200">
              <a:solidFill>
                <a:srgbClr val="FF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b="1" lang="en" sz="1200">
                <a:solidFill>
                  <a:srgbClr val="FF0000"/>
                </a:solidFill>
                <a:latin typeface="Roboto Mono"/>
                <a:ea typeface="Roboto Mono"/>
                <a:cs typeface="Roboto Mono"/>
                <a:sym typeface="Roboto Mono"/>
              </a:rPr>
              <a:t>tail = tail.next</a:t>
            </a:r>
            <a:endParaRPr b="1" sz="1200">
              <a:solidFill>
                <a:srgbClr val="FF0000"/>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Midterm 2</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2</a:t>
            </a:r>
            <a:endParaRPr>
              <a:latin typeface="Roboto Mono"/>
              <a:ea typeface="Roboto Mono"/>
              <a:cs typeface="Roboto Mono"/>
              <a:sym typeface="Roboto Mono"/>
            </a:endParaRPr>
          </a:p>
        </p:txBody>
      </p:sp>
      <p:sp>
        <p:nvSpPr>
          <p:cNvPr id="541" name="Google Shape;541;p86"/>
          <p:cNvSpPr txBox="1"/>
          <p:nvPr>
            <p:ph idx="1" type="body"/>
          </p:nvPr>
        </p:nvSpPr>
        <p:spPr>
          <a:xfrm>
            <a:off x="311700" y="1017725"/>
            <a:ext cx="4446000" cy="40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MyLinkedList</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MyLinkedList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tail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addAtEnd (e)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IF tail == nil THEN</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tail = new MyListNode(e)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tail.next = new MyListNode(e)</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000000"/>
                </a:solidFill>
                <a:latin typeface="Courier New"/>
                <a:ea typeface="Courier New"/>
                <a:cs typeface="Courier New"/>
                <a:sym typeface="Courier New"/>
              </a:rPr>
              <a:t>			tail = tail.next</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ENDIF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isEmpty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RETURN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MyListNode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MyListNode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item =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next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p:txBody>
      </p:sp>
      <p:sp>
        <p:nvSpPr>
          <p:cNvPr id="542" name="Google Shape;542;p86"/>
          <p:cNvSpPr txBox="1"/>
          <p:nvPr>
            <p:ph idx="1" type="body"/>
          </p:nvPr>
        </p:nvSpPr>
        <p:spPr>
          <a:xfrm>
            <a:off x="4757700" y="1017725"/>
            <a:ext cx="41007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Check if the following operation runs faster on the implementation to the left versus an implementation with reference to the head only:</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Returns TRUE if List contains an element?</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Runs faster on impl to left</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Does not run faster on impl to left</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b="1" sz="1200">
              <a:solidFill>
                <a:srgbClr val="FF0000"/>
              </a:solidFill>
              <a:latin typeface="Roboto Mono"/>
              <a:ea typeface="Roboto Mono"/>
              <a:cs typeface="Roboto Mono"/>
              <a:sym typeface="Roboto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2</a:t>
            </a:r>
            <a:endParaRPr>
              <a:latin typeface="Roboto Mono"/>
              <a:ea typeface="Roboto Mono"/>
              <a:cs typeface="Roboto Mono"/>
              <a:sym typeface="Roboto Mono"/>
            </a:endParaRPr>
          </a:p>
        </p:txBody>
      </p:sp>
      <p:sp>
        <p:nvSpPr>
          <p:cNvPr id="548" name="Google Shape;548;p87"/>
          <p:cNvSpPr txBox="1"/>
          <p:nvPr>
            <p:ph idx="1" type="body"/>
          </p:nvPr>
        </p:nvSpPr>
        <p:spPr>
          <a:xfrm>
            <a:off x="311700" y="1017725"/>
            <a:ext cx="4446000" cy="40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MyLinkedList</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MyLinkedList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tail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addAtEnd (e)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IF tail == nil THEN</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tail = new MyListNode(e)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tail.next = new MyListNode(e)</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000000"/>
                </a:solidFill>
                <a:latin typeface="Courier New"/>
                <a:ea typeface="Courier New"/>
                <a:cs typeface="Courier New"/>
                <a:sym typeface="Courier New"/>
              </a:rPr>
              <a:t>			tail = tail.next</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ENDIF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isEmpty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RETURN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MyListNode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MyListNode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item =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next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p:txBody>
      </p:sp>
      <p:sp>
        <p:nvSpPr>
          <p:cNvPr id="549" name="Google Shape;549;p87"/>
          <p:cNvSpPr txBox="1"/>
          <p:nvPr>
            <p:ph idx="1" type="body"/>
          </p:nvPr>
        </p:nvSpPr>
        <p:spPr>
          <a:xfrm>
            <a:off x="4757700" y="1017725"/>
            <a:ext cx="41007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Runs faster on impl to left</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Clr>
                <a:srgbClr val="FF0000"/>
              </a:buClr>
              <a:buSzPts val="1200"/>
              <a:buFont typeface="Roboto Mono"/>
              <a:buAutoNum type="alphaUcPeriod"/>
            </a:pPr>
            <a:r>
              <a:rPr b="1" lang="en" sz="1200">
                <a:solidFill>
                  <a:srgbClr val="FF0000"/>
                </a:solidFill>
                <a:latin typeface="Roboto Mono"/>
                <a:ea typeface="Roboto Mono"/>
                <a:cs typeface="Roboto Mono"/>
                <a:sym typeface="Roboto Mono"/>
              </a:rPr>
              <a:t>Does not run faster on impl to left</a:t>
            </a:r>
            <a:endParaRPr b="1" sz="1200">
              <a:solidFill>
                <a:srgbClr val="FF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b="1" sz="1200">
              <a:solidFill>
                <a:srgbClr val="FF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solidFill>
                  <a:srgbClr val="000000"/>
                </a:solidFill>
                <a:latin typeface="Roboto Mono"/>
                <a:ea typeface="Roboto Mono"/>
                <a:cs typeface="Roboto Mono"/>
                <a:sym typeface="Roboto Mono"/>
              </a:rPr>
              <a:t>Still need to go through entire list to find an element at worst case - O(n)</a:t>
            </a:r>
            <a:endParaRPr sz="1200">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solidFill>
                  <a:srgbClr val="000000"/>
                </a:solidFill>
                <a:latin typeface="Roboto Mono"/>
                <a:ea typeface="Roboto Mono"/>
                <a:cs typeface="Roboto Mono"/>
                <a:sym typeface="Roboto Mono"/>
              </a:rPr>
              <a:t>Unpredictable for where an entry could be due to lack of ordering in LinkedList</a:t>
            </a:r>
            <a:endParaRPr sz="1200">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b="1" sz="1200">
              <a:solidFill>
                <a:srgbClr val="FF0000"/>
              </a:solidFill>
              <a:latin typeface="Roboto Mono"/>
              <a:ea typeface="Roboto Mono"/>
              <a:cs typeface="Roboto Mono"/>
              <a:sym typeface="Roboto Mon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2</a:t>
            </a:r>
            <a:endParaRPr>
              <a:latin typeface="Roboto Mono"/>
              <a:ea typeface="Roboto Mono"/>
              <a:cs typeface="Roboto Mono"/>
              <a:sym typeface="Roboto Mono"/>
            </a:endParaRPr>
          </a:p>
        </p:txBody>
      </p:sp>
      <p:sp>
        <p:nvSpPr>
          <p:cNvPr id="555" name="Google Shape;555;p88"/>
          <p:cNvSpPr txBox="1"/>
          <p:nvPr>
            <p:ph idx="1" type="body"/>
          </p:nvPr>
        </p:nvSpPr>
        <p:spPr>
          <a:xfrm>
            <a:off x="311700" y="1017725"/>
            <a:ext cx="4446000" cy="40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MyLinkedList</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MyLinkedList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tail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addAtEnd (e)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IF tail == nil THEN</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tail = new MyListNode(e)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tail.next = new MyListNode(e)</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000000"/>
                </a:solidFill>
                <a:latin typeface="Courier New"/>
                <a:ea typeface="Courier New"/>
                <a:cs typeface="Courier New"/>
                <a:sym typeface="Courier New"/>
              </a:rPr>
              <a:t>			tail = tail.next</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ENDIF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isEmpty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RETURN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MyListNode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MyListNode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item =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next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p:txBody>
      </p:sp>
      <p:sp>
        <p:nvSpPr>
          <p:cNvPr id="556" name="Google Shape;556;p88"/>
          <p:cNvSpPr txBox="1"/>
          <p:nvPr>
            <p:ph idx="1" type="body"/>
          </p:nvPr>
        </p:nvSpPr>
        <p:spPr>
          <a:xfrm>
            <a:off x="4757700" y="1017725"/>
            <a:ext cx="41007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latin typeface="Roboto Mono"/>
                <a:ea typeface="Roboto Mono"/>
                <a:cs typeface="Roboto Mono"/>
                <a:sym typeface="Roboto Mono"/>
              </a:rPr>
              <a:t>Check if the following operation runs faster on the implementation to the left versus an implementation with reference to the head only:</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Removes the last element from LinkedList?</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Runs faster on impl to left</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Does not run faster on impl to left</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b="1" sz="1200">
              <a:solidFill>
                <a:srgbClr val="FF0000"/>
              </a:solidFill>
              <a:latin typeface="Roboto Mono"/>
              <a:ea typeface="Roboto Mono"/>
              <a:cs typeface="Roboto Mono"/>
              <a:sym typeface="Roboto Mon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2</a:t>
            </a:r>
            <a:endParaRPr>
              <a:latin typeface="Roboto Mono"/>
              <a:ea typeface="Roboto Mono"/>
              <a:cs typeface="Roboto Mono"/>
              <a:sym typeface="Roboto Mono"/>
            </a:endParaRPr>
          </a:p>
        </p:txBody>
      </p:sp>
      <p:sp>
        <p:nvSpPr>
          <p:cNvPr id="562" name="Google Shape;562;p89"/>
          <p:cNvSpPr txBox="1"/>
          <p:nvPr>
            <p:ph idx="1" type="body"/>
          </p:nvPr>
        </p:nvSpPr>
        <p:spPr>
          <a:xfrm>
            <a:off x="311700" y="1017725"/>
            <a:ext cx="4446000" cy="40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MyLinkedList</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MyLinkedList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tail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addAtEnd (e)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IF tail == nil THEN</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tail = new MyListNode(e)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tail.next = new MyListNode(e)</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000000"/>
                </a:solidFill>
                <a:latin typeface="Courier New"/>
                <a:ea typeface="Courier New"/>
                <a:cs typeface="Courier New"/>
                <a:sym typeface="Courier New"/>
              </a:rPr>
              <a:t>			tail = tail.next</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ENDIF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isEmpty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RETURN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MyListNode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MyListNode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item =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next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p:txBody>
      </p:sp>
      <p:sp>
        <p:nvSpPr>
          <p:cNvPr id="563" name="Google Shape;563;p89"/>
          <p:cNvSpPr txBox="1"/>
          <p:nvPr>
            <p:ph idx="1" type="body"/>
          </p:nvPr>
        </p:nvSpPr>
        <p:spPr>
          <a:xfrm>
            <a:off x="4757700" y="1017725"/>
            <a:ext cx="41007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Runs faster on impl to left</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Clr>
                <a:srgbClr val="FF0000"/>
              </a:buClr>
              <a:buSzPts val="1200"/>
              <a:buFont typeface="Roboto Mono"/>
              <a:buAutoNum type="alphaUcPeriod"/>
            </a:pPr>
            <a:r>
              <a:rPr b="1" lang="en" sz="1200">
                <a:solidFill>
                  <a:srgbClr val="FF0000"/>
                </a:solidFill>
                <a:latin typeface="Roboto Mono"/>
                <a:ea typeface="Roboto Mono"/>
                <a:cs typeface="Roboto Mono"/>
                <a:sym typeface="Roboto Mono"/>
              </a:rPr>
              <a:t>Does not run faster on impl to left</a:t>
            </a:r>
            <a:endParaRPr b="1" sz="1200">
              <a:solidFill>
                <a:srgbClr val="FF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b="1" sz="1200">
              <a:solidFill>
                <a:srgbClr val="FF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solidFill>
                  <a:srgbClr val="000000"/>
                </a:solidFill>
                <a:latin typeface="Roboto Mono"/>
                <a:ea typeface="Roboto Mono"/>
                <a:cs typeface="Roboto Mono"/>
                <a:sym typeface="Roboto Mono"/>
              </a:rPr>
              <a:t>Even with references to both head and tail, need to go through entire list again to find and remove tail since there is no previous field</a:t>
            </a:r>
            <a:endParaRPr sz="1200">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b="1" sz="1200">
              <a:solidFill>
                <a:srgbClr val="FF0000"/>
              </a:solidFill>
              <a:latin typeface="Roboto Mono"/>
              <a:ea typeface="Roboto Mono"/>
              <a:cs typeface="Roboto Mono"/>
              <a:sym typeface="Roboto Mon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2</a:t>
            </a:r>
            <a:endParaRPr>
              <a:latin typeface="Roboto Mono"/>
              <a:ea typeface="Roboto Mono"/>
              <a:cs typeface="Roboto Mono"/>
              <a:sym typeface="Roboto Mono"/>
            </a:endParaRPr>
          </a:p>
        </p:txBody>
      </p:sp>
      <p:sp>
        <p:nvSpPr>
          <p:cNvPr id="569" name="Google Shape;569;p90"/>
          <p:cNvSpPr txBox="1"/>
          <p:nvPr>
            <p:ph idx="1" type="body"/>
          </p:nvPr>
        </p:nvSpPr>
        <p:spPr>
          <a:xfrm>
            <a:off x="311700" y="1017725"/>
            <a:ext cx="4446000" cy="40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MyLinkedList</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MyLinkedList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tail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addAtEnd (e)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IF tail == nil THEN</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tail = new MyListNode(e)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tail.next = new MyListNode(e)</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000000"/>
                </a:solidFill>
                <a:latin typeface="Courier New"/>
                <a:ea typeface="Courier New"/>
                <a:cs typeface="Courier New"/>
                <a:sym typeface="Courier New"/>
              </a:rPr>
              <a:t>			tail = tail.next</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ENDIF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isEmpty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RETURN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MyListNode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MyListNode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item =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next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p:txBody>
      </p:sp>
      <p:sp>
        <p:nvSpPr>
          <p:cNvPr id="570" name="Google Shape;570;p90"/>
          <p:cNvSpPr txBox="1"/>
          <p:nvPr>
            <p:ph idx="1" type="body"/>
          </p:nvPr>
        </p:nvSpPr>
        <p:spPr>
          <a:xfrm>
            <a:off x="4757700" y="1017725"/>
            <a:ext cx="41007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latin typeface="Roboto Mono"/>
                <a:ea typeface="Roboto Mono"/>
                <a:cs typeface="Roboto Mono"/>
                <a:sym typeface="Roboto Mono"/>
              </a:rPr>
              <a:t>Check if the following operation runs faster on the implementation to the left versus an implementation with reference to the head only:</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Add given element to front of list?</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Runs faster on impl to left</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Does not run faster on impl to left</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b="1" sz="1200">
              <a:solidFill>
                <a:srgbClr val="FF0000"/>
              </a:solidFill>
              <a:latin typeface="Roboto Mono"/>
              <a:ea typeface="Roboto Mono"/>
              <a:cs typeface="Roboto Mono"/>
              <a:sym typeface="Roboto Mon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2</a:t>
            </a:r>
            <a:endParaRPr>
              <a:latin typeface="Roboto Mono"/>
              <a:ea typeface="Roboto Mono"/>
              <a:cs typeface="Roboto Mono"/>
              <a:sym typeface="Roboto Mono"/>
            </a:endParaRPr>
          </a:p>
        </p:txBody>
      </p:sp>
      <p:sp>
        <p:nvSpPr>
          <p:cNvPr id="576" name="Google Shape;576;p91"/>
          <p:cNvSpPr txBox="1"/>
          <p:nvPr>
            <p:ph idx="1" type="body"/>
          </p:nvPr>
        </p:nvSpPr>
        <p:spPr>
          <a:xfrm>
            <a:off x="311700" y="1017725"/>
            <a:ext cx="4446000" cy="40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MyLinkedList</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MyLinkedList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tail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addAtEnd (e)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IF tail == nil THEN</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tail = new MyListNode(e)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tail.next = new MyListNode(e)</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000000"/>
                </a:solidFill>
                <a:latin typeface="Courier New"/>
                <a:ea typeface="Courier New"/>
                <a:cs typeface="Courier New"/>
                <a:sym typeface="Courier New"/>
              </a:rPr>
              <a:t>			tail = tail.next</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ENDIF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isEmpty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RETURN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MyListNode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MyListNode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item =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next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p:txBody>
      </p:sp>
      <p:sp>
        <p:nvSpPr>
          <p:cNvPr id="577" name="Google Shape;577;p91"/>
          <p:cNvSpPr txBox="1"/>
          <p:nvPr>
            <p:ph idx="1" type="body"/>
          </p:nvPr>
        </p:nvSpPr>
        <p:spPr>
          <a:xfrm>
            <a:off x="4757700" y="1017725"/>
            <a:ext cx="41007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Runs faster on impl to left</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Clr>
                <a:srgbClr val="FF0000"/>
              </a:buClr>
              <a:buSzPts val="1200"/>
              <a:buFont typeface="Roboto Mono"/>
              <a:buAutoNum type="alphaUcPeriod"/>
            </a:pPr>
            <a:r>
              <a:rPr b="1" lang="en" sz="1200">
                <a:solidFill>
                  <a:srgbClr val="FF0000"/>
                </a:solidFill>
                <a:latin typeface="Roboto Mono"/>
                <a:ea typeface="Roboto Mono"/>
                <a:cs typeface="Roboto Mono"/>
                <a:sym typeface="Roboto Mono"/>
              </a:rPr>
              <a:t>Does not run faster on impl to left</a:t>
            </a:r>
            <a:endParaRPr b="1" sz="1200">
              <a:solidFill>
                <a:srgbClr val="FF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b="1" sz="1200">
              <a:solidFill>
                <a:srgbClr val="FF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solidFill>
                  <a:srgbClr val="000000"/>
                </a:solidFill>
                <a:latin typeface="Roboto Mono"/>
                <a:ea typeface="Roboto Mono"/>
                <a:cs typeface="Roboto Mono"/>
                <a:sym typeface="Roboto Mono"/>
              </a:rPr>
              <a:t>Makes no difference having a tail node since you just need a head node to add new node to front</a:t>
            </a:r>
            <a:endParaRPr sz="1200">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b="1" sz="1200">
              <a:solidFill>
                <a:srgbClr val="FF0000"/>
              </a:solidFill>
              <a:latin typeface="Roboto Mono"/>
              <a:ea typeface="Roboto Mono"/>
              <a:cs typeface="Roboto Mono"/>
              <a:sym typeface="Roboto Mon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2</a:t>
            </a:r>
            <a:endParaRPr>
              <a:latin typeface="Roboto Mono"/>
              <a:ea typeface="Roboto Mono"/>
              <a:cs typeface="Roboto Mono"/>
              <a:sym typeface="Roboto Mono"/>
            </a:endParaRPr>
          </a:p>
        </p:txBody>
      </p:sp>
      <p:sp>
        <p:nvSpPr>
          <p:cNvPr id="583" name="Google Shape;583;p92"/>
          <p:cNvSpPr txBox="1"/>
          <p:nvPr>
            <p:ph idx="1" type="body"/>
          </p:nvPr>
        </p:nvSpPr>
        <p:spPr>
          <a:xfrm>
            <a:off x="311700" y="1017725"/>
            <a:ext cx="4446000" cy="40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MyLinkedList</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MyLinkedList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tail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addAtEnd (e)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IF tail == nil THEN</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tail = new MyListNode(e)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tail.next = new MyListNode(e)</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000000"/>
                </a:solidFill>
                <a:latin typeface="Courier New"/>
                <a:ea typeface="Courier New"/>
                <a:cs typeface="Courier New"/>
                <a:sym typeface="Courier New"/>
              </a:rPr>
              <a:t>			tail = tail.next</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ENDIF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isEmpty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RETURN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MyListNode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MyListNode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item =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next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p:txBody>
      </p:sp>
      <p:sp>
        <p:nvSpPr>
          <p:cNvPr id="584" name="Google Shape;584;p92"/>
          <p:cNvSpPr txBox="1"/>
          <p:nvPr>
            <p:ph idx="1" type="body"/>
          </p:nvPr>
        </p:nvSpPr>
        <p:spPr>
          <a:xfrm>
            <a:off x="4757700" y="1017725"/>
            <a:ext cx="41007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latin typeface="Roboto Mono"/>
                <a:ea typeface="Roboto Mono"/>
                <a:cs typeface="Roboto Mono"/>
                <a:sym typeface="Roboto Mono"/>
              </a:rPr>
              <a:t>Check if the following operation runs faster on the implementation to the left versus an implementation with reference to the head only:</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latin typeface="Roboto Mono"/>
                <a:ea typeface="Roboto Mono"/>
                <a:cs typeface="Roboto Mono"/>
                <a:sym typeface="Roboto Mono"/>
              </a:rPr>
              <a:t>Add given element to end of list?</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Runs faster on impl to left</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Does not run faster on impl to left</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b="1" sz="1200">
              <a:solidFill>
                <a:srgbClr val="FF0000"/>
              </a:solidFill>
              <a:latin typeface="Roboto Mono"/>
              <a:ea typeface="Roboto Mono"/>
              <a:cs typeface="Roboto Mono"/>
              <a:sym typeface="Roboto Mon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2</a:t>
            </a:r>
            <a:endParaRPr>
              <a:latin typeface="Roboto Mono"/>
              <a:ea typeface="Roboto Mono"/>
              <a:cs typeface="Roboto Mono"/>
              <a:sym typeface="Roboto Mono"/>
            </a:endParaRPr>
          </a:p>
        </p:txBody>
      </p:sp>
      <p:sp>
        <p:nvSpPr>
          <p:cNvPr id="590" name="Google Shape;590;p93"/>
          <p:cNvSpPr txBox="1"/>
          <p:nvPr>
            <p:ph idx="1" type="body"/>
          </p:nvPr>
        </p:nvSpPr>
        <p:spPr>
          <a:xfrm>
            <a:off x="311700" y="1017725"/>
            <a:ext cx="4446000" cy="40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MyLinkedList</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MyLinkedList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tail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addAtEnd (e)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IF tail == nil THEN</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head = tail = new MyListNode(e)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tail.next = new MyListNode(e)</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000000"/>
                </a:solidFill>
                <a:latin typeface="Courier New"/>
                <a:ea typeface="Courier New"/>
                <a:cs typeface="Courier New"/>
                <a:sym typeface="Courier New"/>
              </a:rPr>
              <a:t>			tail = tail.next</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ENDIF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isEmpty ()</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RETURN head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CLASS MyListNode</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DEFINE initialize MyListNode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item = node_item</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next = nil</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	ENDEF</a:t>
            </a:r>
            <a:endParaRPr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latin typeface="Courier New"/>
                <a:ea typeface="Courier New"/>
                <a:cs typeface="Courier New"/>
                <a:sym typeface="Courier New"/>
              </a:rPr>
              <a:t>ENDCLASS</a:t>
            </a:r>
            <a:endParaRPr sz="1000">
              <a:latin typeface="Courier New"/>
              <a:ea typeface="Courier New"/>
              <a:cs typeface="Courier New"/>
              <a:sym typeface="Courier New"/>
            </a:endParaRPr>
          </a:p>
        </p:txBody>
      </p:sp>
      <p:sp>
        <p:nvSpPr>
          <p:cNvPr id="591" name="Google Shape;591;p93"/>
          <p:cNvSpPr txBox="1"/>
          <p:nvPr>
            <p:ph idx="1" type="body"/>
          </p:nvPr>
        </p:nvSpPr>
        <p:spPr>
          <a:xfrm>
            <a:off x="4757700" y="1017725"/>
            <a:ext cx="41007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Clr>
                <a:srgbClr val="FF0000"/>
              </a:buClr>
              <a:buSzPts val="1200"/>
              <a:buFont typeface="Roboto Mono"/>
              <a:buAutoNum type="alphaUcPeriod"/>
            </a:pPr>
            <a:r>
              <a:rPr b="1" lang="en" sz="1200">
                <a:solidFill>
                  <a:srgbClr val="FF0000"/>
                </a:solidFill>
                <a:latin typeface="Roboto Mono"/>
                <a:ea typeface="Roboto Mono"/>
                <a:cs typeface="Roboto Mono"/>
                <a:sym typeface="Roboto Mono"/>
              </a:rPr>
              <a:t>Runs faster on impl to left</a:t>
            </a:r>
            <a:endParaRPr b="1" sz="1200">
              <a:solidFill>
                <a:srgbClr val="FF0000"/>
              </a:solidFill>
              <a:latin typeface="Roboto Mono"/>
              <a:ea typeface="Roboto Mono"/>
              <a:cs typeface="Roboto Mono"/>
              <a:sym typeface="Roboto Mono"/>
            </a:endParaRPr>
          </a:p>
          <a:p>
            <a:pPr indent="-304800" lvl="0" marL="457200" rtl="0" algn="l">
              <a:lnSpc>
                <a:spcPct val="115000"/>
              </a:lnSpc>
              <a:spcBef>
                <a:spcPts val="0"/>
              </a:spcBef>
              <a:spcAft>
                <a:spcPts val="0"/>
              </a:spcAft>
              <a:buClr>
                <a:srgbClr val="000000"/>
              </a:buClr>
              <a:buSzPts val="1200"/>
              <a:buFont typeface="Roboto Mono"/>
              <a:buAutoNum type="alphaUcPeriod"/>
            </a:pPr>
            <a:r>
              <a:rPr lang="en" sz="1200">
                <a:solidFill>
                  <a:srgbClr val="000000"/>
                </a:solidFill>
                <a:latin typeface="Roboto Mono"/>
                <a:ea typeface="Roboto Mono"/>
                <a:cs typeface="Roboto Mono"/>
                <a:sym typeface="Roboto Mono"/>
              </a:rPr>
              <a:t>Does not run faster on impl to left</a:t>
            </a:r>
            <a:endParaRPr sz="1200">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b="1" sz="1200">
              <a:solidFill>
                <a:srgbClr val="FF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200">
                <a:solidFill>
                  <a:srgbClr val="000000"/>
                </a:solidFill>
                <a:latin typeface="Roboto Mono"/>
                <a:ea typeface="Roboto Mono"/>
                <a:cs typeface="Roboto Mono"/>
                <a:sym typeface="Roboto Mono"/>
              </a:rPr>
              <a:t>Having a tail node gives you easy access to the end of the list. We do not have to iterate through the all entries.</a:t>
            </a:r>
            <a:endParaRPr sz="1200">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b="1" sz="1200">
              <a:solidFill>
                <a:srgbClr val="FF0000"/>
              </a:solidFill>
              <a:latin typeface="Roboto Mono"/>
              <a:ea typeface="Roboto Mono"/>
              <a:cs typeface="Roboto Mono"/>
              <a:sym typeface="Roboto Mon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3</a:t>
            </a:r>
            <a:endParaRPr>
              <a:latin typeface="Roboto Mono"/>
              <a:ea typeface="Roboto Mono"/>
              <a:cs typeface="Roboto Mono"/>
              <a:sym typeface="Roboto Mono"/>
            </a:endParaRPr>
          </a:p>
        </p:txBody>
      </p:sp>
      <p:sp>
        <p:nvSpPr>
          <p:cNvPr id="597" name="Google Shape;597;p9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Which methods have a faster runtime when implemented with a doubly linked list instead of a singly linked list?</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(recall: singly linked list only has reference to head and next; DLL has reference to both head and tail, next and previous)</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addAtEnd(e) - adds e to the end of the list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removeAtEnd() - removes and returns last element </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addAtStart(e) - adds e to the start of list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A and B</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All the above methods are faster when implemented with a DDL</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3</a:t>
            </a:r>
            <a:endParaRPr>
              <a:latin typeface="Roboto Mono"/>
              <a:ea typeface="Roboto Mono"/>
              <a:cs typeface="Roboto Mono"/>
              <a:sym typeface="Roboto Mono"/>
            </a:endParaRPr>
          </a:p>
        </p:txBody>
      </p:sp>
      <p:sp>
        <p:nvSpPr>
          <p:cNvPr id="603" name="Google Shape;603;p9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Which methods have a faster runtime when implemented with a doubly linked list instead of a singly linked list?</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(recall: singly linked list only has reference to head and next; DLL has reference to both head and tail, next and previous)</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addAtEnd(e) - adds e to the end of the list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removeAtEnd() - removes and returns last element </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addAtStart(e) - adds e to the start of list</a:t>
            </a:r>
            <a:endParaRPr>
              <a:latin typeface="Roboto Mono"/>
              <a:ea typeface="Roboto Mono"/>
              <a:cs typeface="Roboto Mono"/>
              <a:sym typeface="Roboto Mono"/>
            </a:endParaRPr>
          </a:p>
          <a:p>
            <a:pPr indent="-342900" lvl="0" marL="457200" rtl="0" algn="l">
              <a:lnSpc>
                <a:spcPct val="115000"/>
              </a:lnSpc>
              <a:spcBef>
                <a:spcPts val="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A and B</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All the above methods are faster when implemented with a DDL</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2</a:t>
            </a:r>
            <a:endParaRPr/>
          </a:p>
        </p:txBody>
      </p:sp>
      <p:sp>
        <p:nvSpPr>
          <p:cNvPr id="247" name="Google Shape;247;p42"/>
          <p:cNvSpPr txBox="1"/>
          <p:nvPr>
            <p:ph idx="1" type="body"/>
          </p:nvPr>
        </p:nvSpPr>
        <p:spPr>
          <a:xfrm>
            <a:off x="819150" y="15001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Topics Covered</a:t>
            </a:r>
            <a:endParaRPr b="1" sz="1800" u="sng"/>
          </a:p>
          <a:p>
            <a:pPr indent="-381000" lvl="0" marL="457200" rtl="0" algn="l">
              <a:spcBef>
                <a:spcPts val="1600"/>
              </a:spcBef>
              <a:spcAft>
                <a:spcPts val="0"/>
              </a:spcAft>
              <a:buSzPts val="2400"/>
              <a:buChar char="●"/>
            </a:pPr>
            <a:r>
              <a:rPr lang="en" sz="2400"/>
              <a:t>Time Complexities</a:t>
            </a:r>
            <a:endParaRPr sz="2400"/>
          </a:p>
          <a:p>
            <a:pPr indent="-381000" lvl="0" marL="457200" rtl="0" algn="l">
              <a:spcBef>
                <a:spcPts val="0"/>
              </a:spcBef>
              <a:spcAft>
                <a:spcPts val="0"/>
              </a:spcAft>
              <a:buSzPts val="2400"/>
              <a:buChar char="●"/>
            </a:pPr>
            <a:r>
              <a:rPr lang="en" sz="2400"/>
              <a:t>Sorting</a:t>
            </a:r>
            <a:endParaRPr sz="2400"/>
          </a:p>
          <a:p>
            <a:pPr indent="-381000" lvl="0" marL="457200" rtl="0" algn="l">
              <a:spcBef>
                <a:spcPts val="0"/>
              </a:spcBef>
              <a:spcAft>
                <a:spcPts val="0"/>
              </a:spcAft>
              <a:buSzPts val="2400"/>
              <a:buChar char="●"/>
            </a:pPr>
            <a:r>
              <a:rPr lang="en" sz="2400"/>
              <a:t>Maps and HashTables</a:t>
            </a:r>
            <a:endParaRPr sz="2400"/>
          </a:p>
          <a:p>
            <a:pPr indent="0" lvl="0" marL="457200" rtl="0" algn="l">
              <a:spcBef>
                <a:spcPts val="1600"/>
              </a:spcBef>
              <a:spcAft>
                <a:spcPts val="0"/>
              </a:spcAft>
              <a:buNone/>
            </a:pPr>
            <a:r>
              <a:t/>
            </a:r>
            <a:endParaRPr sz="2400"/>
          </a:p>
          <a:p>
            <a:pPr indent="0" lvl="0" marL="0" rtl="0" algn="l">
              <a:spcBef>
                <a:spcPts val="1600"/>
              </a:spcBef>
              <a:spcAft>
                <a:spcPts val="1600"/>
              </a:spcAft>
              <a:buNone/>
            </a:pPr>
            <a:r>
              <a:rPr lang="en" sz="2400"/>
              <a:t>Midterm 2 Review </a:t>
            </a:r>
            <a:r>
              <a:rPr lang="en" sz="2400" u="sng">
                <a:solidFill>
                  <a:schemeClr val="hlink"/>
                </a:solidFill>
                <a:hlinkClick r:id="rId3"/>
              </a:rPr>
              <a:t>Discussion Slides</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3</a:t>
            </a:r>
            <a:endParaRPr>
              <a:latin typeface="Roboto Mono"/>
              <a:ea typeface="Roboto Mono"/>
              <a:cs typeface="Roboto Mono"/>
              <a:sym typeface="Roboto Mono"/>
            </a:endParaRPr>
          </a:p>
        </p:txBody>
      </p:sp>
      <p:sp>
        <p:nvSpPr>
          <p:cNvPr id="609" name="Google Shape;609;p9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Using a singly linked list, which of the following pairs have different asymptotic runtimes?</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addAtEnd(e), removeAtEnd()</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get(ind), contains(e)</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addAtEnd(e), addAtStart(e)</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removeAtStart(), addAtStart(e)</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9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3</a:t>
            </a:r>
            <a:endParaRPr>
              <a:latin typeface="Roboto Mono"/>
              <a:ea typeface="Roboto Mono"/>
              <a:cs typeface="Roboto Mono"/>
              <a:sym typeface="Roboto Mono"/>
            </a:endParaRPr>
          </a:p>
        </p:txBody>
      </p:sp>
      <p:sp>
        <p:nvSpPr>
          <p:cNvPr id="615" name="Google Shape;615;p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Using a singly linked list, which of the following pairs have different asymptotic runtimes?</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addAtEnd(e), removeAtEnd() </a:t>
            </a:r>
            <a:endParaRPr>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get(ind), contains(e) </a:t>
            </a:r>
            <a:endParaRPr>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b="1" lang="en">
                <a:solidFill>
                  <a:srgbClr val="FF0000"/>
                </a:solidFill>
                <a:latin typeface="Roboto Mono"/>
                <a:ea typeface="Roboto Mono"/>
                <a:cs typeface="Roboto Mono"/>
                <a:sym typeface="Roboto Mono"/>
              </a:rPr>
              <a:t>addAtEnd(e), addAtStart(e)</a:t>
            </a:r>
            <a:endParaRPr>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removeAtStart(), addAtStart(e) </a:t>
            </a:r>
            <a:endParaRPr>
              <a:solidFill>
                <a:srgbClr val="FF0000"/>
              </a:solidFill>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9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3</a:t>
            </a:r>
            <a:endParaRPr>
              <a:latin typeface="Roboto Mono"/>
              <a:ea typeface="Roboto Mono"/>
              <a:cs typeface="Roboto Mono"/>
              <a:sym typeface="Roboto Mono"/>
            </a:endParaRPr>
          </a:p>
        </p:txBody>
      </p:sp>
      <p:sp>
        <p:nvSpPr>
          <p:cNvPr id="621" name="Google Shape;621;p9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Using a singly linked list, which of the following pairs have different asymptotic runtimes?</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addAtEnd(e), removeAtEnd() </a:t>
            </a:r>
            <a:r>
              <a:rPr lang="en">
                <a:solidFill>
                  <a:srgbClr val="FF0000"/>
                </a:solidFill>
                <a:latin typeface="Roboto Mono"/>
                <a:ea typeface="Roboto Mono"/>
                <a:cs typeface="Roboto Mono"/>
                <a:sym typeface="Roboto Mono"/>
              </a:rPr>
              <a:t>- both are O(n)</a:t>
            </a:r>
            <a:endParaRPr>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get(ind), contains(e) </a:t>
            </a:r>
            <a:r>
              <a:rPr lang="en">
                <a:solidFill>
                  <a:srgbClr val="FF0000"/>
                </a:solidFill>
                <a:latin typeface="Roboto Mono"/>
                <a:ea typeface="Roboto Mono"/>
                <a:cs typeface="Roboto Mono"/>
                <a:sym typeface="Roboto Mono"/>
              </a:rPr>
              <a:t>- both are O(n)</a:t>
            </a:r>
            <a:endParaRPr>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b="1" lang="en">
                <a:solidFill>
                  <a:srgbClr val="FF0000"/>
                </a:solidFill>
                <a:latin typeface="Roboto Mono"/>
                <a:ea typeface="Roboto Mono"/>
                <a:cs typeface="Roboto Mono"/>
                <a:sym typeface="Roboto Mono"/>
              </a:rPr>
              <a:t>addAtEnd(e), addAtStart(e)</a:t>
            </a:r>
            <a:r>
              <a:rPr lang="en">
                <a:latin typeface="Roboto Mono"/>
                <a:ea typeface="Roboto Mono"/>
                <a:cs typeface="Roboto Mono"/>
                <a:sym typeface="Roboto Mono"/>
              </a:rPr>
              <a:t> </a:t>
            </a:r>
            <a:r>
              <a:rPr lang="en">
                <a:solidFill>
                  <a:srgbClr val="FF0000"/>
                </a:solidFill>
                <a:latin typeface="Roboto Mono"/>
                <a:ea typeface="Roboto Mono"/>
                <a:cs typeface="Roboto Mono"/>
                <a:sym typeface="Roboto Mono"/>
              </a:rPr>
              <a:t>- O(n), O(1)</a:t>
            </a:r>
            <a:endParaRPr>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removeAtStart(), addAtStart(e) </a:t>
            </a:r>
            <a:r>
              <a:rPr lang="en">
                <a:solidFill>
                  <a:srgbClr val="FF0000"/>
                </a:solidFill>
                <a:latin typeface="Roboto Mono"/>
                <a:ea typeface="Roboto Mono"/>
                <a:cs typeface="Roboto Mono"/>
                <a:sym typeface="Roboto Mono"/>
              </a:rPr>
              <a:t>- both are O(1)</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3</a:t>
            </a:r>
            <a:endParaRPr>
              <a:latin typeface="Roboto Mono"/>
              <a:ea typeface="Roboto Mono"/>
              <a:cs typeface="Roboto Mono"/>
              <a:sym typeface="Roboto Mono"/>
            </a:endParaRPr>
          </a:p>
        </p:txBody>
      </p:sp>
      <p:sp>
        <p:nvSpPr>
          <p:cNvPr id="627" name="Google Shape;627;p9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Using a singly linked list, which of the following pairs have different asymptotic runtimes?</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addAtEnd(e), removeAtEnd() </a:t>
            </a:r>
            <a:r>
              <a:rPr lang="en">
                <a:solidFill>
                  <a:srgbClr val="FF0000"/>
                </a:solidFill>
                <a:latin typeface="Roboto Mono"/>
                <a:ea typeface="Roboto Mono"/>
                <a:cs typeface="Roboto Mono"/>
                <a:sym typeface="Roboto Mono"/>
              </a:rPr>
              <a:t>- both are O(n)</a:t>
            </a:r>
            <a:endParaRPr>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get(ind), contains(e) </a:t>
            </a:r>
            <a:r>
              <a:rPr lang="en">
                <a:solidFill>
                  <a:srgbClr val="FF0000"/>
                </a:solidFill>
                <a:latin typeface="Roboto Mono"/>
                <a:ea typeface="Roboto Mono"/>
                <a:cs typeface="Roboto Mono"/>
                <a:sym typeface="Roboto Mono"/>
              </a:rPr>
              <a:t>- both are O(n)</a:t>
            </a:r>
            <a:endParaRPr>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b="1" lang="en">
                <a:solidFill>
                  <a:srgbClr val="FF0000"/>
                </a:solidFill>
                <a:latin typeface="Roboto Mono"/>
                <a:ea typeface="Roboto Mono"/>
                <a:cs typeface="Roboto Mono"/>
                <a:sym typeface="Roboto Mono"/>
              </a:rPr>
              <a:t>addAtEnd(e), addAtStart(e)</a:t>
            </a:r>
            <a:r>
              <a:rPr lang="en">
                <a:latin typeface="Roboto Mono"/>
                <a:ea typeface="Roboto Mono"/>
                <a:cs typeface="Roboto Mono"/>
                <a:sym typeface="Roboto Mono"/>
              </a:rPr>
              <a:t> </a:t>
            </a:r>
            <a:r>
              <a:rPr lang="en">
                <a:solidFill>
                  <a:srgbClr val="FF0000"/>
                </a:solidFill>
                <a:latin typeface="Roboto Mono"/>
                <a:ea typeface="Roboto Mono"/>
                <a:cs typeface="Roboto Mono"/>
                <a:sym typeface="Roboto Mono"/>
              </a:rPr>
              <a:t>- O(n), O(1)</a:t>
            </a:r>
            <a:endParaRPr>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removeAtStart(), addAtStart(e) </a:t>
            </a:r>
            <a:r>
              <a:rPr lang="en">
                <a:solidFill>
                  <a:srgbClr val="FF0000"/>
                </a:solidFill>
                <a:latin typeface="Roboto Mono"/>
                <a:ea typeface="Roboto Mono"/>
                <a:cs typeface="Roboto Mono"/>
                <a:sym typeface="Roboto Mono"/>
              </a:rPr>
              <a:t>- both are O(1)</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0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3</a:t>
            </a:r>
            <a:endParaRPr>
              <a:latin typeface="Roboto Mono"/>
              <a:ea typeface="Roboto Mono"/>
              <a:cs typeface="Roboto Mono"/>
              <a:sym typeface="Roboto Mono"/>
            </a:endParaRPr>
          </a:p>
        </p:txBody>
      </p:sp>
      <p:sp>
        <p:nvSpPr>
          <p:cNvPr id="633" name="Google Shape;633;p10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Recall the question: How do we differentiate a singly linked list from a doubly linked list using only the time measurements of list operations?</a:t>
            </a:r>
            <a:endParaRPr>
              <a:latin typeface="Roboto Mono"/>
              <a:ea typeface="Roboto Mono"/>
              <a:cs typeface="Roboto Mono"/>
              <a:sym typeface="Roboto Mono"/>
            </a:endParaRPr>
          </a:p>
          <a:p>
            <a:pPr indent="457200" lvl="0" marL="0" rtl="0" algn="l">
              <a:lnSpc>
                <a:spcPct val="115000"/>
              </a:lnSpc>
              <a:spcBef>
                <a:spcPts val="1600"/>
              </a:spcBef>
              <a:spcAft>
                <a:spcPts val="0"/>
              </a:spcAft>
              <a:buSzPts val="1800"/>
              <a:buNone/>
            </a:pPr>
            <a:r>
              <a:rPr b="1" lang="en" sz="1400">
                <a:solidFill>
                  <a:srgbClr val="FF0000"/>
                </a:solidFill>
                <a:latin typeface="Roboto Mono"/>
                <a:ea typeface="Roboto Mono"/>
                <a:cs typeface="Roboto Mono"/>
                <a:sym typeface="Roboto Mono"/>
              </a:rPr>
              <a:t>addAtEnd(e), addAtStart(e) - O(n), O(1) using singly linked list</a:t>
            </a:r>
            <a:endParaRPr b="1" sz="1400">
              <a:solidFill>
                <a:srgbClr val="FF0000"/>
              </a:solidFill>
              <a:latin typeface="Roboto Mono"/>
              <a:ea typeface="Roboto Mono"/>
              <a:cs typeface="Roboto Mono"/>
              <a:sym typeface="Roboto Mono"/>
            </a:endParaRPr>
          </a:p>
          <a:p>
            <a:pPr indent="457200" lvl="0" marL="0" rtl="0" algn="l">
              <a:lnSpc>
                <a:spcPct val="115000"/>
              </a:lnSpc>
              <a:spcBef>
                <a:spcPts val="1600"/>
              </a:spcBef>
              <a:spcAft>
                <a:spcPts val="0"/>
              </a:spcAft>
              <a:buSzPts val="1800"/>
              <a:buNone/>
            </a:pPr>
            <a:r>
              <a:rPr lang="en" sz="1400">
                <a:solidFill>
                  <a:srgbClr val="FF0000"/>
                </a:solidFill>
                <a:latin typeface="Roboto Mono"/>
                <a:ea typeface="Roboto Mono"/>
                <a:cs typeface="Roboto Mono"/>
                <a:sym typeface="Roboto Mono"/>
              </a:rPr>
              <a:t>this implies addAtEnd(e) should take longer than addAtStart() in general.</a:t>
            </a:r>
            <a:endParaRPr sz="1400">
              <a:solidFill>
                <a:srgbClr val="FF0000"/>
              </a:solidFill>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rPr lang="en">
                <a:latin typeface="Roboto Mono"/>
                <a:ea typeface="Roboto Mono"/>
                <a:cs typeface="Roboto Mono"/>
                <a:sym typeface="Roboto Mono"/>
              </a:rPr>
              <a:t>Note that addAtEnd(e) and removeAtEnd are O(1) when implemented with a DLL. Therefore if we measure the time of the above operations we expect to get similar time durations.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4</a:t>
            </a:r>
            <a:endParaRPr>
              <a:latin typeface="Roboto Mono"/>
              <a:ea typeface="Roboto Mono"/>
              <a:cs typeface="Roboto Mono"/>
              <a:sym typeface="Roboto Mono"/>
            </a:endParaRPr>
          </a:p>
        </p:txBody>
      </p:sp>
      <p:sp>
        <p:nvSpPr>
          <p:cNvPr id="639" name="Google Shape;639;p10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What is the time complexity to retrieve an element from a LinkedList?</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N</a:t>
            </a:r>
            <a:r>
              <a:rPr baseline="30000" lang="en">
                <a:latin typeface="Roboto Mono"/>
                <a:ea typeface="Roboto Mono"/>
                <a:cs typeface="Roboto Mono"/>
                <a:sym typeface="Roboto Mono"/>
              </a:rPr>
              <a:t>2</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N log N</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N</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log N</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Constant Time</a:t>
            </a:r>
            <a:endParaRPr>
              <a:latin typeface="Roboto Mono"/>
              <a:ea typeface="Roboto Mono"/>
              <a:cs typeface="Roboto Mono"/>
              <a:sym typeface="Roboto Mon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4</a:t>
            </a:r>
            <a:endParaRPr>
              <a:latin typeface="Roboto Mono"/>
              <a:ea typeface="Roboto Mono"/>
              <a:cs typeface="Roboto Mono"/>
              <a:sym typeface="Roboto Mono"/>
            </a:endParaRPr>
          </a:p>
        </p:txBody>
      </p:sp>
      <p:sp>
        <p:nvSpPr>
          <p:cNvPr id="645" name="Google Shape;645;p10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What is the time complexity to retrieve an element from a LinkedList?</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N</a:t>
            </a:r>
            <a:r>
              <a:rPr baseline="30000" lang="en">
                <a:latin typeface="Roboto Mono"/>
                <a:ea typeface="Roboto Mono"/>
                <a:cs typeface="Roboto Mono"/>
                <a:sym typeface="Roboto Mono"/>
              </a:rPr>
              <a:t>2</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N log N</a:t>
            </a:r>
            <a:endParaRPr>
              <a:latin typeface="Roboto Mono"/>
              <a:ea typeface="Roboto Mono"/>
              <a:cs typeface="Roboto Mono"/>
              <a:sym typeface="Roboto Mono"/>
            </a:endParaRPr>
          </a:p>
          <a:p>
            <a:pPr indent="-342900" lvl="0" marL="457200" rtl="0" algn="l">
              <a:lnSpc>
                <a:spcPct val="115000"/>
              </a:lnSpc>
              <a:spcBef>
                <a:spcPts val="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N</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log N</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Constant Time</a:t>
            </a:r>
            <a:endParaRPr>
              <a:latin typeface="Roboto Mono"/>
              <a:ea typeface="Roboto Mono"/>
              <a:cs typeface="Roboto Mono"/>
              <a:sym typeface="Roboto Mon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5</a:t>
            </a:r>
            <a:endParaRPr>
              <a:latin typeface="Roboto Mono"/>
              <a:ea typeface="Roboto Mono"/>
              <a:cs typeface="Roboto Mono"/>
              <a:sym typeface="Roboto Mono"/>
            </a:endParaRPr>
          </a:p>
        </p:txBody>
      </p:sp>
      <p:sp>
        <p:nvSpPr>
          <p:cNvPr id="651" name="Google Shape;651;p1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What is the definition of a fully balanced tree?</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The left and right subtrees’ heights of a complete tree differ by at most one</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The left and right subtrees’ total number of nodes differ by at most one</a:t>
            </a:r>
            <a:endParaRPr>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The left and right subtrees’ must have the same height</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solidFill>
                <a:srgbClr val="FF0000"/>
              </a:solidFill>
              <a:latin typeface="Roboto Mono"/>
              <a:ea typeface="Roboto Mono"/>
              <a:cs typeface="Roboto Mono"/>
              <a:sym typeface="Roboto Mon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5</a:t>
            </a:r>
            <a:endParaRPr>
              <a:latin typeface="Roboto Mono"/>
              <a:ea typeface="Roboto Mono"/>
              <a:cs typeface="Roboto Mono"/>
              <a:sym typeface="Roboto Mono"/>
            </a:endParaRPr>
          </a:p>
        </p:txBody>
      </p:sp>
      <p:sp>
        <p:nvSpPr>
          <p:cNvPr id="657" name="Google Shape;657;p10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What is the definition of a fully balanced tree?</a:t>
            </a:r>
            <a:endParaRPr>
              <a:latin typeface="Roboto Mono"/>
              <a:ea typeface="Roboto Mono"/>
              <a:cs typeface="Roboto Mono"/>
              <a:sym typeface="Roboto Mono"/>
            </a:endParaRPr>
          </a:p>
          <a:p>
            <a:pPr indent="-342900" lvl="0" marL="457200" rtl="0" algn="l">
              <a:lnSpc>
                <a:spcPct val="115000"/>
              </a:lnSpc>
              <a:spcBef>
                <a:spcPts val="160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The left and right subtrees’ heights of a tree differ by at most one</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The left and right subtrees’ total number of nodes differ by at most one</a:t>
            </a:r>
            <a:endParaRPr>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The left and right subtrees’ must have the same height</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solidFill>
                <a:srgbClr val="FF0000"/>
              </a:solidFill>
              <a:latin typeface="Roboto Mono"/>
              <a:ea typeface="Roboto Mono"/>
              <a:cs typeface="Roboto Mono"/>
              <a:sym typeface="Roboto Mon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5</a:t>
            </a:r>
            <a:endParaRPr>
              <a:latin typeface="Roboto Mono"/>
              <a:ea typeface="Roboto Mono"/>
              <a:cs typeface="Roboto Mono"/>
              <a:sym typeface="Roboto Mono"/>
            </a:endParaRPr>
          </a:p>
        </p:txBody>
      </p:sp>
      <p:sp>
        <p:nvSpPr>
          <p:cNvPr id="663" name="Google Shape;663;p10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Which of the following for the first five insertions (in the order given) will produce a fully balanced tree if inserting integers 1 to 1023?</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1, 2, 3, 4, 5</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512, 256, 768, 640, 384</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512, 511, 513, 510, 514</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512, 768, 640, 896, 256</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1023, 512, 768, 256, 640</a:t>
            </a:r>
            <a:endParaRPr>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Beyond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5</a:t>
            </a:r>
            <a:endParaRPr>
              <a:latin typeface="Roboto Mono"/>
              <a:ea typeface="Roboto Mono"/>
              <a:cs typeface="Roboto Mono"/>
              <a:sym typeface="Roboto Mono"/>
            </a:endParaRPr>
          </a:p>
        </p:txBody>
      </p:sp>
      <p:sp>
        <p:nvSpPr>
          <p:cNvPr id="669" name="Google Shape;669;p10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Which of the following for the first five insertions (in the order given) will produce a fully balanced tree if inserting integers 1 to 1023?</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1, 2, 3, 4, 5</a:t>
            </a:r>
            <a:endParaRPr>
              <a:latin typeface="Roboto Mono"/>
              <a:ea typeface="Roboto Mono"/>
              <a:cs typeface="Roboto Mono"/>
              <a:sym typeface="Roboto Mono"/>
            </a:endParaRPr>
          </a:p>
          <a:p>
            <a:pPr indent="-342900" lvl="0" marL="457200" rtl="0" algn="l">
              <a:lnSpc>
                <a:spcPct val="115000"/>
              </a:lnSpc>
              <a:spcBef>
                <a:spcPts val="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512, 256, 768, 640, 384</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512, 511, 513, 510, 514</a:t>
            </a:r>
            <a:endParaRPr>
              <a:latin typeface="Roboto Mono"/>
              <a:ea typeface="Roboto Mono"/>
              <a:cs typeface="Roboto Mono"/>
              <a:sym typeface="Roboto Mono"/>
            </a:endParaRPr>
          </a:p>
          <a:p>
            <a:pPr indent="-342900" lvl="0" marL="457200" rtl="0" algn="l">
              <a:lnSpc>
                <a:spcPct val="115000"/>
              </a:lnSpc>
              <a:spcBef>
                <a:spcPts val="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512, 768, 640, 896, 256</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1023, 512, 768, 256, 640</a:t>
            </a:r>
            <a:endParaRPr>
              <a:latin typeface="Roboto Mono"/>
              <a:ea typeface="Roboto Mono"/>
              <a:cs typeface="Roboto Mono"/>
              <a:sym typeface="Roboto Mon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6</a:t>
            </a:r>
            <a:endParaRPr>
              <a:latin typeface="Roboto Mono"/>
              <a:ea typeface="Roboto Mono"/>
              <a:cs typeface="Roboto Mono"/>
              <a:sym typeface="Roboto Mono"/>
            </a:endParaRPr>
          </a:p>
        </p:txBody>
      </p:sp>
      <p:sp>
        <p:nvSpPr>
          <p:cNvPr id="675" name="Google Shape;675;p10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What does the following method do?</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sz="1200">
                <a:latin typeface="Roboto Mono"/>
                <a:ea typeface="Roboto Mono"/>
                <a:cs typeface="Roboto Mono"/>
                <a:sym typeface="Roboto Mono"/>
              </a:rPr>
              <a:t>mystery(value)</a:t>
            </a:r>
            <a:br>
              <a:rPr lang="en" sz="1200">
                <a:latin typeface="Roboto Mono"/>
                <a:ea typeface="Roboto Mono"/>
                <a:cs typeface="Roboto Mono"/>
                <a:sym typeface="Roboto Mono"/>
              </a:rPr>
            </a:br>
            <a:r>
              <a:rPr lang="en" sz="1200">
                <a:latin typeface="Roboto Mono"/>
                <a:ea typeface="Roboto Mono"/>
                <a:cs typeface="Roboto Mono"/>
                <a:sym typeface="Roboto Mono"/>
              </a:rPr>
              <a:t>	current = head</a:t>
            </a:r>
            <a:br>
              <a:rPr lang="en" sz="1200">
                <a:latin typeface="Roboto Mono"/>
                <a:ea typeface="Roboto Mono"/>
                <a:cs typeface="Roboto Mono"/>
                <a:sym typeface="Roboto Mono"/>
              </a:rPr>
            </a:br>
            <a:r>
              <a:rPr lang="en" sz="1200">
                <a:latin typeface="Roboto Mono"/>
                <a:ea typeface="Roboto Mono"/>
                <a:cs typeface="Roboto Mono"/>
                <a:sym typeface="Roboto Mono"/>
              </a:rPr>
              <a:t>	temp = nil</a:t>
            </a:r>
            <a:br>
              <a:rPr lang="en" sz="1200">
                <a:latin typeface="Roboto Mono"/>
                <a:ea typeface="Roboto Mono"/>
                <a:cs typeface="Roboto Mono"/>
                <a:sym typeface="Roboto Mono"/>
              </a:rPr>
            </a:br>
            <a:r>
              <a:rPr lang="en" sz="1200">
                <a:latin typeface="Roboto Mono"/>
                <a:ea typeface="Roboto Mono"/>
                <a:cs typeface="Roboto Mono"/>
                <a:sym typeface="Roboto Mono"/>
              </a:rPr>
              <a:t>	WHILE current != nil AND current.item != value DO</a:t>
            </a:r>
            <a:br>
              <a:rPr lang="en" sz="1200">
                <a:latin typeface="Roboto Mono"/>
                <a:ea typeface="Roboto Mono"/>
                <a:cs typeface="Roboto Mono"/>
                <a:sym typeface="Roboto Mono"/>
              </a:rPr>
            </a:br>
            <a:r>
              <a:rPr lang="en" sz="1200">
                <a:latin typeface="Roboto Mono"/>
                <a:ea typeface="Roboto Mono"/>
                <a:cs typeface="Roboto Mono"/>
                <a:sym typeface="Roboto Mono"/>
              </a:rPr>
              <a:t>	temp = current</a:t>
            </a:r>
            <a:br>
              <a:rPr lang="en" sz="1200">
                <a:latin typeface="Roboto Mono"/>
                <a:ea typeface="Roboto Mono"/>
                <a:cs typeface="Roboto Mono"/>
                <a:sym typeface="Roboto Mono"/>
              </a:rPr>
            </a:br>
            <a:r>
              <a:rPr lang="en" sz="1200">
                <a:latin typeface="Roboto Mono"/>
                <a:ea typeface="Roboto Mono"/>
                <a:cs typeface="Roboto Mono"/>
                <a:sym typeface="Roboto Mono"/>
              </a:rPr>
              <a:t>	current = current.next</a:t>
            </a:r>
            <a:br>
              <a:rPr lang="en" sz="1200">
                <a:latin typeface="Roboto Mono"/>
                <a:ea typeface="Roboto Mono"/>
                <a:cs typeface="Roboto Mono"/>
                <a:sym typeface="Roboto Mono"/>
              </a:rPr>
            </a:br>
            <a:r>
              <a:rPr lang="en" sz="1200">
                <a:latin typeface="Roboto Mono"/>
                <a:ea typeface="Roboto Mono"/>
                <a:cs typeface="Roboto Mono"/>
                <a:sym typeface="Roboto Mono"/>
              </a:rPr>
              <a:t>	ENDWHILE</a:t>
            </a:r>
            <a:br>
              <a:rPr lang="en" sz="1200">
                <a:latin typeface="Roboto Mono"/>
                <a:ea typeface="Roboto Mono"/>
                <a:cs typeface="Roboto Mono"/>
                <a:sym typeface="Roboto Mono"/>
              </a:rPr>
            </a:br>
            <a:r>
              <a:rPr lang="en" sz="1200">
                <a:latin typeface="Roboto Mono"/>
                <a:ea typeface="Roboto Mono"/>
                <a:cs typeface="Roboto Mono"/>
                <a:sym typeface="Roboto Mono"/>
              </a:rPr>
              <a:t>RETURN temp</a:t>
            </a:r>
            <a:endParaRPr sz="1200">
              <a:latin typeface="Roboto Mono"/>
              <a:ea typeface="Roboto Mono"/>
              <a:cs typeface="Roboto Mono"/>
              <a:sym typeface="Roboto Mono"/>
            </a:endParaRPr>
          </a:p>
          <a:p>
            <a:pPr indent="-304800" lvl="0" marL="457200" rtl="0" algn="l">
              <a:lnSpc>
                <a:spcPct val="115000"/>
              </a:lnSpc>
              <a:spcBef>
                <a:spcPts val="1600"/>
              </a:spcBef>
              <a:spcAft>
                <a:spcPts val="0"/>
              </a:spcAft>
              <a:buSzPts val="1200"/>
              <a:buFont typeface="Roboto Mono"/>
              <a:buAutoNum type="alphaUcPeriod"/>
            </a:pPr>
            <a:r>
              <a:rPr lang="en" sz="1200">
                <a:latin typeface="Roboto Mono"/>
                <a:ea typeface="Roboto Mono"/>
                <a:cs typeface="Roboto Mono"/>
                <a:sym typeface="Roboto Mono"/>
              </a:rPr>
              <a:t>returns node before node containing value, or nil if value is in head, or last node if value is not in any nodes</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returns the node containing value or nil if value not found</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returns the node containing value or the last node if value not found</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returns the node before node containing value, or nil if value was not found in any node</a:t>
            </a:r>
            <a:endParaRPr sz="1200">
              <a:latin typeface="Roboto Mono"/>
              <a:ea typeface="Roboto Mono"/>
              <a:cs typeface="Roboto Mono"/>
              <a:sym typeface="Roboto Mon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6</a:t>
            </a:r>
            <a:endParaRPr>
              <a:latin typeface="Roboto Mono"/>
              <a:ea typeface="Roboto Mono"/>
              <a:cs typeface="Roboto Mono"/>
              <a:sym typeface="Roboto Mono"/>
            </a:endParaRPr>
          </a:p>
        </p:txBody>
      </p:sp>
      <p:sp>
        <p:nvSpPr>
          <p:cNvPr id="681" name="Google Shape;681;p10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What does the following method do?</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sz="1200">
                <a:latin typeface="Roboto Mono"/>
                <a:ea typeface="Roboto Mono"/>
                <a:cs typeface="Roboto Mono"/>
                <a:sym typeface="Roboto Mono"/>
              </a:rPr>
              <a:t>mystery(value)</a:t>
            </a:r>
            <a:br>
              <a:rPr lang="en" sz="1200">
                <a:latin typeface="Roboto Mono"/>
                <a:ea typeface="Roboto Mono"/>
                <a:cs typeface="Roboto Mono"/>
                <a:sym typeface="Roboto Mono"/>
              </a:rPr>
            </a:br>
            <a:r>
              <a:rPr lang="en" sz="1200">
                <a:latin typeface="Roboto Mono"/>
                <a:ea typeface="Roboto Mono"/>
                <a:cs typeface="Roboto Mono"/>
                <a:sym typeface="Roboto Mono"/>
              </a:rPr>
              <a:t>	current = head</a:t>
            </a:r>
            <a:br>
              <a:rPr lang="en" sz="1200">
                <a:latin typeface="Roboto Mono"/>
                <a:ea typeface="Roboto Mono"/>
                <a:cs typeface="Roboto Mono"/>
                <a:sym typeface="Roboto Mono"/>
              </a:rPr>
            </a:br>
            <a:r>
              <a:rPr lang="en" sz="1200">
                <a:latin typeface="Roboto Mono"/>
                <a:ea typeface="Roboto Mono"/>
                <a:cs typeface="Roboto Mono"/>
                <a:sym typeface="Roboto Mono"/>
              </a:rPr>
              <a:t>	temp = nil</a:t>
            </a:r>
            <a:br>
              <a:rPr lang="en" sz="1200">
                <a:latin typeface="Roboto Mono"/>
                <a:ea typeface="Roboto Mono"/>
                <a:cs typeface="Roboto Mono"/>
                <a:sym typeface="Roboto Mono"/>
              </a:rPr>
            </a:br>
            <a:r>
              <a:rPr lang="en" sz="1200">
                <a:latin typeface="Roboto Mono"/>
                <a:ea typeface="Roboto Mono"/>
                <a:cs typeface="Roboto Mono"/>
                <a:sym typeface="Roboto Mono"/>
              </a:rPr>
              <a:t>	WHILE current != nil AND current.item != value DO</a:t>
            </a:r>
            <a:br>
              <a:rPr lang="en" sz="1200">
                <a:latin typeface="Roboto Mono"/>
                <a:ea typeface="Roboto Mono"/>
                <a:cs typeface="Roboto Mono"/>
                <a:sym typeface="Roboto Mono"/>
              </a:rPr>
            </a:br>
            <a:r>
              <a:rPr lang="en" sz="1200">
                <a:latin typeface="Roboto Mono"/>
                <a:ea typeface="Roboto Mono"/>
                <a:cs typeface="Roboto Mono"/>
                <a:sym typeface="Roboto Mono"/>
              </a:rPr>
              <a:t>	temp = current</a:t>
            </a:r>
            <a:br>
              <a:rPr lang="en" sz="1200">
                <a:latin typeface="Roboto Mono"/>
                <a:ea typeface="Roboto Mono"/>
                <a:cs typeface="Roboto Mono"/>
                <a:sym typeface="Roboto Mono"/>
              </a:rPr>
            </a:br>
            <a:r>
              <a:rPr lang="en" sz="1200">
                <a:latin typeface="Roboto Mono"/>
                <a:ea typeface="Roboto Mono"/>
                <a:cs typeface="Roboto Mono"/>
                <a:sym typeface="Roboto Mono"/>
              </a:rPr>
              <a:t>	current = current.next</a:t>
            </a:r>
            <a:br>
              <a:rPr lang="en" sz="1200">
                <a:latin typeface="Roboto Mono"/>
                <a:ea typeface="Roboto Mono"/>
                <a:cs typeface="Roboto Mono"/>
                <a:sym typeface="Roboto Mono"/>
              </a:rPr>
            </a:br>
            <a:r>
              <a:rPr lang="en" sz="1200">
                <a:latin typeface="Roboto Mono"/>
                <a:ea typeface="Roboto Mono"/>
                <a:cs typeface="Roboto Mono"/>
                <a:sym typeface="Roboto Mono"/>
              </a:rPr>
              <a:t>	ENDWHILE</a:t>
            </a:r>
            <a:br>
              <a:rPr lang="en" sz="1200">
                <a:latin typeface="Roboto Mono"/>
                <a:ea typeface="Roboto Mono"/>
                <a:cs typeface="Roboto Mono"/>
                <a:sym typeface="Roboto Mono"/>
              </a:rPr>
            </a:br>
            <a:r>
              <a:rPr lang="en" sz="1200">
                <a:latin typeface="Roboto Mono"/>
                <a:ea typeface="Roboto Mono"/>
                <a:cs typeface="Roboto Mono"/>
                <a:sym typeface="Roboto Mono"/>
              </a:rPr>
              <a:t>RETURN temp</a:t>
            </a:r>
            <a:endParaRPr sz="1200">
              <a:latin typeface="Roboto Mono"/>
              <a:ea typeface="Roboto Mono"/>
              <a:cs typeface="Roboto Mono"/>
              <a:sym typeface="Roboto Mono"/>
            </a:endParaRPr>
          </a:p>
          <a:p>
            <a:pPr indent="-304800" lvl="0" marL="457200" rtl="0" algn="l">
              <a:lnSpc>
                <a:spcPct val="115000"/>
              </a:lnSpc>
              <a:spcBef>
                <a:spcPts val="1600"/>
              </a:spcBef>
              <a:spcAft>
                <a:spcPts val="0"/>
              </a:spcAft>
              <a:buClr>
                <a:srgbClr val="FF0000"/>
              </a:buClr>
              <a:buSzPts val="1200"/>
              <a:buFont typeface="Roboto Mono"/>
              <a:buAutoNum type="alphaUcPeriod"/>
            </a:pPr>
            <a:r>
              <a:rPr b="1" lang="en" sz="1200">
                <a:solidFill>
                  <a:srgbClr val="FF0000"/>
                </a:solidFill>
                <a:latin typeface="Roboto Mono"/>
                <a:ea typeface="Roboto Mono"/>
                <a:cs typeface="Roboto Mono"/>
                <a:sym typeface="Roboto Mono"/>
              </a:rPr>
              <a:t>returns node before node containing value, or nil if value is in head, or last node if value is not in any nodes</a:t>
            </a:r>
            <a:endParaRPr b="1" sz="1200">
              <a:solidFill>
                <a:srgbClr val="FF0000"/>
              </a:solidFill>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returns the node containing value or nil if value not found</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returns the node containing value or the last node if value not found</a:t>
            </a:r>
            <a:endParaRPr sz="1200">
              <a:latin typeface="Roboto Mono"/>
              <a:ea typeface="Roboto Mono"/>
              <a:cs typeface="Roboto Mono"/>
              <a:sym typeface="Roboto Mono"/>
            </a:endParaRPr>
          </a:p>
          <a:p>
            <a:pPr indent="-304800" lvl="0" marL="457200" rtl="0" algn="l">
              <a:lnSpc>
                <a:spcPct val="115000"/>
              </a:lnSpc>
              <a:spcBef>
                <a:spcPts val="0"/>
              </a:spcBef>
              <a:spcAft>
                <a:spcPts val="0"/>
              </a:spcAft>
              <a:buSzPts val="1200"/>
              <a:buFont typeface="Roboto Mono"/>
              <a:buAutoNum type="alphaUcPeriod"/>
            </a:pPr>
            <a:r>
              <a:rPr lang="en" sz="1200">
                <a:latin typeface="Roboto Mono"/>
                <a:ea typeface="Roboto Mono"/>
                <a:cs typeface="Roboto Mono"/>
                <a:sym typeface="Roboto Mono"/>
              </a:rPr>
              <a:t>returns the node before node containing value, or nil if value was not found in any node</a:t>
            </a:r>
            <a:endParaRPr sz="1200">
              <a:latin typeface="Roboto Mono"/>
              <a:ea typeface="Roboto Mono"/>
              <a:cs typeface="Roboto Mono"/>
              <a:sym typeface="Roboto Mon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0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7</a:t>
            </a:r>
            <a:endParaRPr>
              <a:latin typeface="Roboto Mono"/>
              <a:ea typeface="Roboto Mono"/>
              <a:cs typeface="Roboto Mono"/>
              <a:sym typeface="Roboto Mono"/>
            </a:endParaRPr>
          </a:p>
        </p:txBody>
      </p:sp>
      <p:sp>
        <p:nvSpPr>
          <p:cNvPr id="687" name="Google Shape;687;p10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How do we check if a node is a leaf node?</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Check if it is null</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Check if its left and right fields are null</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Check if its height is greater than 1</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7</a:t>
            </a:r>
            <a:endParaRPr>
              <a:latin typeface="Roboto Mono"/>
              <a:ea typeface="Roboto Mono"/>
              <a:cs typeface="Roboto Mono"/>
              <a:sym typeface="Roboto Mono"/>
            </a:endParaRPr>
          </a:p>
        </p:txBody>
      </p:sp>
      <p:sp>
        <p:nvSpPr>
          <p:cNvPr id="693" name="Google Shape;693;p1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How do we check if a node is a leaf node?</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Check if it is null</a:t>
            </a:r>
            <a:endParaRPr>
              <a:latin typeface="Roboto Mono"/>
              <a:ea typeface="Roboto Mono"/>
              <a:cs typeface="Roboto Mono"/>
              <a:sym typeface="Roboto Mono"/>
            </a:endParaRPr>
          </a:p>
          <a:p>
            <a:pPr indent="-342900" lvl="0" marL="457200" rtl="0" algn="l">
              <a:lnSpc>
                <a:spcPct val="115000"/>
              </a:lnSpc>
              <a:spcBef>
                <a:spcPts val="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Check if its left and right fields are null</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Check if its height is greater than 1</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7</a:t>
            </a:r>
            <a:endParaRPr>
              <a:latin typeface="Roboto Mono"/>
              <a:ea typeface="Roboto Mono"/>
              <a:cs typeface="Roboto Mono"/>
              <a:sym typeface="Roboto Mono"/>
            </a:endParaRPr>
          </a:p>
        </p:txBody>
      </p:sp>
      <p:sp>
        <p:nvSpPr>
          <p:cNvPr id="699" name="Google Shape;699;p1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sumLeaves(node) - a method that returns the sum of values of all leaf nodes</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How can we break this down into subproblems to solve recursively?</a:t>
            </a:r>
            <a:endParaRPr>
              <a:latin typeface="Roboto Mono"/>
              <a:ea typeface="Roboto Mono"/>
              <a:cs typeface="Roboto Mono"/>
              <a:sym typeface="Roboto Mono"/>
            </a:endParaRPr>
          </a:p>
          <a:p>
            <a:pPr indent="0" lvl="0" marL="457200" rtl="0" algn="l">
              <a:lnSpc>
                <a:spcPct val="115000"/>
              </a:lnSpc>
              <a:spcBef>
                <a:spcPts val="1600"/>
              </a:spcBef>
              <a:spcAft>
                <a:spcPts val="0"/>
              </a:spcAft>
              <a:buSzPts val="1800"/>
              <a:buNone/>
            </a:pPr>
            <a:r>
              <a:rPr lang="en">
                <a:latin typeface="Roboto Mono"/>
                <a:ea typeface="Roboto Mono"/>
                <a:cs typeface="Roboto Mono"/>
                <a:sym typeface="Roboto Mono"/>
              </a:rPr>
              <a:t>visit the children of each node and return the value of the node if it is a leaf</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7</a:t>
            </a:r>
            <a:endParaRPr>
              <a:latin typeface="Roboto Mono"/>
              <a:ea typeface="Roboto Mono"/>
              <a:cs typeface="Roboto Mono"/>
              <a:sym typeface="Roboto Mono"/>
            </a:endParaRPr>
          </a:p>
        </p:txBody>
      </p:sp>
      <p:sp>
        <p:nvSpPr>
          <p:cNvPr id="705" name="Google Shape;705;p1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sumLeaves(node) - a method that returns the sum of values of all leaf nodes</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What should the base case be?</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if (node == nil) return 1;</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if (node == nil) return 0;</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if (node.left == nil AND node.right == nil) return 0;</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if (node.left != nil AND node.right != nil) return 1;</a:t>
            </a:r>
            <a:endParaRPr>
              <a:latin typeface="Roboto Mono"/>
              <a:ea typeface="Roboto Mono"/>
              <a:cs typeface="Roboto Mono"/>
              <a:sym typeface="Roboto Mono"/>
            </a:endParaRPr>
          </a:p>
          <a:p>
            <a:pPr indent="0" lvl="0" marL="0" rtl="0" algn="l">
              <a:lnSpc>
                <a:spcPct val="115000"/>
              </a:lnSpc>
              <a:spcBef>
                <a:spcPts val="1600"/>
              </a:spcBef>
              <a:spcAft>
                <a:spcPts val="1600"/>
              </a:spcAft>
              <a:buClr>
                <a:schemeClr val="dk1"/>
              </a:buClr>
              <a:buSzPts val="1100"/>
              <a:buFont typeface="Arial"/>
              <a:buNone/>
            </a:pPr>
            <a:r>
              <a:t/>
            </a:r>
            <a:endParaRPr>
              <a:latin typeface="Roboto Mono"/>
              <a:ea typeface="Roboto Mono"/>
              <a:cs typeface="Roboto Mono"/>
              <a:sym typeface="Roboto Mon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7</a:t>
            </a:r>
            <a:endParaRPr>
              <a:latin typeface="Roboto Mono"/>
              <a:ea typeface="Roboto Mono"/>
              <a:cs typeface="Roboto Mono"/>
              <a:sym typeface="Roboto Mono"/>
            </a:endParaRPr>
          </a:p>
        </p:txBody>
      </p:sp>
      <p:sp>
        <p:nvSpPr>
          <p:cNvPr id="711" name="Google Shape;711;p1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sumLeaves(node) - a method that returns the sum of values of all leaf nodes</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What should the base case be?</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if (node == nil) return 1;</a:t>
            </a:r>
            <a:endParaRPr>
              <a:latin typeface="Roboto Mono"/>
              <a:ea typeface="Roboto Mono"/>
              <a:cs typeface="Roboto Mono"/>
              <a:sym typeface="Roboto Mono"/>
            </a:endParaRPr>
          </a:p>
          <a:p>
            <a:pPr indent="-342900" lvl="0" marL="457200" rtl="0" algn="l">
              <a:lnSpc>
                <a:spcPct val="115000"/>
              </a:lnSpc>
              <a:spcBef>
                <a:spcPts val="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if (node == nil) return 0;</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if (node.left == nil AND node.right == nil) return 0;</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if (node.left != nil AND node.right != nil) return 1;</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7</a:t>
            </a:r>
            <a:endParaRPr>
              <a:latin typeface="Roboto Mono"/>
              <a:ea typeface="Roboto Mono"/>
              <a:cs typeface="Roboto Mono"/>
              <a:sym typeface="Roboto Mono"/>
            </a:endParaRPr>
          </a:p>
        </p:txBody>
      </p:sp>
      <p:sp>
        <p:nvSpPr>
          <p:cNvPr id="717" name="Google Shape;717;p1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sumLeaves(node) - a method that returns the sum of values of all leaf nodes</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Does the following implementation work?</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sz="1400">
                <a:latin typeface="Roboto Mono"/>
                <a:ea typeface="Roboto Mono"/>
                <a:cs typeface="Roboto Mono"/>
                <a:sym typeface="Roboto Mono"/>
              </a:rPr>
              <a:t>sumLeaves(node):</a:t>
            </a:r>
            <a:br>
              <a:rPr lang="en" sz="1400">
                <a:latin typeface="Roboto Mono"/>
                <a:ea typeface="Roboto Mono"/>
                <a:cs typeface="Roboto Mono"/>
                <a:sym typeface="Roboto Mono"/>
              </a:rPr>
            </a:br>
            <a:r>
              <a:rPr lang="en" sz="1400">
                <a:latin typeface="Roboto Mono"/>
                <a:ea typeface="Roboto Mono"/>
                <a:cs typeface="Roboto Mono"/>
                <a:sym typeface="Roboto Mono"/>
              </a:rPr>
              <a:t>	IF node.left == nil AND node.right == nil </a:t>
            </a:r>
            <a:br>
              <a:rPr lang="en" sz="1400">
                <a:latin typeface="Roboto Mono"/>
                <a:ea typeface="Roboto Mono"/>
                <a:cs typeface="Roboto Mono"/>
                <a:sym typeface="Roboto Mono"/>
              </a:rPr>
            </a:br>
            <a:r>
              <a:rPr lang="en" sz="1400">
                <a:latin typeface="Roboto Mono"/>
                <a:ea typeface="Roboto Mono"/>
                <a:cs typeface="Roboto Mono"/>
                <a:sym typeface="Roboto Mono"/>
              </a:rPr>
              <a:t>		RETURN node.item</a:t>
            </a:r>
            <a:br>
              <a:rPr lang="en" sz="1400">
                <a:latin typeface="Roboto Mono"/>
                <a:ea typeface="Roboto Mono"/>
                <a:cs typeface="Roboto Mono"/>
                <a:sym typeface="Roboto Mono"/>
              </a:rPr>
            </a:br>
            <a:r>
              <a:rPr lang="en" sz="1400">
                <a:latin typeface="Roboto Mono"/>
                <a:ea typeface="Roboto Mono"/>
                <a:cs typeface="Roboto Mono"/>
                <a:sym typeface="Roboto Mono"/>
              </a:rPr>
              <a:t>	IF node.left != nil</a:t>
            </a:r>
            <a:br>
              <a:rPr lang="en" sz="1400">
                <a:latin typeface="Roboto Mono"/>
                <a:ea typeface="Roboto Mono"/>
                <a:cs typeface="Roboto Mono"/>
                <a:sym typeface="Roboto Mono"/>
              </a:rPr>
            </a:br>
            <a:r>
              <a:rPr lang="en" sz="1400">
                <a:latin typeface="Roboto Mono"/>
                <a:ea typeface="Roboto Mono"/>
                <a:cs typeface="Roboto Mono"/>
                <a:sym typeface="Roboto Mono"/>
              </a:rPr>
              <a:t>		RETURN node.item + sumLeaves(node.left)</a:t>
            </a:r>
            <a:br>
              <a:rPr lang="en" sz="1400">
                <a:latin typeface="Roboto Mono"/>
                <a:ea typeface="Roboto Mono"/>
                <a:cs typeface="Roboto Mono"/>
                <a:sym typeface="Roboto Mono"/>
              </a:rPr>
            </a:br>
            <a:r>
              <a:rPr lang="en" sz="1400">
                <a:latin typeface="Roboto Mono"/>
                <a:ea typeface="Roboto Mono"/>
                <a:cs typeface="Roboto Mono"/>
                <a:sym typeface="Roboto Mono"/>
              </a:rPr>
              <a:t>	if node.right != nil </a:t>
            </a:r>
            <a:br>
              <a:rPr lang="en" sz="1400">
                <a:latin typeface="Roboto Mono"/>
                <a:ea typeface="Roboto Mono"/>
                <a:cs typeface="Roboto Mono"/>
                <a:sym typeface="Roboto Mono"/>
              </a:rPr>
            </a:br>
            <a:r>
              <a:rPr lang="en" sz="1400">
                <a:latin typeface="Roboto Mono"/>
                <a:ea typeface="Roboto Mono"/>
                <a:cs typeface="Roboto Mono"/>
                <a:sym typeface="Roboto Mono"/>
              </a:rPr>
              <a:t>		RETURN node.item + sumLeaves(node.right)</a:t>
            </a:r>
            <a:endParaRPr sz="1400">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sz="1400">
              <a:latin typeface="Roboto Mono"/>
              <a:ea typeface="Roboto Mono"/>
              <a:cs typeface="Roboto Mono"/>
              <a:sym typeface="Roboto Mono"/>
            </a:endParaRPr>
          </a:p>
        </p:txBody>
      </p:sp>
      <p:sp>
        <p:nvSpPr>
          <p:cNvPr id="718" name="Google Shape;718;p114"/>
          <p:cNvSpPr txBox="1"/>
          <p:nvPr/>
        </p:nvSpPr>
        <p:spPr>
          <a:xfrm>
            <a:off x="6477000" y="2808075"/>
            <a:ext cx="2151300" cy="101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Mono"/>
              <a:buAutoNum type="alphaUcPeriod"/>
            </a:pPr>
            <a:r>
              <a:rPr b="0" i="0" lang="en" sz="1800" u="none" cap="none" strike="noStrike">
                <a:solidFill>
                  <a:srgbClr val="000000"/>
                </a:solidFill>
                <a:latin typeface="Roboto Mono"/>
                <a:ea typeface="Roboto Mono"/>
                <a:cs typeface="Roboto Mono"/>
                <a:sym typeface="Roboto Mono"/>
              </a:rPr>
              <a:t>Yes</a:t>
            </a:r>
            <a:endParaRPr b="0" i="0" sz="1800" u="none" cap="none" strike="noStrike">
              <a:solidFill>
                <a:srgbClr val="000000"/>
              </a:solidFill>
              <a:latin typeface="Roboto Mono"/>
              <a:ea typeface="Roboto Mono"/>
              <a:cs typeface="Roboto Mono"/>
              <a:sym typeface="Roboto Mono"/>
            </a:endParaRPr>
          </a:p>
          <a:p>
            <a:pPr indent="-342900" lvl="0" marL="457200" marR="0" rtl="0" algn="l">
              <a:lnSpc>
                <a:spcPct val="100000"/>
              </a:lnSpc>
              <a:spcBef>
                <a:spcPts val="0"/>
              </a:spcBef>
              <a:spcAft>
                <a:spcPts val="0"/>
              </a:spcAft>
              <a:buClr>
                <a:srgbClr val="000000"/>
              </a:buClr>
              <a:buSzPts val="1800"/>
              <a:buFont typeface="Roboto Mono"/>
              <a:buAutoNum type="alphaUcPeriod"/>
            </a:pPr>
            <a:r>
              <a:rPr b="0" i="0" lang="en" sz="1800" u="none" cap="none" strike="noStrike">
                <a:solidFill>
                  <a:srgbClr val="000000"/>
                </a:solidFill>
                <a:latin typeface="Roboto Mono"/>
                <a:ea typeface="Roboto Mono"/>
                <a:cs typeface="Roboto Mono"/>
                <a:sym typeface="Roboto Mono"/>
              </a:rPr>
              <a:t>No</a:t>
            </a:r>
            <a:endParaRPr b="0" i="0" sz="1800" u="none" cap="none" strike="noStrike">
              <a:solidFill>
                <a:srgbClr val="000000"/>
              </a:solidFill>
              <a:latin typeface="Roboto Mono"/>
              <a:ea typeface="Roboto Mono"/>
              <a:cs typeface="Roboto Mono"/>
              <a:sym typeface="Roboto Mon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7</a:t>
            </a:r>
            <a:endParaRPr>
              <a:latin typeface="Roboto Mono"/>
              <a:ea typeface="Roboto Mono"/>
              <a:cs typeface="Roboto Mono"/>
              <a:sym typeface="Roboto Mono"/>
            </a:endParaRPr>
          </a:p>
        </p:txBody>
      </p:sp>
      <p:sp>
        <p:nvSpPr>
          <p:cNvPr id="724" name="Google Shape;724;p1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sumLeaves(node) - a method that returns the sum of values of all leaf nodes</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Does the following implementation work?</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sz="1400">
                <a:latin typeface="Roboto Mono"/>
                <a:ea typeface="Roboto Mono"/>
                <a:cs typeface="Roboto Mono"/>
                <a:sym typeface="Roboto Mono"/>
              </a:rPr>
              <a:t>sumLeaves(node):</a:t>
            </a:r>
            <a:br>
              <a:rPr lang="en" sz="1400">
                <a:latin typeface="Roboto Mono"/>
                <a:ea typeface="Roboto Mono"/>
                <a:cs typeface="Roboto Mono"/>
                <a:sym typeface="Roboto Mono"/>
              </a:rPr>
            </a:br>
            <a:r>
              <a:rPr lang="en" sz="1400">
                <a:latin typeface="Roboto Mono"/>
                <a:ea typeface="Roboto Mono"/>
                <a:cs typeface="Roboto Mono"/>
                <a:sym typeface="Roboto Mono"/>
              </a:rPr>
              <a:t>	IF node.left == nil AND node.right == nil </a:t>
            </a:r>
            <a:br>
              <a:rPr lang="en" sz="1400">
                <a:latin typeface="Roboto Mono"/>
                <a:ea typeface="Roboto Mono"/>
                <a:cs typeface="Roboto Mono"/>
                <a:sym typeface="Roboto Mono"/>
              </a:rPr>
            </a:br>
            <a:r>
              <a:rPr lang="en" sz="1400">
                <a:latin typeface="Roboto Mono"/>
                <a:ea typeface="Roboto Mono"/>
                <a:cs typeface="Roboto Mono"/>
                <a:sym typeface="Roboto Mono"/>
              </a:rPr>
              <a:t>		RETURN node.item</a:t>
            </a:r>
            <a:br>
              <a:rPr lang="en" sz="1400">
                <a:latin typeface="Roboto Mono"/>
                <a:ea typeface="Roboto Mono"/>
                <a:cs typeface="Roboto Mono"/>
                <a:sym typeface="Roboto Mono"/>
              </a:rPr>
            </a:br>
            <a:r>
              <a:rPr lang="en" sz="1400">
                <a:latin typeface="Roboto Mono"/>
                <a:ea typeface="Roboto Mono"/>
                <a:cs typeface="Roboto Mono"/>
                <a:sym typeface="Roboto Mono"/>
              </a:rPr>
              <a:t>	IF node.left != nil</a:t>
            </a:r>
            <a:br>
              <a:rPr lang="en" sz="1400">
                <a:latin typeface="Roboto Mono"/>
                <a:ea typeface="Roboto Mono"/>
                <a:cs typeface="Roboto Mono"/>
                <a:sym typeface="Roboto Mono"/>
              </a:rPr>
            </a:br>
            <a:r>
              <a:rPr lang="en" sz="1400">
                <a:latin typeface="Roboto Mono"/>
                <a:ea typeface="Roboto Mono"/>
                <a:cs typeface="Roboto Mono"/>
                <a:sym typeface="Roboto Mono"/>
              </a:rPr>
              <a:t>		RETURN node.item + sumLeaves(node.left)</a:t>
            </a:r>
            <a:br>
              <a:rPr lang="en" sz="1400">
                <a:latin typeface="Roboto Mono"/>
                <a:ea typeface="Roboto Mono"/>
                <a:cs typeface="Roboto Mono"/>
                <a:sym typeface="Roboto Mono"/>
              </a:rPr>
            </a:br>
            <a:r>
              <a:rPr lang="en" sz="1400">
                <a:latin typeface="Roboto Mono"/>
                <a:ea typeface="Roboto Mono"/>
                <a:cs typeface="Roboto Mono"/>
                <a:sym typeface="Roboto Mono"/>
              </a:rPr>
              <a:t>	if node.right != nil </a:t>
            </a:r>
            <a:br>
              <a:rPr lang="en" sz="1400">
                <a:latin typeface="Roboto Mono"/>
                <a:ea typeface="Roboto Mono"/>
                <a:cs typeface="Roboto Mono"/>
                <a:sym typeface="Roboto Mono"/>
              </a:rPr>
            </a:br>
            <a:r>
              <a:rPr lang="en" sz="1400">
                <a:latin typeface="Roboto Mono"/>
                <a:ea typeface="Roboto Mono"/>
                <a:cs typeface="Roboto Mono"/>
                <a:sym typeface="Roboto Mono"/>
              </a:rPr>
              <a:t>		RETURN node.item + sumLeaves(node.right)</a:t>
            </a:r>
            <a:endParaRPr sz="1400">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sz="1400">
              <a:latin typeface="Roboto Mono"/>
              <a:ea typeface="Roboto Mono"/>
              <a:cs typeface="Roboto Mono"/>
              <a:sym typeface="Roboto Mono"/>
            </a:endParaRPr>
          </a:p>
        </p:txBody>
      </p:sp>
      <p:sp>
        <p:nvSpPr>
          <p:cNvPr id="725" name="Google Shape;725;p115"/>
          <p:cNvSpPr txBox="1"/>
          <p:nvPr/>
        </p:nvSpPr>
        <p:spPr>
          <a:xfrm>
            <a:off x="6477000" y="2808075"/>
            <a:ext cx="2151300" cy="101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Mono"/>
              <a:buAutoNum type="alphaUcPeriod"/>
            </a:pPr>
            <a:r>
              <a:rPr b="0" i="0" lang="en" sz="1800" u="none" cap="none" strike="noStrike">
                <a:solidFill>
                  <a:srgbClr val="000000"/>
                </a:solidFill>
                <a:latin typeface="Roboto Mono"/>
                <a:ea typeface="Roboto Mono"/>
                <a:cs typeface="Roboto Mono"/>
                <a:sym typeface="Roboto Mono"/>
              </a:rPr>
              <a:t>Yes</a:t>
            </a:r>
            <a:endParaRPr b="0" i="0" sz="1800" u="none" cap="none" strike="noStrike">
              <a:solidFill>
                <a:srgbClr val="000000"/>
              </a:solidFill>
              <a:latin typeface="Roboto Mono"/>
              <a:ea typeface="Roboto Mono"/>
              <a:cs typeface="Roboto Mono"/>
              <a:sym typeface="Roboto Mono"/>
            </a:endParaRPr>
          </a:p>
          <a:p>
            <a:pPr indent="-342900" lvl="0" marL="457200" marR="0" rtl="0" algn="l">
              <a:lnSpc>
                <a:spcPct val="100000"/>
              </a:lnSpc>
              <a:spcBef>
                <a:spcPts val="0"/>
              </a:spcBef>
              <a:spcAft>
                <a:spcPts val="0"/>
              </a:spcAft>
              <a:buClr>
                <a:srgbClr val="FF0000"/>
              </a:buClr>
              <a:buSzPts val="1800"/>
              <a:buFont typeface="Roboto Mono"/>
              <a:buAutoNum type="alphaUcPeriod"/>
            </a:pPr>
            <a:r>
              <a:rPr b="1" i="0" lang="en" sz="1800" u="none" cap="none" strike="noStrike">
                <a:solidFill>
                  <a:srgbClr val="FF0000"/>
                </a:solidFill>
                <a:latin typeface="Roboto Mono"/>
                <a:ea typeface="Roboto Mono"/>
                <a:cs typeface="Roboto Mono"/>
                <a:sym typeface="Roboto Mono"/>
              </a:rPr>
              <a:t>No</a:t>
            </a:r>
            <a:endParaRPr b="1" i="0" sz="1800" u="none" cap="none" strike="noStrike">
              <a:solidFill>
                <a:srgbClr val="FF0000"/>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Beyond</a:t>
            </a:r>
            <a:endParaRPr/>
          </a:p>
        </p:txBody>
      </p:sp>
      <p:sp>
        <p:nvSpPr>
          <p:cNvPr id="258" name="Google Shape;258;p44"/>
          <p:cNvSpPr txBox="1"/>
          <p:nvPr>
            <p:ph idx="1" type="body"/>
          </p:nvPr>
        </p:nvSpPr>
        <p:spPr>
          <a:xfrm>
            <a:off x="819150" y="1553525"/>
            <a:ext cx="7505700" cy="28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Topics Covered</a:t>
            </a:r>
            <a:endParaRPr sz="2400"/>
          </a:p>
          <a:p>
            <a:pPr indent="-381000" lvl="0" marL="457200" rtl="0" algn="l">
              <a:spcBef>
                <a:spcPts val="1600"/>
              </a:spcBef>
              <a:spcAft>
                <a:spcPts val="0"/>
              </a:spcAft>
              <a:buSzPts val="2400"/>
              <a:buChar char="●"/>
            </a:pPr>
            <a:r>
              <a:rPr lang="en" sz="2400"/>
              <a:t>BSTs</a:t>
            </a:r>
            <a:endParaRPr sz="2400"/>
          </a:p>
          <a:p>
            <a:pPr indent="-381000" lvl="0" marL="457200" rtl="0" algn="l">
              <a:spcBef>
                <a:spcPts val="0"/>
              </a:spcBef>
              <a:spcAft>
                <a:spcPts val="0"/>
              </a:spcAft>
              <a:buSzPts val="2400"/>
              <a:buChar char="●"/>
            </a:pPr>
            <a:r>
              <a:rPr lang="en" sz="2400"/>
              <a:t>Heaps</a:t>
            </a:r>
            <a:endParaRPr sz="2400"/>
          </a:p>
          <a:p>
            <a:pPr indent="-381000" lvl="0" marL="457200" rtl="0" algn="l">
              <a:spcBef>
                <a:spcPts val="0"/>
              </a:spcBef>
              <a:spcAft>
                <a:spcPts val="0"/>
              </a:spcAft>
              <a:buSzPts val="2400"/>
              <a:buChar char="●"/>
            </a:pPr>
            <a:r>
              <a:rPr lang="en" sz="2400"/>
              <a:t>Improving Lists</a:t>
            </a:r>
            <a:endParaRPr sz="2400"/>
          </a:p>
          <a:p>
            <a:pPr indent="-381000" lvl="0" marL="457200" rtl="0" algn="l">
              <a:spcBef>
                <a:spcPts val="0"/>
              </a:spcBef>
              <a:spcAft>
                <a:spcPts val="0"/>
              </a:spcAft>
              <a:buSzPts val="2400"/>
              <a:buChar char="●"/>
            </a:pPr>
            <a:r>
              <a:rPr lang="en" sz="2400"/>
              <a:t>Iterators</a:t>
            </a:r>
            <a:endParaRPr sz="2400"/>
          </a:p>
          <a:p>
            <a:pPr indent="-381000" lvl="0" marL="457200" rtl="0" algn="l">
              <a:spcBef>
                <a:spcPts val="0"/>
              </a:spcBef>
              <a:spcAft>
                <a:spcPts val="0"/>
              </a:spcAft>
              <a:buSzPts val="2400"/>
              <a:buChar char="●"/>
            </a:pPr>
            <a:r>
              <a:rPr lang="en" sz="2400"/>
              <a:t>Streams</a:t>
            </a:r>
            <a:endParaRPr sz="24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7</a:t>
            </a:r>
            <a:endParaRPr>
              <a:latin typeface="Roboto Mono"/>
              <a:ea typeface="Roboto Mono"/>
              <a:cs typeface="Roboto Mono"/>
              <a:sym typeface="Roboto Mono"/>
            </a:endParaRPr>
          </a:p>
        </p:txBody>
      </p:sp>
      <p:sp>
        <p:nvSpPr>
          <p:cNvPr id="731" name="Google Shape;731;p1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sumLeaves(node) - a method that returns the sum of values of all leaf nodes</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Does the following implementation work?</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sz="1400">
                <a:latin typeface="Roboto Mono"/>
                <a:ea typeface="Roboto Mono"/>
                <a:cs typeface="Roboto Mono"/>
                <a:sym typeface="Roboto Mono"/>
              </a:rPr>
              <a:t>sumLeaves(node):</a:t>
            </a:r>
            <a:br>
              <a:rPr lang="en" sz="1400">
                <a:latin typeface="Roboto Mono"/>
                <a:ea typeface="Roboto Mono"/>
                <a:cs typeface="Roboto Mono"/>
                <a:sym typeface="Roboto Mono"/>
              </a:rPr>
            </a:br>
            <a:r>
              <a:rPr lang="en" sz="1400">
                <a:latin typeface="Roboto Mono"/>
                <a:ea typeface="Roboto Mono"/>
                <a:cs typeface="Roboto Mono"/>
                <a:sym typeface="Roboto Mono"/>
              </a:rPr>
              <a:t>	IF node == nil</a:t>
            </a:r>
            <a:br>
              <a:rPr lang="en" sz="1400">
                <a:latin typeface="Roboto Mono"/>
                <a:ea typeface="Roboto Mono"/>
                <a:cs typeface="Roboto Mono"/>
                <a:sym typeface="Roboto Mono"/>
              </a:rPr>
            </a:br>
            <a:r>
              <a:rPr lang="en" sz="1400">
                <a:latin typeface="Roboto Mono"/>
                <a:ea typeface="Roboto Mono"/>
                <a:cs typeface="Roboto Mono"/>
                <a:sym typeface="Roboto Mono"/>
              </a:rPr>
              <a:t>		RETURN 0</a:t>
            </a:r>
            <a:br>
              <a:rPr lang="en" sz="1400">
                <a:latin typeface="Roboto Mono"/>
                <a:ea typeface="Roboto Mono"/>
                <a:cs typeface="Roboto Mono"/>
                <a:sym typeface="Roboto Mono"/>
              </a:rPr>
            </a:br>
            <a:r>
              <a:rPr lang="en" sz="1400">
                <a:latin typeface="Roboto Mono"/>
                <a:ea typeface="Roboto Mono"/>
                <a:cs typeface="Roboto Mono"/>
                <a:sym typeface="Roboto Mono"/>
              </a:rPr>
              <a:t>	ELSE IF node.left == nil AND node.right == nil</a:t>
            </a:r>
            <a:br>
              <a:rPr lang="en" sz="1400">
                <a:latin typeface="Roboto Mono"/>
                <a:ea typeface="Roboto Mono"/>
                <a:cs typeface="Roboto Mono"/>
                <a:sym typeface="Roboto Mono"/>
              </a:rPr>
            </a:br>
            <a:r>
              <a:rPr lang="en" sz="1400">
                <a:latin typeface="Roboto Mono"/>
                <a:ea typeface="Roboto Mono"/>
                <a:cs typeface="Roboto Mono"/>
                <a:sym typeface="Roboto Mono"/>
              </a:rPr>
              <a:t>		RETURN node.item</a:t>
            </a:r>
            <a:br>
              <a:rPr lang="en" sz="1400">
                <a:latin typeface="Roboto Mono"/>
                <a:ea typeface="Roboto Mono"/>
                <a:cs typeface="Roboto Mono"/>
                <a:sym typeface="Roboto Mono"/>
              </a:rPr>
            </a:br>
            <a:r>
              <a:rPr lang="en" sz="1400">
                <a:latin typeface="Roboto Mono"/>
                <a:ea typeface="Roboto Mono"/>
                <a:cs typeface="Roboto Mono"/>
                <a:sym typeface="Roboto Mono"/>
              </a:rPr>
              <a:t>	ELSE</a:t>
            </a:r>
            <a:br>
              <a:rPr lang="en" sz="1400">
                <a:latin typeface="Roboto Mono"/>
                <a:ea typeface="Roboto Mono"/>
                <a:cs typeface="Roboto Mono"/>
                <a:sym typeface="Roboto Mono"/>
              </a:rPr>
            </a:br>
            <a:r>
              <a:rPr lang="en" sz="1400">
                <a:latin typeface="Roboto Mono"/>
                <a:ea typeface="Roboto Mono"/>
                <a:cs typeface="Roboto Mono"/>
                <a:sym typeface="Roboto Mono"/>
              </a:rPr>
              <a:t>		RETURN sumLeaves(node.left) + sumLeaves(node.right)</a:t>
            </a:r>
            <a:endParaRPr sz="1400">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sz="1400">
              <a:latin typeface="Roboto Mono"/>
              <a:ea typeface="Roboto Mono"/>
              <a:cs typeface="Roboto Mono"/>
              <a:sym typeface="Roboto Mono"/>
            </a:endParaRPr>
          </a:p>
        </p:txBody>
      </p:sp>
      <p:sp>
        <p:nvSpPr>
          <p:cNvPr id="732" name="Google Shape;732;p116"/>
          <p:cNvSpPr txBox="1"/>
          <p:nvPr/>
        </p:nvSpPr>
        <p:spPr>
          <a:xfrm>
            <a:off x="6477000" y="2808075"/>
            <a:ext cx="2151300" cy="101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Mono"/>
              <a:buAutoNum type="alphaUcPeriod"/>
            </a:pPr>
            <a:r>
              <a:rPr b="0" i="0" lang="en" sz="1800" u="none" cap="none" strike="noStrike">
                <a:solidFill>
                  <a:srgbClr val="000000"/>
                </a:solidFill>
                <a:latin typeface="Roboto Mono"/>
                <a:ea typeface="Roboto Mono"/>
                <a:cs typeface="Roboto Mono"/>
                <a:sym typeface="Roboto Mono"/>
              </a:rPr>
              <a:t>Yes</a:t>
            </a:r>
            <a:endParaRPr b="0" i="0" sz="1800" u="none" cap="none" strike="noStrike">
              <a:solidFill>
                <a:srgbClr val="000000"/>
              </a:solidFill>
              <a:latin typeface="Roboto Mono"/>
              <a:ea typeface="Roboto Mono"/>
              <a:cs typeface="Roboto Mono"/>
              <a:sym typeface="Roboto Mono"/>
            </a:endParaRPr>
          </a:p>
          <a:p>
            <a:pPr indent="-342900" lvl="0" marL="457200" marR="0" rtl="0" algn="l">
              <a:lnSpc>
                <a:spcPct val="100000"/>
              </a:lnSpc>
              <a:spcBef>
                <a:spcPts val="0"/>
              </a:spcBef>
              <a:spcAft>
                <a:spcPts val="0"/>
              </a:spcAft>
              <a:buClr>
                <a:srgbClr val="000000"/>
              </a:buClr>
              <a:buSzPts val="1800"/>
              <a:buFont typeface="Roboto Mono"/>
              <a:buAutoNum type="alphaUcPeriod"/>
            </a:pPr>
            <a:r>
              <a:rPr b="0" i="0" lang="en" sz="1800" u="none" cap="none" strike="noStrike">
                <a:solidFill>
                  <a:srgbClr val="000000"/>
                </a:solidFill>
                <a:latin typeface="Roboto Mono"/>
                <a:ea typeface="Roboto Mono"/>
                <a:cs typeface="Roboto Mono"/>
                <a:sym typeface="Roboto Mono"/>
              </a:rPr>
              <a:t>No</a:t>
            </a:r>
            <a:endParaRPr b="0" i="0" sz="1800" u="none" cap="none" strike="noStrike">
              <a:solidFill>
                <a:srgbClr val="000000"/>
              </a:solidFill>
              <a:latin typeface="Roboto Mono"/>
              <a:ea typeface="Roboto Mono"/>
              <a:cs typeface="Roboto Mono"/>
              <a:sym typeface="Roboto Mon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7</a:t>
            </a:r>
            <a:endParaRPr>
              <a:latin typeface="Roboto Mono"/>
              <a:ea typeface="Roboto Mono"/>
              <a:cs typeface="Roboto Mono"/>
              <a:sym typeface="Roboto Mono"/>
            </a:endParaRPr>
          </a:p>
        </p:txBody>
      </p:sp>
      <p:sp>
        <p:nvSpPr>
          <p:cNvPr id="738" name="Google Shape;738;p1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sumLeaves(node) - a method that returns the sum of values of all leaf nodes</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Does the following implementation work?</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sz="1400">
                <a:latin typeface="Roboto Mono"/>
                <a:ea typeface="Roboto Mono"/>
                <a:cs typeface="Roboto Mono"/>
                <a:sym typeface="Roboto Mono"/>
              </a:rPr>
              <a:t>sumLeaves(node):</a:t>
            </a:r>
            <a:br>
              <a:rPr lang="en" sz="1400">
                <a:latin typeface="Roboto Mono"/>
                <a:ea typeface="Roboto Mono"/>
                <a:cs typeface="Roboto Mono"/>
                <a:sym typeface="Roboto Mono"/>
              </a:rPr>
            </a:br>
            <a:r>
              <a:rPr lang="en" sz="1400">
                <a:latin typeface="Roboto Mono"/>
                <a:ea typeface="Roboto Mono"/>
                <a:cs typeface="Roboto Mono"/>
                <a:sym typeface="Roboto Mono"/>
              </a:rPr>
              <a:t>	IF node == nil</a:t>
            </a:r>
            <a:br>
              <a:rPr lang="en" sz="1400">
                <a:latin typeface="Roboto Mono"/>
                <a:ea typeface="Roboto Mono"/>
                <a:cs typeface="Roboto Mono"/>
                <a:sym typeface="Roboto Mono"/>
              </a:rPr>
            </a:br>
            <a:r>
              <a:rPr lang="en" sz="1400">
                <a:latin typeface="Roboto Mono"/>
                <a:ea typeface="Roboto Mono"/>
                <a:cs typeface="Roboto Mono"/>
                <a:sym typeface="Roboto Mono"/>
              </a:rPr>
              <a:t>		RETURN 0</a:t>
            </a:r>
            <a:br>
              <a:rPr lang="en" sz="1400">
                <a:latin typeface="Roboto Mono"/>
                <a:ea typeface="Roboto Mono"/>
                <a:cs typeface="Roboto Mono"/>
                <a:sym typeface="Roboto Mono"/>
              </a:rPr>
            </a:br>
            <a:r>
              <a:rPr lang="en" sz="1400">
                <a:latin typeface="Roboto Mono"/>
                <a:ea typeface="Roboto Mono"/>
                <a:cs typeface="Roboto Mono"/>
                <a:sym typeface="Roboto Mono"/>
              </a:rPr>
              <a:t>	ELSE IF node.left == nil AND node.right == nil</a:t>
            </a:r>
            <a:br>
              <a:rPr lang="en" sz="1400">
                <a:latin typeface="Roboto Mono"/>
                <a:ea typeface="Roboto Mono"/>
                <a:cs typeface="Roboto Mono"/>
                <a:sym typeface="Roboto Mono"/>
              </a:rPr>
            </a:br>
            <a:r>
              <a:rPr lang="en" sz="1400">
                <a:latin typeface="Roboto Mono"/>
                <a:ea typeface="Roboto Mono"/>
                <a:cs typeface="Roboto Mono"/>
                <a:sym typeface="Roboto Mono"/>
              </a:rPr>
              <a:t>		RETURN node.item</a:t>
            </a:r>
            <a:br>
              <a:rPr lang="en" sz="1400">
                <a:latin typeface="Roboto Mono"/>
                <a:ea typeface="Roboto Mono"/>
                <a:cs typeface="Roboto Mono"/>
                <a:sym typeface="Roboto Mono"/>
              </a:rPr>
            </a:br>
            <a:r>
              <a:rPr lang="en" sz="1400">
                <a:latin typeface="Roboto Mono"/>
                <a:ea typeface="Roboto Mono"/>
                <a:cs typeface="Roboto Mono"/>
                <a:sym typeface="Roboto Mono"/>
              </a:rPr>
              <a:t>	ELSE</a:t>
            </a:r>
            <a:br>
              <a:rPr lang="en" sz="1400">
                <a:latin typeface="Roboto Mono"/>
                <a:ea typeface="Roboto Mono"/>
                <a:cs typeface="Roboto Mono"/>
                <a:sym typeface="Roboto Mono"/>
              </a:rPr>
            </a:br>
            <a:r>
              <a:rPr lang="en" sz="1400">
                <a:latin typeface="Roboto Mono"/>
                <a:ea typeface="Roboto Mono"/>
                <a:cs typeface="Roboto Mono"/>
                <a:sym typeface="Roboto Mono"/>
              </a:rPr>
              <a:t>		RETURN sumLeaves(node.left) + sumLeaves(node.right)</a:t>
            </a:r>
            <a:endParaRPr sz="1400">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sz="1400">
              <a:latin typeface="Roboto Mono"/>
              <a:ea typeface="Roboto Mono"/>
              <a:cs typeface="Roboto Mono"/>
              <a:sym typeface="Roboto Mono"/>
            </a:endParaRPr>
          </a:p>
        </p:txBody>
      </p:sp>
      <p:sp>
        <p:nvSpPr>
          <p:cNvPr id="739" name="Google Shape;739;p117"/>
          <p:cNvSpPr txBox="1"/>
          <p:nvPr/>
        </p:nvSpPr>
        <p:spPr>
          <a:xfrm>
            <a:off x="6477000" y="2808075"/>
            <a:ext cx="2151300" cy="101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FF0000"/>
              </a:buClr>
              <a:buSzPts val="1800"/>
              <a:buFont typeface="Roboto Mono"/>
              <a:buAutoNum type="alphaUcPeriod"/>
            </a:pPr>
            <a:r>
              <a:rPr b="1" i="0" lang="en" sz="1800" u="none" cap="none" strike="noStrike">
                <a:solidFill>
                  <a:srgbClr val="FF0000"/>
                </a:solidFill>
                <a:latin typeface="Roboto Mono"/>
                <a:ea typeface="Roboto Mono"/>
                <a:cs typeface="Roboto Mono"/>
                <a:sym typeface="Roboto Mono"/>
              </a:rPr>
              <a:t>Yes</a:t>
            </a:r>
            <a:endParaRPr b="1" i="0" sz="1800" u="none" cap="none" strike="noStrike">
              <a:solidFill>
                <a:srgbClr val="FF0000"/>
              </a:solidFill>
              <a:latin typeface="Roboto Mono"/>
              <a:ea typeface="Roboto Mono"/>
              <a:cs typeface="Roboto Mono"/>
              <a:sym typeface="Roboto Mono"/>
            </a:endParaRPr>
          </a:p>
          <a:p>
            <a:pPr indent="-342900" lvl="0" marL="457200" marR="0" rtl="0" algn="l">
              <a:lnSpc>
                <a:spcPct val="100000"/>
              </a:lnSpc>
              <a:spcBef>
                <a:spcPts val="0"/>
              </a:spcBef>
              <a:spcAft>
                <a:spcPts val="0"/>
              </a:spcAft>
              <a:buClr>
                <a:srgbClr val="000000"/>
              </a:buClr>
              <a:buSzPts val="1800"/>
              <a:buFont typeface="Roboto Mono"/>
              <a:buAutoNum type="alphaUcPeriod"/>
            </a:pPr>
            <a:r>
              <a:rPr b="0" i="0" lang="en" sz="1800" u="none" cap="none" strike="noStrike">
                <a:solidFill>
                  <a:srgbClr val="000000"/>
                </a:solidFill>
                <a:latin typeface="Roboto Mono"/>
                <a:ea typeface="Roboto Mono"/>
                <a:cs typeface="Roboto Mono"/>
                <a:sym typeface="Roboto Mono"/>
              </a:rPr>
              <a:t>No</a:t>
            </a:r>
            <a:endParaRPr b="0" i="0" sz="1800" u="none" cap="none" strike="noStrike">
              <a:solidFill>
                <a:srgbClr val="000000"/>
              </a:solidFill>
              <a:latin typeface="Roboto Mono"/>
              <a:ea typeface="Roboto Mono"/>
              <a:cs typeface="Roboto Mono"/>
              <a:sym typeface="Roboto Mon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7</a:t>
            </a:r>
            <a:endParaRPr>
              <a:latin typeface="Roboto Mono"/>
              <a:ea typeface="Roboto Mono"/>
              <a:cs typeface="Roboto Mono"/>
              <a:sym typeface="Roboto Mono"/>
            </a:endParaRPr>
          </a:p>
        </p:txBody>
      </p:sp>
      <p:sp>
        <p:nvSpPr>
          <p:cNvPr id="745" name="Google Shape;745;p1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sumLeaves(node) - a method that returns the sum of values of all leaf nodes</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Does the following implementation work?</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sz="1400">
                <a:latin typeface="Roboto Mono"/>
                <a:ea typeface="Roboto Mono"/>
                <a:cs typeface="Roboto Mono"/>
                <a:sym typeface="Roboto Mono"/>
              </a:rPr>
              <a:t>sumLeaves(node):</a:t>
            </a:r>
            <a:br>
              <a:rPr lang="en" sz="1400">
                <a:latin typeface="Roboto Mono"/>
                <a:ea typeface="Roboto Mono"/>
                <a:cs typeface="Roboto Mono"/>
                <a:sym typeface="Roboto Mono"/>
              </a:rPr>
            </a:br>
            <a:r>
              <a:rPr lang="en" sz="1400">
                <a:latin typeface="Roboto Mono"/>
                <a:ea typeface="Roboto Mono"/>
                <a:cs typeface="Roboto Mono"/>
                <a:sym typeface="Roboto Mono"/>
              </a:rPr>
              <a:t>	val = 0</a:t>
            </a:r>
            <a:br>
              <a:rPr lang="en" sz="1400">
                <a:latin typeface="Roboto Mono"/>
                <a:ea typeface="Roboto Mono"/>
                <a:cs typeface="Roboto Mono"/>
                <a:sym typeface="Roboto Mono"/>
              </a:rPr>
            </a:br>
            <a:r>
              <a:rPr lang="en" sz="1400">
                <a:latin typeface="Roboto Mono"/>
                <a:ea typeface="Roboto Mono"/>
                <a:cs typeface="Roboto Mono"/>
                <a:sym typeface="Roboto Mono"/>
              </a:rPr>
              <a:t>	WHILE node != nill </a:t>
            </a:r>
            <a:br>
              <a:rPr lang="en" sz="1400">
                <a:latin typeface="Roboto Mono"/>
                <a:ea typeface="Roboto Mono"/>
                <a:cs typeface="Roboto Mono"/>
                <a:sym typeface="Roboto Mono"/>
              </a:rPr>
            </a:br>
            <a:r>
              <a:rPr lang="en" sz="1400">
                <a:latin typeface="Roboto Mono"/>
                <a:ea typeface="Roboto Mono"/>
                <a:cs typeface="Roboto Mono"/>
                <a:sym typeface="Roboto Mono"/>
              </a:rPr>
              <a:t>		IF node.left == nil AND node.right == nil</a:t>
            </a:r>
            <a:br>
              <a:rPr lang="en" sz="1400">
                <a:latin typeface="Roboto Mono"/>
                <a:ea typeface="Roboto Mono"/>
                <a:cs typeface="Roboto Mono"/>
                <a:sym typeface="Roboto Mono"/>
              </a:rPr>
            </a:br>
            <a:r>
              <a:rPr lang="en" sz="1400">
                <a:latin typeface="Roboto Mono"/>
                <a:ea typeface="Roboto Mono"/>
                <a:cs typeface="Roboto Mono"/>
                <a:sym typeface="Roboto Mono"/>
              </a:rPr>
              <a:t>			val = val + node.item</a:t>
            </a:r>
            <a:br>
              <a:rPr lang="en" sz="1400">
                <a:latin typeface="Roboto Mono"/>
                <a:ea typeface="Roboto Mono"/>
                <a:cs typeface="Roboto Mono"/>
                <a:sym typeface="Roboto Mono"/>
              </a:rPr>
            </a:br>
            <a:r>
              <a:rPr lang="en" sz="1400">
                <a:latin typeface="Roboto Mono"/>
                <a:ea typeface="Roboto Mono"/>
                <a:cs typeface="Roboto Mono"/>
                <a:sym typeface="Roboto Mono"/>
              </a:rPr>
              <a:t>		IF node.left != nil </a:t>
            </a:r>
            <a:br>
              <a:rPr lang="en" sz="1400">
                <a:latin typeface="Roboto Mono"/>
                <a:ea typeface="Roboto Mono"/>
                <a:cs typeface="Roboto Mono"/>
                <a:sym typeface="Roboto Mono"/>
              </a:rPr>
            </a:br>
            <a:r>
              <a:rPr lang="en" sz="1400">
                <a:latin typeface="Roboto Mono"/>
                <a:ea typeface="Roboto Mono"/>
                <a:cs typeface="Roboto Mono"/>
                <a:sym typeface="Roboto Mono"/>
              </a:rPr>
              <a:t>			node = node.left</a:t>
            </a:r>
            <a:br>
              <a:rPr lang="en" sz="1400">
                <a:latin typeface="Roboto Mono"/>
                <a:ea typeface="Roboto Mono"/>
                <a:cs typeface="Roboto Mono"/>
                <a:sym typeface="Roboto Mono"/>
              </a:rPr>
            </a:br>
            <a:r>
              <a:rPr lang="en" sz="1400">
                <a:latin typeface="Roboto Mono"/>
                <a:ea typeface="Roboto Mono"/>
                <a:cs typeface="Roboto Mono"/>
                <a:sym typeface="Roboto Mono"/>
              </a:rPr>
              <a:t>		ELSE IF node.right != nil</a:t>
            </a:r>
            <a:br>
              <a:rPr lang="en" sz="1400">
                <a:latin typeface="Roboto Mono"/>
                <a:ea typeface="Roboto Mono"/>
                <a:cs typeface="Roboto Mono"/>
                <a:sym typeface="Roboto Mono"/>
              </a:rPr>
            </a:br>
            <a:r>
              <a:rPr lang="en" sz="1400">
                <a:latin typeface="Roboto Mono"/>
                <a:ea typeface="Roboto Mono"/>
                <a:cs typeface="Roboto Mono"/>
                <a:sym typeface="Roboto Mono"/>
              </a:rPr>
              <a:t>			node = node.right</a:t>
            </a:r>
            <a:br>
              <a:rPr lang="en" sz="1400">
                <a:latin typeface="Roboto Mono"/>
                <a:ea typeface="Roboto Mono"/>
                <a:cs typeface="Roboto Mono"/>
                <a:sym typeface="Roboto Mono"/>
              </a:rPr>
            </a:br>
            <a:r>
              <a:rPr lang="en" sz="1400">
                <a:latin typeface="Roboto Mono"/>
                <a:ea typeface="Roboto Mono"/>
                <a:cs typeface="Roboto Mono"/>
                <a:sym typeface="Roboto Mono"/>
              </a:rPr>
              <a:t>	RETURN val</a:t>
            </a:r>
            <a:endParaRPr sz="1400">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sz="1400">
              <a:latin typeface="Roboto Mono"/>
              <a:ea typeface="Roboto Mono"/>
              <a:cs typeface="Roboto Mono"/>
              <a:sym typeface="Roboto Mono"/>
            </a:endParaRPr>
          </a:p>
        </p:txBody>
      </p:sp>
      <p:sp>
        <p:nvSpPr>
          <p:cNvPr id="746" name="Google Shape;746;p118"/>
          <p:cNvSpPr txBox="1"/>
          <p:nvPr/>
        </p:nvSpPr>
        <p:spPr>
          <a:xfrm>
            <a:off x="6477000" y="2808075"/>
            <a:ext cx="2151300" cy="101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Mono"/>
              <a:buAutoNum type="alphaUcPeriod"/>
            </a:pPr>
            <a:r>
              <a:rPr b="0" i="0" lang="en" sz="1800" u="none" cap="none" strike="noStrike">
                <a:solidFill>
                  <a:srgbClr val="000000"/>
                </a:solidFill>
                <a:latin typeface="Roboto Mono"/>
                <a:ea typeface="Roboto Mono"/>
                <a:cs typeface="Roboto Mono"/>
                <a:sym typeface="Roboto Mono"/>
              </a:rPr>
              <a:t>Yes</a:t>
            </a:r>
            <a:endParaRPr b="0" i="0" sz="1800" u="none" cap="none" strike="noStrike">
              <a:solidFill>
                <a:srgbClr val="000000"/>
              </a:solidFill>
              <a:latin typeface="Roboto Mono"/>
              <a:ea typeface="Roboto Mono"/>
              <a:cs typeface="Roboto Mono"/>
              <a:sym typeface="Roboto Mono"/>
            </a:endParaRPr>
          </a:p>
          <a:p>
            <a:pPr indent="-342900" lvl="0" marL="457200" marR="0" rtl="0" algn="l">
              <a:lnSpc>
                <a:spcPct val="100000"/>
              </a:lnSpc>
              <a:spcBef>
                <a:spcPts val="0"/>
              </a:spcBef>
              <a:spcAft>
                <a:spcPts val="0"/>
              </a:spcAft>
              <a:buClr>
                <a:srgbClr val="000000"/>
              </a:buClr>
              <a:buSzPts val="1800"/>
              <a:buFont typeface="Roboto Mono"/>
              <a:buAutoNum type="alphaUcPeriod"/>
            </a:pPr>
            <a:r>
              <a:rPr b="0" i="0" lang="en" sz="1800" u="none" cap="none" strike="noStrike">
                <a:solidFill>
                  <a:srgbClr val="000000"/>
                </a:solidFill>
                <a:latin typeface="Roboto Mono"/>
                <a:ea typeface="Roboto Mono"/>
                <a:cs typeface="Roboto Mono"/>
                <a:sym typeface="Roboto Mono"/>
              </a:rPr>
              <a:t>No</a:t>
            </a:r>
            <a:endParaRPr b="0" i="0" sz="1800" u="none" cap="none" strike="noStrike">
              <a:solidFill>
                <a:srgbClr val="000000"/>
              </a:solidFill>
              <a:latin typeface="Roboto Mono"/>
              <a:ea typeface="Roboto Mono"/>
              <a:cs typeface="Roboto Mono"/>
              <a:sym typeface="Roboto Mono"/>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7</a:t>
            </a:r>
            <a:endParaRPr>
              <a:latin typeface="Roboto Mono"/>
              <a:ea typeface="Roboto Mono"/>
              <a:cs typeface="Roboto Mono"/>
              <a:sym typeface="Roboto Mono"/>
            </a:endParaRPr>
          </a:p>
        </p:txBody>
      </p:sp>
      <p:sp>
        <p:nvSpPr>
          <p:cNvPr id="752" name="Google Shape;752;p1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sumLeaves(node) - a method that returns the sum of values of all leaf nodes</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Does the following implementation work?</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sz="1400">
                <a:latin typeface="Roboto Mono"/>
                <a:ea typeface="Roboto Mono"/>
                <a:cs typeface="Roboto Mono"/>
                <a:sym typeface="Roboto Mono"/>
              </a:rPr>
              <a:t>sumLeaves(node):</a:t>
            </a:r>
            <a:br>
              <a:rPr lang="en" sz="1400">
                <a:latin typeface="Roboto Mono"/>
                <a:ea typeface="Roboto Mono"/>
                <a:cs typeface="Roboto Mono"/>
                <a:sym typeface="Roboto Mono"/>
              </a:rPr>
            </a:br>
            <a:r>
              <a:rPr lang="en" sz="1400">
                <a:latin typeface="Roboto Mono"/>
                <a:ea typeface="Roboto Mono"/>
                <a:cs typeface="Roboto Mono"/>
                <a:sym typeface="Roboto Mono"/>
              </a:rPr>
              <a:t>	val = 0</a:t>
            </a:r>
            <a:br>
              <a:rPr lang="en" sz="1400">
                <a:latin typeface="Roboto Mono"/>
                <a:ea typeface="Roboto Mono"/>
                <a:cs typeface="Roboto Mono"/>
                <a:sym typeface="Roboto Mono"/>
              </a:rPr>
            </a:br>
            <a:r>
              <a:rPr lang="en" sz="1400">
                <a:latin typeface="Roboto Mono"/>
                <a:ea typeface="Roboto Mono"/>
                <a:cs typeface="Roboto Mono"/>
                <a:sym typeface="Roboto Mono"/>
              </a:rPr>
              <a:t>	WHILE node != nill </a:t>
            </a:r>
            <a:br>
              <a:rPr lang="en" sz="1400">
                <a:latin typeface="Roboto Mono"/>
                <a:ea typeface="Roboto Mono"/>
                <a:cs typeface="Roboto Mono"/>
                <a:sym typeface="Roboto Mono"/>
              </a:rPr>
            </a:br>
            <a:r>
              <a:rPr lang="en" sz="1400">
                <a:latin typeface="Roboto Mono"/>
                <a:ea typeface="Roboto Mono"/>
                <a:cs typeface="Roboto Mono"/>
                <a:sym typeface="Roboto Mono"/>
              </a:rPr>
              <a:t>		IF node.left == nil AND node.right == nil</a:t>
            </a:r>
            <a:br>
              <a:rPr lang="en" sz="1400">
                <a:latin typeface="Roboto Mono"/>
                <a:ea typeface="Roboto Mono"/>
                <a:cs typeface="Roboto Mono"/>
                <a:sym typeface="Roboto Mono"/>
              </a:rPr>
            </a:br>
            <a:r>
              <a:rPr lang="en" sz="1400">
                <a:latin typeface="Roboto Mono"/>
                <a:ea typeface="Roboto Mono"/>
                <a:cs typeface="Roboto Mono"/>
                <a:sym typeface="Roboto Mono"/>
              </a:rPr>
              <a:t>			val = val + node.item</a:t>
            </a:r>
            <a:br>
              <a:rPr lang="en" sz="1400">
                <a:latin typeface="Roboto Mono"/>
                <a:ea typeface="Roboto Mono"/>
                <a:cs typeface="Roboto Mono"/>
                <a:sym typeface="Roboto Mono"/>
              </a:rPr>
            </a:br>
            <a:r>
              <a:rPr lang="en" sz="1400">
                <a:latin typeface="Roboto Mono"/>
                <a:ea typeface="Roboto Mono"/>
                <a:cs typeface="Roboto Mono"/>
                <a:sym typeface="Roboto Mono"/>
              </a:rPr>
              <a:t>		IF node.left != nil </a:t>
            </a:r>
            <a:br>
              <a:rPr lang="en" sz="1400">
                <a:latin typeface="Roboto Mono"/>
                <a:ea typeface="Roboto Mono"/>
                <a:cs typeface="Roboto Mono"/>
                <a:sym typeface="Roboto Mono"/>
              </a:rPr>
            </a:br>
            <a:r>
              <a:rPr lang="en" sz="1400">
                <a:latin typeface="Roboto Mono"/>
                <a:ea typeface="Roboto Mono"/>
                <a:cs typeface="Roboto Mono"/>
                <a:sym typeface="Roboto Mono"/>
              </a:rPr>
              <a:t>			node = node.left</a:t>
            </a:r>
            <a:br>
              <a:rPr lang="en" sz="1400">
                <a:latin typeface="Roboto Mono"/>
                <a:ea typeface="Roboto Mono"/>
                <a:cs typeface="Roboto Mono"/>
                <a:sym typeface="Roboto Mono"/>
              </a:rPr>
            </a:br>
            <a:r>
              <a:rPr lang="en" sz="1400">
                <a:latin typeface="Roboto Mono"/>
                <a:ea typeface="Roboto Mono"/>
                <a:cs typeface="Roboto Mono"/>
                <a:sym typeface="Roboto Mono"/>
              </a:rPr>
              <a:t>		ELSE IF node.right != nil</a:t>
            </a:r>
            <a:br>
              <a:rPr lang="en" sz="1400">
                <a:latin typeface="Roboto Mono"/>
                <a:ea typeface="Roboto Mono"/>
                <a:cs typeface="Roboto Mono"/>
                <a:sym typeface="Roboto Mono"/>
              </a:rPr>
            </a:br>
            <a:r>
              <a:rPr lang="en" sz="1400">
                <a:latin typeface="Roboto Mono"/>
                <a:ea typeface="Roboto Mono"/>
                <a:cs typeface="Roboto Mono"/>
                <a:sym typeface="Roboto Mono"/>
              </a:rPr>
              <a:t>			node = node.right</a:t>
            </a:r>
            <a:br>
              <a:rPr lang="en" sz="1400">
                <a:latin typeface="Roboto Mono"/>
                <a:ea typeface="Roboto Mono"/>
                <a:cs typeface="Roboto Mono"/>
                <a:sym typeface="Roboto Mono"/>
              </a:rPr>
            </a:br>
            <a:r>
              <a:rPr lang="en" sz="1400">
                <a:latin typeface="Roboto Mono"/>
                <a:ea typeface="Roboto Mono"/>
                <a:cs typeface="Roboto Mono"/>
                <a:sym typeface="Roboto Mono"/>
              </a:rPr>
              <a:t>	RETURN val</a:t>
            </a:r>
            <a:endParaRPr sz="1400">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sz="1400">
              <a:latin typeface="Roboto Mono"/>
              <a:ea typeface="Roboto Mono"/>
              <a:cs typeface="Roboto Mono"/>
              <a:sym typeface="Roboto Mono"/>
            </a:endParaRPr>
          </a:p>
        </p:txBody>
      </p:sp>
      <p:sp>
        <p:nvSpPr>
          <p:cNvPr id="753" name="Google Shape;753;p119"/>
          <p:cNvSpPr txBox="1"/>
          <p:nvPr/>
        </p:nvSpPr>
        <p:spPr>
          <a:xfrm>
            <a:off x="6477000" y="2808075"/>
            <a:ext cx="2151300" cy="101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Mono"/>
              <a:buAutoNum type="alphaUcPeriod"/>
            </a:pPr>
            <a:r>
              <a:rPr b="0" i="0" lang="en" sz="1800" u="none" cap="none" strike="noStrike">
                <a:solidFill>
                  <a:srgbClr val="000000"/>
                </a:solidFill>
                <a:latin typeface="Roboto Mono"/>
                <a:ea typeface="Roboto Mono"/>
                <a:cs typeface="Roboto Mono"/>
                <a:sym typeface="Roboto Mono"/>
              </a:rPr>
              <a:t>Yes</a:t>
            </a:r>
            <a:endParaRPr b="0" i="0" sz="1800" u="none" cap="none" strike="noStrike">
              <a:solidFill>
                <a:srgbClr val="000000"/>
              </a:solidFill>
              <a:latin typeface="Roboto Mono"/>
              <a:ea typeface="Roboto Mono"/>
              <a:cs typeface="Roboto Mono"/>
              <a:sym typeface="Roboto Mono"/>
            </a:endParaRPr>
          </a:p>
          <a:p>
            <a:pPr indent="-342900" lvl="0" marL="457200" marR="0" rtl="0" algn="l">
              <a:lnSpc>
                <a:spcPct val="100000"/>
              </a:lnSpc>
              <a:spcBef>
                <a:spcPts val="0"/>
              </a:spcBef>
              <a:spcAft>
                <a:spcPts val="0"/>
              </a:spcAft>
              <a:buClr>
                <a:srgbClr val="FF0000"/>
              </a:buClr>
              <a:buSzPts val="1800"/>
              <a:buFont typeface="Roboto Mono"/>
              <a:buAutoNum type="alphaUcPeriod"/>
            </a:pPr>
            <a:r>
              <a:rPr b="1" i="0" lang="en" sz="1800" u="none" cap="none" strike="noStrike">
                <a:solidFill>
                  <a:srgbClr val="FF0000"/>
                </a:solidFill>
                <a:latin typeface="Roboto Mono"/>
                <a:ea typeface="Roboto Mono"/>
                <a:cs typeface="Roboto Mono"/>
                <a:sym typeface="Roboto Mono"/>
              </a:rPr>
              <a:t>No</a:t>
            </a:r>
            <a:endParaRPr b="1" i="0" sz="1800" u="none" cap="none" strike="noStrike">
              <a:solidFill>
                <a:srgbClr val="FF0000"/>
              </a:solidFill>
              <a:latin typeface="Roboto Mono"/>
              <a:ea typeface="Roboto Mono"/>
              <a:cs typeface="Roboto Mono"/>
              <a:sym typeface="Roboto Mon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7</a:t>
            </a:r>
            <a:endParaRPr>
              <a:latin typeface="Roboto Mono"/>
              <a:ea typeface="Roboto Mono"/>
              <a:cs typeface="Roboto Mono"/>
              <a:sym typeface="Roboto Mono"/>
            </a:endParaRPr>
          </a:p>
        </p:txBody>
      </p:sp>
      <p:sp>
        <p:nvSpPr>
          <p:cNvPr id="759" name="Google Shape;759;p1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sumLeaves(node) - a method that returns the sum of values of all leaf nodes</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Does the following implementation work?</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sz="1400">
                <a:latin typeface="Roboto Mono"/>
                <a:ea typeface="Roboto Mono"/>
                <a:cs typeface="Roboto Mono"/>
                <a:sym typeface="Roboto Mono"/>
              </a:rPr>
              <a:t>sumLeaves(node):</a:t>
            </a:r>
            <a:br>
              <a:rPr lang="en" sz="1400">
                <a:latin typeface="Roboto Mono"/>
                <a:ea typeface="Roboto Mono"/>
                <a:cs typeface="Roboto Mono"/>
                <a:sym typeface="Roboto Mono"/>
              </a:rPr>
            </a:br>
            <a:r>
              <a:rPr lang="en" sz="1400">
                <a:latin typeface="Roboto Mono"/>
                <a:ea typeface="Roboto Mono"/>
                <a:cs typeface="Roboto Mono"/>
                <a:sym typeface="Roboto Mono"/>
              </a:rPr>
              <a:t>	val = 0</a:t>
            </a:r>
            <a:br>
              <a:rPr lang="en" sz="1400">
                <a:latin typeface="Roboto Mono"/>
                <a:ea typeface="Roboto Mono"/>
                <a:cs typeface="Roboto Mono"/>
                <a:sym typeface="Roboto Mono"/>
              </a:rPr>
            </a:br>
            <a:r>
              <a:rPr lang="en" sz="1400">
                <a:latin typeface="Roboto Mono"/>
                <a:ea typeface="Roboto Mono"/>
                <a:cs typeface="Roboto Mono"/>
                <a:sym typeface="Roboto Mono"/>
              </a:rPr>
              <a:t>	IF node.left == nil AND node.right == nil</a:t>
            </a:r>
            <a:br>
              <a:rPr lang="en" sz="1400">
                <a:latin typeface="Roboto Mono"/>
                <a:ea typeface="Roboto Mono"/>
                <a:cs typeface="Roboto Mono"/>
                <a:sym typeface="Roboto Mono"/>
              </a:rPr>
            </a:br>
            <a:r>
              <a:rPr lang="en" sz="1400">
                <a:latin typeface="Roboto Mono"/>
                <a:ea typeface="Roboto Mono"/>
                <a:cs typeface="Roboto Mono"/>
                <a:sym typeface="Roboto Mono"/>
              </a:rPr>
              <a:t>		val = val + node.item</a:t>
            </a:r>
            <a:br>
              <a:rPr lang="en" sz="1400">
                <a:latin typeface="Roboto Mono"/>
                <a:ea typeface="Roboto Mono"/>
                <a:cs typeface="Roboto Mono"/>
                <a:sym typeface="Roboto Mono"/>
              </a:rPr>
            </a:br>
            <a:r>
              <a:rPr lang="en" sz="1400">
                <a:latin typeface="Roboto Mono"/>
                <a:ea typeface="Roboto Mono"/>
                <a:cs typeface="Roboto Mono"/>
                <a:sym typeface="Roboto Mono"/>
              </a:rPr>
              <a:t>	IF node.left != nil </a:t>
            </a:r>
            <a:br>
              <a:rPr lang="en" sz="1400">
                <a:latin typeface="Roboto Mono"/>
                <a:ea typeface="Roboto Mono"/>
                <a:cs typeface="Roboto Mono"/>
                <a:sym typeface="Roboto Mono"/>
              </a:rPr>
            </a:br>
            <a:r>
              <a:rPr lang="en" sz="1400">
                <a:latin typeface="Roboto Mono"/>
                <a:ea typeface="Roboto Mono"/>
                <a:cs typeface="Roboto Mono"/>
                <a:sym typeface="Roboto Mono"/>
              </a:rPr>
              <a:t>		sumLeaves(node.left)</a:t>
            </a:r>
            <a:br>
              <a:rPr lang="en" sz="1400">
                <a:latin typeface="Roboto Mono"/>
                <a:ea typeface="Roboto Mono"/>
                <a:cs typeface="Roboto Mono"/>
                <a:sym typeface="Roboto Mono"/>
              </a:rPr>
            </a:br>
            <a:r>
              <a:rPr lang="en" sz="1400">
                <a:latin typeface="Roboto Mono"/>
                <a:ea typeface="Roboto Mono"/>
                <a:cs typeface="Roboto Mono"/>
                <a:sym typeface="Roboto Mono"/>
              </a:rPr>
              <a:t>	IF node.right != nil</a:t>
            </a:r>
            <a:br>
              <a:rPr lang="en" sz="1400">
                <a:latin typeface="Roboto Mono"/>
                <a:ea typeface="Roboto Mono"/>
                <a:cs typeface="Roboto Mono"/>
                <a:sym typeface="Roboto Mono"/>
              </a:rPr>
            </a:br>
            <a:r>
              <a:rPr lang="en" sz="1400">
                <a:latin typeface="Roboto Mono"/>
                <a:ea typeface="Roboto Mono"/>
                <a:cs typeface="Roboto Mono"/>
                <a:sym typeface="Roboto Mono"/>
              </a:rPr>
              <a:t>		sumLeaves(node.right)</a:t>
            </a:r>
            <a:br>
              <a:rPr lang="en" sz="1400">
                <a:latin typeface="Roboto Mono"/>
                <a:ea typeface="Roboto Mono"/>
                <a:cs typeface="Roboto Mono"/>
                <a:sym typeface="Roboto Mono"/>
              </a:rPr>
            </a:br>
            <a:r>
              <a:rPr lang="en" sz="1400">
                <a:latin typeface="Roboto Mono"/>
                <a:ea typeface="Roboto Mono"/>
                <a:cs typeface="Roboto Mono"/>
                <a:sym typeface="Roboto Mono"/>
              </a:rPr>
              <a:t>	RETURN val</a:t>
            </a:r>
            <a:endParaRPr sz="1400">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sz="1400">
              <a:latin typeface="Roboto Mono"/>
              <a:ea typeface="Roboto Mono"/>
              <a:cs typeface="Roboto Mono"/>
              <a:sym typeface="Roboto Mono"/>
            </a:endParaRPr>
          </a:p>
        </p:txBody>
      </p:sp>
      <p:sp>
        <p:nvSpPr>
          <p:cNvPr id="760" name="Google Shape;760;p120"/>
          <p:cNvSpPr txBox="1"/>
          <p:nvPr/>
        </p:nvSpPr>
        <p:spPr>
          <a:xfrm>
            <a:off x="6477000" y="2808075"/>
            <a:ext cx="2151300" cy="101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Mono"/>
              <a:buAutoNum type="alphaUcPeriod"/>
            </a:pPr>
            <a:r>
              <a:rPr b="0" i="0" lang="en" sz="1800" u="none" cap="none" strike="noStrike">
                <a:solidFill>
                  <a:srgbClr val="000000"/>
                </a:solidFill>
                <a:latin typeface="Roboto Mono"/>
                <a:ea typeface="Roboto Mono"/>
                <a:cs typeface="Roboto Mono"/>
                <a:sym typeface="Roboto Mono"/>
              </a:rPr>
              <a:t>Yes</a:t>
            </a:r>
            <a:endParaRPr b="0" i="0" sz="1800" u="none" cap="none" strike="noStrike">
              <a:solidFill>
                <a:srgbClr val="000000"/>
              </a:solidFill>
              <a:latin typeface="Roboto Mono"/>
              <a:ea typeface="Roboto Mono"/>
              <a:cs typeface="Roboto Mono"/>
              <a:sym typeface="Roboto Mono"/>
            </a:endParaRPr>
          </a:p>
          <a:p>
            <a:pPr indent="-342900" lvl="0" marL="457200" marR="0" rtl="0" algn="l">
              <a:lnSpc>
                <a:spcPct val="100000"/>
              </a:lnSpc>
              <a:spcBef>
                <a:spcPts val="0"/>
              </a:spcBef>
              <a:spcAft>
                <a:spcPts val="0"/>
              </a:spcAft>
              <a:buClr>
                <a:srgbClr val="000000"/>
              </a:buClr>
              <a:buSzPts val="1800"/>
              <a:buFont typeface="Roboto Mono"/>
              <a:buAutoNum type="alphaUcPeriod"/>
            </a:pPr>
            <a:r>
              <a:rPr b="0" i="0" lang="en" sz="1800" u="none" cap="none" strike="noStrike">
                <a:solidFill>
                  <a:srgbClr val="000000"/>
                </a:solidFill>
                <a:latin typeface="Roboto Mono"/>
                <a:ea typeface="Roboto Mono"/>
                <a:cs typeface="Roboto Mono"/>
                <a:sym typeface="Roboto Mono"/>
              </a:rPr>
              <a:t>No</a:t>
            </a:r>
            <a:endParaRPr b="0" i="0" sz="1800" u="none" cap="none" strike="noStrike">
              <a:solidFill>
                <a:srgbClr val="000000"/>
              </a:solidFill>
              <a:latin typeface="Roboto Mono"/>
              <a:ea typeface="Roboto Mono"/>
              <a:cs typeface="Roboto Mono"/>
              <a:sym typeface="Roboto Mon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7</a:t>
            </a:r>
            <a:endParaRPr>
              <a:latin typeface="Roboto Mono"/>
              <a:ea typeface="Roboto Mono"/>
              <a:cs typeface="Roboto Mono"/>
              <a:sym typeface="Roboto Mono"/>
            </a:endParaRPr>
          </a:p>
        </p:txBody>
      </p:sp>
      <p:sp>
        <p:nvSpPr>
          <p:cNvPr id="766" name="Google Shape;766;p1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sumLeaves(node) - a method that returns the sum of values of all leaf nodes</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Does the following implementation work?</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sz="1400">
                <a:latin typeface="Roboto Mono"/>
                <a:ea typeface="Roboto Mono"/>
                <a:cs typeface="Roboto Mono"/>
                <a:sym typeface="Roboto Mono"/>
              </a:rPr>
              <a:t>sumLeaves(node):</a:t>
            </a:r>
            <a:br>
              <a:rPr lang="en" sz="1400">
                <a:latin typeface="Roboto Mono"/>
                <a:ea typeface="Roboto Mono"/>
                <a:cs typeface="Roboto Mono"/>
                <a:sym typeface="Roboto Mono"/>
              </a:rPr>
            </a:br>
            <a:r>
              <a:rPr lang="en" sz="1400">
                <a:latin typeface="Roboto Mono"/>
                <a:ea typeface="Roboto Mono"/>
                <a:cs typeface="Roboto Mono"/>
                <a:sym typeface="Roboto Mono"/>
              </a:rPr>
              <a:t>	val = 0</a:t>
            </a:r>
            <a:br>
              <a:rPr lang="en" sz="1400">
                <a:latin typeface="Roboto Mono"/>
                <a:ea typeface="Roboto Mono"/>
                <a:cs typeface="Roboto Mono"/>
                <a:sym typeface="Roboto Mono"/>
              </a:rPr>
            </a:br>
            <a:r>
              <a:rPr lang="en" sz="1400">
                <a:latin typeface="Roboto Mono"/>
                <a:ea typeface="Roboto Mono"/>
                <a:cs typeface="Roboto Mono"/>
                <a:sym typeface="Roboto Mono"/>
              </a:rPr>
              <a:t>	IF node.left == nil AND node.right == nil</a:t>
            </a:r>
            <a:br>
              <a:rPr lang="en" sz="1400">
                <a:latin typeface="Roboto Mono"/>
                <a:ea typeface="Roboto Mono"/>
                <a:cs typeface="Roboto Mono"/>
                <a:sym typeface="Roboto Mono"/>
              </a:rPr>
            </a:br>
            <a:r>
              <a:rPr lang="en" sz="1400">
                <a:latin typeface="Roboto Mono"/>
                <a:ea typeface="Roboto Mono"/>
                <a:cs typeface="Roboto Mono"/>
                <a:sym typeface="Roboto Mono"/>
              </a:rPr>
              <a:t>		val = val + node.item</a:t>
            </a:r>
            <a:br>
              <a:rPr lang="en" sz="1400">
                <a:latin typeface="Roboto Mono"/>
                <a:ea typeface="Roboto Mono"/>
                <a:cs typeface="Roboto Mono"/>
                <a:sym typeface="Roboto Mono"/>
              </a:rPr>
            </a:br>
            <a:r>
              <a:rPr lang="en" sz="1400">
                <a:latin typeface="Roboto Mono"/>
                <a:ea typeface="Roboto Mono"/>
                <a:cs typeface="Roboto Mono"/>
                <a:sym typeface="Roboto Mono"/>
              </a:rPr>
              <a:t>	IF node.left != nil </a:t>
            </a:r>
            <a:br>
              <a:rPr lang="en" sz="1400">
                <a:latin typeface="Roboto Mono"/>
                <a:ea typeface="Roboto Mono"/>
                <a:cs typeface="Roboto Mono"/>
                <a:sym typeface="Roboto Mono"/>
              </a:rPr>
            </a:br>
            <a:r>
              <a:rPr lang="en" sz="1400">
                <a:latin typeface="Roboto Mono"/>
                <a:ea typeface="Roboto Mono"/>
                <a:cs typeface="Roboto Mono"/>
                <a:sym typeface="Roboto Mono"/>
              </a:rPr>
              <a:t>		sumLeaves(node.left)</a:t>
            </a:r>
            <a:br>
              <a:rPr lang="en" sz="1400">
                <a:latin typeface="Roboto Mono"/>
                <a:ea typeface="Roboto Mono"/>
                <a:cs typeface="Roboto Mono"/>
                <a:sym typeface="Roboto Mono"/>
              </a:rPr>
            </a:br>
            <a:r>
              <a:rPr lang="en" sz="1400">
                <a:latin typeface="Roboto Mono"/>
                <a:ea typeface="Roboto Mono"/>
                <a:cs typeface="Roboto Mono"/>
                <a:sym typeface="Roboto Mono"/>
              </a:rPr>
              <a:t>	IF node.right != nil</a:t>
            </a:r>
            <a:br>
              <a:rPr lang="en" sz="1400">
                <a:latin typeface="Roboto Mono"/>
                <a:ea typeface="Roboto Mono"/>
                <a:cs typeface="Roboto Mono"/>
                <a:sym typeface="Roboto Mono"/>
              </a:rPr>
            </a:br>
            <a:r>
              <a:rPr lang="en" sz="1400">
                <a:latin typeface="Roboto Mono"/>
                <a:ea typeface="Roboto Mono"/>
                <a:cs typeface="Roboto Mono"/>
                <a:sym typeface="Roboto Mono"/>
              </a:rPr>
              <a:t>		sumLeaves(node.right)</a:t>
            </a:r>
            <a:br>
              <a:rPr lang="en" sz="1400">
                <a:latin typeface="Roboto Mono"/>
                <a:ea typeface="Roboto Mono"/>
                <a:cs typeface="Roboto Mono"/>
                <a:sym typeface="Roboto Mono"/>
              </a:rPr>
            </a:br>
            <a:r>
              <a:rPr lang="en" sz="1400">
                <a:latin typeface="Roboto Mono"/>
                <a:ea typeface="Roboto Mono"/>
                <a:cs typeface="Roboto Mono"/>
                <a:sym typeface="Roboto Mono"/>
              </a:rPr>
              <a:t>	RETURN val</a:t>
            </a:r>
            <a:endParaRPr sz="1400">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sz="1400">
              <a:latin typeface="Roboto Mono"/>
              <a:ea typeface="Roboto Mono"/>
              <a:cs typeface="Roboto Mono"/>
              <a:sym typeface="Roboto Mono"/>
            </a:endParaRPr>
          </a:p>
        </p:txBody>
      </p:sp>
      <p:sp>
        <p:nvSpPr>
          <p:cNvPr id="767" name="Google Shape;767;p121"/>
          <p:cNvSpPr txBox="1"/>
          <p:nvPr/>
        </p:nvSpPr>
        <p:spPr>
          <a:xfrm>
            <a:off x="6477000" y="2808075"/>
            <a:ext cx="2151300" cy="101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Mono"/>
              <a:buAutoNum type="alphaUcPeriod"/>
            </a:pPr>
            <a:r>
              <a:rPr b="0" i="0" lang="en" sz="1800" u="none" cap="none" strike="noStrike">
                <a:solidFill>
                  <a:srgbClr val="000000"/>
                </a:solidFill>
                <a:latin typeface="Roboto Mono"/>
                <a:ea typeface="Roboto Mono"/>
                <a:cs typeface="Roboto Mono"/>
                <a:sym typeface="Roboto Mono"/>
              </a:rPr>
              <a:t>Yes</a:t>
            </a:r>
            <a:endParaRPr b="0" i="0" sz="1800" u="none" cap="none" strike="noStrike">
              <a:solidFill>
                <a:srgbClr val="000000"/>
              </a:solidFill>
              <a:latin typeface="Roboto Mono"/>
              <a:ea typeface="Roboto Mono"/>
              <a:cs typeface="Roboto Mono"/>
              <a:sym typeface="Roboto Mono"/>
            </a:endParaRPr>
          </a:p>
          <a:p>
            <a:pPr indent="-342900" lvl="0" marL="457200" marR="0" rtl="0" algn="l">
              <a:lnSpc>
                <a:spcPct val="100000"/>
              </a:lnSpc>
              <a:spcBef>
                <a:spcPts val="0"/>
              </a:spcBef>
              <a:spcAft>
                <a:spcPts val="0"/>
              </a:spcAft>
              <a:buClr>
                <a:srgbClr val="FF0000"/>
              </a:buClr>
              <a:buSzPts val="1800"/>
              <a:buFont typeface="Roboto Mono"/>
              <a:buAutoNum type="alphaUcPeriod"/>
            </a:pPr>
            <a:r>
              <a:rPr b="1" i="0" lang="en" sz="1800" u="none" cap="none" strike="noStrike">
                <a:solidFill>
                  <a:srgbClr val="FF0000"/>
                </a:solidFill>
                <a:latin typeface="Roboto Mono"/>
                <a:ea typeface="Roboto Mono"/>
                <a:cs typeface="Roboto Mono"/>
                <a:sym typeface="Roboto Mono"/>
              </a:rPr>
              <a:t>No</a:t>
            </a:r>
            <a:endParaRPr b="1" i="0" sz="1800" u="none" cap="none" strike="noStrike">
              <a:solidFill>
                <a:srgbClr val="FF0000"/>
              </a:solidFill>
              <a:latin typeface="Roboto Mono"/>
              <a:ea typeface="Roboto Mono"/>
              <a:cs typeface="Roboto Mono"/>
              <a:sym typeface="Roboto Mon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8</a:t>
            </a:r>
            <a:endParaRPr>
              <a:latin typeface="Roboto Mono"/>
              <a:ea typeface="Roboto Mono"/>
              <a:cs typeface="Roboto Mono"/>
              <a:sym typeface="Roboto Mono"/>
            </a:endParaRPr>
          </a:p>
        </p:txBody>
      </p:sp>
      <p:sp>
        <p:nvSpPr>
          <p:cNvPr id="773" name="Google Shape;773;p1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program that stores a list of Strings and the user is permitted to access the string at a given position in the list and can make as many accesses as needed. N is the number of strings in this list. Which data structure should we use?</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ArrayList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Sorted DoublyLinkedList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Unsorted DoublyLinkedList</a:t>
            </a:r>
            <a:endParaRPr>
              <a:latin typeface="Roboto Mono"/>
              <a:ea typeface="Roboto Mono"/>
              <a:cs typeface="Roboto Mono"/>
              <a:sym typeface="Roboto Mon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8</a:t>
            </a:r>
            <a:endParaRPr>
              <a:latin typeface="Roboto Mono"/>
              <a:ea typeface="Roboto Mono"/>
              <a:cs typeface="Roboto Mono"/>
              <a:sym typeface="Roboto Mono"/>
            </a:endParaRPr>
          </a:p>
        </p:txBody>
      </p:sp>
      <p:sp>
        <p:nvSpPr>
          <p:cNvPr id="779" name="Google Shape;779;p1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program that stores a list of Strings and the user is permitted to access the string at a given position in the list and can make as many accesses as needed. N is the number of strings in this list. Which data structure should we use?</a:t>
            </a:r>
            <a:endParaRPr>
              <a:latin typeface="Roboto Mono"/>
              <a:ea typeface="Roboto Mono"/>
              <a:cs typeface="Roboto Mono"/>
              <a:sym typeface="Roboto Mono"/>
            </a:endParaRPr>
          </a:p>
          <a:p>
            <a:pPr indent="-342900" lvl="0" marL="457200" rtl="0" algn="l">
              <a:lnSpc>
                <a:spcPct val="115000"/>
              </a:lnSpc>
              <a:spcBef>
                <a:spcPts val="160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ArrayList</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Sorted DoublyLinkedList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Unsorted DoublyLinkedList</a:t>
            </a:r>
            <a:endParaRPr>
              <a:latin typeface="Roboto Mono"/>
              <a:ea typeface="Roboto Mono"/>
              <a:cs typeface="Roboto Mono"/>
              <a:sym typeface="Roboto Mon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8</a:t>
            </a:r>
            <a:endParaRPr>
              <a:latin typeface="Roboto Mono"/>
              <a:ea typeface="Roboto Mono"/>
              <a:cs typeface="Roboto Mono"/>
              <a:sym typeface="Roboto Mono"/>
            </a:endParaRPr>
          </a:p>
        </p:txBody>
      </p:sp>
      <p:sp>
        <p:nvSpPr>
          <p:cNvPr id="785" name="Google Shape;785;p1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Why would we use an ArrayList to store a list of Strings over a DoublyLinkedList?</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It guarantees constant-time access</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It guarantees access time proportional to logN using binary search</a:t>
            </a:r>
            <a:endParaRPr>
              <a:latin typeface="Roboto Mono"/>
              <a:ea typeface="Roboto Mono"/>
              <a:cs typeface="Roboto Mono"/>
              <a:sym typeface="Roboto Mon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8</a:t>
            </a:r>
            <a:endParaRPr>
              <a:latin typeface="Roboto Mono"/>
              <a:ea typeface="Roboto Mono"/>
              <a:cs typeface="Roboto Mono"/>
              <a:sym typeface="Roboto Mono"/>
            </a:endParaRPr>
          </a:p>
        </p:txBody>
      </p:sp>
      <p:sp>
        <p:nvSpPr>
          <p:cNvPr id="791" name="Google Shape;791;p1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Why would we use an ArrayList to store a list of Strings over a DoublyLinkedList?</a:t>
            </a:r>
            <a:endParaRPr>
              <a:latin typeface="Roboto Mono"/>
              <a:ea typeface="Roboto Mono"/>
              <a:cs typeface="Roboto Mono"/>
              <a:sym typeface="Roboto Mono"/>
            </a:endParaRPr>
          </a:p>
          <a:p>
            <a:pPr indent="-342900" lvl="0" marL="457200" rtl="0" algn="l">
              <a:lnSpc>
                <a:spcPct val="115000"/>
              </a:lnSpc>
              <a:spcBef>
                <a:spcPts val="160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It guarantees constant-time access</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It guarantees access time proportional to logN using binary search</a:t>
            </a:r>
            <a:endParaRPr>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would you like to focus on?</a:t>
            </a:r>
            <a:endParaRPr/>
          </a:p>
        </p:txBody>
      </p:sp>
      <p:sp>
        <p:nvSpPr>
          <p:cNvPr id="264" name="Google Shape;264;p45"/>
          <p:cNvSpPr txBox="1"/>
          <p:nvPr>
            <p:ph idx="1" type="body"/>
          </p:nvPr>
        </p:nvSpPr>
        <p:spPr>
          <a:xfrm>
            <a:off x="1033775" y="1800200"/>
            <a:ext cx="5219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lphaUcPeriod"/>
            </a:pPr>
            <a:r>
              <a:rPr lang="en" sz="2000"/>
              <a:t>Midterm 1 material</a:t>
            </a:r>
            <a:endParaRPr sz="2000"/>
          </a:p>
          <a:p>
            <a:pPr indent="-355600" lvl="0" marL="457200" rtl="0" algn="l">
              <a:spcBef>
                <a:spcPts val="0"/>
              </a:spcBef>
              <a:spcAft>
                <a:spcPts val="0"/>
              </a:spcAft>
              <a:buSzPts val="2000"/>
              <a:buAutoNum type="alphaUcPeriod"/>
            </a:pPr>
            <a:r>
              <a:rPr lang="en" sz="2000"/>
              <a:t>Midterm 2 material</a:t>
            </a:r>
            <a:endParaRPr sz="2000"/>
          </a:p>
          <a:p>
            <a:pPr indent="-355600" lvl="0" marL="457200" rtl="0" algn="l">
              <a:spcBef>
                <a:spcPts val="0"/>
              </a:spcBef>
              <a:spcAft>
                <a:spcPts val="0"/>
              </a:spcAft>
              <a:buSzPts val="2000"/>
              <a:buAutoNum type="alphaUcPeriod"/>
            </a:pPr>
            <a:r>
              <a:rPr lang="en" sz="2000"/>
              <a:t>Beyond material</a:t>
            </a:r>
            <a:endParaRPr sz="2000"/>
          </a:p>
          <a:p>
            <a:pPr indent="-355600" lvl="0" marL="457200" rtl="0" algn="l">
              <a:spcBef>
                <a:spcPts val="0"/>
              </a:spcBef>
              <a:spcAft>
                <a:spcPts val="0"/>
              </a:spcAft>
              <a:buSzPts val="2000"/>
              <a:buAutoNum type="alphaUcPeriod"/>
            </a:pPr>
            <a:r>
              <a:rPr lang="en" sz="2000"/>
              <a:t>Practice Questions</a:t>
            </a:r>
            <a:endParaRPr sz="20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9</a:t>
            </a:r>
            <a:endParaRPr>
              <a:latin typeface="Roboto Mono"/>
              <a:ea typeface="Roboto Mono"/>
              <a:cs typeface="Roboto Mono"/>
              <a:sym typeface="Roboto Mono"/>
            </a:endParaRPr>
          </a:p>
        </p:txBody>
      </p:sp>
      <p:sp>
        <p:nvSpPr>
          <p:cNvPr id="797" name="Google Shape;797;p1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BinarySearchTree T0 that contains N numerical values and has its root as the median value in the tree. We add N more values to T0 and form T1 as a result. Each added value is greater than the max value in T0 in an unknown order. Can the root of T1 hold the median of T1?</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Yes</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No</a:t>
            </a:r>
            <a:endParaRPr>
              <a:latin typeface="Roboto Mono"/>
              <a:ea typeface="Roboto Mono"/>
              <a:cs typeface="Roboto Mono"/>
              <a:sym typeface="Roboto Mon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9</a:t>
            </a:r>
            <a:endParaRPr>
              <a:latin typeface="Roboto Mono"/>
              <a:ea typeface="Roboto Mono"/>
              <a:cs typeface="Roboto Mono"/>
              <a:sym typeface="Roboto Mono"/>
            </a:endParaRPr>
          </a:p>
        </p:txBody>
      </p:sp>
      <p:sp>
        <p:nvSpPr>
          <p:cNvPr id="803" name="Google Shape;803;p1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BinarySearchTree T0 that contains N numerical values and has its root as the median value in the tree. We add N more values to T0 and form T1 as a result. Each added value is greater than the max value in T0 in an unknown order. Can the root of T1 hold the median of T1?</a:t>
            </a:r>
            <a:endParaRPr>
              <a:latin typeface="Roboto Mono"/>
              <a:ea typeface="Roboto Mono"/>
              <a:cs typeface="Roboto Mono"/>
              <a:sym typeface="Roboto Mono"/>
            </a:endParaRPr>
          </a:p>
          <a:p>
            <a:pPr indent="-342900" lvl="0" marL="457200" rtl="0" algn="l">
              <a:lnSpc>
                <a:spcPct val="115000"/>
              </a:lnSpc>
              <a:spcBef>
                <a:spcPts val="1600"/>
              </a:spcBef>
              <a:spcAft>
                <a:spcPts val="0"/>
              </a:spcAft>
              <a:buClr>
                <a:srgbClr val="000000"/>
              </a:buClr>
              <a:buSzPts val="1800"/>
              <a:buFont typeface="Roboto Mono"/>
              <a:buAutoNum type="alphaUcPeriod"/>
            </a:pPr>
            <a:r>
              <a:rPr lang="en">
                <a:solidFill>
                  <a:srgbClr val="000000"/>
                </a:solidFill>
                <a:latin typeface="Roboto Mono"/>
                <a:ea typeface="Roboto Mono"/>
                <a:cs typeface="Roboto Mono"/>
                <a:sym typeface="Roboto Mono"/>
              </a:rPr>
              <a:t>Yes</a:t>
            </a:r>
            <a:endParaRPr>
              <a:solidFill>
                <a:srgbClr val="000000"/>
              </a:solidFill>
              <a:latin typeface="Roboto Mono"/>
              <a:ea typeface="Roboto Mono"/>
              <a:cs typeface="Roboto Mono"/>
              <a:sym typeface="Roboto Mono"/>
            </a:endParaRPr>
          </a:p>
          <a:p>
            <a:pPr indent="-342900" lvl="0" marL="457200" rtl="0" algn="l">
              <a:lnSpc>
                <a:spcPct val="115000"/>
              </a:lnSpc>
              <a:spcBef>
                <a:spcPts val="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No</a:t>
            </a:r>
            <a:endParaRPr b="1">
              <a:solidFill>
                <a:srgbClr val="FF0000"/>
              </a:solidFill>
              <a:latin typeface="Roboto Mono"/>
              <a:ea typeface="Roboto Mono"/>
              <a:cs typeface="Roboto Mono"/>
              <a:sym typeface="Roboto Mon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9</a:t>
            </a:r>
            <a:endParaRPr>
              <a:latin typeface="Roboto Mono"/>
              <a:ea typeface="Roboto Mono"/>
              <a:cs typeface="Roboto Mono"/>
              <a:sym typeface="Roboto Mono"/>
            </a:endParaRPr>
          </a:p>
        </p:txBody>
      </p:sp>
      <p:sp>
        <p:nvSpPr>
          <p:cNvPr id="809" name="Google Shape;809;p1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BinarySearchTree T0 that contains N numerical values and has its root as the median value in the tree. We add N more values to T0 and form T1 as a result. Each added value is greater than the max value in T0 in an unknown order. Are there more values in the right subtree of T1 than the left subtree?</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Yes</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No</a:t>
            </a:r>
            <a:endParaRPr>
              <a:latin typeface="Roboto Mono"/>
              <a:ea typeface="Roboto Mono"/>
              <a:cs typeface="Roboto Mono"/>
              <a:sym typeface="Roboto Mon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9</a:t>
            </a:r>
            <a:endParaRPr>
              <a:latin typeface="Roboto Mono"/>
              <a:ea typeface="Roboto Mono"/>
              <a:cs typeface="Roboto Mono"/>
              <a:sym typeface="Roboto Mono"/>
            </a:endParaRPr>
          </a:p>
        </p:txBody>
      </p:sp>
      <p:sp>
        <p:nvSpPr>
          <p:cNvPr id="815" name="Google Shape;815;p1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BinarySearchTree T0 that contains N numerical values and has its root as the median value in the tree. We add N more values to T0 and form T1 as a result. Each added value is greater than the max value in T0 in an unknown order. Are there more values in the right subtree of T1 than the left subtree?</a:t>
            </a:r>
            <a:endParaRPr>
              <a:latin typeface="Roboto Mono"/>
              <a:ea typeface="Roboto Mono"/>
              <a:cs typeface="Roboto Mono"/>
              <a:sym typeface="Roboto Mono"/>
            </a:endParaRPr>
          </a:p>
          <a:p>
            <a:pPr indent="-342900" lvl="0" marL="457200" rtl="0" algn="l">
              <a:lnSpc>
                <a:spcPct val="115000"/>
              </a:lnSpc>
              <a:spcBef>
                <a:spcPts val="160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Yes</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Clr>
                <a:srgbClr val="000000"/>
              </a:buClr>
              <a:buSzPts val="1800"/>
              <a:buFont typeface="Roboto Mono"/>
              <a:buAutoNum type="alphaUcPeriod"/>
            </a:pPr>
            <a:r>
              <a:rPr lang="en">
                <a:solidFill>
                  <a:srgbClr val="000000"/>
                </a:solidFill>
                <a:latin typeface="Roboto Mono"/>
                <a:ea typeface="Roboto Mono"/>
                <a:cs typeface="Roboto Mono"/>
                <a:sym typeface="Roboto Mono"/>
              </a:rPr>
              <a:t>No</a:t>
            </a:r>
            <a:endParaRPr>
              <a:solidFill>
                <a:srgbClr val="000000"/>
              </a:solidFill>
              <a:latin typeface="Roboto Mono"/>
              <a:ea typeface="Roboto Mono"/>
              <a:cs typeface="Roboto Mono"/>
              <a:sym typeface="Roboto Mono"/>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9</a:t>
            </a:r>
            <a:endParaRPr>
              <a:latin typeface="Roboto Mono"/>
              <a:ea typeface="Roboto Mono"/>
              <a:cs typeface="Roboto Mono"/>
              <a:sym typeface="Roboto Mono"/>
            </a:endParaRPr>
          </a:p>
        </p:txBody>
      </p:sp>
      <p:sp>
        <p:nvSpPr>
          <p:cNvPr id="821" name="Google Shape;821;p1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BinarySearchTree T0 that contains N numerical values and has its root as the median value in the tree. We add N more values to T0 and form T1 as a result. Each added value is greater than the max value in T0 in an unknown order. Could adding the last new value take time proportional to logN?</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Yes</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No</a:t>
            </a:r>
            <a:endParaRPr>
              <a:latin typeface="Roboto Mono"/>
              <a:ea typeface="Roboto Mono"/>
              <a:cs typeface="Roboto Mono"/>
              <a:sym typeface="Roboto Mon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9</a:t>
            </a:r>
            <a:endParaRPr>
              <a:latin typeface="Roboto Mono"/>
              <a:ea typeface="Roboto Mono"/>
              <a:cs typeface="Roboto Mono"/>
              <a:sym typeface="Roboto Mono"/>
            </a:endParaRPr>
          </a:p>
        </p:txBody>
      </p:sp>
      <p:sp>
        <p:nvSpPr>
          <p:cNvPr id="827" name="Google Shape;827;p1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BinarySearchTree T0 that contains N numerical values and has its root as the median value in the tree. We add N more values to T0 and form T1 as a result. Each added value is greater than the max value in T0 in an unknown order. Could adding the last new value take time proportional to logN?</a:t>
            </a:r>
            <a:endParaRPr>
              <a:latin typeface="Roboto Mono"/>
              <a:ea typeface="Roboto Mono"/>
              <a:cs typeface="Roboto Mono"/>
              <a:sym typeface="Roboto Mono"/>
            </a:endParaRPr>
          </a:p>
          <a:p>
            <a:pPr indent="-342900" lvl="0" marL="457200" rtl="0" algn="l">
              <a:lnSpc>
                <a:spcPct val="115000"/>
              </a:lnSpc>
              <a:spcBef>
                <a:spcPts val="160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Yes</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No</a:t>
            </a:r>
            <a:endParaRPr>
              <a:latin typeface="Roboto Mono"/>
              <a:ea typeface="Roboto Mono"/>
              <a:cs typeface="Roboto Mono"/>
              <a:sym typeface="Roboto Mon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9</a:t>
            </a:r>
            <a:endParaRPr>
              <a:latin typeface="Roboto Mono"/>
              <a:ea typeface="Roboto Mono"/>
              <a:cs typeface="Roboto Mono"/>
              <a:sym typeface="Roboto Mono"/>
            </a:endParaRPr>
          </a:p>
        </p:txBody>
      </p:sp>
      <p:sp>
        <p:nvSpPr>
          <p:cNvPr id="833" name="Google Shape;833;p1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BinarySearchTree T0 that contains N numerical values and has its root as the median value in the tree. We add N more values to T0 and form T1 as a result. Each added value is greater than the max value in T0 in an unknown order. Could adding the last new value take time proportional to N?</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Yes</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No</a:t>
            </a:r>
            <a:endParaRPr>
              <a:latin typeface="Roboto Mono"/>
              <a:ea typeface="Roboto Mono"/>
              <a:cs typeface="Roboto Mono"/>
              <a:sym typeface="Roboto Mon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9</a:t>
            </a:r>
            <a:endParaRPr>
              <a:latin typeface="Roboto Mono"/>
              <a:ea typeface="Roboto Mono"/>
              <a:cs typeface="Roboto Mono"/>
              <a:sym typeface="Roboto Mono"/>
            </a:endParaRPr>
          </a:p>
        </p:txBody>
      </p:sp>
      <p:sp>
        <p:nvSpPr>
          <p:cNvPr id="839" name="Google Shape;839;p1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BinarySearchTree T0 that contains N numerical values and has its root as the median value in the tree. We add N more values to T0 and form T1 as a result. Each added value is greater than the max value in T0 in an unknown order. Could adding the last new value take time proportional to N?</a:t>
            </a:r>
            <a:endParaRPr>
              <a:latin typeface="Roboto Mono"/>
              <a:ea typeface="Roboto Mono"/>
              <a:cs typeface="Roboto Mono"/>
              <a:sym typeface="Roboto Mono"/>
            </a:endParaRPr>
          </a:p>
          <a:p>
            <a:pPr indent="-342900" lvl="0" marL="457200" rtl="0" algn="l">
              <a:lnSpc>
                <a:spcPct val="115000"/>
              </a:lnSpc>
              <a:spcBef>
                <a:spcPts val="160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Yes</a:t>
            </a:r>
            <a:endParaRPr b="1">
              <a:solidFill>
                <a:srgbClr val="FF0000"/>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No</a:t>
            </a:r>
            <a:endParaRPr>
              <a:latin typeface="Roboto Mono"/>
              <a:ea typeface="Roboto Mono"/>
              <a:cs typeface="Roboto Mono"/>
              <a:sym typeface="Roboto Mon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9</a:t>
            </a:r>
            <a:endParaRPr>
              <a:latin typeface="Roboto Mono"/>
              <a:ea typeface="Roboto Mono"/>
              <a:cs typeface="Roboto Mono"/>
              <a:sym typeface="Roboto Mono"/>
            </a:endParaRPr>
          </a:p>
        </p:txBody>
      </p:sp>
      <p:sp>
        <p:nvSpPr>
          <p:cNvPr id="845" name="Google Shape;845;p1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BinarySearchTree T0 that contains N numerical values and has its root as the median value in the tree. We add N more values to T0 and form T1 as a result. Each added value is greater than the max value in T0 in an unknown order. Could adding the last new value take time proportional to NlogN?</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Yes</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AutoNum type="alphaUcPeriod"/>
            </a:pPr>
            <a:r>
              <a:rPr lang="en">
                <a:latin typeface="Roboto Mono"/>
                <a:ea typeface="Roboto Mono"/>
                <a:cs typeface="Roboto Mono"/>
                <a:sym typeface="Roboto Mono"/>
              </a:rPr>
              <a:t>No</a:t>
            </a:r>
            <a:endParaRPr>
              <a:latin typeface="Roboto Mono"/>
              <a:ea typeface="Roboto Mono"/>
              <a:cs typeface="Roboto Mono"/>
              <a:sym typeface="Roboto Mono"/>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Practice Final Review - Question 9</a:t>
            </a:r>
            <a:endParaRPr>
              <a:latin typeface="Roboto Mono"/>
              <a:ea typeface="Roboto Mono"/>
              <a:cs typeface="Roboto Mono"/>
              <a:sym typeface="Roboto Mono"/>
            </a:endParaRPr>
          </a:p>
        </p:txBody>
      </p:sp>
      <p:sp>
        <p:nvSpPr>
          <p:cNvPr id="851" name="Google Shape;851;p1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We have a BinarySearchTree T0 that contains N numerical values and has its root as the median value in the tree. We add N more values to T0 and form T1 as a result. Each added value is greater than the max value in T0 in an unknown order. Could adding the last new value take time proportional to NlogN?</a:t>
            </a:r>
            <a:endParaRPr>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AutoNum type="alphaUcPeriod"/>
            </a:pPr>
            <a:r>
              <a:rPr lang="en">
                <a:latin typeface="Roboto Mono"/>
                <a:ea typeface="Roboto Mono"/>
                <a:cs typeface="Roboto Mono"/>
                <a:sym typeface="Roboto Mono"/>
              </a:rPr>
              <a:t>Yes</a:t>
            </a:r>
            <a:endParaRPr>
              <a:latin typeface="Roboto Mono"/>
              <a:ea typeface="Roboto Mono"/>
              <a:cs typeface="Roboto Mono"/>
              <a:sym typeface="Roboto Mono"/>
            </a:endParaRPr>
          </a:p>
          <a:p>
            <a:pPr indent="-342900" lvl="0" marL="457200" rtl="0" algn="l">
              <a:lnSpc>
                <a:spcPct val="115000"/>
              </a:lnSpc>
              <a:spcBef>
                <a:spcPts val="0"/>
              </a:spcBef>
              <a:spcAft>
                <a:spcPts val="0"/>
              </a:spcAft>
              <a:buClr>
                <a:srgbClr val="FF0000"/>
              </a:buClr>
              <a:buSzPts val="1800"/>
              <a:buFont typeface="Roboto Mono"/>
              <a:buAutoNum type="alphaUcPeriod"/>
            </a:pPr>
            <a:r>
              <a:rPr b="1" lang="en">
                <a:solidFill>
                  <a:srgbClr val="FF0000"/>
                </a:solidFill>
                <a:latin typeface="Roboto Mono"/>
                <a:ea typeface="Roboto Mono"/>
                <a:cs typeface="Roboto Mono"/>
                <a:sym typeface="Roboto Mono"/>
              </a:rPr>
              <a:t>No</a:t>
            </a:r>
            <a:endParaRPr b="1">
              <a:solidFill>
                <a:srgbClr val="FF0000"/>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