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5143500" cx="9144000"/>
  <p:notesSz cx="6858000" cy="9144000"/>
  <p:embeddedFontLst>
    <p:embeddedFont>
      <p:font typeface="Nunito"/>
      <p:regular r:id="rId64"/>
      <p:bold r:id="rId65"/>
      <p:italic r:id="rId66"/>
      <p:boldItalic r:id="rId67"/>
    </p:embeddedFont>
    <p:embeddedFont>
      <p:font typeface="Roboto Mono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4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3.xml"/><Relationship Id="rId74" Type="http://schemas.openxmlformats.org/officeDocument/2006/relationships/font" Target="fonts/OpenSans-italic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obotoMono-boldItalic.fntdata"/><Relationship Id="rId70" Type="http://schemas.openxmlformats.org/officeDocument/2006/relationships/font" Target="fonts/RobotoMono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Nunito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Nunito-italic.fntdata"/><Relationship Id="rId21" Type="http://schemas.openxmlformats.org/officeDocument/2006/relationships/slide" Target="slides/slide14.xml"/><Relationship Id="rId65" Type="http://schemas.openxmlformats.org/officeDocument/2006/relationships/font" Target="fonts/Nunito-bold.fntdata"/><Relationship Id="rId24" Type="http://schemas.openxmlformats.org/officeDocument/2006/relationships/slide" Target="slides/slide17.xml"/><Relationship Id="rId68" Type="http://schemas.openxmlformats.org/officeDocument/2006/relationships/font" Target="fonts/RobotoMono-regular.fntdata"/><Relationship Id="rId23" Type="http://schemas.openxmlformats.org/officeDocument/2006/relationships/slide" Target="slides/slide16.xml"/><Relationship Id="rId67" Type="http://schemas.openxmlformats.org/officeDocument/2006/relationships/font" Target="fonts/Nunito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obotoMono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36a31256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36a31256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36a312563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36a312563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6a31256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36a31256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6a31256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6a31256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36a312563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36a312563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36a312563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a36a312563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36a312563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a36a312563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36a31256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a36a31256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36a312563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a36a312563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36a312563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a36a312563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36a312563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a36a312563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36a31256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a36a31256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36a312563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a36a312563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36a312563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a36a312563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36a31256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a36a31256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36a31256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a36a31256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36a312563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a36a312563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36a312563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a36a312563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36a312563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a36a312563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36a312563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a36a312563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36a31256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a36a31256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36a31256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a36a31256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36a31256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a36a31256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6a312563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a36a312563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36a312563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a36a312563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36a312563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a36a312563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36a312563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a36a31256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36a312563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a36a312563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36a312563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a36a312563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36a312563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a36a312563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36a31256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a36a31256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36a312563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a36a312563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36a312563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a36a312563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36a31256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36a31256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36a312563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a36a312563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36a312563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a36a312563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36a312563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a36a312563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6a312563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a36a312563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a36a312563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a36a312563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a36a312563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a36a312563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a36a312563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a36a31256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a36a312563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a36a312563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36a312563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a36a312563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a36a312563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a36a312563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36a312563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36a312563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36a312563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a36a312563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36a312563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a36a312563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36a312563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a36a312563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36a312563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a36a312563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a36a312563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a36a312563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36a312563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a36a312563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a36a312563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a36a312563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36a312563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36a312563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36a31256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36a31256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36a312563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36a312563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6a312563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6a312563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2" name="Google Shape;202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tv.melezinek.cz/binary-heap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ctrTitle"/>
          </p:nvPr>
        </p:nvSpPr>
        <p:spPr>
          <a:xfrm>
            <a:off x="1011450" y="2144750"/>
            <a:ext cx="712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9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-1-20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>
            <p:ph idx="1" type="subTitle"/>
          </p:nvPr>
        </p:nvSpPr>
        <p:spPr>
          <a:xfrm>
            <a:off x="1891350" y="3070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Focus: Heaps &amp; BST Traversal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Down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819150" y="1518975"/>
            <a:ext cx="75057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deleting an element from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last element of heap and put it at the index of the element to be deleted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replaced element &gt; any child node, swap element with the child that is smaller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replaced element &lt; any child node, swap element with the child that is greater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conditions are not met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Up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819150" y="156210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inserting an element into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element at the last leaf of the tree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inserted element &lt;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inserted element &gt;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the inserted element is in place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http://btv.melezinek.cz/binary-heap.html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Recursion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Definition: A function that calls itself.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Recursive functions break bigger problems into smaller problems until we reach the base case, which is simple to solve.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Example: Write a program to calculate n!.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Recall n! = n * (n-1)!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(n-1)! = (n-1) * (n-2)!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2! = 2 * 1! =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Recursion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Example: Write a program to calculate n!.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Recall: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n! = n * (n-1)!   		 ← bigger problem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(n-1)! = (n-1) * (n-2)!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2! = 2 * 1! = 2			 ← smaller problem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1! = 1						 ← base case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Recursion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311700" y="1152475"/>
            <a:ext cx="612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Example: Write a program to calculate n!.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 factorial(int n)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if (n &lt;=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return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		  return __________;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52"/>
          <p:cNvSpPr txBox="1"/>
          <p:nvPr/>
        </p:nvSpPr>
        <p:spPr>
          <a:xfrm>
            <a:off x="5063725" y="1838550"/>
            <a:ext cx="4439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What should go in the blank?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 * factorial(n - 1);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factorial(n-1);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factorial(n-1) * factorial(n-2);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Recursion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311700" y="1152475"/>
            <a:ext cx="612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Example: Write a program to calculate n!.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 factorial(int n)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if (n &lt;= 1)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    return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		  return __________;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5063725" y="1838550"/>
            <a:ext cx="44397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What should go in the blank?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n * factorial(n - 1);</a:t>
            </a:r>
            <a:endParaRPr b="0" i="0" sz="1400" u="none" cap="none" strike="noStrike">
              <a:solidFill>
                <a:schemeClr val="dk2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factorial(n-1);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AutoNum type="alphaUcPeriod"/>
            </a:pPr>
            <a:r>
              <a:rPr b="0" i="0" lang="en" sz="14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factorial(n-1) * factorial(n-2);</a:t>
            </a:r>
            <a:endParaRPr b="0" i="0" sz="14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1. Visit left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2: Visit 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3. Visit right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Single Nodes are subtrees as well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 approach to traverse through entire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4" name="Google Shape;3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5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 1. Starting at root node, visit leftmost subtree (single Nodes can be subtrees too). Which Node should we visit first then?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5: 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7: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341" name="Google Shape;34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5"/>
          <p:cNvSpPr txBox="1"/>
          <p:nvPr/>
        </p:nvSpPr>
        <p:spPr>
          <a:xfrm>
            <a:off x="3286200" y="3872275"/>
            <a:ext cx="2571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819150" y="1616600"/>
            <a:ext cx="75057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PA8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(open!)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due Thursday, December 10th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No resubmission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PA6 Resubmission due Friday, December 4th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PA7 Resubmission due Friday, December 11th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9" name="Google Shape;3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 2. Visit root of subtree. Which one should we visit next then?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5: 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7: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356" name="Google Shape;3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/>
          <p:nvPr/>
        </p:nvSpPr>
        <p:spPr>
          <a:xfrm>
            <a:off x="3286200" y="3872275"/>
            <a:ext cx="2571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4" name="Google Shape;3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Step 3. Visit rightmost subtree (single Nodes can be subtrees too). Which one should we visit then?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15: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371" name="Google Shape;3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9"/>
          <p:cNvSpPr txBox="1"/>
          <p:nvPr/>
        </p:nvSpPr>
        <p:spPr>
          <a:xfrm>
            <a:off x="3286200" y="3872275"/>
            <a:ext cx="2571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9" name="Google Shape;3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After traversing through all of the left subtree of 5: g, what do we visit now?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5: 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386" name="Google Shape;3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1"/>
          <p:cNvSpPr txBox="1"/>
          <p:nvPr/>
        </p:nvSpPr>
        <p:spPr>
          <a:xfrm>
            <a:off x="3286200" y="3872275"/>
            <a:ext cx="2571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4" name="Google Shape;39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After visiting root (5: g), what do we visit next?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15: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401" name="Google Shape;40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63"/>
          <p:cNvSpPr txBox="1"/>
          <p:nvPr/>
        </p:nvSpPr>
        <p:spPr>
          <a:xfrm>
            <a:off x="3286200" y="3872275"/>
            <a:ext cx="25716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a, 5: g}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9" name="Google Shape;40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Following this procedure, what do we visit next?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15: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10: 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null</a:t>
            </a:r>
            <a:endParaRPr/>
          </a:p>
        </p:txBody>
      </p:sp>
      <p:pic>
        <p:nvPicPr>
          <p:cNvPr id="416" name="Google Shape;41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5"/>
          <p:cNvSpPr txBox="1"/>
          <p:nvPr/>
        </p:nvSpPr>
        <p:spPr>
          <a:xfrm>
            <a:off x="3682850" y="3882975"/>
            <a:ext cx="2368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a, 5: g}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4770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294075" y="1701400"/>
            <a:ext cx="4523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heap is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complete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level is full except possibly the last, and all nodes are as far left as possible.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 might not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necessarily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be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node other than the leaves have two children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b="0" l="37433" r="0" t="0"/>
          <a:stretch/>
        </p:blipFill>
        <p:spPr>
          <a:xfrm>
            <a:off x="5195275" y="1521450"/>
            <a:ext cx="2843075" cy="25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66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4" name="Google Shape;42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traversal visual example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6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Following this procedure, in what order do we visit remaining Nodes?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b, 15: c, 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15: c, 3: b, 18: 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3: b, 18: a, 15: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18: a, 3: b, 15: 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15: c, 18: a, 3: b</a:t>
            </a:r>
            <a:endParaRPr/>
          </a:p>
        </p:txBody>
      </p:sp>
      <p:pic>
        <p:nvPicPr>
          <p:cNvPr id="431" name="Google Shape;43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67"/>
          <p:cNvSpPr txBox="1"/>
          <p:nvPr/>
        </p:nvSpPr>
        <p:spPr>
          <a:xfrm>
            <a:off x="3150400" y="3872275"/>
            <a:ext cx="27075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a, 5: g, 10: f}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Answer - 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8" name="Google Shape;438;p68"/>
          <p:cNvSpPr txBox="1"/>
          <p:nvPr>
            <p:ph idx="1" type="body"/>
          </p:nvPr>
        </p:nvSpPr>
        <p:spPr>
          <a:xfrm>
            <a:off x="311700" y="1152475"/>
            <a:ext cx="4467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Repeating Steps 1-3 at each subtree at the lowest level possible, we then visit: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3: b, null, 18: a, null, 15: c,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Which is just 3: b, 18: a, 15: c</a:t>
            </a:r>
            <a:endParaRPr/>
          </a:p>
        </p:txBody>
      </p:sp>
      <p:pic>
        <p:nvPicPr>
          <p:cNvPr id="439" name="Google Shape;43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8"/>
          <p:cNvSpPr txBox="1"/>
          <p:nvPr/>
        </p:nvSpPr>
        <p:spPr>
          <a:xfrm>
            <a:off x="3150400" y="3872275"/>
            <a:ext cx="27075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Visited Nodes: {7: a, 5: g, 10: f, 3: b, 18: a, 15: c}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69"/>
          <p:cNvSpPr txBox="1"/>
          <p:nvPr>
            <p:ph idx="1" type="body"/>
          </p:nvPr>
        </p:nvSpPr>
        <p:spPr>
          <a:xfrm>
            <a:off x="311700" y="1152475"/>
            <a:ext cx="53889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Node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7" name="Google Shape;44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inorder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70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public inorder(Node&lt;K, V&gt; node)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(node == null) return;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inorder(node.left);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System.out.println(node.key + “: “ + Node.value);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inorder(node.right);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 will check if node is null before trying to access left and right subtree because we will receive a null pointer exception otherwise.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4" name="Google Shape;45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71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1. Visit 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2: Visit left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3. Visit right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Single Nodes are subtrees as well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Another approach to traverse through entire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1" name="Google Shape;46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7" name="Google Shape;467;p72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8" name="Google Shape;46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4" name="Google Shape;474;p73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5" name="Google Shape;47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1" name="Google Shape;481;p74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2" name="Google Shape;48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75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819150" y="1739100"/>
            <a:ext cx="3058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Implemented with a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min/max heap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useful when we care about the next largest/smallest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we start at 0?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0"/>
          <p:cNvSpPr txBox="1"/>
          <p:nvPr/>
        </p:nvSpPr>
        <p:spPr>
          <a:xfrm>
            <a:off x="6964075" y="1028700"/>
            <a:ext cx="1228500" cy="5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5173100" y="4307225"/>
            <a:ext cx="2523600" cy="1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6" name="Google Shape;49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2" name="Google Shape;502;p77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3" name="Google Shape;50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9" name="Google Shape;509;p78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0" name="Google Shape;51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79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7" name="Google Shape;51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80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4" name="Google Shape;52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0" name="Google Shape;530;p81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1" name="Google Shape;531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7" name="Google Shape;537;p82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38" name="Google Shape;53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4" name="Google Shape;544;p83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5" name="Google Shape;54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84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2" name="Google Shape;55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85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15: 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9" name="Google Shape;559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the following heap?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</a:t>
            </a:r>
            <a:r>
              <a:rPr lang="en"/>
              <a:t>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1"/>
          <p:cNvSpPr txBox="1"/>
          <p:nvPr/>
        </p:nvSpPr>
        <p:spPr>
          <a:xfrm>
            <a:off x="4233200" y="4003800"/>
            <a:ext cx="4410900" cy="6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5" name="Google Shape;565;p86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15: c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6" name="Google Shape;56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2" name="Google Shape;572;p87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3" name="Google Shape;57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88"/>
          <p:cNvSpPr txBox="1"/>
          <p:nvPr>
            <p:ph idx="1" type="body"/>
          </p:nvPr>
        </p:nvSpPr>
        <p:spPr>
          <a:xfrm>
            <a:off x="311700" y="1152475"/>
            <a:ext cx="553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Stack trace to the rescue: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5: 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7: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18: 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3: 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10: f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1. Visit root 15: c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2. Visit left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Step 3. Visit right subtree (null Node)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0" name="Google Shape;580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preorder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89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public preorder(Node&lt;K, V&gt; node)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(node == null) return;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System.out.println(node.key + “: “ + Node.value);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preorder(node.left);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preorder(node.right);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 will check if node is null before trying to access left and right subtree because we will receive a null pointer exception otherwise.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7" name="Google Shape;58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E6B8AF"/>
                </a:highlight>
                <a:latin typeface="Roboto Mono"/>
                <a:ea typeface="Roboto Mono"/>
                <a:cs typeface="Roboto Mono"/>
                <a:sym typeface="Roboto Mono"/>
              </a:rPr>
              <a:t>postorder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3" name="Google Shape;593;p90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1: Visit left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2: Visit right subtree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Step 3: Visit Node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Single Nodes are subtrees as well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Another approach to traverse through entire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4" name="Google Shape;59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E6B8AF"/>
                </a:highlight>
                <a:latin typeface="Roboto Mono"/>
                <a:ea typeface="Roboto Mono"/>
                <a:cs typeface="Roboto Mono"/>
                <a:sym typeface="Roboto Mono"/>
              </a:rPr>
              <a:t>postorder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0" name="Google Shape;600;p91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Can we implement postorder by just switching the order of statements in the inorder and preorder traversal methods?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No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AutoNum type="alphaU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 don’t know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1" name="Google Shape;60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Implementing </a:t>
            </a:r>
            <a:r>
              <a:rPr lang="en">
                <a:highlight>
                  <a:srgbClr val="E6B8AF"/>
                </a:highlight>
                <a:latin typeface="Roboto Mono"/>
                <a:ea typeface="Roboto Mono"/>
                <a:cs typeface="Roboto Mono"/>
                <a:sym typeface="Roboto Mono"/>
              </a:rPr>
              <a:t>postorder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traversal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" name="Google Shape;607;p92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public postorder(Node&lt;K, V&gt; node)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if (node == null) return;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postorder(node.left);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postorder(node.right);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System.out.println(node.key + “: “ + Node.value);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 will check if node is null before trying to access left and right subtree because we will receive a null pointer exception otherwise.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8" name="Google Shape;608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050" y="1024338"/>
            <a:ext cx="2781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the following heap?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>
                <a:highlight>
                  <a:srgbClr val="FFFF00"/>
                </a:highlight>
              </a:rPr>
              <a:t>i/2</a:t>
            </a: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