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Roboto Mon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9545ae8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9545ae8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ec5b5d0d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ec5b5d0d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c5b5d0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c5b5d0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c7b359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ec7b35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ec7b359d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ec7b359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ec7b359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ec7b359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ec7b359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ec7b359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c5b5d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c5b5d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ec5b5d0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ec5b5d0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c7b359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c7b359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ec7b359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ec7b359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ec7b359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ec7b359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ec7b359d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ec7b359d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c7b359d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ec7b359d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ec7b359d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ec7b359d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btv.melezinek.cz/binary-heap.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11450" y="2144750"/>
            <a:ext cx="7121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800"/>
              <a:buFont typeface="Arial"/>
              <a:buNone/>
            </a:pPr>
            <a:r>
              <a:rPr lang="en">
                <a:latin typeface="Arial"/>
                <a:ea typeface="Arial"/>
                <a:cs typeface="Arial"/>
                <a:sym typeface="Arial"/>
              </a:rPr>
              <a:t>CSE 12: PA8</a:t>
            </a:r>
            <a:endParaRPr>
              <a:latin typeface="Arial"/>
              <a:ea typeface="Arial"/>
              <a:cs typeface="Arial"/>
              <a:sym typeface="Arial"/>
            </a:endParaRPr>
          </a:p>
          <a:p>
            <a:pPr indent="0" lvl="0" marL="0" rtl="0" algn="ctr">
              <a:spcBef>
                <a:spcPts val="0"/>
              </a:spcBef>
              <a:spcAft>
                <a:spcPts val="0"/>
              </a:spcAft>
              <a:buClr>
                <a:srgbClr val="000000"/>
              </a:buClr>
              <a:buSzPts val="3800"/>
              <a:buFont typeface="Arial"/>
              <a:buNone/>
            </a:pPr>
            <a:r>
              <a:rPr lang="en" sz="2400">
                <a:latin typeface="Arial"/>
                <a:ea typeface="Arial"/>
                <a:cs typeface="Arial"/>
                <a:sym typeface="Arial"/>
              </a:rPr>
              <a:t>12</a:t>
            </a:r>
            <a:r>
              <a:rPr lang="en" sz="2400">
                <a:latin typeface="Arial"/>
                <a:ea typeface="Arial"/>
                <a:cs typeface="Arial"/>
                <a:sym typeface="Arial"/>
              </a:rPr>
              <a:t>-02-20</a:t>
            </a:r>
            <a:endParaRPr sz="2400">
              <a:latin typeface="Arial"/>
              <a:ea typeface="Arial"/>
              <a:cs typeface="Arial"/>
              <a:sym typeface="Arial"/>
            </a:endParaRPr>
          </a:p>
          <a:p>
            <a:pPr indent="0" lvl="0" marL="0" rtl="0" algn="ctr">
              <a:spcBef>
                <a:spcPts val="0"/>
              </a:spcBef>
              <a:spcAft>
                <a:spcPts val="0"/>
              </a:spcAft>
              <a:buClr>
                <a:srgbClr val="000000"/>
              </a:buClr>
              <a:buSzPts val="3800"/>
              <a:buFont typeface="Arial"/>
              <a:buNone/>
            </a:pPr>
            <a:r>
              <a:t/>
            </a:r>
            <a:endParaRPr sz="2400">
              <a:latin typeface="Arial"/>
              <a:ea typeface="Arial"/>
              <a:cs typeface="Arial"/>
              <a:sym typeface="Arial"/>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91350" y="30702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Focus: PA8, Heaps, Buffers, &amp; Command-line Arguments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Buffers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a:t>
            </a:r>
            <a:endParaRPr/>
          </a:p>
        </p:txBody>
      </p:sp>
      <p:sp>
        <p:nvSpPr>
          <p:cNvPr id="192" name="Google Shape;192;p23"/>
          <p:cNvSpPr txBox="1"/>
          <p:nvPr>
            <p:ph idx="1" type="body"/>
          </p:nvPr>
        </p:nvSpPr>
        <p:spPr>
          <a:xfrm>
            <a:off x="819150" y="1657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Improve performance and manage memory</a:t>
            </a:r>
            <a:endParaRPr/>
          </a:p>
          <a:p>
            <a:pPr indent="0" lvl="0" marL="0" rtl="0" algn="l">
              <a:spcBef>
                <a:spcPts val="1600"/>
              </a:spcBef>
              <a:spcAft>
                <a:spcPts val="0"/>
              </a:spcAft>
              <a:buNone/>
            </a:pPr>
            <a:r>
              <a:rPr lang="en"/>
              <a:t>Reads a csv file 10 lines at a time and stores the lines in the String[] buffer array</a:t>
            </a:r>
            <a:endParaRPr/>
          </a:p>
          <a:p>
            <a:pPr indent="0" lvl="0" marL="0" rtl="0" algn="l">
              <a:spcBef>
                <a:spcPts val="1600"/>
              </a:spcBef>
              <a:spcAft>
                <a:spcPts val="1600"/>
              </a:spcAft>
              <a:buNone/>
            </a:pPr>
            <a:r>
              <a:rPr lang="en"/>
              <a:t>When we call getNext(), this gets the next line from buffer. If everything has been read in buffer, then we refill the buffer with the next 10 lines in the csv file.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Command-line </a:t>
            </a:r>
            <a:r>
              <a:rPr lang="en"/>
              <a:t>Arguments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command-line arguments?</a:t>
            </a:r>
            <a:endParaRPr/>
          </a:p>
        </p:txBody>
      </p:sp>
      <p:sp>
        <p:nvSpPr>
          <p:cNvPr id="203" name="Google Shape;203;p25"/>
          <p:cNvSpPr txBox="1"/>
          <p:nvPr>
            <p:ph idx="1" type="body"/>
          </p:nvPr>
        </p:nvSpPr>
        <p:spPr>
          <a:xfrm>
            <a:off x="819150" y="1716975"/>
            <a:ext cx="7505700" cy="27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Command-line arguments allow the user to pass values to the program at runtime. </a:t>
            </a:r>
            <a:endParaRPr/>
          </a:p>
          <a:p>
            <a:pPr indent="0" lvl="0" marL="0" rtl="0" algn="l">
              <a:spcBef>
                <a:spcPts val="1600"/>
              </a:spcBef>
              <a:spcAft>
                <a:spcPts val="0"/>
              </a:spcAft>
              <a:buNone/>
            </a:pPr>
            <a:r>
              <a:rPr lang="en"/>
              <a:t>This is helpful if each time you need to run the program you need a different configuration. By using command-line arguments, you don’t have to change the </a:t>
            </a:r>
            <a:r>
              <a:rPr lang="en"/>
              <a:t>variables</a:t>
            </a:r>
            <a:r>
              <a:rPr lang="en"/>
              <a:t> each time you are about to run, you can just pass them!</a:t>
            </a:r>
            <a:endParaRPr/>
          </a:p>
          <a:p>
            <a:pPr indent="0" lvl="0" marL="0" rtl="0" algn="l">
              <a:spcBef>
                <a:spcPts val="1600"/>
              </a:spcBef>
              <a:spcAft>
                <a:spcPts val="0"/>
              </a:spcAft>
              <a:buNone/>
            </a:pPr>
            <a:r>
              <a:rPr lang="en"/>
              <a:t>Example:</a:t>
            </a:r>
            <a:endParaRPr/>
          </a:p>
          <a:p>
            <a:pPr indent="0" lvl="0" marL="457200" rtl="0" algn="l">
              <a:spcBef>
                <a:spcPts val="1600"/>
              </a:spcBef>
              <a:spcAft>
                <a:spcPts val="0"/>
              </a:spcAft>
              <a:buNone/>
            </a:pPr>
            <a:r>
              <a:rPr lang="en"/>
              <a:t>On the command-line:</a:t>
            </a:r>
            <a:endParaRPr/>
          </a:p>
          <a:p>
            <a:pPr indent="0" lvl="0" marL="457200" rtl="0" algn="l">
              <a:spcBef>
                <a:spcPts val="1600"/>
              </a:spcBef>
              <a:spcAft>
                <a:spcPts val="0"/>
              </a:spcAft>
              <a:buNone/>
            </a:pPr>
            <a:r>
              <a:rPr lang="en"/>
              <a:t>	</a:t>
            </a:r>
            <a:r>
              <a:rPr lang="en">
                <a:latin typeface="Roboto Mono"/>
                <a:ea typeface="Roboto Mono"/>
                <a:cs typeface="Roboto Mono"/>
                <a:sym typeface="Roboto Mono"/>
              </a:rPr>
              <a:t>j</a:t>
            </a:r>
            <a:r>
              <a:rPr lang="en">
                <a:latin typeface="Roboto Mono"/>
                <a:ea typeface="Roboto Mono"/>
                <a:cs typeface="Roboto Mono"/>
                <a:sym typeface="Roboto Mono"/>
              </a:rPr>
              <a:t>avac Hello.java</a:t>
            </a:r>
            <a:endParaRPr>
              <a:latin typeface="Roboto Mono"/>
              <a:ea typeface="Roboto Mono"/>
              <a:cs typeface="Roboto Mono"/>
              <a:sym typeface="Roboto Mono"/>
            </a:endParaRPr>
          </a:p>
          <a:p>
            <a:pPr indent="0" lvl="0" marL="457200" rtl="0" algn="l">
              <a:spcBef>
                <a:spcPts val="1600"/>
              </a:spcBef>
              <a:spcAft>
                <a:spcPts val="1600"/>
              </a:spcAft>
              <a:buNone/>
            </a:pPr>
            <a:r>
              <a:rPr lang="en">
                <a:latin typeface="Roboto Mono"/>
                <a:ea typeface="Roboto Mono"/>
                <a:cs typeface="Roboto Mono"/>
                <a:sym typeface="Roboto Mono"/>
              </a:rPr>
              <a:t>	</a:t>
            </a:r>
            <a:r>
              <a:rPr lang="en">
                <a:latin typeface="Roboto Mono"/>
                <a:ea typeface="Roboto Mono"/>
                <a:cs typeface="Roboto Mono"/>
                <a:sym typeface="Roboto Mono"/>
              </a:rPr>
              <a:t>j</a:t>
            </a:r>
            <a:r>
              <a:rPr lang="en">
                <a:latin typeface="Roboto Mono"/>
                <a:ea typeface="Roboto Mono"/>
                <a:cs typeface="Roboto Mono"/>
                <a:sym typeface="Roboto Mono"/>
              </a:rPr>
              <a:t>ava Hello Rebecca</a:t>
            </a:r>
            <a:endParaRPr>
              <a:latin typeface="Roboto Mono"/>
              <a:ea typeface="Roboto Mono"/>
              <a:cs typeface="Roboto Mono"/>
              <a:sym typeface="Roboto Mono"/>
            </a:endParaRPr>
          </a:p>
        </p:txBody>
      </p:sp>
      <p:sp>
        <p:nvSpPr>
          <p:cNvPr id="204" name="Google Shape;204;p25"/>
          <p:cNvSpPr/>
          <p:nvPr/>
        </p:nvSpPr>
        <p:spPr>
          <a:xfrm>
            <a:off x="3811400" y="4092600"/>
            <a:ext cx="991500" cy="38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nvSpPr>
        <p:spPr>
          <a:xfrm>
            <a:off x="4973300" y="4092600"/>
            <a:ext cx="18873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Hello Rebecca! </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327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pass </a:t>
            </a:r>
            <a:r>
              <a:rPr lang="en"/>
              <a:t>arguments</a:t>
            </a:r>
            <a:r>
              <a:rPr lang="en"/>
              <a:t> in Eclipse?</a:t>
            </a:r>
            <a:endParaRPr/>
          </a:p>
        </p:txBody>
      </p:sp>
      <p:pic>
        <p:nvPicPr>
          <p:cNvPr id="211" name="Google Shape;211;p26"/>
          <p:cNvPicPr preferRelativeResize="0"/>
          <p:nvPr/>
        </p:nvPicPr>
        <p:blipFill>
          <a:blip r:embed="rId3">
            <a:alphaModFix/>
          </a:blip>
          <a:stretch>
            <a:fillRect/>
          </a:stretch>
        </p:blipFill>
        <p:spPr>
          <a:xfrm>
            <a:off x="562688" y="1644763"/>
            <a:ext cx="3267075" cy="2505075"/>
          </a:xfrm>
          <a:prstGeom prst="rect">
            <a:avLst/>
          </a:prstGeom>
          <a:noFill/>
          <a:ln>
            <a:noFill/>
          </a:ln>
        </p:spPr>
      </p:pic>
      <p:pic>
        <p:nvPicPr>
          <p:cNvPr id="212" name="Google Shape;212;p26"/>
          <p:cNvPicPr preferRelativeResize="0"/>
          <p:nvPr/>
        </p:nvPicPr>
        <p:blipFill>
          <a:blip r:embed="rId4">
            <a:alphaModFix/>
          </a:blip>
          <a:stretch>
            <a:fillRect/>
          </a:stretch>
        </p:blipFill>
        <p:spPr>
          <a:xfrm>
            <a:off x="4239727" y="1074925"/>
            <a:ext cx="4325669" cy="3495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use the passed </a:t>
            </a:r>
            <a:r>
              <a:rPr lang="en"/>
              <a:t>arguments</a:t>
            </a:r>
            <a:r>
              <a:rPr lang="en"/>
              <a:t>? </a:t>
            </a:r>
            <a:endParaRPr/>
          </a:p>
        </p:txBody>
      </p:sp>
      <p:sp>
        <p:nvSpPr>
          <p:cNvPr id="218" name="Google Shape;218;p27"/>
          <p:cNvSpPr txBox="1"/>
          <p:nvPr>
            <p:ph idx="1" type="body"/>
          </p:nvPr>
        </p:nvSpPr>
        <p:spPr>
          <a:xfrm>
            <a:off x="819150" y="1620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arguments</a:t>
            </a:r>
            <a:r>
              <a:rPr lang="en"/>
              <a:t> are passed in a String[] named args.</a:t>
            </a:r>
            <a:endParaRPr/>
          </a:p>
          <a:p>
            <a:pPr indent="0" lvl="0" marL="0" rtl="0" algn="l">
              <a:spcBef>
                <a:spcPts val="1600"/>
              </a:spcBef>
              <a:spcAft>
                <a:spcPts val="0"/>
              </a:spcAft>
              <a:buNone/>
            </a:pPr>
            <a:r>
              <a:rPr lang="en"/>
              <a:t>So if I pass the following: Harry true 67 apples</a:t>
            </a:r>
            <a:endParaRPr/>
          </a:p>
          <a:p>
            <a:pPr indent="0" lvl="0" marL="0" rtl="0" algn="l">
              <a:spcBef>
                <a:spcPts val="1600"/>
              </a:spcBef>
              <a:spcAft>
                <a:spcPts val="0"/>
              </a:spcAft>
              <a:buNone/>
            </a:pPr>
            <a:r>
              <a:rPr lang="en"/>
              <a:t>Then to access each I would do: </a:t>
            </a:r>
            <a:endParaRPr/>
          </a:p>
          <a:p>
            <a:pPr indent="0" lvl="0" marL="914400" rtl="0" algn="l">
              <a:spcBef>
                <a:spcPts val="1600"/>
              </a:spcBef>
              <a:spcAft>
                <a:spcPts val="0"/>
              </a:spcAft>
              <a:buNone/>
            </a:pPr>
            <a:r>
              <a:rPr lang="en"/>
              <a:t>a</a:t>
            </a:r>
            <a:r>
              <a:rPr lang="en"/>
              <a:t>rgs[0] == Harry</a:t>
            </a:r>
            <a:endParaRPr/>
          </a:p>
          <a:p>
            <a:pPr indent="0" lvl="0" marL="914400" rtl="0" algn="l">
              <a:spcBef>
                <a:spcPts val="1600"/>
              </a:spcBef>
              <a:spcAft>
                <a:spcPts val="0"/>
              </a:spcAft>
              <a:buNone/>
            </a:pPr>
            <a:r>
              <a:rPr lang="en"/>
              <a:t>args[1] == true</a:t>
            </a:r>
            <a:endParaRPr/>
          </a:p>
          <a:p>
            <a:pPr indent="0" lvl="0" marL="914400" rtl="0" algn="l">
              <a:spcBef>
                <a:spcPts val="1600"/>
              </a:spcBef>
              <a:spcAft>
                <a:spcPts val="0"/>
              </a:spcAft>
              <a:buNone/>
            </a:pPr>
            <a:r>
              <a:rPr lang="en"/>
              <a:t>a</a:t>
            </a:r>
            <a:r>
              <a:rPr lang="en"/>
              <a:t>rgs[2] == 67</a:t>
            </a:r>
            <a:endParaRPr/>
          </a:p>
          <a:p>
            <a:pPr indent="0" lvl="0" marL="914400" rtl="0" algn="l">
              <a:spcBef>
                <a:spcPts val="1600"/>
              </a:spcBef>
              <a:spcAft>
                <a:spcPts val="0"/>
              </a:spcAft>
              <a:buNone/>
            </a:pPr>
            <a:r>
              <a:rPr lang="en"/>
              <a:t>a</a:t>
            </a:r>
            <a:r>
              <a:rPr lang="en"/>
              <a:t>rgs[3] == apples </a:t>
            </a:r>
            <a:endParaRPr/>
          </a:p>
          <a:p>
            <a:pPr indent="0" lvl="0" marL="0" rtl="0" algn="l">
              <a:spcBef>
                <a:spcPts val="1600"/>
              </a:spcBef>
              <a:spcAft>
                <a:spcPts val="1600"/>
              </a:spcAft>
              <a:buNone/>
            </a:pPr>
            <a:r>
              <a:t/>
            </a:r>
            <a:endParaRPr/>
          </a:p>
        </p:txBody>
      </p:sp>
      <p:sp>
        <p:nvSpPr>
          <p:cNvPr id="219" name="Google Shape;219;p27"/>
          <p:cNvSpPr txBox="1"/>
          <p:nvPr/>
        </p:nvSpPr>
        <p:spPr>
          <a:xfrm>
            <a:off x="4107400" y="3063900"/>
            <a:ext cx="3027000" cy="7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**Note**: They are all of type String!!!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If you want change the type you will need to do type casting.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05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PA8</a:t>
            </a:r>
            <a:endParaRPr/>
          </a:p>
        </p:txBody>
      </p:sp>
      <p:sp>
        <p:nvSpPr>
          <p:cNvPr id="135" name="Google Shape;135;p14"/>
          <p:cNvSpPr txBox="1"/>
          <p:nvPr>
            <p:ph idx="1" type="body"/>
          </p:nvPr>
        </p:nvSpPr>
        <p:spPr>
          <a:xfrm>
            <a:off x="819150" y="1244250"/>
            <a:ext cx="6729600" cy="3471600"/>
          </a:xfrm>
          <a:prstGeom prst="rect">
            <a:avLst/>
          </a:prstGeom>
        </p:spPr>
        <p:txBody>
          <a:bodyPr anchorCtr="0" anchor="t" bIns="91425" lIns="91425" spcFirstLastPara="1" rIns="91425" wrap="square" tIns="91425">
            <a:noAutofit/>
          </a:bodyPr>
          <a:lstStyle/>
          <a:p>
            <a:pPr indent="-323850" lvl="0" marL="457200" rtl="0" algn="l">
              <a:lnSpc>
                <a:spcPct val="120000"/>
              </a:lnSpc>
              <a:spcBef>
                <a:spcPts val="0"/>
              </a:spcBef>
              <a:spcAft>
                <a:spcPts val="0"/>
              </a:spcAft>
              <a:buSzPts val="1500"/>
              <a:buChar char="●"/>
            </a:pPr>
            <a:r>
              <a:rPr lang="en" sz="1500">
                <a:highlight>
                  <a:srgbClr val="FFFFFF"/>
                </a:highlight>
              </a:rPr>
              <a:t>Part I: An Implementation of </a:t>
            </a:r>
            <a:r>
              <a:rPr lang="en" sz="1500">
                <a:highlight>
                  <a:srgbClr val="FFFFFF"/>
                </a:highlight>
                <a:latin typeface="Roboto Mono"/>
                <a:ea typeface="Roboto Mono"/>
                <a:cs typeface="Roboto Mono"/>
                <a:sym typeface="Roboto Mono"/>
              </a:rPr>
              <a:t>Heap</a:t>
            </a:r>
            <a:endParaRPr sz="1500">
              <a:highlight>
                <a:srgbClr val="FFFFFF"/>
              </a:highlight>
              <a:latin typeface="Roboto Mono"/>
              <a:ea typeface="Roboto Mono"/>
              <a:cs typeface="Roboto Mono"/>
              <a:sym typeface="Roboto Mono"/>
            </a:endParaRPr>
          </a:p>
          <a:p>
            <a:pPr indent="-323850" lvl="1" marL="914400" rtl="0" algn="l">
              <a:lnSpc>
                <a:spcPct val="120000"/>
              </a:lnSpc>
              <a:spcBef>
                <a:spcPts val="0"/>
              </a:spcBef>
              <a:spcAft>
                <a:spcPts val="0"/>
              </a:spcAft>
              <a:buSzPts val="1500"/>
              <a:buFont typeface="Arial"/>
              <a:buChar char="○"/>
            </a:pPr>
            <a:r>
              <a:rPr lang="en" sz="1500">
                <a:highlight>
                  <a:srgbClr val="FFFFFF"/>
                </a:highlight>
              </a:rPr>
              <a:t>Create a new file named Heap.java</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All method headers and descriptions are given in the writeup. You will have to do the whole file from scratch!</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Make sure to implement the PriorityQueue.java interface methods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 Implementation of Buffer</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chemeClr val="dk1"/>
                </a:highlight>
              </a:rPr>
              <a:t>Create a buffer for reading in a file</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Implement three methods in Buffer.java</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III: NameFinder.java</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Implement the main method that uses the heap class and the buffer to read a csv file. </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Will need to use command-line arguments!</a:t>
            </a:r>
            <a:endParaRPr sz="1500">
              <a:highlight>
                <a:srgbClr val="FFFFFF"/>
              </a:highlight>
            </a:endParaRPr>
          </a:p>
          <a:p>
            <a:pPr indent="0" lvl="0" marL="457200" rtl="0" algn="l">
              <a:lnSpc>
                <a:spcPct val="120000"/>
              </a:lnSpc>
              <a:spcBef>
                <a:spcPts val="400"/>
              </a:spcBef>
              <a:spcAft>
                <a:spcPts val="0"/>
              </a:spcAft>
              <a:buNone/>
            </a:pPr>
            <a:r>
              <a:t/>
            </a:r>
            <a:endParaRPr sz="1500">
              <a:highlight>
                <a:srgbClr val="FFFFFF"/>
              </a:highlight>
            </a:endParaRPr>
          </a:p>
          <a:p>
            <a:pPr indent="0" lvl="0" marL="0" rtl="0" algn="l">
              <a:lnSpc>
                <a:spcPct val="120000"/>
              </a:lnSpc>
              <a:spcBef>
                <a:spcPts val="400"/>
              </a:spcBef>
              <a:spcAft>
                <a:spcPts val="4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Heaps and Priority Queues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Heaps</a:t>
            </a:r>
            <a:endParaRPr/>
          </a:p>
        </p:txBody>
      </p:sp>
      <p:sp>
        <p:nvSpPr>
          <p:cNvPr id="146" name="Google Shape;146;p16"/>
          <p:cNvSpPr txBox="1"/>
          <p:nvPr>
            <p:ph idx="1" type="body"/>
          </p:nvPr>
        </p:nvSpPr>
        <p:spPr>
          <a:xfrm>
            <a:off x="520850" y="1701050"/>
            <a:ext cx="3738900" cy="28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A heap is a </a:t>
            </a:r>
            <a:r>
              <a:rPr b="1" lang="en">
                <a:latin typeface="Roboto Mono"/>
                <a:ea typeface="Roboto Mono"/>
                <a:cs typeface="Roboto Mono"/>
                <a:sym typeface="Roboto Mono"/>
              </a:rPr>
              <a:t>complete</a:t>
            </a:r>
            <a:r>
              <a:rPr lang="en">
                <a:latin typeface="Roboto Mono"/>
                <a:ea typeface="Roboto Mono"/>
                <a:cs typeface="Roboto Mono"/>
                <a:sym typeface="Roboto Mono"/>
              </a:rPr>
              <a:t> tree </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Every level is full except possibly the last, and all nodes are as far left as possible.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Implemented with a list</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min/max heap</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In PA8, depends on which comparator you use</a:t>
            </a:r>
            <a:endParaRPr>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147" name="Google Shape;147;p16"/>
          <p:cNvPicPr preferRelativeResize="0"/>
          <p:nvPr/>
        </p:nvPicPr>
        <p:blipFill rotWithShape="1">
          <a:blip r:embed="rId3">
            <a:alphaModFix/>
          </a:blip>
          <a:srcRect b="0" l="0" r="8709" t="0"/>
          <a:stretch/>
        </p:blipFill>
        <p:spPr>
          <a:xfrm>
            <a:off x="4130700" y="915575"/>
            <a:ext cx="4664850" cy="382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a:t>
            </a:r>
            <a:r>
              <a:rPr lang="en"/>
              <a:t> Queues</a:t>
            </a:r>
            <a:endParaRPr/>
          </a:p>
        </p:txBody>
      </p:sp>
      <p:sp>
        <p:nvSpPr>
          <p:cNvPr id="153" name="Google Shape;153;p17"/>
          <p:cNvSpPr txBox="1"/>
          <p:nvPr>
            <p:ph idx="1" type="body"/>
          </p:nvPr>
        </p:nvSpPr>
        <p:spPr>
          <a:xfrm>
            <a:off x="819150" y="1990725"/>
            <a:ext cx="39132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Similar to a queue in the sense that we are adding/removing from the same location each time. However, now there is an order that is based on a priority value</a:t>
            </a:r>
            <a:endParaRPr/>
          </a:p>
          <a:p>
            <a:pPr indent="-311150" lvl="0" marL="457200" rtl="0" algn="l">
              <a:spcBef>
                <a:spcPts val="0"/>
              </a:spcBef>
              <a:spcAft>
                <a:spcPts val="0"/>
              </a:spcAft>
              <a:buSzPts val="1300"/>
              <a:buChar char="●"/>
            </a:pPr>
            <a:r>
              <a:rPr lang="en"/>
              <a:t>Methods</a:t>
            </a:r>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poll()</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add()</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peek()</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toArray()</a:t>
            </a:r>
            <a:endParaRPr>
              <a:latin typeface="Roboto Mono"/>
              <a:ea typeface="Roboto Mono"/>
              <a:cs typeface="Roboto Mono"/>
              <a:sym typeface="Roboto Mono"/>
            </a:endParaRPr>
          </a:p>
        </p:txBody>
      </p:sp>
      <p:pic>
        <p:nvPicPr>
          <p:cNvPr id="154" name="Google Shape;154;p17"/>
          <p:cNvPicPr preferRelativeResize="0"/>
          <p:nvPr/>
        </p:nvPicPr>
        <p:blipFill>
          <a:blip r:embed="rId3">
            <a:alphaModFix/>
          </a:blip>
          <a:stretch>
            <a:fillRect/>
          </a:stretch>
        </p:blipFill>
        <p:spPr>
          <a:xfrm>
            <a:off x="4083726" y="653025"/>
            <a:ext cx="4788925" cy="4248626"/>
          </a:xfrm>
          <a:prstGeom prst="rect">
            <a:avLst/>
          </a:prstGeom>
          <a:noFill/>
          <a:ln>
            <a:noFill/>
          </a:ln>
        </p:spPr>
      </p:pic>
      <p:sp>
        <p:nvSpPr>
          <p:cNvPr id="155" name="Google Shape;155;p17"/>
          <p:cNvSpPr txBox="1"/>
          <p:nvPr/>
        </p:nvSpPr>
        <p:spPr>
          <a:xfrm>
            <a:off x="7537900" y="1233475"/>
            <a:ext cx="1120500" cy="33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6" name="Google Shape;156;p17"/>
          <p:cNvSpPr txBox="1"/>
          <p:nvPr/>
        </p:nvSpPr>
        <p:spPr>
          <a:xfrm>
            <a:off x="5295900" y="4054375"/>
            <a:ext cx="1120500" cy="33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7" name="Google Shape;157;p17"/>
          <p:cNvSpPr txBox="1"/>
          <p:nvPr/>
        </p:nvSpPr>
        <p:spPr>
          <a:xfrm>
            <a:off x="6794650" y="902875"/>
            <a:ext cx="1452600" cy="33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8" name="Google Shape;158;p17"/>
          <p:cNvSpPr txBox="1"/>
          <p:nvPr/>
        </p:nvSpPr>
        <p:spPr>
          <a:xfrm>
            <a:off x="5674150" y="4318850"/>
            <a:ext cx="1581600" cy="33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Heaps vs </a:t>
            </a:r>
            <a:r>
              <a:rPr lang="en"/>
              <a:t>Priority</a:t>
            </a:r>
            <a:r>
              <a:rPr lang="en"/>
              <a:t> Queues</a:t>
            </a:r>
            <a:endParaRPr/>
          </a:p>
        </p:txBody>
      </p:sp>
      <p:sp>
        <p:nvSpPr>
          <p:cNvPr id="164" name="Google Shape;164;p18"/>
          <p:cNvSpPr txBox="1"/>
          <p:nvPr>
            <p:ph idx="1" type="body"/>
          </p:nvPr>
        </p:nvSpPr>
        <p:spPr>
          <a:xfrm>
            <a:off x="819150" y="1761375"/>
            <a:ext cx="7505700" cy="26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is a </a:t>
            </a:r>
            <a:r>
              <a:rPr b="1" lang="en"/>
              <a:t>Data Structure</a:t>
            </a:r>
            <a:endParaRPr b="1"/>
          </a:p>
          <a:p>
            <a:pPr indent="0" lvl="0" marL="0" rtl="0" algn="l">
              <a:spcBef>
                <a:spcPts val="1600"/>
              </a:spcBef>
              <a:spcAft>
                <a:spcPts val="0"/>
              </a:spcAft>
              <a:buNone/>
            </a:pPr>
            <a:r>
              <a:rPr lang="en"/>
              <a:t>Priority Queue is an </a:t>
            </a:r>
            <a:r>
              <a:rPr b="1" lang="en"/>
              <a:t>Abstract Data Type (ADT)</a:t>
            </a:r>
            <a:endParaRPr b="1"/>
          </a:p>
          <a:p>
            <a:pPr indent="0" lvl="0" marL="0" rtl="0" algn="l">
              <a:spcBef>
                <a:spcPts val="1600"/>
              </a:spcBef>
              <a:spcAft>
                <a:spcPts val="0"/>
              </a:spcAft>
              <a:buNone/>
            </a:pPr>
            <a:r>
              <a:rPr lang="en"/>
              <a:t>Heaps are the most popular way to implement a Priority Queue because they efficient at finding the largest or smallest values (the priority). In fact, many times when people refer to a priority queue they are referring to a heap!</a:t>
            </a:r>
            <a:endParaRPr/>
          </a:p>
          <a:p>
            <a:pPr indent="0" lvl="0" marL="0" rtl="0" algn="l">
              <a:spcBef>
                <a:spcPts val="1600"/>
              </a:spcBef>
              <a:spcAft>
                <a:spcPts val="1600"/>
              </a:spcAft>
              <a:buNone/>
            </a:pPr>
            <a:r>
              <a:rPr lang="en"/>
              <a:t>You will be creating a Heap class however you will use the Priority Queue interface provided.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19927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about the helper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Down</a:t>
            </a:r>
            <a:endParaRPr/>
          </a:p>
        </p:txBody>
      </p:sp>
      <p:sp>
        <p:nvSpPr>
          <p:cNvPr id="175" name="Google Shape;175;p20"/>
          <p:cNvSpPr txBox="1"/>
          <p:nvPr>
            <p:ph idx="1" type="body"/>
          </p:nvPr>
        </p:nvSpPr>
        <p:spPr>
          <a:xfrm>
            <a:off x="819150" y="1518975"/>
            <a:ext cx="7505700" cy="30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Used for deleting an element from the heap</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Take last element of heap and put it at the index of the element to be deleted</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Check and Swap</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Min-heap: if replaced element &gt; any child node, swap element with the child that is smaller</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Max-heap: if replaced element &lt; any child node, swap element with the child that is greater</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Keep repeating till conditions are not met</a:t>
            </a:r>
            <a:endParaRPr sz="1350">
              <a:solidFill>
                <a:srgbClr val="666666"/>
              </a:solidFill>
              <a:highlight>
                <a:srgbClr val="FFFFFF"/>
              </a:highlight>
              <a:latin typeface="Open Sans"/>
              <a:ea typeface="Open Sans"/>
              <a:cs typeface="Open Sans"/>
              <a:sym typeface="Open Sans"/>
            </a:endParaRPr>
          </a:p>
          <a:p>
            <a:pPr indent="0" lvl="0" marL="0" rtl="0" algn="l">
              <a:spcBef>
                <a:spcPts val="2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Up</a:t>
            </a:r>
            <a:endParaRPr/>
          </a:p>
        </p:txBody>
      </p:sp>
      <p:sp>
        <p:nvSpPr>
          <p:cNvPr id="181" name="Google Shape;181;p21"/>
          <p:cNvSpPr txBox="1"/>
          <p:nvPr>
            <p:ph idx="1" type="body"/>
          </p:nvPr>
        </p:nvSpPr>
        <p:spPr>
          <a:xfrm>
            <a:off x="819150" y="1562100"/>
            <a:ext cx="7505700" cy="27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Used for inserting an element into the heap</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Insert element at the last leaf of the tree</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Check and Swap</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Min-heap: if inserted element &lt; parent node, swap element with parent node</a:t>
            </a:r>
            <a:endParaRPr sz="1800">
              <a:solidFill>
                <a:srgbClr val="666666"/>
              </a:solidFill>
              <a:highlight>
                <a:srgbClr val="FFFFFF"/>
              </a:highlight>
              <a:latin typeface="Arial"/>
              <a:ea typeface="Arial"/>
              <a:cs typeface="Arial"/>
              <a:sym typeface="Arial"/>
            </a:endParaRPr>
          </a:p>
          <a:p>
            <a:pPr indent="-342900" lvl="1" marL="914400" rtl="0" algn="l">
              <a:spcBef>
                <a:spcPts val="0"/>
              </a:spcBef>
              <a:spcAft>
                <a:spcPts val="0"/>
              </a:spcAft>
              <a:buClr>
                <a:srgbClr val="666666"/>
              </a:buClr>
              <a:buSzPts val="1800"/>
              <a:buFont typeface="Arial"/>
              <a:buAutoNum type="alphaLcPeriod"/>
            </a:pPr>
            <a:r>
              <a:rPr lang="en" sz="1800">
                <a:solidFill>
                  <a:srgbClr val="666666"/>
                </a:solidFill>
                <a:highlight>
                  <a:srgbClr val="FFFFFF"/>
                </a:highlight>
                <a:latin typeface="Arial"/>
                <a:ea typeface="Arial"/>
                <a:cs typeface="Arial"/>
                <a:sym typeface="Arial"/>
              </a:rPr>
              <a:t>Max-heap: if inserted element &gt; parent node, swap element with parent node</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highlight>
                  <a:srgbClr val="FFFFFF"/>
                </a:highlight>
                <a:latin typeface="Arial"/>
                <a:ea typeface="Arial"/>
                <a:cs typeface="Arial"/>
                <a:sym typeface="Arial"/>
              </a:rPr>
              <a:t>Keep repeating till the inserted element is in place</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u="sng">
                <a:solidFill>
                  <a:schemeClr val="hlink"/>
                </a:solidFill>
                <a:highlight>
                  <a:srgbClr val="FFFFFF"/>
                </a:highlight>
                <a:latin typeface="Arial"/>
                <a:ea typeface="Arial"/>
                <a:cs typeface="Arial"/>
                <a:sym typeface="Arial"/>
                <a:hlinkClick r:id="rId3"/>
              </a:rPr>
              <a:t>http://btv.melezinek.cz/binary-heap.html</a:t>
            </a:r>
            <a:r>
              <a:rPr lang="en" sz="1800">
                <a:solidFill>
                  <a:srgbClr val="666666"/>
                </a:solidFill>
                <a:highlight>
                  <a:srgbClr val="FFFFFF"/>
                </a:highlight>
                <a:latin typeface="Arial"/>
                <a:ea typeface="Arial"/>
                <a:cs typeface="Arial"/>
                <a:sym typeface="Arial"/>
              </a:rPr>
              <a:t> </a:t>
            </a:r>
            <a:endParaRPr sz="1800">
              <a:solidFill>
                <a:srgbClr val="666666"/>
              </a:solidFill>
              <a:highlight>
                <a:srgbClr val="FFFFFF"/>
              </a:highlight>
              <a:latin typeface="Arial"/>
              <a:ea typeface="Arial"/>
              <a:cs typeface="Arial"/>
              <a:sym typeface="Arial"/>
            </a:endParaRPr>
          </a:p>
          <a:p>
            <a:pPr indent="0" lvl="0" marL="0" rtl="0" algn="l">
              <a:spcBef>
                <a:spcPts val="2200"/>
              </a:spcBef>
              <a:spcAft>
                <a:spcPts val="1600"/>
              </a:spcAft>
              <a:buNone/>
            </a:pPr>
            <a:r>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