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0" r:id="rId4"/>
    <p:sldId id="262" r:id="rId5"/>
    <p:sldId id="271" r:id="rId6"/>
    <p:sldId id="258" r:id="rId7"/>
    <p:sldId id="268" r:id="rId8"/>
    <p:sldId id="272" r:id="rId9"/>
    <p:sldId id="273" r:id="rId10"/>
    <p:sldId id="274" r:id="rId11"/>
    <p:sldId id="269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304AF-FA05-4FBD-A48C-0075F5C244DA}" v="2" dt="2024-04-18T05:28:12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2BE3-5DB4-4948-AD8E-D4096773551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E313-D4AD-47A1-B0B2-6DBB564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2BE3-5DB4-4948-AD8E-D4096773551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E313-D4AD-47A1-B0B2-6DBB564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3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2BE3-5DB4-4948-AD8E-D4096773551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E313-D4AD-47A1-B0B2-6DBB564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2BE3-5DB4-4948-AD8E-D4096773551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E313-D4AD-47A1-B0B2-6DBB564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6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2BE3-5DB4-4948-AD8E-D4096773551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E313-D4AD-47A1-B0B2-6DBB564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9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2BE3-5DB4-4948-AD8E-D4096773551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E313-D4AD-47A1-B0B2-6DBB564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2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2BE3-5DB4-4948-AD8E-D4096773551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E313-D4AD-47A1-B0B2-6DBB564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4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2BE3-5DB4-4948-AD8E-D4096773551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E313-D4AD-47A1-B0B2-6DBB564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2BE3-5DB4-4948-AD8E-D4096773551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E313-D4AD-47A1-B0B2-6DBB564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7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2BE3-5DB4-4948-AD8E-D4096773551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E313-D4AD-47A1-B0B2-6DBB564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4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2BE3-5DB4-4948-AD8E-D4096773551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E313-D4AD-47A1-B0B2-6DBB564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62BE3-5DB4-4948-AD8E-D4096773551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FE313-D4AD-47A1-B0B2-6DBB5646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4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774825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Renal disease prediction </a:t>
            </a:r>
            <a:br>
              <a:rPr lang="en-US" sz="4900" b="1" dirty="0"/>
            </a:br>
            <a:r>
              <a:rPr lang="en-US" sz="4900" b="1" dirty="0"/>
              <a:t>using K-means clustering algorithm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429000"/>
            <a:ext cx="8763000" cy="33528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Under the guidance of: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	Mr. M. M. </a:t>
            </a:r>
            <a:r>
              <a:rPr lang="en-US" sz="2000" dirty="0" err="1">
                <a:solidFill>
                  <a:schemeClr val="tx1"/>
                </a:solidFill>
              </a:rPr>
              <a:t>Meera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Durga</a:t>
            </a:r>
            <a:endParaRPr lang="en-US" sz="2000" dirty="0">
              <a:solidFill>
                <a:schemeClr val="tx1"/>
              </a:solidFill>
            </a:endParaRPr>
          </a:p>
          <a:p>
            <a:pPr lvl="2" algn="l"/>
            <a:r>
              <a:rPr lang="en-US" sz="2000" dirty="0">
                <a:solidFill>
                  <a:schemeClr val="tx1"/>
                </a:solidFill>
              </a:rPr>
              <a:t>				Submitted by: Team-B15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				</a:t>
            </a:r>
            <a:r>
              <a:rPr lang="en-US" sz="2000" dirty="0" err="1">
                <a:solidFill>
                  <a:schemeClr val="tx1"/>
                </a:solidFill>
              </a:rPr>
              <a:t>K.Meghamala</a:t>
            </a:r>
            <a:r>
              <a:rPr lang="en-US" sz="2000" dirty="0">
                <a:solidFill>
                  <a:schemeClr val="tx1"/>
                </a:solidFill>
              </a:rPr>
              <a:t> (Y20ACS487)</a:t>
            </a:r>
          </a:p>
          <a:p>
            <a:pPr lvl="2" algn="l"/>
            <a:r>
              <a:rPr lang="en-US" sz="2000" dirty="0">
                <a:solidFill>
                  <a:schemeClr val="tx1"/>
                </a:solidFill>
              </a:rPr>
              <a:t>					P. Bhargavi (Y20ACS528)</a:t>
            </a:r>
          </a:p>
          <a:p>
            <a:pPr lvl="2" algn="l"/>
            <a:r>
              <a:rPr lang="en-US" sz="2000" dirty="0">
                <a:solidFill>
                  <a:schemeClr val="tx1"/>
                </a:solidFill>
              </a:rPr>
              <a:t>					</a:t>
            </a:r>
            <a:r>
              <a:rPr lang="en-US" sz="2000" dirty="0" err="1">
                <a:solidFill>
                  <a:schemeClr val="tx1"/>
                </a:solidFill>
              </a:rPr>
              <a:t>K.Bhanu</a:t>
            </a:r>
            <a:r>
              <a:rPr lang="en-US" sz="2000" dirty="0">
                <a:solidFill>
                  <a:schemeClr val="tx1"/>
                </a:solidFill>
              </a:rPr>
              <a:t> Prakash(Y20ACS467)</a:t>
            </a:r>
          </a:p>
          <a:p>
            <a:pPr lvl="2" algn="l"/>
            <a:r>
              <a:rPr lang="en-US" sz="2000" dirty="0">
                <a:solidFill>
                  <a:schemeClr val="tx1"/>
                </a:solidFill>
              </a:rPr>
              <a:t>					K. Navya Sri (Y20ACS465)</a:t>
            </a:r>
          </a:p>
        </p:txBody>
      </p:sp>
    </p:spTree>
    <p:extLst>
      <p:ext uri="{BB962C8B-B14F-4D97-AF65-F5344CB8AC3E}">
        <p14:creationId xmlns:p14="http://schemas.microsoft.com/office/powerpoint/2010/main" val="3338139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08F1-06C1-FA75-F8BE-D4226C49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C63F0-BB55-BEA8-A89F-3B4320526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In conclusion, renal disease prediction using k-means clustering algorithm was able to identify patterns or groupings within the data related to renal disease.</a:t>
            </a:r>
          </a:p>
          <a:p>
            <a:r>
              <a:rPr lang="en-IN" sz="2400" dirty="0"/>
              <a:t>Also identifies any correlations discovered between features and renal disease and the potential utility of these insights for medical diagnosis or treatment planning.</a:t>
            </a:r>
          </a:p>
        </p:txBody>
      </p:sp>
    </p:spTree>
    <p:extLst>
      <p:ext uri="{BB962C8B-B14F-4D97-AF65-F5344CB8AC3E}">
        <p14:creationId xmlns:p14="http://schemas.microsoft.com/office/powerpoint/2010/main" val="296541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4C88-702C-222B-E1FD-4ACEE3C7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References: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09A0-976C-A298-00F0-35DBEF853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5456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L. Antony et al., "A Comprehensive Unsupervised Framework for Chronic Kidney Disease Prediction," in IEEE Access, vol. 9, pp. 126481-126501, 2021, </a:t>
            </a:r>
            <a:r>
              <a:rPr lang="en-US" sz="2400" dirty="0" err="1">
                <a:solidFill>
                  <a:schemeClr val="tx1"/>
                </a:solidFill>
              </a:rPr>
              <a:t>doi</a:t>
            </a:r>
            <a:r>
              <a:rPr lang="en-US" sz="2400" dirty="0">
                <a:solidFill>
                  <a:schemeClr val="tx1"/>
                </a:solidFill>
              </a:rPr>
              <a:t>: 10.1109/ACCESS.2021.3109168.</a:t>
            </a:r>
          </a:p>
          <a:p>
            <a:r>
              <a:rPr lang="en-US" sz="2400" dirty="0">
                <a:solidFill>
                  <a:schemeClr val="tx1"/>
                </a:solidFill>
              </a:rPr>
              <a:t>O. </a:t>
            </a:r>
            <a:r>
              <a:rPr lang="en-US" sz="2400" dirty="0" err="1">
                <a:solidFill>
                  <a:schemeClr val="tx1"/>
                </a:solidFill>
              </a:rPr>
              <a:t>Abuomar</a:t>
            </a:r>
            <a:r>
              <a:rPr lang="en-US" sz="2400" dirty="0">
                <a:solidFill>
                  <a:schemeClr val="tx1"/>
                </a:solidFill>
              </a:rPr>
              <a:t> and P. </a:t>
            </a:r>
            <a:r>
              <a:rPr lang="en-US" sz="2400" dirty="0" err="1">
                <a:solidFill>
                  <a:schemeClr val="tx1"/>
                </a:solidFill>
              </a:rPr>
              <a:t>Sogbe</a:t>
            </a:r>
            <a:r>
              <a:rPr lang="en-US" sz="2400" dirty="0">
                <a:solidFill>
                  <a:schemeClr val="tx1"/>
                </a:solidFill>
              </a:rPr>
              <a:t>, "Classification and Detection of Chronic Kidney Disease (CKD) Using Machine Learning Algorithms," 2021 International Conference on Electrical, Computer and Energy Technologies (ICECET), Cape Town, South Africa, 2021, pp. 1-8, </a:t>
            </a:r>
            <a:r>
              <a:rPr lang="en-US" sz="2400" dirty="0" err="1">
                <a:solidFill>
                  <a:schemeClr val="tx1"/>
                </a:solidFill>
              </a:rPr>
              <a:t>doi</a:t>
            </a:r>
            <a:r>
              <a:rPr lang="en-US" sz="2400" dirty="0">
                <a:solidFill>
                  <a:schemeClr val="tx1"/>
                </a:solidFill>
              </a:rPr>
              <a:t>: 10.1109/ICECET52533.2021.9698666. 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</a:rPr>
              <a:t>Bai, Q., Su, C., Tang, W. and Li, Y., 2022. Machine learning to predict end stage kidney disease in chronic kidney disease. </a:t>
            </a:r>
            <a:r>
              <a:rPr lang="en-US" sz="2400" b="0" i="1" dirty="0">
                <a:solidFill>
                  <a:schemeClr val="tx1"/>
                </a:solidFill>
                <a:effectLst/>
              </a:rPr>
              <a:t>Scientific reports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b="0" i="1" dirty="0">
                <a:solidFill>
                  <a:schemeClr val="tx1"/>
                </a:solidFill>
                <a:effectLst/>
              </a:rPr>
              <a:t>12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(1), p.8377.</a:t>
            </a: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71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954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Table Of 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Abstract</a:t>
            </a:r>
          </a:p>
          <a:p>
            <a:r>
              <a:rPr lang="en-US" sz="2800" dirty="0"/>
              <a:t>Existing System</a:t>
            </a:r>
          </a:p>
          <a:p>
            <a:r>
              <a:rPr lang="en-US" sz="2800" dirty="0"/>
              <a:t>Proposed System</a:t>
            </a:r>
          </a:p>
          <a:p>
            <a:r>
              <a:rPr lang="en-US" sz="2800" dirty="0"/>
              <a:t>Design</a:t>
            </a:r>
          </a:p>
          <a:p>
            <a:r>
              <a:rPr lang="en-US" sz="2800" dirty="0"/>
              <a:t>Implementation</a:t>
            </a:r>
          </a:p>
          <a:p>
            <a:r>
              <a:rPr lang="en-US" sz="2800" dirty="0"/>
              <a:t>Result</a:t>
            </a:r>
          </a:p>
          <a:p>
            <a:r>
              <a:rPr lang="en-US" sz="2800" dirty="0"/>
              <a:t>Conclusion</a:t>
            </a:r>
          </a:p>
          <a:p>
            <a:pPr marL="0" indent="0">
              <a:buNone/>
            </a:pPr>
            <a:endParaRPr lang="en-US" sz="26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249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5DC4-04EB-F4CA-A97B-5BC8C19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5DAA5-AE35-44DC-C421-4199424DD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</a:rPr>
              <a:t>The incidence, prevalence, and progression of chronic kidney disease (CKD) vary across countries due to differing social determinants of health. 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</a:rPr>
              <a:t>Diabetes and hypertension are the leading causes of CKD.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</a:rPr>
              <a:t>CKD is characterized by a decline in kidney function over time, as measured by glomerular filtration rate (GFR) and markers of kidney damage.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</a:rPr>
              <a:t>This </a:t>
            </a:r>
            <a:r>
              <a:rPr lang="en-US" sz="2400" dirty="0">
                <a:solidFill>
                  <a:schemeClr val="tx1"/>
                </a:solidFill>
              </a:rPr>
              <a:t>project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 proposes the development of an intelligent system to classify patients as either CKD or non-CKD, facilitating faster diagnosis and treatment.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o implement k-means algorithm </a:t>
            </a:r>
            <a:r>
              <a:rPr lang="en-US" sz="2400" dirty="0">
                <a:solidFill>
                  <a:schemeClr val="tx1"/>
                </a:solidFill>
              </a:rPr>
              <a:t>for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 enhancing accuracy and detection rate.</a:t>
            </a:r>
          </a:p>
        </p:txBody>
      </p:sp>
    </p:spTree>
    <p:extLst>
      <p:ext uri="{BB962C8B-B14F-4D97-AF65-F5344CB8AC3E}">
        <p14:creationId xmlns:p14="http://schemas.microsoft.com/office/powerpoint/2010/main" val="400140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Existing System: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Various machine learning supervised and unsupervised algorithms have been employed to develop predictive models for CKD risk assessment and progression.</a:t>
            </a:r>
          </a:p>
          <a:p>
            <a:r>
              <a:rPr lang="en-US" sz="2400" dirty="0"/>
              <a:t>These models utilize large datasets containing demographic, clinical, and laboratory data to predict the likelihood of CKD development or progression in individuals.</a:t>
            </a:r>
          </a:p>
          <a:p>
            <a:r>
              <a:rPr lang="en-US" sz="2400" dirty="0"/>
              <a:t>Unsupervised algorithms include k-means, DB-SCAN, I-Forest, Autoencoder.</a:t>
            </a:r>
          </a:p>
          <a:p>
            <a:r>
              <a:rPr lang="en-US" sz="2400" dirty="0"/>
              <a:t>Supervised algorithms include Decision Tree, Random Forest, </a:t>
            </a:r>
            <a:r>
              <a:rPr lang="en-US" sz="2400" dirty="0" err="1"/>
              <a:t>XGboost</a:t>
            </a:r>
            <a:r>
              <a:rPr lang="en-US" sz="2400" dirty="0"/>
              <a:t>, </a:t>
            </a:r>
            <a:r>
              <a:rPr lang="en-US" sz="2400" dirty="0" err="1"/>
              <a:t>Adaboost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47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AE64-2ACA-8E54-607E-1FA964B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/>
              <a:t>Proposed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5BC4-0307-B7DF-F4C0-0B1842D8D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</a:t>
            </a:r>
            <a:r>
              <a:rPr lang="en-US" sz="2400" dirty="0">
                <a:solidFill>
                  <a:schemeClr val="tx1"/>
                </a:solidFill>
              </a:rPr>
              <a:t>-means clustering algorithm </a:t>
            </a:r>
            <a:r>
              <a:rPr lang="en-US" sz="2400" dirty="0"/>
              <a:t>for </a:t>
            </a:r>
            <a:r>
              <a:rPr lang="en-US" sz="2400" dirty="0">
                <a:solidFill>
                  <a:schemeClr val="tx1"/>
                </a:solidFill>
              </a:rPr>
              <a:t>predicting CKD.</a:t>
            </a:r>
          </a:p>
          <a:p>
            <a:r>
              <a:rPr lang="en-US" sz="2400" dirty="0">
                <a:solidFill>
                  <a:schemeClr val="tx1"/>
                </a:solidFill>
              </a:rPr>
              <a:t>Patient’s symptoms are to be considered as features in the dataset.</a:t>
            </a:r>
          </a:p>
          <a:p>
            <a:r>
              <a:rPr lang="en-US" sz="2400" dirty="0">
                <a:highlight>
                  <a:srgbClr val="FFFFFF"/>
                </a:highlight>
              </a:rPr>
              <a:t>k-</a:t>
            </a:r>
            <a:r>
              <a:rPr lang="en-US" sz="2400" b="0" i="0" dirty="0">
                <a:effectLst/>
                <a:highlight>
                  <a:srgbClr val="FFFFFF"/>
                </a:highlight>
              </a:rPr>
              <a:t>means clustering algorithm’s advantage over all other clustering algorithms is it guarantees convergence, can warm-start the positions of centroids, easily adapts to new examples, generalizes to clusters of different shapes and sizes such as elliptical clusters.</a:t>
            </a:r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Goal: The accuracy of the algorithm is to be increased in this proposed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53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Design: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/>
              <a:t>K-Means:</a:t>
            </a:r>
          </a:p>
          <a:p>
            <a:r>
              <a:rPr lang="en-US" sz="2600" b="0" i="0" dirty="0">
                <a:effectLst/>
              </a:rPr>
              <a:t>Choose k random points as initial centroids.</a:t>
            </a:r>
          </a:p>
          <a:p>
            <a:r>
              <a:rPr lang="en-US" sz="2600" b="0" i="0" dirty="0">
                <a:effectLst/>
              </a:rPr>
              <a:t>Assign each data point to the nearest centroid to form K clusters.</a:t>
            </a:r>
            <a:endParaRPr lang="en-US" sz="2600" dirty="0"/>
          </a:p>
          <a:p>
            <a:r>
              <a:rPr lang="en-US" sz="2600" b="0" i="0" dirty="0">
                <a:effectLst/>
              </a:rPr>
              <a:t>Recalculate centroids as the mean of data points in each cluster.</a:t>
            </a:r>
          </a:p>
          <a:p>
            <a:r>
              <a:rPr lang="en-US" sz="2600" b="0" i="0" dirty="0">
                <a:effectLst/>
              </a:rPr>
              <a:t>Continue until centroids converge (minimal change) or a maximum number of iterations is reached.</a:t>
            </a:r>
            <a:endParaRPr lang="en-US" sz="2600" dirty="0"/>
          </a:p>
          <a:p>
            <a:r>
              <a:rPr lang="en-US" sz="2600" b="0" i="0" dirty="0">
                <a:effectLst/>
              </a:rPr>
              <a:t>Data points are assigned to the cluster represented by the nearest centroid.</a:t>
            </a:r>
          </a:p>
          <a:p>
            <a:pPr algn="l"/>
            <a:r>
              <a:rPr lang="en-US" sz="2600" b="0" i="0" dirty="0">
                <a:effectLst/>
              </a:rPr>
              <a:t>This iterative process partitions the data into k clusters, where each data point belongs to the cluster with the nearest centroid.</a:t>
            </a:r>
          </a:p>
        </p:txBody>
      </p:sp>
    </p:spTree>
    <p:extLst>
      <p:ext uri="{BB962C8B-B14F-4D97-AF65-F5344CB8AC3E}">
        <p14:creationId xmlns:p14="http://schemas.microsoft.com/office/powerpoint/2010/main" val="85435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FA34-40C5-DC9B-E4BE-69E5BE02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6116997"/>
            <a:ext cx="4953000" cy="563562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Working of K-Means</a:t>
            </a:r>
            <a:endParaRPr lang="en-IN" sz="3000" b="1" dirty="0"/>
          </a:p>
        </p:txBody>
      </p:sp>
      <p:pic>
        <p:nvPicPr>
          <p:cNvPr id="7" name="Content Placeholder 6" descr="A diagram of a algorithm&#10;&#10;Description automatically generated">
            <a:extLst>
              <a:ext uri="{FF2B5EF4-FFF2-40B4-BE49-F238E27FC236}">
                <a16:creationId xmlns:a16="http://schemas.microsoft.com/office/drawing/2014/main" id="{74266A33-1BC6-11D9-7496-1FC4F06B1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9109"/>
            <a:ext cx="6553200" cy="59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7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5317-22BF-B635-6248-74ACCC01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/>
              <a:t>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F0841-EB94-596E-3804-0F134CB22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64162"/>
          </a:xfrm>
        </p:spPr>
        <p:txBody>
          <a:bodyPr>
            <a:normAutofit/>
          </a:bodyPr>
          <a:lstStyle/>
          <a:p>
            <a:r>
              <a:rPr lang="en-US" sz="2400" dirty="0"/>
              <a:t>Import all the necessary packages.</a:t>
            </a:r>
          </a:p>
          <a:p>
            <a:r>
              <a:rPr lang="en-US" sz="2400" dirty="0"/>
              <a:t>Loading the data and performing data   preprocessing.</a:t>
            </a:r>
          </a:p>
          <a:p>
            <a:r>
              <a:rPr lang="en-US" sz="2400" dirty="0"/>
              <a:t>Exploratory data analysis.</a:t>
            </a:r>
          </a:p>
          <a:p>
            <a:r>
              <a:rPr lang="en-US" sz="2400" dirty="0"/>
              <a:t>Selecting a model which is k-means in our project.</a:t>
            </a:r>
          </a:p>
          <a:p>
            <a:r>
              <a:rPr lang="en-US" sz="2400" dirty="0"/>
              <a:t>Training, testing and validation.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Dataset</a:t>
            </a:r>
          </a:p>
          <a:p>
            <a:r>
              <a:rPr lang="en-US" sz="2400" dirty="0"/>
              <a:t>Dataset is a collection of data for analytics and prediction purposes.</a:t>
            </a:r>
          </a:p>
          <a:p>
            <a:r>
              <a:rPr lang="en-US" sz="2400" dirty="0"/>
              <a:t>This dataset has been collected from Kaggle.</a:t>
            </a:r>
          </a:p>
          <a:p>
            <a:r>
              <a:rPr lang="en-US" sz="2400" dirty="0"/>
              <a:t>This dataset consists of 24 features, 1 class feature and 400 instances.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29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7AC8-68B6-CC51-2F40-259430FB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/>
              <a:t>Result: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BD2D-1D7B-D099-D34E-70762B23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are 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chieving a 99% accuracy rate in renal disease prediction using the k-means algorithm is a significant accomplishment, indicating the effectiveness of the model in accurately identifying patterns and making predictions based on patient data. </a:t>
            </a:r>
          </a:p>
        </p:txBody>
      </p:sp>
    </p:spTree>
    <p:extLst>
      <p:ext uri="{BB962C8B-B14F-4D97-AF65-F5344CB8AC3E}">
        <p14:creationId xmlns:p14="http://schemas.microsoft.com/office/powerpoint/2010/main" val="197447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737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Söhne</vt:lpstr>
      <vt:lpstr>Office Theme</vt:lpstr>
      <vt:lpstr>Renal disease prediction  using K-means clustering algorithm  </vt:lpstr>
      <vt:lpstr>Table Of Contents:</vt:lpstr>
      <vt:lpstr>Abstract:</vt:lpstr>
      <vt:lpstr>Existing System: </vt:lpstr>
      <vt:lpstr>Proposed System:</vt:lpstr>
      <vt:lpstr>Design:</vt:lpstr>
      <vt:lpstr>Working of K-Means</vt:lpstr>
      <vt:lpstr>Implementation:</vt:lpstr>
      <vt:lpstr>Result: </vt:lpstr>
      <vt:lpstr>Conclusion: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Renal disease prediction  using DB-Scan</dc:title>
  <dc:creator>y20acs487</dc:creator>
  <cp:lastModifiedBy>Meghamala Kunderu</cp:lastModifiedBy>
  <cp:revision>25</cp:revision>
  <dcterms:created xsi:type="dcterms:W3CDTF">2024-03-12T04:02:38Z</dcterms:created>
  <dcterms:modified xsi:type="dcterms:W3CDTF">2024-04-18T07:22:38Z</dcterms:modified>
</cp:coreProperties>
</file>