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22"/>
  </p:notesMasterIdLst>
  <p:handoutMasterIdLst>
    <p:handoutMasterId r:id="rId23"/>
  </p:handoutMasterIdLst>
  <p:sldIdLst>
    <p:sldId id="258" r:id="rId2"/>
    <p:sldId id="302" r:id="rId3"/>
    <p:sldId id="329" r:id="rId4"/>
    <p:sldId id="313" r:id="rId5"/>
    <p:sldId id="314" r:id="rId6"/>
    <p:sldId id="330" r:id="rId7"/>
    <p:sldId id="327" r:id="rId8"/>
    <p:sldId id="326" r:id="rId9"/>
    <p:sldId id="308" r:id="rId10"/>
    <p:sldId id="322" r:id="rId11"/>
    <p:sldId id="323" r:id="rId12"/>
    <p:sldId id="325" r:id="rId13"/>
    <p:sldId id="307" r:id="rId14"/>
    <p:sldId id="304" r:id="rId15"/>
    <p:sldId id="317" r:id="rId16"/>
    <p:sldId id="318" r:id="rId17"/>
    <p:sldId id="319" r:id="rId18"/>
    <p:sldId id="321" r:id="rId19"/>
    <p:sldId id="331" r:id="rId20"/>
    <p:sldId id="332" r:id="rId21"/>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Arial" pitchFamily="34" charset="0"/>
        <a:ea typeface="+mn-ea"/>
        <a:cs typeface="+mn-cs"/>
      </a:defRPr>
    </a:lvl1pPr>
    <a:lvl2pPr marL="457200" algn="l" rtl="0" fontAlgn="base">
      <a:spcBef>
        <a:spcPct val="0"/>
      </a:spcBef>
      <a:spcAft>
        <a:spcPct val="0"/>
      </a:spcAft>
      <a:defRPr b="1" kern="1200">
        <a:solidFill>
          <a:schemeClr val="tx1"/>
        </a:solidFill>
        <a:latin typeface="Arial" pitchFamily="34" charset="0"/>
        <a:ea typeface="+mn-ea"/>
        <a:cs typeface="+mn-cs"/>
      </a:defRPr>
    </a:lvl2pPr>
    <a:lvl3pPr marL="914400" algn="l" rtl="0" fontAlgn="base">
      <a:spcBef>
        <a:spcPct val="0"/>
      </a:spcBef>
      <a:spcAft>
        <a:spcPct val="0"/>
      </a:spcAft>
      <a:defRPr b="1" kern="1200">
        <a:solidFill>
          <a:schemeClr val="tx1"/>
        </a:solidFill>
        <a:latin typeface="Arial" pitchFamily="34" charset="0"/>
        <a:ea typeface="+mn-ea"/>
        <a:cs typeface="+mn-cs"/>
      </a:defRPr>
    </a:lvl3pPr>
    <a:lvl4pPr marL="1371600" algn="l" rtl="0" fontAlgn="base">
      <a:spcBef>
        <a:spcPct val="0"/>
      </a:spcBef>
      <a:spcAft>
        <a:spcPct val="0"/>
      </a:spcAft>
      <a:defRPr b="1" kern="1200">
        <a:solidFill>
          <a:schemeClr val="tx1"/>
        </a:solidFill>
        <a:latin typeface="Arial" pitchFamily="34" charset="0"/>
        <a:ea typeface="+mn-ea"/>
        <a:cs typeface="+mn-cs"/>
      </a:defRPr>
    </a:lvl4pPr>
    <a:lvl5pPr marL="1828800" algn="l" rtl="0" fontAlgn="base">
      <a:spcBef>
        <a:spcPct val="0"/>
      </a:spcBef>
      <a:spcAft>
        <a:spcPct val="0"/>
      </a:spcAft>
      <a:defRPr b="1" kern="1200">
        <a:solidFill>
          <a:schemeClr val="tx1"/>
        </a:solidFill>
        <a:latin typeface="Arial" pitchFamily="34" charset="0"/>
        <a:ea typeface="+mn-ea"/>
        <a:cs typeface="+mn-cs"/>
      </a:defRPr>
    </a:lvl5pPr>
    <a:lvl6pPr marL="2286000" algn="l" defTabSz="914400" rtl="0" eaLnBrk="1" latinLnBrk="0" hangingPunct="1">
      <a:defRPr b="1" kern="1200">
        <a:solidFill>
          <a:schemeClr val="tx1"/>
        </a:solidFill>
        <a:latin typeface="Arial" pitchFamily="34" charset="0"/>
        <a:ea typeface="+mn-ea"/>
        <a:cs typeface="+mn-cs"/>
      </a:defRPr>
    </a:lvl6pPr>
    <a:lvl7pPr marL="2743200" algn="l" defTabSz="914400" rtl="0" eaLnBrk="1" latinLnBrk="0" hangingPunct="1">
      <a:defRPr b="1" kern="1200">
        <a:solidFill>
          <a:schemeClr val="tx1"/>
        </a:solidFill>
        <a:latin typeface="Arial" pitchFamily="34" charset="0"/>
        <a:ea typeface="+mn-ea"/>
        <a:cs typeface="+mn-cs"/>
      </a:defRPr>
    </a:lvl7pPr>
    <a:lvl8pPr marL="3200400" algn="l" defTabSz="914400" rtl="0" eaLnBrk="1" latinLnBrk="0" hangingPunct="1">
      <a:defRPr b="1" kern="1200">
        <a:solidFill>
          <a:schemeClr val="tx1"/>
        </a:solidFill>
        <a:latin typeface="Arial" pitchFamily="34" charset="0"/>
        <a:ea typeface="+mn-ea"/>
        <a:cs typeface="+mn-cs"/>
      </a:defRPr>
    </a:lvl8pPr>
    <a:lvl9pPr marL="3657600" algn="l" defTabSz="914400" rtl="0" eaLnBrk="1" latinLnBrk="0" hangingPunct="1">
      <a:defRPr b="1" kern="1200">
        <a:solidFill>
          <a:schemeClr val="tx1"/>
        </a:solidFill>
        <a:latin typeface="Arial"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990000"/>
    <a:srgbClr val="FFFFFF"/>
    <a:srgbClr val="00CC99"/>
    <a:srgbClr val="003399"/>
    <a:srgbClr val="FFFF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5" autoAdjust="0"/>
    <p:restoredTop sz="93939" autoAdjust="0"/>
  </p:normalViewPr>
  <p:slideViewPr>
    <p:cSldViewPr>
      <p:cViewPr varScale="1">
        <p:scale>
          <a:sx n="74" d="100"/>
          <a:sy n="74" d="100"/>
        </p:scale>
        <p:origin x="-336" y="-96"/>
      </p:cViewPr>
      <p:guideLst>
        <p:guide orient="horz" pos="2160"/>
        <p:guide pos="28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b="0">
                <a:latin typeface="Times New Roman" pitchFamily="18" charset="0"/>
              </a:defRPr>
            </a:lvl1pPr>
          </a:lstStyle>
          <a:p>
            <a:pPr>
              <a:defRPr/>
            </a:pPr>
            <a:endParaRPr lang="en-US"/>
          </a:p>
        </p:txBody>
      </p:sp>
      <p:sp>
        <p:nvSpPr>
          <p:cNvPr id="3277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b="0">
                <a:latin typeface="Times New Roman" pitchFamily="18" charset="0"/>
              </a:defRPr>
            </a:lvl1pPr>
          </a:lstStyle>
          <a:p>
            <a:pPr>
              <a:defRPr/>
            </a:pPr>
            <a:endParaRPr lang="en-US"/>
          </a:p>
        </p:txBody>
      </p:sp>
      <p:sp>
        <p:nvSpPr>
          <p:cNvPr id="3277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b="0">
                <a:latin typeface="Times New Roman" pitchFamily="18" charset="0"/>
              </a:defRPr>
            </a:lvl1pPr>
          </a:lstStyle>
          <a:p>
            <a:pPr>
              <a:defRPr/>
            </a:pPr>
            <a:endParaRPr lang="en-US"/>
          </a:p>
        </p:txBody>
      </p:sp>
      <p:sp>
        <p:nvSpPr>
          <p:cNvPr id="3277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b="0">
                <a:latin typeface="Times New Roman" pitchFamily="18" charset="0"/>
              </a:defRPr>
            </a:lvl1pPr>
          </a:lstStyle>
          <a:p>
            <a:pPr>
              <a:defRPr/>
            </a:pPr>
            <a:fld id="{D0DF2EBE-18B4-4A6E-A780-8F835B8EC18C}" type="slidenum">
              <a:rPr lang="en-US"/>
              <a:pPr>
                <a:defRPr/>
              </a:pPr>
              <a:t>‹#›</a:t>
            </a:fld>
            <a:endParaRPr lang="en-US"/>
          </a:p>
        </p:txBody>
      </p:sp>
    </p:spTree>
    <p:extLst>
      <p:ext uri="{BB962C8B-B14F-4D97-AF65-F5344CB8AC3E}">
        <p14:creationId xmlns:p14="http://schemas.microsoft.com/office/powerpoint/2010/main" val="33441988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b="0">
                <a:latin typeface="Times New Roman" pitchFamily="18" charset="0"/>
              </a:defRPr>
            </a:lvl1pPr>
          </a:lstStyle>
          <a:p>
            <a:pPr>
              <a:defRPr/>
            </a:pPr>
            <a:endParaRPr lang="en-US"/>
          </a:p>
        </p:txBody>
      </p:sp>
      <p:sp>
        <p:nvSpPr>
          <p:cNvPr id="717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b="0">
                <a:latin typeface="Times New Roman" pitchFamily="18" charset="0"/>
              </a:defRPr>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b="0">
                <a:latin typeface="Times New Roman" pitchFamily="18" charset="0"/>
              </a:defRPr>
            </a:lvl1pPr>
          </a:lstStyle>
          <a:p>
            <a:pPr>
              <a:defRPr/>
            </a:pPr>
            <a:endParaRPr lang="en-US"/>
          </a:p>
        </p:txBody>
      </p:sp>
      <p:sp>
        <p:nvSpPr>
          <p:cNvPr id="717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b="0">
                <a:latin typeface="Times New Roman" pitchFamily="18" charset="0"/>
              </a:defRPr>
            </a:lvl1pPr>
          </a:lstStyle>
          <a:p>
            <a:pPr>
              <a:defRPr/>
            </a:pPr>
            <a:fld id="{AB780824-087D-4B80-81B5-A783F7B3A13E}" type="slidenum">
              <a:rPr lang="en-US"/>
              <a:pPr>
                <a:defRPr/>
              </a:pPr>
              <a:t>‹#›</a:t>
            </a:fld>
            <a:endParaRPr lang="en-US"/>
          </a:p>
        </p:txBody>
      </p:sp>
    </p:spTree>
    <p:extLst>
      <p:ext uri="{BB962C8B-B14F-4D97-AF65-F5344CB8AC3E}">
        <p14:creationId xmlns:p14="http://schemas.microsoft.com/office/powerpoint/2010/main" val="19816160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64DF5A8F-22EE-4677-8805-960F290FF481}" type="slidenum">
              <a:rPr lang="en-US" b="0" smtClean="0">
                <a:latin typeface="Times New Roman" pitchFamily="18" charset="0"/>
              </a:rPr>
              <a:pPr eaLnBrk="1" hangingPunct="1"/>
              <a:t>1</a:t>
            </a:fld>
            <a:endParaRPr lang="en-US" b="0" smtClean="0">
              <a:latin typeface="Times New Roman" pitchFamily="18"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304811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0C04FDF0-1CD8-4FEE-8E7B-1FFD8532633D}" type="slidenum">
              <a:rPr lang="en-US" b="0" smtClean="0">
                <a:latin typeface="Times New Roman" pitchFamily="18" charset="0"/>
              </a:rPr>
              <a:pPr eaLnBrk="1" hangingPunct="1"/>
              <a:t>10</a:t>
            </a:fld>
            <a:endParaRPr lang="en-US" b="0" smtClean="0">
              <a:latin typeface="Times New Roman"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690265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E57D01A3-1045-47AC-974C-B4BEEB7B1465}" type="slidenum">
              <a:rPr lang="en-US" b="0" smtClean="0">
                <a:latin typeface="Times New Roman" pitchFamily="18" charset="0"/>
              </a:rPr>
              <a:pPr eaLnBrk="1" hangingPunct="1"/>
              <a:t>11</a:t>
            </a:fld>
            <a:endParaRPr lang="en-US" b="0" smtClean="0">
              <a:latin typeface="Times New Roman" pitchFamily="18"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667201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E1F850E2-A244-4E04-B873-5916AC77A8FE}" type="slidenum">
              <a:rPr lang="en-US" b="0" smtClean="0">
                <a:latin typeface="Times New Roman" pitchFamily="18" charset="0"/>
              </a:rPr>
              <a:pPr eaLnBrk="1" hangingPunct="1"/>
              <a:t>12</a:t>
            </a:fld>
            <a:endParaRPr lang="en-US" b="0" smtClean="0">
              <a:latin typeface="Times New Roman"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383264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0AFEACD3-B8E3-40AA-993B-2D0793259BC4}" type="slidenum">
              <a:rPr lang="en-US" b="0" smtClean="0">
                <a:latin typeface="Times New Roman" pitchFamily="18" charset="0"/>
              </a:rPr>
              <a:pPr eaLnBrk="1" hangingPunct="1"/>
              <a:t>13</a:t>
            </a:fld>
            <a:endParaRPr lang="en-US" b="0" smtClean="0">
              <a:latin typeface="Times New Roman"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Tree>
    <p:extLst>
      <p:ext uri="{BB962C8B-B14F-4D97-AF65-F5344CB8AC3E}">
        <p14:creationId xmlns:p14="http://schemas.microsoft.com/office/powerpoint/2010/main" val="1040586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9AF8EF8A-0D9A-4B6B-967D-2BB966554021}" type="slidenum">
              <a:rPr lang="en-US" b="0" smtClean="0">
                <a:latin typeface="Times New Roman" pitchFamily="18" charset="0"/>
              </a:rPr>
              <a:pPr eaLnBrk="1" hangingPunct="1"/>
              <a:t>14</a:t>
            </a:fld>
            <a:endParaRPr lang="en-US" b="0" smtClean="0">
              <a:latin typeface="Times New Roman"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862466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70DAFC6A-2B95-48D7-9582-4A90F4C16F3E}" type="slidenum">
              <a:rPr lang="en-US" b="0" smtClean="0">
                <a:latin typeface="Times New Roman" pitchFamily="18" charset="0"/>
              </a:rPr>
              <a:pPr eaLnBrk="1" hangingPunct="1"/>
              <a:t>15</a:t>
            </a:fld>
            <a:endParaRPr lang="en-US" b="0" smtClean="0">
              <a:latin typeface="Times New Roman"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741616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45C45250-6200-4AF8-9231-5FB2C5B24DC1}" type="slidenum">
              <a:rPr lang="en-US" b="0" smtClean="0">
                <a:latin typeface="Times New Roman" pitchFamily="18" charset="0"/>
              </a:rPr>
              <a:pPr eaLnBrk="1" hangingPunct="1"/>
              <a:t>16</a:t>
            </a:fld>
            <a:endParaRPr lang="en-US" b="0" smtClean="0">
              <a:latin typeface="Times New Roman"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529203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85FF46E1-1090-4820-A83F-C8EE35725244}" type="slidenum">
              <a:rPr lang="en-US" b="0" smtClean="0">
                <a:latin typeface="Times New Roman" pitchFamily="18" charset="0"/>
              </a:rPr>
              <a:pPr eaLnBrk="1" hangingPunct="1"/>
              <a:t>17</a:t>
            </a:fld>
            <a:endParaRPr lang="en-US" b="0" smtClean="0">
              <a:latin typeface="Times New Roman"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015630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C2021B31-3EAC-4FBB-9755-170F33871D08}" type="slidenum">
              <a:rPr lang="en-US" b="0" smtClean="0">
                <a:latin typeface="Times New Roman" pitchFamily="18" charset="0"/>
              </a:rPr>
              <a:pPr eaLnBrk="1" hangingPunct="1"/>
              <a:t>18</a:t>
            </a:fld>
            <a:endParaRPr lang="en-US" b="0" smtClean="0">
              <a:latin typeface="Times New Roman"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17220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charset="0"/>
              </a:defRPr>
            </a:lvl1pPr>
            <a:lvl2pPr marL="742950" indent="-285750" defTabSz="966788" eaLnBrk="0" hangingPunct="0">
              <a:defRPr b="1">
                <a:solidFill>
                  <a:schemeClr val="tx1"/>
                </a:solidFill>
                <a:latin typeface="Arial" charset="0"/>
              </a:defRPr>
            </a:lvl2pPr>
            <a:lvl3pPr marL="1143000" indent="-228600" defTabSz="966788" eaLnBrk="0" hangingPunct="0">
              <a:defRPr b="1">
                <a:solidFill>
                  <a:schemeClr val="tx1"/>
                </a:solidFill>
                <a:latin typeface="Arial" charset="0"/>
              </a:defRPr>
            </a:lvl3pPr>
            <a:lvl4pPr marL="1600200" indent="-228600" defTabSz="966788" eaLnBrk="0" hangingPunct="0">
              <a:defRPr b="1">
                <a:solidFill>
                  <a:schemeClr val="tx1"/>
                </a:solidFill>
                <a:latin typeface="Arial" charset="0"/>
              </a:defRPr>
            </a:lvl4pPr>
            <a:lvl5pPr marL="2057400" indent="-228600" defTabSz="966788" eaLnBrk="0" hangingPunct="0">
              <a:defRPr b="1">
                <a:solidFill>
                  <a:schemeClr val="tx1"/>
                </a:solidFill>
                <a:latin typeface="Arial" charset="0"/>
              </a:defRPr>
            </a:lvl5pPr>
            <a:lvl6pPr marL="2514600" indent="-228600" defTabSz="966788" eaLnBrk="0" fontAlgn="base" hangingPunct="0">
              <a:spcBef>
                <a:spcPct val="0"/>
              </a:spcBef>
              <a:spcAft>
                <a:spcPct val="0"/>
              </a:spcAft>
              <a:defRPr b="1">
                <a:solidFill>
                  <a:schemeClr val="tx1"/>
                </a:solidFill>
                <a:latin typeface="Arial" charset="0"/>
              </a:defRPr>
            </a:lvl6pPr>
            <a:lvl7pPr marL="2971800" indent="-228600" defTabSz="966788" eaLnBrk="0" fontAlgn="base" hangingPunct="0">
              <a:spcBef>
                <a:spcPct val="0"/>
              </a:spcBef>
              <a:spcAft>
                <a:spcPct val="0"/>
              </a:spcAft>
              <a:defRPr b="1">
                <a:solidFill>
                  <a:schemeClr val="tx1"/>
                </a:solidFill>
                <a:latin typeface="Arial" charset="0"/>
              </a:defRPr>
            </a:lvl7pPr>
            <a:lvl8pPr marL="3429000" indent="-228600" defTabSz="966788" eaLnBrk="0" fontAlgn="base" hangingPunct="0">
              <a:spcBef>
                <a:spcPct val="0"/>
              </a:spcBef>
              <a:spcAft>
                <a:spcPct val="0"/>
              </a:spcAft>
              <a:defRPr b="1">
                <a:solidFill>
                  <a:schemeClr val="tx1"/>
                </a:solidFill>
                <a:latin typeface="Arial" charset="0"/>
              </a:defRPr>
            </a:lvl8pPr>
            <a:lvl9pPr marL="3886200" indent="-228600" defTabSz="966788" eaLnBrk="0" fontAlgn="base" hangingPunct="0">
              <a:spcBef>
                <a:spcPct val="0"/>
              </a:spcBef>
              <a:spcAft>
                <a:spcPct val="0"/>
              </a:spcAft>
              <a:defRPr b="1">
                <a:solidFill>
                  <a:schemeClr val="tx1"/>
                </a:solidFill>
                <a:latin typeface="Arial" charset="0"/>
              </a:defRPr>
            </a:lvl9pPr>
          </a:lstStyle>
          <a:p>
            <a:pPr eaLnBrk="1" hangingPunct="1"/>
            <a:fld id="{442E9821-F3C5-49B9-BDBA-75FEC944D7A8}" type="slidenum">
              <a:rPr lang="en-US" b="0" smtClean="0">
                <a:latin typeface="Times New Roman" pitchFamily="18" charset="0"/>
              </a:rPr>
              <a:pPr eaLnBrk="1" hangingPunct="1"/>
              <a:t>19</a:t>
            </a:fld>
            <a:endParaRPr lang="en-US" b="0" smtClean="0">
              <a:latin typeface="Times New Roman"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B2C6D8D5-4205-4D22-BB1B-654D8517D1D3}" type="slidenum">
              <a:rPr lang="en-US" b="0" smtClean="0">
                <a:latin typeface="Times New Roman" pitchFamily="18" charset="0"/>
              </a:rPr>
              <a:pPr eaLnBrk="1" hangingPunct="1"/>
              <a:t>2</a:t>
            </a:fld>
            <a:endParaRPr lang="en-US" b="0" smtClean="0">
              <a:latin typeface="Times New Roman"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004884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charset="0"/>
              </a:defRPr>
            </a:lvl1pPr>
            <a:lvl2pPr marL="742950" indent="-285750" defTabSz="966788" eaLnBrk="0" hangingPunct="0">
              <a:defRPr b="1">
                <a:solidFill>
                  <a:schemeClr val="tx1"/>
                </a:solidFill>
                <a:latin typeface="Arial" charset="0"/>
              </a:defRPr>
            </a:lvl2pPr>
            <a:lvl3pPr marL="1143000" indent="-228600" defTabSz="966788" eaLnBrk="0" hangingPunct="0">
              <a:defRPr b="1">
                <a:solidFill>
                  <a:schemeClr val="tx1"/>
                </a:solidFill>
                <a:latin typeface="Arial" charset="0"/>
              </a:defRPr>
            </a:lvl3pPr>
            <a:lvl4pPr marL="1600200" indent="-228600" defTabSz="966788" eaLnBrk="0" hangingPunct="0">
              <a:defRPr b="1">
                <a:solidFill>
                  <a:schemeClr val="tx1"/>
                </a:solidFill>
                <a:latin typeface="Arial" charset="0"/>
              </a:defRPr>
            </a:lvl4pPr>
            <a:lvl5pPr marL="2057400" indent="-228600" defTabSz="966788" eaLnBrk="0" hangingPunct="0">
              <a:defRPr b="1">
                <a:solidFill>
                  <a:schemeClr val="tx1"/>
                </a:solidFill>
                <a:latin typeface="Arial" charset="0"/>
              </a:defRPr>
            </a:lvl5pPr>
            <a:lvl6pPr marL="2514600" indent="-228600" defTabSz="966788" eaLnBrk="0" fontAlgn="base" hangingPunct="0">
              <a:spcBef>
                <a:spcPct val="0"/>
              </a:spcBef>
              <a:spcAft>
                <a:spcPct val="0"/>
              </a:spcAft>
              <a:defRPr b="1">
                <a:solidFill>
                  <a:schemeClr val="tx1"/>
                </a:solidFill>
                <a:latin typeface="Arial" charset="0"/>
              </a:defRPr>
            </a:lvl6pPr>
            <a:lvl7pPr marL="2971800" indent="-228600" defTabSz="966788" eaLnBrk="0" fontAlgn="base" hangingPunct="0">
              <a:spcBef>
                <a:spcPct val="0"/>
              </a:spcBef>
              <a:spcAft>
                <a:spcPct val="0"/>
              </a:spcAft>
              <a:defRPr b="1">
                <a:solidFill>
                  <a:schemeClr val="tx1"/>
                </a:solidFill>
                <a:latin typeface="Arial" charset="0"/>
              </a:defRPr>
            </a:lvl7pPr>
            <a:lvl8pPr marL="3429000" indent="-228600" defTabSz="966788" eaLnBrk="0" fontAlgn="base" hangingPunct="0">
              <a:spcBef>
                <a:spcPct val="0"/>
              </a:spcBef>
              <a:spcAft>
                <a:spcPct val="0"/>
              </a:spcAft>
              <a:defRPr b="1">
                <a:solidFill>
                  <a:schemeClr val="tx1"/>
                </a:solidFill>
                <a:latin typeface="Arial" charset="0"/>
              </a:defRPr>
            </a:lvl8pPr>
            <a:lvl9pPr marL="3886200" indent="-228600" defTabSz="966788" eaLnBrk="0" fontAlgn="base" hangingPunct="0">
              <a:spcBef>
                <a:spcPct val="0"/>
              </a:spcBef>
              <a:spcAft>
                <a:spcPct val="0"/>
              </a:spcAft>
              <a:defRPr b="1">
                <a:solidFill>
                  <a:schemeClr val="tx1"/>
                </a:solidFill>
                <a:latin typeface="Arial" charset="0"/>
              </a:defRPr>
            </a:lvl9pPr>
          </a:lstStyle>
          <a:p>
            <a:pPr eaLnBrk="1" hangingPunct="1"/>
            <a:fld id="{442E9821-F3C5-49B9-BDBA-75FEC944D7A8}" type="slidenum">
              <a:rPr lang="en-US" b="0" smtClean="0">
                <a:latin typeface="Times New Roman" pitchFamily="18" charset="0"/>
              </a:rPr>
              <a:pPr eaLnBrk="1" hangingPunct="1"/>
              <a:t>20</a:t>
            </a:fld>
            <a:endParaRPr lang="en-US" b="0" smtClean="0">
              <a:latin typeface="Times New Roman"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charset="0"/>
              </a:defRPr>
            </a:lvl1pPr>
            <a:lvl2pPr marL="742950" indent="-285750" defTabSz="966788" eaLnBrk="0" hangingPunct="0">
              <a:defRPr b="1">
                <a:solidFill>
                  <a:schemeClr val="tx1"/>
                </a:solidFill>
                <a:latin typeface="Arial" charset="0"/>
              </a:defRPr>
            </a:lvl2pPr>
            <a:lvl3pPr marL="1143000" indent="-228600" defTabSz="966788" eaLnBrk="0" hangingPunct="0">
              <a:defRPr b="1">
                <a:solidFill>
                  <a:schemeClr val="tx1"/>
                </a:solidFill>
                <a:latin typeface="Arial" charset="0"/>
              </a:defRPr>
            </a:lvl3pPr>
            <a:lvl4pPr marL="1600200" indent="-228600" defTabSz="966788" eaLnBrk="0" hangingPunct="0">
              <a:defRPr b="1">
                <a:solidFill>
                  <a:schemeClr val="tx1"/>
                </a:solidFill>
                <a:latin typeface="Arial" charset="0"/>
              </a:defRPr>
            </a:lvl4pPr>
            <a:lvl5pPr marL="2057400" indent="-228600" defTabSz="966788" eaLnBrk="0" hangingPunct="0">
              <a:defRPr b="1">
                <a:solidFill>
                  <a:schemeClr val="tx1"/>
                </a:solidFill>
                <a:latin typeface="Arial" charset="0"/>
              </a:defRPr>
            </a:lvl5pPr>
            <a:lvl6pPr marL="2514600" indent="-228600" defTabSz="966788" eaLnBrk="0" fontAlgn="base" hangingPunct="0">
              <a:spcBef>
                <a:spcPct val="0"/>
              </a:spcBef>
              <a:spcAft>
                <a:spcPct val="0"/>
              </a:spcAft>
              <a:defRPr b="1">
                <a:solidFill>
                  <a:schemeClr val="tx1"/>
                </a:solidFill>
                <a:latin typeface="Arial" charset="0"/>
              </a:defRPr>
            </a:lvl6pPr>
            <a:lvl7pPr marL="2971800" indent="-228600" defTabSz="966788" eaLnBrk="0" fontAlgn="base" hangingPunct="0">
              <a:spcBef>
                <a:spcPct val="0"/>
              </a:spcBef>
              <a:spcAft>
                <a:spcPct val="0"/>
              </a:spcAft>
              <a:defRPr b="1">
                <a:solidFill>
                  <a:schemeClr val="tx1"/>
                </a:solidFill>
                <a:latin typeface="Arial" charset="0"/>
              </a:defRPr>
            </a:lvl7pPr>
            <a:lvl8pPr marL="3429000" indent="-228600" defTabSz="966788" eaLnBrk="0" fontAlgn="base" hangingPunct="0">
              <a:spcBef>
                <a:spcPct val="0"/>
              </a:spcBef>
              <a:spcAft>
                <a:spcPct val="0"/>
              </a:spcAft>
              <a:defRPr b="1">
                <a:solidFill>
                  <a:schemeClr val="tx1"/>
                </a:solidFill>
                <a:latin typeface="Arial" charset="0"/>
              </a:defRPr>
            </a:lvl8pPr>
            <a:lvl9pPr marL="3886200" indent="-228600" defTabSz="966788" eaLnBrk="0" fontAlgn="base" hangingPunct="0">
              <a:spcBef>
                <a:spcPct val="0"/>
              </a:spcBef>
              <a:spcAft>
                <a:spcPct val="0"/>
              </a:spcAft>
              <a:defRPr b="1">
                <a:solidFill>
                  <a:schemeClr val="tx1"/>
                </a:solidFill>
                <a:latin typeface="Arial" charset="0"/>
              </a:defRPr>
            </a:lvl9pPr>
          </a:lstStyle>
          <a:p>
            <a:pPr eaLnBrk="1" hangingPunct="1"/>
            <a:fld id="{E7F3B2AE-5904-4D11-85EB-DDD798024AF3}" type="slidenum">
              <a:rPr lang="en-US" b="0" smtClean="0">
                <a:latin typeface="Times New Roman" pitchFamily="18" charset="0"/>
              </a:rPr>
              <a:pPr eaLnBrk="1" hangingPunct="1"/>
              <a:t>3</a:t>
            </a:fld>
            <a:endParaRPr lang="en-US" b="0" smtClean="0">
              <a:latin typeface="Times New Roman"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437220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0347AF4C-DD93-4665-B8F6-C177EF1D2C67}" type="slidenum">
              <a:rPr lang="en-US" b="0" smtClean="0">
                <a:latin typeface="Times New Roman" pitchFamily="18" charset="0"/>
              </a:rPr>
              <a:pPr eaLnBrk="1" hangingPunct="1"/>
              <a:t>4</a:t>
            </a:fld>
            <a:endParaRPr lang="en-US" b="0" smtClean="0">
              <a:latin typeface="Times New Roman"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873492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15D6C5DC-3C6B-4E0B-99AD-27025095333E}" type="slidenum">
              <a:rPr lang="en-US" b="0" smtClean="0">
                <a:latin typeface="Times New Roman" pitchFamily="18" charset="0"/>
              </a:rPr>
              <a:pPr eaLnBrk="1" hangingPunct="1"/>
              <a:t>5</a:t>
            </a:fld>
            <a:endParaRPr lang="en-US" b="0" smtClean="0">
              <a:latin typeface="Times New Roman"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02454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B780824-087D-4B80-81B5-A783F7B3A13E}" type="slidenum">
              <a:rPr lang="en-US" smtClean="0"/>
              <a:pPr>
                <a:defRPr/>
              </a:pPr>
              <a:t>6</a:t>
            </a:fld>
            <a:endParaRPr lang="en-US"/>
          </a:p>
        </p:txBody>
      </p:sp>
    </p:spTree>
    <p:extLst>
      <p:ext uri="{BB962C8B-B14F-4D97-AF65-F5344CB8AC3E}">
        <p14:creationId xmlns:p14="http://schemas.microsoft.com/office/powerpoint/2010/main" val="1763861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CA0056DA-C8BB-4300-A175-FC9D8F639328}" type="slidenum">
              <a:rPr lang="en-US" b="0" smtClean="0"/>
              <a:pPr eaLnBrk="1" hangingPunct="1"/>
              <a:t>7</a:t>
            </a:fld>
            <a:endParaRPr lang="en-US" b="0" smtClean="0"/>
          </a:p>
        </p:txBody>
      </p:sp>
    </p:spTree>
    <p:extLst>
      <p:ext uri="{BB962C8B-B14F-4D97-AF65-F5344CB8AC3E}">
        <p14:creationId xmlns:p14="http://schemas.microsoft.com/office/powerpoint/2010/main" val="535649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0E2C1785-870F-4676-BC5B-FAF96794EEF9}" type="slidenum">
              <a:rPr lang="en-US" b="0" smtClean="0"/>
              <a:pPr eaLnBrk="1" hangingPunct="1"/>
              <a:t>8</a:t>
            </a:fld>
            <a:endParaRPr lang="en-US" b="0" smtClean="0"/>
          </a:p>
        </p:txBody>
      </p:sp>
    </p:spTree>
    <p:extLst>
      <p:ext uri="{BB962C8B-B14F-4D97-AF65-F5344CB8AC3E}">
        <p14:creationId xmlns:p14="http://schemas.microsoft.com/office/powerpoint/2010/main" val="1316441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b="1">
                <a:solidFill>
                  <a:schemeClr val="tx1"/>
                </a:solidFill>
                <a:latin typeface="Arial" pitchFamily="34" charset="0"/>
              </a:defRPr>
            </a:lvl1pPr>
            <a:lvl2pPr marL="742950" indent="-285750" defTabSz="966788" eaLnBrk="0" hangingPunct="0">
              <a:defRPr b="1">
                <a:solidFill>
                  <a:schemeClr val="tx1"/>
                </a:solidFill>
                <a:latin typeface="Arial" pitchFamily="34" charset="0"/>
              </a:defRPr>
            </a:lvl2pPr>
            <a:lvl3pPr marL="1143000" indent="-228600" defTabSz="966788" eaLnBrk="0" hangingPunct="0">
              <a:defRPr b="1">
                <a:solidFill>
                  <a:schemeClr val="tx1"/>
                </a:solidFill>
                <a:latin typeface="Arial" pitchFamily="34" charset="0"/>
              </a:defRPr>
            </a:lvl3pPr>
            <a:lvl4pPr marL="1600200" indent="-228600" defTabSz="966788" eaLnBrk="0" hangingPunct="0">
              <a:defRPr b="1">
                <a:solidFill>
                  <a:schemeClr val="tx1"/>
                </a:solidFill>
                <a:latin typeface="Arial" pitchFamily="34" charset="0"/>
              </a:defRPr>
            </a:lvl4pPr>
            <a:lvl5pPr marL="2057400" indent="-228600" defTabSz="966788" eaLnBrk="0" hangingPunct="0">
              <a:defRPr b="1">
                <a:solidFill>
                  <a:schemeClr val="tx1"/>
                </a:solidFill>
                <a:latin typeface="Arial" pitchFamily="34" charset="0"/>
              </a:defRPr>
            </a:lvl5pPr>
            <a:lvl6pPr marL="2514600" indent="-228600" defTabSz="966788" eaLnBrk="0" fontAlgn="base" hangingPunct="0">
              <a:spcBef>
                <a:spcPct val="0"/>
              </a:spcBef>
              <a:spcAft>
                <a:spcPct val="0"/>
              </a:spcAft>
              <a:defRPr b="1">
                <a:solidFill>
                  <a:schemeClr val="tx1"/>
                </a:solidFill>
                <a:latin typeface="Arial" pitchFamily="34" charset="0"/>
              </a:defRPr>
            </a:lvl6pPr>
            <a:lvl7pPr marL="2971800" indent="-228600" defTabSz="966788" eaLnBrk="0" fontAlgn="base" hangingPunct="0">
              <a:spcBef>
                <a:spcPct val="0"/>
              </a:spcBef>
              <a:spcAft>
                <a:spcPct val="0"/>
              </a:spcAft>
              <a:defRPr b="1">
                <a:solidFill>
                  <a:schemeClr val="tx1"/>
                </a:solidFill>
                <a:latin typeface="Arial" pitchFamily="34" charset="0"/>
              </a:defRPr>
            </a:lvl7pPr>
            <a:lvl8pPr marL="3429000" indent="-228600" defTabSz="966788" eaLnBrk="0" fontAlgn="base" hangingPunct="0">
              <a:spcBef>
                <a:spcPct val="0"/>
              </a:spcBef>
              <a:spcAft>
                <a:spcPct val="0"/>
              </a:spcAft>
              <a:defRPr b="1">
                <a:solidFill>
                  <a:schemeClr val="tx1"/>
                </a:solidFill>
                <a:latin typeface="Arial" pitchFamily="34" charset="0"/>
              </a:defRPr>
            </a:lvl8pPr>
            <a:lvl9pPr marL="3886200" indent="-228600" defTabSz="966788" eaLnBrk="0" fontAlgn="base" hangingPunct="0">
              <a:spcBef>
                <a:spcPct val="0"/>
              </a:spcBef>
              <a:spcAft>
                <a:spcPct val="0"/>
              </a:spcAft>
              <a:defRPr b="1">
                <a:solidFill>
                  <a:schemeClr val="tx1"/>
                </a:solidFill>
                <a:latin typeface="Arial" pitchFamily="34" charset="0"/>
              </a:defRPr>
            </a:lvl9pPr>
          </a:lstStyle>
          <a:p>
            <a:pPr eaLnBrk="1" hangingPunct="1"/>
            <a:fld id="{55D1AEFA-9D3E-4613-8489-2E3C5EA33C14}" type="slidenum">
              <a:rPr lang="en-US" b="0" smtClean="0">
                <a:latin typeface="Times New Roman" pitchFamily="18" charset="0"/>
              </a:rPr>
              <a:pPr eaLnBrk="1" hangingPunct="1"/>
              <a:t>9</a:t>
            </a:fld>
            <a:endParaRPr lang="en-US" b="0" smtClean="0">
              <a:latin typeface="Times New Roman"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506440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b="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kumimoji="1" lang="en-US" sz="2400" b="0">
                <a:latin typeface="Times New Roman" pitchFamily="18" charset="0"/>
              </a:endParaRPr>
            </a:p>
          </p:txBody>
        </p:sp>
      </p:grpSp>
      <p:grpSp>
        <p:nvGrpSpPr>
          <p:cNvPr id="7" name="Group 5"/>
          <p:cNvGrpSpPr>
            <a:grpSpLocks/>
          </p:cNvGrpSpPr>
          <p:nvPr/>
        </p:nvGrpSpPr>
        <p:grpSpPr bwMode="auto">
          <a:xfrm>
            <a:off x="4572000" y="3886200"/>
            <a:ext cx="3937000" cy="319088"/>
            <a:chOff x="2288" y="3080"/>
            <a:chExt cx="3072" cy="201"/>
          </a:xfrm>
        </p:grpSpPr>
        <p:sp>
          <p:nvSpPr>
            <p:cNvPr id="8" name="AutoShape 6"/>
            <p:cNvSpPr>
              <a:spLocks noChangeArrowheads="1"/>
            </p:cNvSpPr>
            <p:nvPr/>
          </p:nvSpPr>
          <p:spPr bwMode="auto">
            <a:xfrm flipH="1">
              <a:off x="2288" y="3080"/>
              <a:ext cx="2913"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 name="AutoShape 7"/>
            <p:cNvSpPr>
              <a:spLocks noChangeArrowheads="1"/>
            </p:cNvSpPr>
            <p:nvPr/>
          </p:nvSpPr>
          <p:spPr bwMode="auto">
            <a:xfrm>
              <a:off x="5196" y="3080"/>
              <a:ext cx="164"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76808" name="Rectangle 8"/>
          <p:cNvSpPr>
            <a:spLocks noGrp="1" noChangeArrowheads="1"/>
          </p:cNvSpPr>
          <p:nvPr>
            <p:ph type="subTitle" idx="1"/>
          </p:nvPr>
        </p:nvSpPr>
        <p:spPr>
          <a:xfrm>
            <a:off x="4572000" y="426720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7681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0" name="Rectangle 9"/>
          <p:cNvSpPr>
            <a:spLocks noGrp="1" noChangeArrowheads="1"/>
          </p:cNvSpPr>
          <p:nvPr>
            <p:ph type="dt" sz="quarter" idx="10"/>
          </p:nvPr>
        </p:nvSpPr>
        <p:spPr>
          <a:xfrm>
            <a:off x="2438400" y="6248400"/>
            <a:ext cx="2130425" cy="474663"/>
          </a:xfrm>
        </p:spPr>
        <p:txBody>
          <a:bodyPr/>
          <a:lstStyle>
            <a:lvl1pPr>
              <a:defRPr>
                <a:solidFill>
                  <a:schemeClr val="bg1"/>
                </a:solidFill>
              </a:defRPr>
            </a:lvl1pPr>
          </a:lstStyle>
          <a:p>
            <a:pPr>
              <a:defRPr/>
            </a:pPr>
            <a:fld id="{5886EE46-B856-4009-95A3-EB80FFAAE99C}" type="datetime3">
              <a:rPr lang="en-US"/>
              <a:pPr>
                <a:defRPr/>
              </a:pPr>
              <a:t>21 August 2014</a:t>
            </a:fld>
            <a:endParaRPr lang="en-US"/>
          </a:p>
        </p:txBody>
      </p:sp>
      <p:sp>
        <p:nvSpPr>
          <p:cNvPr id="11" name="Rectangle 10"/>
          <p:cNvSpPr>
            <a:spLocks noGrp="1" noChangeArrowheads="1"/>
          </p:cNvSpPr>
          <p:nvPr>
            <p:ph type="ftr" sz="quarter" idx="11"/>
          </p:nvPr>
        </p:nvSpPr>
        <p:spPr>
          <a:xfrm>
            <a:off x="5791200" y="6248400"/>
            <a:ext cx="2897188" cy="474663"/>
          </a:xfrm>
        </p:spPr>
        <p:txBody>
          <a:bodyPr/>
          <a:lstStyle>
            <a:lvl1pPr algn="r">
              <a:defRPr/>
            </a:lvl1pPr>
          </a:lstStyle>
          <a:p>
            <a:pPr>
              <a:defRPr/>
            </a:pPr>
            <a:r>
              <a:rPr lang="en-US"/>
              <a:t>Computer Science and Engineering Summer Camp, ASU.</a:t>
            </a:r>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sz="2600"/>
            </a:lvl1pPr>
          </a:lstStyle>
          <a:p>
            <a:pPr>
              <a:defRPr/>
            </a:pPr>
            <a:endParaRPr lang="en-US"/>
          </a:p>
        </p:txBody>
      </p:sp>
    </p:spTree>
    <p:extLst>
      <p:ext uri="{BB962C8B-B14F-4D97-AF65-F5344CB8AC3E}">
        <p14:creationId xmlns:p14="http://schemas.microsoft.com/office/powerpoint/2010/main" val="148377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0A250A3E-00C1-49DF-A809-EC04A6497C5C}" type="datetime3">
              <a:rPr lang="en-US"/>
              <a:pPr>
                <a:defRPr/>
              </a:pPr>
              <a:t>21 August 2014</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9B3A197E-66EA-4B57-A060-182D07313E36}" type="slidenum">
              <a:rPr lang="en-US"/>
              <a:pPr>
                <a:defRPr/>
              </a:pPr>
              <a:t>‹#›</a:t>
            </a:fld>
            <a:endParaRPr lang="en-US"/>
          </a:p>
        </p:txBody>
      </p:sp>
    </p:spTree>
    <p:extLst>
      <p:ext uri="{BB962C8B-B14F-4D97-AF65-F5344CB8AC3E}">
        <p14:creationId xmlns:p14="http://schemas.microsoft.com/office/powerpoint/2010/main" val="3594979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550" y="76200"/>
            <a:ext cx="207645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76200"/>
            <a:ext cx="60769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86DE8294-83EE-4080-ACA0-74D10E70DD21}" type="datetime3">
              <a:rPr lang="en-US"/>
              <a:pPr>
                <a:defRPr/>
              </a:pPr>
              <a:t>21 August 2014</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CA8102DB-FB54-4B4A-94C6-7B64ACA34CA2}" type="slidenum">
              <a:rPr lang="en-US"/>
              <a:pPr>
                <a:defRPr/>
              </a:pPr>
              <a:t>‹#›</a:t>
            </a:fld>
            <a:endParaRPr lang="en-US"/>
          </a:p>
        </p:txBody>
      </p:sp>
    </p:spTree>
    <p:extLst>
      <p:ext uri="{BB962C8B-B14F-4D97-AF65-F5344CB8AC3E}">
        <p14:creationId xmlns:p14="http://schemas.microsoft.com/office/powerpoint/2010/main" val="2534832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fld id="{723A53F5-98EC-48AB-BE2B-1E18987F44B5}" type="datetime3">
              <a:rPr lang="en-US"/>
              <a:pPr>
                <a:defRPr/>
              </a:pPr>
              <a:t>21 August 2014</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BF549BC9-85BB-44EF-A78E-5EE9931602A0}" type="slidenum">
              <a:rPr lang="en-US"/>
              <a:pPr>
                <a:defRPr/>
              </a:pPr>
              <a:t>‹#›</a:t>
            </a:fld>
            <a:endParaRPr lang="en-US"/>
          </a:p>
        </p:txBody>
      </p:sp>
    </p:spTree>
    <p:extLst>
      <p:ext uri="{BB962C8B-B14F-4D97-AF65-F5344CB8AC3E}">
        <p14:creationId xmlns:p14="http://schemas.microsoft.com/office/powerpoint/2010/main" val="381491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D54CF69D-F438-4F56-8A19-7E6B78CF98E3}" type="datetime3">
              <a:rPr lang="en-US"/>
              <a:pPr>
                <a:defRPr/>
              </a:pPr>
              <a:t>21 August 2014</a:t>
            </a:fld>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246B704F-C8FE-4F16-BCEC-585BD918BD02}" type="slidenum">
              <a:rPr lang="en-US"/>
              <a:pPr>
                <a:defRPr/>
              </a:pPr>
              <a:t>‹#›</a:t>
            </a:fld>
            <a:endParaRPr lang="en-US"/>
          </a:p>
        </p:txBody>
      </p:sp>
    </p:spTree>
    <p:extLst>
      <p:ext uri="{BB962C8B-B14F-4D97-AF65-F5344CB8AC3E}">
        <p14:creationId xmlns:p14="http://schemas.microsoft.com/office/powerpoint/2010/main" val="2343619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914400"/>
            <a:ext cx="3770313"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914400"/>
            <a:ext cx="3770312"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fld id="{4A6E27BC-F14F-4131-99B2-9334D8E59177}" type="datetime3">
              <a:rPr lang="en-US"/>
              <a:pPr>
                <a:defRPr/>
              </a:pPr>
              <a:t>21 August 2014</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614EAE67-9337-4307-97E5-0C53104DA26E}" type="slidenum">
              <a:rPr lang="en-US"/>
              <a:pPr>
                <a:defRPr/>
              </a:pPr>
              <a:t>‹#›</a:t>
            </a:fld>
            <a:endParaRPr lang="en-US"/>
          </a:p>
        </p:txBody>
      </p:sp>
    </p:spTree>
    <p:extLst>
      <p:ext uri="{BB962C8B-B14F-4D97-AF65-F5344CB8AC3E}">
        <p14:creationId xmlns:p14="http://schemas.microsoft.com/office/powerpoint/2010/main" val="1333266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fld id="{C24ACA66-2F18-4458-B2EE-21A4A5162C28}" type="datetime3">
              <a:rPr lang="en-US"/>
              <a:pPr>
                <a:defRPr/>
              </a:pPr>
              <a:t>21 August 2014</a:t>
            </a:fld>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F61815C1-26AA-465B-9AD9-43B45AE15CE0}" type="slidenum">
              <a:rPr lang="en-US"/>
              <a:pPr>
                <a:defRPr/>
              </a:pPr>
              <a:t>‹#›</a:t>
            </a:fld>
            <a:endParaRPr lang="en-US"/>
          </a:p>
        </p:txBody>
      </p:sp>
    </p:spTree>
    <p:extLst>
      <p:ext uri="{BB962C8B-B14F-4D97-AF65-F5344CB8AC3E}">
        <p14:creationId xmlns:p14="http://schemas.microsoft.com/office/powerpoint/2010/main" val="661886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fld id="{C838CBE9-F850-443D-9F4B-8FB1DC990B99}" type="datetime3">
              <a:rPr lang="en-US"/>
              <a:pPr>
                <a:defRPr/>
              </a:pPr>
              <a:t>21 August 2014</a:t>
            </a:fld>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D108C29D-E670-48F6-8A98-DC6A8DD6F7FD}" type="slidenum">
              <a:rPr lang="en-US"/>
              <a:pPr>
                <a:defRPr/>
              </a:pPr>
              <a:t>‹#›</a:t>
            </a:fld>
            <a:endParaRPr lang="en-US"/>
          </a:p>
        </p:txBody>
      </p:sp>
    </p:spTree>
    <p:extLst>
      <p:ext uri="{BB962C8B-B14F-4D97-AF65-F5344CB8AC3E}">
        <p14:creationId xmlns:p14="http://schemas.microsoft.com/office/powerpoint/2010/main" val="11056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A783C558-B4D2-4ACA-B0E1-9A18670343C5}" type="datetime3">
              <a:rPr lang="en-US"/>
              <a:pPr>
                <a:defRPr/>
              </a:pPr>
              <a:t>21 August 2014</a:t>
            </a:fld>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D3F40E21-FF66-4A49-B1B0-421723DD83B2}" type="slidenum">
              <a:rPr lang="en-US"/>
              <a:pPr>
                <a:defRPr/>
              </a:pPr>
              <a:t>‹#›</a:t>
            </a:fld>
            <a:endParaRPr lang="en-US"/>
          </a:p>
        </p:txBody>
      </p:sp>
    </p:spTree>
    <p:extLst>
      <p:ext uri="{BB962C8B-B14F-4D97-AF65-F5344CB8AC3E}">
        <p14:creationId xmlns:p14="http://schemas.microsoft.com/office/powerpoint/2010/main" val="779853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77486909-C48B-47C1-AA5A-7F5C02C21D30}" type="datetime3">
              <a:rPr lang="en-US"/>
              <a:pPr>
                <a:defRPr/>
              </a:pPr>
              <a:t>21 August 2014</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28ECDED9-1E77-4FAE-9FF3-530BBC60CC31}" type="slidenum">
              <a:rPr lang="en-US"/>
              <a:pPr>
                <a:defRPr/>
              </a:pPr>
              <a:t>‹#›</a:t>
            </a:fld>
            <a:endParaRPr lang="en-US"/>
          </a:p>
        </p:txBody>
      </p:sp>
    </p:spTree>
    <p:extLst>
      <p:ext uri="{BB962C8B-B14F-4D97-AF65-F5344CB8AC3E}">
        <p14:creationId xmlns:p14="http://schemas.microsoft.com/office/powerpoint/2010/main" val="2031701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5B97363F-0C90-4A7B-8CEF-98E0DFAF9600}" type="datetime3">
              <a:rPr lang="en-US"/>
              <a:pPr>
                <a:defRPr/>
              </a:pPr>
              <a:t>21 August 2014</a:t>
            </a:fld>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B6B2461A-D0BA-4C80-A05B-09933D7D06A4}" type="slidenum">
              <a:rPr lang="en-US"/>
              <a:pPr>
                <a:defRPr/>
              </a:pPr>
              <a:t>‹#›</a:t>
            </a:fld>
            <a:endParaRPr lang="en-US"/>
          </a:p>
        </p:txBody>
      </p:sp>
    </p:spTree>
    <p:extLst>
      <p:ext uri="{BB962C8B-B14F-4D97-AF65-F5344CB8AC3E}">
        <p14:creationId xmlns:p14="http://schemas.microsoft.com/office/powerpoint/2010/main" val="3086842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utoShape 15"/>
          <p:cNvSpPr>
            <a:spLocks noChangeArrowheads="1"/>
          </p:cNvSpPr>
          <p:nvPr userDrawn="1"/>
        </p:nvSpPr>
        <p:spPr bwMode="auto">
          <a:xfrm flipH="1">
            <a:off x="457200" y="6477000"/>
            <a:ext cx="2940050" cy="3175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sz="1600" b="0">
                <a:solidFill>
                  <a:schemeClr val="bg1"/>
                </a:solidFill>
              </a:rPr>
              <a:t>CSE 445/598 Dr. Yinong Chen</a:t>
            </a:r>
          </a:p>
        </p:txBody>
      </p:sp>
      <p:sp>
        <p:nvSpPr>
          <p:cNvPr id="1027" name="AutoShape 16"/>
          <p:cNvSpPr>
            <a:spLocks noChangeArrowheads="1"/>
          </p:cNvSpPr>
          <p:nvPr userDrawn="1"/>
        </p:nvSpPr>
        <p:spPr bwMode="auto">
          <a:xfrm>
            <a:off x="3390900" y="6477000"/>
            <a:ext cx="165100" cy="319088"/>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nvGrpSpPr>
          <p:cNvPr id="1028" name="Group 3"/>
          <p:cNvGrpSpPr>
            <a:grpSpLocks/>
          </p:cNvGrpSpPr>
          <p:nvPr/>
        </p:nvGrpSpPr>
        <p:grpSpPr bwMode="auto">
          <a:xfrm>
            <a:off x="0" y="0"/>
            <a:ext cx="2057400" cy="6858000"/>
            <a:chOff x="0" y="0"/>
            <a:chExt cx="2016" cy="4320"/>
          </a:xfrm>
        </p:grpSpPr>
        <p:sp>
          <p:nvSpPr>
            <p:cNvPr id="1034" name="Rectangle 4"/>
            <p:cNvSpPr>
              <a:spLocks noChangeArrowheads="1"/>
            </p:cNvSpPr>
            <p:nvPr userDrawn="1"/>
          </p:nvSpPr>
          <p:spPr bwMode="auto">
            <a:xfrm>
              <a:off x="0" y="0"/>
              <a:ext cx="481"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5" name="Freeform 5"/>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en-US"/>
            </a:p>
          </p:txBody>
        </p:sp>
      </p:grpSp>
      <p:sp>
        <p:nvSpPr>
          <p:cNvPr id="1029" name="AutoShape 9"/>
          <p:cNvSpPr>
            <a:spLocks noGrp="1" noChangeArrowheads="1"/>
          </p:cNvSpPr>
          <p:nvPr>
            <p:ph type="title"/>
          </p:nvPr>
        </p:nvSpPr>
        <p:spPr bwMode="auto">
          <a:xfrm>
            <a:off x="2057400" y="76200"/>
            <a:ext cx="7086600" cy="6096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0" name="Rectangle 10"/>
          <p:cNvSpPr>
            <a:spLocks noGrp="1" noChangeArrowheads="1"/>
          </p:cNvSpPr>
          <p:nvPr>
            <p:ph type="body" idx="1"/>
          </p:nvPr>
        </p:nvSpPr>
        <p:spPr bwMode="auto">
          <a:xfrm>
            <a:off x="838200" y="914400"/>
            <a:ext cx="7693025"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5787" name="Rectangle 11"/>
          <p:cNvSpPr>
            <a:spLocks noGrp="1" noChangeArrowheads="1"/>
          </p:cNvSpPr>
          <p:nvPr>
            <p:ph type="dt" sz="half" idx="2"/>
          </p:nvPr>
        </p:nvSpPr>
        <p:spPr bwMode="auto">
          <a:xfrm>
            <a:off x="6705600" y="6400800"/>
            <a:ext cx="2130425"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0">
                <a:latin typeface="Arial" pitchFamily="34" charset="0"/>
              </a:defRPr>
            </a:lvl1pPr>
          </a:lstStyle>
          <a:p>
            <a:pPr>
              <a:defRPr/>
            </a:pPr>
            <a:fld id="{26E64530-0767-4EA8-891A-FDE2579B653D}" type="datetime3">
              <a:rPr lang="en-US"/>
              <a:pPr>
                <a:defRPr/>
              </a:pPr>
              <a:t>21 August 2014</a:t>
            </a:fld>
            <a:endParaRPr lang="en-US"/>
          </a:p>
        </p:txBody>
      </p:sp>
      <p:sp>
        <p:nvSpPr>
          <p:cNvPr id="75788" name="Rectangle 12"/>
          <p:cNvSpPr>
            <a:spLocks noGrp="1" noChangeArrowheads="1"/>
          </p:cNvSpPr>
          <p:nvPr>
            <p:ph type="ftr" sz="quarter" idx="3"/>
          </p:nvPr>
        </p:nvSpPr>
        <p:spPr bwMode="auto">
          <a:xfrm>
            <a:off x="3122613" y="6383338"/>
            <a:ext cx="2897187" cy="4746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b="0">
                <a:latin typeface="Arial" pitchFamily="34" charset="0"/>
              </a:defRPr>
            </a:lvl1pPr>
          </a:lstStyle>
          <a:p>
            <a:pPr>
              <a:defRPr/>
            </a:pPr>
            <a:endParaRPr lang="en-US"/>
          </a:p>
        </p:txBody>
      </p:sp>
      <p:sp>
        <p:nvSpPr>
          <p:cNvPr id="75789" name="Rectangle 13"/>
          <p:cNvSpPr>
            <a:spLocks noGrp="1" noChangeArrowheads="1"/>
          </p:cNvSpPr>
          <p:nvPr>
            <p:ph type="sldNum" sz="quarter" idx="4"/>
          </p:nvPr>
        </p:nvSpPr>
        <p:spPr bwMode="auto">
          <a:xfrm>
            <a:off x="0" y="632460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defRPr>
                <a:solidFill>
                  <a:schemeClr val="bg1"/>
                </a:solidFill>
                <a:latin typeface="Arial" pitchFamily="34" charset="0"/>
              </a:defRPr>
            </a:lvl1pPr>
          </a:lstStyle>
          <a:p>
            <a:pPr>
              <a:defRPr/>
            </a:pPr>
            <a:fld id="{10E5D033-387F-4F4E-8BCB-A864566E0DD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154"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hdr="0" ftr="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Times New Roman" pitchFamily="18" charset="0"/>
        </a:defRPr>
      </a:lvl2pPr>
      <a:lvl3pPr algn="l" rtl="0" eaLnBrk="0" fontAlgn="base" hangingPunct="0">
        <a:lnSpc>
          <a:spcPct val="90000"/>
        </a:lnSpc>
        <a:spcBef>
          <a:spcPct val="0"/>
        </a:spcBef>
        <a:spcAft>
          <a:spcPct val="0"/>
        </a:spcAft>
        <a:defRPr sz="3600" b="1">
          <a:solidFill>
            <a:schemeClr val="tx2"/>
          </a:solidFill>
          <a:latin typeface="Times New Roman" pitchFamily="18" charset="0"/>
        </a:defRPr>
      </a:lvl3pPr>
      <a:lvl4pPr algn="l" rtl="0" eaLnBrk="0" fontAlgn="base" hangingPunct="0">
        <a:lnSpc>
          <a:spcPct val="90000"/>
        </a:lnSpc>
        <a:spcBef>
          <a:spcPct val="0"/>
        </a:spcBef>
        <a:spcAft>
          <a:spcPct val="0"/>
        </a:spcAft>
        <a:defRPr sz="3600" b="1">
          <a:solidFill>
            <a:schemeClr val="tx2"/>
          </a:solidFill>
          <a:latin typeface="Times New Roman" pitchFamily="18" charset="0"/>
        </a:defRPr>
      </a:lvl4pPr>
      <a:lvl5pPr algn="l" rtl="0" eaLnBrk="0" fontAlgn="base" hangingPunct="0">
        <a:lnSpc>
          <a:spcPct val="90000"/>
        </a:lnSpc>
        <a:spcBef>
          <a:spcPct val="0"/>
        </a:spcBef>
        <a:spcAft>
          <a:spcPct val="0"/>
        </a:spcAft>
        <a:defRPr sz="3600" b="1">
          <a:solidFill>
            <a:schemeClr val="tx2"/>
          </a:solidFill>
          <a:latin typeface="Times New Roman" pitchFamily="18" charset="0"/>
        </a:defRPr>
      </a:lvl5pPr>
      <a:lvl6pPr marL="457200" algn="l" rtl="0" fontAlgn="base">
        <a:lnSpc>
          <a:spcPct val="90000"/>
        </a:lnSpc>
        <a:spcBef>
          <a:spcPct val="0"/>
        </a:spcBef>
        <a:spcAft>
          <a:spcPct val="0"/>
        </a:spcAft>
        <a:defRPr sz="3600" b="1">
          <a:solidFill>
            <a:schemeClr val="tx2"/>
          </a:solidFill>
          <a:latin typeface="Times New Roman" pitchFamily="18" charset="0"/>
        </a:defRPr>
      </a:lvl6pPr>
      <a:lvl7pPr marL="914400" algn="l" rtl="0" fontAlgn="base">
        <a:lnSpc>
          <a:spcPct val="90000"/>
        </a:lnSpc>
        <a:spcBef>
          <a:spcPct val="0"/>
        </a:spcBef>
        <a:spcAft>
          <a:spcPct val="0"/>
        </a:spcAft>
        <a:defRPr sz="3600" b="1">
          <a:solidFill>
            <a:schemeClr val="tx2"/>
          </a:solidFill>
          <a:latin typeface="Times New Roman" pitchFamily="18" charset="0"/>
        </a:defRPr>
      </a:lvl7pPr>
      <a:lvl8pPr marL="1371600" algn="l" rtl="0" fontAlgn="base">
        <a:lnSpc>
          <a:spcPct val="90000"/>
        </a:lnSpc>
        <a:spcBef>
          <a:spcPct val="0"/>
        </a:spcBef>
        <a:spcAft>
          <a:spcPct val="0"/>
        </a:spcAft>
        <a:defRPr sz="3600" b="1">
          <a:solidFill>
            <a:schemeClr val="tx2"/>
          </a:solidFill>
          <a:latin typeface="Times New Roman" pitchFamily="18" charset="0"/>
        </a:defRPr>
      </a:lvl8pPr>
      <a:lvl9pPr marL="1828800" algn="l" rtl="0" fontAlgn="base">
        <a:lnSpc>
          <a:spcPct val="90000"/>
        </a:lnSpc>
        <a:spcBef>
          <a:spcPct val="0"/>
        </a:spcBef>
        <a:spcAft>
          <a:spcPct val="0"/>
        </a:spcAft>
        <a:defRPr sz="36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hyperlink" Target="http://www.eas.asu.edu/~cse240/textbook/" TargetMode="External"/><Relationship Id="rId13" Type="http://schemas.openxmlformats.org/officeDocument/2006/relationships/image" Target="../media/image12.jpeg"/><Relationship Id="rId3" Type="http://schemas.openxmlformats.org/officeDocument/2006/relationships/hyperlink" Target="http://www.eas.asu.edu/~cse240/textbook/index1sted.html" TargetMode="External"/><Relationship Id="rId7" Type="http://schemas.openxmlformats.org/officeDocument/2006/relationships/image" Target="../media/image7.png"/><Relationship Id="rId12" Type="http://schemas.openxmlformats.org/officeDocument/2006/relationships/image" Target="../media/image11.jpeg"/><Relationship Id="rId17" Type="http://schemas.openxmlformats.org/officeDocument/2006/relationships/image" Target="../media/image16.jpeg"/><Relationship Id="rId2" Type="http://schemas.openxmlformats.org/officeDocument/2006/relationships/notesSlide" Target="../notesSlides/notesSlide5.xml"/><Relationship Id="rId16" Type="http://schemas.openxmlformats.org/officeDocument/2006/relationships/image" Target="../media/image15.jpe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0.jpeg"/><Relationship Id="rId5" Type="http://schemas.openxmlformats.org/officeDocument/2006/relationships/image" Target="../media/image5.jpeg"/><Relationship Id="rId15" Type="http://schemas.openxmlformats.org/officeDocument/2006/relationships/image" Target="../media/image14.jpeg"/><Relationship Id="rId10" Type="http://schemas.openxmlformats.org/officeDocument/2006/relationships/image" Target="../media/image9.jpeg"/><Relationship Id="rId4" Type="http://schemas.openxmlformats.org/officeDocument/2006/relationships/image" Target="../media/image4.jpeg"/><Relationship Id="rId9" Type="http://schemas.openxmlformats.org/officeDocument/2006/relationships/image" Target="../media/image8.jpeg"/><Relationship Id="rId1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p:cNvSpPr>
            <a:spLocks noGrp="1" noChangeArrowheads="1"/>
          </p:cNvSpPr>
          <p:nvPr>
            <p:ph type="ctrTitle"/>
          </p:nvPr>
        </p:nvSpPr>
        <p:spPr>
          <a:xfrm>
            <a:off x="990600" y="914400"/>
            <a:ext cx="6934200" cy="2057400"/>
          </a:xfrm>
        </p:spPr>
        <p:txBody>
          <a:bodyPr/>
          <a:lstStyle/>
          <a:p>
            <a:pPr eaLnBrk="1" hangingPunct="1">
              <a:lnSpc>
                <a:spcPct val="130000"/>
              </a:lnSpc>
            </a:pPr>
            <a:r>
              <a:rPr lang="en-US" sz="3200" smtClean="0">
                <a:solidFill>
                  <a:schemeClr val="tx2"/>
                </a:solidFill>
              </a:rPr>
              <a:t>CSE 445 / CSE 598</a:t>
            </a:r>
            <a:br>
              <a:rPr lang="en-US" sz="3200" smtClean="0">
                <a:solidFill>
                  <a:schemeClr val="tx2"/>
                </a:solidFill>
              </a:rPr>
            </a:br>
            <a:r>
              <a:rPr lang="en-US" sz="3200" smtClean="0">
                <a:solidFill>
                  <a:schemeClr val="tx2"/>
                </a:solidFill>
              </a:rPr>
              <a:t>Distributed Software Development</a:t>
            </a:r>
            <a:br>
              <a:rPr lang="en-US" sz="3200" smtClean="0">
                <a:solidFill>
                  <a:schemeClr val="tx2"/>
                </a:solidFill>
              </a:rPr>
            </a:br>
            <a:r>
              <a:rPr lang="en-US" smtClean="0">
                <a:solidFill>
                  <a:schemeClr val="tx2"/>
                </a:solidFill>
              </a:rPr>
              <a:t>Day One Itinerary </a:t>
            </a:r>
          </a:p>
        </p:txBody>
      </p:sp>
      <p:sp>
        <p:nvSpPr>
          <p:cNvPr id="3075" name="Rectangle 3"/>
          <p:cNvSpPr>
            <a:spLocks noGrp="1" noChangeArrowheads="1"/>
          </p:cNvSpPr>
          <p:nvPr>
            <p:ph type="subTitle" idx="1"/>
          </p:nvPr>
        </p:nvSpPr>
        <p:spPr>
          <a:xfrm>
            <a:off x="3352800" y="4191000"/>
            <a:ext cx="5257800" cy="1752600"/>
          </a:xfrm>
        </p:spPr>
        <p:txBody>
          <a:bodyPr/>
          <a:lstStyle/>
          <a:p>
            <a:pPr algn="r" eaLnBrk="1" hangingPunct="1"/>
            <a:r>
              <a:rPr lang="en-US" sz="3200" smtClean="0">
                <a:solidFill>
                  <a:srgbClr val="003399"/>
                </a:solidFill>
              </a:rPr>
              <a:t>Dr. Yinong Chen</a:t>
            </a:r>
          </a:p>
          <a:p>
            <a:pPr algn="r" eaLnBrk="1" hangingPunct="1"/>
            <a:r>
              <a:rPr lang="en-US" sz="3200" smtClean="0"/>
              <a:t>https://myasucourses.asu.edu/</a:t>
            </a:r>
          </a:p>
          <a:p>
            <a:pPr algn="r" eaLnBrk="1" hangingPunct="1"/>
            <a:endParaRPr lang="en-US" sz="3200" smtClean="0">
              <a:solidFill>
                <a:srgbClr val="003399"/>
              </a:solidFill>
            </a:endParaRPr>
          </a:p>
        </p:txBody>
      </p:sp>
      <p:pic>
        <p:nvPicPr>
          <p:cNvPr id="3076" name="Picture 10" descr="MCj0097319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0" y="2057400"/>
            <a:ext cx="153352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9" descr="http://engineering.asu.edu/sites/default/files/shared/downloads/ASU_engineering_RGB_2009_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1463" y="76200"/>
            <a:ext cx="3716337"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CD6711AA-6509-44F4-94C0-FA827D88D1F2}" type="datetime3">
              <a:rPr lang="en-US" b="0" smtClean="0"/>
              <a:pPr eaLnBrk="1" hangingPunct="1"/>
              <a:t>21 August 2014</a:t>
            </a:fld>
            <a:endParaRPr lang="en-US" b="0" smtClean="0"/>
          </a:p>
        </p:txBody>
      </p:sp>
      <p:sp>
        <p:nvSpPr>
          <p:cNvPr id="1331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69F72730-F3B5-4D0F-9A47-9A6BB4FDA985}" type="slidenum">
              <a:rPr lang="en-US" smtClean="0">
                <a:solidFill>
                  <a:schemeClr val="bg1"/>
                </a:solidFill>
              </a:rPr>
              <a:pPr eaLnBrk="1" hangingPunct="1"/>
              <a:t>10</a:t>
            </a:fld>
            <a:endParaRPr lang="en-US" smtClean="0">
              <a:solidFill>
                <a:schemeClr val="bg1"/>
              </a:solidFill>
            </a:endParaRPr>
          </a:p>
        </p:txBody>
      </p:sp>
      <p:sp>
        <p:nvSpPr>
          <p:cNvPr id="13316" name="Rectangle 2"/>
          <p:cNvSpPr>
            <a:spLocks noChangeArrowheads="1"/>
          </p:cNvSpPr>
          <p:nvPr/>
        </p:nvSpPr>
        <p:spPr bwMode="auto">
          <a:xfrm>
            <a:off x="671513" y="161925"/>
            <a:ext cx="779621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44" tIns="48372" rIns="96744" bIns="48372" anchor="ctr"/>
          <a:lstStyle/>
          <a:p>
            <a:pPr marL="363538" indent="-363538" algn="ctr" defTabSz="966788" eaLnBrk="0" hangingPunct="0">
              <a:lnSpc>
                <a:spcPct val="85000"/>
              </a:lnSpc>
              <a:spcBef>
                <a:spcPct val="20000"/>
              </a:spcBef>
            </a:pPr>
            <a:r>
              <a:rPr lang="en-US" sz="3400">
                <a:solidFill>
                  <a:schemeClr val="tx2"/>
                </a:solidFill>
                <a:latin typeface="Times New Roman" pitchFamily="18" charset="0"/>
              </a:rPr>
              <a:t>Objectives and Outcomes </a:t>
            </a:r>
          </a:p>
        </p:txBody>
      </p:sp>
      <p:sp>
        <p:nvSpPr>
          <p:cNvPr id="12293" name="Rectangle 3"/>
          <p:cNvSpPr>
            <a:spLocks noChangeArrowheads="1"/>
          </p:cNvSpPr>
          <p:nvPr/>
        </p:nvSpPr>
        <p:spPr bwMode="auto">
          <a:xfrm>
            <a:off x="76200" y="1143000"/>
            <a:ext cx="8915400" cy="5486400"/>
          </a:xfrm>
          <a:prstGeom prst="rect">
            <a:avLst/>
          </a:prstGeom>
          <a:noFill/>
          <a:ln w="9525">
            <a:noFill/>
            <a:miter lim="800000"/>
            <a:headEnd/>
            <a:tailEnd/>
          </a:ln>
        </p:spPr>
        <p:txBody>
          <a:bodyPr lIns="96744" tIns="48372" rIns="96744" bIns="48372"/>
          <a:lstStyle/>
          <a:p>
            <a:pPr marL="484188" indent="-484188" defTabSz="966788" eaLnBrk="0" hangingPunct="0">
              <a:lnSpc>
                <a:spcPct val="115000"/>
              </a:lnSpc>
              <a:spcBef>
                <a:spcPct val="20000"/>
              </a:spcBef>
              <a:buClr>
                <a:srgbClr val="000000"/>
              </a:buClr>
              <a:buSzPct val="75000"/>
              <a:buFont typeface="Wingdings" pitchFamily="2" charset="2"/>
              <a:buNone/>
              <a:tabLst>
                <a:tab pos="914400" algn="l"/>
                <a:tab pos="3386138" algn="l"/>
                <a:tab pos="5321300" algn="l"/>
                <a:tab pos="5803900" algn="l"/>
              </a:tabLst>
              <a:defRPr/>
            </a:pPr>
            <a:r>
              <a:rPr lang="en-US" sz="3000" b="0" dirty="0">
                <a:latin typeface="Times New Roman" pitchFamily="18" charset="0"/>
                <a:cs typeface="Times New Roman" pitchFamily="18" charset="0"/>
              </a:rPr>
              <a:t>2.	To develop an understanding of the development of </a:t>
            </a:r>
            <a:r>
              <a:rPr lang="en-US" sz="3000" dirty="0">
                <a:latin typeface="Times New Roman" pitchFamily="18" charset="0"/>
                <a:cs typeface="Times New Roman" pitchFamily="18" charset="0"/>
              </a:rPr>
              <a:t>distributed software </a:t>
            </a:r>
          </a:p>
          <a:p>
            <a:pPr marL="1031875" lvl="1" indent="-484188"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defRPr/>
            </a:pPr>
            <a:r>
              <a:rPr lang="en-US" sz="2400" b="0" dirty="0">
                <a:latin typeface="Times New Roman" pitchFamily="18" charset="0"/>
                <a:cs typeface="Times New Roman" pitchFamily="18" charset="0"/>
              </a:rPr>
              <a:t>The student can recognize alternative </a:t>
            </a:r>
            <a:r>
              <a:rPr lang="en-US" sz="2400" dirty="0">
                <a:latin typeface="Times New Roman" pitchFamily="18" charset="0"/>
                <a:cs typeface="Times New Roman" pitchFamily="18" charset="0"/>
              </a:rPr>
              <a:t>distributed computing paradigms </a:t>
            </a:r>
            <a:r>
              <a:rPr lang="en-US" sz="2400" b="0" dirty="0">
                <a:latin typeface="Times New Roman" pitchFamily="18" charset="0"/>
                <a:cs typeface="Times New Roman" pitchFamily="18" charset="0"/>
              </a:rPr>
              <a:t>and</a:t>
            </a:r>
            <a:r>
              <a:rPr lang="en-US" sz="2400" dirty="0">
                <a:latin typeface="Times New Roman" pitchFamily="18" charset="0"/>
                <a:cs typeface="Times New Roman" pitchFamily="18" charset="0"/>
              </a:rPr>
              <a:t> </a:t>
            </a:r>
            <a:r>
              <a:rPr lang="en-US" sz="2400" dirty="0">
                <a:solidFill>
                  <a:schemeClr val="tx1">
                    <a:lumMod val="60000"/>
                    <a:lumOff val="40000"/>
                  </a:schemeClr>
                </a:solidFill>
                <a:latin typeface="Times New Roman" pitchFamily="18" charset="0"/>
                <a:cs typeface="Times New Roman" pitchFamily="18" charset="0"/>
              </a:rPr>
              <a:t>technologies</a:t>
            </a:r>
            <a:r>
              <a:rPr lang="en-US" sz="2400" b="0" dirty="0">
                <a:latin typeface="Times New Roman" pitchFamily="18" charset="0"/>
                <a:cs typeface="Times New Roman" pitchFamily="18" charset="0"/>
              </a:rPr>
              <a:t>.</a:t>
            </a:r>
          </a:p>
          <a:p>
            <a:pPr marL="1031875" lvl="1" indent="-484188"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defRPr/>
            </a:pPr>
            <a:r>
              <a:rPr lang="en-US" sz="2400" b="0" dirty="0">
                <a:latin typeface="Times New Roman" pitchFamily="18" charset="0"/>
                <a:cs typeface="Times New Roman" pitchFamily="18" charset="0"/>
              </a:rPr>
              <a:t>The student can identify the phases and deliverables of the </a:t>
            </a:r>
            <a:r>
              <a:rPr lang="en-US" sz="2400" dirty="0">
                <a:latin typeface="Times New Roman" pitchFamily="18" charset="0"/>
                <a:cs typeface="Times New Roman" pitchFamily="18" charset="0"/>
              </a:rPr>
              <a:t>software lifecycle </a:t>
            </a:r>
            <a:r>
              <a:rPr lang="en-US" sz="2400" b="0" dirty="0">
                <a:latin typeface="Times New Roman" pitchFamily="18" charset="0"/>
                <a:cs typeface="Times New Roman" pitchFamily="18" charset="0"/>
              </a:rPr>
              <a:t>in the development of distributed software.</a:t>
            </a:r>
          </a:p>
          <a:p>
            <a:pPr marL="1031875" lvl="1" indent="-484188"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defRPr/>
            </a:pPr>
            <a:r>
              <a:rPr lang="en-US" sz="2400" b="0" dirty="0">
                <a:latin typeface="Times New Roman" pitchFamily="18" charset="0"/>
                <a:cs typeface="Times New Roman" pitchFamily="18" charset="0"/>
              </a:rPr>
              <a:t>The student can </a:t>
            </a:r>
            <a:r>
              <a:rPr lang="en-US" sz="2400" dirty="0">
                <a:latin typeface="Times New Roman" pitchFamily="18" charset="0"/>
                <a:cs typeface="Times New Roman" pitchFamily="18" charset="0"/>
              </a:rPr>
              <a:t>create the required deliverables </a:t>
            </a:r>
            <a:r>
              <a:rPr lang="en-US" sz="2400" b="0" dirty="0">
                <a:latin typeface="Times New Roman" pitchFamily="18" charset="0"/>
                <a:cs typeface="Times New Roman" pitchFamily="18" charset="0"/>
              </a:rPr>
              <a:t>in the development of distributed software in each phase of a software lifecycle.</a:t>
            </a:r>
          </a:p>
          <a:p>
            <a:pPr marL="1031875" lvl="1" indent="-484188"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defRPr/>
            </a:pPr>
            <a:r>
              <a:rPr lang="en-US" sz="2400" b="0" dirty="0">
                <a:latin typeface="Times New Roman" pitchFamily="18" charset="0"/>
                <a:cs typeface="Times New Roman" pitchFamily="18" charset="0"/>
              </a:rPr>
              <a:t>The student understand the </a:t>
            </a:r>
            <a:r>
              <a:rPr lang="en-US" sz="2400" dirty="0">
                <a:latin typeface="Times New Roman" pitchFamily="18" charset="0"/>
                <a:cs typeface="Times New Roman" pitchFamily="18" charset="0"/>
              </a:rPr>
              <a:t>security and reliability attributes </a:t>
            </a:r>
            <a:r>
              <a:rPr lang="en-US" sz="2400" b="0" dirty="0">
                <a:latin typeface="Times New Roman" pitchFamily="18" charset="0"/>
                <a:cs typeface="Times New Roman" pitchFamily="18" charset="0"/>
              </a:rPr>
              <a:t>of distributed applications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B928C669-6DCE-4CAD-8BF4-E0BAB4AEF29C}" type="datetime3">
              <a:rPr lang="en-US" b="0" smtClean="0"/>
              <a:pPr eaLnBrk="1" hangingPunct="1"/>
              <a:t>21 August 2014</a:t>
            </a:fld>
            <a:endParaRPr lang="en-US" b="0" smtClean="0"/>
          </a:p>
        </p:txBody>
      </p:sp>
      <p:sp>
        <p:nvSpPr>
          <p:cNvPr id="1433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5643D69A-6885-4A3C-B4CD-0AAB482C193F}" type="slidenum">
              <a:rPr lang="en-US" smtClean="0">
                <a:solidFill>
                  <a:schemeClr val="bg1"/>
                </a:solidFill>
              </a:rPr>
              <a:pPr eaLnBrk="1" hangingPunct="1"/>
              <a:t>11</a:t>
            </a:fld>
            <a:endParaRPr lang="en-US" smtClean="0">
              <a:solidFill>
                <a:schemeClr val="bg1"/>
              </a:solidFill>
            </a:endParaRPr>
          </a:p>
        </p:txBody>
      </p:sp>
      <p:sp>
        <p:nvSpPr>
          <p:cNvPr id="14340" name="Rectangle 2"/>
          <p:cNvSpPr>
            <a:spLocks noChangeArrowheads="1"/>
          </p:cNvSpPr>
          <p:nvPr/>
        </p:nvSpPr>
        <p:spPr bwMode="auto">
          <a:xfrm>
            <a:off x="671513" y="161925"/>
            <a:ext cx="779621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44" tIns="48372" rIns="96744" bIns="48372" anchor="ctr"/>
          <a:lstStyle/>
          <a:p>
            <a:pPr marL="363538" indent="-363538" algn="ctr" defTabSz="966788" eaLnBrk="0" hangingPunct="0">
              <a:lnSpc>
                <a:spcPct val="85000"/>
              </a:lnSpc>
              <a:spcBef>
                <a:spcPct val="20000"/>
              </a:spcBef>
            </a:pPr>
            <a:r>
              <a:rPr lang="en-US" sz="3400">
                <a:solidFill>
                  <a:schemeClr val="tx2"/>
                </a:solidFill>
                <a:latin typeface="Times New Roman" pitchFamily="18" charset="0"/>
              </a:rPr>
              <a:t>Objectives and Outcomes </a:t>
            </a:r>
          </a:p>
        </p:txBody>
      </p:sp>
      <p:sp>
        <p:nvSpPr>
          <p:cNvPr id="14341" name="Rectangle 3"/>
          <p:cNvSpPr>
            <a:spLocks noChangeArrowheads="1"/>
          </p:cNvSpPr>
          <p:nvPr/>
        </p:nvSpPr>
        <p:spPr bwMode="auto">
          <a:xfrm>
            <a:off x="533400" y="1352550"/>
            <a:ext cx="8382000" cy="581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44" tIns="48372" rIns="96744" bIns="48372"/>
          <a:lstStyle/>
          <a:p>
            <a:pPr marL="484188" indent="-484188" defTabSz="966788" eaLnBrk="0" hangingPunct="0">
              <a:lnSpc>
                <a:spcPct val="105000"/>
              </a:lnSpc>
              <a:spcBef>
                <a:spcPct val="20000"/>
              </a:spcBef>
              <a:buClr>
                <a:srgbClr val="000000"/>
              </a:buClr>
              <a:buSzPct val="75000"/>
              <a:buFont typeface="Wingdings" pitchFamily="2" charset="2"/>
              <a:buNone/>
              <a:tabLst>
                <a:tab pos="914400" algn="l"/>
                <a:tab pos="3386138" algn="l"/>
                <a:tab pos="5321300" algn="l"/>
                <a:tab pos="5803900" algn="l"/>
              </a:tabLst>
            </a:pPr>
            <a:r>
              <a:rPr lang="en-US" sz="3000" b="0">
                <a:latin typeface="Times New Roman" pitchFamily="18" charset="0"/>
                <a:cs typeface="Times New Roman" pitchFamily="18" charset="0"/>
              </a:rPr>
              <a:t>3.	To develop an ability to </a:t>
            </a:r>
            <a:r>
              <a:rPr lang="en-US" sz="3000">
                <a:latin typeface="Times New Roman" pitchFamily="18" charset="0"/>
                <a:cs typeface="Times New Roman" pitchFamily="18" charset="0"/>
              </a:rPr>
              <a:t>design and publish services</a:t>
            </a:r>
            <a:r>
              <a:rPr lang="en-US" sz="3000" b="0">
                <a:latin typeface="Times New Roman" pitchFamily="18" charset="0"/>
                <a:cs typeface="Times New Roman" pitchFamily="18" charset="0"/>
              </a:rPr>
              <a:t> as building blocks of </a:t>
            </a:r>
            <a:r>
              <a:rPr lang="en-US" sz="3000">
                <a:latin typeface="Times New Roman" pitchFamily="18" charset="0"/>
                <a:cs typeface="Times New Roman" pitchFamily="18" charset="0"/>
              </a:rPr>
              <a:t>service-oriented applications</a:t>
            </a:r>
          </a:p>
          <a:p>
            <a:pPr marL="1031875" lvl="1" indent="-484188"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pPr>
            <a:r>
              <a:rPr lang="en-US" sz="2400" b="0">
                <a:latin typeface="Times New Roman" pitchFamily="18" charset="0"/>
                <a:cs typeface="Times New Roman" pitchFamily="18" charset="0"/>
              </a:rPr>
              <a:t>The student understand the role of </a:t>
            </a:r>
            <a:r>
              <a:rPr lang="en-US" sz="2400">
                <a:latin typeface="Times New Roman" pitchFamily="18" charset="0"/>
                <a:cs typeface="Times New Roman" pitchFamily="18" charset="0"/>
              </a:rPr>
              <a:t>service publication and service directories</a:t>
            </a:r>
          </a:p>
          <a:p>
            <a:pPr marL="1031875" lvl="1" indent="-484188"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pPr>
            <a:r>
              <a:rPr lang="en-US" sz="2400" b="0">
                <a:latin typeface="Times New Roman" pitchFamily="18" charset="0"/>
                <a:cs typeface="Times New Roman" pitchFamily="18" charset="0"/>
              </a:rPr>
              <a:t>The student can </a:t>
            </a:r>
            <a:r>
              <a:rPr lang="en-US" sz="2400">
                <a:latin typeface="Times New Roman" pitchFamily="18" charset="0"/>
                <a:cs typeface="Times New Roman" pitchFamily="18" charset="0"/>
              </a:rPr>
              <a:t>identify available services in service registries</a:t>
            </a:r>
            <a:r>
              <a:rPr lang="en-US" sz="2400" b="0">
                <a:latin typeface="Times New Roman" pitchFamily="18" charset="0"/>
                <a:cs typeface="Times New Roman" pitchFamily="18" charset="0"/>
              </a:rPr>
              <a:t>.</a:t>
            </a:r>
          </a:p>
          <a:p>
            <a:pPr marL="1031875" lvl="1" indent="-484188"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pPr>
            <a:r>
              <a:rPr lang="en-US" sz="2400" b="0">
                <a:latin typeface="Times New Roman" pitchFamily="18" charset="0"/>
                <a:cs typeface="Times New Roman" pitchFamily="18" charset="0"/>
              </a:rPr>
              <a:t>The student can </a:t>
            </a:r>
            <a:r>
              <a:rPr lang="en-US" sz="2400">
                <a:latin typeface="Times New Roman" pitchFamily="18" charset="0"/>
                <a:cs typeface="Times New Roman" pitchFamily="18" charset="0"/>
              </a:rPr>
              <a:t>design services in a programming language</a:t>
            </a:r>
            <a:r>
              <a:rPr lang="en-US" sz="2400" b="0">
                <a:latin typeface="Times New Roman" pitchFamily="18" charset="0"/>
                <a:cs typeface="Times New Roman" pitchFamily="18" charset="0"/>
              </a:rPr>
              <a:t> and publish services for the public to use.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BFBEA13D-AE2C-456C-90E9-7435E980757E}" type="datetime3">
              <a:rPr lang="en-US" b="0" smtClean="0"/>
              <a:pPr eaLnBrk="1" hangingPunct="1"/>
              <a:t>21 August 2014</a:t>
            </a:fld>
            <a:endParaRPr lang="en-US" b="0" smtClean="0"/>
          </a:p>
        </p:txBody>
      </p:sp>
      <p:sp>
        <p:nvSpPr>
          <p:cNvPr id="1536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A6737B98-F3F1-4383-9C24-54A817925C07}" type="slidenum">
              <a:rPr lang="en-US" smtClean="0">
                <a:solidFill>
                  <a:schemeClr val="bg1"/>
                </a:solidFill>
              </a:rPr>
              <a:pPr eaLnBrk="1" hangingPunct="1"/>
              <a:t>12</a:t>
            </a:fld>
            <a:endParaRPr lang="en-US" smtClean="0">
              <a:solidFill>
                <a:schemeClr val="bg1"/>
              </a:solidFill>
            </a:endParaRPr>
          </a:p>
        </p:txBody>
      </p:sp>
      <p:sp>
        <p:nvSpPr>
          <p:cNvPr id="15364" name="Rectangle 2"/>
          <p:cNvSpPr>
            <a:spLocks noChangeArrowheads="1"/>
          </p:cNvSpPr>
          <p:nvPr/>
        </p:nvSpPr>
        <p:spPr bwMode="auto">
          <a:xfrm>
            <a:off x="671513" y="161925"/>
            <a:ext cx="779621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44" tIns="48372" rIns="96744" bIns="48372" anchor="ctr"/>
          <a:lstStyle/>
          <a:p>
            <a:pPr marL="363538" indent="-363538" algn="ctr" defTabSz="966788" eaLnBrk="0" hangingPunct="0">
              <a:lnSpc>
                <a:spcPct val="85000"/>
              </a:lnSpc>
              <a:spcBef>
                <a:spcPct val="20000"/>
              </a:spcBef>
            </a:pPr>
            <a:r>
              <a:rPr lang="en-US" sz="3400">
                <a:solidFill>
                  <a:schemeClr val="tx2"/>
                </a:solidFill>
                <a:latin typeface="Times New Roman" pitchFamily="18" charset="0"/>
              </a:rPr>
              <a:t>Objectives and Outcomes </a:t>
            </a:r>
          </a:p>
        </p:txBody>
      </p:sp>
      <p:sp>
        <p:nvSpPr>
          <p:cNvPr id="15365" name="Rectangle 3"/>
          <p:cNvSpPr>
            <a:spLocks noChangeArrowheads="1"/>
          </p:cNvSpPr>
          <p:nvPr/>
        </p:nvSpPr>
        <p:spPr bwMode="auto">
          <a:xfrm>
            <a:off x="533400" y="1428750"/>
            <a:ext cx="8382000" cy="581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44" tIns="48372" rIns="96744" bIns="48372"/>
          <a:lstStyle/>
          <a:p>
            <a:pPr marL="484188" indent="-484188" defTabSz="966788" eaLnBrk="0" hangingPunct="0">
              <a:lnSpc>
                <a:spcPct val="105000"/>
              </a:lnSpc>
              <a:spcBef>
                <a:spcPct val="20000"/>
              </a:spcBef>
              <a:buClr>
                <a:srgbClr val="000000"/>
              </a:buClr>
              <a:buSzPct val="75000"/>
              <a:buFont typeface="Wingdings" pitchFamily="2" charset="2"/>
              <a:buNone/>
              <a:tabLst>
                <a:tab pos="914400" algn="l"/>
                <a:tab pos="3386138" algn="l"/>
                <a:tab pos="5321300" algn="l"/>
                <a:tab pos="5803900" algn="l"/>
              </a:tabLst>
            </a:pPr>
            <a:r>
              <a:rPr lang="en-US" sz="3000" b="0">
                <a:latin typeface="Times New Roman" pitchFamily="18" charset="0"/>
                <a:cs typeface="Times New Roman" pitchFamily="18" charset="0"/>
              </a:rPr>
              <a:t>4.	To build skills in using a current technology for </a:t>
            </a:r>
            <a:r>
              <a:rPr lang="en-US" sz="3000">
                <a:latin typeface="Times New Roman" pitchFamily="18" charset="0"/>
                <a:cs typeface="Times New Roman" pitchFamily="18" charset="0"/>
              </a:rPr>
              <a:t>developing distributed systems and applications</a:t>
            </a:r>
          </a:p>
          <a:p>
            <a:pPr marL="1031875" lvl="1" indent="-484188" algn="just"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pPr>
            <a:r>
              <a:rPr lang="en-US" sz="2400" b="0">
                <a:latin typeface="Times New Roman" pitchFamily="18" charset="0"/>
                <a:cs typeface="Times New Roman" pitchFamily="18" charset="0"/>
              </a:rPr>
              <a:t>The student can develop distributed programs </a:t>
            </a:r>
            <a:r>
              <a:rPr lang="en-US" sz="2400">
                <a:latin typeface="Times New Roman" pitchFamily="18" charset="0"/>
                <a:cs typeface="Times New Roman" pitchFamily="18" charset="0"/>
              </a:rPr>
              <a:t>using the current technology and standards</a:t>
            </a:r>
            <a:r>
              <a:rPr lang="en-US" sz="2400" b="0">
                <a:latin typeface="Times New Roman" pitchFamily="18" charset="0"/>
                <a:cs typeface="Times New Roman" pitchFamily="18" charset="0"/>
              </a:rPr>
              <a:t>.</a:t>
            </a:r>
          </a:p>
          <a:p>
            <a:pPr marL="1031875" lvl="1" indent="-484188" algn="just"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pPr>
            <a:r>
              <a:rPr lang="en-US" sz="2400" b="0">
                <a:latin typeface="Times New Roman" pitchFamily="18" charset="0"/>
                <a:cs typeface="Times New Roman" pitchFamily="18" charset="0"/>
              </a:rPr>
              <a:t>The student can use the </a:t>
            </a:r>
            <a:r>
              <a:rPr lang="en-US" sz="2400">
                <a:latin typeface="Times New Roman" pitchFamily="18" charset="0"/>
                <a:cs typeface="Times New Roman" pitchFamily="18" charset="0"/>
              </a:rPr>
              <a:t>current framework </a:t>
            </a:r>
            <a:r>
              <a:rPr lang="en-US" sz="2400" b="0">
                <a:latin typeface="Times New Roman" pitchFamily="18" charset="0"/>
                <a:cs typeface="Times New Roman" pitchFamily="18" charset="0"/>
              </a:rPr>
              <a:t>to </a:t>
            </a:r>
            <a:r>
              <a:rPr lang="en-US" sz="2400">
                <a:latin typeface="Times New Roman" pitchFamily="18" charset="0"/>
                <a:cs typeface="Times New Roman" pitchFamily="18" charset="0"/>
              </a:rPr>
              <a:t>develop programs and web applications</a:t>
            </a:r>
            <a:r>
              <a:rPr lang="en-US" sz="2400" b="0">
                <a:latin typeface="Times New Roman" pitchFamily="18" charset="0"/>
                <a:cs typeface="Times New Roman" pitchFamily="18" charset="0"/>
              </a:rPr>
              <a:t> using graphical user interfaces, remote services, and workflow.</a:t>
            </a:r>
          </a:p>
          <a:p>
            <a:pPr marL="1031875" lvl="1" indent="-484188" algn="just"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pPr>
            <a:endParaRPr lang="en-US" sz="2200" b="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8" y="771525"/>
            <a:ext cx="9037637" cy="608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Slide Number Placeholder 5"/>
          <p:cNvSpPr>
            <a:spLocks noGrp="1"/>
          </p:cNvSpPr>
          <p:nvPr>
            <p:ph type="sldNum" sz="quarter" idx="12"/>
          </p:nvPr>
        </p:nvSpPr>
        <p:spPr>
          <a:xfrm>
            <a:off x="0" y="6445250"/>
            <a:ext cx="587375"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FA5E446D-F65F-4D81-BCE4-BF487A03E0AB}" type="slidenum">
              <a:rPr lang="en-US" smtClean="0">
                <a:solidFill>
                  <a:schemeClr val="bg1"/>
                </a:solidFill>
              </a:rPr>
              <a:pPr eaLnBrk="1" hangingPunct="1"/>
              <a:t>13</a:t>
            </a:fld>
            <a:endParaRPr lang="en-US" dirty="0" smtClean="0">
              <a:solidFill>
                <a:schemeClr val="bg1"/>
              </a:solidFill>
            </a:endParaRPr>
          </a:p>
        </p:txBody>
      </p:sp>
      <p:sp>
        <p:nvSpPr>
          <p:cNvPr id="16388" name="AutoShape 2"/>
          <p:cNvSpPr>
            <a:spLocks noGrp="1" noChangeArrowheads="1"/>
          </p:cNvSpPr>
          <p:nvPr>
            <p:ph type="title"/>
          </p:nvPr>
        </p:nvSpPr>
        <p:spPr>
          <a:xfrm>
            <a:off x="533400" y="152400"/>
            <a:ext cx="8534400" cy="609600"/>
          </a:xfrm>
        </p:spPr>
        <p:txBody>
          <a:bodyPr/>
          <a:lstStyle/>
          <a:p>
            <a:pPr eaLnBrk="1" hangingPunct="1"/>
            <a:r>
              <a:rPr lang="en-US" smtClean="0"/>
              <a:t>https://myasucourses.asu.edu/Blackboard</a:t>
            </a:r>
          </a:p>
        </p:txBody>
      </p:sp>
      <p:sp>
        <p:nvSpPr>
          <p:cNvPr id="6" name="Left Arrow 5"/>
          <p:cNvSpPr/>
          <p:nvPr/>
        </p:nvSpPr>
        <p:spPr bwMode="auto">
          <a:xfrm>
            <a:off x="1524000" y="3657600"/>
            <a:ext cx="1524000" cy="990600"/>
          </a:xfrm>
          <a:prstGeom prst="lef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pitchFamily="34" charset="0"/>
              </a:rPr>
              <a:t>Polling vs. Event-driven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2"/>
          </p:nvPr>
        </p:nvSpPr>
        <p:spPr>
          <a:xfrm>
            <a:off x="0" y="6369050"/>
            <a:ext cx="587375" cy="488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AB69EC15-A4A2-4475-97EE-2E0365A0DE06}" type="slidenum">
              <a:rPr lang="en-US" smtClean="0">
                <a:solidFill>
                  <a:schemeClr val="bg1"/>
                </a:solidFill>
              </a:rPr>
              <a:pPr eaLnBrk="1" hangingPunct="1"/>
              <a:t>14</a:t>
            </a:fld>
            <a:endParaRPr lang="en-US" dirty="0" smtClean="0">
              <a:solidFill>
                <a:schemeClr val="bg1"/>
              </a:solidFill>
            </a:endParaRPr>
          </a:p>
        </p:txBody>
      </p:sp>
      <p:sp>
        <p:nvSpPr>
          <p:cNvPr id="17411" name="AutoShape 2"/>
          <p:cNvSpPr>
            <a:spLocks noGrp="1" noChangeArrowheads="1"/>
          </p:cNvSpPr>
          <p:nvPr>
            <p:ph type="title"/>
          </p:nvPr>
        </p:nvSpPr>
        <p:spPr>
          <a:xfrm>
            <a:off x="2209800" y="0"/>
            <a:ext cx="4953000" cy="685800"/>
          </a:xfrm>
        </p:spPr>
        <p:txBody>
          <a:bodyPr/>
          <a:lstStyle/>
          <a:p>
            <a:pPr eaLnBrk="1" hangingPunct="1"/>
            <a:r>
              <a:rPr lang="en-US" sz="3200" dirty="0" smtClean="0"/>
              <a:t>Weight and Grading Scale</a:t>
            </a:r>
          </a:p>
        </p:txBody>
      </p:sp>
      <p:graphicFrame>
        <p:nvGraphicFramePr>
          <p:cNvPr id="81" name="Table 80"/>
          <p:cNvGraphicFramePr>
            <a:graphicFrameLocks noGrp="1"/>
          </p:cNvGraphicFramePr>
          <p:nvPr>
            <p:extLst>
              <p:ext uri="{D42A27DB-BD31-4B8C-83A1-F6EECF244321}">
                <p14:modId xmlns:p14="http://schemas.microsoft.com/office/powerpoint/2010/main" val="1746688231"/>
              </p:ext>
            </p:extLst>
          </p:nvPr>
        </p:nvGraphicFramePr>
        <p:xfrm>
          <a:off x="609600" y="2228334"/>
          <a:ext cx="4191000" cy="3200400"/>
        </p:xfrm>
        <a:graphic>
          <a:graphicData uri="http://schemas.openxmlformats.org/drawingml/2006/table">
            <a:tbl>
              <a:tblPr firstRow="1" bandRow="1">
                <a:tableStyleId>{5C22544A-7EE6-4342-B048-85BDC9FD1C3A}</a:tableStyleId>
              </a:tblPr>
              <a:tblGrid>
                <a:gridCol w="2819400"/>
                <a:gridCol w="1371600"/>
              </a:tblGrid>
              <a:tr h="533400">
                <a:tc>
                  <a:txBody>
                    <a:bodyPr/>
                    <a:lstStyle/>
                    <a:p>
                      <a:r>
                        <a:rPr lang="en-US" sz="2400" dirty="0" smtClean="0">
                          <a:latin typeface="Times New Roman" pitchFamily="18" charset="0"/>
                          <a:cs typeface="Times New Roman" pitchFamily="18" charset="0"/>
                        </a:rPr>
                        <a:t>Graded Activity</a:t>
                      </a:r>
                      <a:endParaRPr lang="en-US" sz="2400" dirty="0"/>
                    </a:p>
                  </a:txBody>
                  <a:tcPr/>
                </a:tc>
                <a:tc>
                  <a:txBody>
                    <a:bodyPr/>
                    <a:lstStyle/>
                    <a:p>
                      <a:r>
                        <a:rPr lang="en-US" sz="2400" dirty="0" smtClean="0">
                          <a:latin typeface="Times New Roman" pitchFamily="18" charset="0"/>
                          <a:cs typeface="Times New Roman" pitchFamily="18" charset="0"/>
                        </a:rPr>
                        <a:t>Weight</a:t>
                      </a:r>
                      <a:endParaRPr lang="en-US" sz="2400" dirty="0"/>
                    </a:p>
                  </a:txBody>
                  <a:tcPr/>
                </a:tc>
              </a:tr>
              <a:tr h="533400">
                <a:tc>
                  <a:txBody>
                    <a:bodyPr/>
                    <a:lstStyle/>
                    <a:p>
                      <a:r>
                        <a:rPr lang="en-US" sz="2400" b="0" dirty="0" smtClean="0">
                          <a:latin typeface="Times New Roman" pitchFamily="18" charset="0"/>
                          <a:cs typeface="Times New Roman" pitchFamily="18" charset="0"/>
                        </a:rPr>
                        <a:t>Assignments</a:t>
                      </a:r>
                      <a:endParaRPr lang="en-US" sz="2400" dirty="0"/>
                    </a:p>
                  </a:txBody>
                  <a:tcPr/>
                </a:tc>
                <a:tc>
                  <a:txBody>
                    <a:bodyPr/>
                    <a:lstStyle/>
                    <a:p>
                      <a:r>
                        <a:rPr lang="en-US" sz="2400" dirty="0" smtClean="0"/>
                        <a:t>30%</a:t>
                      </a:r>
                      <a:endParaRPr lang="en-US" sz="2400" dirty="0"/>
                    </a:p>
                  </a:txBody>
                  <a:tcPr/>
                </a:tc>
              </a:tr>
              <a:tr h="533400">
                <a:tc>
                  <a:txBody>
                    <a:bodyPr/>
                    <a:lstStyle/>
                    <a:p>
                      <a:r>
                        <a:rPr lang="en-US" sz="2400" dirty="0" smtClean="0"/>
                        <a:t>Lecture Exercises</a:t>
                      </a:r>
                      <a:r>
                        <a:rPr lang="en-US" sz="2400" dirty="0" smtClean="0">
                          <a:solidFill>
                            <a:srgbClr val="FF0000"/>
                          </a:solidFill>
                        </a:rPr>
                        <a:t>*</a:t>
                      </a:r>
                      <a:endParaRPr lang="en-US" sz="2400" dirty="0">
                        <a:solidFill>
                          <a:srgbClr val="FF0000"/>
                        </a:solidFill>
                      </a:endParaRPr>
                    </a:p>
                  </a:txBody>
                  <a:tcPr/>
                </a:tc>
                <a:tc>
                  <a:txBody>
                    <a:bodyPr/>
                    <a:lstStyle/>
                    <a:p>
                      <a:r>
                        <a:rPr lang="en-US" sz="2400" dirty="0" smtClean="0"/>
                        <a:t>11%</a:t>
                      </a:r>
                      <a:endParaRPr lang="en-US" sz="2400" dirty="0"/>
                    </a:p>
                  </a:txBody>
                  <a:tcPr/>
                </a:tc>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smtClean="0">
                          <a:latin typeface="Times New Roman" pitchFamily="18" charset="0"/>
                        </a:rPr>
                        <a:t>Quizzes 1, 2, 3, 4</a:t>
                      </a:r>
                      <a:r>
                        <a:rPr lang="en-US" sz="2400" b="0" kern="1200" dirty="0" smtClean="0">
                          <a:solidFill>
                            <a:schemeClr val="dk1"/>
                          </a:solidFill>
                          <a:latin typeface="Times New Roman" pitchFamily="18" charset="0"/>
                          <a:ea typeface="+mn-ea"/>
                          <a:cs typeface="+mn-cs"/>
                        </a:rPr>
                        <a:t>, 5</a:t>
                      </a:r>
                      <a:r>
                        <a:rPr lang="en-US" sz="2400" b="0" i="1" dirty="0" smtClean="0">
                          <a:solidFill>
                            <a:srgbClr val="FF0000"/>
                          </a:solidFill>
                          <a:latin typeface="Times New Roman" pitchFamily="18" charset="0"/>
                        </a:rPr>
                        <a:t>*</a:t>
                      </a:r>
                    </a:p>
                  </a:txBody>
                  <a:tcPr/>
                </a:tc>
                <a:tc>
                  <a:txBody>
                    <a:bodyPr/>
                    <a:lstStyle/>
                    <a:p>
                      <a:r>
                        <a:rPr lang="en-US" sz="2400" dirty="0" smtClean="0"/>
                        <a:t>12%</a:t>
                      </a:r>
                      <a:endParaRPr lang="en-US" sz="2400" dirty="0"/>
                    </a:p>
                  </a:txBody>
                  <a:tcPr/>
                </a:tc>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smtClean="0">
                          <a:latin typeface="Times New Roman" pitchFamily="18" charset="0"/>
                        </a:rPr>
                        <a:t>Mid-Term Exam</a:t>
                      </a:r>
                    </a:p>
                  </a:txBody>
                  <a:tcPr/>
                </a:tc>
                <a:tc>
                  <a:txBody>
                    <a:bodyPr/>
                    <a:lstStyle/>
                    <a:p>
                      <a:r>
                        <a:rPr lang="en-US" sz="2400" dirty="0" smtClean="0"/>
                        <a:t>22% </a:t>
                      </a:r>
                      <a:endParaRPr lang="en-US" sz="2400" dirty="0"/>
                    </a:p>
                  </a:txBody>
                  <a:tcPr/>
                </a:tc>
              </a:tr>
              <a:tr h="533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dirty="0" smtClean="0">
                          <a:latin typeface="Times New Roman" pitchFamily="18" charset="0"/>
                          <a:cs typeface="Times New Roman" pitchFamily="18" charset="0"/>
                        </a:rPr>
                        <a:t>Final Exam</a:t>
                      </a:r>
                    </a:p>
                  </a:txBody>
                  <a:tcPr/>
                </a:tc>
                <a:tc>
                  <a:txBody>
                    <a:bodyPr/>
                    <a:lstStyle/>
                    <a:p>
                      <a:r>
                        <a:rPr lang="en-US" sz="2400" dirty="0" smtClean="0"/>
                        <a:t>25%</a:t>
                      </a:r>
                      <a:endParaRPr lang="en-US" sz="2400" dirty="0"/>
                    </a:p>
                  </a:txBody>
                  <a:tcPr/>
                </a:tc>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3491115387"/>
              </p:ext>
            </p:extLst>
          </p:nvPr>
        </p:nvGraphicFramePr>
        <p:xfrm>
          <a:off x="5181600" y="1463172"/>
          <a:ext cx="3429000" cy="4937628"/>
        </p:xfrm>
        <a:graphic>
          <a:graphicData uri="http://schemas.openxmlformats.org/drawingml/2006/table">
            <a:tbl>
              <a:tblPr/>
              <a:tblGrid>
                <a:gridCol w="1981200"/>
                <a:gridCol w="1447800"/>
              </a:tblGrid>
              <a:tr h="82285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FFFF"/>
                          </a:solidFill>
                          <a:effectLst/>
                          <a:latin typeface="Times New Roman" pitchFamily="18" charset="0"/>
                          <a:cs typeface="Times New Roman" pitchFamily="18" charset="0"/>
                        </a:rPr>
                        <a:t>Percentage</a:t>
                      </a:r>
                      <a:endParaRPr kumimoji="0" lang="en-US" sz="2400" b="1" i="0" u="none" strike="noStrike" cap="none" normalizeH="0" baseline="0" dirty="0" smtClean="0">
                        <a:ln>
                          <a:noFill/>
                        </a:ln>
                        <a:solidFill>
                          <a:srgbClr val="FFFFFF"/>
                        </a:solidFill>
                        <a:effectLst/>
                        <a:latin typeface="Times New Roman" pitchFamily="18"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FFFFFF"/>
                          </a:solidFill>
                          <a:effectLst/>
                          <a:latin typeface="Times New Roman" pitchFamily="18" charset="0"/>
                          <a:cs typeface="Times New Roman" pitchFamily="18" charset="0"/>
                        </a:rPr>
                        <a:t>Symbol Grade</a:t>
                      </a:r>
                      <a:endParaRPr kumimoji="0" lang="en-US" sz="2400" b="1" i="0" u="none" strike="noStrike" cap="none" normalizeH="0" baseline="0" smtClean="0">
                        <a:ln>
                          <a:noFill/>
                        </a:ln>
                        <a:solidFill>
                          <a:srgbClr val="FFFFFF"/>
                        </a:solidFill>
                        <a:effectLst/>
                        <a:latin typeface="Times New Roman" pitchFamily="18"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8857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3366"/>
                          </a:solidFill>
                          <a:effectLst/>
                          <a:latin typeface="Times New Roman" pitchFamily="18" charset="0"/>
                        </a:rPr>
                        <a:t>96.5-100%</a:t>
                      </a:r>
                      <a:endParaRPr kumimoji="0" lang="en-US" sz="2400" b="0" i="0" u="none" strike="noStrike" cap="none" normalizeH="0" baseline="0" dirty="0" smtClean="0">
                        <a:ln>
                          <a:noFill/>
                        </a:ln>
                        <a:solidFill>
                          <a:srgbClr val="003366"/>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3366"/>
                          </a:solidFill>
                          <a:effectLst/>
                          <a:latin typeface="Times New Roman" pitchFamily="18" charset="0"/>
                        </a:rPr>
                        <a:t>92.5-96.4%</a:t>
                      </a:r>
                      <a:br>
                        <a:rPr kumimoji="0" lang="en-US" sz="2400" b="0" i="0" u="none" strike="noStrike" cap="none" normalizeH="0" baseline="0" dirty="0" smtClean="0">
                          <a:ln>
                            <a:noFill/>
                          </a:ln>
                          <a:solidFill>
                            <a:srgbClr val="003366"/>
                          </a:solidFill>
                          <a:effectLst/>
                          <a:latin typeface="Times New Roman" pitchFamily="18" charset="0"/>
                        </a:rPr>
                      </a:br>
                      <a:r>
                        <a:rPr kumimoji="0" lang="en-US" sz="2400" b="0" i="0" u="none" strike="noStrike" cap="none" normalizeH="0" baseline="0" dirty="0" smtClean="0">
                          <a:ln>
                            <a:noFill/>
                          </a:ln>
                          <a:solidFill>
                            <a:srgbClr val="003366"/>
                          </a:solidFill>
                          <a:effectLst/>
                          <a:latin typeface="Times New Roman" pitchFamily="18" charset="0"/>
                        </a:rPr>
                        <a:t>89.5-92.4%</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cs typeface="Times New Roman" pitchFamily="18" charset="0"/>
                        </a:rPr>
                        <a:t>A+</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cs typeface="Times New Roman" pitchFamily="18" charset="0"/>
                        </a:rPr>
                        <a:t>A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cs typeface="Times New Roman" pitchFamily="18" charset="0"/>
                        </a:rPr>
                        <a:t>A-</a:t>
                      </a:r>
                      <a:endParaRPr kumimoji="0" lang="en-US" sz="2400" b="0" i="0" u="none" strike="noStrike" cap="none" normalizeH="0" baseline="0" smtClean="0">
                        <a:ln>
                          <a:noFill/>
                        </a:ln>
                        <a:solidFill>
                          <a:srgbClr val="003366"/>
                        </a:solidFill>
                        <a:effectLst/>
                        <a:latin typeface="Times New Roman" pitchFamily="18"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r>
              <a:tr h="118857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3366"/>
                          </a:solidFill>
                          <a:effectLst/>
                          <a:latin typeface="Times New Roman" pitchFamily="18" charset="0"/>
                          <a:cs typeface="Times New Roman" pitchFamily="18" charset="0"/>
                        </a:rPr>
                        <a:t>86.5-89.4%</a:t>
                      </a:r>
                      <a:endParaRPr kumimoji="0" lang="en-US" sz="2400" b="0" i="0" u="none" strike="noStrike" cap="none" normalizeH="0" baseline="0" dirty="0" smtClean="0">
                        <a:ln>
                          <a:noFill/>
                        </a:ln>
                        <a:solidFill>
                          <a:srgbClr val="003366"/>
                        </a:solidFill>
                        <a:effectLst/>
                        <a:latin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3366"/>
                          </a:solidFill>
                          <a:effectLst/>
                          <a:latin typeface="Times New Roman" pitchFamily="18" charset="0"/>
                          <a:cs typeface="Times New Roman" pitchFamily="18" charset="0"/>
                        </a:rPr>
                        <a:t>82.5-86.4%</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3366"/>
                          </a:solidFill>
                          <a:effectLst/>
                          <a:latin typeface="Times New Roman" pitchFamily="18" charset="0"/>
                          <a:cs typeface="Times New Roman" pitchFamily="18" charset="0"/>
                        </a:rPr>
                        <a:t>79.5-82.4%</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cs typeface="Times New Roman" pitchFamily="18" charset="0"/>
                        </a:rPr>
                        <a:t>B+</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cs typeface="Times New Roman" pitchFamily="18" charset="0"/>
                        </a:rPr>
                        <a:t>B</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cs typeface="Times New Roman" pitchFamily="18" charset="0"/>
                        </a:rPr>
                        <a:t>B-</a:t>
                      </a:r>
                      <a:endParaRPr kumimoji="0" lang="en-US" sz="2400" b="0" i="0" u="none" strike="noStrike" cap="none" normalizeH="0" baseline="0" smtClean="0">
                        <a:ln>
                          <a:noFill/>
                        </a:ln>
                        <a:solidFill>
                          <a:srgbClr val="003366"/>
                        </a:solidFill>
                        <a:effectLst/>
                        <a:latin typeface="Times New Roman" pitchFamily="18"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r>
              <a:tr h="82285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3366"/>
                          </a:solidFill>
                          <a:effectLst/>
                          <a:latin typeface="Times New Roman" pitchFamily="18" charset="0"/>
                          <a:cs typeface="Times New Roman" pitchFamily="18" charset="0"/>
                        </a:rPr>
                        <a:t>75.5-79.4%</a:t>
                      </a:r>
                      <a:endParaRPr kumimoji="0" lang="en-US" sz="2400" b="0" i="0" u="none" strike="noStrike" cap="none" normalizeH="0" baseline="0" dirty="0" smtClean="0">
                        <a:ln>
                          <a:noFill/>
                        </a:ln>
                        <a:solidFill>
                          <a:srgbClr val="003366"/>
                        </a:solidFill>
                        <a:effectLst/>
                        <a:latin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3366"/>
                          </a:solidFill>
                          <a:effectLst/>
                          <a:latin typeface="Times New Roman" pitchFamily="18" charset="0"/>
                          <a:cs typeface="Times New Roman" pitchFamily="18" charset="0"/>
                        </a:rPr>
                        <a:t>69.5-75.4%</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cs typeface="Times New Roman" pitchFamily="18" charset="0"/>
                        </a:rPr>
                        <a:t>C+</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cs typeface="Times New Roman" pitchFamily="18" charset="0"/>
                        </a:rPr>
                        <a:t>C</a:t>
                      </a:r>
                      <a:endParaRPr kumimoji="0" lang="en-US" sz="2400" b="0" i="0" u="none" strike="noStrike" cap="none" normalizeH="0" baseline="0" smtClean="0">
                        <a:ln>
                          <a:noFill/>
                        </a:ln>
                        <a:solidFill>
                          <a:srgbClr val="003366"/>
                        </a:solidFill>
                        <a:effectLst/>
                        <a:latin typeface="Times New Roman" pitchFamily="18"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r>
              <a:tr h="4571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3366"/>
                          </a:solidFill>
                          <a:effectLst/>
                          <a:latin typeface="Times New Roman" pitchFamily="18" charset="0"/>
                          <a:cs typeface="Times New Roman" pitchFamily="18" charset="0"/>
                        </a:rPr>
                        <a:t>59.5-69.4%</a:t>
                      </a:r>
                      <a:endParaRPr kumimoji="0" lang="en-US" sz="2400" b="0" i="0" u="none" strike="noStrike" cap="none" normalizeH="0" baseline="0" dirty="0" smtClean="0">
                        <a:ln>
                          <a:noFill/>
                        </a:ln>
                        <a:solidFill>
                          <a:srgbClr val="003366"/>
                        </a:solidFill>
                        <a:effectLst/>
                        <a:latin typeface="Times New Roman" pitchFamily="18"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rPr>
                        <a:t>D</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6F6"/>
                    </a:solidFill>
                  </a:tcPr>
                </a:tc>
              </a:tr>
              <a:tr h="4571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366"/>
                          </a:solidFill>
                          <a:effectLst/>
                          <a:latin typeface="Times New Roman" pitchFamily="18" charset="0"/>
                          <a:cs typeface="Times New Roman" pitchFamily="18" charset="0"/>
                        </a:rPr>
                        <a:t>Below 60%</a:t>
                      </a:r>
                      <a:endParaRPr kumimoji="0" lang="en-US" sz="2400" b="0" i="0" u="none" strike="noStrike" cap="none" normalizeH="0" baseline="0" smtClean="0">
                        <a:ln>
                          <a:noFill/>
                        </a:ln>
                        <a:solidFill>
                          <a:srgbClr val="003366"/>
                        </a:solidFill>
                        <a:effectLst/>
                        <a:latin typeface="Times New Roman" pitchFamily="18" charset="0"/>
                      </a:endParaRP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3366"/>
                          </a:solidFill>
                          <a:effectLst/>
                          <a:latin typeface="Times New Roman" pitchFamily="18" charset="0"/>
                        </a:rPr>
                        <a:t>E</a:t>
                      </a:r>
                    </a:p>
                  </a:txBody>
                  <a:tcPr marT="45709" marB="4570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ECEC"/>
                    </a:solidFill>
                  </a:tcPr>
                </a:tc>
              </a:tr>
            </a:tbl>
          </a:graphicData>
        </a:graphic>
      </p:graphicFrame>
      <p:sp>
        <p:nvSpPr>
          <p:cNvPr id="2" name="TextBox 1"/>
          <p:cNvSpPr txBox="1"/>
          <p:nvPr/>
        </p:nvSpPr>
        <p:spPr>
          <a:xfrm>
            <a:off x="635001" y="5486400"/>
            <a:ext cx="4165600" cy="1323439"/>
          </a:xfrm>
          <a:prstGeom prst="rect">
            <a:avLst/>
          </a:prstGeom>
          <a:noFill/>
        </p:spPr>
        <p:txBody>
          <a:bodyPr wrap="square" rtlCol="0">
            <a:spAutoFit/>
          </a:bodyPr>
          <a:lstStyle/>
          <a:p>
            <a:r>
              <a:rPr lang="en-US" sz="2000" b="0" dirty="0" smtClean="0">
                <a:solidFill>
                  <a:srgbClr val="FF0000"/>
                </a:solidFill>
                <a:latin typeface="+mj-lt"/>
              </a:rPr>
              <a:t>* </a:t>
            </a:r>
            <a:r>
              <a:rPr lang="en-US" sz="2000" b="0" dirty="0" smtClean="0">
                <a:solidFill>
                  <a:srgbClr val="FF0000"/>
                </a:solidFill>
              </a:rPr>
              <a:t>The lowest one will be dropped. </a:t>
            </a:r>
            <a:r>
              <a:rPr lang="en-US" sz="2000" b="0" dirty="0">
                <a:solidFill>
                  <a:srgbClr val="FF0000"/>
                </a:solidFill>
              </a:rPr>
              <a:t>You can request to reset </a:t>
            </a:r>
            <a:r>
              <a:rPr lang="en-US" sz="2000" b="0" dirty="0">
                <a:solidFill>
                  <a:srgbClr val="00B050"/>
                </a:solidFill>
              </a:rPr>
              <a:t>one</a:t>
            </a:r>
            <a:r>
              <a:rPr lang="en-US" sz="2000" b="0" dirty="0">
                <a:solidFill>
                  <a:srgbClr val="FF0000"/>
                </a:solidFill>
              </a:rPr>
              <a:t> </a:t>
            </a:r>
            <a:r>
              <a:rPr lang="en-US" sz="2000" b="0" dirty="0" smtClean="0">
                <a:solidFill>
                  <a:srgbClr val="FF0000"/>
                </a:solidFill>
              </a:rPr>
              <a:t>test if </a:t>
            </a:r>
            <a:r>
              <a:rPr lang="en-US" sz="2000" b="0" dirty="0">
                <a:solidFill>
                  <a:srgbClr val="FF0000"/>
                </a:solidFill>
              </a:rPr>
              <a:t>your internet connection broke.</a:t>
            </a:r>
          </a:p>
          <a:p>
            <a:endParaRPr lang="en-US" sz="2000" b="0" dirty="0">
              <a:solidFill>
                <a:srgbClr val="FF0000"/>
              </a:solidFill>
            </a:endParaRPr>
          </a:p>
        </p:txBody>
      </p:sp>
      <p:sp>
        <p:nvSpPr>
          <p:cNvPr id="3" name="Rounded Rectangular Callout 2"/>
          <p:cNvSpPr/>
          <p:nvPr/>
        </p:nvSpPr>
        <p:spPr bwMode="auto">
          <a:xfrm>
            <a:off x="1981200" y="685800"/>
            <a:ext cx="3200400" cy="1313934"/>
          </a:xfrm>
          <a:prstGeom prst="wedgeRoundRectCallout">
            <a:avLst>
              <a:gd name="adj1" fmla="val -42424"/>
              <a:gd name="adj2" fmla="val 151617"/>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0" dirty="0"/>
              <a:t>Lecture </a:t>
            </a:r>
            <a:r>
              <a:rPr lang="en-US" b="0" dirty="0" smtClean="0"/>
              <a:t>Exercises &amp; quizzes will be given online for all students too. You can take them in the lecture week.</a:t>
            </a:r>
            <a:endParaRPr kumimoji="0" lang="en-US" sz="1800" b="0" i="0" u="none" strike="noStrike" cap="none" normalizeH="0" baseline="0" dirty="0" smtClean="0">
              <a:ln>
                <a:noFill/>
              </a:ln>
              <a:solidFill>
                <a:schemeClr val="tx1"/>
              </a:solidFill>
              <a:effectLst/>
            </a:endParaRPr>
          </a:p>
        </p:txBody>
      </p:sp>
      <p:sp>
        <p:nvSpPr>
          <p:cNvPr id="4" name="Rounded Rectangle 3"/>
          <p:cNvSpPr/>
          <p:nvPr/>
        </p:nvSpPr>
        <p:spPr bwMode="auto">
          <a:xfrm>
            <a:off x="635000" y="3295134"/>
            <a:ext cx="2717800" cy="1048266"/>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8" presetClass="emph" presetSubtype="0" fill="hold" grpId="1" nodeType="afterEffect">
                                  <p:stCondLst>
                                    <p:cond delay="0"/>
                                  </p:stCondLst>
                                  <p:childTnLst>
                                    <p:animRot by="21600000">
                                      <p:cBhvr>
                                        <p:cTn id="12" dur="2000" fill="hold"/>
                                        <p:tgtEl>
                                          <p:spTgt spid="4"/>
                                        </p:tgtEl>
                                        <p:attrNameLst>
                                          <p:attrName>r</p:attrName>
                                        </p:attrNameLst>
                                      </p:cBhvr>
                                    </p:animRot>
                                  </p:childTnLst>
                                </p:cTn>
                              </p:par>
                            </p:childTnLst>
                          </p:cTn>
                        </p:par>
                        <p:par>
                          <p:cTn id="13" fill="hold">
                            <p:stCondLst>
                              <p:cond delay="3000"/>
                            </p:stCondLst>
                            <p:childTnLst>
                              <p:par>
                                <p:cTn id="14" presetID="42"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4"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A08D1C9E-CF6E-4595-AAC7-E4CC0D2EBC1B}" type="datetime3">
              <a:rPr lang="en-US" b="0" smtClean="0"/>
              <a:pPr eaLnBrk="1" hangingPunct="1"/>
              <a:t>21 August 2014</a:t>
            </a:fld>
            <a:endParaRPr lang="en-US" b="0" smtClean="0"/>
          </a:p>
        </p:txBody>
      </p:sp>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34005290-CAD9-40B1-BD89-97A687FF4A41}" type="slidenum">
              <a:rPr lang="en-US" smtClean="0">
                <a:solidFill>
                  <a:schemeClr val="bg1"/>
                </a:solidFill>
              </a:rPr>
              <a:pPr eaLnBrk="1" hangingPunct="1"/>
              <a:t>15</a:t>
            </a:fld>
            <a:endParaRPr lang="en-US" smtClean="0">
              <a:solidFill>
                <a:schemeClr val="bg1"/>
              </a:solidFill>
            </a:endParaRPr>
          </a:p>
        </p:txBody>
      </p:sp>
      <p:sp>
        <p:nvSpPr>
          <p:cNvPr id="18436" name="AutoShape 2"/>
          <p:cNvSpPr>
            <a:spLocks noGrp="1" noChangeArrowheads="1"/>
          </p:cNvSpPr>
          <p:nvPr>
            <p:ph type="title"/>
          </p:nvPr>
        </p:nvSpPr>
        <p:spPr>
          <a:xfrm>
            <a:off x="2057400" y="76200"/>
            <a:ext cx="6324600" cy="609600"/>
          </a:xfrm>
        </p:spPr>
        <p:txBody>
          <a:bodyPr/>
          <a:lstStyle/>
          <a:p>
            <a:pPr eaLnBrk="1" hangingPunct="1"/>
            <a:r>
              <a:rPr lang="en-US" sz="3200" dirty="0" smtClean="0"/>
              <a:t>Standard Classroom Expectation</a:t>
            </a:r>
          </a:p>
        </p:txBody>
      </p:sp>
      <p:sp>
        <p:nvSpPr>
          <p:cNvPr id="18437" name="Rectangle 3"/>
          <p:cNvSpPr>
            <a:spLocks noGrp="1" noChangeArrowheads="1"/>
          </p:cNvSpPr>
          <p:nvPr>
            <p:ph type="body" idx="1"/>
          </p:nvPr>
        </p:nvSpPr>
        <p:spPr/>
        <p:txBody>
          <a:bodyPr/>
          <a:lstStyle/>
          <a:p>
            <a:pPr eaLnBrk="1" hangingPunct="1">
              <a:lnSpc>
                <a:spcPct val="90000"/>
              </a:lnSpc>
            </a:pPr>
            <a:r>
              <a:rPr lang="en-US" dirty="0" smtClean="0"/>
              <a:t>Silent your </a:t>
            </a:r>
            <a:r>
              <a:rPr lang="en-US" dirty="0" smtClean="0">
                <a:solidFill>
                  <a:srgbClr val="FF0000"/>
                </a:solidFill>
              </a:rPr>
              <a:t>cellular phone</a:t>
            </a:r>
            <a:r>
              <a:rPr lang="en-US" dirty="0" smtClean="0"/>
              <a:t>; If your phone happens to ring, stop it immediately and do not answer your phone!</a:t>
            </a:r>
          </a:p>
          <a:p>
            <a:pPr eaLnBrk="1" hangingPunct="1">
              <a:lnSpc>
                <a:spcPct val="90000"/>
              </a:lnSpc>
            </a:pPr>
            <a:r>
              <a:rPr lang="en-US" dirty="0" smtClean="0"/>
              <a:t>Use computer for directly related activities only, e.g., taking notes. No computer is allowed during any tests (lecture exercises quizzes, exams).</a:t>
            </a:r>
          </a:p>
          <a:p>
            <a:pPr eaLnBrk="1" hangingPunct="1">
              <a:lnSpc>
                <a:spcPct val="90000"/>
              </a:lnSpc>
            </a:pPr>
            <a:r>
              <a:rPr lang="en-US" dirty="0" smtClean="0"/>
              <a:t>Do not talk to each other during the lecture. If you have a question that needs to be resolved immediately, you must ask the instructor.</a:t>
            </a:r>
          </a:p>
          <a:p>
            <a:pPr eaLnBrk="1" hangingPunct="1">
              <a:lnSpc>
                <a:spcPct val="90000"/>
              </a:lnSpc>
            </a:pPr>
            <a:r>
              <a:rPr lang="en-US" dirty="0" smtClean="0"/>
              <a:t>Enter the classroom before the lecture’s starting time.</a:t>
            </a:r>
          </a:p>
          <a:p>
            <a:pPr eaLnBrk="1" hangingPunct="1">
              <a:lnSpc>
                <a:spcPct val="90000"/>
              </a:lnSpc>
            </a:pPr>
            <a:r>
              <a:rPr lang="en-US" dirty="0" smtClean="0"/>
              <a:t>Do not leave the classroom during the lecture, unless there is an emergency situation.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2D5CA536-30DE-40E8-BCA0-773A01030521}" type="datetime3">
              <a:rPr lang="en-US" b="0" smtClean="0"/>
              <a:pPr eaLnBrk="1" hangingPunct="1"/>
              <a:t>21 August 2014</a:t>
            </a:fld>
            <a:endParaRPr lang="en-US" b="0" smtClean="0"/>
          </a:p>
        </p:txBody>
      </p:sp>
      <p:sp>
        <p:nvSpPr>
          <p:cNvPr id="194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FAB4BA59-09DC-490D-889A-6211B2369CED}" type="slidenum">
              <a:rPr lang="en-US" smtClean="0">
                <a:solidFill>
                  <a:schemeClr val="bg1"/>
                </a:solidFill>
              </a:rPr>
              <a:pPr eaLnBrk="1" hangingPunct="1"/>
              <a:t>16</a:t>
            </a:fld>
            <a:endParaRPr lang="en-US" smtClean="0">
              <a:solidFill>
                <a:schemeClr val="bg1"/>
              </a:solidFill>
            </a:endParaRPr>
          </a:p>
        </p:txBody>
      </p:sp>
      <p:sp>
        <p:nvSpPr>
          <p:cNvPr id="19460" name="AutoShape 2"/>
          <p:cNvSpPr>
            <a:spLocks noGrp="1" noChangeArrowheads="1"/>
          </p:cNvSpPr>
          <p:nvPr>
            <p:ph type="title"/>
          </p:nvPr>
        </p:nvSpPr>
        <p:spPr/>
        <p:txBody>
          <a:bodyPr/>
          <a:lstStyle/>
          <a:p>
            <a:pPr eaLnBrk="1" hangingPunct="1"/>
            <a:r>
              <a:rPr lang="en-US" sz="3200" smtClean="0"/>
              <a:t>Policies</a:t>
            </a:r>
          </a:p>
        </p:txBody>
      </p:sp>
      <p:sp>
        <p:nvSpPr>
          <p:cNvPr id="19461" name="Rectangle 3"/>
          <p:cNvSpPr>
            <a:spLocks noGrp="1" noChangeArrowheads="1"/>
          </p:cNvSpPr>
          <p:nvPr>
            <p:ph type="body" idx="1"/>
          </p:nvPr>
        </p:nvSpPr>
        <p:spPr>
          <a:xfrm>
            <a:off x="838200" y="1066800"/>
            <a:ext cx="8077200" cy="5638800"/>
          </a:xfrm>
        </p:spPr>
        <p:txBody>
          <a:bodyPr/>
          <a:lstStyle/>
          <a:p>
            <a:pPr eaLnBrk="1" hangingPunct="1">
              <a:lnSpc>
                <a:spcPct val="110000"/>
              </a:lnSpc>
            </a:pPr>
            <a:r>
              <a:rPr lang="en-US" sz="2400" smtClean="0"/>
              <a:t>Interaction: You are encouraged to ask the instructor questions during the lectures. </a:t>
            </a:r>
          </a:p>
          <a:p>
            <a:pPr eaLnBrk="1" hangingPunct="1">
              <a:lnSpc>
                <a:spcPct val="110000"/>
              </a:lnSpc>
            </a:pPr>
            <a:r>
              <a:rPr lang="en-US" sz="2400" smtClean="0"/>
              <a:t>Outside class help welcome and encouraged: </a:t>
            </a:r>
          </a:p>
          <a:p>
            <a:pPr lvl="1" eaLnBrk="1" hangingPunct="1">
              <a:lnSpc>
                <a:spcPct val="110000"/>
              </a:lnSpc>
            </a:pPr>
            <a:r>
              <a:rPr lang="en-US" sz="2000" smtClean="0"/>
              <a:t>Discussion board (effective and fair);</a:t>
            </a:r>
          </a:p>
          <a:p>
            <a:pPr lvl="1" eaLnBrk="1" hangingPunct="1">
              <a:lnSpc>
                <a:spcPct val="110000"/>
              </a:lnSpc>
            </a:pPr>
            <a:r>
              <a:rPr lang="en-US" sz="2000" smtClean="0"/>
              <a:t>Instructor’s and the TA’s office hours;</a:t>
            </a:r>
          </a:p>
          <a:p>
            <a:pPr lvl="1" eaLnBrk="1" hangingPunct="1">
              <a:lnSpc>
                <a:spcPct val="110000"/>
              </a:lnSpc>
            </a:pPr>
            <a:r>
              <a:rPr lang="en-US" sz="2000" smtClean="0"/>
              <a:t>Request appointments if you can not make the office hours;</a:t>
            </a:r>
          </a:p>
          <a:p>
            <a:pPr lvl="1" eaLnBrk="1" hangingPunct="1">
              <a:lnSpc>
                <a:spcPct val="110000"/>
              </a:lnSpc>
            </a:pPr>
            <a:r>
              <a:rPr lang="en-US" sz="2000" smtClean="0"/>
              <a:t>Email/phone call, if necessary.</a:t>
            </a:r>
          </a:p>
          <a:p>
            <a:pPr eaLnBrk="1" hangingPunct="1">
              <a:lnSpc>
                <a:spcPct val="110000"/>
              </a:lnSpc>
            </a:pPr>
            <a:r>
              <a:rPr lang="en-US" sz="2400" smtClean="0"/>
              <a:t>Tests and exams: Missing tests and exams will be giving zero credit and may not be made up.</a:t>
            </a:r>
          </a:p>
          <a:p>
            <a:pPr eaLnBrk="1" hangingPunct="1">
              <a:lnSpc>
                <a:spcPct val="110000"/>
              </a:lnSpc>
            </a:pPr>
            <a:r>
              <a:rPr lang="en-US" sz="2400" smtClean="0"/>
              <a:t>Assignments: Late submission will be accepted with grade deduction: 1% of grade deduction for every hour after the due time.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8AF044E6-C375-4256-A9A6-2E62705F30BB}" type="datetime3">
              <a:rPr lang="en-US" b="0" smtClean="0"/>
              <a:pPr eaLnBrk="1" hangingPunct="1"/>
              <a:t>21 August 2014</a:t>
            </a:fld>
            <a:endParaRPr lang="en-US" b="0" smtClean="0"/>
          </a:p>
        </p:txBody>
      </p:sp>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ADF5E66C-9AF0-4322-AD1D-AA0FDE463A3C}" type="slidenum">
              <a:rPr lang="en-US" smtClean="0">
                <a:solidFill>
                  <a:schemeClr val="bg1"/>
                </a:solidFill>
              </a:rPr>
              <a:pPr eaLnBrk="1" hangingPunct="1"/>
              <a:t>17</a:t>
            </a:fld>
            <a:endParaRPr lang="en-US" smtClean="0">
              <a:solidFill>
                <a:schemeClr val="bg1"/>
              </a:solidFill>
            </a:endParaRPr>
          </a:p>
        </p:txBody>
      </p:sp>
      <p:sp>
        <p:nvSpPr>
          <p:cNvPr id="20484" name="AutoShape 2"/>
          <p:cNvSpPr>
            <a:spLocks noGrp="1" noChangeArrowheads="1"/>
          </p:cNvSpPr>
          <p:nvPr>
            <p:ph type="title"/>
          </p:nvPr>
        </p:nvSpPr>
        <p:spPr/>
        <p:txBody>
          <a:bodyPr/>
          <a:lstStyle/>
          <a:p>
            <a:pPr eaLnBrk="1" hangingPunct="1"/>
            <a:r>
              <a:rPr lang="en-US" sz="3200" smtClean="0"/>
              <a:t>Extra credit, alternative, and inquires</a:t>
            </a:r>
          </a:p>
        </p:txBody>
      </p:sp>
      <p:sp>
        <p:nvSpPr>
          <p:cNvPr id="20485" name="Rectangle 3"/>
          <p:cNvSpPr>
            <a:spLocks noGrp="1" noChangeArrowheads="1"/>
          </p:cNvSpPr>
          <p:nvPr>
            <p:ph type="body" idx="1"/>
          </p:nvPr>
        </p:nvSpPr>
        <p:spPr>
          <a:xfrm>
            <a:off x="838200" y="914400"/>
            <a:ext cx="8077200" cy="5638800"/>
          </a:xfrm>
        </p:spPr>
        <p:txBody>
          <a:bodyPr/>
          <a:lstStyle/>
          <a:p>
            <a:pPr eaLnBrk="1" hangingPunct="1">
              <a:lnSpc>
                <a:spcPct val="110000"/>
              </a:lnSpc>
            </a:pPr>
            <a:r>
              <a:rPr lang="en-US" sz="2400" smtClean="0"/>
              <a:t>No extra credit-activities will be given to any individual. Extra credit-activities may be given to the entire class.</a:t>
            </a:r>
          </a:p>
          <a:p>
            <a:pPr eaLnBrk="1" hangingPunct="1">
              <a:lnSpc>
                <a:spcPct val="110000"/>
              </a:lnSpc>
            </a:pPr>
            <a:r>
              <a:rPr lang="en-US" sz="2400" smtClean="0"/>
              <a:t>An alternative to a graded activity may be arranged if a student's absence is caused by </a:t>
            </a:r>
            <a:r>
              <a:rPr lang="en-US" sz="2400" b="1" smtClean="0"/>
              <a:t>documented illness or personal emergency</a:t>
            </a:r>
            <a:r>
              <a:rPr lang="en-US" sz="2400" smtClean="0"/>
              <a:t>. A written explanation (including supporting documentation) must be submitted to the instructor </a:t>
            </a:r>
            <a:r>
              <a:rPr lang="en-US" altLang="zh-CN" sz="2400" smtClean="0">
                <a:ea typeface="宋体" pitchFamily="2" charset="-122"/>
              </a:rPr>
              <a:t>before the part of work is due or as soon as the circumstances are known</a:t>
            </a:r>
            <a:r>
              <a:rPr lang="en-US" sz="2400" smtClean="0"/>
              <a:t>.</a:t>
            </a:r>
          </a:p>
          <a:p>
            <a:pPr eaLnBrk="1" hangingPunct="1">
              <a:lnSpc>
                <a:spcPct val="110000"/>
              </a:lnSpc>
            </a:pPr>
            <a:r>
              <a:rPr lang="en-US" altLang="zh-CN" sz="2400" smtClean="0">
                <a:ea typeface="宋体" pitchFamily="2" charset="-122"/>
              </a:rPr>
              <a:t>Any inquires or appeals on grades of homework, projects, or tests must be done in writing by completing the "Grade Inquiry Form" within a week from the day the grades and/or comments were published on-line. State the problem and the</a:t>
            </a:r>
            <a:r>
              <a:rPr lang="en-US" altLang="zh-CN" sz="2400" i="1" smtClean="0">
                <a:ea typeface="宋体" pitchFamily="2" charset="-122"/>
              </a:rPr>
              <a:t> </a:t>
            </a:r>
            <a:r>
              <a:rPr lang="en-US" altLang="zh-CN" sz="2400" smtClean="0">
                <a:ea typeface="宋体" pitchFamily="2" charset="-122"/>
              </a:rPr>
              <a:t>rationale for any change in grade in your appeal </a:t>
            </a:r>
            <a:endParaRPr lang="en-US" sz="24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B224ADE1-CECA-4B7A-BA78-05DC49D60AEC}" type="datetime3">
              <a:rPr lang="en-US" b="0" smtClean="0"/>
              <a:pPr eaLnBrk="1" hangingPunct="1"/>
              <a:t>21 August 2014</a:t>
            </a:fld>
            <a:endParaRPr lang="en-US" b="0" smtClean="0"/>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3CCA3A55-85C1-4A89-B634-A3CA6221BFF7}" type="slidenum">
              <a:rPr lang="en-US" smtClean="0">
                <a:solidFill>
                  <a:schemeClr val="bg1"/>
                </a:solidFill>
              </a:rPr>
              <a:pPr eaLnBrk="1" hangingPunct="1"/>
              <a:t>18</a:t>
            </a:fld>
            <a:endParaRPr lang="en-US" smtClean="0">
              <a:solidFill>
                <a:schemeClr val="bg1"/>
              </a:solidFill>
            </a:endParaRPr>
          </a:p>
        </p:txBody>
      </p:sp>
      <p:sp>
        <p:nvSpPr>
          <p:cNvPr id="21508" name="AutoShape 2"/>
          <p:cNvSpPr>
            <a:spLocks noGrp="1" noChangeArrowheads="1"/>
          </p:cNvSpPr>
          <p:nvPr>
            <p:ph type="title"/>
          </p:nvPr>
        </p:nvSpPr>
        <p:spPr/>
        <p:txBody>
          <a:bodyPr/>
          <a:lstStyle/>
          <a:p>
            <a:pPr eaLnBrk="1" hangingPunct="1"/>
            <a:r>
              <a:rPr lang="en-US" sz="3200" smtClean="0"/>
              <a:t>Cooperation and Code of Conduct</a:t>
            </a:r>
          </a:p>
        </p:txBody>
      </p:sp>
      <p:sp>
        <p:nvSpPr>
          <p:cNvPr id="21509" name="Rectangle 3"/>
          <p:cNvSpPr>
            <a:spLocks noGrp="1" noChangeArrowheads="1"/>
          </p:cNvSpPr>
          <p:nvPr>
            <p:ph type="body" idx="1"/>
          </p:nvPr>
        </p:nvSpPr>
        <p:spPr>
          <a:xfrm>
            <a:off x="838200" y="685800"/>
            <a:ext cx="8077200" cy="5943600"/>
          </a:xfrm>
        </p:spPr>
        <p:txBody>
          <a:bodyPr/>
          <a:lstStyle/>
          <a:p>
            <a:pPr eaLnBrk="1" hangingPunct="1"/>
            <a:r>
              <a:rPr lang="en-US" sz="2000" dirty="0"/>
              <a:t>You are encouraged to cooperate in study group on learning the course materials</a:t>
            </a:r>
            <a:r>
              <a:rPr lang="en-US" altLang="zh-CN" sz="2000" dirty="0" smtClean="0">
                <a:ea typeface="宋体" pitchFamily="2" charset="-122"/>
              </a:rPr>
              <a:t>. </a:t>
            </a:r>
          </a:p>
          <a:p>
            <a:pPr eaLnBrk="1" hangingPunct="1"/>
            <a:r>
              <a:rPr lang="en-US" sz="2000" dirty="0">
                <a:solidFill>
                  <a:srgbClr val="C00000"/>
                </a:solidFill>
              </a:rPr>
              <a:t>Y</a:t>
            </a:r>
            <a:r>
              <a:rPr lang="en-US" sz="2000" dirty="0" smtClean="0">
                <a:solidFill>
                  <a:srgbClr val="C00000"/>
                </a:solidFill>
              </a:rPr>
              <a:t>ou </a:t>
            </a:r>
            <a:r>
              <a:rPr lang="en-US" sz="2000" dirty="0">
                <a:solidFill>
                  <a:srgbClr val="C00000"/>
                </a:solidFill>
              </a:rPr>
              <a:t>may not cooperate on preparing the individual </a:t>
            </a:r>
            <a:r>
              <a:rPr lang="en-US" sz="2000" dirty="0" smtClean="0">
                <a:solidFill>
                  <a:srgbClr val="C00000"/>
                </a:solidFill>
              </a:rPr>
              <a:t>assignments</a:t>
            </a:r>
            <a:r>
              <a:rPr lang="en-US" sz="2000" b="1" dirty="0" smtClean="0">
                <a:ea typeface="宋体" pitchFamily="2" charset="-122"/>
              </a:rPr>
              <a:t>. </a:t>
            </a:r>
            <a:r>
              <a:rPr lang="en-US" altLang="zh-CN" sz="2000" dirty="0" smtClean="0">
                <a:ea typeface="宋体" pitchFamily="2" charset="-122"/>
              </a:rPr>
              <a:t>Anything you turn in must be your own work. If you use an idea that is found in a book or other sources, make sure you acknowledge the source and/or the names of the persons in the write-up for each problem. </a:t>
            </a:r>
          </a:p>
          <a:p>
            <a:pPr eaLnBrk="1" hangingPunct="1"/>
            <a:r>
              <a:rPr lang="en-US" sz="2000" dirty="0"/>
              <a:t>All assignment questions must be asked in the course discussion board. </a:t>
            </a:r>
            <a:r>
              <a:rPr lang="en-US" sz="2000" dirty="0">
                <a:solidFill>
                  <a:srgbClr val="C00000"/>
                </a:solidFill>
              </a:rPr>
              <a:t>Asking assignment questions or making your assignment available in the public </a:t>
            </a:r>
            <a:r>
              <a:rPr lang="en-US" sz="2000" dirty="0" smtClean="0">
                <a:solidFill>
                  <a:srgbClr val="C00000"/>
                </a:solidFill>
              </a:rPr>
              <a:t>websites </a:t>
            </a:r>
            <a:r>
              <a:rPr lang="en-US" sz="2000" dirty="0">
                <a:solidFill>
                  <a:srgbClr val="C00000"/>
                </a:solidFill>
              </a:rPr>
              <a:t>before the assignment due will be considered </a:t>
            </a:r>
            <a:r>
              <a:rPr lang="en-US" sz="2000" dirty="0" smtClean="0">
                <a:solidFill>
                  <a:srgbClr val="C00000"/>
                </a:solidFill>
              </a:rPr>
              <a:t>cheating</a:t>
            </a:r>
            <a:r>
              <a:rPr lang="en-US" sz="2000" dirty="0" smtClean="0"/>
              <a:t>.</a:t>
            </a:r>
            <a:endParaRPr lang="en-US" altLang="zh-CN" sz="2000" dirty="0" smtClean="0">
              <a:ea typeface="宋体" pitchFamily="2" charset="-122"/>
            </a:endParaRPr>
          </a:p>
          <a:p>
            <a:pPr eaLnBrk="1" hangingPunct="1"/>
            <a:r>
              <a:rPr lang="en-US" altLang="zh-CN" sz="2000" dirty="0" smtClean="0">
                <a:ea typeface="宋体" pitchFamily="2" charset="-122"/>
              </a:rPr>
              <a:t>The instructor and the TA are required to CAREFULLY check any possible proliferation or plagiarism. We will use the software tools like MOSS (Measure Of Software Similarity) to check any assignment. The university expects all students to adhere to ASU's policy on Academic Dishonesty. These policies can be found in the Code of Student Conduct: </a:t>
            </a:r>
          </a:p>
          <a:p>
            <a:pPr eaLnBrk="1" hangingPunct="1">
              <a:buNone/>
            </a:pPr>
            <a:r>
              <a:rPr lang="en-US" altLang="zh-CN" sz="2000" i="1" dirty="0" smtClean="0">
                <a:ea typeface="宋体" pitchFamily="2" charset="-122"/>
              </a:rPr>
              <a:t>	</a:t>
            </a:r>
            <a:r>
              <a:rPr lang="en-US" sz="2000" dirty="0"/>
              <a:t> https://provost.asu.edu/academicintegrity/policy </a:t>
            </a:r>
            <a:r>
              <a:rPr lang="en-US" altLang="zh-CN" sz="2000" dirty="0" smtClean="0">
                <a:ea typeface="宋体" pitchFamily="2" charset="-122"/>
              </a:rPr>
              <a:t>		</a:t>
            </a:r>
            <a:endParaRPr lang="en-US" altLang="zh-CN" sz="2000" b="1" dirty="0" smtClean="0">
              <a:ea typeface="宋体" pitchFamily="2" charset="-122"/>
            </a:endParaRPr>
          </a:p>
          <a:p>
            <a:pPr eaLnBrk="1" hangingPunct="1">
              <a:buFont typeface="Wingdings" pitchFamily="2" charset="2"/>
              <a:buNone/>
            </a:pPr>
            <a:r>
              <a:rPr lang="en-US" altLang="zh-CN" sz="2000" b="1" dirty="0" smtClean="0">
                <a:ea typeface="宋体" pitchFamily="2" charset="-122"/>
              </a:rPr>
              <a:t>	ALL</a:t>
            </a:r>
            <a:r>
              <a:rPr lang="en-US" altLang="zh-CN" sz="2000" dirty="0" smtClean="0">
                <a:ea typeface="宋体" pitchFamily="2" charset="-122"/>
              </a:rPr>
              <a:t> cases of cheating or plagiarism will be handed to the Dean's office. Penalties include a failing grade in the class, a note on your official transcript that shows you were punished for cheating. </a:t>
            </a:r>
            <a:endParaRPr lang="en-US" sz="2000" dirty="0" smtClean="0">
              <a:ea typeface="宋体"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334EAD23-9BE3-4A7D-998C-EA4EACBB0974}" type="datetime3">
              <a:rPr lang="en-US" b="0" smtClean="0"/>
              <a:pPr eaLnBrk="1" hangingPunct="1"/>
              <a:t>21 August 2014</a:t>
            </a:fld>
            <a:endParaRPr lang="en-US" b="0" smtClean="0"/>
          </a:p>
        </p:txBody>
      </p:sp>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41D94655-4C17-443D-B6C4-518B63F22ADF}" type="slidenum">
              <a:rPr lang="en-US" smtClean="0">
                <a:solidFill>
                  <a:schemeClr val="bg1"/>
                </a:solidFill>
              </a:rPr>
              <a:pPr eaLnBrk="1" hangingPunct="1"/>
              <a:t>19</a:t>
            </a:fld>
            <a:endParaRPr lang="en-US" smtClean="0">
              <a:solidFill>
                <a:schemeClr val="bg1"/>
              </a:solidFill>
            </a:endParaRPr>
          </a:p>
        </p:txBody>
      </p:sp>
      <p:sp>
        <p:nvSpPr>
          <p:cNvPr id="24580" name="AutoShape 2"/>
          <p:cNvSpPr>
            <a:spLocks noGrp="1" noChangeArrowheads="1"/>
          </p:cNvSpPr>
          <p:nvPr>
            <p:ph type="title"/>
          </p:nvPr>
        </p:nvSpPr>
        <p:spPr>
          <a:xfrm>
            <a:off x="0" y="152400"/>
            <a:ext cx="9067800" cy="609600"/>
          </a:xfrm>
        </p:spPr>
        <p:txBody>
          <a:bodyPr/>
          <a:lstStyle/>
          <a:p>
            <a:pPr algn="ctr"/>
            <a:r>
              <a:rPr lang="en-US" b="0" dirty="0"/>
              <a:t>Fulton Schools of Engineering Honor Code</a:t>
            </a:r>
          </a:p>
        </p:txBody>
      </p:sp>
      <p:sp>
        <p:nvSpPr>
          <p:cNvPr id="24581" name="Rectangle 3"/>
          <p:cNvSpPr>
            <a:spLocks noGrp="1" noChangeArrowheads="1"/>
          </p:cNvSpPr>
          <p:nvPr>
            <p:ph type="body" idx="1"/>
          </p:nvPr>
        </p:nvSpPr>
        <p:spPr>
          <a:xfrm>
            <a:off x="228600" y="1066800"/>
            <a:ext cx="8915400" cy="5486400"/>
          </a:xfrm>
        </p:spPr>
        <p:txBody>
          <a:bodyPr/>
          <a:lstStyle/>
          <a:p>
            <a:pPr>
              <a:buFont typeface="+mj-lt"/>
              <a:buAutoNum type="arabicPeriod"/>
            </a:pPr>
            <a:r>
              <a:rPr lang="en-US" sz="2000" dirty="0" smtClean="0"/>
              <a:t>Seek </a:t>
            </a:r>
            <a:r>
              <a:rPr lang="en-US" sz="2000" dirty="0"/>
              <a:t>out, acquaint myself with, and obey the instructor’s rules concerning the materials I am allowed to use and the types of collaboration in which I am permitted to engage in each of my courses.</a:t>
            </a:r>
          </a:p>
          <a:p>
            <a:pPr>
              <a:buFont typeface="+mj-lt"/>
              <a:buAutoNum type="arabicPeriod"/>
            </a:pPr>
            <a:r>
              <a:rPr lang="en-US" sz="2000" dirty="0"/>
              <a:t>Help my fellow engineering students to succeed both academically and professionally, while both following the instructor’s guidelines on collaboration and encouraging my classmates to behave ethically.</a:t>
            </a:r>
          </a:p>
          <a:p>
            <a:pPr>
              <a:buFont typeface="+mj-lt"/>
              <a:buAutoNum type="arabicPeriod"/>
            </a:pPr>
            <a:r>
              <a:rPr lang="en-US" sz="2000" dirty="0"/>
              <a:t>Ensure that all of my individual work products reflect my own abilities and not those of someone else. I will never copy the work of others or give others the opportunity to copy mine.</a:t>
            </a:r>
          </a:p>
          <a:p>
            <a:pPr>
              <a:buFont typeface="+mj-lt"/>
              <a:buAutoNum type="arabicPeriod"/>
            </a:pPr>
            <a:r>
              <a:rPr lang="en-US" sz="2000" dirty="0"/>
              <a:t>Contribute a fair share of work to all teamwork in which I participate, and acknowledge the contributions of others. I will accept responsibility for the integrity of all work submitted by my team.</a:t>
            </a:r>
          </a:p>
          <a:p>
            <a:pPr>
              <a:buFont typeface="+mj-lt"/>
              <a:buAutoNum type="arabicPeriod"/>
            </a:pPr>
            <a:r>
              <a:rPr lang="en-US" sz="2000" dirty="0"/>
              <a:t>Use only aids authorized by the instructor during all examinations, quizzes, projects, assignments and other evaluations.</a:t>
            </a:r>
          </a:p>
          <a:p>
            <a:pPr>
              <a:buFont typeface="+mj-lt"/>
              <a:buAutoNum type="arabicPeriod"/>
            </a:pPr>
            <a:r>
              <a:rPr lang="en-US" sz="2000" dirty="0"/>
              <a:t>Provide aid to, or receive aid from other students only as permitted by the instructor</a:t>
            </a:r>
            <a:r>
              <a:rPr lang="en-US" sz="2000" dirty="0" smtClean="0"/>
              <a:t>.</a:t>
            </a:r>
            <a:endParaRPr lang="en-US" sz="2000" dirty="0"/>
          </a:p>
        </p:txBody>
      </p:sp>
      <p:sp>
        <p:nvSpPr>
          <p:cNvPr id="2" name="Rectangle 1"/>
          <p:cNvSpPr/>
          <p:nvPr/>
        </p:nvSpPr>
        <p:spPr>
          <a:xfrm>
            <a:off x="2133600" y="697468"/>
            <a:ext cx="5410200" cy="369332"/>
          </a:xfrm>
          <a:prstGeom prst="rect">
            <a:avLst/>
          </a:prstGeom>
        </p:spPr>
        <p:txBody>
          <a:bodyPr wrap="square">
            <a:spAutoFit/>
          </a:bodyPr>
          <a:lstStyle/>
          <a:p>
            <a:r>
              <a:rPr lang="en-US" b="0" dirty="0">
                <a:solidFill>
                  <a:srgbClr val="00B050"/>
                </a:solidFill>
              </a:rPr>
              <a:t>http://engineering.asu.edu/integrity/honor-code/</a:t>
            </a:r>
          </a:p>
        </p:txBody>
      </p:sp>
    </p:spTree>
    <p:extLst>
      <p:ext uri="{BB962C8B-B14F-4D97-AF65-F5344CB8AC3E}">
        <p14:creationId xmlns:p14="http://schemas.microsoft.com/office/powerpoint/2010/main" val="2241153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AB50EFB3-6428-4E63-9DCC-D2636D017197}" type="datetime3">
              <a:rPr lang="en-US" b="0" smtClean="0"/>
              <a:pPr eaLnBrk="1" hangingPunct="1"/>
              <a:t>21 August 2014</a:t>
            </a:fld>
            <a:endParaRPr lang="en-US" b="0" smtClean="0"/>
          </a:p>
        </p:txBody>
      </p:sp>
      <p:sp>
        <p:nvSpPr>
          <p:cNvPr id="409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CBE7A89E-CEB7-4174-94FE-8A28CC8412A5}" type="slidenum">
              <a:rPr lang="en-US" smtClean="0">
                <a:solidFill>
                  <a:schemeClr val="bg1"/>
                </a:solidFill>
              </a:rPr>
              <a:pPr eaLnBrk="1" hangingPunct="1"/>
              <a:t>2</a:t>
            </a:fld>
            <a:endParaRPr lang="en-US" smtClean="0">
              <a:solidFill>
                <a:schemeClr val="bg1"/>
              </a:solidFill>
            </a:endParaRPr>
          </a:p>
        </p:txBody>
      </p:sp>
      <p:sp>
        <p:nvSpPr>
          <p:cNvPr id="4100" name="AutoShape 2"/>
          <p:cNvSpPr>
            <a:spLocks noGrp="1" noChangeArrowheads="1"/>
          </p:cNvSpPr>
          <p:nvPr>
            <p:ph type="title"/>
          </p:nvPr>
        </p:nvSpPr>
        <p:spPr>
          <a:xfrm>
            <a:off x="2362200" y="152400"/>
            <a:ext cx="6477000" cy="609600"/>
          </a:xfrm>
        </p:spPr>
        <p:txBody>
          <a:bodyPr/>
          <a:lstStyle/>
          <a:p>
            <a:pPr eaLnBrk="1" hangingPunct="1"/>
            <a:r>
              <a:rPr lang="en-US" smtClean="0"/>
              <a:t>Day One Itinerary</a:t>
            </a:r>
          </a:p>
        </p:txBody>
      </p:sp>
      <p:sp>
        <p:nvSpPr>
          <p:cNvPr id="4101" name="Rectangle 3"/>
          <p:cNvSpPr>
            <a:spLocks noChangeArrowheads="1"/>
          </p:cNvSpPr>
          <p:nvPr/>
        </p:nvSpPr>
        <p:spPr bwMode="auto">
          <a:xfrm>
            <a:off x="739775" y="1143000"/>
            <a:ext cx="8251825"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eaLnBrk="0" hangingPunct="0">
              <a:lnSpc>
                <a:spcPct val="105000"/>
              </a:lnSpc>
              <a:spcBef>
                <a:spcPct val="20000"/>
              </a:spcBef>
              <a:buClr>
                <a:srgbClr val="000000"/>
              </a:buClr>
              <a:buSzPct val="75000"/>
              <a:buFont typeface="Wingdings" pitchFamily="2" charset="2"/>
              <a:buChar char="§"/>
            </a:pPr>
            <a:r>
              <a:rPr lang="en-US" sz="3200" b="0" dirty="0" smtClean="0">
                <a:solidFill>
                  <a:srgbClr val="000000"/>
                </a:solidFill>
                <a:latin typeface="Times New Roman" pitchFamily="18" charset="0"/>
              </a:rPr>
              <a:t>Instructor: Yinong Chen</a:t>
            </a:r>
          </a:p>
          <a:p>
            <a:pPr marL="457200" indent="-457200" eaLnBrk="0" hangingPunct="0">
              <a:lnSpc>
                <a:spcPct val="105000"/>
              </a:lnSpc>
              <a:spcBef>
                <a:spcPct val="20000"/>
              </a:spcBef>
              <a:buClr>
                <a:srgbClr val="000000"/>
              </a:buClr>
              <a:buSzPct val="75000"/>
              <a:buFont typeface="Arial" panose="020B0604020202020204" pitchFamily="34" charset="0"/>
              <a:buChar char="•"/>
            </a:pPr>
            <a:r>
              <a:rPr lang="en-US" sz="3200" b="0" dirty="0" smtClean="0">
                <a:solidFill>
                  <a:srgbClr val="000000"/>
                </a:solidFill>
                <a:latin typeface="Times New Roman" pitchFamily="18" charset="0"/>
              </a:rPr>
              <a:t>Course </a:t>
            </a:r>
            <a:r>
              <a:rPr lang="en-US" sz="3200" b="0" dirty="0">
                <a:solidFill>
                  <a:srgbClr val="000000"/>
                </a:solidFill>
                <a:latin typeface="Times New Roman" pitchFamily="18" charset="0"/>
              </a:rPr>
              <a:t>objectives &amp; outcomes</a:t>
            </a:r>
          </a:p>
          <a:p>
            <a:pPr marL="457200" indent="-457200" eaLnBrk="0" hangingPunct="0">
              <a:lnSpc>
                <a:spcPct val="105000"/>
              </a:lnSpc>
              <a:spcBef>
                <a:spcPct val="20000"/>
              </a:spcBef>
              <a:buClr>
                <a:srgbClr val="000000"/>
              </a:buClr>
              <a:buSzPct val="75000"/>
              <a:buFont typeface="Wingdings" pitchFamily="2" charset="2"/>
              <a:buChar char="§"/>
            </a:pPr>
            <a:r>
              <a:rPr lang="en-US" sz="3200" b="0" dirty="0">
                <a:solidFill>
                  <a:srgbClr val="000000"/>
                </a:solidFill>
                <a:latin typeface="Times New Roman" pitchFamily="18" charset="0"/>
              </a:rPr>
              <a:t>Syllabus discussion </a:t>
            </a:r>
          </a:p>
          <a:p>
            <a:pPr marL="457200" indent="-457200" eaLnBrk="0" hangingPunct="0">
              <a:lnSpc>
                <a:spcPct val="105000"/>
              </a:lnSpc>
              <a:spcBef>
                <a:spcPct val="20000"/>
              </a:spcBef>
              <a:buClr>
                <a:srgbClr val="000000"/>
              </a:buClr>
              <a:buSzPct val="75000"/>
              <a:buFont typeface="Wingdings" pitchFamily="2" charset="2"/>
              <a:buChar char="§"/>
            </a:pPr>
            <a:r>
              <a:rPr lang="en-US" sz="3200" b="0" dirty="0">
                <a:solidFill>
                  <a:srgbClr val="000000"/>
                </a:solidFill>
                <a:latin typeface="Times New Roman" pitchFamily="18" charset="0"/>
              </a:rPr>
              <a:t>Chapter 1</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334EAD23-9BE3-4A7D-998C-EA4EACBB0974}" type="datetime3">
              <a:rPr lang="en-US" b="0" smtClean="0"/>
              <a:pPr eaLnBrk="1" hangingPunct="1"/>
              <a:t>21 August 2014</a:t>
            </a:fld>
            <a:endParaRPr lang="en-US" b="0" smtClean="0"/>
          </a:p>
        </p:txBody>
      </p:sp>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41D94655-4C17-443D-B6C4-518B63F22ADF}" type="slidenum">
              <a:rPr lang="en-US" smtClean="0">
                <a:solidFill>
                  <a:schemeClr val="bg1"/>
                </a:solidFill>
              </a:rPr>
              <a:pPr eaLnBrk="1" hangingPunct="1"/>
              <a:t>20</a:t>
            </a:fld>
            <a:endParaRPr lang="en-US" smtClean="0">
              <a:solidFill>
                <a:schemeClr val="bg1"/>
              </a:solidFill>
            </a:endParaRPr>
          </a:p>
        </p:txBody>
      </p:sp>
      <p:sp>
        <p:nvSpPr>
          <p:cNvPr id="24580" name="AutoShape 2"/>
          <p:cNvSpPr>
            <a:spLocks noGrp="1" noChangeArrowheads="1"/>
          </p:cNvSpPr>
          <p:nvPr>
            <p:ph type="title"/>
          </p:nvPr>
        </p:nvSpPr>
        <p:spPr>
          <a:xfrm>
            <a:off x="0" y="152400"/>
            <a:ext cx="9067800" cy="609600"/>
          </a:xfrm>
        </p:spPr>
        <p:txBody>
          <a:bodyPr/>
          <a:lstStyle/>
          <a:p>
            <a:pPr algn="ctr"/>
            <a:r>
              <a:rPr lang="en-US" b="0" dirty="0"/>
              <a:t>Fulton Schools of Engineering Honor Code</a:t>
            </a:r>
          </a:p>
        </p:txBody>
      </p:sp>
      <p:sp>
        <p:nvSpPr>
          <p:cNvPr id="24581" name="Rectangle 3"/>
          <p:cNvSpPr>
            <a:spLocks noGrp="1" noChangeArrowheads="1"/>
          </p:cNvSpPr>
          <p:nvPr>
            <p:ph type="body" idx="1"/>
          </p:nvPr>
        </p:nvSpPr>
        <p:spPr>
          <a:xfrm>
            <a:off x="152400" y="1219200"/>
            <a:ext cx="8915400" cy="5334000"/>
          </a:xfrm>
        </p:spPr>
        <p:txBody>
          <a:bodyPr/>
          <a:lstStyle/>
          <a:p>
            <a:pPr marL="403225" indent="-403225">
              <a:buFont typeface="+mj-lt"/>
              <a:buAutoNum type="arabicPeriod" startAt="7"/>
            </a:pPr>
            <a:r>
              <a:rPr lang="en-US" sz="2000" dirty="0" smtClean="0"/>
              <a:t>Give </a:t>
            </a:r>
            <a:r>
              <a:rPr lang="en-US" sz="2000" dirty="0"/>
              <a:t>full credit to others for their words and ideas, whether directly quoted or paraphrased, using proper citation practices in all of my work, including text, figures and computer code, and all materials obtained from the Internet.</a:t>
            </a:r>
          </a:p>
          <a:p>
            <a:pPr marL="403225" indent="-403225">
              <a:buFont typeface="+mj-lt"/>
              <a:buAutoNum type="arabicPeriod" startAt="7"/>
            </a:pPr>
            <a:r>
              <a:rPr lang="en-US" sz="2000" dirty="0"/>
              <a:t>Never act dishonestly including lying, cheating, stealing, or attempting to corrupt the academic enterprise in any way.</a:t>
            </a:r>
          </a:p>
          <a:p>
            <a:pPr marL="403225" indent="-403225">
              <a:buFont typeface="+mj-lt"/>
              <a:buAutoNum type="arabicPeriod" startAt="7"/>
            </a:pPr>
            <a:r>
              <a:rPr lang="en-US" sz="2000" dirty="0"/>
              <a:t>Ensure that all data I record or report are objective, true, accurate and properly documented.</a:t>
            </a:r>
          </a:p>
          <a:p>
            <a:pPr marL="403225" indent="-403225">
              <a:buFont typeface="+mj-lt"/>
              <a:buAutoNum type="arabicPeriod" startAt="7"/>
            </a:pPr>
            <a:r>
              <a:rPr lang="en-US" sz="2000" dirty="0"/>
              <a:t>Treat all students, faculty and staff with respect, courtesy and dignity, the way I would like to be treated myself.</a:t>
            </a:r>
          </a:p>
          <a:p>
            <a:pPr marL="403225" indent="-403225">
              <a:buFont typeface="+mj-lt"/>
              <a:buAutoNum type="arabicPeriod" startAt="7"/>
            </a:pPr>
            <a:r>
              <a:rPr lang="en-US" sz="2000" dirty="0"/>
              <a:t>Recognize that it is how I act when no one else is watching that defines my true character.</a:t>
            </a:r>
          </a:p>
          <a:p>
            <a:pPr marL="403225" indent="-403225">
              <a:buFont typeface="+mj-lt"/>
              <a:buAutoNum type="arabicPeriod" startAt="7"/>
            </a:pPr>
            <a:r>
              <a:rPr lang="en-US" sz="2000" dirty="0"/>
              <a:t>Act at all times with integrity, as the true professional that I am to become</a:t>
            </a:r>
            <a:r>
              <a:rPr lang="en-US" sz="2000" dirty="0" smtClean="0"/>
              <a:t>.</a:t>
            </a:r>
            <a:endParaRPr lang="en-US" sz="2000" dirty="0"/>
          </a:p>
        </p:txBody>
      </p:sp>
      <p:sp>
        <p:nvSpPr>
          <p:cNvPr id="6" name="Rectangle 5"/>
          <p:cNvSpPr/>
          <p:nvPr/>
        </p:nvSpPr>
        <p:spPr>
          <a:xfrm>
            <a:off x="2133600" y="697468"/>
            <a:ext cx="5410200" cy="369332"/>
          </a:xfrm>
          <a:prstGeom prst="rect">
            <a:avLst/>
          </a:prstGeom>
        </p:spPr>
        <p:txBody>
          <a:bodyPr wrap="square">
            <a:spAutoFit/>
          </a:bodyPr>
          <a:lstStyle/>
          <a:p>
            <a:r>
              <a:rPr lang="en-US" b="0" dirty="0">
                <a:solidFill>
                  <a:srgbClr val="00B050"/>
                </a:solidFill>
              </a:rPr>
              <a:t>http://engineering.asu.edu/integrity/honor-code/</a:t>
            </a:r>
          </a:p>
        </p:txBody>
      </p:sp>
    </p:spTree>
    <p:extLst>
      <p:ext uri="{BB962C8B-B14F-4D97-AF65-F5344CB8AC3E}">
        <p14:creationId xmlns:p14="http://schemas.microsoft.com/office/powerpoint/2010/main" val="427067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5FC587A2-8B53-4942-B30F-79D93ACA063F}" type="datetime3">
              <a:rPr lang="en-US" b="0" smtClean="0"/>
              <a:pPr eaLnBrk="1" hangingPunct="1"/>
              <a:t>21 August 2014</a:t>
            </a:fld>
            <a:endParaRPr lang="en-US" b="0" smtClean="0"/>
          </a:p>
        </p:txBody>
      </p:sp>
      <p:sp>
        <p:nvSpPr>
          <p:cNvPr id="512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fld id="{5E473F8F-5286-4FD7-BF33-63D203A8BDBA}" type="slidenum">
              <a:rPr lang="en-US" smtClean="0">
                <a:solidFill>
                  <a:schemeClr val="bg1"/>
                </a:solidFill>
              </a:rPr>
              <a:pPr eaLnBrk="1" hangingPunct="1"/>
              <a:t>3</a:t>
            </a:fld>
            <a:endParaRPr lang="en-US" smtClean="0">
              <a:solidFill>
                <a:schemeClr val="bg1"/>
              </a:solidFill>
            </a:endParaRPr>
          </a:p>
        </p:txBody>
      </p:sp>
      <p:sp>
        <p:nvSpPr>
          <p:cNvPr id="5124" name="AutoShape 2"/>
          <p:cNvSpPr>
            <a:spLocks noGrp="1" noChangeArrowheads="1"/>
          </p:cNvSpPr>
          <p:nvPr>
            <p:ph type="title"/>
          </p:nvPr>
        </p:nvSpPr>
        <p:spPr>
          <a:xfrm>
            <a:off x="2133600" y="76200"/>
            <a:ext cx="6345238" cy="563562"/>
          </a:xfrm>
        </p:spPr>
        <p:txBody>
          <a:bodyPr/>
          <a:lstStyle/>
          <a:p>
            <a:pPr eaLnBrk="1" hangingPunct="1"/>
            <a:r>
              <a:rPr lang="en-US" dirty="0" smtClean="0"/>
              <a:t>Instructor: </a:t>
            </a:r>
            <a:r>
              <a:rPr lang="en-US" dirty="0" err="1" smtClean="0"/>
              <a:t>Yinong</a:t>
            </a:r>
            <a:r>
              <a:rPr lang="en-US" dirty="0" smtClean="0"/>
              <a:t> Chen</a:t>
            </a:r>
          </a:p>
        </p:txBody>
      </p:sp>
      <p:sp>
        <p:nvSpPr>
          <p:cNvPr id="7" name="Rectangle 7"/>
          <p:cNvSpPr>
            <a:spLocks noChangeArrowheads="1"/>
          </p:cNvSpPr>
          <p:nvPr/>
        </p:nvSpPr>
        <p:spPr bwMode="auto">
          <a:xfrm>
            <a:off x="533400" y="457200"/>
            <a:ext cx="86106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39725" indent="-339725" eaLnBrk="0" hangingPunct="0">
              <a:lnSpc>
                <a:spcPct val="120000"/>
              </a:lnSpc>
              <a:spcBef>
                <a:spcPct val="20000"/>
              </a:spcBef>
              <a:buClr>
                <a:srgbClr val="000000"/>
              </a:buClr>
              <a:buSzPct val="75000"/>
              <a:buFont typeface="ZapfDingbats" pitchFamily="82" charset="2"/>
              <a:buNone/>
              <a:tabLst>
                <a:tab pos="688975" algn="l"/>
              </a:tabLst>
            </a:pPr>
            <a:r>
              <a:rPr lang="en-US" sz="2400" b="0" dirty="0">
                <a:solidFill>
                  <a:srgbClr val="000000"/>
                </a:solidFill>
                <a:cs typeface="Arial" charset="0"/>
              </a:rPr>
              <a:t>Joined ASU CSE in 2001</a:t>
            </a:r>
          </a:p>
          <a:p>
            <a:pPr marL="339725" indent="-339725" eaLnBrk="0" hangingPunct="0">
              <a:lnSpc>
                <a:spcPct val="120000"/>
              </a:lnSpc>
              <a:spcBef>
                <a:spcPct val="20000"/>
              </a:spcBef>
              <a:buClr>
                <a:srgbClr val="000000"/>
              </a:buClr>
              <a:buSzPct val="75000"/>
              <a:buFont typeface="ZapfDingbats" pitchFamily="82" charset="2"/>
              <a:buChar char="m"/>
              <a:tabLst>
                <a:tab pos="688975" algn="l"/>
              </a:tabLst>
            </a:pPr>
            <a:r>
              <a:rPr lang="en-US" sz="2400" b="0" dirty="0">
                <a:solidFill>
                  <a:srgbClr val="000000"/>
                </a:solidFill>
                <a:cs typeface="Arial" charset="0"/>
              </a:rPr>
              <a:t>This Semester:</a:t>
            </a:r>
            <a:endParaRPr lang="en-US" b="0" dirty="0">
              <a:cs typeface="Arial" charset="0"/>
            </a:endParaRPr>
          </a:p>
          <a:p>
            <a:pPr marL="339725" indent="-339725" eaLnBrk="0" hangingPunct="0">
              <a:lnSpc>
                <a:spcPct val="90000"/>
              </a:lnSpc>
              <a:spcBef>
                <a:spcPct val="20000"/>
              </a:spcBef>
              <a:buClr>
                <a:srgbClr val="000000"/>
              </a:buClr>
              <a:buSzPct val="75000"/>
              <a:tabLst>
                <a:tab pos="688975" algn="l"/>
              </a:tabLst>
            </a:pPr>
            <a:r>
              <a:rPr lang="en-US" sz="2000" b="0" dirty="0">
                <a:cs typeface="Arial" charset="0"/>
              </a:rPr>
              <a:t>		CSE 230 / EEE 230 </a:t>
            </a:r>
          </a:p>
          <a:p>
            <a:pPr marL="339725" indent="-339725" eaLnBrk="0" hangingPunct="0">
              <a:lnSpc>
                <a:spcPct val="90000"/>
              </a:lnSpc>
              <a:spcBef>
                <a:spcPct val="20000"/>
              </a:spcBef>
              <a:buClr>
                <a:srgbClr val="000000"/>
              </a:buClr>
              <a:buSzPct val="75000"/>
              <a:tabLst>
                <a:tab pos="688975" algn="l"/>
              </a:tabLst>
            </a:pPr>
            <a:r>
              <a:rPr lang="en-US" sz="2000" b="0" dirty="0">
                <a:solidFill>
                  <a:srgbClr val="C00000"/>
                </a:solidFill>
                <a:cs typeface="Arial" charset="0"/>
              </a:rPr>
              <a:t>	</a:t>
            </a:r>
            <a:r>
              <a:rPr lang="en-US" sz="2000" b="0" dirty="0">
                <a:cs typeface="Arial" charset="0"/>
              </a:rPr>
              <a:t>	</a:t>
            </a:r>
            <a:r>
              <a:rPr lang="en-US" sz="2000" b="0" dirty="0" smtClean="0">
                <a:cs typeface="Arial" charset="0"/>
              </a:rPr>
              <a:t>CSE 240</a:t>
            </a:r>
            <a:endParaRPr lang="en-US" sz="2000" b="0" dirty="0">
              <a:cs typeface="Arial" charset="0"/>
            </a:endParaRPr>
          </a:p>
          <a:p>
            <a:pPr eaLnBrk="0" hangingPunct="0">
              <a:lnSpc>
                <a:spcPct val="90000"/>
              </a:lnSpc>
              <a:spcBef>
                <a:spcPct val="20000"/>
              </a:spcBef>
              <a:buClr>
                <a:srgbClr val="000000"/>
              </a:buClr>
              <a:buSzPct val="75000"/>
              <a:tabLst>
                <a:tab pos="688975" algn="l"/>
              </a:tabLst>
            </a:pPr>
            <a:r>
              <a:rPr lang="en-US" sz="2000" b="0" dirty="0">
                <a:cs typeface="Arial" charset="0"/>
              </a:rPr>
              <a:t>	</a:t>
            </a:r>
            <a:r>
              <a:rPr lang="en-US" sz="2000" b="0" dirty="0" smtClean="0">
                <a:cs typeface="Arial" charset="0"/>
              </a:rPr>
              <a:t>CSE </a:t>
            </a:r>
            <a:r>
              <a:rPr lang="en-US" sz="2000" b="0" dirty="0">
                <a:cs typeface="Arial" charset="0"/>
              </a:rPr>
              <a:t>445 / CSE598 / CSE598 Online</a:t>
            </a:r>
          </a:p>
          <a:p>
            <a:pPr marL="339725" indent="-339725" eaLnBrk="0" hangingPunct="0">
              <a:lnSpc>
                <a:spcPct val="120000"/>
              </a:lnSpc>
              <a:spcBef>
                <a:spcPct val="20000"/>
              </a:spcBef>
              <a:buClr>
                <a:srgbClr val="000000"/>
              </a:buClr>
              <a:buSzPct val="75000"/>
              <a:buFont typeface="ZapfDingbats" pitchFamily="82" charset="2"/>
              <a:buChar char="m"/>
              <a:tabLst>
                <a:tab pos="688975" algn="l"/>
              </a:tabLst>
            </a:pPr>
            <a:r>
              <a:rPr lang="en-US" sz="2400" b="0" dirty="0">
                <a:solidFill>
                  <a:srgbClr val="000000"/>
                </a:solidFill>
                <a:cs typeface="Arial" charset="0"/>
              </a:rPr>
              <a:t>Before this semester at ASU</a:t>
            </a:r>
          </a:p>
          <a:p>
            <a:pPr marL="339725" indent="-339725" eaLnBrk="0" hangingPunct="0">
              <a:spcBef>
                <a:spcPct val="20000"/>
              </a:spcBef>
              <a:buClr>
                <a:srgbClr val="000000"/>
              </a:buClr>
              <a:buSzPct val="75000"/>
              <a:buFont typeface="ZapfDingbats" pitchFamily="82" charset="2"/>
              <a:buNone/>
              <a:tabLst>
                <a:tab pos="688975" algn="l"/>
              </a:tabLst>
            </a:pPr>
            <a:r>
              <a:rPr lang="en-US" sz="2000" b="0" dirty="0">
                <a:cs typeface="Arial" charset="0"/>
              </a:rPr>
              <a:t>		</a:t>
            </a:r>
            <a:r>
              <a:rPr lang="en-US" sz="2000" b="0" dirty="0">
                <a:solidFill>
                  <a:srgbClr val="000000"/>
                </a:solidFill>
                <a:cs typeface="Arial" charset="0"/>
              </a:rPr>
              <a:t>CSE 101/FSE100: Every semester from Fall 06 to Fall 11</a:t>
            </a:r>
          </a:p>
          <a:p>
            <a:pPr marL="339725" indent="-339725" eaLnBrk="0" hangingPunct="0">
              <a:spcBef>
                <a:spcPct val="20000"/>
              </a:spcBef>
              <a:buClr>
                <a:srgbClr val="000000"/>
              </a:buClr>
              <a:buSzPct val="75000"/>
              <a:buFont typeface="ZapfDingbats" pitchFamily="82" charset="2"/>
              <a:buNone/>
              <a:tabLst>
                <a:tab pos="688975" algn="l"/>
              </a:tabLst>
            </a:pPr>
            <a:r>
              <a:rPr lang="en-US" sz="2000" b="0" dirty="0">
                <a:solidFill>
                  <a:srgbClr val="000000"/>
                </a:solidFill>
                <a:cs typeface="Arial" charset="0"/>
              </a:rPr>
              <a:t>		CSE230 F11, F12, S13, F13, F14</a:t>
            </a:r>
          </a:p>
          <a:p>
            <a:pPr marL="339725" indent="-339725" eaLnBrk="0" hangingPunct="0">
              <a:spcBef>
                <a:spcPct val="20000"/>
              </a:spcBef>
              <a:buClr>
                <a:srgbClr val="000000"/>
              </a:buClr>
              <a:buSzPct val="75000"/>
              <a:buFont typeface="ZapfDingbats" pitchFamily="82" charset="2"/>
              <a:buNone/>
              <a:tabLst>
                <a:tab pos="688975" algn="l"/>
              </a:tabLst>
            </a:pPr>
            <a:r>
              <a:rPr lang="en-US" sz="2000" b="0" dirty="0">
                <a:solidFill>
                  <a:srgbClr val="000000"/>
                </a:solidFill>
                <a:cs typeface="Arial" charset="0"/>
              </a:rPr>
              <a:t>		CSE 240: F01, S02, F02, S03, F03, S03, SS04, F04, S05, F05, S06, </a:t>
            </a:r>
            <a:br>
              <a:rPr lang="en-US" sz="2000" b="0" dirty="0">
                <a:solidFill>
                  <a:srgbClr val="000000"/>
                </a:solidFill>
                <a:cs typeface="Arial" charset="0"/>
              </a:rPr>
            </a:br>
            <a:r>
              <a:rPr lang="en-US" sz="2000" b="0" dirty="0">
                <a:solidFill>
                  <a:srgbClr val="000000"/>
                </a:solidFill>
                <a:cs typeface="Arial" charset="0"/>
              </a:rPr>
              <a:t>			S07, S12, S13, F13, F14</a:t>
            </a:r>
          </a:p>
          <a:p>
            <a:pPr marL="339725" indent="-339725" eaLnBrk="0" hangingPunct="0">
              <a:spcBef>
                <a:spcPct val="20000"/>
              </a:spcBef>
              <a:buClr>
                <a:srgbClr val="000000"/>
              </a:buClr>
              <a:buSzPct val="75000"/>
              <a:buFont typeface="ZapfDingbats" pitchFamily="82" charset="2"/>
              <a:buNone/>
              <a:tabLst>
                <a:tab pos="688975" algn="l"/>
              </a:tabLst>
            </a:pPr>
            <a:r>
              <a:rPr lang="en-US" sz="2000" b="0" dirty="0">
                <a:solidFill>
                  <a:srgbClr val="000000"/>
                </a:solidFill>
                <a:cs typeface="Arial" charset="0"/>
              </a:rPr>
              <a:t>		CSE 310: SS01, F01, SS02</a:t>
            </a:r>
          </a:p>
          <a:p>
            <a:pPr marL="339725" indent="-339725" eaLnBrk="0" hangingPunct="0">
              <a:spcBef>
                <a:spcPct val="20000"/>
              </a:spcBef>
              <a:buClr>
                <a:srgbClr val="000000"/>
              </a:buClr>
              <a:buSzPct val="75000"/>
              <a:tabLst>
                <a:tab pos="688975" algn="l"/>
              </a:tabLst>
            </a:pPr>
            <a:r>
              <a:rPr lang="en-US" sz="2000" b="0" dirty="0">
                <a:solidFill>
                  <a:srgbClr val="000000"/>
                </a:solidFill>
                <a:cs typeface="Arial" charset="0"/>
              </a:rPr>
              <a:t>		CSE 225/EEE225: F02, S03, F03, S04, CSE 330: S2002, SS 2003</a:t>
            </a:r>
            <a:br>
              <a:rPr lang="en-US" sz="2000" b="0" dirty="0">
                <a:solidFill>
                  <a:srgbClr val="000000"/>
                </a:solidFill>
                <a:cs typeface="Arial" charset="0"/>
              </a:rPr>
            </a:br>
            <a:r>
              <a:rPr lang="en-US" sz="2000" b="0" dirty="0">
                <a:solidFill>
                  <a:srgbClr val="000000"/>
                </a:solidFill>
                <a:cs typeface="Arial" charset="0"/>
              </a:rPr>
              <a:t>	CSE 420/598: S01</a:t>
            </a:r>
          </a:p>
          <a:p>
            <a:pPr marL="339725" indent="-339725" eaLnBrk="0" hangingPunct="0">
              <a:spcBef>
                <a:spcPct val="20000"/>
              </a:spcBef>
              <a:buClr>
                <a:srgbClr val="000000"/>
              </a:buClr>
              <a:buSzPct val="75000"/>
              <a:buFont typeface="ZapfDingbats" pitchFamily="82" charset="2"/>
              <a:buNone/>
              <a:tabLst>
                <a:tab pos="688975" algn="l"/>
              </a:tabLst>
            </a:pPr>
            <a:r>
              <a:rPr lang="en-US" sz="2000" b="0" dirty="0">
                <a:solidFill>
                  <a:srgbClr val="000000"/>
                </a:solidFill>
                <a:cs typeface="Arial" charset="0"/>
              </a:rPr>
              <a:t>		CSE 423 (Capstone) S08, F09</a:t>
            </a:r>
          </a:p>
          <a:p>
            <a:pPr marL="339725" indent="-339725" eaLnBrk="0" hangingPunct="0">
              <a:spcBef>
                <a:spcPct val="20000"/>
              </a:spcBef>
              <a:buClr>
                <a:srgbClr val="000000"/>
              </a:buClr>
              <a:buSzPct val="75000"/>
              <a:buFont typeface="ZapfDingbats" pitchFamily="82" charset="2"/>
              <a:buNone/>
              <a:tabLst>
                <a:tab pos="688975" algn="l"/>
              </a:tabLst>
            </a:pPr>
            <a:r>
              <a:rPr lang="en-US" sz="2000" b="0" dirty="0">
                <a:cs typeface="Arial" charset="0"/>
              </a:rPr>
              <a:t>		CSE 445/598: Almost every semester since 2006 </a:t>
            </a:r>
            <a:br>
              <a:rPr lang="en-US" sz="2000" b="0" dirty="0">
                <a:cs typeface="Arial" charset="0"/>
              </a:rPr>
            </a:br>
            <a:r>
              <a:rPr lang="en-US" sz="2000" b="0" dirty="0">
                <a:cs typeface="Arial" charset="0"/>
              </a:rPr>
              <a:t>	CSE 446/598 (Software Integration &amp; </a:t>
            </a:r>
            <a:r>
              <a:rPr lang="en-US" sz="2000" b="0" dirty="0" err="1">
                <a:cs typeface="Arial" charset="0"/>
              </a:rPr>
              <a:t>Eng</a:t>
            </a:r>
            <a:r>
              <a:rPr lang="en-US" sz="2000" b="0" dirty="0">
                <a:cs typeface="Arial" charset="0"/>
              </a:rPr>
              <a:t>): SS10, SS11, Sp11, </a:t>
            </a:r>
            <a:br>
              <a:rPr lang="en-US" sz="2000" b="0" dirty="0">
                <a:cs typeface="Arial" charset="0"/>
              </a:rPr>
            </a:br>
            <a:r>
              <a:rPr lang="en-US" sz="2000" b="0" dirty="0">
                <a:cs typeface="Arial" charset="0"/>
              </a:rPr>
              <a:t>					SS12, SS13, Sp14</a:t>
            </a:r>
          </a:p>
        </p:txBody>
      </p:sp>
    </p:spTree>
    <p:extLst>
      <p:ext uri="{BB962C8B-B14F-4D97-AF65-F5344CB8AC3E}">
        <p14:creationId xmlns:p14="http://schemas.microsoft.com/office/powerpoint/2010/main" val="1844162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dissolve">
                                      <p:cBhvr>
                                        <p:cTn id="11" dur="500"/>
                                        <p:tgtEl>
                                          <p:spTgt spid="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dissolve">
                                      <p:cBhvr>
                                        <p:cTn id="16" dur="500"/>
                                        <p:tgtEl>
                                          <p:spTgt spid="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dissolve">
                                      <p:cBhvr>
                                        <p:cTn id="21" dur="500"/>
                                        <p:tgtEl>
                                          <p:spTgt spid="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dissolve">
                                      <p:cBhvr>
                                        <p:cTn id="26"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800600"/>
            <a:ext cx="4524375"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A2E614BE-3122-4F4B-9252-3B2E63D02961}" type="datetime3">
              <a:rPr lang="en-US" b="0" smtClean="0"/>
              <a:pPr eaLnBrk="1" hangingPunct="1"/>
              <a:t>21 August 2014</a:t>
            </a:fld>
            <a:endParaRPr lang="en-US" b="0" smtClean="0"/>
          </a:p>
        </p:txBody>
      </p:sp>
      <p:sp>
        <p:nvSpPr>
          <p:cNvPr id="717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1ABA26CE-6E0C-4CEC-8B3C-1F844B46B3D6}" type="slidenum">
              <a:rPr lang="en-US" smtClean="0">
                <a:solidFill>
                  <a:schemeClr val="bg1"/>
                </a:solidFill>
              </a:rPr>
              <a:pPr eaLnBrk="1" hangingPunct="1"/>
              <a:t>4</a:t>
            </a:fld>
            <a:endParaRPr lang="en-US" smtClean="0">
              <a:solidFill>
                <a:schemeClr val="bg1"/>
              </a:solidFill>
            </a:endParaRPr>
          </a:p>
        </p:txBody>
      </p:sp>
      <p:sp>
        <p:nvSpPr>
          <p:cNvPr id="7173" name="AutoShape 2"/>
          <p:cNvSpPr>
            <a:spLocks noGrp="1" noChangeArrowheads="1"/>
          </p:cNvSpPr>
          <p:nvPr>
            <p:ph type="title"/>
          </p:nvPr>
        </p:nvSpPr>
        <p:spPr>
          <a:xfrm>
            <a:off x="2133600" y="76200"/>
            <a:ext cx="6345238" cy="563563"/>
          </a:xfrm>
        </p:spPr>
        <p:txBody>
          <a:bodyPr/>
          <a:lstStyle/>
          <a:p>
            <a:pPr eaLnBrk="1" hangingPunct="1"/>
            <a:r>
              <a:rPr lang="en-US" smtClean="0"/>
              <a:t>Yinong Chen</a:t>
            </a:r>
          </a:p>
        </p:txBody>
      </p:sp>
      <p:sp>
        <p:nvSpPr>
          <p:cNvPr id="205827" name="Rectangle 3"/>
          <p:cNvSpPr>
            <a:spLocks noChangeArrowheads="1"/>
          </p:cNvSpPr>
          <p:nvPr/>
        </p:nvSpPr>
        <p:spPr bwMode="auto">
          <a:xfrm>
            <a:off x="533400" y="990600"/>
            <a:ext cx="84582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eaLnBrk="0" hangingPunct="0">
              <a:lnSpc>
                <a:spcPct val="120000"/>
              </a:lnSpc>
              <a:spcBef>
                <a:spcPct val="20000"/>
              </a:spcBef>
              <a:buClr>
                <a:srgbClr val="000000"/>
              </a:buClr>
              <a:buSzPct val="75000"/>
              <a:buFont typeface="ZapfDingbats"/>
              <a:buNone/>
              <a:tabLst>
                <a:tab pos="457200" algn="l"/>
              </a:tabLst>
            </a:pPr>
            <a:r>
              <a:rPr lang="en-US" sz="2400" b="0" dirty="0">
                <a:solidFill>
                  <a:srgbClr val="000000"/>
                </a:solidFill>
              </a:rPr>
              <a:t>Before joining ASU </a:t>
            </a:r>
          </a:p>
          <a:p>
            <a:pPr marL="457200" indent="-457200" eaLnBrk="0" hangingPunct="0">
              <a:lnSpc>
                <a:spcPct val="120000"/>
              </a:lnSpc>
              <a:spcBef>
                <a:spcPct val="20000"/>
              </a:spcBef>
              <a:buClr>
                <a:srgbClr val="000000"/>
              </a:buClr>
              <a:buSzPct val="75000"/>
              <a:buFont typeface="Wingdings" pitchFamily="2" charset="2"/>
              <a:buChar char="q"/>
              <a:tabLst>
                <a:tab pos="457200" algn="l"/>
              </a:tabLst>
            </a:pPr>
            <a:r>
              <a:rPr lang="en-US" sz="2400" b="0" dirty="0">
                <a:solidFill>
                  <a:srgbClr val="000000"/>
                </a:solidFill>
              </a:rPr>
              <a:t>Taught for six years </a:t>
            </a:r>
            <a:br>
              <a:rPr lang="en-US" sz="2400" b="0" dirty="0">
                <a:solidFill>
                  <a:srgbClr val="000000"/>
                </a:solidFill>
              </a:rPr>
            </a:br>
            <a:r>
              <a:rPr lang="en-US" sz="2400" b="0" dirty="0">
                <a:solidFill>
                  <a:srgbClr val="000000"/>
                </a:solidFill>
              </a:rPr>
              <a:t>	Department of Computer Science</a:t>
            </a:r>
            <a:br>
              <a:rPr lang="en-US" sz="2400" b="0" dirty="0">
                <a:solidFill>
                  <a:srgbClr val="000000"/>
                </a:solidFill>
              </a:rPr>
            </a:br>
            <a:r>
              <a:rPr lang="en-US" sz="2400" b="0" dirty="0">
                <a:solidFill>
                  <a:srgbClr val="000000"/>
                </a:solidFill>
              </a:rPr>
              <a:t>	Wits University of Johannesburg, South Africa</a:t>
            </a:r>
          </a:p>
          <a:p>
            <a:pPr marL="457200" indent="-457200" eaLnBrk="0" hangingPunct="0">
              <a:lnSpc>
                <a:spcPct val="120000"/>
              </a:lnSpc>
              <a:spcBef>
                <a:spcPct val="20000"/>
              </a:spcBef>
              <a:buClr>
                <a:srgbClr val="000000"/>
              </a:buClr>
              <a:buSzPct val="75000"/>
              <a:buFont typeface="Wingdings" pitchFamily="2" charset="2"/>
              <a:buChar char="q"/>
              <a:tabLst>
                <a:tab pos="457200" algn="l"/>
              </a:tabLst>
            </a:pPr>
            <a:r>
              <a:rPr lang="en-US" sz="2400" b="0" dirty="0">
                <a:solidFill>
                  <a:srgbClr val="000000"/>
                </a:solidFill>
              </a:rPr>
              <a:t>Postdoc at LAAS-CNRS, Toulouse, France</a:t>
            </a:r>
          </a:p>
          <a:p>
            <a:pPr marL="457200" indent="-457200" eaLnBrk="0" hangingPunct="0">
              <a:lnSpc>
                <a:spcPct val="120000"/>
              </a:lnSpc>
              <a:spcBef>
                <a:spcPct val="20000"/>
              </a:spcBef>
              <a:buClr>
                <a:srgbClr val="000000"/>
              </a:buClr>
              <a:buSzPct val="75000"/>
              <a:buFont typeface="Wingdings" pitchFamily="2" charset="2"/>
              <a:buChar char="q"/>
              <a:tabLst>
                <a:tab pos="457200" algn="l"/>
              </a:tabLst>
            </a:pPr>
            <a:r>
              <a:rPr lang="en-US" sz="2400" b="0" dirty="0">
                <a:solidFill>
                  <a:srgbClr val="000000"/>
                </a:solidFill>
              </a:rPr>
              <a:t>Ph.D. from the </a:t>
            </a:r>
            <a:r>
              <a:rPr lang="en-US" sz="2400" b="0" dirty="0" smtClean="0">
                <a:solidFill>
                  <a:srgbClr val="000000"/>
                </a:solidFill>
              </a:rPr>
              <a:t>Karlsruhe Inst. of Tech. (KIT), </a:t>
            </a:r>
            <a:r>
              <a:rPr lang="en-US" sz="2400" b="0" dirty="0">
                <a:solidFill>
                  <a:srgbClr val="000000"/>
                </a:solidFill>
              </a:rPr>
              <a:t>Germany</a:t>
            </a:r>
          </a:p>
          <a:p>
            <a:pPr marL="457200" indent="-457200" eaLnBrk="0" hangingPunct="0">
              <a:lnSpc>
                <a:spcPct val="120000"/>
              </a:lnSpc>
              <a:spcBef>
                <a:spcPct val="20000"/>
              </a:spcBef>
              <a:buClr>
                <a:srgbClr val="000000"/>
              </a:buClr>
              <a:buSzPct val="75000"/>
              <a:buFont typeface="Wingdings" pitchFamily="2" charset="2"/>
              <a:buChar char="q"/>
              <a:tabLst>
                <a:tab pos="457200" algn="l"/>
              </a:tabLst>
            </a:pPr>
            <a:r>
              <a:rPr lang="en-US" sz="2400" b="0" dirty="0">
                <a:solidFill>
                  <a:srgbClr val="000000"/>
                </a:solidFill>
              </a:rPr>
              <a:t>Contact and more …</a:t>
            </a:r>
            <a:br>
              <a:rPr lang="en-US" sz="2400" b="0" dirty="0">
                <a:solidFill>
                  <a:srgbClr val="000000"/>
                </a:solidFill>
              </a:rPr>
            </a:br>
            <a:r>
              <a:rPr lang="en-US" sz="2000" b="0" dirty="0">
                <a:solidFill>
                  <a:srgbClr val="000000"/>
                </a:solidFill>
              </a:rPr>
              <a:t>http://www.public.asu.edu/~ychen10/</a:t>
            </a:r>
            <a:endParaRPr lang="en-US" sz="2400" b="0" dirty="0">
              <a:solidFill>
                <a:srgbClr val="000000"/>
              </a:solidFill>
            </a:endParaRPr>
          </a:p>
        </p:txBody>
      </p:sp>
      <p:sp>
        <p:nvSpPr>
          <p:cNvPr id="7" name="Rounded Rectangular Callout 6"/>
          <p:cNvSpPr>
            <a:spLocks noChangeArrowheads="1"/>
          </p:cNvSpPr>
          <p:nvPr/>
        </p:nvSpPr>
        <p:spPr bwMode="auto">
          <a:xfrm>
            <a:off x="5715000" y="4191000"/>
            <a:ext cx="3352800" cy="1295400"/>
          </a:xfrm>
          <a:prstGeom prst="wedgeRoundRectCallout">
            <a:avLst>
              <a:gd name="adj1" fmla="val -54013"/>
              <a:gd name="adj2" fmla="val -73186"/>
              <a:gd name="adj3" fmla="val 16667"/>
            </a:avLst>
          </a:prstGeom>
          <a:solidFill>
            <a:schemeClr val="accent1"/>
          </a:solidFill>
          <a:ln w="9525" algn="ctr">
            <a:solidFill>
              <a:schemeClr val="tx1"/>
            </a:solidFill>
            <a:round/>
            <a:headEnd/>
            <a:tailEnd/>
          </a:ln>
        </p:spPr>
        <p:txBody>
          <a:bodyPr/>
          <a:lstStyle/>
          <a:p>
            <a:r>
              <a:rPr lang="en-US" b="0" dirty="0"/>
              <a:t>Heinrich </a:t>
            </a:r>
            <a:r>
              <a:rPr lang="en-US" dirty="0"/>
              <a:t>Hertz</a:t>
            </a:r>
            <a:r>
              <a:rPr lang="en-US" b="0" dirty="0"/>
              <a:t> worked at  </a:t>
            </a:r>
            <a:r>
              <a:rPr lang="en-US" b="0" dirty="0" smtClean="0"/>
              <a:t>KIT (</a:t>
            </a:r>
            <a:r>
              <a:rPr lang="en-US" b="0" dirty="0" err="1" smtClean="0"/>
              <a:t>UoK</a:t>
            </a:r>
            <a:r>
              <a:rPr lang="en-US" b="0" dirty="0" smtClean="0"/>
              <a:t>) </a:t>
            </a:r>
            <a:r>
              <a:rPr lang="en-US" b="0" i="1" dirty="0" smtClean="0"/>
              <a:t>from </a:t>
            </a:r>
            <a:r>
              <a:rPr lang="en-US" b="0" i="1" dirty="0"/>
              <a:t>1885 to 1888, where he discovered </a:t>
            </a:r>
            <a:r>
              <a:rPr lang="en-US" b="0" dirty="0"/>
              <a:t>electromagnetic waves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Effect transition="in" filter="dissolve">
                                      <p:cBhvr>
                                        <p:cTn id="7" dur="500"/>
                                        <p:tgtEl>
                                          <p:spTgt spid="205827">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05827">
                                            <p:txEl>
                                              <p:pRg st="1" end="1"/>
                                            </p:txEl>
                                          </p:spTgt>
                                        </p:tgtEl>
                                        <p:attrNameLst>
                                          <p:attrName>style.visibility</p:attrName>
                                        </p:attrNameLst>
                                      </p:cBhvr>
                                      <p:to>
                                        <p:strVal val="visible"/>
                                      </p:to>
                                    </p:set>
                                    <p:animEffect transition="in" filter="dissolve">
                                      <p:cBhvr>
                                        <p:cTn id="11" dur="500"/>
                                        <p:tgtEl>
                                          <p:spTgt spid="20582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05827">
                                            <p:txEl>
                                              <p:pRg st="2" end="2"/>
                                            </p:txEl>
                                          </p:spTgt>
                                        </p:tgtEl>
                                        <p:attrNameLst>
                                          <p:attrName>style.visibility</p:attrName>
                                        </p:attrNameLst>
                                      </p:cBhvr>
                                      <p:to>
                                        <p:strVal val="visible"/>
                                      </p:to>
                                    </p:set>
                                    <p:animEffect transition="in" filter="dissolve">
                                      <p:cBhvr>
                                        <p:cTn id="16" dur="500"/>
                                        <p:tgtEl>
                                          <p:spTgt spid="20582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05827">
                                            <p:txEl>
                                              <p:pRg st="3" end="3"/>
                                            </p:txEl>
                                          </p:spTgt>
                                        </p:tgtEl>
                                        <p:attrNameLst>
                                          <p:attrName>style.visibility</p:attrName>
                                        </p:attrNameLst>
                                      </p:cBhvr>
                                      <p:to>
                                        <p:strVal val="visible"/>
                                      </p:to>
                                    </p:set>
                                    <p:animEffect transition="in" filter="dissolve">
                                      <p:cBhvr>
                                        <p:cTn id="21" dur="500"/>
                                        <p:tgtEl>
                                          <p:spTgt spid="205827">
                                            <p:txEl>
                                              <p:pRg st="3" end="3"/>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20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05827">
                                            <p:txEl>
                                              <p:pRg st="4" end="4"/>
                                            </p:txEl>
                                          </p:spTgt>
                                        </p:tgtEl>
                                        <p:attrNameLst>
                                          <p:attrName>style.visibility</p:attrName>
                                        </p:attrNameLst>
                                      </p:cBhvr>
                                      <p:to>
                                        <p:strVal val="visible"/>
                                      </p:to>
                                    </p:set>
                                    <p:animEffect transition="in" filter="dissolve">
                                      <p:cBhvr>
                                        <p:cTn id="30" dur="500"/>
                                        <p:tgtEl>
                                          <p:spTgt spid="205827">
                                            <p:txEl>
                                              <p:pRg st="4" end="4"/>
                                            </p:txEl>
                                          </p:spTgt>
                                        </p:tgtEl>
                                      </p:cBhvr>
                                    </p:animEffect>
                                  </p:childTnLst>
                                </p:cTn>
                              </p:par>
                            </p:childTnLst>
                          </p:cTn>
                        </p:par>
                        <p:par>
                          <p:cTn id="31" fill="hold" nodeType="afterGroup">
                            <p:stCondLst>
                              <p:cond delay="500"/>
                            </p:stCondLst>
                            <p:childTnLst>
                              <p:par>
                                <p:cTn id="32" presetID="49" presetClass="entr" presetSubtype="0" decel="100000" fill="hold" nodeType="afterEffect">
                                  <p:stCondLst>
                                    <p:cond delay="0"/>
                                  </p:stCondLst>
                                  <p:childTnLst>
                                    <p:set>
                                      <p:cBhvr>
                                        <p:cTn id="33" dur="1" fill="hold">
                                          <p:stCondLst>
                                            <p:cond delay="0"/>
                                          </p:stCondLst>
                                        </p:cTn>
                                        <p:tgtEl>
                                          <p:spTgt spid="205828"/>
                                        </p:tgtEl>
                                        <p:attrNameLst>
                                          <p:attrName>style.visibility</p:attrName>
                                        </p:attrNameLst>
                                      </p:cBhvr>
                                      <p:to>
                                        <p:strVal val="visible"/>
                                      </p:to>
                                    </p:set>
                                    <p:anim calcmode="lin" valueType="num">
                                      <p:cBhvr>
                                        <p:cTn id="34" dur="500" fill="hold"/>
                                        <p:tgtEl>
                                          <p:spTgt spid="205828"/>
                                        </p:tgtEl>
                                        <p:attrNameLst>
                                          <p:attrName>ppt_w</p:attrName>
                                        </p:attrNameLst>
                                      </p:cBhvr>
                                      <p:tavLst>
                                        <p:tav tm="0">
                                          <p:val>
                                            <p:fltVal val="0"/>
                                          </p:val>
                                        </p:tav>
                                        <p:tav tm="100000">
                                          <p:val>
                                            <p:strVal val="#ppt_w"/>
                                          </p:val>
                                        </p:tav>
                                      </p:tavLst>
                                    </p:anim>
                                    <p:anim calcmode="lin" valueType="num">
                                      <p:cBhvr>
                                        <p:cTn id="35" dur="500" fill="hold"/>
                                        <p:tgtEl>
                                          <p:spTgt spid="205828"/>
                                        </p:tgtEl>
                                        <p:attrNameLst>
                                          <p:attrName>ppt_h</p:attrName>
                                        </p:attrNameLst>
                                      </p:cBhvr>
                                      <p:tavLst>
                                        <p:tav tm="0">
                                          <p:val>
                                            <p:fltVal val="0"/>
                                          </p:val>
                                        </p:tav>
                                        <p:tav tm="100000">
                                          <p:val>
                                            <p:strVal val="#ppt_h"/>
                                          </p:val>
                                        </p:tav>
                                      </p:tavLst>
                                    </p:anim>
                                    <p:anim calcmode="lin" valueType="num">
                                      <p:cBhvr>
                                        <p:cTn id="36" dur="500" fill="hold"/>
                                        <p:tgtEl>
                                          <p:spTgt spid="205828"/>
                                        </p:tgtEl>
                                        <p:attrNameLst>
                                          <p:attrName>style.rotation</p:attrName>
                                        </p:attrNameLst>
                                      </p:cBhvr>
                                      <p:tavLst>
                                        <p:tav tm="0">
                                          <p:val>
                                            <p:fltVal val="360"/>
                                          </p:val>
                                        </p:tav>
                                        <p:tav tm="100000">
                                          <p:val>
                                            <p:fltVal val="0"/>
                                          </p:val>
                                        </p:tav>
                                      </p:tavLst>
                                    </p:anim>
                                    <p:animEffect transition="in" filter="fade">
                                      <p:cBhvr>
                                        <p:cTn id="37" dur="500"/>
                                        <p:tgtEl>
                                          <p:spTgt spid="205828"/>
                                        </p:tgtEl>
                                      </p:cBhvr>
                                    </p:animEffect>
                                  </p:childTnLst>
                                </p:cTn>
                              </p:par>
                              <p:par>
                                <p:cTn id="38" presetID="10" presetClass="exit" presetSubtype="0" fill="hold" grpId="1" nodeType="withEffect">
                                  <p:stCondLst>
                                    <p:cond delay="0"/>
                                  </p:stCondLst>
                                  <p:childTnLst>
                                    <p:animEffect transition="out" filter="fade">
                                      <p:cBhvr>
                                        <p:cTn id="39" dur="2000"/>
                                        <p:tgtEl>
                                          <p:spTgt spid="7"/>
                                        </p:tgtEl>
                                      </p:cBhvr>
                                    </p:animEffect>
                                    <p:set>
                                      <p:cBhvr>
                                        <p:cTn id="40"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uiExpand="1" build="p" autoUpdateAnimBg="0"/>
      <p:bldP spid="7" grpId="0" uiExpand="1" animBg="1"/>
      <p:bldP spid="7"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E136365B-22C9-486B-AB4F-A5464C8E23E5}" type="slidenum">
              <a:rPr lang="en-US" smtClean="0">
                <a:solidFill>
                  <a:schemeClr val="bg1"/>
                </a:solidFill>
              </a:rPr>
              <a:pPr eaLnBrk="1" hangingPunct="1"/>
              <a:t>5</a:t>
            </a:fld>
            <a:endParaRPr lang="en-US" smtClean="0">
              <a:solidFill>
                <a:schemeClr val="bg1"/>
              </a:solidFill>
            </a:endParaRPr>
          </a:p>
        </p:txBody>
      </p:sp>
      <p:pic>
        <p:nvPicPr>
          <p:cNvPr id="13" name="Picture 7" descr="TextCover">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971800"/>
            <a:ext cx="2092325" cy="26670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14"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595708">
            <a:off x="7239000" y="300038"/>
            <a:ext cx="1465263"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AutoShape 2"/>
          <p:cNvSpPr txBox="1">
            <a:spLocks noChangeArrowheads="1"/>
          </p:cNvSpPr>
          <p:nvPr/>
        </p:nvSpPr>
        <p:spPr bwMode="auto">
          <a:xfrm>
            <a:off x="457200" y="274638"/>
            <a:ext cx="6345238" cy="563562"/>
          </a:xfrm>
          <a:prstGeom prst="roundRect">
            <a:avLst>
              <a:gd name="adj" fmla="val 21667"/>
            </a:avLst>
          </a:prstGeom>
          <a:noFill/>
          <a:ln w="9525">
            <a:noFill/>
            <a:round/>
            <a:headEnd/>
            <a:tailEnd/>
          </a:ln>
        </p:spPr>
        <p:txBody>
          <a:bodyPr anchor="b"/>
          <a:lstStyle/>
          <a:p>
            <a:pPr>
              <a:lnSpc>
                <a:spcPct val="90000"/>
              </a:lnSpc>
              <a:defRPr/>
            </a:pPr>
            <a:r>
              <a:rPr lang="en-US" sz="3600" kern="0">
                <a:solidFill>
                  <a:schemeClr val="tx2"/>
                </a:solidFill>
                <a:latin typeface="+mj-lt"/>
                <a:ea typeface="+mj-ea"/>
                <a:cs typeface="+mj-cs"/>
              </a:rPr>
              <a:t>Yinong Chen</a:t>
            </a:r>
          </a:p>
        </p:txBody>
      </p:sp>
      <p:sp>
        <p:nvSpPr>
          <p:cNvPr id="8199" name="Text Box 8"/>
          <p:cNvSpPr txBox="1">
            <a:spLocks noChangeArrowheads="1"/>
          </p:cNvSpPr>
          <p:nvPr/>
        </p:nvSpPr>
        <p:spPr bwMode="auto">
          <a:xfrm>
            <a:off x="533400" y="1066800"/>
            <a:ext cx="4267200" cy="585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2100" indent="-292100"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lnSpc>
                <a:spcPct val="120000"/>
              </a:lnSpc>
              <a:buFontTx/>
              <a:buChar char="•"/>
            </a:pPr>
            <a:r>
              <a:rPr lang="en-US" sz="2400" b="0" dirty="0" smtClean="0"/>
              <a:t>Dozen books</a:t>
            </a:r>
            <a:endParaRPr lang="en-US" sz="2400" b="0" dirty="0"/>
          </a:p>
          <a:p>
            <a:pPr eaLnBrk="1" hangingPunct="1">
              <a:lnSpc>
                <a:spcPct val="120000"/>
              </a:lnSpc>
              <a:buFontTx/>
              <a:buChar char="•"/>
            </a:pPr>
            <a:r>
              <a:rPr lang="en-US" sz="2400" b="0" dirty="0" smtClean="0"/>
              <a:t>160 </a:t>
            </a:r>
            <a:r>
              <a:rPr lang="en-US" sz="2400" b="0" dirty="0"/>
              <a:t>research papers, 80 of which are after 2005 in service-oriented computing</a:t>
            </a:r>
          </a:p>
          <a:p>
            <a:pPr eaLnBrk="1" hangingPunct="1">
              <a:lnSpc>
                <a:spcPct val="120000"/>
              </a:lnSpc>
              <a:buFontTx/>
              <a:buChar char="•"/>
            </a:pPr>
            <a:r>
              <a:rPr lang="en-US" sz="2400" b="0" dirty="0"/>
              <a:t>Editor of international journals</a:t>
            </a:r>
          </a:p>
          <a:p>
            <a:pPr eaLnBrk="1" hangingPunct="1">
              <a:lnSpc>
                <a:spcPct val="120000"/>
              </a:lnSpc>
              <a:buFontTx/>
              <a:buChar char="•"/>
            </a:pPr>
            <a:r>
              <a:rPr lang="en-US" sz="2400" b="0" dirty="0"/>
              <a:t>Chair of international conferences</a:t>
            </a:r>
          </a:p>
          <a:p>
            <a:pPr eaLnBrk="1" hangingPunct="1">
              <a:lnSpc>
                <a:spcPct val="120000"/>
              </a:lnSpc>
              <a:buFontTx/>
              <a:buChar char="•"/>
            </a:pPr>
            <a:r>
              <a:rPr lang="en-US" sz="2400" b="0" dirty="0"/>
              <a:t>Keynote, panel talks</a:t>
            </a:r>
          </a:p>
          <a:p>
            <a:pPr eaLnBrk="1" hangingPunct="1">
              <a:lnSpc>
                <a:spcPct val="120000"/>
              </a:lnSpc>
              <a:buFontTx/>
              <a:buChar char="•"/>
            </a:pPr>
            <a:r>
              <a:rPr lang="en-US" sz="2400" b="0" dirty="0"/>
              <a:t>Teach high school </a:t>
            </a:r>
            <a:br>
              <a:rPr lang="en-US" sz="2400" b="0" dirty="0"/>
            </a:br>
            <a:r>
              <a:rPr lang="en-US" sz="2400" b="0" dirty="0"/>
              <a:t>students to program </a:t>
            </a:r>
            <a:br>
              <a:rPr lang="en-US" sz="2400" b="0" dirty="0"/>
            </a:br>
            <a:r>
              <a:rPr lang="en-US" sz="2400" b="0" dirty="0"/>
              <a:t>robots</a:t>
            </a:r>
          </a:p>
          <a:p>
            <a:pPr eaLnBrk="1" hangingPunct="1">
              <a:lnSpc>
                <a:spcPct val="120000"/>
              </a:lnSpc>
              <a:buFontTx/>
              <a:buChar char="•"/>
            </a:pPr>
            <a:endParaRPr lang="en-US" sz="2400" b="0" dirty="0"/>
          </a:p>
        </p:txBody>
      </p:sp>
      <p:pic>
        <p:nvPicPr>
          <p:cNvPr id="17"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7013" y="838200"/>
            <a:ext cx="2490787" cy="3200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18"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256549">
            <a:off x="4127790" y="4540250"/>
            <a:ext cx="1476375"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5" descr="TextCover2ed">
            <a:hlinkClick r:id="rId8"/>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922413">
            <a:off x="5099719" y="1528437"/>
            <a:ext cx="2051050" cy="26670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 name="Picture 13" descr="http://www.tup.com.cn/Resource/tstp/026429-01.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15175" y="2640012"/>
            <a:ext cx="1952625" cy="27701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2" name="TextBox 21"/>
          <p:cNvSpPr txBox="1">
            <a:spLocks noChangeArrowheads="1"/>
          </p:cNvSpPr>
          <p:nvPr/>
        </p:nvSpPr>
        <p:spPr bwMode="auto">
          <a:xfrm rot="-1020000">
            <a:off x="6055680" y="3242307"/>
            <a:ext cx="698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dirty="0"/>
              <a:t>2006</a:t>
            </a:r>
          </a:p>
        </p:txBody>
      </p:sp>
      <p:sp>
        <p:nvSpPr>
          <p:cNvPr id="24" name="TextBox 23"/>
          <p:cNvSpPr txBox="1">
            <a:spLocks noChangeArrowheads="1"/>
          </p:cNvSpPr>
          <p:nvPr/>
        </p:nvSpPr>
        <p:spPr bwMode="auto">
          <a:xfrm>
            <a:off x="8294688" y="3794125"/>
            <a:ext cx="696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solidFill>
                  <a:schemeClr val="bg1"/>
                </a:solidFill>
              </a:rPr>
              <a:t>2008</a:t>
            </a:r>
          </a:p>
        </p:txBody>
      </p:sp>
      <p:sp>
        <p:nvSpPr>
          <p:cNvPr id="25" name="TextBox 24"/>
          <p:cNvSpPr txBox="1">
            <a:spLocks noChangeArrowheads="1"/>
          </p:cNvSpPr>
          <p:nvPr/>
        </p:nvSpPr>
        <p:spPr bwMode="auto">
          <a:xfrm>
            <a:off x="4724400" y="3962400"/>
            <a:ext cx="696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dirty="0">
                <a:solidFill>
                  <a:schemeClr val="bg1"/>
                </a:solidFill>
              </a:rPr>
              <a:t>2003</a:t>
            </a:r>
          </a:p>
        </p:txBody>
      </p:sp>
      <p:sp>
        <p:nvSpPr>
          <p:cNvPr id="8194"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ECE966EE-0CF8-47D8-9782-A5B3A8741C1D}" type="datetime3">
              <a:rPr lang="en-US" b="0" smtClean="0"/>
              <a:pPr eaLnBrk="1" hangingPunct="1"/>
              <a:t>21 August 2014</a:t>
            </a:fld>
            <a:endParaRPr lang="en-US" b="0" dirty="0" smtClean="0"/>
          </a:p>
        </p:txBody>
      </p:sp>
      <p:pic>
        <p:nvPicPr>
          <p:cNvPr id="1026" name="Picture 2" descr="http://www.public.asu.edu/~ychen10/images/SocWsiCover.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232502" y="4299483"/>
            <a:ext cx="1930298" cy="253773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a:spLocks noChangeArrowheads="1"/>
          </p:cNvSpPr>
          <p:nvPr/>
        </p:nvSpPr>
        <p:spPr bwMode="auto">
          <a:xfrm>
            <a:off x="5801808" y="2134524"/>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dirty="0" smtClean="0">
                <a:solidFill>
                  <a:schemeClr val="bg1"/>
                </a:solidFill>
              </a:rPr>
              <a:t>2012</a:t>
            </a:r>
            <a:endParaRPr lang="en-US" b="0" dirty="0">
              <a:solidFill>
                <a:schemeClr val="bg1"/>
              </a:solidFill>
            </a:endParaRPr>
          </a:p>
        </p:txBody>
      </p:sp>
      <p:pic>
        <p:nvPicPr>
          <p:cNvPr id="1034" name="Picture 10" descr="C:\Users\ychen10\Downloads\SocWsiCover.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060580" y="4321898"/>
            <a:ext cx="2007220" cy="2517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086600" y="6519446"/>
            <a:ext cx="582211" cy="307777"/>
          </a:xfrm>
          <a:prstGeom prst="rect">
            <a:avLst/>
          </a:prstGeom>
          <a:noFill/>
        </p:spPr>
        <p:txBody>
          <a:bodyPr wrap="none" rtlCol="0">
            <a:spAutoFit/>
          </a:bodyPr>
          <a:lstStyle/>
          <a:p>
            <a:r>
              <a:rPr lang="en-US" sz="1400" b="0" dirty="0" smtClean="0">
                <a:solidFill>
                  <a:schemeClr val="bg1"/>
                </a:solidFill>
              </a:rPr>
              <a:t>2013</a:t>
            </a:r>
            <a:endParaRPr lang="en-US" sz="1400" b="0" dirty="0">
              <a:solidFill>
                <a:schemeClr val="bg1"/>
              </a:solidFill>
            </a:endParaRPr>
          </a:p>
        </p:txBody>
      </p:sp>
      <p:pic>
        <p:nvPicPr>
          <p:cNvPr id="2050" name="Picture 2" descr="http://www.public.asu.edu/~ychen10/book/IntroCseCover.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612838" y="30338"/>
            <a:ext cx="975549" cy="14633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xduph.com/bookimages/4509.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114800" y="5338921"/>
            <a:ext cx="1085056" cy="151907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http://www.public.asu.edu/~ychen10/images/SocWsiCover.jp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607607" y="4429701"/>
            <a:ext cx="1797323" cy="227589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4714061" y="6324600"/>
            <a:ext cx="639919" cy="338554"/>
          </a:xfrm>
          <a:prstGeom prst="rect">
            <a:avLst/>
          </a:prstGeom>
          <a:noFill/>
        </p:spPr>
        <p:txBody>
          <a:bodyPr wrap="none" rtlCol="0">
            <a:spAutoFit/>
          </a:bodyPr>
          <a:lstStyle/>
          <a:p>
            <a:r>
              <a:rPr lang="en-US" sz="1600" b="0" dirty="0" smtClean="0">
                <a:solidFill>
                  <a:schemeClr val="bg1"/>
                </a:solidFill>
              </a:rPr>
              <a:t>2014</a:t>
            </a:r>
            <a:endParaRPr lang="en-US" sz="1600" b="0" dirty="0">
              <a:solidFill>
                <a:schemeClr val="bg1"/>
              </a:solidFill>
            </a:endParaRPr>
          </a:p>
        </p:txBody>
      </p:sp>
      <p:pic>
        <p:nvPicPr>
          <p:cNvPr id="29" name="Picture 2" descr="http://www.public.asu.edu/~ychen10/images/IntroPlCover.jp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624137" y="86766"/>
            <a:ext cx="1762232" cy="223242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0" name="TextBox 29"/>
          <p:cNvSpPr txBox="1">
            <a:spLocks noChangeArrowheads="1"/>
          </p:cNvSpPr>
          <p:nvPr/>
        </p:nvSpPr>
        <p:spPr bwMode="auto">
          <a:xfrm>
            <a:off x="5715000" y="1828800"/>
            <a:ext cx="6399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1600" b="0" dirty="0" smtClean="0">
                <a:solidFill>
                  <a:schemeClr val="bg1"/>
                </a:solidFill>
              </a:rPr>
              <a:t>2012</a:t>
            </a:r>
            <a:endParaRPr lang="en-US" sz="1600" b="0" dirty="0">
              <a:solidFill>
                <a:schemeClr val="bg1"/>
              </a:solidFill>
            </a:endParaRPr>
          </a:p>
        </p:txBody>
      </p:sp>
      <p:pic>
        <p:nvPicPr>
          <p:cNvPr id="31" name="Picture 2" descr="http://www.public.asu.edu/~ychen10/images/IntroPlCover.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572000" y="2191364"/>
            <a:ext cx="1814369" cy="2304436"/>
          </a:xfrm>
          <a:prstGeom prst="rect">
            <a:avLst/>
          </a:prstGeom>
          <a:noFill/>
          <a:ln>
            <a:solidFill>
              <a:schemeClr val="accent2">
                <a:lumMod val="75000"/>
              </a:schemeClr>
            </a:solidFill>
          </a:ln>
          <a:extLst>
            <a:ext uri="{909E8E84-426E-40DD-AFC4-6F175D3DCCD1}">
              <a14:hiddenFill xmlns:a14="http://schemas.microsoft.com/office/drawing/2010/main">
                <a:solidFill>
                  <a:srgbClr val="FFFFFF"/>
                </a:solidFill>
              </a14:hiddenFill>
            </a:ext>
          </a:extLst>
        </p:spPr>
      </p:pic>
      <p:sp>
        <p:nvSpPr>
          <p:cNvPr id="32" name="TextBox 31"/>
          <p:cNvSpPr txBox="1"/>
          <p:nvPr/>
        </p:nvSpPr>
        <p:spPr>
          <a:xfrm>
            <a:off x="5562600" y="4157802"/>
            <a:ext cx="639919" cy="338554"/>
          </a:xfrm>
          <a:prstGeom prst="rect">
            <a:avLst/>
          </a:prstGeom>
          <a:noFill/>
        </p:spPr>
        <p:txBody>
          <a:bodyPr wrap="none" rtlCol="0">
            <a:spAutoFit/>
          </a:bodyPr>
          <a:lstStyle/>
          <a:p>
            <a:r>
              <a:rPr lang="en-US" sz="1600" b="0" dirty="0" smtClean="0">
                <a:solidFill>
                  <a:schemeClr val="bg1"/>
                </a:solidFill>
              </a:rPr>
              <a:t>2014</a:t>
            </a:r>
            <a:endParaRPr lang="en-US" sz="1600" b="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iterate type="lt">
                                    <p:tmAbs val="75"/>
                                  </p:iterate>
                                  <p:childTnLst>
                                    <p:set>
                                      <p:cBhvr>
                                        <p:cTn id="11" dur="1" fill="hold">
                                          <p:stCondLst>
                                            <p:cond delay="74"/>
                                          </p:stCondLst>
                                        </p:cTn>
                                        <p:tgtEl>
                                          <p:spTgt spid="18"/>
                                        </p:tgtEl>
                                        <p:attrNameLst>
                                          <p:attrName>style.visibility</p:attrName>
                                        </p:attrNameLst>
                                      </p:cBhvr>
                                      <p:to>
                                        <p:strVal val="visible"/>
                                      </p:to>
                                    </p:set>
                                  </p:childTnLst>
                                </p:cTn>
                              </p:par>
                            </p:childTnLst>
                          </p:cTn>
                        </p:par>
                        <p:par>
                          <p:cTn id="12" fill="hold" nodeType="afterGroup">
                            <p:stCondLst>
                              <p:cond delay="575"/>
                            </p:stCondLst>
                            <p:childTnLst>
                              <p:par>
                                <p:cTn id="13" presetID="20" presetClass="entr" presetSubtype="0"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edge">
                                      <p:cBhvr>
                                        <p:cTn id="15" dur="500"/>
                                        <p:tgtEl>
                                          <p:spTgt spid="17"/>
                                        </p:tgtEl>
                                      </p:cBhvr>
                                    </p:animEffect>
                                  </p:childTnLst>
                                </p:cTn>
                              </p:par>
                            </p:childTnLst>
                          </p:cTn>
                        </p:par>
                        <p:par>
                          <p:cTn id="16" fill="hold" nodeType="afterGroup">
                            <p:stCondLst>
                              <p:cond delay="1075"/>
                            </p:stCondLst>
                            <p:childTnLst>
                              <p:par>
                                <p:cTn id="17" presetID="22" presetClass="entr" presetSubtype="4"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500" fill="hold"/>
                                        <p:tgtEl>
                                          <p:spTgt spid="25"/>
                                        </p:tgtEl>
                                        <p:attrNameLst>
                                          <p:attrName>ppt_x</p:attrName>
                                        </p:attrNameLst>
                                      </p:cBhvr>
                                      <p:tavLst>
                                        <p:tav tm="0">
                                          <p:val>
                                            <p:strVal val="#ppt_x"/>
                                          </p:val>
                                        </p:tav>
                                        <p:tav tm="100000">
                                          <p:val>
                                            <p:strVal val="#ppt_x"/>
                                          </p:val>
                                        </p:tav>
                                      </p:tavLst>
                                    </p:anim>
                                    <p:anim calcmode="lin" valueType="num">
                                      <p:cBhvr additive="base">
                                        <p:cTn id="23" dur="500" fill="hold"/>
                                        <p:tgtEl>
                                          <p:spTgt spid="25"/>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1575"/>
                            </p:stCondLst>
                            <p:childTnLst>
                              <p:par>
                                <p:cTn id="25" presetID="2" presetClass="entr" presetSubtype="4"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par>
                          <p:cTn id="33" fill="hold" nodeType="afterGroup">
                            <p:stCondLst>
                              <p:cond delay="2075"/>
                            </p:stCondLst>
                            <p:childTnLst>
                              <p:par>
                                <p:cTn id="34" presetID="1" presetClass="entr" presetSubtype="0" fill="hold" nodeType="afterEffect">
                                  <p:stCondLst>
                                    <p:cond delay="0"/>
                                  </p:stCondLst>
                                  <p:childTnLst>
                                    <p:set>
                                      <p:cBhvr>
                                        <p:cTn id="35" dur="1" fill="hold">
                                          <p:stCondLst>
                                            <p:cond delay="499"/>
                                          </p:stCondLst>
                                        </p:cTn>
                                        <p:tgtEl>
                                          <p:spTgt spid="19"/>
                                        </p:tgtEl>
                                        <p:attrNameLst>
                                          <p:attrName>style.visibility</p:attrName>
                                        </p:attrNameLst>
                                      </p:cBhvr>
                                      <p:to>
                                        <p:strVal val="visible"/>
                                      </p:to>
                                    </p:set>
                                  </p:childTnLst>
                                </p:cTn>
                              </p:par>
                              <p:par>
                                <p:cTn id="36" presetID="2" presetClass="entr" presetSubtype="4"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 calcmode="lin" valueType="num">
                                      <p:cBhvr additive="base">
                                        <p:cTn id="38" dur="500" fill="hold"/>
                                        <p:tgtEl>
                                          <p:spTgt spid="22"/>
                                        </p:tgtEl>
                                        <p:attrNameLst>
                                          <p:attrName>ppt_x</p:attrName>
                                        </p:attrNameLst>
                                      </p:cBhvr>
                                      <p:tavLst>
                                        <p:tav tm="0">
                                          <p:val>
                                            <p:strVal val="#ppt_x"/>
                                          </p:val>
                                        </p:tav>
                                        <p:tav tm="100000">
                                          <p:val>
                                            <p:strVal val="#ppt_x"/>
                                          </p:val>
                                        </p:tav>
                                      </p:tavLst>
                                    </p:anim>
                                    <p:anim calcmode="lin" valueType="num">
                                      <p:cBhvr additive="base">
                                        <p:cTn id="39" dur="500" fill="hold"/>
                                        <p:tgtEl>
                                          <p:spTgt spid="22"/>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ppt_x"/>
                                          </p:val>
                                        </p:tav>
                                        <p:tav tm="100000">
                                          <p:val>
                                            <p:strVal val="#ppt_x"/>
                                          </p:val>
                                        </p:tav>
                                      </p:tavLst>
                                    </p:anim>
                                    <p:anim calcmode="lin" valueType="num">
                                      <p:cBhvr additive="base">
                                        <p:cTn id="47" dur="500" fill="hold"/>
                                        <p:tgtEl>
                                          <p:spTgt spid="21"/>
                                        </p:tgtEl>
                                        <p:attrNameLst>
                                          <p:attrName>ppt_y</p:attrName>
                                        </p:attrNameLst>
                                      </p:cBhvr>
                                      <p:tavLst>
                                        <p:tav tm="0">
                                          <p:val>
                                            <p:strVal val="1+#ppt_h/2"/>
                                          </p:val>
                                        </p:tav>
                                        <p:tav tm="100000">
                                          <p:val>
                                            <p:strVal val="#ppt_y"/>
                                          </p:val>
                                        </p:tav>
                                      </p:tavLst>
                                    </p:anim>
                                  </p:childTnLst>
                                </p:cTn>
                              </p:par>
                            </p:childTnLst>
                          </p:cTn>
                        </p:par>
                        <p:par>
                          <p:cTn id="48" fill="hold">
                            <p:stCondLst>
                              <p:cond delay="2575"/>
                            </p:stCondLst>
                            <p:childTnLst>
                              <p:par>
                                <p:cTn id="49" presetID="42" presetClass="entr" presetSubtype="0" fill="hold" nodeType="afterEffect">
                                  <p:stCondLst>
                                    <p:cond delay="0"/>
                                  </p:stCondLst>
                                  <p:childTnLst>
                                    <p:set>
                                      <p:cBhvr>
                                        <p:cTn id="50" dur="1" fill="hold">
                                          <p:stCondLst>
                                            <p:cond delay="0"/>
                                          </p:stCondLst>
                                        </p:cTn>
                                        <p:tgtEl>
                                          <p:spTgt spid="1026"/>
                                        </p:tgtEl>
                                        <p:attrNameLst>
                                          <p:attrName>style.visibility</p:attrName>
                                        </p:attrNameLst>
                                      </p:cBhvr>
                                      <p:to>
                                        <p:strVal val="visible"/>
                                      </p:to>
                                    </p:set>
                                    <p:animEffect transition="in" filter="fade">
                                      <p:cBhvr>
                                        <p:cTn id="51" dur="1000"/>
                                        <p:tgtEl>
                                          <p:spTgt spid="1026"/>
                                        </p:tgtEl>
                                      </p:cBhvr>
                                    </p:animEffect>
                                    <p:anim calcmode="lin" valueType="num">
                                      <p:cBhvr>
                                        <p:cTn id="52" dur="1000" fill="hold"/>
                                        <p:tgtEl>
                                          <p:spTgt spid="1026"/>
                                        </p:tgtEl>
                                        <p:attrNameLst>
                                          <p:attrName>ppt_x</p:attrName>
                                        </p:attrNameLst>
                                      </p:cBhvr>
                                      <p:tavLst>
                                        <p:tav tm="0">
                                          <p:val>
                                            <p:strVal val="#ppt_x"/>
                                          </p:val>
                                        </p:tav>
                                        <p:tav tm="100000">
                                          <p:val>
                                            <p:strVal val="#ppt_x"/>
                                          </p:val>
                                        </p:tav>
                                      </p:tavLst>
                                    </p:anim>
                                    <p:anim calcmode="lin" valueType="num">
                                      <p:cBhvr>
                                        <p:cTn id="53" dur="1000" fill="hold"/>
                                        <p:tgtEl>
                                          <p:spTgt spid="1026"/>
                                        </p:tgtEl>
                                        <p:attrNameLst>
                                          <p:attrName>ppt_y</p:attrName>
                                        </p:attrNameLst>
                                      </p:cBhvr>
                                      <p:tavLst>
                                        <p:tav tm="0">
                                          <p:val>
                                            <p:strVal val="#ppt_y+.1"/>
                                          </p:val>
                                        </p:tav>
                                        <p:tav tm="100000">
                                          <p:val>
                                            <p:strVal val="#ppt_y"/>
                                          </p:val>
                                        </p:tav>
                                      </p:tavLst>
                                    </p:anim>
                                  </p:childTnLst>
                                </p:cTn>
                              </p:par>
                            </p:childTnLst>
                          </p:cTn>
                        </p:par>
                        <p:par>
                          <p:cTn id="54" fill="hold">
                            <p:stCondLst>
                              <p:cond delay="3575"/>
                            </p:stCondLst>
                            <p:childTnLst>
                              <p:par>
                                <p:cTn id="55" presetID="42" presetClass="entr" presetSubtype="0" fill="hold" nodeType="afterEffect">
                                  <p:stCondLst>
                                    <p:cond delay="0"/>
                                  </p:stCondLst>
                                  <p:childTnLst>
                                    <p:set>
                                      <p:cBhvr>
                                        <p:cTn id="56" dur="1" fill="hold">
                                          <p:stCondLst>
                                            <p:cond delay="0"/>
                                          </p:stCondLst>
                                        </p:cTn>
                                        <p:tgtEl>
                                          <p:spTgt spid="1034"/>
                                        </p:tgtEl>
                                        <p:attrNameLst>
                                          <p:attrName>style.visibility</p:attrName>
                                        </p:attrNameLst>
                                      </p:cBhvr>
                                      <p:to>
                                        <p:strVal val="visible"/>
                                      </p:to>
                                    </p:set>
                                    <p:animEffect transition="in" filter="fade">
                                      <p:cBhvr>
                                        <p:cTn id="57" dur="1000"/>
                                        <p:tgtEl>
                                          <p:spTgt spid="1034"/>
                                        </p:tgtEl>
                                      </p:cBhvr>
                                    </p:animEffect>
                                    <p:anim calcmode="lin" valueType="num">
                                      <p:cBhvr>
                                        <p:cTn id="58" dur="1000" fill="hold"/>
                                        <p:tgtEl>
                                          <p:spTgt spid="1034"/>
                                        </p:tgtEl>
                                        <p:attrNameLst>
                                          <p:attrName>ppt_x</p:attrName>
                                        </p:attrNameLst>
                                      </p:cBhvr>
                                      <p:tavLst>
                                        <p:tav tm="0">
                                          <p:val>
                                            <p:strVal val="#ppt_x"/>
                                          </p:val>
                                        </p:tav>
                                        <p:tav tm="100000">
                                          <p:val>
                                            <p:strVal val="#ppt_x"/>
                                          </p:val>
                                        </p:tav>
                                      </p:tavLst>
                                    </p:anim>
                                    <p:anim calcmode="lin" valueType="num">
                                      <p:cBhvr>
                                        <p:cTn id="59" dur="1000" fill="hold"/>
                                        <p:tgtEl>
                                          <p:spTgt spid="1034"/>
                                        </p:tgtEl>
                                        <p:attrNameLst>
                                          <p:attrName>ppt_y</p:attrName>
                                        </p:attrNameLst>
                                      </p:cBhvr>
                                      <p:tavLst>
                                        <p:tav tm="0">
                                          <p:val>
                                            <p:strVal val="#ppt_y+.1"/>
                                          </p:val>
                                        </p:tav>
                                        <p:tav tm="100000">
                                          <p:val>
                                            <p:strVal val="#ppt_y"/>
                                          </p:val>
                                        </p:tav>
                                      </p:tavLst>
                                    </p:anim>
                                  </p:childTnLst>
                                </p:cTn>
                              </p:par>
                            </p:childTnLst>
                          </p:cTn>
                        </p:par>
                        <p:par>
                          <p:cTn id="60" fill="hold">
                            <p:stCondLst>
                              <p:cond delay="4575"/>
                            </p:stCondLst>
                            <p:childTnLst>
                              <p:par>
                                <p:cTn id="61" presetID="42" presetClass="entr" presetSubtype="0" fill="hold" grpId="0" nodeType="after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1000"/>
                                        <p:tgtEl>
                                          <p:spTgt spid="5"/>
                                        </p:tgtEl>
                                      </p:cBhvr>
                                    </p:animEffect>
                                    <p:anim calcmode="lin" valueType="num">
                                      <p:cBhvr>
                                        <p:cTn id="64" dur="1000" fill="hold"/>
                                        <p:tgtEl>
                                          <p:spTgt spid="5"/>
                                        </p:tgtEl>
                                        <p:attrNameLst>
                                          <p:attrName>ppt_x</p:attrName>
                                        </p:attrNameLst>
                                      </p:cBhvr>
                                      <p:tavLst>
                                        <p:tav tm="0">
                                          <p:val>
                                            <p:strVal val="#ppt_x"/>
                                          </p:val>
                                        </p:tav>
                                        <p:tav tm="100000">
                                          <p:val>
                                            <p:strVal val="#ppt_x"/>
                                          </p:val>
                                        </p:tav>
                                      </p:tavLst>
                                    </p:anim>
                                    <p:anim calcmode="lin" valueType="num">
                                      <p:cBhvr>
                                        <p:cTn id="65" dur="1000" fill="hold"/>
                                        <p:tgtEl>
                                          <p:spTgt spid="5"/>
                                        </p:tgtEl>
                                        <p:attrNameLst>
                                          <p:attrName>ppt_y</p:attrName>
                                        </p:attrNameLst>
                                      </p:cBhvr>
                                      <p:tavLst>
                                        <p:tav tm="0">
                                          <p:val>
                                            <p:strVal val="#ppt_y+.1"/>
                                          </p:val>
                                        </p:tav>
                                        <p:tav tm="100000">
                                          <p:val>
                                            <p:strVal val="#ppt_y"/>
                                          </p:val>
                                        </p:tav>
                                      </p:tavLst>
                                    </p:anim>
                                  </p:childTnLst>
                                </p:cTn>
                              </p:par>
                            </p:childTnLst>
                          </p:cTn>
                        </p:par>
                        <p:par>
                          <p:cTn id="66" fill="hold">
                            <p:stCondLst>
                              <p:cond delay="5575"/>
                            </p:stCondLst>
                            <p:childTnLst>
                              <p:par>
                                <p:cTn id="67" presetID="42" presetClass="entr" presetSubtype="0" fill="hold" nodeType="afterEffect">
                                  <p:stCondLst>
                                    <p:cond delay="0"/>
                                  </p:stCondLst>
                                  <p:childTnLst>
                                    <p:set>
                                      <p:cBhvr>
                                        <p:cTn id="68" dur="1" fill="hold">
                                          <p:stCondLst>
                                            <p:cond delay="0"/>
                                          </p:stCondLst>
                                        </p:cTn>
                                        <p:tgtEl>
                                          <p:spTgt spid="2052"/>
                                        </p:tgtEl>
                                        <p:attrNameLst>
                                          <p:attrName>style.visibility</p:attrName>
                                        </p:attrNameLst>
                                      </p:cBhvr>
                                      <p:to>
                                        <p:strVal val="visible"/>
                                      </p:to>
                                    </p:set>
                                    <p:animEffect transition="in" filter="fade">
                                      <p:cBhvr>
                                        <p:cTn id="69" dur="1000"/>
                                        <p:tgtEl>
                                          <p:spTgt spid="2052"/>
                                        </p:tgtEl>
                                      </p:cBhvr>
                                    </p:animEffect>
                                    <p:anim calcmode="lin" valueType="num">
                                      <p:cBhvr>
                                        <p:cTn id="70" dur="1000" fill="hold"/>
                                        <p:tgtEl>
                                          <p:spTgt spid="2052"/>
                                        </p:tgtEl>
                                        <p:attrNameLst>
                                          <p:attrName>ppt_x</p:attrName>
                                        </p:attrNameLst>
                                      </p:cBhvr>
                                      <p:tavLst>
                                        <p:tav tm="0">
                                          <p:val>
                                            <p:strVal val="#ppt_x"/>
                                          </p:val>
                                        </p:tav>
                                        <p:tav tm="100000">
                                          <p:val>
                                            <p:strVal val="#ppt_x"/>
                                          </p:val>
                                        </p:tav>
                                      </p:tavLst>
                                    </p:anim>
                                    <p:anim calcmode="lin" valueType="num">
                                      <p:cBhvr>
                                        <p:cTn id="71" dur="1000" fill="hold"/>
                                        <p:tgtEl>
                                          <p:spTgt spid="2052"/>
                                        </p:tgtEl>
                                        <p:attrNameLst>
                                          <p:attrName>ppt_y</p:attrName>
                                        </p:attrNameLst>
                                      </p:cBhvr>
                                      <p:tavLst>
                                        <p:tav tm="0">
                                          <p:val>
                                            <p:strVal val="#ppt_y+.1"/>
                                          </p:val>
                                        </p:tav>
                                        <p:tav tm="100000">
                                          <p:val>
                                            <p:strVal val="#ppt_y"/>
                                          </p:val>
                                        </p:tav>
                                      </p:tavLst>
                                    </p:anim>
                                  </p:childTnLst>
                                </p:cTn>
                              </p:par>
                            </p:childTnLst>
                          </p:cTn>
                        </p:par>
                        <p:par>
                          <p:cTn id="72" fill="hold">
                            <p:stCondLst>
                              <p:cond delay="6575"/>
                            </p:stCondLst>
                            <p:childTnLst>
                              <p:par>
                                <p:cTn id="73" presetID="42" presetClass="entr" presetSubtype="0" fill="hold" nodeType="afterEffect">
                                  <p:stCondLst>
                                    <p:cond delay="0"/>
                                  </p:stCondLst>
                                  <p:childTnLst>
                                    <p:set>
                                      <p:cBhvr>
                                        <p:cTn id="74" dur="1" fill="hold">
                                          <p:stCondLst>
                                            <p:cond delay="0"/>
                                          </p:stCondLst>
                                        </p:cTn>
                                        <p:tgtEl>
                                          <p:spTgt spid="2050"/>
                                        </p:tgtEl>
                                        <p:attrNameLst>
                                          <p:attrName>style.visibility</p:attrName>
                                        </p:attrNameLst>
                                      </p:cBhvr>
                                      <p:to>
                                        <p:strVal val="visible"/>
                                      </p:to>
                                    </p:set>
                                    <p:animEffect transition="in" filter="fade">
                                      <p:cBhvr>
                                        <p:cTn id="75" dur="1000"/>
                                        <p:tgtEl>
                                          <p:spTgt spid="2050"/>
                                        </p:tgtEl>
                                      </p:cBhvr>
                                    </p:animEffect>
                                    <p:anim calcmode="lin" valueType="num">
                                      <p:cBhvr>
                                        <p:cTn id="76" dur="1000" fill="hold"/>
                                        <p:tgtEl>
                                          <p:spTgt spid="2050"/>
                                        </p:tgtEl>
                                        <p:attrNameLst>
                                          <p:attrName>ppt_x</p:attrName>
                                        </p:attrNameLst>
                                      </p:cBhvr>
                                      <p:tavLst>
                                        <p:tav tm="0">
                                          <p:val>
                                            <p:strVal val="#ppt_x"/>
                                          </p:val>
                                        </p:tav>
                                        <p:tav tm="100000">
                                          <p:val>
                                            <p:strVal val="#ppt_x"/>
                                          </p:val>
                                        </p:tav>
                                      </p:tavLst>
                                    </p:anim>
                                    <p:anim calcmode="lin" valueType="num">
                                      <p:cBhvr>
                                        <p:cTn id="77" dur="1000" fill="hold"/>
                                        <p:tgtEl>
                                          <p:spTgt spid="2050"/>
                                        </p:tgtEl>
                                        <p:attrNameLst>
                                          <p:attrName>ppt_y</p:attrName>
                                        </p:attrNameLst>
                                      </p:cBhvr>
                                      <p:tavLst>
                                        <p:tav tm="0">
                                          <p:val>
                                            <p:strVal val="#ppt_y+.1"/>
                                          </p:val>
                                        </p:tav>
                                        <p:tav tm="100000">
                                          <p:val>
                                            <p:strVal val="#ppt_y"/>
                                          </p:val>
                                        </p:tav>
                                      </p:tavLst>
                                    </p:anim>
                                  </p:childTnLst>
                                </p:cTn>
                              </p:par>
                            </p:childTnLst>
                          </p:cTn>
                        </p:par>
                        <p:par>
                          <p:cTn id="78" fill="hold">
                            <p:stCondLst>
                              <p:cond delay="11575"/>
                            </p:stCondLst>
                            <p:childTnLst>
                              <p:par>
                                <p:cTn id="79" presetID="2" presetClass="entr" presetSubtype="4" fill="hold" nodeType="afterEffect">
                                  <p:stCondLst>
                                    <p:cond delay="0"/>
                                  </p:stCondLst>
                                  <p:childTnLst>
                                    <p:set>
                                      <p:cBhvr>
                                        <p:cTn id="80" dur="1" fill="hold">
                                          <p:stCondLst>
                                            <p:cond delay="0"/>
                                          </p:stCondLst>
                                        </p:cTn>
                                        <p:tgtEl>
                                          <p:spTgt spid="29"/>
                                        </p:tgtEl>
                                        <p:attrNameLst>
                                          <p:attrName>style.visibility</p:attrName>
                                        </p:attrNameLst>
                                      </p:cBhvr>
                                      <p:to>
                                        <p:strVal val="visible"/>
                                      </p:to>
                                    </p:set>
                                    <p:anim calcmode="lin" valueType="num">
                                      <p:cBhvr additive="base">
                                        <p:cTn id="81" dur="500" fill="hold"/>
                                        <p:tgtEl>
                                          <p:spTgt spid="29"/>
                                        </p:tgtEl>
                                        <p:attrNameLst>
                                          <p:attrName>ppt_x</p:attrName>
                                        </p:attrNameLst>
                                      </p:cBhvr>
                                      <p:tavLst>
                                        <p:tav tm="0">
                                          <p:val>
                                            <p:strVal val="#ppt_x"/>
                                          </p:val>
                                        </p:tav>
                                        <p:tav tm="100000">
                                          <p:val>
                                            <p:strVal val="#ppt_x"/>
                                          </p:val>
                                        </p:tav>
                                      </p:tavLst>
                                    </p:anim>
                                    <p:anim calcmode="lin" valueType="num">
                                      <p:cBhvr additive="base">
                                        <p:cTn id="82" dur="500" fill="hold"/>
                                        <p:tgtEl>
                                          <p:spTgt spid="29"/>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 calcmode="lin" valueType="num">
                                      <p:cBhvr additive="base">
                                        <p:cTn id="85" dur="500" fill="hold"/>
                                        <p:tgtEl>
                                          <p:spTgt spid="30"/>
                                        </p:tgtEl>
                                        <p:attrNameLst>
                                          <p:attrName>ppt_x</p:attrName>
                                        </p:attrNameLst>
                                      </p:cBhvr>
                                      <p:tavLst>
                                        <p:tav tm="0">
                                          <p:val>
                                            <p:strVal val="#ppt_x"/>
                                          </p:val>
                                        </p:tav>
                                        <p:tav tm="100000">
                                          <p:val>
                                            <p:strVal val="#ppt_x"/>
                                          </p:val>
                                        </p:tav>
                                      </p:tavLst>
                                    </p:anim>
                                    <p:anim calcmode="lin" valueType="num">
                                      <p:cBhvr additive="base">
                                        <p:cTn id="86" dur="500" fill="hold"/>
                                        <p:tgtEl>
                                          <p:spTgt spid="30"/>
                                        </p:tgtEl>
                                        <p:attrNameLst>
                                          <p:attrName>ppt_y</p:attrName>
                                        </p:attrNameLst>
                                      </p:cBhvr>
                                      <p:tavLst>
                                        <p:tav tm="0">
                                          <p:val>
                                            <p:strVal val="1+#ppt_h/2"/>
                                          </p:val>
                                        </p:tav>
                                        <p:tav tm="100000">
                                          <p:val>
                                            <p:strVal val="#ppt_y"/>
                                          </p:val>
                                        </p:tav>
                                      </p:tavLst>
                                    </p:anim>
                                  </p:childTnLst>
                                </p:cTn>
                              </p:par>
                            </p:childTnLst>
                          </p:cTn>
                        </p:par>
                        <p:par>
                          <p:cTn id="87" fill="hold">
                            <p:stCondLst>
                              <p:cond delay="12075"/>
                            </p:stCondLst>
                            <p:childTnLst>
                              <p:par>
                                <p:cTn id="88" presetID="2" presetClass="entr" presetSubtype="4" fill="hold" nodeType="afterEffect">
                                  <p:stCondLst>
                                    <p:cond delay="0"/>
                                  </p:stCondLst>
                                  <p:childTnLst>
                                    <p:set>
                                      <p:cBhvr>
                                        <p:cTn id="89" dur="1" fill="hold">
                                          <p:stCondLst>
                                            <p:cond delay="0"/>
                                          </p:stCondLst>
                                        </p:cTn>
                                        <p:tgtEl>
                                          <p:spTgt spid="31"/>
                                        </p:tgtEl>
                                        <p:attrNameLst>
                                          <p:attrName>style.visibility</p:attrName>
                                        </p:attrNameLst>
                                      </p:cBhvr>
                                      <p:to>
                                        <p:strVal val="visible"/>
                                      </p:to>
                                    </p:set>
                                    <p:anim calcmode="lin" valueType="num">
                                      <p:cBhvr additive="base">
                                        <p:cTn id="90" dur="500" fill="hold"/>
                                        <p:tgtEl>
                                          <p:spTgt spid="31"/>
                                        </p:tgtEl>
                                        <p:attrNameLst>
                                          <p:attrName>ppt_x</p:attrName>
                                        </p:attrNameLst>
                                      </p:cBhvr>
                                      <p:tavLst>
                                        <p:tav tm="0">
                                          <p:val>
                                            <p:strVal val="#ppt_x"/>
                                          </p:val>
                                        </p:tav>
                                        <p:tav tm="100000">
                                          <p:val>
                                            <p:strVal val="#ppt_x"/>
                                          </p:val>
                                        </p:tav>
                                      </p:tavLst>
                                    </p:anim>
                                    <p:anim calcmode="lin" valueType="num">
                                      <p:cBhvr additive="base">
                                        <p:cTn id="91" dur="500" fill="hold"/>
                                        <p:tgtEl>
                                          <p:spTgt spid="31"/>
                                        </p:tgtEl>
                                        <p:attrNameLst>
                                          <p:attrName>ppt_y</p:attrName>
                                        </p:attrNameLst>
                                      </p:cBhvr>
                                      <p:tavLst>
                                        <p:tav tm="0">
                                          <p:val>
                                            <p:strVal val="1+#ppt_h/2"/>
                                          </p:val>
                                        </p:tav>
                                        <p:tav tm="100000">
                                          <p:val>
                                            <p:strVal val="#ppt_y"/>
                                          </p:val>
                                        </p:tav>
                                      </p:tavLst>
                                    </p:anim>
                                  </p:childTnLst>
                                </p:cTn>
                              </p:par>
                            </p:childTnLst>
                          </p:cTn>
                        </p:par>
                        <p:par>
                          <p:cTn id="92" fill="hold">
                            <p:stCondLst>
                              <p:cond delay="12575"/>
                            </p:stCondLst>
                            <p:childTnLst>
                              <p:par>
                                <p:cTn id="93" presetID="42" presetClass="entr" presetSubtype="0" fill="hold" grpId="0" nodeType="afterEffect">
                                  <p:stCondLst>
                                    <p:cond delay="500"/>
                                  </p:stCondLst>
                                  <p:childTnLst>
                                    <p:set>
                                      <p:cBhvr>
                                        <p:cTn id="94" dur="1" fill="hold">
                                          <p:stCondLst>
                                            <p:cond delay="0"/>
                                          </p:stCondLst>
                                        </p:cTn>
                                        <p:tgtEl>
                                          <p:spTgt spid="32"/>
                                        </p:tgtEl>
                                        <p:attrNameLst>
                                          <p:attrName>style.visibility</p:attrName>
                                        </p:attrNameLst>
                                      </p:cBhvr>
                                      <p:to>
                                        <p:strVal val="visible"/>
                                      </p:to>
                                    </p:set>
                                    <p:animEffect transition="in" filter="fade">
                                      <p:cBhvr>
                                        <p:cTn id="95" dur="1000"/>
                                        <p:tgtEl>
                                          <p:spTgt spid="32"/>
                                        </p:tgtEl>
                                      </p:cBhvr>
                                    </p:animEffect>
                                    <p:anim calcmode="lin" valueType="num">
                                      <p:cBhvr>
                                        <p:cTn id="96" dur="1000" fill="hold"/>
                                        <p:tgtEl>
                                          <p:spTgt spid="32"/>
                                        </p:tgtEl>
                                        <p:attrNameLst>
                                          <p:attrName>ppt_x</p:attrName>
                                        </p:attrNameLst>
                                      </p:cBhvr>
                                      <p:tavLst>
                                        <p:tav tm="0">
                                          <p:val>
                                            <p:strVal val="#ppt_x"/>
                                          </p:val>
                                        </p:tav>
                                        <p:tav tm="100000">
                                          <p:val>
                                            <p:strVal val="#ppt_x"/>
                                          </p:val>
                                        </p:tav>
                                      </p:tavLst>
                                    </p:anim>
                                    <p:anim calcmode="lin" valueType="num">
                                      <p:cBhvr>
                                        <p:cTn id="97" dur="1000" fill="hold"/>
                                        <p:tgtEl>
                                          <p:spTgt spid="32"/>
                                        </p:tgtEl>
                                        <p:attrNameLst>
                                          <p:attrName>ppt_y</p:attrName>
                                        </p:attrNameLst>
                                      </p:cBhvr>
                                      <p:tavLst>
                                        <p:tav tm="0">
                                          <p:val>
                                            <p:strVal val="#ppt_y+.1"/>
                                          </p:val>
                                        </p:tav>
                                        <p:tav tm="100000">
                                          <p:val>
                                            <p:strVal val="#ppt_y"/>
                                          </p:val>
                                        </p:tav>
                                      </p:tavLst>
                                    </p:anim>
                                  </p:childTnLst>
                                </p:cTn>
                              </p:par>
                            </p:childTnLst>
                          </p:cTn>
                        </p:par>
                        <p:par>
                          <p:cTn id="98" fill="hold">
                            <p:stCondLst>
                              <p:cond delay="14075"/>
                            </p:stCondLst>
                            <p:childTnLst>
                              <p:par>
                                <p:cTn id="99" presetID="42" presetClass="entr" presetSubtype="0" fill="hold" nodeType="afterEffect">
                                  <p:stCondLst>
                                    <p:cond delay="0"/>
                                  </p:stCondLst>
                                  <p:childTnLst>
                                    <p:set>
                                      <p:cBhvr>
                                        <p:cTn id="100" dur="1" fill="hold">
                                          <p:stCondLst>
                                            <p:cond delay="0"/>
                                          </p:stCondLst>
                                        </p:cTn>
                                        <p:tgtEl>
                                          <p:spTgt spid="23"/>
                                        </p:tgtEl>
                                        <p:attrNameLst>
                                          <p:attrName>style.visibility</p:attrName>
                                        </p:attrNameLst>
                                      </p:cBhvr>
                                      <p:to>
                                        <p:strVal val="visible"/>
                                      </p:to>
                                    </p:set>
                                    <p:animEffect transition="in" filter="fade">
                                      <p:cBhvr>
                                        <p:cTn id="101" dur="1000"/>
                                        <p:tgtEl>
                                          <p:spTgt spid="23"/>
                                        </p:tgtEl>
                                      </p:cBhvr>
                                    </p:animEffect>
                                    <p:anim calcmode="lin" valueType="num">
                                      <p:cBhvr>
                                        <p:cTn id="102" dur="1000" fill="hold"/>
                                        <p:tgtEl>
                                          <p:spTgt spid="23"/>
                                        </p:tgtEl>
                                        <p:attrNameLst>
                                          <p:attrName>ppt_x</p:attrName>
                                        </p:attrNameLst>
                                      </p:cBhvr>
                                      <p:tavLst>
                                        <p:tav tm="0">
                                          <p:val>
                                            <p:strVal val="#ppt_x"/>
                                          </p:val>
                                        </p:tav>
                                        <p:tav tm="100000">
                                          <p:val>
                                            <p:strVal val="#ppt_x"/>
                                          </p:val>
                                        </p:tav>
                                      </p:tavLst>
                                    </p:anim>
                                    <p:anim calcmode="lin" valueType="num">
                                      <p:cBhvr>
                                        <p:cTn id="103" dur="1000" fill="hold"/>
                                        <p:tgtEl>
                                          <p:spTgt spid="23"/>
                                        </p:tgtEl>
                                        <p:attrNameLst>
                                          <p:attrName>ppt_y</p:attrName>
                                        </p:attrNameLst>
                                      </p:cBhvr>
                                      <p:tavLst>
                                        <p:tav tm="0">
                                          <p:val>
                                            <p:strVal val="#ppt_y+.1"/>
                                          </p:val>
                                        </p:tav>
                                        <p:tav tm="100000">
                                          <p:val>
                                            <p:strVal val="#ppt_y"/>
                                          </p:val>
                                        </p:tav>
                                      </p:tavLst>
                                    </p:anim>
                                  </p:childTnLst>
                                </p:cTn>
                              </p:par>
                            </p:childTnLst>
                          </p:cTn>
                        </p:par>
                        <p:par>
                          <p:cTn id="104" fill="hold">
                            <p:stCondLst>
                              <p:cond delay="15075"/>
                            </p:stCondLst>
                            <p:childTnLst>
                              <p:par>
                                <p:cTn id="105" presetID="42" presetClass="entr" presetSubtype="0" fill="hold" grpId="0" nodeType="afterEffect">
                                  <p:stCondLst>
                                    <p:cond delay="0"/>
                                  </p:stCondLst>
                                  <p:childTnLst>
                                    <p:set>
                                      <p:cBhvr>
                                        <p:cTn id="106" dur="1" fill="hold">
                                          <p:stCondLst>
                                            <p:cond delay="0"/>
                                          </p:stCondLst>
                                        </p:cTn>
                                        <p:tgtEl>
                                          <p:spTgt spid="26"/>
                                        </p:tgtEl>
                                        <p:attrNameLst>
                                          <p:attrName>style.visibility</p:attrName>
                                        </p:attrNameLst>
                                      </p:cBhvr>
                                      <p:to>
                                        <p:strVal val="visible"/>
                                      </p:to>
                                    </p:set>
                                    <p:animEffect transition="in" filter="fade">
                                      <p:cBhvr>
                                        <p:cTn id="107" dur="1000"/>
                                        <p:tgtEl>
                                          <p:spTgt spid="26"/>
                                        </p:tgtEl>
                                      </p:cBhvr>
                                    </p:animEffect>
                                    <p:anim calcmode="lin" valueType="num">
                                      <p:cBhvr>
                                        <p:cTn id="108" dur="1000" fill="hold"/>
                                        <p:tgtEl>
                                          <p:spTgt spid="26"/>
                                        </p:tgtEl>
                                        <p:attrNameLst>
                                          <p:attrName>ppt_x</p:attrName>
                                        </p:attrNameLst>
                                      </p:cBhvr>
                                      <p:tavLst>
                                        <p:tav tm="0">
                                          <p:val>
                                            <p:strVal val="#ppt_x"/>
                                          </p:val>
                                        </p:tav>
                                        <p:tav tm="100000">
                                          <p:val>
                                            <p:strVal val="#ppt_x"/>
                                          </p:val>
                                        </p:tav>
                                      </p:tavLst>
                                    </p:anim>
                                    <p:anim calcmode="lin" valueType="num">
                                      <p:cBhvr>
                                        <p:cTn id="10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4" grpId="1"/>
      <p:bldP spid="25" grpId="0"/>
      <p:bldP spid="21" grpId="0"/>
      <p:bldP spid="5" grpId="0"/>
      <p:bldP spid="26" grpId="0"/>
      <p:bldP spid="30" grpId="0"/>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7903" y="152400"/>
            <a:ext cx="7086600" cy="1524000"/>
          </a:xfrm>
        </p:spPr>
        <p:txBody>
          <a:bodyPr/>
          <a:lstStyle/>
          <a:p>
            <a:r>
              <a:rPr lang="en-US" dirty="0" smtClean="0"/>
              <a:t>Office Hours: </a:t>
            </a:r>
            <a:br>
              <a:rPr lang="en-US" dirty="0" smtClean="0"/>
            </a:br>
            <a:r>
              <a:rPr lang="en-US" dirty="0" smtClean="0"/>
              <a:t>Please Check Course Web Page, Staff Information</a:t>
            </a:r>
            <a:endParaRPr lang="en-US" dirty="0"/>
          </a:p>
        </p:txBody>
      </p:sp>
      <p:sp>
        <p:nvSpPr>
          <p:cNvPr id="3" name="Date Placeholder 2"/>
          <p:cNvSpPr>
            <a:spLocks noGrp="1"/>
          </p:cNvSpPr>
          <p:nvPr>
            <p:ph type="dt" sz="half" idx="10"/>
          </p:nvPr>
        </p:nvSpPr>
        <p:spPr/>
        <p:txBody>
          <a:bodyPr/>
          <a:lstStyle/>
          <a:p>
            <a:pPr>
              <a:defRPr/>
            </a:pPr>
            <a:fld id="{C838CBE9-F850-443D-9F4B-8FB1DC990B99}" type="datetime3">
              <a:rPr lang="en-US" smtClean="0"/>
              <a:pPr>
                <a:defRPr/>
              </a:pPr>
              <a:t>21 August 2014</a:t>
            </a:fld>
            <a:endParaRPr lang="en-US"/>
          </a:p>
        </p:txBody>
      </p:sp>
      <p:sp>
        <p:nvSpPr>
          <p:cNvPr id="4" name="Slide Number Placeholder 3"/>
          <p:cNvSpPr>
            <a:spLocks noGrp="1"/>
          </p:cNvSpPr>
          <p:nvPr>
            <p:ph type="sldNum" sz="quarter" idx="12"/>
          </p:nvPr>
        </p:nvSpPr>
        <p:spPr/>
        <p:txBody>
          <a:bodyPr/>
          <a:lstStyle/>
          <a:p>
            <a:pPr>
              <a:defRPr/>
            </a:pPr>
            <a:fld id="{D108C29D-E670-48F6-8A98-DC6A8DD6F7FD}" type="slidenum">
              <a:rPr lang="en-US" smtClean="0"/>
              <a:pPr>
                <a:defRPr/>
              </a:pPr>
              <a:t>6</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563" y="1600200"/>
            <a:ext cx="7893437"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p:cNvSpPr/>
          <p:nvPr/>
        </p:nvSpPr>
        <p:spPr bwMode="auto">
          <a:xfrm>
            <a:off x="228600" y="1752600"/>
            <a:ext cx="1219200" cy="762000"/>
          </a:xfrm>
          <a:prstGeom prst="righ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pitchFamily="34" charset="0"/>
              </a:rPr>
              <a:t>Check</a:t>
            </a:r>
          </a:p>
        </p:txBody>
      </p:sp>
    </p:spTree>
    <p:extLst>
      <p:ext uri="{BB962C8B-B14F-4D97-AF65-F5344CB8AC3E}">
        <p14:creationId xmlns:p14="http://schemas.microsoft.com/office/powerpoint/2010/main" val="235924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7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0-#ppt_w/2"/>
                                          </p:val>
                                        </p:tav>
                                        <p:tav tm="100000">
                                          <p:val>
                                            <p:strVal val="#ppt_x"/>
                                          </p:val>
                                        </p:tav>
                                      </p:tavLst>
                                    </p:anim>
                                    <p:anim calcmode="lin" valueType="num">
                                      <p:cBhvr additive="base">
                                        <p:cTn id="8" dur="1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E7E513A0-0AC4-4DD7-B462-C4CE99AC8753}" type="slidenum">
              <a:rPr lang="en-US" smtClean="0">
                <a:solidFill>
                  <a:schemeClr val="bg1"/>
                </a:solidFill>
              </a:rPr>
              <a:pPr eaLnBrk="1" hangingPunct="1"/>
              <a:t>7</a:t>
            </a:fld>
            <a:endParaRPr lang="en-US" smtClean="0">
              <a:solidFill>
                <a:schemeClr val="bg1"/>
              </a:solidFill>
            </a:endParaRPr>
          </a:p>
        </p:txBody>
      </p:sp>
      <p:sp>
        <p:nvSpPr>
          <p:cNvPr id="10244" name="Rectangle 2"/>
          <p:cNvSpPr>
            <a:spLocks noGrp="1" noChangeArrowheads="1"/>
          </p:cNvSpPr>
          <p:nvPr>
            <p:ph type="title"/>
          </p:nvPr>
        </p:nvSpPr>
        <p:spPr>
          <a:xfrm>
            <a:off x="2057400" y="228600"/>
            <a:ext cx="7086600" cy="609600"/>
          </a:xfrm>
        </p:spPr>
        <p:txBody>
          <a:bodyPr/>
          <a:lstStyle/>
          <a:p>
            <a:pPr eaLnBrk="1" hangingPunct="1"/>
            <a:r>
              <a:rPr lang="en-US" dirty="0" smtClean="0"/>
              <a:t>The New CSE 445/598 since 2006</a:t>
            </a:r>
            <a:endParaRPr lang="en-GB" dirty="0" smtClean="0"/>
          </a:p>
        </p:txBody>
      </p:sp>
      <p:sp>
        <p:nvSpPr>
          <p:cNvPr id="37892" name="Rectangle 3"/>
          <p:cNvSpPr>
            <a:spLocks noGrp="1" noChangeArrowheads="1"/>
          </p:cNvSpPr>
          <p:nvPr>
            <p:ph type="body" idx="1"/>
          </p:nvPr>
        </p:nvSpPr>
        <p:spPr>
          <a:xfrm>
            <a:off x="381000" y="990600"/>
            <a:ext cx="8269288" cy="5257800"/>
          </a:xfrm>
        </p:spPr>
        <p:txBody>
          <a:bodyPr/>
          <a:lstStyle/>
          <a:p>
            <a:pPr eaLnBrk="1" hangingPunct="1"/>
            <a:r>
              <a:rPr lang="en-US" b="1" dirty="0" smtClean="0"/>
              <a:t>Title</a:t>
            </a:r>
          </a:p>
          <a:p>
            <a:pPr eaLnBrk="1" hangingPunct="1">
              <a:buFont typeface="Wingdings" pitchFamily="2" charset="2"/>
              <a:buNone/>
            </a:pPr>
            <a:r>
              <a:rPr lang="en-US" b="1" dirty="0" smtClean="0"/>
              <a:t>	</a:t>
            </a:r>
            <a:r>
              <a:rPr lang="en-US" dirty="0" smtClean="0"/>
              <a:t>CSE 445/598 Distributed Software Development</a:t>
            </a:r>
            <a:r>
              <a:rPr lang="en-GB" dirty="0" smtClean="0"/>
              <a:t> </a:t>
            </a:r>
          </a:p>
          <a:p>
            <a:pPr eaLnBrk="1" hangingPunct="1"/>
            <a:r>
              <a:rPr lang="en-US" b="1" dirty="0" smtClean="0"/>
              <a:t>Catalog Description</a:t>
            </a:r>
          </a:p>
          <a:p>
            <a:pPr eaLnBrk="1" hangingPunct="1">
              <a:buFont typeface="Wingdings" pitchFamily="2" charset="2"/>
              <a:buNone/>
            </a:pPr>
            <a:r>
              <a:rPr lang="en-US" dirty="0" smtClean="0"/>
              <a:t>	Distributed system architectures and design, </a:t>
            </a:r>
            <a:r>
              <a:rPr lang="en-US" dirty="0" smtClean="0">
                <a:solidFill>
                  <a:srgbClr val="990000"/>
                </a:solidFill>
              </a:rPr>
              <a:t>service-oriented computing</a:t>
            </a:r>
            <a:r>
              <a:rPr lang="en-US" dirty="0" smtClean="0"/>
              <a:t>, and frameworks for development of distributed applications and software components</a:t>
            </a:r>
            <a:endParaRPr lang="en-GB" dirty="0" smtClean="0"/>
          </a:p>
          <a:p>
            <a:pPr eaLnBrk="1" hangingPunct="1"/>
            <a:r>
              <a:rPr lang="en-GB" b="1" dirty="0" smtClean="0"/>
              <a:t>Course Syllabus</a:t>
            </a:r>
          </a:p>
          <a:p>
            <a:pPr eaLnBrk="1" hangingPunct="1">
              <a:buFont typeface="Wingdings" pitchFamily="2" charset="2"/>
              <a:buNone/>
            </a:pPr>
            <a:r>
              <a:rPr lang="en-GB" dirty="0" smtClean="0"/>
              <a:t>	 </a:t>
            </a:r>
            <a:r>
              <a:rPr lang="en-GB" sz="2000" dirty="0" smtClean="0"/>
              <a:t>http://www.public.asu.edu/~ychen10/teaching/cse445/</a:t>
            </a:r>
            <a:endParaRPr lang="en-GB" dirty="0" smtClean="0"/>
          </a:p>
          <a:p>
            <a:pPr eaLnBrk="1" hangingPunct="1"/>
            <a:r>
              <a:rPr lang="en-GB" b="1" dirty="0" smtClean="0"/>
              <a:t>Textbook Approved in Spring 2008</a:t>
            </a:r>
          </a:p>
          <a:p>
            <a:pPr eaLnBrk="1" hangingPunct="1">
              <a:buFont typeface="Wingdings" pitchFamily="2" charset="2"/>
              <a:buNone/>
            </a:pPr>
            <a:r>
              <a:rPr lang="en-GB" dirty="0" smtClean="0"/>
              <a:t>	The book (4</a:t>
            </a:r>
            <a:r>
              <a:rPr lang="en-GB" baseline="30000" dirty="0" smtClean="0"/>
              <a:t>th</a:t>
            </a:r>
            <a:r>
              <a:rPr lang="en-GB" dirty="0" smtClean="0"/>
              <a:t> Ed.) 2014 will be heavily </a:t>
            </a:r>
            <a:br>
              <a:rPr lang="en-GB" dirty="0" smtClean="0"/>
            </a:br>
            <a:r>
              <a:rPr lang="en-GB" dirty="0" smtClean="0"/>
              <a:t>used</a:t>
            </a:r>
          </a:p>
        </p:txBody>
      </p:sp>
      <p:pic>
        <p:nvPicPr>
          <p:cNvPr id="8" name="Picture 7" descr="http://www.public.asu.edu/~ychen10/images/SocWsiCov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6600" y="4338440"/>
            <a:ext cx="1869393" cy="23671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7162800" y="6400800"/>
            <a:ext cx="543739" cy="307777"/>
          </a:xfrm>
          <a:prstGeom prst="rect">
            <a:avLst/>
          </a:prstGeom>
          <a:noFill/>
        </p:spPr>
        <p:txBody>
          <a:bodyPr wrap="none" rtlCol="0">
            <a:spAutoFit/>
          </a:bodyPr>
          <a:lstStyle/>
          <a:p>
            <a:r>
              <a:rPr lang="en-US" sz="1400" b="0" dirty="0" smtClean="0">
                <a:solidFill>
                  <a:schemeClr val="bg1"/>
                </a:solidFill>
              </a:rPr>
              <a:t>2014</a:t>
            </a:r>
            <a:endParaRPr lang="en-US" sz="1400" b="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892"/>
                                        </p:tgtEl>
                                        <p:attrNameLst>
                                          <p:attrName>style.visibility</p:attrName>
                                        </p:attrNameLst>
                                      </p:cBhvr>
                                      <p:to>
                                        <p:strVal val="visible"/>
                                      </p:to>
                                    </p:set>
                                    <p:animEffect transition="in" filter="wipe(left)">
                                      <p:cBhvr>
                                        <p:cTn id="7" dur="500"/>
                                        <p:tgtEl>
                                          <p:spTgt spid="37892"/>
                                        </p:tgtEl>
                                      </p:cBhvr>
                                    </p:animEffect>
                                  </p:childTnLst>
                                </p:cTn>
                              </p:par>
                            </p:childTnLst>
                          </p:cTn>
                        </p:par>
                        <p:par>
                          <p:cTn id="8" fill="hold">
                            <p:stCondLst>
                              <p:cond delay="500"/>
                            </p:stCondLst>
                            <p:childTnLst>
                              <p:par>
                                <p:cTn id="9" presetID="42" presetClass="entr" presetSubtype="0" fill="hold" nodeType="afterEffect">
                                  <p:stCondLst>
                                    <p:cond delay="1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3000"/>
                            </p:stCondLst>
                            <p:childTnLst>
                              <p:par>
                                <p:cTn id="15" presetID="42" presetClass="entr" presetSubtype="0" fill="hold" grpId="0" nodeType="afterEffect">
                                  <p:stCondLst>
                                    <p:cond delay="50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utoUpdateAnimBg="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95B7CBB4-AC4E-4660-B538-67820E45289E}" type="slidenum">
              <a:rPr lang="en-US" smtClean="0">
                <a:solidFill>
                  <a:schemeClr val="bg1"/>
                </a:solidFill>
              </a:rPr>
              <a:pPr eaLnBrk="1" hangingPunct="1"/>
              <a:t>8</a:t>
            </a:fld>
            <a:endParaRPr lang="en-US" smtClean="0">
              <a:solidFill>
                <a:schemeClr val="bg1"/>
              </a:solidFill>
            </a:endParaRPr>
          </a:p>
        </p:txBody>
      </p:sp>
      <p:sp>
        <p:nvSpPr>
          <p:cNvPr id="11267" name="Rectangle 2"/>
          <p:cNvSpPr>
            <a:spLocks noGrp="1" noChangeArrowheads="1"/>
          </p:cNvSpPr>
          <p:nvPr>
            <p:ph type="title"/>
          </p:nvPr>
        </p:nvSpPr>
        <p:spPr/>
        <p:txBody>
          <a:bodyPr/>
          <a:lstStyle/>
          <a:p>
            <a:pPr eaLnBrk="1" hangingPunct="1"/>
            <a:r>
              <a:rPr lang="en-US" sz="2800" smtClean="0"/>
              <a:t>ASU is a  Leader in SOA Education</a:t>
            </a:r>
          </a:p>
        </p:txBody>
      </p:sp>
      <p:sp>
        <p:nvSpPr>
          <p:cNvPr id="8" name="Rectangle 3"/>
          <p:cNvSpPr txBox="1">
            <a:spLocks noChangeArrowheads="1"/>
          </p:cNvSpPr>
          <p:nvPr/>
        </p:nvSpPr>
        <p:spPr bwMode="auto">
          <a:xfrm>
            <a:off x="533400" y="990600"/>
            <a:ext cx="8458200" cy="53340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defRPr/>
            </a:pPr>
            <a:r>
              <a:rPr lang="en-GB" sz="2400" b="0" kern="0" dirty="0">
                <a:latin typeface="+mn-lt"/>
              </a:rPr>
              <a:t>The new SOA-based CSE445/598 title and contents started in </a:t>
            </a:r>
            <a:r>
              <a:rPr lang="en-GB" sz="2400" b="0" kern="0" dirty="0">
                <a:solidFill>
                  <a:srgbClr val="C00000"/>
                </a:solidFill>
                <a:latin typeface="+mn-lt"/>
              </a:rPr>
              <a:t>Fall 2006</a:t>
            </a:r>
            <a:r>
              <a:rPr lang="en-GB" sz="2400" b="0" kern="0" dirty="0">
                <a:latin typeface="+mn-lt"/>
              </a:rPr>
              <a:t>. </a:t>
            </a:r>
            <a:r>
              <a:rPr lang="en-US" sz="2400" b="0" kern="0" dirty="0">
                <a:latin typeface="+mn-lt"/>
              </a:rPr>
              <a:t>The change was </a:t>
            </a:r>
            <a:r>
              <a:rPr lang="en-US" sz="2400" b="0" kern="0" dirty="0" smtClean="0">
                <a:latin typeface="+mn-lt"/>
              </a:rPr>
              <a:t>initiated and </a:t>
            </a:r>
            <a:r>
              <a:rPr lang="en-US" sz="2400" b="0" kern="0" dirty="0">
                <a:latin typeface="+mn-lt"/>
              </a:rPr>
              <a:t>approved by:</a:t>
            </a:r>
          </a:p>
          <a:p>
            <a:pPr marL="742950" lvl="1" indent="-285750">
              <a:spcBef>
                <a:spcPct val="20000"/>
              </a:spcBef>
              <a:buClr>
                <a:schemeClr val="hlink"/>
              </a:buClr>
              <a:buSzPct val="55000"/>
              <a:buFont typeface="Wingdings" pitchFamily="2" charset="2"/>
              <a:buChar char="n"/>
              <a:defRPr/>
            </a:pPr>
            <a:r>
              <a:rPr lang="en-US" sz="2400" b="0" kern="0" dirty="0">
                <a:latin typeface="+mn-lt"/>
              </a:rPr>
              <a:t>CSE Software Engineering </a:t>
            </a:r>
            <a:r>
              <a:rPr lang="en-US" sz="2400" b="0" kern="0" dirty="0" smtClean="0">
                <a:latin typeface="+mn-lt"/>
              </a:rPr>
              <a:t>Concentration Committee</a:t>
            </a:r>
            <a:endParaRPr lang="en-US" sz="2400" b="0" kern="0" dirty="0">
              <a:latin typeface="+mn-lt"/>
            </a:endParaRPr>
          </a:p>
          <a:p>
            <a:pPr marL="742950" lvl="1" indent="-285750">
              <a:spcBef>
                <a:spcPct val="20000"/>
              </a:spcBef>
              <a:buClr>
                <a:schemeClr val="hlink"/>
              </a:buClr>
              <a:buSzPct val="55000"/>
              <a:buFont typeface="Wingdings" pitchFamily="2" charset="2"/>
              <a:buChar char="n"/>
              <a:defRPr/>
            </a:pPr>
            <a:r>
              <a:rPr lang="en-US" sz="2400" b="0" kern="0" dirty="0">
                <a:latin typeface="+mn-lt"/>
              </a:rPr>
              <a:t>CSE Undergraduate Program Committee (UPC)</a:t>
            </a:r>
          </a:p>
          <a:p>
            <a:pPr marL="742950" lvl="1" indent="-285750">
              <a:spcBef>
                <a:spcPct val="20000"/>
              </a:spcBef>
              <a:buClr>
                <a:schemeClr val="hlink"/>
              </a:buClr>
              <a:buSzPct val="55000"/>
              <a:buFont typeface="Wingdings" pitchFamily="2" charset="2"/>
              <a:buChar char="n"/>
              <a:defRPr/>
            </a:pPr>
            <a:r>
              <a:rPr lang="en-US" sz="2400" b="0" kern="0" dirty="0">
                <a:latin typeface="+mn-lt"/>
              </a:rPr>
              <a:t>CSE Faculty Assembly</a:t>
            </a:r>
          </a:p>
          <a:p>
            <a:pPr marL="342900" indent="-342900">
              <a:spcBef>
                <a:spcPct val="20000"/>
              </a:spcBef>
              <a:buClr>
                <a:schemeClr val="folHlink"/>
              </a:buClr>
              <a:buSzPct val="60000"/>
              <a:buFont typeface="Wingdings" pitchFamily="2" charset="2"/>
              <a:buChar char="n"/>
              <a:defRPr/>
            </a:pPr>
            <a:r>
              <a:rPr lang="en-US" sz="2400" b="0" kern="0" dirty="0" smtClean="0">
                <a:latin typeface="+mn-lt"/>
              </a:rPr>
              <a:t>Developing </a:t>
            </a:r>
            <a:r>
              <a:rPr lang="en-US" sz="2400" b="0" kern="0" dirty="0">
                <a:latin typeface="+mn-lt"/>
              </a:rPr>
              <a:t>a new course is a serious issue, needs the commitment from the </a:t>
            </a:r>
            <a:r>
              <a:rPr lang="en-US" sz="2400" b="0" kern="0" dirty="0" smtClean="0">
                <a:latin typeface="+mn-lt"/>
              </a:rPr>
              <a:t>school, </a:t>
            </a:r>
            <a:r>
              <a:rPr lang="en-US" sz="2400" b="0" kern="0" dirty="0">
                <a:latin typeface="+mn-lt"/>
              </a:rPr>
              <a:t>and requires significant efforts from many faculty members.</a:t>
            </a:r>
          </a:p>
          <a:p>
            <a:pPr marL="342900" indent="-342900">
              <a:spcBef>
                <a:spcPct val="20000"/>
              </a:spcBef>
              <a:buClr>
                <a:schemeClr val="folHlink"/>
              </a:buClr>
              <a:buSzPct val="60000"/>
              <a:buFont typeface="Wingdings" pitchFamily="2" charset="2"/>
              <a:buChar char="n"/>
              <a:defRPr/>
            </a:pPr>
            <a:r>
              <a:rPr lang="en-US" sz="2400" b="0" kern="0" dirty="0">
                <a:latin typeface="+mn-lt"/>
              </a:rPr>
              <a:t>ASU is playing a leading role in SOA education, from high school to graduate school</a:t>
            </a:r>
          </a:p>
          <a:p>
            <a:pPr marL="342900" indent="-342900">
              <a:spcBef>
                <a:spcPct val="20000"/>
              </a:spcBef>
              <a:buClr>
                <a:schemeClr val="folHlink"/>
              </a:buClr>
              <a:buSzPct val="60000"/>
              <a:buFont typeface="Wingdings" pitchFamily="2" charset="2"/>
              <a:buChar char="n"/>
              <a:defRPr/>
            </a:pPr>
            <a:r>
              <a:rPr lang="en-US" sz="2400" b="0" kern="0" dirty="0" smtClean="0">
                <a:solidFill>
                  <a:schemeClr val="tx1">
                    <a:lumMod val="60000"/>
                    <a:lumOff val="40000"/>
                  </a:schemeClr>
                </a:solidFill>
                <a:latin typeface="+mn-lt"/>
              </a:rPr>
              <a:t>CSE446/598</a:t>
            </a:r>
            <a:r>
              <a:rPr lang="en-US" sz="2400" b="0" kern="0" dirty="0">
                <a:solidFill>
                  <a:schemeClr val="tx1">
                    <a:lumMod val="60000"/>
                    <a:lumOff val="40000"/>
                  </a:schemeClr>
                </a:solidFill>
                <a:latin typeface="+mn-lt"/>
              </a:rPr>
              <a:t>: Software Integration &amp; Engineering, Spring </a:t>
            </a:r>
            <a:r>
              <a:rPr lang="en-US" sz="2400" b="0" kern="0" dirty="0" smtClean="0">
                <a:solidFill>
                  <a:schemeClr val="tx1">
                    <a:lumMod val="60000"/>
                    <a:lumOff val="40000"/>
                  </a:schemeClr>
                </a:solidFill>
                <a:latin typeface="+mn-lt"/>
              </a:rPr>
              <a:t>2012</a:t>
            </a:r>
            <a:r>
              <a:rPr lang="en-US" sz="2400" b="0" kern="0" dirty="0">
                <a:solidFill>
                  <a:schemeClr val="tx1">
                    <a:lumMod val="60000"/>
                    <a:lumOff val="40000"/>
                  </a:schemeClr>
                </a:solidFill>
                <a:latin typeface="+mn-lt"/>
              </a:rPr>
              <a:t/>
            </a:r>
            <a:br>
              <a:rPr lang="en-US" sz="2400" b="0" kern="0" dirty="0">
                <a:solidFill>
                  <a:schemeClr val="tx1">
                    <a:lumMod val="60000"/>
                    <a:lumOff val="40000"/>
                  </a:schemeClr>
                </a:solidFill>
                <a:latin typeface="+mn-lt"/>
              </a:rPr>
            </a:br>
            <a:r>
              <a:rPr lang="en-US" sz="2400" b="0" kern="0" dirty="0">
                <a:solidFill>
                  <a:schemeClr val="tx1">
                    <a:lumMod val="60000"/>
                    <a:lumOff val="40000"/>
                  </a:schemeClr>
                </a:solidFill>
                <a:latin typeface="+mn-lt"/>
              </a:rPr>
              <a:t>The course will use Part II of the same text (3</a:t>
            </a:r>
            <a:r>
              <a:rPr lang="en-US" sz="2400" b="0" kern="0" baseline="30000" dirty="0">
                <a:solidFill>
                  <a:schemeClr val="tx1">
                    <a:lumMod val="60000"/>
                    <a:lumOff val="40000"/>
                  </a:schemeClr>
                </a:solidFill>
                <a:latin typeface="+mn-lt"/>
              </a:rPr>
              <a:t>rd</a:t>
            </a:r>
            <a:r>
              <a:rPr lang="en-US" sz="2400" b="0" kern="0" dirty="0">
                <a:solidFill>
                  <a:schemeClr val="tx1">
                    <a:lumMod val="60000"/>
                    <a:lumOff val="40000"/>
                  </a:schemeClr>
                </a:solidFill>
                <a:latin typeface="+mn-lt"/>
              </a:rPr>
              <a:t> Edition)</a:t>
            </a:r>
          </a:p>
          <a:p>
            <a:pPr marL="342900" indent="-342900">
              <a:spcBef>
                <a:spcPct val="20000"/>
              </a:spcBef>
              <a:buClr>
                <a:schemeClr val="folHlink"/>
              </a:buClr>
              <a:buSzPct val="60000"/>
              <a:buFont typeface="Wingdings" pitchFamily="2" charset="2"/>
              <a:buChar char="n"/>
              <a:defRPr/>
            </a:pPr>
            <a:endParaRPr lang="en-US" sz="2400" b="0" kern="0" dirty="0">
              <a:solidFill>
                <a:srgbClr val="C00000"/>
              </a:solidFill>
              <a:latin typeface="+mn-lt"/>
            </a:endParaRPr>
          </a:p>
        </p:txBody>
      </p:sp>
      <p:sp>
        <p:nvSpPr>
          <p:cNvPr id="5" name="Rectangular Callout 4"/>
          <p:cNvSpPr>
            <a:spLocks noChangeArrowheads="1"/>
          </p:cNvSpPr>
          <p:nvPr/>
        </p:nvSpPr>
        <p:spPr bwMode="auto">
          <a:xfrm>
            <a:off x="5257800" y="6172200"/>
            <a:ext cx="3733800" cy="609600"/>
          </a:xfrm>
          <a:prstGeom prst="wedgeRectCallout">
            <a:avLst>
              <a:gd name="adj1" fmla="val -65328"/>
              <a:gd name="adj2" fmla="val -98490"/>
            </a:avLst>
          </a:prstGeom>
          <a:solidFill>
            <a:schemeClr val="accent1"/>
          </a:solidFill>
          <a:ln w="9525" algn="ctr">
            <a:solidFill>
              <a:schemeClr val="tx1"/>
            </a:solidFill>
            <a:round/>
            <a:headEnd/>
            <a:tailEnd/>
          </a:ln>
        </p:spPr>
        <p:txBody>
          <a:bodyPr/>
          <a:lstStyle/>
          <a:p>
            <a:pPr algn="ctr"/>
            <a:r>
              <a:rPr lang="en-US" b="0" dirty="0" smtClean="0"/>
              <a:t>Offered in every spring</a:t>
            </a:r>
          </a:p>
          <a:p>
            <a:pPr algn="ctr"/>
            <a:r>
              <a:rPr lang="en-US" b="0" dirty="0" smtClean="0"/>
              <a:t>Prerequisite</a:t>
            </a:r>
            <a:r>
              <a:rPr lang="en-US" b="0" dirty="0"/>
              <a:t>: CSE445/598!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left)">
                                      <p:cBhvr>
                                        <p:cTn id="10" dur="500"/>
                                        <p:tgtEl>
                                          <p:spTgt spid="8">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wipe(left)">
                                      <p:cBhvr>
                                        <p:cTn id="13" dur="500"/>
                                        <p:tgtEl>
                                          <p:spTgt spid="8">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wipe(left)">
                                      <p:cBhvr>
                                        <p:cTn id="16" dur="500"/>
                                        <p:tgtEl>
                                          <p:spTgt spid="8">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wipe(left)">
                                      <p:cBhvr>
                                        <p:cTn id="21" dur="500"/>
                                        <p:tgtEl>
                                          <p:spTgt spid="8">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wipe(left)">
                                      <p:cBhvr>
                                        <p:cTn id="24" dur="500"/>
                                        <p:tgtEl>
                                          <p:spTgt spid="8">
                                            <p:txEl>
                                              <p:pRg st="5" end="5"/>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wipe(left)">
                                      <p:cBhvr>
                                        <p:cTn id="27" dur="500"/>
                                        <p:tgtEl>
                                          <p:spTgt spid="8">
                                            <p:txEl>
                                              <p:pRg st="6" end="6"/>
                                            </p:txEl>
                                          </p:spTgt>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1CC237EC-FE97-4437-AD2F-1FDBBBFAC31D}" type="datetime3">
              <a:rPr lang="en-US" b="0" smtClean="0"/>
              <a:pPr eaLnBrk="1" hangingPunct="1"/>
              <a:t>21 August 2014</a:t>
            </a:fld>
            <a:endParaRPr lang="en-US" b="0" smtClean="0"/>
          </a:p>
        </p:txBody>
      </p:sp>
      <p:sp>
        <p:nvSpPr>
          <p:cNvPr id="1229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fld id="{66567A05-2F10-48AE-8588-90B3C828FD43}" type="slidenum">
              <a:rPr lang="en-US" smtClean="0">
                <a:solidFill>
                  <a:schemeClr val="bg1"/>
                </a:solidFill>
              </a:rPr>
              <a:pPr eaLnBrk="1" hangingPunct="1"/>
              <a:t>9</a:t>
            </a:fld>
            <a:endParaRPr lang="en-US" smtClean="0">
              <a:solidFill>
                <a:schemeClr val="bg1"/>
              </a:solidFill>
            </a:endParaRPr>
          </a:p>
        </p:txBody>
      </p:sp>
      <p:sp>
        <p:nvSpPr>
          <p:cNvPr id="12292" name="Rectangle 2"/>
          <p:cNvSpPr>
            <a:spLocks noChangeArrowheads="1"/>
          </p:cNvSpPr>
          <p:nvPr/>
        </p:nvSpPr>
        <p:spPr bwMode="auto">
          <a:xfrm>
            <a:off x="990600" y="76200"/>
            <a:ext cx="8001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44" tIns="48372" rIns="96744" bIns="48372" anchor="ctr"/>
          <a:lstStyle/>
          <a:p>
            <a:pPr marL="363538" indent="-363538" algn="ctr" defTabSz="966788" eaLnBrk="0" hangingPunct="0">
              <a:lnSpc>
                <a:spcPct val="85000"/>
              </a:lnSpc>
              <a:spcBef>
                <a:spcPct val="20000"/>
              </a:spcBef>
            </a:pPr>
            <a:r>
              <a:rPr lang="en-US" sz="3400">
                <a:solidFill>
                  <a:schemeClr val="tx2"/>
                </a:solidFill>
                <a:latin typeface="Times New Roman" pitchFamily="18" charset="0"/>
              </a:rPr>
              <a:t>Course Objectives and Outcomes</a:t>
            </a:r>
            <a:endParaRPr lang="en-US" sz="2400" b="0">
              <a:solidFill>
                <a:schemeClr val="tx2"/>
              </a:solidFill>
              <a:latin typeface="Times New Roman" pitchFamily="18" charset="0"/>
            </a:endParaRPr>
          </a:p>
        </p:txBody>
      </p:sp>
      <p:sp>
        <p:nvSpPr>
          <p:cNvPr id="200707" name="Rectangle 3"/>
          <p:cNvSpPr>
            <a:spLocks noChangeArrowheads="1"/>
          </p:cNvSpPr>
          <p:nvPr/>
        </p:nvSpPr>
        <p:spPr bwMode="auto">
          <a:xfrm>
            <a:off x="457200" y="1371600"/>
            <a:ext cx="8610600" cy="5181600"/>
          </a:xfrm>
          <a:prstGeom prst="rect">
            <a:avLst/>
          </a:prstGeom>
          <a:noFill/>
          <a:ln w="9525">
            <a:noFill/>
            <a:miter lim="800000"/>
            <a:headEnd/>
            <a:tailEnd/>
          </a:ln>
          <a:effectLst/>
        </p:spPr>
        <p:txBody>
          <a:bodyPr lIns="96744" tIns="48372" rIns="96744" bIns="48372"/>
          <a:lstStyle/>
          <a:p>
            <a:pPr marL="484188" indent="-484188" defTabSz="966788" eaLnBrk="0" hangingPunct="0">
              <a:lnSpc>
                <a:spcPct val="115000"/>
              </a:lnSpc>
              <a:spcBef>
                <a:spcPct val="20000"/>
              </a:spcBef>
              <a:buClr>
                <a:srgbClr val="000000"/>
              </a:buClr>
              <a:buSzPct val="75000"/>
              <a:buFont typeface="Wingdings" pitchFamily="2" charset="2"/>
              <a:buNone/>
              <a:tabLst>
                <a:tab pos="914400" algn="l"/>
                <a:tab pos="3386138" algn="l"/>
                <a:tab pos="5321300" algn="l"/>
                <a:tab pos="5803900" algn="l"/>
              </a:tabLst>
              <a:defRPr/>
            </a:pPr>
            <a:r>
              <a:rPr lang="en-US" sz="3000" b="0" dirty="0">
                <a:latin typeface="Times New Roman" pitchFamily="18" charset="0"/>
                <a:cs typeface="Times New Roman" pitchFamily="18" charset="0"/>
              </a:rPr>
              <a:t>1.	To develop an understanding of the software engineering of programs using </a:t>
            </a:r>
            <a:r>
              <a:rPr lang="en-US" sz="3000" dirty="0">
                <a:latin typeface="Times New Roman" pitchFamily="18" charset="0"/>
                <a:cs typeface="Times New Roman" pitchFamily="18" charset="0"/>
              </a:rPr>
              <a:t>concurrency and synchronization</a:t>
            </a:r>
          </a:p>
          <a:p>
            <a:pPr marL="1031875" lvl="1" indent="-484188"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defRPr/>
            </a:pPr>
            <a:r>
              <a:rPr lang="en-US" sz="2400" b="0" dirty="0">
                <a:latin typeface="+mj-lt"/>
                <a:cs typeface="Times New Roman" pitchFamily="18" charset="0"/>
              </a:rPr>
              <a:t>The student can identify the application, </a:t>
            </a:r>
            <a:r>
              <a:rPr lang="en-US" sz="2400" dirty="0">
                <a:latin typeface="+mj-lt"/>
                <a:cs typeface="Times New Roman" pitchFamily="18" charset="0"/>
              </a:rPr>
              <a:t>advantages and disadvantages</a:t>
            </a:r>
            <a:r>
              <a:rPr lang="en-US" sz="2400" b="0" dirty="0">
                <a:latin typeface="+mj-lt"/>
                <a:cs typeface="Times New Roman" pitchFamily="18" charset="0"/>
              </a:rPr>
              <a:t> of concurrency, threads and synchronization.</a:t>
            </a:r>
          </a:p>
          <a:p>
            <a:pPr marL="1031875" lvl="1" indent="-484188"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defRPr/>
            </a:pPr>
            <a:r>
              <a:rPr lang="en-US" sz="2400" b="0" dirty="0">
                <a:latin typeface="+mj-lt"/>
                <a:cs typeface="Times New Roman" pitchFamily="18" charset="0"/>
              </a:rPr>
              <a:t>The student can apply </a:t>
            </a:r>
            <a:r>
              <a:rPr lang="en-US" sz="2400" dirty="0">
                <a:latin typeface="+mj-lt"/>
                <a:cs typeface="Times New Roman" pitchFamily="18" charset="0"/>
              </a:rPr>
              <a:t>design principles </a:t>
            </a:r>
            <a:r>
              <a:rPr lang="en-US" sz="2400" b="0" dirty="0">
                <a:latin typeface="+mj-lt"/>
                <a:cs typeface="Times New Roman" pitchFamily="18" charset="0"/>
              </a:rPr>
              <a:t>for concurrency and synchronization.</a:t>
            </a:r>
          </a:p>
          <a:p>
            <a:pPr marL="1031875" lvl="1" indent="-484188" defTabSz="966788" eaLnBrk="0" hangingPunct="0">
              <a:lnSpc>
                <a:spcPct val="115000"/>
              </a:lnSpc>
              <a:spcBef>
                <a:spcPct val="20000"/>
              </a:spcBef>
              <a:buClr>
                <a:srgbClr val="000000"/>
              </a:buClr>
              <a:buSzPct val="75000"/>
              <a:buFont typeface="Wingdings" pitchFamily="2" charset="2"/>
              <a:buChar char="§"/>
              <a:tabLst>
                <a:tab pos="914400" algn="l"/>
                <a:tab pos="3386138" algn="l"/>
                <a:tab pos="5321300" algn="l"/>
                <a:tab pos="5803900" algn="l"/>
              </a:tabLst>
              <a:defRPr/>
            </a:pPr>
            <a:r>
              <a:rPr lang="en-US" sz="2400" b="0" dirty="0">
                <a:latin typeface="+mj-lt"/>
                <a:cs typeface="Times New Roman" pitchFamily="18" charset="0"/>
              </a:rPr>
              <a:t>The student can design and </a:t>
            </a:r>
            <a:r>
              <a:rPr lang="en-US" sz="2400" dirty="0">
                <a:latin typeface="+mj-lt"/>
                <a:cs typeface="Times New Roman" pitchFamily="18" charset="0"/>
              </a:rPr>
              <a:t>write programs </a:t>
            </a:r>
            <a:r>
              <a:rPr lang="en-US" sz="2400" b="0" dirty="0">
                <a:latin typeface="+mj-lt"/>
                <a:cs typeface="Times New Roman" pitchFamily="18" charset="0"/>
              </a:rPr>
              <a:t>demonstrating the use of concurrency, threads and synchronization.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3067</TotalTime>
  <Words>1254</Words>
  <Application>Microsoft Office PowerPoint</Application>
  <PresentationFormat>On-screen Show (4:3)</PresentationFormat>
  <Paragraphs>220</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Capsules</vt:lpstr>
      <vt:lpstr>CSE 445 / CSE 598 Distributed Software Development Day One Itinerary </vt:lpstr>
      <vt:lpstr>Day One Itinerary</vt:lpstr>
      <vt:lpstr>Instructor: Yinong Chen</vt:lpstr>
      <vt:lpstr>Yinong Chen</vt:lpstr>
      <vt:lpstr>PowerPoint Presentation</vt:lpstr>
      <vt:lpstr>Office Hours:  Please Check Course Web Page, Staff Information</vt:lpstr>
      <vt:lpstr>The New CSE 445/598 since 2006</vt:lpstr>
      <vt:lpstr>ASU is a  Leader in SOA Education</vt:lpstr>
      <vt:lpstr>PowerPoint Presentation</vt:lpstr>
      <vt:lpstr>PowerPoint Presentation</vt:lpstr>
      <vt:lpstr>PowerPoint Presentation</vt:lpstr>
      <vt:lpstr>PowerPoint Presentation</vt:lpstr>
      <vt:lpstr>https://myasucourses.asu.edu/Blackboard</vt:lpstr>
      <vt:lpstr>Weight and Grading Scale</vt:lpstr>
      <vt:lpstr>Standard Classroom Expectation</vt:lpstr>
      <vt:lpstr>Policies</vt:lpstr>
      <vt:lpstr>Extra credit, alternative, and inquires</vt:lpstr>
      <vt:lpstr>Cooperation and Code of Conduct</vt:lpstr>
      <vt:lpstr>Fulton Schools of Engineering Honor Code</vt:lpstr>
      <vt:lpstr>Fulton Schools of Engineering Honor Code</vt:lpstr>
    </vt:vector>
  </TitlesOfParts>
  <Company>ASU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Lecture</dc:title>
  <dc:creator>Dr. Yinong Chen</dc:creator>
  <cp:lastModifiedBy>Yinong Chen</cp:lastModifiedBy>
  <cp:revision>253</cp:revision>
  <dcterms:created xsi:type="dcterms:W3CDTF">2004-06-16T04:44:32Z</dcterms:created>
  <dcterms:modified xsi:type="dcterms:W3CDTF">2014-08-21T14:23:25Z</dcterms:modified>
</cp:coreProperties>
</file>