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484" r:id="rId3"/>
    <p:sldId id="521" r:id="rId4"/>
    <p:sldId id="522" r:id="rId5"/>
    <p:sldId id="509" r:id="rId6"/>
    <p:sldId id="510" r:id="rId7"/>
    <p:sldId id="524" r:id="rId8"/>
    <p:sldId id="525" r:id="rId9"/>
    <p:sldId id="526" r:id="rId10"/>
    <p:sldId id="486" r:id="rId11"/>
    <p:sldId id="487" r:id="rId12"/>
    <p:sldId id="488" r:id="rId13"/>
    <p:sldId id="489" r:id="rId14"/>
    <p:sldId id="523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990000"/>
    <a:srgbClr val="FF9900"/>
    <a:srgbClr val="008000"/>
    <a:srgbClr val="808080"/>
    <a:srgbClr val="B2B2B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86425" autoAdjust="0"/>
  </p:normalViewPr>
  <p:slideViewPr>
    <p:cSldViewPr>
      <p:cViewPr varScale="1">
        <p:scale>
          <a:sx n="70" d="100"/>
          <a:sy n="70" d="100"/>
        </p:scale>
        <p:origin x="-384" y="-90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983AEA2-E910-4D5A-BFFB-45011755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0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8F2FF1B-8541-4CBF-908A-6A27D915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8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C0B17C-CBCC-4714-8B69-80CF02152100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B66B07-B6F4-4E7D-BEDC-30AF1BEBD17D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5A1312-BA81-4916-975D-FAB86B71D5F2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DE13D3-6E08-4880-9B23-B102B2894076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F9039F-666D-4C30-8C3A-ED01144430F5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94A70A-30E2-4271-A6F3-57CCF00BD094}" type="slidenum">
              <a:rPr lang="en-US" b="0" smtClean="0">
                <a:latin typeface="Arial" pitchFamily="34" charset="0"/>
              </a:rPr>
              <a:pPr/>
              <a:t>14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47A77-56B4-4AE2-B97C-56FF16D79894}" type="slidenum">
              <a:rPr lang="en-US" b="0" smtClean="0">
                <a:latin typeface="Arial" pitchFamily="34" charset="0"/>
              </a:rPr>
              <a:pPr/>
              <a:t>2</a:t>
            </a:fld>
            <a:endParaRPr lang="en-US" b="0" smtClean="0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CCEEB7-3636-474C-9073-A3E7DD5B028A}" type="slidenum">
              <a:rPr lang="en-US" b="0" smtClean="0">
                <a:latin typeface="Arial" pitchFamily="34" charset="0"/>
              </a:rPr>
              <a:pPr/>
              <a:t>3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5C11C9-B300-402F-8693-81661BCF949E}" type="slidenum">
              <a:rPr lang="en-US" b="0" smtClean="0">
                <a:latin typeface="Arial" pitchFamily="34" charset="0"/>
              </a:rPr>
              <a:pPr/>
              <a:t>4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DE817-98FE-41E5-995B-543453500177}" type="slidenum">
              <a:rPr lang="en-US" b="0" smtClean="0">
                <a:latin typeface="Arial" pitchFamily="34" charset="0"/>
              </a:rPr>
              <a:pPr/>
              <a:t>5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5DE122-5C68-43D0-98A4-B42C2A58EBAF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5939F0-A3EA-4630-B76D-A85B360D4DC6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501CB9-CC57-4791-95FA-25E70F79CB16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14D754-F150-43E7-8733-D5D5D130B7DA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076AD-BEAF-4A4C-9759-590998459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5DD31-D538-4BAD-9C5C-3143E1738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8506-9E6F-4360-A7D0-0DBD5554B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9400-2B67-4666-B847-AA9480A58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8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02B08-5C41-44E8-9062-13504A5E1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318D1-2237-4BC8-8956-A2561B1FD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55927-BDE2-465D-A1BB-E8F216DCE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40D6-FB14-4DB5-BBBC-77C5C5A5A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EB3E0-0FE6-49A4-A47C-1EE83496D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0B678-9685-48DF-83BC-1F1229F71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001B5-2898-4299-B16F-4BDBCBCF5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645DC-2CBF-4FCF-B102-8390B8A89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DB08A-5A61-4B7E-B2A6-BD4128B92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20DDB7-9653-4E62-9988-E712A1692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  <p:sldLayoutId id="2147484309" r:id="rId13"/>
    <p:sldLayoutId id="214748431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1290638" y="2971800"/>
            <a:ext cx="71675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</a:rPr>
              <a:t>Chapter 1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</a:rPr>
              <a:t>Introduction to Distributed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>
                <a:solidFill>
                  <a:schemeClr val="folHlink"/>
                </a:solidFill>
              </a:rPr>
              <a:t>Software Development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067050" y="57912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Y.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>
                <a:solidFill>
                  <a:srgbClr val="280099"/>
                </a:solidFill>
              </a:rPr>
              <a:t>Distributed Software Development</a:t>
            </a:r>
            <a:endParaRPr lang="en-US" altLang="en-US" sz="3000" i="1">
              <a:solidFill>
                <a:srgbClr val="280099"/>
              </a:solidFill>
            </a:endParaRPr>
          </a:p>
        </p:txBody>
      </p:sp>
      <p:pic>
        <p:nvPicPr>
          <p:cNvPr id="3077" name="Picture 8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381000"/>
            <a:ext cx="371633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www.public.asu.edu/~ychen10/images/SocWsi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1000"/>
            <a:ext cx="1348411" cy="170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654C18-A1B5-4E1D-962F-7A7C85C96BFC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Distributed Software Architectures</a:t>
            </a:r>
            <a:endParaRPr lang="en-GB" b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Architectural designs allowing software to execute on more than one logical processor;</a:t>
            </a:r>
          </a:p>
          <a:p>
            <a:pPr eaLnBrk="1" hangingPunct="1"/>
            <a:r>
              <a:rPr lang="en-GB" sz="2400" dirty="0" smtClean="0"/>
              <a:t>Computing/processing is distributed over several computers rather than confined to a single machine;</a:t>
            </a:r>
          </a:p>
          <a:p>
            <a:pPr eaLnBrk="1" hangingPunct="1"/>
            <a:r>
              <a:rPr lang="en-GB" sz="2400" dirty="0" smtClean="0"/>
              <a:t>Virtually, all large software systems today are </a:t>
            </a:r>
            <a:r>
              <a:rPr lang="en-GB" sz="2400" dirty="0"/>
              <a:t>distributed</a:t>
            </a:r>
            <a:r>
              <a:rPr lang="en-GB" sz="2400" dirty="0" smtClean="0"/>
              <a:t>;</a:t>
            </a:r>
          </a:p>
          <a:p>
            <a:pPr eaLnBrk="1" hangingPunct="1"/>
            <a:r>
              <a:rPr lang="en-GB" sz="2400" dirty="0" smtClean="0"/>
              <a:t>Distributed software architecture describes how the application functionality is distributed over a number of logical components and how these components are distributed across processors.</a:t>
            </a:r>
          </a:p>
          <a:p>
            <a:pPr eaLnBrk="1" hangingPunct="1"/>
            <a:r>
              <a:rPr lang="en-GB" sz="2400" dirty="0" smtClean="0"/>
              <a:t>Choosing the right architecture for an application is essential to achieve the desired quality of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AF3603-4B80-4C84-8072-8B968EBF7773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Characteristics of Distributed Systems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Resource sharing and synchronization</a:t>
            </a:r>
          </a:p>
          <a:p>
            <a:pPr eaLnBrk="1" hangingPunct="1"/>
            <a:r>
              <a:rPr lang="en-GB" smtClean="0"/>
              <a:t>Openness and standardization</a:t>
            </a:r>
          </a:p>
          <a:p>
            <a:pPr eaLnBrk="1" hangingPunct="1"/>
            <a:r>
              <a:rPr lang="en-GB" smtClean="0"/>
              <a:t>Concurrency and parallelism</a:t>
            </a:r>
          </a:p>
          <a:p>
            <a:pPr eaLnBrk="1" hangingPunct="1"/>
            <a:r>
              <a:rPr lang="en-GB" smtClean="0"/>
              <a:t>Scalability</a:t>
            </a:r>
          </a:p>
          <a:p>
            <a:pPr eaLnBrk="1" hangingPunct="1"/>
            <a:r>
              <a:rPr lang="en-GB" smtClean="0"/>
              <a:t>Dependability and Fault tolerance</a:t>
            </a:r>
          </a:p>
          <a:p>
            <a:pPr eaLnBrk="1" hangingPunct="1"/>
            <a:r>
              <a:rPr lang="en-GB" smtClean="0"/>
              <a:t>Transparency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855338-7B4D-4722-89FE-A7D5C9CD6434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Issues to be Addressed in Distributed Systems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dirty="0" smtClean="0"/>
              <a:t>Compared to a centralized system, issues to be address in distributed systems include</a:t>
            </a:r>
          </a:p>
          <a:p>
            <a:pPr eaLnBrk="1" hangingPunct="1"/>
            <a:r>
              <a:rPr lang="en-GB" dirty="0" smtClean="0"/>
              <a:t>Complexity</a:t>
            </a:r>
          </a:p>
          <a:p>
            <a:pPr eaLnBrk="1" hangingPunct="1"/>
            <a:r>
              <a:rPr lang="en-US" dirty="0" smtClean="0"/>
              <a:t>Communication and connectivity</a:t>
            </a:r>
            <a:endParaRPr lang="en-GB" dirty="0" smtClean="0"/>
          </a:p>
          <a:p>
            <a:pPr eaLnBrk="1" hangingPunct="1"/>
            <a:r>
              <a:rPr lang="en-GB" dirty="0" smtClean="0"/>
              <a:t>Security and reliability</a:t>
            </a:r>
          </a:p>
          <a:p>
            <a:pPr eaLnBrk="1" hangingPunct="1"/>
            <a:r>
              <a:rPr lang="en-GB" dirty="0" smtClean="0"/>
              <a:t>Unpredictability and non-deterministic problems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E7128F-CD35-4454-AAC4-CC757A2D3301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Eight Fallacies of Distributed Computing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181600" cy="4608513"/>
          </a:xfrm>
        </p:spPr>
        <p:txBody>
          <a:bodyPr/>
          <a:lstStyle/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 network is reliable.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Latency is zero.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Bandwidth is infinite.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 network is secure.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Topology doesn't change.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There is one administrator.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Transport cost is zero.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The network is homogeneous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752600"/>
            <a:ext cx="2971800" cy="1676400"/>
            <a:chOff x="3936" y="1056"/>
            <a:chExt cx="1872" cy="1056"/>
          </a:xfrm>
        </p:grpSpPr>
        <p:grpSp>
          <p:nvGrpSpPr>
            <p:cNvPr id="15375" name="Group 5"/>
            <p:cNvGrpSpPr>
              <a:grpSpLocks/>
            </p:cNvGrpSpPr>
            <p:nvPr/>
          </p:nvGrpSpPr>
          <p:grpSpPr bwMode="auto">
            <a:xfrm>
              <a:off x="3936" y="1056"/>
              <a:ext cx="192" cy="1056"/>
              <a:chOff x="3888" y="1008"/>
              <a:chExt cx="192" cy="1344"/>
            </a:xfrm>
          </p:grpSpPr>
          <p:sp>
            <p:nvSpPr>
              <p:cNvPr id="15377" name="Freeform 6"/>
              <p:cNvSpPr>
                <a:spLocks/>
              </p:cNvSpPr>
              <p:nvPr/>
            </p:nvSpPr>
            <p:spPr bwMode="auto">
              <a:xfrm>
                <a:off x="3888" y="1008"/>
                <a:ext cx="192" cy="672"/>
              </a:xfrm>
              <a:custGeom>
                <a:avLst/>
                <a:gdLst>
                  <a:gd name="T0" fmla="*/ 0 w 192"/>
                  <a:gd name="T1" fmla="*/ 0 h 672"/>
                  <a:gd name="T2" fmla="*/ 96 w 192"/>
                  <a:gd name="T3" fmla="*/ 96 h 672"/>
                  <a:gd name="T4" fmla="*/ 96 w 192"/>
                  <a:gd name="T5" fmla="*/ 576 h 672"/>
                  <a:gd name="T6" fmla="*/ 192 w 192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72"/>
                  <a:gd name="T14" fmla="*/ 192 w 192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72">
                    <a:moveTo>
                      <a:pt x="0" y="0"/>
                    </a:moveTo>
                    <a:lnTo>
                      <a:pt x="96" y="96"/>
                    </a:lnTo>
                    <a:lnTo>
                      <a:pt x="96" y="576"/>
                    </a:lnTo>
                    <a:lnTo>
                      <a:pt x="192" y="6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Freeform 7"/>
              <p:cNvSpPr>
                <a:spLocks/>
              </p:cNvSpPr>
              <p:nvPr/>
            </p:nvSpPr>
            <p:spPr bwMode="auto">
              <a:xfrm flipV="1">
                <a:off x="3888" y="1680"/>
                <a:ext cx="192" cy="672"/>
              </a:xfrm>
              <a:custGeom>
                <a:avLst/>
                <a:gdLst>
                  <a:gd name="T0" fmla="*/ 0 w 192"/>
                  <a:gd name="T1" fmla="*/ 0 h 672"/>
                  <a:gd name="T2" fmla="*/ 96 w 192"/>
                  <a:gd name="T3" fmla="*/ 96 h 672"/>
                  <a:gd name="T4" fmla="*/ 96 w 192"/>
                  <a:gd name="T5" fmla="*/ 576 h 672"/>
                  <a:gd name="T6" fmla="*/ 192 w 192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72"/>
                  <a:gd name="T14" fmla="*/ 192 w 192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72">
                    <a:moveTo>
                      <a:pt x="0" y="0"/>
                    </a:moveTo>
                    <a:lnTo>
                      <a:pt x="96" y="96"/>
                    </a:lnTo>
                    <a:lnTo>
                      <a:pt x="96" y="576"/>
                    </a:lnTo>
                    <a:lnTo>
                      <a:pt x="192" y="6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6" name="Rectangle 8"/>
            <p:cNvSpPr>
              <a:spLocks noChangeArrowheads="1"/>
            </p:cNvSpPr>
            <p:nvPr/>
          </p:nvSpPr>
          <p:spPr bwMode="auto">
            <a:xfrm>
              <a:off x="4224" y="1158"/>
              <a:ext cx="15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dirty="0"/>
                <a:t>Bill Joy and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Tom </a:t>
              </a:r>
              <a:r>
                <a:rPr lang="en-US" dirty="0"/>
                <a:t>Lyon,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Sun </a:t>
              </a:r>
              <a:r>
                <a:rPr lang="en-US" dirty="0"/>
                <a:t>Microsystems, 1991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05400" y="1676400"/>
            <a:ext cx="2209800" cy="3352800"/>
            <a:chOff x="3408" y="1056"/>
            <a:chExt cx="1392" cy="2112"/>
          </a:xfrm>
        </p:grpSpPr>
        <p:grpSp>
          <p:nvGrpSpPr>
            <p:cNvPr id="15371" name="Group 10"/>
            <p:cNvGrpSpPr>
              <a:grpSpLocks/>
            </p:cNvGrpSpPr>
            <p:nvPr/>
          </p:nvGrpSpPr>
          <p:grpSpPr bwMode="auto">
            <a:xfrm>
              <a:off x="3408" y="1056"/>
              <a:ext cx="192" cy="2112"/>
              <a:chOff x="3888" y="1008"/>
              <a:chExt cx="192" cy="1344"/>
            </a:xfrm>
          </p:grpSpPr>
          <p:sp>
            <p:nvSpPr>
              <p:cNvPr id="15373" name="Freeform 11"/>
              <p:cNvSpPr>
                <a:spLocks/>
              </p:cNvSpPr>
              <p:nvPr/>
            </p:nvSpPr>
            <p:spPr bwMode="auto">
              <a:xfrm>
                <a:off x="3888" y="1008"/>
                <a:ext cx="192" cy="672"/>
              </a:xfrm>
              <a:custGeom>
                <a:avLst/>
                <a:gdLst>
                  <a:gd name="T0" fmla="*/ 0 w 192"/>
                  <a:gd name="T1" fmla="*/ 0 h 672"/>
                  <a:gd name="T2" fmla="*/ 96 w 192"/>
                  <a:gd name="T3" fmla="*/ 96 h 672"/>
                  <a:gd name="T4" fmla="*/ 96 w 192"/>
                  <a:gd name="T5" fmla="*/ 576 h 672"/>
                  <a:gd name="T6" fmla="*/ 192 w 192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72"/>
                  <a:gd name="T14" fmla="*/ 192 w 192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72">
                    <a:moveTo>
                      <a:pt x="0" y="0"/>
                    </a:moveTo>
                    <a:lnTo>
                      <a:pt x="96" y="96"/>
                    </a:lnTo>
                    <a:lnTo>
                      <a:pt x="96" y="576"/>
                    </a:lnTo>
                    <a:lnTo>
                      <a:pt x="192" y="6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Freeform 12"/>
              <p:cNvSpPr>
                <a:spLocks/>
              </p:cNvSpPr>
              <p:nvPr/>
            </p:nvSpPr>
            <p:spPr bwMode="auto">
              <a:xfrm flipV="1">
                <a:off x="3888" y="1680"/>
                <a:ext cx="192" cy="672"/>
              </a:xfrm>
              <a:custGeom>
                <a:avLst/>
                <a:gdLst>
                  <a:gd name="T0" fmla="*/ 0 w 192"/>
                  <a:gd name="T1" fmla="*/ 0 h 672"/>
                  <a:gd name="T2" fmla="*/ 96 w 192"/>
                  <a:gd name="T3" fmla="*/ 96 h 672"/>
                  <a:gd name="T4" fmla="*/ 96 w 192"/>
                  <a:gd name="T5" fmla="*/ 576 h 672"/>
                  <a:gd name="T6" fmla="*/ 192 w 192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672"/>
                  <a:gd name="T14" fmla="*/ 192 w 192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672">
                    <a:moveTo>
                      <a:pt x="0" y="0"/>
                    </a:moveTo>
                    <a:lnTo>
                      <a:pt x="96" y="96"/>
                    </a:lnTo>
                    <a:lnTo>
                      <a:pt x="96" y="576"/>
                    </a:lnTo>
                    <a:lnTo>
                      <a:pt x="192" y="6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2" name="Rectangle 13"/>
            <p:cNvSpPr>
              <a:spLocks noChangeArrowheads="1"/>
            </p:cNvSpPr>
            <p:nvPr/>
          </p:nvSpPr>
          <p:spPr bwMode="auto">
            <a:xfrm>
              <a:off x="3648" y="2208"/>
              <a:ext cx="115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/>
                <a:t>Peter Deutsch, Sun Microsystems, 1994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638800" y="5195888"/>
            <a:ext cx="3429000" cy="366712"/>
            <a:chOff x="3552" y="3273"/>
            <a:chExt cx="2160" cy="231"/>
          </a:xfrm>
        </p:grpSpPr>
        <p:sp>
          <p:nvSpPr>
            <p:cNvPr id="15369" name="Rectangle 15"/>
            <p:cNvSpPr>
              <a:spLocks noChangeArrowheads="1"/>
            </p:cNvSpPr>
            <p:nvPr/>
          </p:nvSpPr>
          <p:spPr bwMode="auto">
            <a:xfrm>
              <a:off x="3792" y="3273"/>
              <a:ext cx="1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/>
                <a:t>James Gosling, added the 8th</a:t>
              </a:r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>
              <a:off x="3552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162800" y="3581400"/>
            <a:ext cx="1371600" cy="9906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Seven fallacies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2916 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E655A4-BEA9-436F-A179-1CF981C6A6F9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How Fast is Today’s High Speed Internet?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7364413" cy="1143000"/>
          </a:xfrm>
        </p:spPr>
        <p:txBody>
          <a:bodyPr/>
          <a:lstStyle/>
          <a:p>
            <a:pPr eaLnBrk="1" hangingPunct="1"/>
            <a:r>
              <a:rPr lang="en-US" sz="2400" smtClean="0"/>
              <a:t>FCC (Federal Communication Commission) Definition of “High Speed”: 200 kbps, and current average:</a:t>
            </a:r>
          </a:p>
        </p:txBody>
      </p:sp>
      <p:graphicFrame>
        <p:nvGraphicFramePr>
          <p:cNvPr id="924696" name="Group 24"/>
          <p:cNvGraphicFramePr>
            <a:graphicFrameLocks noGrp="1"/>
          </p:cNvGraphicFramePr>
          <p:nvPr>
            <p:ph sz="half" idx="2"/>
          </p:nvPr>
        </p:nvGraphicFramePr>
        <p:xfrm>
          <a:off x="381000" y="2057400"/>
          <a:ext cx="8421688" cy="1219200"/>
        </p:xfrm>
        <a:graphic>
          <a:graphicData uri="http://schemas.openxmlformats.org/drawingml/2006/table">
            <a:tbl>
              <a:tblPr/>
              <a:tblGrid>
                <a:gridCol w="1684338"/>
                <a:gridCol w="1684337"/>
                <a:gridCol w="1684338"/>
                <a:gridCol w="1684337"/>
                <a:gridCol w="168433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Canada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Japan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724" name="Text Box 52"/>
          <p:cNvSpPr txBox="1">
            <a:spLocks noChangeArrowheads="1"/>
          </p:cNvSpPr>
          <p:nvPr/>
        </p:nvSpPr>
        <p:spPr bwMode="auto">
          <a:xfrm>
            <a:off x="609600" y="27432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1.9</a:t>
            </a:r>
          </a:p>
        </p:txBody>
      </p:sp>
      <p:sp>
        <p:nvSpPr>
          <p:cNvPr id="924725" name="Text Box 53"/>
          <p:cNvSpPr txBox="1">
            <a:spLocks noChangeArrowheads="1"/>
          </p:cNvSpPr>
          <p:nvPr/>
        </p:nvSpPr>
        <p:spPr bwMode="auto">
          <a:xfrm>
            <a:off x="237807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7</a:t>
            </a:r>
          </a:p>
        </p:txBody>
      </p:sp>
      <p:sp>
        <p:nvSpPr>
          <p:cNvPr id="924726" name="Text Box 54"/>
          <p:cNvSpPr txBox="1">
            <a:spLocks noChangeArrowheads="1"/>
          </p:cNvSpPr>
          <p:nvPr/>
        </p:nvSpPr>
        <p:spPr bwMode="auto">
          <a:xfrm>
            <a:off x="3962400" y="2743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17</a:t>
            </a:r>
          </a:p>
        </p:txBody>
      </p:sp>
      <p:sp>
        <p:nvSpPr>
          <p:cNvPr id="924727" name="Text Box 55"/>
          <p:cNvSpPr txBox="1">
            <a:spLocks noChangeArrowheads="1"/>
          </p:cNvSpPr>
          <p:nvPr/>
        </p:nvSpPr>
        <p:spPr bwMode="auto">
          <a:xfrm>
            <a:off x="5730875" y="2743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45</a:t>
            </a:r>
          </a:p>
        </p:txBody>
      </p:sp>
      <p:sp>
        <p:nvSpPr>
          <p:cNvPr id="924728" name="Text Box 56"/>
          <p:cNvSpPr txBox="1">
            <a:spLocks noChangeArrowheads="1"/>
          </p:cNvSpPr>
          <p:nvPr/>
        </p:nvSpPr>
        <p:spPr bwMode="auto">
          <a:xfrm>
            <a:off x="7499350" y="2743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61</a:t>
            </a:r>
          </a:p>
        </p:txBody>
      </p:sp>
      <p:graphicFrame>
        <p:nvGraphicFramePr>
          <p:cNvPr id="924782" name="Group 110"/>
          <p:cNvGraphicFramePr>
            <a:graphicFrameLocks noGrp="1"/>
          </p:cNvGraphicFramePr>
          <p:nvPr/>
        </p:nvGraphicFramePr>
        <p:xfrm>
          <a:off x="381000" y="3581400"/>
          <a:ext cx="8421688" cy="1219200"/>
        </p:xfrm>
        <a:graphic>
          <a:graphicData uri="http://schemas.openxmlformats.org/drawingml/2006/table">
            <a:tbl>
              <a:tblPr/>
              <a:tblGrid>
                <a:gridCol w="1684338"/>
                <a:gridCol w="1684337"/>
                <a:gridCol w="1684338"/>
                <a:gridCol w="1684337"/>
                <a:gridCol w="168433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Rhode Island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Kansas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Jersey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Massachusetts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5.011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4.167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3.680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3.436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3.004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4754" name="Group 82"/>
          <p:cNvGraphicFramePr>
            <a:graphicFrameLocks noGrp="1"/>
          </p:cNvGraphicFramePr>
          <p:nvPr/>
        </p:nvGraphicFramePr>
        <p:xfrm>
          <a:off x="381000" y="5105400"/>
          <a:ext cx="8421688" cy="1219200"/>
        </p:xfrm>
        <a:graphic>
          <a:graphicData uri="http://schemas.openxmlformats.org/drawingml/2006/table">
            <a:tbl>
              <a:tblPr/>
              <a:tblGrid>
                <a:gridCol w="1684338"/>
                <a:gridCol w="1684337"/>
                <a:gridCol w="1684338"/>
                <a:gridCol w="1684337"/>
                <a:gridCol w="168433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Iowa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Wynming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W. Virginia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S. Dakota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Alaska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1.262 mbps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1.246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1.117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0.545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82" name="Text Box 111"/>
          <p:cNvSpPr txBox="1">
            <a:spLocks noChangeArrowheads="1"/>
          </p:cNvSpPr>
          <p:nvPr/>
        </p:nvSpPr>
        <p:spPr bwMode="auto">
          <a:xfrm>
            <a:off x="2590800" y="6438900"/>
            <a:ext cx="3624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Source: USA Today, June 26, 2007</a:t>
            </a:r>
          </a:p>
        </p:txBody>
      </p:sp>
      <p:sp>
        <p:nvSpPr>
          <p:cNvPr id="924784" name="Oval 112"/>
          <p:cNvSpPr>
            <a:spLocks noChangeArrowheads="1"/>
          </p:cNvSpPr>
          <p:nvPr/>
        </p:nvSpPr>
        <p:spPr bwMode="auto">
          <a:xfrm>
            <a:off x="7669213" y="700088"/>
            <a:ext cx="1322387" cy="1322387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ASU 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BYENG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1gbps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247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247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9247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9247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247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2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C -0.01875 0.00023 -0.15417 -0.03541 -0.19427 0.01991 C -0.19601 0.02986 -0.19653 0.03796 -0.19132 0.04676 C -0.18716 0.06528 -0.17795 0.08449 -0.17014 0.10162 C -0.16684 0.10926 -0.16181 0.11574 -0.15643 0.12153 C -0.15504 0.12315 -0.14983 0.12477 -0.15174 0.125 C -0.15938 0.1257 -0.16702 0.12384 -0.17466 0.12338 C -0.19584 0.11736 -0.21806 0.11505 -0.23993 0.1132 C -0.27934 0.10625 -0.31858 0.10347 -0.35834 0.10162 C -0.36979 0.10185 -0.44844 0.08334 -0.48108 0.10834 C -0.48525 0.12616 -0.47257 0.13334 -0.46459 0.14653 C -0.46129 0.15185 -0.45538 0.1632 -0.45538 0.16343 C -0.45695 0.17014 -0.45955 0.18241 -0.46459 0.1882 C -0.47639 0.20139 -0.49323 0.20556 -0.50712 0.21482 C -0.51198 0.21783 -0.51632 0.22269 -0.52066 0.22616 C -0.52327 0.22847 -0.5283 0.23334 -0.5283 0.23357 C -0.5283 0.23334 -0.52118 0.22662 -0.51754 0.22315 C -0.50747 0.21343 -0.49775 0.20301 -0.48716 0.19329 C -0.47917 0.17847 -0.47518 0.16667 -0.47361 0.14977 C -0.48351 0.0338 -0.59323 -0.04166 -0.68924 -0.06157 C -0.70261 -0.06435 -0.7165 -0.06366 -0.73021 -0.06504 C -0.78195 -0.06227 -0.77761 -0.06643 -0.8092 -0.05509 C -0.82031 -0.03611 -0.80295 -0.06389 -0.81667 -0.04676 C -0.82084 -0.04143 -0.82361 -0.03541 -0.82726 -0.02986 C -0.83004 -0.02153 -0.83299 -0.01342 -0.8349 -0.00486 C -0.83316 0.02153 -0.83594 0.04051 -0.82413 0.06158 C -0.81806 0.08704 -0.80886 0.10671 -0.79844 0.12986 C -0.7908 0.14653 -0.78507 0.16482 -0.77709 0.18148 C -0.77361 0.18866 -0.76875 0.1956 -0.76511 0.20301 C -0.75486 0.22384 -0.75886 0.22153 -0.74983 0.24491 C -0.73368 0.28681 -0.71771 0.32963 -0.69809 0.36991 C -0.68681 0.39306 -0.67205 0.41273 -0.65886 0.43472 C -0.65695 0.43773 -0.65764 0.4419 -0.65573 0.44468 C -0.65018 0.45301 -0.64323 0.45996 -0.63438 0.4632 C -0.63004 0.46134 -0.62448 0.46019 -0.62084 0.45648 C -0.61615 0.45185 -0.60712 0.44144 -0.60712 0.44167 C -0.60122 0.42755 -0.59896 0.42593 -0.60868 0.40324 C -0.61302 0.39306 -0.6217 0.38658 -0.6283 0.37824 C -0.63802 0.36574 -0.64479 0.34954 -0.65886 0.34306 C -0.6441 0.38148 -0.67344 0.30648 -0.63438 0.38796 C -0.6 0.45949 -0.55174 0.53195 -0.49636 0.58634 C -0.4375 0.64398 -0.3691 0.68634 -0.30209 0.73125 C -0.24844 0.76736 -0.18611 0.79977 -0.12292 0.80625 C -0.11528 0.80556 -0.10747 0.80718 -0.10035 0.8044 C -0.08004 0.79746 -0.08368 0.79028 -0.07153 0.77963 C -0.06441 0.76482 -0.07066 0.76134 -0.06545 0.7463 C -0.06459 0.74421 -0.06111 0.74537 -0.0592 0.74468 C -0.05504 0.74259 -0.05087 0.74074 -0.04705 0.73796 C -0.04254 0.73449 -0.03351 0.72778 -0.03351 0.72801 C -0.03125 0.72315 -0.02656 0.71968 -0.02587 0.71459 C -0.02292 0.69491 -0.03768 0.68009 -0.04705 0.66621 C -0.06962 0.63241 -0.09688 0.60278 -0.12292 0.57292 C -0.12031 0.56343 -0.11077 0.5632 -0.1033 0.55949 C -0.08802 0.55278 -0.0724 0.54398 -0.05625 0.54144 C -0.05 0.53796 -0.04202 0.5331 -0.03507 0.5331 " pathEditMode="relative" rAng="0" ptsTypes="ffffffffffffffffffffffffffffffffffffffffffffffffffffffA">
                                      <p:cBhvr>
                                        <p:cTn id="50" dur="2000" fill="hold"/>
                                        <p:tgtEl>
                                          <p:spTgt spid="924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6" y="3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4" grpId="0"/>
      <p:bldP spid="924725" grpId="0"/>
      <p:bldP spid="924726" grpId="0"/>
      <p:bldP spid="924727" grpId="0"/>
      <p:bldP spid="924728" grpId="0"/>
      <p:bldP spid="13382" grpId="0"/>
      <p:bldP spid="924784" grpId="0" animBg="1"/>
      <p:bldP spid="92478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137E2A-7B1E-411D-94C1-6177EC83EA35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 of Chapter 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7086600" cy="5562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Computer Architecture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Software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Distributed Software Architectures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Client-Server Architecture (Two-Tier Architecture)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Three-Tier and Four-Tier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Distributed Object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Design Patterns (Review)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Service-Oriented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SOA Outlook and Research (CSE 598)</a:t>
            </a:r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/>
          </a:p>
        </p:txBody>
      </p:sp>
      <p:sp>
        <p:nvSpPr>
          <p:cNvPr id="4102" name="Left Brace 5"/>
          <p:cNvSpPr>
            <a:spLocks/>
          </p:cNvSpPr>
          <p:nvPr/>
        </p:nvSpPr>
        <p:spPr bwMode="auto">
          <a:xfrm>
            <a:off x="1447800" y="1447800"/>
            <a:ext cx="228600" cy="1371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304800" y="1905000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0" y="1825625"/>
            <a:ext cx="2133600" cy="3106738"/>
            <a:chOff x="2286000" y="2129772"/>
            <a:chExt cx="2133600" cy="3107431"/>
          </a:xfrm>
        </p:grpSpPr>
        <p:cxnSp>
          <p:nvCxnSpPr>
            <p:cNvPr id="5142" name="Straight Arrow Connector 17"/>
            <p:cNvCxnSpPr>
              <a:cxnSpLocks noChangeShapeType="1"/>
              <a:stCxn id="5125" idx="3"/>
              <a:endCxn id="5143" idx="0"/>
            </p:cNvCxnSpPr>
            <p:nvPr/>
          </p:nvCxnSpPr>
          <p:spPr bwMode="auto">
            <a:xfrm rot="5400000">
              <a:off x="3212614" y="2269958"/>
              <a:ext cx="669032" cy="3886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Oval 6"/>
            <p:cNvSpPr>
              <a:spLocks noChangeArrowheads="1"/>
            </p:cNvSpPr>
            <p:nvPr/>
          </p:nvSpPr>
          <p:spPr bwMode="auto">
            <a:xfrm>
              <a:off x="2286000" y="2798803"/>
              <a:ext cx="21336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SIMD </a:t>
              </a:r>
            </a:p>
            <a:p>
              <a:pPr algn="ctr"/>
              <a:r>
                <a:rPr lang="en-US" sz="1200" b="0"/>
                <a:t>Single Instruction stream &amp; Multiple Data streams</a:t>
              </a:r>
            </a:p>
          </p:txBody>
        </p:sp>
        <p:sp>
          <p:nvSpPr>
            <p:cNvPr id="5144" name="Rectangle 9"/>
            <p:cNvSpPr>
              <a:spLocks noChangeArrowheads="1"/>
            </p:cNvSpPr>
            <p:nvPr/>
          </p:nvSpPr>
          <p:spPr bwMode="auto">
            <a:xfrm>
              <a:off x="2514600" y="4313873"/>
              <a:ext cx="13716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Vector or array computers</a:t>
              </a:r>
            </a:p>
          </p:txBody>
        </p:sp>
      </p:grp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623888"/>
          </a:xfrm>
        </p:spPr>
        <p:txBody>
          <a:bodyPr/>
          <a:lstStyle/>
          <a:p>
            <a:pPr algn="ctr"/>
            <a:r>
              <a:rPr lang="en-US" smtClean="0"/>
              <a:t>Computer Architecture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0E5ED9-24CA-4572-AF7A-E91FABF02247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3429000" y="990600"/>
            <a:ext cx="2133600" cy="1066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Computer Architecture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76200" y="2493963"/>
            <a:ext cx="2133600" cy="12192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SISD </a:t>
            </a:r>
          </a:p>
          <a:p>
            <a:pPr algn="ctr"/>
            <a:r>
              <a:rPr lang="en-US" sz="1200" b="0"/>
              <a:t>Single Instruction stream &amp; Single Data stream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304800" y="4094163"/>
            <a:ext cx="1614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/>
              <a:t>Simple computers</a:t>
            </a:r>
          </a:p>
        </p:txBody>
      </p:sp>
      <p:cxnSp>
        <p:nvCxnSpPr>
          <p:cNvPr id="5128" name="Straight Arrow Connector 13"/>
          <p:cNvCxnSpPr>
            <a:cxnSpLocks noChangeShapeType="1"/>
            <a:stCxn id="5125" idx="2"/>
            <a:endCxn id="5126" idx="0"/>
          </p:cNvCxnSpPr>
          <p:nvPr/>
        </p:nvCxnSpPr>
        <p:spPr bwMode="auto">
          <a:xfrm rot="10800000" flipV="1">
            <a:off x="1143000" y="1524000"/>
            <a:ext cx="2286000" cy="9699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419600" y="1901825"/>
            <a:ext cx="2209800" cy="2201863"/>
            <a:chOff x="4419600" y="1901171"/>
            <a:chExt cx="2209800" cy="2202043"/>
          </a:xfrm>
        </p:grpSpPr>
        <p:sp>
          <p:nvSpPr>
            <p:cNvPr id="5139" name="Oval 7"/>
            <p:cNvSpPr>
              <a:spLocks noChangeArrowheads="1"/>
            </p:cNvSpPr>
            <p:nvPr/>
          </p:nvSpPr>
          <p:spPr bwMode="auto">
            <a:xfrm>
              <a:off x="4495800" y="2494003"/>
              <a:ext cx="21336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MISD </a:t>
              </a:r>
            </a:p>
            <a:p>
              <a:pPr algn="ctr"/>
              <a:r>
                <a:rPr lang="en-US" sz="1200" b="0"/>
                <a:t>Multiple Instruction streams &amp; Single Data stream</a:t>
              </a:r>
            </a:p>
          </p:txBody>
        </p:sp>
        <p:sp>
          <p:nvSpPr>
            <p:cNvPr id="5140" name="Rectangle 10"/>
            <p:cNvSpPr>
              <a:spLocks noChangeArrowheads="1"/>
            </p:cNvSpPr>
            <p:nvPr/>
          </p:nvSpPr>
          <p:spPr bwMode="auto">
            <a:xfrm>
              <a:off x="4419600" y="3733800"/>
              <a:ext cx="2209800" cy="3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b="0"/>
            </a:p>
          </p:txBody>
        </p:sp>
        <p:cxnSp>
          <p:nvCxnSpPr>
            <p:cNvPr id="5141" name="Straight Arrow Connector 18"/>
            <p:cNvCxnSpPr>
              <a:cxnSpLocks noChangeShapeType="1"/>
              <a:stCxn id="5125" idx="5"/>
              <a:endCxn id="5139" idx="0"/>
            </p:cNvCxnSpPr>
            <p:nvPr/>
          </p:nvCxnSpPr>
          <p:spPr bwMode="auto">
            <a:xfrm rot="16200000" flipH="1">
              <a:off x="5109954" y="2041357"/>
              <a:ext cx="592832" cy="3124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562600" y="1447800"/>
            <a:ext cx="3505200" cy="3916363"/>
            <a:chOff x="5562600" y="1447800"/>
            <a:chExt cx="3505200" cy="3915728"/>
          </a:xfrm>
        </p:grpSpPr>
        <p:sp>
          <p:nvSpPr>
            <p:cNvPr id="5136" name="Oval 8"/>
            <p:cNvSpPr>
              <a:spLocks noChangeArrowheads="1"/>
            </p:cNvSpPr>
            <p:nvPr/>
          </p:nvSpPr>
          <p:spPr bwMode="auto">
            <a:xfrm>
              <a:off x="6858000" y="2514600"/>
              <a:ext cx="21336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MIMD </a:t>
              </a:r>
            </a:p>
            <a:p>
              <a:pPr algn="ctr"/>
              <a:r>
                <a:rPr lang="en-US" sz="1200" b="0"/>
                <a:t>Multiple Instruction streams &amp; Multiple Data streams</a:t>
              </a:r>
            </a:p>
          </p:txBody>
        </p:sp>
        <p:cxnSp>
          <p:nvCxnSpPr>
            <p:cNvPr id="5137" name="Straight Arrow Connector 19"/>
            <p:cNvCxnSpPr>
              <a:cxnSpLocks noChangeShapeType="1"/>
              <a:stCxn id="5125" idx="6"/>
              <a:endCxn id="5136" idx="0"/>
            </p:cNvCxnSpPr>
            <p:nvPr/>
          </p:nvCxnSpPr>
          <p:spPr bwMode="auto">
            <a:xfrm>
              <a:off x="5562600" y="1447800"/>
              <a:ext cx="2362200" cy="1066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8" name="Rectangle 26"/>
            <p:cNvSpPr>
              <a:spLocks noChangeArrowheads="1"/>
            </p:cNvSpPr>
            <p:nvPr/>
          </p:nvSpPr>
          <p:spPr bwMode="auto">
            <a:xfrm>
              <a:off x="6934200" y="3886200"/>
              <a:ext cx="213360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Computers with multi-core processors</a:t>
              </a:r>
            </a:p>
            <a:p>
              <a:pPr algn="ctr"/>
              <a:r>
                <a:rPr lang="en-US" b="0"/>
                <a:t>Distributed systems</a:t>
              </a:r>
            </a:p>
            <a:p>
              <a:pPr algn="ctr"/>
              <a:r>
                <a:rPr lang="en-US" b="0"/>
                <a:t>Networks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41363" y="5410200"/>
            <a:ext cx="7869237" cy="928688"/>
            <a:chOff x="609600" y="5410200"/>
            <a:chExt cx="7869381" cy="928255"/>
          </a:xfrm>
        </p:grpSpPr>
        <p:sp>
          <p:nvSpPr>
            <p:cNvPr id="34" name="Freeform 33"/>
            <p:cNvSpPr/>
            <p:nvPr/>
          </p:nvSpPr>
          <p:spPr bwMode="auto">
            <a:xfrm>
              <a:off x="609600" y="5410200"/>
              <a:ext cx="7869381" cy="928255"/>
            </a:xfrm>
            <a:custGeom>
              <a:avLst/>
              <a:gdLst>
                <a:gd name="connsiteX0" fmla="*/ 7869381 w 7869381"/>
                <a:gd name="connsiteY0" fmla="*/ 0 h 928255"/>
                <a:gd name="connsiteX1" fmla="*/ 7869381 w 7869381"/>
                <a:gd name="connsiteY1" fmla="*/ 928255 h 928255"/>
                <a:gd name="connsiteX2" fmla="*/ 0 w 7869381"/>
                <a:gd name="connsiteY2" fmla="*/ 928255 h 928255"/>
                <a:gd name="connsiteX3" fmla="*/ 7869381 w 7869381"/>
                <a:gd name="connsiteY3" fmla="*/ 0 h 9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9381" h="928255">
                  <a:moveTo>
                    <a:pt x="7869381" y="0"/>
                  </a:moveTo>
                  <a:lnTo>
                    <a:pt x="7869381" y="928255"/>
                  </a:lnTo>
                  <a:lnTo>
                    <a:pt x="0" y="928255"/>
                  </a:lnTo>
                  <a:lnTo>
                    <a:pt x="786938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5" name="TextBox 34"/>
            <p:cNvSpPr txBox="1">
              <a:spLocks noChangeArrowheads="1"/>
            </p:cNvSpPr>
            <p:nvPr/>
          </p:nvSpPr>
          <p:spPr bwMode="auto">
            <a:xfrm>
              <a:off x="6216022" y="5791200"/>
              <a:ext cx="21659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FFFFCC"/>
                  </a:solidFill>
                </a:rPr>
                <a:t>Distributed Systems</a:t>
              </a:r>
            </a:p>
          </p:txBody>
        </p:sp>
      </p:grpSp>
      <p:sp>
        <p:nvSpPr>
          <p:cNvPr id="5132" name="Rectangle 22"/>
          <p:cNvSpPr>
            <a:spLocks noChangeArrowheads="1"/>
          </p:cNvSpPr>
          <p:nvPr/>
        </p:nvSpPr>
        <p:spPr bwMode="auto">
          <a:xfrm>
            <a:off x="533400" y="1600200"/>
            <a:ext cx="213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Flynn's classification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95800" y="3884613"/>
            <a:ext cx="2286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/>
              <a:t>Fault-tolerant computer systems performing redundant computing on the same data stream and voting on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1"/>
          <p:cNvGrpSpPr>
            <a:grpSpLocks/>
          </p:cNvGrpSpPr>
          <p:nvPr/>
        </p:nvGrpSpPr>
        <p:grpSpPr bwMode="auto">
          <a:xfrm>
            <a:off x="3327400" y="2236707"/>
            <a:ext cx="1878853" cy="1268493"/>
            <a:chOff x="4775200" y="1384829"/>
            <a:chExt cx="1878853" cy="1470716"/>
          </a:xfrm>
          <a:solidFill>
            <a:schemeClr val="bg1">
              <a:lumMod val="95000"/>
            </a:schemeClr>
          </a:solidFill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4775200" y="1636346"/>
              <a:ext cx="1878853" cy="1219199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 dirty="0" smtClean="0"/>
                <a:t>Hardware Architecture</a:t>
              </a:r>
              <a:endParaRPr lang="en-US" b="0" dirty="0"/>
            </a:p>
          </p:txBody>
        </p:sp>
        <p:cxnSp>
          <p:nvCxnSpPr>
            <p:cNvPr id="28" name="Straight Arrow Connector 18"/>
            <p:cNvCxnSpPr>
              <a:cxnSpLocks noChangeShapeType="1"/>
              <a:stCxn id="6151" idx="4"/>
              <a:endCxn id="26" idx="0"/>
            </p:cNvCxnSpPr>
            <p:nvPr/>
          </p:nvCxnSpPr>
          <p:spPr bwMode="auto">
            <a:xfrm flipH="1">
              <a:off x="5714627" y="1384829"/>
              <a:ext cx="373" cy="251516"/>
            </a:xfrm>
            <a:prstGeom prst="straightConnector1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</p:cxnSp>
      </p:grpSp>
      <p:sp>
        <p:nvSpPr>
          <p:cNvPr id="6146" name="Oval 6"/>
          <p:cNvSpPr>
            <a:spLocks noChangeArrowheads="1"/>
          </p:cNvSpPr>
          <p:nvPr/>
        </p:nvSpPr>
        <p:spPr bwMode="auto">
          <a:xfrm>
            <a:off x="76200" y="2928938"/>
            <a:ext cx="1905000" cy="12192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0"/>
              <a:t>Distributed Computing</a:t>
            </a:r>
          </a:p>
        </p:txBody>
      </p:sp>
      <p:cxnSp>
        <p:nvCxnSpPr>
          <p:cNvPr id="6147" name="Straight Arrow Connector 17"/>
          <p:cNvCxnSpPr>
            <a:cxnSpLocks noChangeShapeType="1"/>
            <a:stCxn id="6151" idx="2"/>
            <a:endCxn id="6146" idx="0"/>
          </p:cNvCxnSpPr>
          <p:nvPr/>
        </p:nvCxnSpPr>
        <p:spPr bwMode="auto">
          <a:xfrm flipH="1">
            <a:off x="1028700" y="1575554"/>
            <a:ext cx="2019300" cy="135338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228600" y="4443413"/>
            <a:ext cx="1524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 smtClean="0"/>
              <a:t>Paradigm of</a:t>
            </a:r>
            <a:endParaRPr lang="en-US" b="0" dirty="0"/>
          </a:p>
          <a:p>
            <a:pPr algn="ctr"/>
            <a:r>
              <a:rPr lang="en-US" b="0" dirty="0"/>
              <a:t>Parallelism and distribution of computing</a:t>
            </a:r>
          </a:p>
        </p:txBody>
      </p:sp>
      <p:sp>
        <p:nvSpPr>
          <p:cNvPr id="614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623888"/>
          </a:xfrm>
        </p:spPr>
        <p:txBody>
          <a:bodyPr/>
          <a:lstStyle/>
          <a:p>
            <a:pPr algn="ctr"/>
            <a:r>
              <a:rPr lang="en-US" dirty="0" smtClean="0"/>
              <a:t>Topics in Distributed Systems (MIMD)</a:t>
            </a:r>
          </a:p>
        </p:txBody>
      </p:sp>
      <p:sp>
        <p:nvSpPr>
          <p:cNvPr id="61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785C2B-D58C-45E2-B823-5548D23F9450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51" name="Oval 4"/>
          <p:cNvSpPr>
            <a:spLocks noChangeArrowheads="1"/>
          </p:cNvSpPr>
          <p:nvPr/>
        </p:nvSpPr>
        <p:spPr bwMode="auto">
          <a:xfrm>
            <a:off x="3048000" y="914400"/>
            <a:ext cx="2438400" cy="1322307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Distributed Systems</a:t>
            </a:r>
          </a:p>
          <a:p>
            <a:pPr algn="ctr"/>
            <a:r>
              <a:rPr lang="en-US" b="0"/>
              <a:t>(MIMD)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676400" y="2043060"/>
            <a:ext cx="2133600" cy="4089453"/>
            <a:chOff x="2209800" y="1856530"/>
            <a:chExt cx="2133600" cy="4088796"/>
          </a:xfrm>
        </p:grpSpPr>
        <p:sp>
          <p:nvSpPr>
            <p:cNvPr id="6163" name="Oval 5"/>
            <p:cNvSpPr>
              <a:spLocks noChangeArrowheads="1"/>
            </p:cNvSpPr>
            <p:nvPr/>
          </p:nvSpPr>
          <p:spPr bwMode="auto">
            <a:xfrm>
              <a:off x="2209800" y="2741474"/>
              <a:ext cx="21336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Distributed Software Architecture</a:t>
              </a:r>
            </a:p>
          </p:txBody>
        </p:sp>
        <p:sp>
          <p:nvSpPr>
            <p:cNvPr id="6164" name="Rectangle 11"/>
            <p:cNvSpPr>
              <a:spLocks noChangeArrowheads="1"/>
            </p:cNvSpPr>
            <p:nvPr/>
          </p:nvSpPr>
          <p:spPr bwMode="auto">
            <a:xfrm>
              <a:off x="2271002" y="4191000"/>
              <a:ext cx="1615198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Client server</a:t>
              </a:r>
            </a:p>
            <a:p>
              <a:pPr algn="ctr"/>
              <a:r>
                <a:rPr lang="en-US" b="0"/>
                <a:t>Tiered </a:t>
              </a:r>
            </a:p>
            <a:p>
              <a:pPr algn="ctr"/>
              <a:r>
                <a:rPr lang="en-US" b="0"/>
                <a:t>Object orientation</a:t>
              </a:r>
            </a:p>
            <a:p>
              <a:pPr algn="ctr"/>
              <a:r>
                <a:rPr lang="en-US" b="0"/>
                <a:t>Service orientation</a:t>
              </a:r>
            </a:p>
          </p:txBody>
        </p:sp>
        <p:cxnSp>
          <p:nvCxnSpPr>
            <p:cNvPr id="6165" name="Straight Arrow Connector 13"/>
            <p:cNvCxnSpPr>
              <a:cxnSpLocks noChangeShapeType="1"/>
              <a:stCxn id="6151" idx="3"/>
              <a:endCxn id="20" idx="0"/>
            </p:cNvCxnSpPr>
            <p:nvPr/>
          </p:nvCxnSpPr>
          <p:spPr bwMode="auto">
            <a:xfrm flipH="1">
              <a:off x="3276600" y="1856530"/>
              <a:ext cx="661895" cy="88732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343400" y="2043060"/>
            <a:ext cx="2286000" cy="3611615"/>
            <a:chOff x="4343400" y="1856533"/>
            <a:chExt cx="2286000" cy="3610996"/>
          </a:xfrm>
        </p:grpSpPr>
        <p:sp>
          <p:nvSpPr>
            <p:cNvPr id="6160" name="Oval 7"/>
            <p:cNvSpPr>
              <a:spLocks noChangeArrowheads="1"/>
            </p:cNvSpPr>
            <p:nvPr/>
          </p:nvSpPr>
          <p:spPr bwMode="auto">
            <a:xfrm>
              <a:off x="4648200" y="2741474"/>
              <a:ext cx="1981200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Network Architecture (Topology)</a:t>
              </a:r>
            </a:p>
          </p:txBody>
        </p:sp>
        <p:sp>
          <p:nvSpPr>
            <p:cNvPr id="6161" name="Rectangle 10"/>
            <p:cNvSpPr>
              <a:spLocks noChangeArrowheads="1"/>
            </p:cNvSpPr>
            <p:nvPr/>
          </p:nvSpPr>
          <p:spPr bwMode="auto">
            <a:xfrm>
              <a:off x="4343400" y="4267200"/>
              <a:ext cx="22098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Topology and connectivity of nodes. Star, ring, peer-to-peer, shared links</a:t>
              </a:r>
            </a:p>
          </p:txBody>
        </p:sp>
        <p:cxnSp>
          <p:nvCxnSpPr>
            <p:cNvPr id="6162" name="Straight Arrow Connector 18"/>
            <p:cNvCxnSpPr>
              <a:cxnSpLocks noChangeShapeType="1"/>
              <a:stCxn id="6151" idx="5"/>
              <a:endCxn id="6160" idx="0"/>
            </p:cNvCxnSpPr>
            <p:nvPr/>
          </p:nvCxnSpPr>
          <p:spPr bwMode="auto">
            <a:xfrm>
              <a:off x="5129305" y="1856533"/>
              <a:ext cx="509495" cy="88494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486400" y="1575554"/>
            <a:ext cx="3429000" cy="5053845"/>
            <a:chOff x="5486400" y="1388234"/>
            <a:chExt cx="3429000" cy="5053761"/>
          </a:xfrm>
        </p:grpSpPr>
        <p:sp>
          <p:nvSpPr>
            <p:cNvPr id="6157" name="Oval 8"/>
            <p:cNvSpPr>
              <a:spLocks noChangeArrowheads="1"/>
            </p:cNvSpPr>
            <p:nvPr/>
          </p:nvSpPr>
          <p:spPr bwMode="auto">
            <a:xfrm>
              <a:off x="6402386" y="2762071"/>
              <a:ext cx="2436814" cy="12192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Network Communication </a:t>
              </a:r>
              <a:br>
                <a:rPr lang="en-US" b="0"/>
              </a:br>
              <a:r>
                <a:rPr lang="en-US" b="0"/>
                <a:t>(Protocols)</a:t>
              </a:r>
            </a:p>
          </p:txBody>
        </p:sp>
        <p:cxnSp>
          <p:nvCxnSpPr>
            <p:cNvPr id="6158" name="Straight Arrow Connector 19"/>
            <p:cNvCxnSpPr>
              <a:cxnSpLocks noChangeShapeType="1"/>
              <a:stCxn id="6151" idx="6"/>
              <a:endCxn id="6157" idx="0"/>
            </p:cNvCxnSpPr>
            <p:nvPr/>
          </p:nvCxnSpPr>
          <p:spPr bwMode="auto">
            <a:xfrm>
              <a:off x="5486400" y="1388234"/>
              <a:ext cx="2134393" cy="13738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9" name="Rectangle 26"/>
            <p:cNvSpPr>
              <a:spLocks noChangeArrowheads="1"/>
            </p:cNvSpPr>
            <p:nvPr/>
          </p:nvSpPr>
          <p:spPr bwMode="auto">
            <a:xfrm>
              <a:off x="6781800" y="4133671"/>
              <a:ext cx="213360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Layers of protocols, </a:t>
              </a:r>
            </a:p>
            <a:p>
              <a:pPr algn="ctr"/>
              <a:r>
                <a:rPr lang="en-US" b="0"/>
                <a:t>Signal format</a:t>
              </a:r>
            </a:p>
            <a:p>
              <a:pPr algn="ctr"/>
              <a:r>
                <a:rPr lang="en-US" b="0"/>
                <a:t>Packet format, </a:t>
              </a:r>
            </a:p>
            <a:p>
              <a:pPr algn="ctr"/>
              <a:r>
                <a:rPr lang="en-US" b="0"/>
                <a:t>Error correction</a:t>
              </a:r>
            </a:p>
            <a:p>
              <a:pPr algn="ctr"/>
              <a:r>
                <a:rPr lang="en-US" b="0"/>
                <a:t>Routing</a:t>
              </a:r>
            </a:p>
            <a:p>
              <a:pPr algn="ctr"/>
              <a:r>
                <a:rPr lang="en-US" b="0"/>
                <a:t>Flow control</a:t>
              </a:r>
            </a:p>
            <a:p>
              <a:pPr algn="ctr"/>
              <a:r>
                <a:rPr lang="en-US" b="0"/>
                <a:t>Session</a:t>
              </a:r>
            </a:p>
            <a:p>
              <a:pPr algn="ctr"/>
              <a:r>
                <a:rPr lang="en-US" b="0"/>
                <a:t>Presentation</a:t>
              </a:r>
            </a:p>
          </p:txBody>
        </p:sp>
      </p:grp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76200" y="2924908"/>
            <a:ext cx="1905000" cy="121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b="0" dirty="0"/>
              <a:t>Distributed Computing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676400" y="2930525"/>
            <a:ext cx="2133600" cy="121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b="0" dirty="0"/>
              <a:t>Distributed Software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21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D13294-9F72-4398-BA17-E18BF3718CE3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Paradigms of Computing</a:t>
            </a:r>
          </a:p>
        </p:txBody>
      </p:sp>
      <p:sp>
        <p:nvSpPr>
          <p:cNvPr id="7172" name="Line 33"/>
          <p:cNvSpPr>
            <a:spLocks noChangeShapeType="1"/>
          </p:cNvSpPr>
          <p:nvPr/>
        </p:nvSpPr>
        <p:spPr bwMode="auto">
          <a:xfrm>
            <a:off x="723900" y="595788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34"/>
          <p:cNvSpPr>
            <a:spLocks noChangeShapeType="1"/>
          </p:cNvSpPr>
          <p:nvPr/>
        </p:nvSpPr>
        <p:spPr bwMode="auto">
          <a:xfrm flipV="1">
            <a:off x="762000" y="1676400"/>
            <a:ext cx="0" cy="42814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35"/>
          <p:cNvSpPr txBox="1">
            <a:spLocks noChangeArrowheads="1"/>
          </p:cNvSpPr>
          <p:nvPr/>
        </p:nvSpPr>
        <p:spPr bwMode="auto">
          <a:xfrm>
            <a:off x="8229600" y="6034088"/>
            <a:ext cx="682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Time</a:t>
            </a:r>
          </a:p>
        </p:txBody>
      </p:sp>
      <p:sp>
        <p:nvSpPr>
          <p:cNvPr id="7175" name="Text Box 36"/>
          <p:cNvSpPr txBox="1">
            <a:spLocks noChangeArrowheads="1"/>
          </p:cNvSpPr>
          <p:nvPr/>
        </p:nvSpPr>
        <p:spPr bwMode="auto">
          <a:xfrm>
            <a:off x="0" y="1143000"/>
            <a:ext cx="190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Abstraction Level</a:t>
            </a:r>
          </a:p>
        </p:txBody>
      </p:sp>
      <p:sp>
        <p:nvSpPr>
          <p:cNvPr id="7176" name="Text Box 37"/>
          <p:cNvSpPr txBox="1">
            <a:spLocks noChangeArrowheads="1"/>
          </p:cNvSpPr>
          <p:nvPr/>
        </p:nvSpPr>
        <p:spPr bwMode="auto">
          <a:xfrm>
            <a:off x="685800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50s</a:t>
            </a:r>
          </a:p>
        </p:txBody>
      </p:sp>
      <p:sp>
        <p:nvSpPr>
          <p:cNvPr id="7177" name="Text Box 38"/>
          <p:cNvSpPr txBox="1">
            <a:spLocks noChangeArrowheads="1"/>
          </p:cNvSpPr>
          <p:nvPr/>
        </p:nvSpPr>
        <p:spPr bwMode="auto">
          <a:xfrm>
            <a:off x="1825625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60s</a:t>
            </a:r>
          </a:p>
        </p:txBody>
      </p:sp>
      <p:sp>
        <p:nvSpPr>
          <p:cNvPr id="7178" name="Text Box 39"/>
          <p:cNvSpPr txBox="1">
            <a:spLocks noChangeArrowheads="1"/>
          </p:cNvSpPr>
          <p:nvPr/>
        </p:nvSpPr>
        <p:spPr bwMode="auto">
          <a:xfrm>
            <a:off x="2965450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70s</a:t>
            </a:r>
          </a:p>
        </p:txBody>
      </p:sp>
      <p:sp>
        <p:nvSpPr>
          <p:cNvPr id="7179" name="Text Box 40"/>
          <p:cNvSpPr txBox="1">
            <a:spLocks noChangeArrowheads="1"/>
          </p:cNvSpPr>
          <p:nvPr/>
        </p:nvSpPr>
        <p:spPr bwMode="auto">
          <a:xfrm>
            <a:off x="4105275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80s</a:t>
            </a:r>
          </a:p>
        </p:txBody>
      </p:sp>
      <p:sp>
        <p:nvSpPr>
          <p:cNvPr id="7180" name="Text Box 41"/>
          <p:cNvSpPr txBox="1">
            <a:spLocks noChangeArrowheads="1"/>
          </p:cNvSpPr>
          <p:nvPr/>
        </p:nvSpPr>
        <p:spPr bwMode="auto">
          <a:xfrm>
            <a:off x="5245100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90s</a:t>
            </a:r>
          </a:p>
        </p:txBody>
      </p:sp>
      <p:sp>
        <p:nvSpPr>
          <p:cNvPr id="7181" name="Text Box 42"/>
          <p:cNvSpPr txBox="1">
            <a:spLocks noChangeArrowheads="1"/>
          </p:cNvSpPr>
          <p:nvPr/>
        </p:nvSpPr>
        <p:spPr bwMode="auto">
          <a:xfrm>
            <a:off x="6384925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00s</a:t>
            </a:r>
          </a:p>
        </p:txBody>
      </p:sp>
      <p:sp>
        <p:nvSpPr>
          <p:cNvPr id="7182" name="Text Box 43"/>
          <p:cNvSpPr txBox="1">
            <a:spLocks noChangeArrowheads="1"/>
          </p:cNvSpPr>
          <p:nvPr/>
        </p:nvSpPr>
        <p:spPr bwMode="auto">
          <a:xfrm>
            <a:off x="7524750" y="6034088"/>
            <a:ext cx="536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solidFill>
                  <a:schemeClr val="tx2"/>
                </a:solidFill>
                <a:latin typeface="Tahoma" pitchFamily="34" charset="0"/>
                <a:ea typeface="宋体" pitchFamily="2" charset="-122"/>
              </a:rPr>
              <a:t>10s</a:t>
            </a:r>
          </a:p>
        </p:txBody>
      </p:sp>
      <p:sp>
        <p:nvSpPr>
          <p:cNvPr id="7183" name="Oval 44"/>
          <p:cNvSpPr>
            <a:spLocks noChangeArrowheads="1"/>
          </p:cNvSpPr>
          <p:nvPr/>
        </p:nvSpPr>
        <p:spPr bwMode="auto">
          <a:xfrm>
            <a:off x="838200" y="4648200"/>
            <a:ext cx="19050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latin typeface="Tahoma" pitchFamily="34" charset="0"/>
                <a:ea typeface="宋体" pitchFamily="2" charset="-122"/>
              </a:rPr>
              <a:t>Imperative</a:t>
            </a:r>
          </a:p>
          <a:p>
            <a:pPr algn="ctr"/>
            <a:r>
              <a:rPr lang="en-US" altLang="zh-CN" b="0" dirty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 dirty="0">
                <a:latin typeface="Tahoma" pitchFamily="34" charset="0"/>
                <a:ea typeface="宋体" pitchFamily="2" charset="-122"/>
              </a:rPr>
              <a:t>e.g. Fortran</a:t>
            </a:r>
            <a:endParaRPr lang="en-US" altLang="zh-CN" b="0" i="1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8093" name="Oval 45"/>
          <p:cNvSpPr>
            <a:spLocks noChangeArrowheads="1"/>
          </p:cNvSpPr>
          <p:nvPr/>
        </p:nvSpPr>
        <p:spPr bwMode="auto">
          <a:xfrm>
            <a:off x="2590800" y="4419600"/>
            <a:ext cx="19050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Procedural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 C, Pascal</a:t>
            </a:r>
          </a:p>
        </p:txBody>
      </p:sp>
      <p:sp>
        <p:nvSpPr>
          <p:cNvPr id="258094" name="Oval 46"/>
          <p:cNvSpPr>
            <a:spLocks noChangeArrowheads="1"/>
          </p:cNvSpPr>
          <p:nvPr/>
        </p:nvSpPr>
        <p:spPr bwMode="auto">
          <a:xfrm>
            <a:off x="1295400" y="3657600"/>
            <a:ext cx="19050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Functional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 LISP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8095" name="Oval 47"/>
          <p:cNvSpPr>
            <a:spLocks noChangeArrowheads="1"/>
          </p:cNvSpPr>
          <p:nvPr/>
        </p:nvSpPr>
        <p:spPr bwMode="auto">
          <a:xfrm>
            <a:off x="2819400" y="2986088"/>
            <a:ext cx="19050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Logic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 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Prolog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8096" name="Oval 48"/>
          <p:cNvSpPr>
            <a:spLocks noChangeArrowheads="1"/>
          </p:cNvSpPr>
          <p:nvPr/>
        </p:nvSpPr>
        <p:spPr bwMode="auto">
          <a:xfrm>
            <a:off x="4038600" y="3657600"/>
            <a:ext cx="1905000" cy="1295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/>
            </a:r>
            <a:br>
              <a:rPr lang="en-US" altLang="zh-CN" b="0">
                <a:latin typeface="Tahoma" pitchFamily="34" charset="0"/>
                <a:ea typeface="宋体" pitchFamily="2" charset="-122"/>
              </a:rPr>
            </a:br>
            <a:r>
              <a:rPr lang="en-US" altLang="zh-CN" b="0">
                <a:latin typeface="Tahoma" pitchFamily="34" charset="0"/>
                <a:ea typeface="宋体" pitchFamily="2" charset="-122"/>
              </a:rPr>
              <a:t>Object-Oriented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 C++, Java,</a:t>
            </a:r>
            <a:br>
              <a:rPr lang="en-US" altLang="zh-CN" b="0">
                <a:latin typeface="Tahoma" pitchFamily="34" charset="0"/>
                <a:ea typeface="宋体" pitchFamily="2" charset="-122"/>
              </a:rPr>
            </a:br>
            <a:r>
              <a:rPr lang="en-US" altLang="zh-CN" b="0">
                <a:latin typeface="Tahoma" pitchFamily="34" charset="0"/>
                <a:ea typeface="宋体" pitchFamily="2" charset="-122"/>
              </a:rPr>
              <a:t>C#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838200" y="1524000"/>
            <a:ext cx="4876800" cy="685800"/>
            <a:chOff x="528" y="960"/>
            <a:chExt cx="3072" cy="432"/>
          </a:xfrm>
        </p:grpSpPr>
        <p:sp>
          <p:nvSpPr>
            <p:cNvPr id="7203" name="Text Box 56"/>
            <p:cNvSpPr txBox="1">
              <a:spLocks noChangeArrowheads="1"/>
            </p:cNvSpPr>
            <p:nvPr/>
          </p:nvSpPr>
          <p:spPr bwMode="auto">
            <a:xfrm>
              <a:off x="1248" y="960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Centralized Development</a:t>
              </a:r>
            </a:p>
          </p:txBody>
        </p:sp>
        <p:grpSp>
          <p:nvGrpSpPr>
            <p:cNvPr id="7204" name="Group 57"/>
            <p:cNvGrpSpPr>
              <a:grpSpLocks/>
            </p:cNvGrpSpPr>
            <p:nvPr/>
          </p:nvGrpSpPr>
          <p:grpSpPr bwMode="auto">
            <a:xfrm>
              <a:off x="528" y="1200"/>
              <a:ext cx="3072" cy="192"/>
              <a:chOff x="1632" y="1248"/>
              <a:chExt cx="2976" cy="192"/>
            </a:xfrm>
          </p:grpSpPr>
          <p:sp>
            <p:nvSpPr>
              <p:cNvPr id="7205" name="Freeform 58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6" name="Freeform 59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8108" name="Text Box 60"/>
          <p:cNvSpPr txBox="1">
            <a:spLocks noChangeArrowheads="1"/>
          </p:cNvSpPr>
          <p:nvPr/>
        </p:nvSpPr>
        <p:spPr bwMode="auto">
          <a:xfrm>
            <a:off x="5969000" y="1143000"/>
            <a:ext cx="264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Distributed Development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838200" y="2362200"/>
            <a:ext cx="4038600" cy="533400"/>
            <a:chOff x="528" y="1488"/>
            <a:chExt cx="2448" cy="336"/>
          </a:xfrm>
        </p:grpSpPr>
        <p:grpSp>
          <p:nvGrpSpPr>
            <p:cNvPr id="7199" name="Group 62"/>
            <p:cNvGrpSpPr>
              <a:grpSpLocks/>
            </p:cNvGrpSpPr>
            <p:nvPr/>
          </p:nvGrpSpPr>
          <p:grpSpPr bwMode="auto">
            <a:xfrm>
              <a:off x="528" y="1680"/>
              <a:ext cx="2448" cy="144"/>
              <a:chOff x="1632" y="1248"/>
              <a:chExt cx="2976" cy="192"/>
            </a:xfrm>
          </p:grpSpPr>
          <p:sp>
            <p:nvSpPr>
              <p:cNvPr id="7201" name="Freeform 63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Freeform 64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0" name="Text Box 65"/>
            <p:cNvSpPr txBox="1">
              <a:spLocks noChangeArrowheads="1"/>
            </p:cNvSpPr>
            <p:nvPr/>
          </p:nvSpPr>
          <p:spPr bwMode="auto">
            <a:xfrm>
              <a:off x="1008" y="1488"/>
              <a:ext cx="1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Centralized Processing</a:t>
              </a:r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6019800" y="3497263"/>
            <a:ext cx="2490788" cy="1082675"/>
            <a:chOff x="3667" y="2025"/>
            <a:chExt cx="1569" cy="683"/>
          </a:xfrm>
        </p:grpSpPr>
        <p:sp>
          <p:nvSpPr>
            <p:cNvPr id="7195" name="Text Box 61"/>
            <p:cNvSpPr txBox="1">
              <a:spLocks noChangeArrowheads="1"/>
            </p:cNvSpPr>
            <p:nvPr/>
          </p:nvSpPr>
          <p:spPr bwMode="auto">
            <a:xfrm>
              <a:off x="4416" y="2304"/>
              <a:ext cx="8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Distributed</a:t>
              </a:r>
            </a:p>
            <a:p>
              <a:r>
                <a:rPr lang="en-US">
                  <a:solidFill>
                    <a:schemeClr val="tx2"/>
                  </a:solidFill>
                </a:rPr>
                <a:t>Processing</a:t>
              </a:r>
            </a:p>
          </p:txBody>
        </p:sp>
        <p:grpSp>
          <p:nvGrpSpPr>
            <p:cNvPr id="7196" name="Group 66"/>
            <p:cNvGrpSpPr>
              <a:grpSpLocks/>
            </p:cNvGrpSpPr>
            <p:nvPr/>
          </p:nvGrpSpPr>
          <p:grpSpPr bwMode="auto">
            <a:xfrm rot="19382228" flipV="1">
              <a:off x="3667" y="2025"/>
              <a:ext cx="1536" cy="240"/>
              <a:chOff x="1632" y="1248"/>
              <a:chExt cx="2976" cy="192"/>
            </a:xfrm>
          </p:grpSpPr>
          <p:sp>
            <p:nvSpPr>
              <p:cNvPr id="7197" name="Freeform 67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8" name="Freeform 68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8103" name="Oval 55"/>
          <p:cNvSpPr>
            <a:spLocks noChangeArrowheads="1"/>
          </p:cNvSpPr>
          <p:nvPr/>
        </p:nvSpPr>
        <p:spPr bwMode="auto">
          <a:xfrm>
            <a:off x="4419600" y="2590800"/>
            <a:ext cx="1905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Multi-thread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e.g., Java, C#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5638800" y="2133600"/>
            <a:ext cx="1676400" cy="1295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b="0">
              <a:latin typeface="Tahoma" pitchFamily="34" charset="0"/>
              <a:ea typeface="宋体" pitchFamily="2" charset="-122"/>
            </a:endParaRP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Distributed 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Object</a:t>
            </a:r>
          </a:p>
        </p:txBody>
      </p:sp>
      <p:sp>
        <p:nvSpPr>
          <p:cNvPr id="258097" name="Oval 49"/>
          <p:cNvSpPr>
            <a:spLocks noChangeArrowheads="1"/>
          </p:cNvSpPr>
          <p:nvPr/>
        </p:nvSpPr>
        <p:spPr bwMode="auto">
          <a:xfrm>
            <a:off x="6172200" y="1600200"/>
            <a:ext cx="1905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Service-Oriented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Computing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5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93" grpId="0" animBg="1"/>
      <p:bldP spid="258094" grpId="0" animBg="1"/>
      <p:bldP spid="258095" grpId="0" animBg="1"/>
      <p:bldP spid="258096" grpId="0" animBg="1"/>
      <p:bldP spid="258108" grpId="0"/>
      <p:bldP spid="258103" grpId="0" animBg="1"/>
      <p:bldP spid="38" grpId="0" animBg="1"/>
      <p:bldP spid="2580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55"/>
          <p:cNvSpPr>
            <a:spLocks noChangeArrowheads="1"/>
          </p:cNvSpPr>
          <p:nvPr/>
        </p:nvSpPr>
        <p:spPr bwMode="auto">
          <a:xfrm>
            <a:off x="2895600" y="1066800"/>
            <a:ext cx="1676400" cy="838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0" dirty="0">
                <a:latin typeface="Tahoma" pitchFamily="34" charset="0"/>
                <a:ea typeface="SimSun" pitchFamily="2" charset="-122"/>
              </a:rPr>
              <a:t>Distributed </a:t>
            </a:r>
          </a:p>
          <a:p>
            <a:pPr algn="ctr">
              <a:defRPr/>
            </a:pPr>
            <a:r>
              <a:rPr lang="en-US" altLang="zh-CN" b="0" dirty="0">
                <a:latin typeface="Tahoma" pitchFamily="34" charset="0"/>
                <a:ea typeface="SimSun" pitchFamily="2" charset="-122"/>
              </a:rPr>
              <a:t>Object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82FDF1-3B6F-4A00-B5A8-AB83BF83E6D1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086600" cy="609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smtClean="0"/>
              <a:t>Features of the Computing Paradigms </a:t>
            </a:r>
            <a:endParaRPr lang="en-US" sz="2800" smtClean="0">
              <a:solidFill>
                <a:srgbClr val="990000"/>
              </a:solidFill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514600" y="838200"/>
            <a:ext cx="6629400" cy="5895975"/>
            <a:chOff x="1584" y="528"/>
            <a:chExt cx="4176" cy="3714"/>
          </a:xfrm>
        </p:grpSpPr>
        <p:sp>
          <p:nvSpPr>
            <p:cNvPr id="8221" name="Oval 32"/>
            <p:cNvSpPr>
              <a:spLocks noChangeArrowheads="1"/>
            </p:cNvSpPr>
            <p:nvPr/>
          </p:nvSpPr>
          <p:spPr bwMode="auto">
            <a:xfrm>
              <a:off x="2784" y="528"/>
              <a:ext cx="1488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C00000"/>
                  </a:solidFill>
                  <a:latin typeface="Tahoma" pitchFamily="34" charset="0"/>
                  <a:ea typeface="宋体" pitchFamily="2" charset="-122"/>
                </a:rPr>
                <a:t>Service-Oriented</a:t>
              </a:r>
            </a:p>
            <a:p>
              <a:pPr algn="ctr"/>
              <a:r>
                <a:rPr lang="en-US" altLang="zh-CN" b="0">
                  <a:solidFill>
                    <a:srgbClr val="C00000"/>
                  </a:solidFill>
                  <a:latin typeface="Tahoma" pitchFamily="34" charset="0"/>
                  <a:ea typeface="宋体" pitchFamily="2" charset="-122"/>
                </a:rPr>
                <a:t>Computing</a:t>
              </a:r>
              <a:endParaRPr lang="en-US" altLang="zh-CN" b="0" i="1">
                <a:solidFill>
                  <a:srgbClr val="C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222" name="Text Box 33"/>
            <p:cNvSpPr txBox="1">
              <a:spLocks noChangeArrowheads="1"/>
            </p:cNvSpPr>
            <p:nvPr/>
          </p:nvSpPr>
          <p:spPr bwMode="auto">
            <a:xfrm>
              <a:off x="3264" y="1392"/>
              <a:ext cx="2496" cy="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Autonomous services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Loosely coupling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Remote objects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Component-based composition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Remote invocation and binding</a:t>
              </a:r>
            </a:p>
            <a:p>
              <a:endParaRPr lang="en-US" altLang="zh-CN" b="0">
                <a:latin typeface="Tahoma" pitchFamily="34" charset="0"/>
                <a:ea typeface="宋体" pitchFamily="2" charset="-122"/>
              </a:endParaRP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Separation of development (Distributed development)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Open standards and protocols 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Platform-independent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Repository of reusable services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Internet-searchable services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Automatic discovering and binding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Collaboration negotiation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Dynamic re-composition</a:t>
              </a:r>
            </a:p>
            <a:p>
              <a:r>
                <a:rPr lang="en-US" altLang="zh-CN" b="0">
                  <a:solidFill>
                    <a:srgbClr val="990000"/>
                  </a:solidFill>
                  <a:latin typeface="Tahoma" pitchFamily="34" charset="0"/>
                  <a:ea typeface="宋体" pitchFamily="2" charset="-122"/>
                </a:rPr>
                <a:t>Ontology-based reasoning</a:t>
              </a:r>
            </a:p>
          </p:txBody>
        </p:sp>
        <p:grpSp>
          <p:nvGrpSpPr>
            <p:cNvPr id="8223" name="Group 34"/>
            <p:cNvGrpSpPr>
              <a:grpSpLocks/>
            </p:cNvGrpSpPr>
            <p:nvPr/>
          </p:nvGrpSpPr>
          <p:grpSpPr bwMode="auto">
            <a:xfrm>
              <a:off x="1584" y="1200"/>
              <a:ext cx="3696" cy="192"/>
              <a:chOff x="1632" y="1248"/>
              <a:chExt cx="2976" cy="192"/>
            </a:xfrm>
          </p:grpSpPr>
          <p:sp>
            <p:nvSpPr>
              <p:cNvPr id="8224" name="Freeform 35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Freeform 36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152400" y="3228975"/>
            <a:ext cx="4724400" cy="1200150"/>
            <a:chOff x="96" y="2034"/>
            <a:chExt cx="2976" cy="756"/>
          </a:xfrm>
        </p:grpSpPr>
        <p:sp>
          <p:nvSpPr>
            <p:cNvPr id="8216" name="Oval 38"/>
            <p:cNvSpPr>
              <a:spLocks noChangeArrowheads="1"/>
            </p:cNvSpPr>
            <p:nvPr/>
          </p:nvSpPr>
          <p:spPr bwMode="auto">
            <a:xfrm>
              <a:off x="96" y="2064"/>
              <a:ext cx="1200" cy="67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Object-Oriented</a:t>
              </a:r>
            </a:p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Programming</a:t>
              </a:r>
              <a:endParaRPr lang="en-US" altLang="zh-CN" b="0" i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217" name="Text Box 39"/>
            <p:cNvSpPr txBox="1">
              <a:spLocks noChangeArrowheads="1"/>
            </p:cNvSpPr>
            <p:nvPr/>
          </p:nvSpPr>
          <p:spPr bwMode="auto">
            <a:xfrm>
              <a:off x="1536" y="2034"/>
              <a:ext cx="15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Abstract data types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Encapsulation 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Inheritance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Dynamic/Lazy binding</a:t>
              </a:r>
            </a:p>
          </p:txBody>
        </p:sp>
        <p:grpSp>
          <p:nvGrpSpPr>
            <p:cNvPr id="8218" name="Group 40"/>
            <p:cNvGrpSpPr>
              <a:grpSpLocks/>
            </p:cNvGrpSpPr>
            <p:nvPr/>
          </p:nvGrpSpPr>
          <p:grpSpPr bwMode="auto">
            <a:xfrm rot="-5400000">
              <a:off x="1128" y="2394"/>
              <a:ext cx="624" cy="96"/>
              <a:chOff x="1632" y="1248"/>
              <a:chExt cx="2976" cy="192"/>
            </a:xfrm>
          </p:grpSpPr>
          <p:sp>
            <p:nvSpPr>
              <p:cNvPr id="8219" name="Freeform 41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0" name="Freeform 42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52400" y="4495800"/>
            <a:ext cx="5029200" cy="1066800"/>
            <a:chOff x="96" y="2832"/>
            <a:chExt cx="3168" cy="672"/>
          </a:xfrm>
        </p:grpSpPr>
        <p:sp>
          <p:nvSpPr>
            <p:cNvPr id="8211" name="Oval 44"/>
            <p:cNvSpPr>
              <a:spLocks noChangeArrowheads="1"/>
            </p:cNvSpPr>
            <p:nvPr/>
          </p:nvSpPr>
          <p:spPr bwMode="auto">
            <a:xfrm>
              <a:off x="96" y="2832"/>
              <a:ext cx="1200" cy="67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Functional</a:t>
              </a:r>
            </a:p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Programming</a:t>
              </a:r>
              <a:endParaRPr lang="en-US" altLang="zh-CN" b="0" i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212" name="Text Box 45"/>
            <p:cNvSpPr txBox="1">
              <a:spLocks noChangeArrowheads="1"/>
            </p:cNvSpPr>
            <p:nvPr/>
          </p:nvSpPr>
          <p:spPr bwMode="auto">
            <a:xfrm>
              <a:off x="1536" y="2874"/>
              <a:ext cx="172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Stateless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Side-effect free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Enforced modular design</a:t>
              </a:r>
            </a:p>
          </p:txBody>
        </p:sp>
        <p:grpSp>
          <p:nvGrpSpPr>
            <p:cNvPr id="8213" name="Group 46"/>
            <p:cNvGrpSpPr>
              <a:grpSpLocks/>
            </p:cNvGrpSpPr>
            <p:nvPr/>
          </p:nvGrpSpPr>
          <p:grpSpPr bwMode="auto">
            <a:xfrm rot="-5400000">
              <a:off x="1128" y="3144"/>
              <a:ext cx="624" cy="96"/>
              <a:chOff x="1632" y="1248"/>
              <a:chExt cx="2976" cy="192"/>
            </a:xfrm>
          </p:grpSpPr>
          <p:sp>
            <p:nvSpPr>
              <p:cNvPr id="8214" name="Freeform 47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5" name="Freeform 48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00" name="Oval 50"/>
          <p:cNvSpPr>
            <a:spLocks noChangeArrowheads="1"/>
          </p:cNvSpPr>
          <p:nvPr/>
        </p:nvSpPr>
        <p:spPr bwMode="auto">
          <a:xfrm>
            <a:off x="152400" y="5715000"/>
            <a:ext cx="1905000" cy="1066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Logic</a:t>
            </a:r>
          </a:p>
          <a:p>
            <a:pPr algn="ctr"/>
            <a:r>
              <a:rPr lang="en-US" altLang="zh-CN" b="0">
                <a:latin typeface="Tahoma" pitchFamily="34" charset="0"/>
                <a:ea typeface="宋体" pitchFamily="2" charset="-122"/>
              </a:rPr>
              <a:t>Programming</a:t>
            </a:r>
            <a:endParaRPr lang="en-US" altLang="zh-CN" b="0" i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201" name="Text Box 51"/>
          <p:cNvSpPr txBox="1">
            <a:spLocks noChangeArrowheads="1"/>
          </p:cNvSpPr>
          <p:nvPr/>
        </p:nvSpPr>
        <p:spPr bwMode="auto">
          <a:xfrm>
            <a:off x="2438400" y="5591175"/>
            <a:ext cx="2362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>
                <a:latin typeface="Tahoma" pitchFamily="34" charset="0"/>
                <a:ea typeface="宋体" pitchFamily="2" charset="-122"/>
              </a:rPr>
              <a:t>Database</a:t>
            </a:r>
          </a:p>
          <a:p>
            <a:r>
              <a:rPr lang="en-US" altLang="zh-CN" b="0">
                <a:latin typeface="Tahoma" pitchFamily="34" charset="0"/>
                <a:ea typeface="宋体" pitchFamily="2" charset="-122"/>
              </a:rPr>
              <a:t>Relations</a:t>
            </a:r>
          </a:p>
          <a:p>
            <a:r>
              <a:rPr lang="en-US" altLang="zh-CN" b="0">
                <a:latin typeface="Tahoma" pitchFamily="34" charset="0"/>
                <a:ea typeface="宋体" pitchFamily="2" charset="-122"/>
              </a:rPr>
              <a:t>Query and matching</a:t>
            </a:r>
          </a:p>
          <a:p>
            <a:r>
              <a:rPr lang="en-US" altLang="zh-CN" b="0">
                <a:latin typeface="Tahoma" pitchFamily="34" charset="0"/>
                <a:ea typeface="宋体" pitchFamily="2" charset="-122"/>
              </a:rPr>
              <a:t>Reasoning</a:t>
            </a:r>
          </a:p>
        </p:txBody>
      </p:sp>
      <p:grpSp>
        <p:nvGrpSpPr>
          <p:cNvPr id="8202" name="Group 52"/>
          <p:cNvGrpSpPr>
            <a:grpSpLocks/>
          </p:cNvGrpSpPr>
          <p:nvPr/>
        </p:nvGrpSpPr>
        <p:grpSpPr bwMode="auto">
          <a:xfrm rot="-5400000">
            <a:off x="1790700" y="6134100"/>
            <a:ext cx="990600" cy="152400"/>
            <a:chOff x="1632" y="1248"/>
            <a:chExt cx="2976" cy="192"/>
          </a:xfrm>
        </p:grpSpPr>
        <p:sp>
          <p:nvSpPr>
            <p:cNvPr id="8209" name="Freeform 53"/>
            <p:cNvSpPr>
              <a:spLocks/>
            </p:cNvSpPr>
            <p:nvPr/>
          </p:nvSpPr>
          <p:spPr bwMode="auto">
            <a:xfrm>
              <a:off x="1632" y="1248"/>
              <a:ext cx="1488" cy="192"/>
            </a:xfrm>
            <a:custGeom>
              <a:avLst/>
              <a:gdLst>
                <a:gd name="T0" fmla="*/ 0 w 1488"/>
                <a:gd name="T1" fmla="*/ 192 h 192"/>
                <a:gd name="T2" fmla="*/ 96 w 1488"/>
                <a:gd name="T3" fmla="*/ 96 h 192"/>
                <a:gd name="T4" fmla="*/ 1344 w 1488"/>
                <a:gd name="T5" fmla="*/ 96 h 192"/>
                <a:gd name="T6" fmla="*/ 1488 w 1488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192"/>
                <a:gd name="T14" fmla="*/ 1488 w 148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192">
                  <a:moveTo>
                    <a:pt x="0" y="192"/>
                  </a:moveTo>
                  <a:lnTo>
                    <a:pt x="96" y="96"/>
                  </a:lnTo>
                  <a:lnTo>
                    <a:pt x="1344" y="96"/>
                  </a:lnTo>
                  <a:lnTo>
                    <a:pt x="14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54"/>
            <p:cNvSpPr>
              <a:spLocks/>
            </p:cNvSpPr>
            <p:nvPr/>
          </p:nvSpPr>
          <p:spPr bwMode="auto">
            <a:xfrm flipH="1">
              <a:off x="3120" y="1248"/>
              <a:ext cx="1488" cy="192"/>
            </a:xfrm>
            <a:custGeom>
              <a:avLst/>
              <a:gdLst>
                <a:gd name="T0" fmla="*/ 0 w 1488"/>
                <a:gd name="T1" fmla="*/ 192 h 192"/>
                <a:gd name="T2" fmla="*/ 96 w 1488"/>
                <a:gd name="T3" fmla="*/ 96 h 192"/>
                <a:gd name="T4" fmla="*/ 1344 w 1488"/>
                <a:gd name="T5" fmla="*/ 96 h 192"/>
                <a:gd name="T6" fmla="*/ 1488 w 1488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192"/>
                <a:gd name="T14" fmla="*/ 1488 w 148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192">
                  <a:moveTo>
                    <a:pt x="0" y="192"/>
                  </a:moveTo>
                  <a:lnTo>
                    <a:pt x="96" y="96"/>
                  </a:lnTo>
                  <a:lnTo>
                    <a:pt x="1344" y="96"/>
                  </a:lnTo>
                  <a:lnTo>
                    <a:pt x="14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152400" y="2133600"/>
            <a:ext cx="4495800" cy="1066800"/>
            <a:chOff x="96" y="1344"/>
            <a:chExt cx="2832" cy="672"/>
          </a:xfrm>
        </p:grpSpPr>
        <p:sp>
          <p:nvSpPr>
            <p:cNvPr id="8204" name="Oval 55"/>
            <p:cNvSpPr>
              <a:spLocks noChangeArrowheads="1"/>
            </p:cNvSpPr>
            <p:nvPr/>
          </p:nvSpPr>
          <p:spPr bwMode="auto">
            <a:xfrm>
              <a:off x="96" y="1344"/>
              <a:ext cx="1200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Multi-threading</a:t>
              </a:r>
            </a:p>
            <a:p>
              <a:pPr algn="ctr"/>
              <a:r>
                <a:rPr lang="en-US" altLang="zh-CN" b="0">
                  <a:latin typeface="Tahoma" pitchFamily="34" charset="0"/>
                  <a:ea typeface="宋体" pitchFamily="2" charset="-122"/>
                </a:rPr>
                <a:t>Programming</a:t>
              </a:r>
              <a:endParaRPr lang="en-US" altLang="zh-CN" b="0" i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205" name="Text Box 56"/>
            <p:cNvSpPr txBox="1">
              <a:spLocks noChangeArrowheads="1"/>
            </p:cNvSpPr>
            <p:nvPr/>
          </p:nvSpPr>
          <p:spPr bwMode="auto">
            <a:xfrm>
              <a:off x="1536" y="1392"/>
              <a:ext cx="139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Parallel processing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Synchronization</a:t>
              </a:r>
            </a:p>
            <a:p>
              <a:r>
                <a:rPr lang="en-US" altLang="zh-CN" b="0">
                  <a:latin typeface="Tahoma" pitchFamily="34" charset="0"/>
                  <a:ea typeface="宋体" pitchFamily="2" charset="-122"/>
                </a:rPr>
                <a:t>Resource sharing</a:t>
              </a:r>
            </a:p>
          </p:txBody>
        </p:sp>
        <p:grpSp>
          <p:nvGrpSpPr>
            <p:cNvPr id="8206" name="Group 57"/>
            <p:cNvGrpSpPr>
              <a:grpSpLocks/>
            </p:cNvGrpSpPr>
            <p:nvPr/>
          </p:nvGrpSpPr>
          <p:grpSpPr bwMode="auto">
            <a:xfrm rot="-5400000">
              <a:off x="1176" y="1656"/>
              <a:ext cx="528" cy="96"/>
              <a:chOff x="1632" y="1248"/>
              <a:chExt cx="2976" cy="192"/>
            </a:xfrm>
          </p:grpSpPr>
          <p:sp>
            <p:nvSpPr>
              <p:cNvPr id="8207" name="Freeform 58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8" name="Freeform 59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2057400"/>
          </a:xfrm>
        </p:spPr>
        <p:txBody>
          <a:bodyPr/>
          <a:lstStyle/>
          <a:p>
            <a:r>
              <a:rPr lang="en-US" dirty="0" smtClean="0"/>
              <a:t>Pipeline Architecture (Pipe-and-Filter) Architecture: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Messages are sent to its neighbor components, processed (filtered), and the result sent to the next component.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62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7335F9-B388-4A24-A731-3CABEEC58519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143000" y="3657600"/>
            <a:ext cx="11430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048000" y="3657600"/>
            <a:ext cx="1143000" cy="685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953000" y="3657600"/>
            <a:ext cx="1143000" cy="6858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858000" y="3657600"/>
            <a:ext cx="1143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9225" name="Straight Arrow Connector 9"/>
          <p:cNvCxnSpPr>
            <a:cxnSpLocks noChangeShapeType="1"/>
            <a:stCxn id="9221" idx="3"/>
            <a:endCxn id="6" idx="1"/>
          </p:cNvCxnSpPr>
          <p:nvPr/>
        </p:nvCxnSpPr>
        <p:spPr bwMode="auto">
          <a:xfrm>
            <a:off x="2286000" y="40005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Straight Arrow Connector 10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191000" y="40005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Straight Arrow Connector 11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6096000" y="40005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Straight Arrow Connector 16"/>
          <p:cNvCxnSpPr>
            <a:cxnSpLocks noChangeShapeType="1"/>
          </p:cNvCxnSpPr>
          <p:nvPr/>
        </p:nvCxnSpPr>
        <p:spPr bwMode="auto">
          <a:xfrm>
            <a:off x="685800" y="40386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Straight Arrow Connector 18"/>
          <p:cNvCxnSpPr>
            <a:cxnSpLocks noChangeShapeType="1"/>
          </p:cNvCxnSpPr>
          <p:nvPr/>
        </p:nvCxnSpPr>
        <p:spPr bwMode="auto">
          <a:xfrm>
            <a:off x="8001000" y="3962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228600" y="3962400"/>
            <a:ext cx="304800" cy="228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28600" y="38862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Isosceles Triangle 22"/>
          <p:cNvSpPr>
            <a:spLocks noChangeArrowheads="1"/>
          </p:cNvSpPr>
          <p:nvPr/>
        </p:nvSpPr>
        <p:spPr bwMode="auto">
          <a:xfrm>
            <a:off x="228600" y="3886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05200" y="5334000"/>
            <a:ext cx="1524000" cy="762000"/>
            <a:chOff x="3505200" y="5334000"/>
            <a:chExt cx="1524000" cy="762000"/>
          </a:xfrm>
        </p:grpSpPr>
        <p:sp>
          <p:nvSpPr>
            <p:cNvPr id="9234" name="Rounded Rectangular Callout 25"/>
            <p:cNvSpPr>
              <a:spLocks noChangeArrowheads="1"/>
            </p:cNvSpPr>
            <p:nvPr/>
          </p:nvSpPr>
          <p:spPr bwMode="auto">
            <a:xfrm>
              <a:off x="3505200" y="5334000"/>
              <a:ext cx="1524000" cy="762000"/>
            </a:xfrm>
            <a:prstGeom prst="wedgeRoundRectCallout">
              <a:avLst>
                <a:gd name="adj1" fmla="val -170046"/>
                <a:gd name="adj2" fmla="val -123815"/>
                <a:gd name="adj3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Components (Filters)</a:t>
              </a:r>
            </a:p>
          </p:txBody>
        </p:sp>
        <p:sp>
          <p:nvSpPr>
            <p:cNvPr id="9235" name="Rounded Rectangular Callout 26"/>
            <p:cNvSpPr>
              <a:spLocks noChangeArrowheads="1"/>
            </p:cNvSpPr>
            <p:nvPr/>
          </p:nvSpPr>
          <p:spPr bwMode="auto">
            <a:xfrm>
              <a:off x="3505200" y="5334000"/>
              <a:ext cx="1524000" cy="762000"/>
            </a:xfrm>
            <a:prstGeom prst="wedgeRoundRectCallout">
              <a:avLst>
                <a:gd name="adj1" fmla="val 190745"/>
                <a:gd name="adj2" fmla="val -128551"/>
                <a:gd name="adj3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Components (Filters)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5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0.00555 L 0.36667 -0.005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2.22222E-6 L 0.15 -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7" presetID="8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6 -0.00555 L 0.56666 -0.005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4.44444E-6 L 0.14167 -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2.22222E-6 L 0.35833 -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8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66 -0.00555 L 0.775 -0.005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-4.44444E-6 L 0.3375 -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-2.22222E-6 L 0.55833 -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8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5 -0.00555 L 0.89167 -0.0055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5 -4.44444E-6 L 0.54584 -4.44444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833 -2.22222E-6 L 0.75833 -2.22222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60" presetID="2" presetClass="exit" presetSubtype="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584 -4.44444E-6 L 0.75417 -4.44444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417 -4.44444E-6 L 0.87917 -4.44444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" presetClass="exit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69288" cy="1524000"/>
          </a:xfrm>
        </p:spPr>
        <p:txBody>
          <a:bodyPr/>
          <a:lstStyle/>
          <a:p>
            <a:r>
              <a:rPr lang="en-US" dirty="0" smtClean="0"/>
              <a:t>Blackboard Architecture: A component is assigned to be the center for communication. All components communicate through the central component.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805DE5-17B1-4B0E-8A0B-AF2EBDE45440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810000" y="3352800"/>
            <a:ext cx="1143000" cy="685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52600" y="5257800"/>
            <a:ext cx="1143000" cy="685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0" y="5257800"/>
            <a:ext cx="1143000" cy="6858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5562600" y="5257800"/>
            <a:ext cx="1143000" cy="68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249" name="Straight Arrow Connector 8"/>
          <p:cNvCxnSpPr>
            <a:cxnSpLocks noChangeShapeType="1"/>
            <a:stCxn id="10245" idx="2"/>
            <a:endCxn id="6" idx="0"/>
          </p:cNvCxnSpPr>
          <p:nvPr/>
        </p:nvCxnSpPr>
        <p:spPr bwMode="auto">
          <a:xfrm rot="5400000">
            <a:off x="2743200" y="3619500"/>
            <a:ext cx="12192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Straight Arrow Connector 9"/>
          <p:cNvCxnSpPr>
            <a:cxnSpLocks noChangeShapeType="1"/>
            <a:stCxn id="10245" idx="2"/>
            <a:endCxn id="7" idx="0"/>
          </p:cNvCxnSpPr>
          <p:nvPr/>
        </p:nvCxnSpPr>
        <p:spPr bwMode="auto">
          <a:xfrm rot="5400000">
            <a:off x="3771901" y="4648200"/>
            <a:ext cx="1219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10"/>
          <p:cNvCxnSpPr>
            <a:cxnSpLocks noChangeShapeType="1"/>
            <a:stCxn id="10245" idx="2"/>
            <a:endCxn id="10248" idx="0"/>
          </p:cNvCxnSpPr>
          <p:nvPr/>
        </p:nvCxnSpPr>
        <p:spPr bwMode="auto">
          <a:xfrm rot="16200000" flipH="1">
            <a:off x="4648200" y="3771900"/>
            <a:ext cx="1219200" cy="175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267200" y="5410200"/>
            <a:ext cx="304800" cy="3048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Isosceles Triangle 15"/>
          <p:cNvSpPr>
            <a:spLocks noChangeArrowheads="1"/>
          </p:cNvSpPr>
          <p:nvPr/>
        </p:nvSpPr>
        <p:spPr bwMode="auto">
          <a:xfrm>
            <a:off x="2133600" y="5486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Isosceles Triangle 33"/>
          <p:cNvSpPr>
            <a:spLocks noChangeArrowheads="1"/>
          </p:cNvSpPr>
          <p:nvPr/>
        </p:nvSpPr>
        <p:spPr bwMode="auto">
          <a:xfrm>
            <a:off x="4191000" y="3505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2917 -0.288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1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16 -0.28888 L 0.22916 -4.44444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4.44444E-6 L 0.2 0.2888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44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-0.277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7777 L -0.23333 0.02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69288" cy="5029200"/>
          </a:xfrm>
        </p:spPr>
        <p:txBody>
          <a:bodyPr/>
          <a:lstStyle/>
          <a:p>
            <a:r>
              <a:rPr lang="en-US" dirty="0" smtClean="0"/>
              <a:t>Event-Driven Architecture</a:t>
            </a:r>
          </a:p>
          <a:p>
            <a:pPr lvl="1"/>
            <a:r>
              <a:rPr lang="en-US" dirty="0" smtClean="0"/>
              <a:t>The execution flow determined (triggered) by the occurrences of events. </a:t>
            </a:r>
          </a:p>
          <a:p>
            <a:pPr lvl="1"/>
            <a:r>
              <a:rPr lang="en-US" dirty="0" smtClean="0"/>
              <a:t>An event-generating component takes subscription of other components;</a:t>
            </a:r>
          </a:p>
          <a:p>
            <a:pPr lvl="1"/>
            <a:r>
              <a:rPr lang="en-US" dirty="0" smtClean="0"/>
              <a:t>When an event occurs, the event-generating component will notify the components subscribed to the event;</a:t>
            </a:r>
          </a:p>
          <a:p>
            <a:pPr lvl="1"/>
            <a:r>
              <a:rPr lang="en-US" dirty="0" smtClean="0"/>
              <a:t>The notified components will call back</a:t>
            </a:r>
          </a:p>
          <a:p>
            <a:pPr lvl="1"/>
            <a:r>
              <a:rPr lang="en-US" dirty="0" smtClean="0"/>
              <a:t>Will be discussed in more detail later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0C39EC-36AB-4F11-8243-5786E000202F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7500</TotalTime>
  <Words>753</Words>
  <Application>Microsoft Office PowerPoint</Application>
  <PresentationFormat>On-screen Show (4:3)</PresentationFormat>
  <Paragraphs>256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Blends</vt:lpstr>
      <vt:lpstr>PowerPoint Presentation</vt:lpstr>
      <vt:lpstr>Roadmap of Chapter 1</vt:lpstr>
      <vt:lpstr>Computer Architecture</vt:lpstr>
      <vt:lpstr>Topics in Distributed Systems (MIMD)</vt:lpstr>
      <vt:lpstr>Paradigms of Computing</vt:lpstr>
      <vt:lpstr>Features of the Computing Paradigms </vt:lpstr>
      <vt:lpstr>Software Architectures</vt:lpstr>
      <vt:lpstr>Software Architectures</vt:lpstr>
      <vt:lpstr>Software Architectures</vt:lpstr>
      <vt:lpstr>Distributed Software Architectures</vt:lpstr>
      <vt:lpstr>Characteristics of Distributed Systems</vt:lpstr>
      <vt:lpstr>Issues to be Addressed in Distributed Systems</vt:lpstr>
      <vt:lpstr>Eight Fallacies of Distributed Computing</vt:lpstr>
      <vt:lpstr>How Fast is Today’s High Speed Internet?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Distributed Computing</dc:title>
  <dc:creator>Dr. Yinong Chen</dc:creator>
  <cp:lastModifiedBy>Yinong Chen</cp:lastModifiedBy>
  <cp:revision>623</cp:revision>
  <dcterms:created xsi:type="dcterms:W3CDTF">2005-09-17T18:09:54Z</dcterms:created>
  <dcterms:modified xsi:type="dcterms:W3CDTF">2014-08-08T22:22:30Z</dcterms:modified>
</cp:coreProperties>
</file>