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486" r:id="rId2"/>
    <p:sldId id="487" r:id="rId3"/>
    <p:sldId id="440" r:id="rId4"/>
    <p:sldId id="396" r:id="rId5"/>
    <p:sldId id="488" r:id="rId6"/>
    <p:sldId id="489" r:id="rId7"/>
    <p:sldId id="494" r:id="rId8"/>
    <p:sldId id="406" r:id="rId9"/>
    <p:sldId id="293" r:id="rId10"/>
    <p:sldId id="288" r:id="rId11"/>
    <p:sldId id="341" r:id="rId12"/>
    <p:sldId id="300" r:id="rId13"/>
    <p:sldId id="442" r:id="rId14"/>
    <p:sldId id="443" r:id="rId15"/>
    <p:sldId id="444" r:id="rId16"/>
    <p:sldId id="308" r:id="rId17"/>
    <p:sldId id="511" r:id="rId18"/>
    <p:sldId id="306" r:id="rId19"/>
    <p:sldId id="483" r:id="rId20"/>
    <p:sldId id="508" r:id="rId21"/>
    <p:sldId id="509" r:id="rId22"/>
    <p:sldId id="510" r:id="rId2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544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990000"/>
    <a:srgbClr val="FFFFCC"/>
    <a:srgbClr val="B2B2B2"/>
    <a:srgbClr val="CCECFF"/>
    <a:srgbClr val="FF9900"/>
    <a:srgbClr val="0080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5" autoAdjust="0"/>
    <p:restoredTop sz="86425" autoAdjust="0"/>
  </p:normalViewPr>
  <p:slideViewPr>
    <p:cSldViewPr>
      <p:cViewPr varScale="1">
        <p:scale>
          <a:sx n="61" d="100"/>
          <a:sy n="61" d="100"/>
        </p:scale>
        <p:origin x="-78" y="-528"/>
      </p:cViewPr>
      <p:guideLst>
        <p:guide orient="horz" pos="254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8816"/>
    </p:cViewPr>
  </p:sorterViewPr>
  <p:notesViewPr>
    <p:cSldViewPr>
      <p:cViewPr varScale="1">
        <p:scale>
          <a:sx n="74" d="100"/>
          <a:sy n="74" d="100"/>
        </p:scale>
        <p:origin x="-1704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FB62E85-79D1-4C4F-8686-29BDED990C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48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4E6EBFA2-BFBC-4FD8-9F7F-C1F4C92C9E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861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7352B9-28F4-4A00-9EF3-33F6C16807A9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29400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E738B8-14DB-44B3-BBE8-18E68CFF46B0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73459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9FFE38-B3DE-4BA9-8901-BD21DC6461BD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24284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7A3AE2-CC95-4879-881E-13E14F60A0AA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92165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FBFD46-C1C6-4350-9507-960D6DD256E8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092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8A7A9-1572-40B0-B92B-AE347F902CAE}" type="slidenum">
              <a:rPr lang="en-US" smtClean="0"/>
              <a:pPr>
                <a:defRPr/>
              </a:pPr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18432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C0B0EE-8E93-4B0F-BB24-967EBB9C908E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2409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C99DEA-AA45-4F18-B290-F06D79409B0E}" type="slidenum">
              <a:rPr lang="en-US" smtClean="0"/>
              <a:pPr>
                <a:defRPr/>
              </a:pPr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1422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9E39F1-37B7-4CB1-8465-B5EB0C0E98E6}" type="slidenum">
              <a:rPr lang="en-US" smtClean="0"/>
              <a:pPr>
                <a:defRPr/>
              </a:pPr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74863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64C879-465D-4964-A3CA-70395BAD47A6}" type="slidenum">
              <a:rPr lang="en-US" smtClean="0"/>
              <a:pPr>
                <a:defRPr/>
              </a:pPr>
              <a:t>19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58183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8F4B5A-607A-4F1A-810A-E583A18252B4}" type="slidenum">
              <a:rPr lang="en-US" b="0" smtClean="0">
                <a:latin typeface="Arial" pitchFamily="34" charset="0"/>
              </a:rPr>
              <a:pPr/>
              <a:t>22</a:t>
            </a:fld>
            <a:endParaRPr 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207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4FC88A-BF73-4835-BDFA-56F5AE6A572E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8409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464461-EBAA-4782-80E9-CA0351BD741B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9174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3D5C71-982D-44DD-91DF-FA0C992F5AC3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86822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BB0757-545D-4DC5-9759-122DE4A0EBFA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04845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4ED772-6ECD-42E5-830E-D1A947011511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39613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A0B591-614B-4176-94D6-715BC2AFA895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90208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6E2462-330D-430F-9826-668393BE3135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6384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E874D-4491-4652-B8FB-65F93F175252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87240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4377F-CED9-4D51-B8AD-76C9D5EC42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7BB87-75AC-45B3-B207-F14BE6CFB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7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152400"/>
            <a:ext cx="8382000" cy="5980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5EB11-A940-4F25-995A-2DB6D03AD5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30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269288" cy="46085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6275E-83C8-479F-BAFA-74E8C29A4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3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6AF8A-C0DE-4564-ABF0-417C183191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4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87B60-DEC6-4554-9E01-2E778A618A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1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BE24F-2FCC-4292-A206-370691AB35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6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FFA01-AC21-4DC7-8066-8F76FEB35F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5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B77A4-C5A4-4695-AD6E-6701825C2D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6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6526C-6392-42D2-9A98-D457332392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0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EB3D3-9A74-4385-A136-4E7FF43434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1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54BAC-83A9-43D7-8BCA-89176A519C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0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fld id="{421F038F-0119-499A-AFEB-07400B382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8" name="Picture 15" descr="lwm2_m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Text Box 16"/>
          <p:cNvSpPr txBox="1">
            <a:spLocks noChangeArrowheads="1"/>
          </p:cNvSpPr>
          <p:nvPr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i="1" smtClean="0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7" r:id="rId1"/>
    <p:sldLayoutId id="2147484465" r:id="rId2"/>
    <p:sldLayoutId id="2147484466" r:id="rId3"/>
    <p:sldLayoutId id="2147484467" r:id="rId4"/>
    <p:sldLayoutId id="2147484468" r:id="rId5"/>
    <p:sldLayoutId id="2147484469" r:id="rId6"/>
    <p:sldLayoutId id="2147484470" r:id="rId7"/>
    <p:sldLayoutId id="2147484471" r:id="rId8"/>
    <p:sldLayoutId id="2147484472" r:id="rId9"/>
    <p:sldLayoutId id="2147484473" r:id="rId10"/>
    <p:sldLayoutId id="2147484474" r:id="rId11"/>
    <p:sldLayoutId id="2147484475" r:id="rId12"/>
    <p:sldLayoutId id="2147484476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4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0" dur="1"/>
                                        <p:tgtEl>
                                          <p:spTgt spid="10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CB11A2-73D0-4E10-A603-652772558A01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001000" cy="1143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Overview and Roadmap to </a:t>
            </a:r>
            <a:br>
              <a:rPr lang="en-US" dirty="0" smtClean="0"/>
            </a:br>
            <a:r>
              <a:rPr lang="en-US" dirty="0"/>
              <a:t>Service-Oriented Software Development</a:t>
            </a:r>
            <a:endParaRPr lang="en-US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0"/>
            <a:ext cx="6248400" cy="4572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990000"/>
                </a:solidFill>
              </a:rPr>
              <a:t>Basic Concepts</a:t>
            </a:r>
          </a:p>
          <a:p>
            <a:pPr eaLnBrk="1" hangingPunct="1"/>
            <a:r>
              <a:rPr lang="en-US" dirty="0" smtClean="0"/>
              <a:t>XML, SOAP, WSDL, SOA Impact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Services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Service Broker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Application Building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ea typeface="宋体" pitchFamily="2" charset="-122"/>
              </a:rPr>
              <a:t>Web 2.0 and Web 3.0 Semantic Web</a:t>
            </a:r>
            <a:endParaRPr lang="en-US" dirty="0" smtClean="0"/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SOA Outlook and Research</a:t>
            </a:r>
          </a:p>
        </p:txBody>
      </p:sp>
      <p:sp>
        <p:nvSpPr>
          <p:cNvPr id="3077" name="Rectangle 13"/>
          <p:cNvSpPr>
            <a:spLocks noChangeArrowheads="1"/>
          </p:cNvSpPr>
          <p:nvPr/>
        </p:nvSpPr>
        <p:spPr bwMode="auto">
          <a:xfrm>
            <a:off x="533400" y="3810000"/>
            <a:ext cx="5715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800" b="0"/>
          </a:p>
        </p:txBody>
      </p:sp>
      <p:sp>
        <p:nvSpPr>
          <p:cNvPr id="3078" name="Left Brace 5"/>
          <p:cNvSpPr>
            <a:spLocks/>
          </p:cNvSpPr>
          <p:nvPr/>
        </p:nvSpPr>
        <p:spPr bwMode="auto">
          <a:xfrm>
            <a:off x="1444625" y="1828800"/>
            <a:ext cx="228600" cy="1219200"/>
          </a:xfrm>
          <a:prstGeom prst="leftBrace">
            <a:avLst>
              <a:gd name="adj1" fmla="val 8335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9" name="TextBox 6"/>
          <p:cNvSpPr txBox="1">
            <a:spLocks noChangeArrowheads="1"/>
          </p:cNvSpPr>
          <p:nvPr/>
        </p:nvSpPr>
        <p:spPr bwMode="auto">
          <a:xfrm>
            <a:off x="304800" y="2222500"/>
            <a:ext cx="11592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 b="0" dirty="0"/>
              <a:t>Lecture 3</a:t>
            </a:r>
          </a:p>
        </p:txBody>
      </p:sp>
      <p:sp>
        <p:nvSpPr>
          <p:cNvPr id="2" name="Right Brace 1"/>
          <p:cNvSpPr/>
          <p:nvPr/>
        </p:nvSpPr>
        <p:spPr bwMode="auto">
          <a:xfrm>
            <a:off x="5257800" y="2895600"/>
            <a:ext cx="304800" cy="13716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5000" y="3346810"/>
            <a:ext cx="2097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/>
              <a:t>Three-party model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3A332-2CDA-41C4-9B41-9E959D1C45F2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Component-Based Software Development</a:t>
            </a:r>
          </a:p>
        </p:txBody>
      </p:sp>
      <p:grpSp>
        <p:nvGrpSpPr>
          <p:cNvPr id="23556" name="Group 29"/>
          <p:cNvGrpSpPr>
            <a:grpSpLocks/>
          </p:cNvGrpSpPr>
          <p:nvPr/>
        </p:nvGrpSpPr>
        <p:grpSpPr bwMode="auto">
          <a:xfrm>
            <a:off x="838200" y="1600200"/>
            <a:ext cx="914400" cy="914400"/>
            <a:chOff x="528" y="1008"/>
            <a:chExt cx="576" cy="576"/>
          </a:xfrm>
        </p:grpSpPr>
        <p:sp>
          <p:nvSpPr>
            <p:cNvPr id="23685" name="Rectangle 14"/>
            <p:cNvSpPr>
              <a:spLocks noChangeArrowheads="1"/>
            </p:cNvSpPr>
            <p:nvPr/>
          </p:nvSpPr>
          <p:spPr bwMode="auto">
            <a:xfrm>
              <a:off x="528" y="1008"/>
              <a:ext cx="57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86" name="AutoShape 22"/>
            <p:cNvSpPr>
              <a:spLocks noChangeArrowheads="1"/>
            </p:cNvSpPr>
            <p:nvPr/>
          </p:nvSpPr>
          <p:spPr bwMode="auto">
            <a:xfrm>
              <a:off x="720" y="1200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87" name="AutoShape 23"/>
            <p:cNvSpPr>
              <a:spLocks noChangeArrowheads="1"/>
            </p:cNvSpPr>
            <p:nvPr/>
          </p:nvSpPr>
          <p:spPr bwMode="auto">
            <a:xfrm>
              <a:off x="576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88" name="AutoShape 24"/>
            <p:cNvSpPr>
              <a:spLocks noChangeArrowheads="1"/>
            </p:cNvSpPr>
            <p:nvPr/>
          </p:nvSpPr>
          <p:spPr bwMode="auto">
            <a:xfrm>
              <a:off x="864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89" name="AutoShape 25"/>
            <p:cNvCxnSpPr>
              <a:cxnSpLocks noChangeShapeType="1"/>
              <a:stCxn id="23686" idx="1"/>
              <a:endCxn id="23687" idx="0"/>
            </p:cNvCxnSpPr>
            <p:nvPr/>
          </p:nvCxnSpPr>
          <p:spPr bwMode="auto">
            <a:xfrm rot="10800000" flipV="1">
              <a:off x="67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90" name="AutoShape 26"/>
            <p:cNvCxnSpPr>
              <a:cxnSpLocks noChangeShapeType="1"/>
              <a:stCxn id="23686" idx="3"/>
              <a:endCxn id="23688" idx="0"/>
            </p:cNvCxnSpPr>
            <p:nvPr/>
          </p:nvCxnSpPr>
          <p:spPr bwMode="auto">
            <a:xfrm>
              <a:off x="91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91" name="AutoShape 27"/>
            <p:cNvSpPr>
              <a:spLocks noChangeArrowheads="1"/>
            </p:cNvSpPr>
            <p:nvPr/>
          </p:nvSpPr>
          <p:spPr bwMode="auto">
            <a:xfrm>
              <a:off x="672" y="1056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92" name="AutoShape 28"/>
            <p:cNvCxnSpPr>
              <a:cxnSpLocks noChangeShapeType="1"/>
              <a:stCxn id="23691" idx="2"/>
              <a:endCxn id="23686" idx="0"/>
            </p:cNvCxnSpPr>
            <p:nvPr/>
          </p:nvCxnSpPr>
          <p:spPr bwMode="auto">
            <a:xfrm rot="5400000">
              <a:off x="768" y="1152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57" name="Group 30"/>
          <p:cNvGrpSpPr>
            <a:grpSpLocks/>
          </p:cNvGrpSpPr>
          <p:nvPr/>
        </p:nvGrpSpPr>
        <p:grpSpPr bwMode="auto">
          <a:xfrm>
            <a:off x="1219200" y="1676400"/>
            <a:ext cx="914400" cy="914400"/>
            <a:chOff x="528" y="1008"/>
            <a:chExt cx="576" cy="576"/>
          </a:xfrm>
        </p:grpSpPr>
        <p:sp>
          <p:nvSpPr>
            <p:cNvPr id="23677" name="Rectangle 31"/>
            <p:cNvSpPr>
              <a:spLocks noChangeArrowheads="1"/>
            </p:cNvSpPr>
            <p:nvPr/>
          </p:nvSpPr>
          <p:spPr bwMode="auto">
            <a:xfrm>
              <a:off x="528" y="1008"/>
              <a:ext cx="57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78" name="AutoShape 32"/>
            <p:cNvSpPr>
              <a:spLocks noChangeArrowheads="1"/>
            </p:cNvSpPr>
            <p:nvPr/>
          </p:nvSpPr>
          <p:spPr bwMode="auto">
            <a:xfrm>
              <a:off x="720" y="1200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79" name="AutoShape 33"/>
            <p:cNvSpPr>
              <a:spLocks noChangeArrowheads="1"/>
            </p:cNvSpPr>
            <p:nvPr/>
          </p:nvSpPr>
          <p:spPr bwMode="auto">
            <a:xfrm>
              <a:off x="576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80" name="AutoShape 34"/>
            <p:cNvSpPr>
              <a:spLocks noChangeArrowheads="1"/>
            </p:cNvSpPr>
            <p:nvPr/>
          </p:nvSpPr>
          <p:spPr bwMode="auto">
            <a:xfrm>
              <a:off x="864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81" name="AutoShape 35"/>
            <p:cNvCxnSpPr>
              <a:cxnSpLocks noChangeShapeType="1"/>
              <a:stCxn id="23678" idx="1"/>
              <a:endCxn id="23679" idx="0"/>
            </p:cNvCxnSpPr>
            <p:nvPr/>
          </p:nvCxnSpPr>
          <p:spPr bwMode="auto">
            <a:xfrm rot="10800000" flipV="1">
              <a:off x="67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82" name="AutoShape 36"/>
            <p:cNvCxnSpPr>
              <a:cxnSpLocks noChangeShapeType="1"/>
              <a:stCxn id="23678" idx="3"/>
              <a:endCxn id="23680" idx="0"/>
            </p:cNvCxnSpPr>
            <p:nvPr/>
          </p:nvCxnSpPr>
          <p:spPr bwMode="auto">
            <a:xfrm>
              <a:off x="91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83" name="AutoShape 37"/>
            <p:cNvSpPr>
              <a:spLocks noChangeArrowheads="1"/>
            </p:cNvSpPr>
            <p:nvPr/>
          </p:nvSpPr>
          <p:spPr bwMode="auto">
            <a:xfrm>
              <a:off x="672" y="1056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84" name="AutoShape 38"/>
            <p:cNvCxnSpPr>
              <a:cxnSpLocks noChangeShapeType="1"/>
              <a:stCxn id="23683" idx="2"/>
              <a:endCxn id="23678" idx="0"/>
            </p:cNvCxnSpPr>
            <p:nvPr/>
          </p:nvCxnSpPr>
          <p:spPr bwMode="auto">
            <a:xfrm rot="5400000">
              <a:off x="768" y="1152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58" name="Group 39"/>
          <p:cNvGrpSpPr>
            <a:grpSpLocks/>
          </p:cNvGrpSpPr>
          <p:nvPr/>
        </p:nvGrpSpPr>
        <p:grpSpPr bwMode="auto">
          <a:xfrm>
            <a:off x="1905000" y="1905000"/>
            <a:ext cx="914400" cy="914400"/>
            <a:chOff x="528" y="1008"/>
            <a:chExt cx="576" cy="576"/>
          </a:xfrm>
        </p:grpSpPr>
        <p:sp>
          <p:nvSpPr>
            <p:cNvPr id="23669" name="Rectangle 40"/>
            <p:cNvSpPr>
              <a:spLocks noChangeArrowheads="1"/>
            </p:cNvSpPr>
            <p:nvPr/>
          </p:nvSpPr>
          <p:spPr bwMode="auto">
            <a:xfrm>
              <a:off x="528" y="1008"/>
              <a:ext cx="57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70" name="AutoShape 41"/>
            <p:cNvSpPr>
              <a:spLocks noChangeArrowheads="1"/>
            </p:cNvSpPr>
            <p:nvPr/>
          </p:nvSpPr>
          <p:spPr bwMode="auto">
            <a:xfrm>
              <a:off x="720" y="1200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71" name="AutoShape 42"/>
            <p:cNvSpPr>
              <a:spLocks noChangeArrowheads="1"/>
            </p:cNvSpPr>
            <p:nvPr/>
          </p:nvSpPr>
          <p:spPr bwMode="auto">
            <a:xfrm>
              <a:off x="576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72" name="AutoShape 43"/>
            <p:cNvSpPr>
              <a:spLocks noChangeArrowheads="1"/>
            </p:cNvSpPr>
            <p:nvPr/>
          </p:nvSpPr>
          <p:spPr bwMode="auto">
            <a:xfrm>
              <a:off x="864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73" name="AutoShape 44"/>
            <p:cNvCxnSpPr>
              <a:cxnSpLocks noChangeShapeType="1"/>
              <a:stCxn id="23670" idx="1"/>
              <a:endCxn id="23671" idx="0"/>
            </p:cNvCxnSpPr>
            <p:nvPr/>
          </p:nvCxnSpPr>
          <p:spPr bwMode="auto">
            <a:xfrm rot="10800000" flipV="1">
              <a:off x="67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74" name="AutoShape 45"/>
            <p:cNvCxnSpPr>
              <a:cxnSpLocks noChangeShapeType="1"/>
              <a:stCxn id="23670" idx="3"/>
              <a:endCxn id="23672" idx="0"/>
            </p:cNvCxnSpPr>
            <p:nvPr/>
          </p:nvCxnSpPr>
          <p:spPr bwMode="auto">
            <a:xfrm>
              <a:off x="91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75" name="AutoShape 46"/>
            <p:cNvSpPr>
              <a:spLocks noChangeArrowheads="1"/>
            </p:cNvSpPr>
            <p:nvPr/>
          </p:nvSpPr>
          <p:spPr bwMode="auto">
            <a:xfrm>
              <a:off x="672" y="1056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76" name="AutoShape 47"/>
            <p:cNvCxnSpPr>
              <a:cxnSpLocks noChangeShapeType="1"/>
              <a:stCxn id="23675" idx="2"/>
              <a:endCxn id="23670" idx="0"/>
            </p:cNvCxnSpPr>
            <p:nvPr/>
          </p:nvCxnSpPr>
          <p:spPr bwMode="auto">
            <a:xfrm rot="5400000">
              <a:off x="768" y="1152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59" name="Group 48"/>
          <p:cNvGrpSpPr>
            <a:grpSpLocks/>
          </p:cNvGrpSpPr>
          <p:nvPr/>
        </p:nvGrpSpPr>
        <p:grpSpPr bwMode="auto">
          <a:xfrm>
            <a:off x="1676400" y="1828800"/>
            <a:ext cx="914400" cy="914400"/>
            <a:chOff x="528" y="1008"/>
            <a:chExt cx="576" cy="576"/>
          </a:xfrm>
        </p:grpSpPr>
        <p:sp>
          <p:nvSpPr>
            <p:cNvPr id="23661" name="Rectangle 49"/>
            <p:cNvSpPr>
              <a:spLocks noChangeArrowheads="1"/>
            </p:cNvSpPr>
            <p:nvPr/>
          </p:nvSpPr>
          <p:spPr bwMode="auto">
            <a:xfrm>
              <a:off x="528" y="1008"/>
              <a:ext cx="57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62" name="AutoShape 50"/>
            <p:cNvSpPr>
              <a:spLocks noChangeArrowheads="1"/>
            </p:cNvSpPr>
            <p:nvPr/>
          </p:nvSpPr>
          <p:spPr bwMode="auto">
            <a:xfrm>
              <a:off x="720" y="1200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63" name="AutoShape 51"/>
            <p:cNvSpPr>
              <a:spLocks noChangeArrowheads="1"/>
            </p:cNvSpPr>
            <p:nvPr/>
          </p:nvSpPr>
          <p:spPr bwMode="auto">
            <a:xfrm>
              <a:off x="576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64" name="AutoShape 52"/>
            <p:cNvSpPr>
              <a:spLocks noChangeArrowheads="1"/>
            </p:cNvSpPr>
            <p:nvPr/>
          </p:nvSpPr>
          <p:spPr bwMode="auto">
            <a:xfrm>
              <a:off x="864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65" name="AutoShape 53"/>
            <p:cNvCxnSpPr>
              <a:cxnSpLocks noChangeShapeType="1"/>
              <a:stCxn id="23662" idx="1"/>
              <a:endCxn id="23663" idx="0"/>
            </p:cNvCxnSpPr>
            <p:nvPr/>
          </p:nvCxnSpPr>
          <p:spPr bwMode="auto">
            <a:xfrm rot="10800000" flipV="1">
              <a:off x="67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66" name="AutoShape 54"/>
            <p:cNvCxnSpPr>
              <a:cxnSpLocks noChangeShapeType="1"/>
              <a:stCxn id="23662" idx="3"/>
              <a:endCxn id="23664" idx="0"/>
            </p:cNvCxnSpPr>
            <p:nvPr/>
          </p:nvCxnSpPr>
          <p:spPr bwMode="auto">
            <a:xfrm>
              <a:off x="91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67" name="AutoShape 55"/>
            <p:cNvSpPr>
              <a:spLocks noChangeArrowheads="1"/>
            </p:cNvSpPr>
            <p:nvPr/>
          </p:nvSpPr>
          <p:spPr bwMode="auto">
            <a:xfrm>
              <a:off x="672" y="1056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68" name="AutoShape 56"/>
            <p:cNvCxnSpPr>
              <a:cxnSpLocks noChangeShapeType="1"/>
              <a:stCxn id="23667" idx="2"/>
              <a:endCxn id="23662" idx="0"/>
            </p:cNvCxnSpPr>
            <p:nvPr/>
          </p:nvCxnSpPr>
          <p:spPr bwMode="auto">
            <a:xfrm rot="5400000">
              <a:off x="768" y="1152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60" name="Group 57"/>
          <p:cNvGrpSpPr>
            <a:grpSpLocks/>
          </p:cNvGrpSpPr>
          <p:nvPr/>
        </p:nvGrpSpPr>
        <p:grpSpPr bwMode="auto">
          <a:xfrm>
            <a:off x="2057400" y="1981200"/>
            <a:ext cx="914400" cy="914400"/>
            <a:chOff x="528" y="1008"/>
            <a:chExt cx="576" cy="576"/>
          </a:xfrm>
        </p:grpSpPr>
        <p:sp>
          <p:nvSpPr>
            <p:cNvPr id="23653" name="Rectangle 58"/>
            <p:cNvSpPr>
              <a:spLocks noChangeArrowheads="1"/>
            </p:cNvSpPr>
            <p:nvPr/>
          </p:nvSpPr>
          <p:spPr bwMode="auto">
            <a:xfrm>
              <a:off x="528" y="1008"/>
              <a:ext cx="57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54" name="AutoShape 59"/>
            <p:cNvSpPr>
              <a:spLocks noChangeArrowheads="1"/>
            </p:cNvSpPr>
            <p:nvPr/>
          </p:nvSpPr>
          <p:spPr bwMode="auto">
            <a:xfrm>
              <a:off x="720" y="1200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55" name="AutoShape 60"/>
            <p:cNvSpPr>
              <a:spLocks noChangeArrowheads="1"/>
            </p:cNvSpPr>
            <p:nvPr/>
          </p:nvSpPr>
          <p:spPr bwMode="auto">
            <a:xfrm>
              <a:off x="576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56" name="AutoShape 61"/>
            <p:cNvSpPr>
              <a:spLocks noChangeArrowheads="1"/>
            </p:cNvSpPr>
            <p:nvPr/>
          </p:nvSpPr>
          <p:spPr bwMode="auto">
            <a:xfrm>
              <a:off x="864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57" name="AutoShape 62"/>
            <p:cNvCxnSpPr>
              <a:cxnSpLocks noChangeShapeType="1"/>
              <a:stCxn id="23654" idx="1"/>
              <a:endCxn id="23655" idx="0"/>
            </p:cNvCxnSpPr>
            <p:nvPr/>
          </p:nvCxnSpPr>
          <p:spPr bwMode="auto">
            <a:xfrm rot="10800000" flipV="1">
              <a:off x="67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58" name="AutoShape 63"/>
            <p:cNvCxnSpPr>
              <a:cxnSpLocks noChangeShapeType="1"/>
              <a:stCxn id="23654" idx="3"/>
              <a:endCxn id="23656" idx="0"/>
            </p:cNvCxnSpPr>
            <p:nvPr/>
          </p:nvCxnSpPr>
          <p:spPr bwMode="auto">
            <a:xfrm>
              <a:off x="91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59" name="AutoShape 64"/>
            <p:cNvSpPr>
              <a:spLocks noChangeArrowheads="1"/>
            </p:cNvSpPr>
            <p:nvPr/>
          </p:nvSpPr>
          <p:spPr bwMode="auto">
            <a:xfrm>
              <a:off x="672" y="1056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60" name="AutoShape 65"/>
            <p:cNvCxnSpPr>
              <a:cxnSpLocks noChangeShapeType="1"/>
              <a:stCxn id="23659" idx="2"/>
              <a:endCxn id="23654" idx="0"/>
            </p:cNvCxnSpPr>
            <p:nvPr/>
          </p:nvCxnSpPr>
          <p:spPr bwMode="auto">
            <a:xfrm rot="5400000">
              <a:off x="768" y="1152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186"/>
          <p:cNvGrpSpPr>
            <a:grpSpLocks/>
          </p:cNvGrpSpPr>
          <p:nvPr/>
        </p:nvGrpSpPr>
        <p:grpSpPr bwMode="auto">
          <a:xfrm>
            <a:off x="5867400" y="1066800"/>
            <a:ext cx="2133600" cy="2667000"/>
            <a:chOff x="3552" y="672"/>
            <a:chExt cx="1344" cy="1680"/>
          </a:xfrm>
        </p:grpSpPr>
        <p:sp>
          <p:nvSpPr>
            <p:cNvPr id="23621" name="Rectangle 77"/>
            <p:cNvSpPr>
              <a:spLocks noChangeArrowheads="1"/>
            </p:cNvSpPr>
            <p:nvPr/>
          </p:nvSpPr>
          <p:spPr bwMode="auto">
            <a:xfrm>
              <a:off x="3552" y="672"/>
              <a:ext cx="1344" cy="16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22" name="Rectangle 67"/>
            <p:cNvSpPr>
              <a:spLocks noChangeArrowheads="1"/>
            </p:cNvSpPr>
            <p:nvPr/>
          </p:nvSpPr>
          <p:spPr bwMode="auto">
            <a:xfrm>
              <a:off x="3648" y="720"/>
              <a:ext cx="576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23" name="AutoShape 68"/>
            <p:cNvSpPr>
              <a:spLocks noChangeArrowheads="1"/>
            </p:cNvSpPr>
            <p:nvPr/>
          </p:nvSpPr>
          <p:spPr bwMode="auto">
            <a:xfrm>
              <a:off x="3840" y="912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24" name="AutoShape 69"/>
            <p:cNvSpPr>
              <a:spLocks noChangeArrowheads="1"/>
            </p:cNvSpPr>
            <p:nvPr/>
          </p:nvSpPr>
          <p:spPr bwMode="auto">
            <a:xfrm>
              <a:off x="3696" y="1104"/>
              <a:ext cx="192" cy="48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25" name="AutoShape 70"/>
            <p:cNvSpPr>
              <a:spLocks noChangeArrowheads="1"/>
            </p:cNvSpPr>
            <p:nvPr/>
          </p:nvSpPr>
          <p:spPr bwMode="auto">
            <a:xfrm>
              <a:off x="3984" y="1152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26" name="AutoShape 71"/>
            <p:cNvCxnSpPr>
              <a:cxnSpLocks noChangeShapeType="1"/>
              <a:stCxn id="23623" idx="1"/>
              <a:endCxn id="23624" idx="0"/>
            </p:cNvCxnSpPr>
            <p:nvPr/>
          </p:nvCxnSpPr>
          <p:spPr bwMode="auto">
            <a:xfrm rot="10800000" flipV="1">
              <a:off x="3792" y="984"/>
              <a:ext cx="48" cy="12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27" name="AutoShape 72"/>
            <p:cNvCxnSpPr>
              <a:cxnSpLocks noChangeShapeType="1"/>
              <a:stCxn id="23623" idx="3"/>
              <a:endCxn id="23625" idx="0"/>
            </p:cNvCxnSpPr>
            <p:nvPr/>
          </p:nvCxnSpPr>
          <p:spPr bwMode="auto">
            <a:xfrm>
              <a:off x="4032" y="984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28" name="AutoShape 73"/>
            <p:cNvSpPr>
              <a:spLocks noChangeArrowheads="1"/>
            </p:cNvSpPr>
            <p:nvPr/>
          </p:nvSpPr>
          <p:spPr bwMode="auto">
            <a:xfrm>
              <a:off x="3792" y="768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29" name="AutoShape 74"/>
            <p:cNvCxnSpPr>
              <a:cxnSpLocks noChangeShapeType="1"/>
              <a:stCxn id="23628" idx="2"/>
              <a:endCxn id="23623" idx="0"/>
            </p:cNvCxnSpPr>
            <p:nvPr/>
          </p:nvCxnSpPr>
          <p:spPr bwMode="auto">
            <a:xfrm rot="5400000">
              <a:off x="3888" y="864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30" name="AutoShape 75"/>
            <p:cNvSpPr>
              <a:spLocks noChangeArrowheads="1"/>
            </p:cNvSpPr>
            <p:nvPr/>
          </p:nvSpPr>
          <p:spPr bwMode="auto">
            <a:xfrm>
              <a:off x="3696" y="1248"/>
              <a:ext cx="192" cy="48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31" name="AutoShape 76"/>
            <p:cNvCxnSpPr>
              <a:cxnSpLocks noChangeShapeType="1"/>
              <a:stCxn id="23624" idx="2"/>
              <a:endCxn id="23630" idx="0"/>
            </p:cNvCxnSpPr>
            <p:nvPr/>
          </p:nvCxnSpPr>
          <p:spPr bwMode="auto">
            <a:xfrm>
              <a:off x="3792" y="1152"/>
              <a:ext cx="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32" name="Rectangle 97"/>
            <p:cNvSpPr>
              <a:spLocks noChangeArrowheads="1"/>
            </p:cNvSpPr>
            <p:nvPr/>
          </p:nvSpPr>
          <p:spPr bwMode="auto">
            <a:xfrm>
              <a:off x="3600" y="1584"/>
              <a:ext cx="62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33" name="AutoShape 98"/>
            <p:cNvSpPr>
              <a:spLocks noChangeArrowheads="1"/>
            </p:cNvSpPr>
            <p:nvPr/>
          </p:nvSpPr>
          <p:spPr bwMode="auto">
            <a:xfrm>
              <a:off x="3840" y="1776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34" name="AutoShape 99"/>
            <p:cNvSpPr>
              <a:spLocks noChangeArrowheads="1"/>
            </p:cNvSpPr>
            <p:nvPr/>
          </p:nvSpPr>
          <p:spPr bwMode="auto">
            <a:xfrm>
              <a:off x="3696" y="2016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35" name="AutoShape 100"/>
            <p:cNvSpPr>
              <a:spLocks noChangeArrowheads="1"/>
            </p:cNvSpPr>
            <p:nvPr/>
          </p:nvSpPr>
          <p:spPr bwMode="auto">
            <a:xfrm>
              <a:off x="3984" y="2016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36" name="AutoShape 101"/>
            <p:cNvCxnSpPr>
              <a:cxnSpLocks noChangeShapeType="1"/>
              <a:stCxn id="23633" idx="1"/>
              <a:endCxn id="23634" idx="0"/>
            </p:cNvCxnSpPr>
            <p:nvPr/>
          </p:nvCxnSpPr>
          <p:spPr bwMode="auto">
            <a:xfrm rot="10800000" flipV="1">
              <a:off x="3792" y="1848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37" name="AutoShape 102"/>
            <p:cNvCxnSpPr>
              <a:cxnSpLocks noChangeShapeType="1"/>
              <a:stCxn id="23633" idx="3"/>
              <a:endCxn id="23635" idx="0"/>
            </p:cNvCxnSpPr>
            <p:nvPr/>
          </p:nvCxnSpPr>
          <p:spPr bwMode="auto">
            <a:xfrm>
              <a:off x="4032" y="1848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38" name="AutoShape 103"/>
            <p:cNvSpPr>
              <a:spLocks noChangeArrowheads="1"/>
            </p:cNvSpPr>
            <p:nvPr/>
          </p:nvSpPr>
          <p:spPr bwMode="auto">
            <a:xfrm>
              <a:off x="3792" y="1632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39" name="AutoShape 104"/>
            <p:cNvCxnSpPr>
              <a:cxnSpLocks noChangeShapeType="1"/>
              <a:stCxn id="23638" idx="2"/>
              <a:endCxn id="23633" idx="0"/>
            </p:cNvCxnSpPr>
            <p:nvPr/>
          </p:nvCxnSpPr>
          <p:spPr bwMode="auto">
            <a:xfrm rot="5400000">
              <a:off x="3888" y="1728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40" name="Rectangle 106"/>
            <p:cNvSpPr>
              <a:spLocks noChangeArrowheads="1"/>
            </p:cNvSpPr>
            <p:nvPr/>
          </p:nvSpPr>
          <p:spPr bwMode="auto">
            <a:xfrm>
              <a:off x="4368" y="1440"/>
              <a:ext cx="432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41" name="AutoShape 107"/>
            <p:cNvSpPr>
              <a:spLocks noChangeArrowheads="1"/>
            </p:cNvSpPr>
            <p:nvPr/>
          </p:nvSpPr>
          <p:spPr bwMode="auto">
            <a:xfrm>
              <a:off x="4544" y="1664"/>
              <a:ext cx="128" cy="16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42" name="AutoShape 108"/>
            <p:cNvSpPr>
              <a:spLocks noChangeArrowheads="1"/>
            </p:cNvSpPr>
            <p:nvPr/>
          </p:nvSpPr>
          <p:spPr bwMode="auto">
            <a:xfrm>
              <a:off x="4416" y="1944"/>
              <a:ext cx="160" cy="72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43" name="AutoShape 109"/>
            <p:cNvSpPr>
              <a:spLocks noChangeArrowheads="1"/>
            </p:cNvSpPr>
            <p:nvPr/>
          </p:nvSpPr>
          <p:spPr bwMode="auto">
            <a:xfrm>
              <a:off x="4640" y="1944"/>
              <a:ext cx="112" cy="72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44" name="AutoShape 110"/>
            <p:cNvCxnSpPr>
              <a:cxnSpLocks noChangeShapeType="1"/>
              <a:stCxn id="23641" idx="1"/>
              <a:endCxn id="23642" idx="0"/>
            </p:cNvCxnSpPr>
            <p:nvPr/>
          </p:nvCxnSpPr>
          <p:spPr bwMode="auto">
            <a:xfrm rot="10800000" flipV="1">
              <a:off x="4496" y="1748"/>
              <a:ext cx="48" cy="19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45" name="AutoShape 111"/>
            <p:cNvCxnSpPr>
              <a:cxnSpLocks noChangeShapeType="1"/>
              <a:stCxn id="23641" idx="3"/>
              <a:endCxn id="23643" idx="0"/>
            </p:cNvCxnSpPr>
            <p:nvPr/>
          </p:nvCxnSpPr>
          <p:spPr bwMode="auto">
            <a:xfrm>
              <a:off x="4672" y="1748"/>
              <a:ext cx="24" cy="19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46" name="AutoShape 112"/>
            <p:cNvSpPr>
              <a:spLocks noChangeArrowheads="1"/>
            </p:cNvSpPr>
            <p:nvPr/>
          </p:nvSpPr>
          <p:spPr bwMode="auto">
            <a:xfrm>
              <a:off x="4512" y="1496"/>
              <a:ext cx="192" cy="56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47" name="AutoShape 113"/>
            <p:cNvCxnSpPr>
              <a:cxnSpLocks noChangeShapeType="1"/>
              <a:stCxn id="23646" idx="2"/>
              <a:endCxn id="23641" idx="0"/>
            </p:cNvCxnSpPr>
            <p:nvPr/>
          </p:nvCxnSpPr>
          <p:spPr bwMode="auto">
            <a:xfrm rot="5400000">
              <a:off x="4552" y="1608"/>
              <a:ext cx="11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48" name="AutoShape 114"/>
            <p:cNvSpPr>
              <a:spLocks noChangeArrowheads="1"/>
            </p:cNvSpPr>
            <p:nvPr/>
          </p:nvSpPr>
          <p:spPr bwMode="auto">
            <a:xfrm>
              <a:off x="4560" y="2160"/>
              <a:ext cx="96" cy="64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49" name="AutoShape 115"/>
            <p:cNvCxnSpPr>
              <a:cxnSpLocks noChangeShapeType="1"/>
              <a:stCxn id="23643" idx="2"/>
              <a:endCxn id="23648" idx="0"/>
            </p:cNvCxnSpPr>
            <p:nvPr/>
          </p:nvCxnSpPr>
          <p:spPr bwMode="auto">
            <a:xfrm flipH="1">
              <a:off x="4608" y="2016"/>
              <a:ext cx="88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50" name="AutoShape 116"/>
            <p:cNvCxnSpPr>
              <a:cxnSpLocks noChangeShapeType="1"/>
              <a:stCxn id="23642" idx="2"/>
              <a:endCxn id="23648" idx="0"/>
            </p:cNvCxnSpPr>
            <p:nvPr/>
          </p:nvCxnSpPr>
          <p:spPr bwMode="auto">
            <a:xfrm>
              <a:off x="4496" y="2016"/>
              <a:ext cx="112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51" name="AutoShape 117"/>
            <p:cNvCxnSpPr>
              <a:cxnSpLocks noChangeShapeType="1"/>
              <a:stCxn id="23622" idx="2"/>
              <a:endCxn id="23632" idx="0"/>
            </p:cNvCxnSpPr>
            <p:nvPr/>
          </p:nvCxnSpPr>
          <p:spPr bwMode="auto">
            <a:xfrm flipH="1">
              <a:off x="3912" y="1344"/>
              <a:ext cx="24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52" name="AutoShape 118"/>
            <p:cNvCxnSpPr>
              <a:cxnSpLocks noChangeShapeType="1"/>
              <a:stCxn id="23632" idx="2"/>
              <a:endCxn id="23640" idx="0"/>
            </p:cNvCxnSpPr>
            <p:nvPr/>
          </p:nvCxnSpPr>
          <p:spPr bwMode="auto">
            <a:xfrm rot="5400000" flipH="1" flipV="1">
              <a:off x="3888" y="1464"/>
              <a:ext cx="720" cy="672"/>
            </a:xfrm>
            <a:prstGeom prst="bentConnector5">
              <a:avLst>
                <a:gd name="adj1" fmla="val -20000"/>
                <a:gd name="adj2" fmla="val 57144"/>
                <a:gd name="adj3" fmla="val 12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9191" name="AutoShape 119"/>
          <p:cNvSpPr>
            <a:spLocks noChangeArrowheads="1"/>
          </p:cNvSpPr>
          <p:nvPr/>
        </p:nvSpPr>
        <p:spPr bwMode="auto">
          <a:xfrm>
            <a:off x="3733800" y="2057400"/>
            <a:ext cx="1066800" cy="762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Rectangle 130"/>
          <p:cNvSpPr>
            <a:spLocks noChangeArrowheads="1"/>
          </p:cNvSpPr>
          <p:nvPr/>
        </p:nvSpPr>
        <p:spPr bwMode="auto">
          <a:xfrm>
            <a:off x="685800" y="1447800"/>
            <a:ext cx="26670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3564" name="Text Box 131"/>
          <p:cNvSpPr txBox="1">
            <a:spLocks noChangeArrowheads="1"/>
          </p:cNvSpPr>
          <p:nvPr/>
        </p:nvSpPr>
        <p:spPr bwMode="auto">
          <a:xfrm>
            <a:off x="749300" y="3092450"/>
            <a:ext cx="191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>
                <a:solidFill>
                  <a:schemeClr val="tx2"/>
                </a:solidFill>
              </a:rPr>
              <a:t>Organization X: </a:t>
            </a:r>
          </a:p>
          <a:p>
            <a:r>
              <a:rPr lang="en-US" b="0"/>
              <a:t>Component library</a:t>
            </a:r>
          </a:p>
        </p:txBody>
      </p:sp>
      <p:grpSp>
        <p:nvGrpSpPr>
          <p:cNvPr id="8" name="Group 187"/>
          <p:cNvGrpSpPr>
            <a:grpSpLocks/>
          </p:cNvGrpSpPr>
          <p:nvPr/>
        </p:nvGrpSpPr>
        <p:grpSpPr bwMode="auto">
          <a:xfrm>
            <a:off x="685800" y="4114800"/>
            <a:ext cx="2667000" cy="2133600"/>
            <a:chOff x="288" y="2592"/>
            <a:chExt cx="1680" cy="1344"/>
          </a:xfrm>
        </p:grpSpPr>
        <p:sp>
          <p:nvSpPr>
            <p:cNvPr id="23602" name="Freeform 123"/>
            <p:cNvSpPr>
              <a:spLocks/>
            </p:cNvSpPr>
            <p:nvPr/>
          </p:nvSpPr>
          <p:spPr bwMode="auto">
            <a:xfrm>
              <a:off x="480" y="2832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3" name="Freeform 124"/>
            <p:cNvSpPr>
              <a:spLocks/>
            </p:cNvSpPr>
            <p:nvPr/>
          </p:nvSpPr>
          <p:spPr bwMode="auto">
            <a:xfrm>
              <a:off x="624" y="2640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4" name="Freeform 125"/>
            <p:cNvSpPr>
              <a:spLocks/>
            </p:cNvSpPr>
            <p:nvPr/>
          </p:nvSpPr>
          <p:spPr bwMode="auto">
            <a:xfrm>
              <a:off x="720" y="2832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5" name="Freeform 126"/>
            <p:cNvSpPr>
              <a:spLocks/>
            </p:cNvSpPr>
            <p:nvPr/>
          </p:nvSpPr>
          <p:spPr bwMode="auto">
            <a:xfrm>
              <a:off x="816" y="3024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6" name="Freeform 127"/>
            <p:cNvSpPr>
              <a:spLocks/>
            </p:cNvSpPr>
            <p:nvPr/>
          </p:nvSpPr>
          <p:spPr bwMode="auto">
            <a:xfrm>
              <a:off x="1008" y="2928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7" name="Freeform 128"/>
            <p:cNvSpPr>
              <a:spLocks/>
            </p:cNvSpPr>
            <p:nvPr/>
          </p:nvSpPr>
          <p:spPr bwMode="auto">
            <a:xfrm>
              <a:off x="1152" y="2928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608" name="Group 170"/>
            <p:cNvGrpSpPr>
              <a:grpSpLocks/>
            </p:cNvGrpSpPr>
            <p:nvPr/>
          </p:nvGrpSpPr>
          <p:grpSpPr bwMode="auto">
            <a:xfrm>
              <a:off x="1296" y="3024"/>
              <a:ext cx="384" cy="384"/>
              <a:chOff x="1488" y="3264"/>
              <a:chExt cx="384" cy="384"/>
            </a:xfrm>
          </p:grpSpPr>
          <p:sp>
            <p:nvSpPr>
              <p:cNvPr id="23617" name="Freeform 129"/>
              <p:cNvSpPr>
                <a:spLocks/>
              </p:cNvSpPr>
              <p:nvPr/>
            </p:nvSpPr>
            <p:spPr bwMode="auto">
              <a:xfrm>
                <a:off x="1488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8" name="Line 144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9" name="Line 145"/>
              <p:cNvSpPr>
                <a:spLocks noChangeShapeType="1"/>
              </p:cNvSpPr>
              <p:nvPr/>
            </p:nvSpPr>
            <p:spPr bwMode="auto">
              <a:xfrm flipH="1">
                <a:off x="1584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0" name="Line 146"/>
              <p:cNvSpPr>
                <a:spLocks noChangeShapeType="1"/>
              </p:cNvSpPr>
              <p:nvPr/>
            </p:nvSpPr>
            <p:spPr bwMode="auto">
              <a:xfrm>
                <a:off x="1680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609" name="Rectangle 147"/>
            <p:cNvSpPr>
              <a:spLocks noChangeArrowheads="1"/>
            </p:cNvSpPr>
            <p:nvPr/>
          </p:nvSpPr>
          <p:spPr bwMode="auto">
            <a:xfrm>
              <a:off x="288" y="2592"/>
              <a:ext cx="1680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10" name="Text Box 148"/>
            <p:cNvSpPr txBox="1">
              <a:spLocks noChangeArrowheads="1"/>
            </p:cNvSpPr>
            <p:nvPr/>
          </p:nvSpPr>
          <p:spPr bwMode="auto">
            <a:xfrm>
              <a:off x="328" y="3484"/>
              <a:ext cx="12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>
                  <a:solidFill>
                    <a:schemeClr val="folHlink"/>
                  </a:solidFill>
                </a:rPr>
                <a:t>Organization Y: </a:t>
              </a:r>
            </a:p>
            <a:p>
              <a:r>
                <a:rPr lang="en-US" b="0"/>
                <a:t>Component library</a:t>
              </a:r>
            </a:p>
          </p:txBody>
        </p:sp>
        <p:sp>
          <p:nvSpPr>
            <p:cNvPr id="23611" name="Freeform 172"/>
            <p:cNvSpPr>
              <a:spLocks/>
            </p:cNvSpPr>
            <p:nvPr/>
          </p:nvSpPr>
          <p:spPr bwMode="auto">
            <a:xfrm>
              <a:off x="1536" y="2688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2" name="Line 173"/>
            <p:cNvSpPr>
              <a:spLocks noChangeShapeType="1"/>
            </p:cNvSpPr>
            <p:nvPr/>
          </p:nvSpPr>
          <p:spPr bwMode="auto">
            <a:xfrm>
              <a:off x="1728" y="26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3" name="Line 174"/>
            <p:cNvSpPr>
              <a:spLocks noChangeShapeType="1"/>
            </p:cNvSpPr>
            <p:nvPr/>
          </p:nvSpPr>
          <p:spPr bwMode="auto">
            <a:xfrm flipH="1">
              <a:off x="1632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4" name="Line 175"/>
            <p:cNvSpPr>
              <a:spLocks noChangeShapeType="1"/>
            </p:cNvSpPr>
            <p:nvPr/>
          </p:nvSpPr>
          <p:spPr bwMode="auto">
            <a:xfrm>
              <a:off x="1728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5" name="Line 176"/>
            <p:cNvSpPr>
              <a:spLocks noChangeShapeType="1"/>
            </p:cNvSpPr>
            <p:nvPr/>
          </p:nvSpPr>
          <p:spPr bwMode="auto">
            <a:xfrm>
              <a:off x="1824" y="28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6" name="Line 177"/>
            <p:cNvSpPr>
              <a:spLocks noChangeShapeType="1"/>
            </p:cNvSpPr>
            <p:nvPr/>
          </p:nvSpPr>
          <p:spPr bwMode="auto">
            <a:xfrm flipH="1">
              <a:off x="1728" y="297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88"/>
          <p:cNvGrpSpPr>
            <a:grpSpLocks/>
          </p:cNvGrpSpPr>
          <p:nvPr/>
        </p:nvGrpSpPr>
        <p:grpSpPr bwMode="auto">
          <a:xfrm>
            <a:off x="5486400" y="4114800"/>
            <a:ext cx="2667000" cy="2133600"/>
            <a:chOff x="3312" y="2592"/>
            <a:chExt cx="1680" cy="1344"/>
          </a:xfrm>
        </p:grpSpPr>
        <p:sp>
          <p:nvSpPr>
            <p:cNvPr id="23579" name="Rectangle 149"/>
            <p:cNvSpPr>
              <a:spLocks noChangeArrowheads="1"/>
            </p:cNvSpPr>
            <p:nvPr/>
          </p:nvSpPr>
          <p:spPr bwMode="auto">
            <a:xfrm>
              <a:off x="3312" y="2592"/>
              <a:ext cx="1680" cy="13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80" name="Freeform 150"/>
            <p:cNvSpPr>
              <a:spLocks/>
            </p:cNvSpPr>
            <p:nvPr/>
          </p:nvSpPr>
          <p:spPr bwMode="auto">
            <a:xfrm>
              <a:off x="3936" y="2736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1" name="Line 151"/>
            <p:cNvSpPr>
              <a:spLocks noChangeShapeType="1"/>
            </p:cNvSpPr>
            <p:nvPr/>
          </p:nvSpPr>
          <p:spPr bwMode="auto">
            <a:xfrm>
              <a:off x="4128" y="27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2" name="Line 152"/>
            <p:cNvSpPr>
              <a:spLocks noChangeShapeType="1"/>
            </p:cNvSpPr>
            <p:nvPr/>
          </p:nvSpPr>
          <p:spPr bwMode="auto">
            <a:xfrm flipH="1">
              <a:off x="4032" y="29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3" name="Line 153"/>
            <p:cNvSpPr>
              <a:spLocks noChangeShapeType="1"/>
            </p:cNvSpPr>
            <p:nvPr/>
          </p:nvSpPr>
          <p:spPr bwMode="auto">
            <a:xfrm>
              <a:off x="4128" y="29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4" name="Freeform 158"/>
            <p:cNvSpPr>
              <a:spLocks/>
            </p:cNvSpPr>
            <p:nvPr/>
          </p:nvSpPr>
          <p:spPr bwMode="auto">
            <a:xfrm>
              <a:off x="4368" y="3168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Line 159"/>
            <p:cNvSpPr>
              <a:spLocks noChangeShapeType="1"/>
            </p:cNvSpPr>
            <p:nvPr/>
          </p:nvSpPr>
          <p:spPr bwMode="auto">
            <a:xfrm>
              <a:off x="4560" y="32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Line 160"/>
            <p:cNvSpPr>
              <a:spLocks noChangeShapeType="1"/>
            </p:cNvSpPr>
            <p:nvPr/>
          </p:nvSpPr>
          <p:spPr bwMode="auto">
            <a:xfrm flipH="1">
              <a:off x="4464" y="33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161"/>
            <p:cNvSpPr>
              <a:spLocks noChangeShapeType="1"/>
            </p:cNvSpPr>
            <p:nvPr/>
          </p:nvSpPr>
          <p:spPr bwMode="auto">
            <a:xfrm>
              <a:off x="4560" y="33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Freeform 162"/>
            <p:cNvSpPr>
              <a:spLocks/>
            </p:cNvSpPr>
            <p:nvPr/>
          </p:nvSpPr>
          <p:spPr bwMode="auto">
            <a:xfrm>
              <a:off x="3936" y="3504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Line 163"/>
            <p:cNvSpPr>
              <a:spLocks noChangeShapeType="1"/>
            </p:cNvSpPr>
            <p:nvPr/>
          </p:nvSpPr>
          <p:spPr bwMode="auto">
            <a:xfrm>
              <a:off x="4128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Line 164"/>
            <p:cNvSpPr>
              <a:spLocks noChangeShapeType="1"/>
            </p:cNvSpPr>
            <p:nvPr/>
          </p:nvSpPr>
          <p:spPr bwMode="auto">
            <a:xfrm flipH="1">
              <a:off x="4032" y="369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Line 165"/>
            <p:cNvSpPr>
              <a:spLocks noChangeShapeType="1"/>
            </p:cNvSpPr>
            <p:nvPr/>
          </p:nvSpPr>
          <p:spPr bwMode="auto">
            <a:xfrm>
              <a:off x="4128" y="369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23592" name="AutoShape 166"/>
            <p:cNvCxnSpPr>
              <a:cxnSpLocks noChangeShapeType="1"/>
              <a:stCxn id="23580" idx="3"/>
              <a:endCxn id="23596" idx="7"/>
            </p:cNvCxnSpPr>
            <p:nvPr/>
          </p:nvCxnSpPr>
          <p:spPr bwMode="auto">
            <a:xfrm flipH="1">
              <a:off x="3840" y="3072"/>
              <a:ext cx="144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3" name="AutoShape 167"/>
            <p:cNvCxnSpPr>
              <a:cxnSpLocks noChangeShapeType="1"/>
              <a:stCxn id="23601" idx="0"/>
              <a:endCxn id="23588" idx="1"/>
            </p:cNvCxnSpPr>
            <p:nvPr/>
          </p:nvCxnSpPr>
          <p:spPr bwMode="auto">
            <a:xfrm>
              <a:off x="3792" y="3408"/>
              <a:ext cx="192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4" name="AutoShape 168"/>
            <p:cNvCxnSpPr>
              <a:cxnSpLocks noChangeShapeType="1"/>
              <a:stCxn id="23580" idx="5"/>
              <a:endCxn id="23584" idx="1"/>
            </p:cNvCxnSpPr>
            <p:nvPr/>
          </p:nvCxnSpPr>
          <p:spPr bwMode="auto">
            <a:xfrm>
              <a:off x="4272" y="3072"/>
              <a:ext cx="144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5" name="AutoShape 169"/>
            <p:cNvCxnSpPr>
              <a:cxnSpLocks noChangeShapeType="1"/>
              <a:stCxn id="23584" idx="3"/>
              <a:endCxn id="23588" idx="7"/>
            </p:cNvCxnSpPr>
            <p:nvPr/>
          </p:nvCxnSpPr>
          <p:spPr bwMode="auto">
            <a:xfrm flipH="1">
              <a:off x="4272" y="3504"/>
              <a:ext cx="144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96" name="Freeform 179"/>
            <p:cNvSpPr>
              <a:spLocks/>
            </p:cNvSpPr>
            <p:nvPr/>
          </p:nvSpPr>
          <p:spPr bwMode="auto">
            <a:xfrm>
              <a:off x="3504" y="3120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7" name="Line 180"/>
            <p:cNvSpPr>
              <a:spLocks noChangeShapeType="1"/>
            </p:cNvSpPr>
            <p:nvPr/>
          </p:nvSpPr>
          <p:spPr bwMode="auto">
            <a:xfrm>
              <a:off x="3696" y="312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8" name="Line 181"/>
            <p:cNvSpPr>
              <a:spLocks noChangeShapeType="1"/>
            </p:cNvSpPr>
            <p:nvPr/>
          </p:nvSpPr>
          <p:spPr bwMode="auto">
            <a:xfrm flipH="1">
              <a:off x="3600" y="321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9" name="Line 182"/>
            <p:cNvSpPr>
              <a:spLocks noChangeShapeType="1"/>
            </p:cNvSpPr>
            <p:nvPr/>
          </p:nvSpPr>
          <p:spPr bwMode="auto">
            <a:xfrm>
              <a:off x="3696" y="321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0" name="Line 183"/>
            <p:cNvSpPr>
              <a:spLocks noChangeShapeType="1"/>
            </p:cNvSpPr>
            <p:nvPr/>
          </p:nvSpPr>
          <p:spPr bwMode="auto">
            <a:xfrm>
              <a:off x="37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1" name="Line 184"/>
            <p:cNvSpPr>
              <a:spLocks noChangeShapeType="1"/>
            </p:cNvSpPr>
            <p:nvPr/>
          </p:nvSpPr>
          <p:spPr bwMode="auto">
            <a:xfrm flipH="1">
              <a:off x="3696" y="3408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9257" name="AutoShape 185"/>
          <p:cNvSpPr>
            <a:spLocks noChangeArrowheads="1"/>
          </p:cNvSpPr>
          <p:nvPr/>
        </p:nvSpPr>
        <p:spPr bwMode="auto">
          <a:xfrm>
            <a:off x="3886200" y="4800600"/>
            <a:ext cx="1066800" cy="762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43"/>
          <p:cNvGrpSpPr>
            <a:grpSpLocks/>
          </p:cNvGrpSpPr>
          <p:nvPr/>
        </p:nvGrpSpPr>
        <p:grpSpPr bwMode="auto">
          <a:xfrm>
            <a:off x="2362200" y="2057400"/>
            <a:ext cx="914400" cy="990600"/>
            <a:chOff x="3744" y="816"/>
            <a:chExt cx="576" cy="624"/>
          </a:xfrm>
        </p:grpSpPr>
        <p:sp>
          <p:nvSpPr>
            <p:cNvPr id="23569" name="Rectangle 133"/>
            <p:cNvSpPr>
              <a:spLocks noChangeArrowheads="1"/>
            </p:cNvSpPr>
            <p:nvPr/>
          </p:nvSpPr>
          <p:spPr bwMode="auto">
            <a:xfrm>
              <a:off x="3744" y="816"/>
              <a:ext cx="576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70" name="AutoShape 134"/>
            <p:cNvSpPr>
              <a:spLocks noChangeArrowheads="1"/>
            </p:cNvSpPr>
            <p:nvPr/>
          </p:nvSpPr>
          <p:spPr bwMode="auto">
            <a:xfrm>
              <a:off x="3936" y="1008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71" name="AutoShape 135"/>
            <p:cNvSpPr>
              <a:spLocks noChangeArrowheads="1"/>
            </p:cNvSpPr>
            <p:nvPr/>
          </p:nvSpPr>
          <p:spPr bwMode="auto">
            <a:xfrm>
              <a:off x="3792" y="1200"/>
              <a:ext cx="192" cy="48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72" name="AutoShape 136"/>
            <p:cNvSpPr>
              <a:spLocks noChangeArrowheads="1"/>
            </p:cNvSpPr>
            <p:nvPr/>
          </p:nvSpPr>
          <p:spPr bwMode="auto">
            <a:xfrm>
              <a:off x="4080" y="1248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573" name="AutoShape 137"/>
            <p:cNvCxnSpPr>
              <a:cxnSpLocks noChangeShapeType="1"/>
              <a:stCxn id="23570" idx="1"/>
              <a:endCxn id="23571" idx="0"/>
            </p:cNvCxnSpPr>
            <p:nvPr/>
          </p:nvCxnSpPr>
          <p:spPr bwMode="auto">
            <a:xfrm rot="10800000" flipV="1">
              <a:off x="3888" y="1080"/>
              <a:ext cx="48" cy="12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4" name="AutoShape 138"/>
            <p:cNvCxnSpPr>
              <a:cxnSpLocks noChangeShapeType="1"/>
              <a:stCxn id="23570" idx="3"/>
              <a:endCxn id="23572" idx="0"/>
            </p:cNvCxnSpPr>
            <p:nvPr/>
          </p:nvCxnSpPr>
          <p:spPr bwMode="auto">
            <a:xfrm>
              <a:off x="4128" y="1080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5" name="AutoShape 139"/>
            <p:cNvSpPr>
              <a:spLocks noChangeArrowheads="1"/>
            </p:cNvSpPr>
            <p:nvPr/>
          </p:nvSpPr>
          <p:spPr bwMode="auto">
            <a:xfrm>
              <a:off x="3888" y="864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576" name="AutoShape 140"/>
            <p:cNvCxnSpPr>
              <a:cxnSpLocks noChangeShapeType="1"/>
              <a:stCxn id="23575" idx="2"/>
              <a:endCxn id="23570" idx="0"/>
            </p:cNvCxnSpPr>
            <p:nvPr/>
          </p:nvCxnSpPr>
          <p:spPr bwMode="auto">
            <a:xfrm rot="5400000">
              <a:off x="3984" y="960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7" name="AutoShape 141"/>
            <p:cNvSpPr>
              <a:spLocks noChangeArrowheads="1"/>
            </p:cNvSpPr>
            <p:nvPr/>
          </p:nvSpPr>
          <p:spPr bwMode="auto">
            <a:xfrm>
              <a:off x="3792" y="1344"/>
              <a:ext cx="192" cy="48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578" name="AutoShape 142"/>
            <p:cNvCxnSpPr>
              <a:cxnSpLocks noChangeShapeType="1"/>
              <a:stCxn id="23571" idx="2"/>
              <a:endCxn id="23577" idx="0"/>
            </p:cNvCxnSpPr>
            <p:nvPr/>
          </p:nvCxnSpPr>
          <p:spPr bwMode="auto">
            <a:xfrm>
              <a:off x="3888" y="1248"/>
              <a:ext cx="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3"/>
          <p:cNvGrpSpPr/>
          <p:nvPr/>
        </p:nvGrpSpPr>
        <p:grpSpPr>
          <a:xfrm>
            <a:off x="5849178" y="5049078"/>
            <a:ext cx="457200" cy="457200"/>
            <a:chOff x="4114800" y="5943600"/>
            <a:chExt cx="457200" cy="457200"/>
          </a:xfrm>
        </p:grpSpPr>
        <p:cxnSp>
          <p:nvCxnSpPr>
            <p:cNvPr id="3" name="Straight Connector 2"/>
            <p:cNvCxnSpPr/>
            <p:nvPr/>
          </p:nvCxnSpPr>
          <p:spPr bwMode="auto">
            <a:xfrm>
              <a:off x="4114800" y="5943600"/>
              <a:ext cx="457200" cy="457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4114800" y="5943600"/>
              <a:ext cx="457200" cy="457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9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9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35 0.3833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00" y="1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191" grpId="0" animBg="1"/>
      <p:bldP spid="2592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A764C7-A960-43B4-92AB-682884EB2F97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Service-Oriented Software Development</a:t>
            </a:r>
          </a:p>
        </p:txBody>
      </p:sp>
      <p:grpSp>
        <p:nvGrpSpPr>
          <p:cNvPr id="24580" name="Group 186"/>
          <p:cNvGrpSpPr>
            <a:grpSpLocks/>
          </p:cNvGrpSpPr>
          <p:nvPr/>
        </p:nvGrpSpPr>
        <p:grpSpPr bwMode="auto">
          <a:xfrm>
            <a:off x="762000" y="4572000"/>
            <a:ext cx="762000" cy="762000"/>
            <a:chOff x="2688" y="1056"/>
            <a:chExt cx="480" cy="480"/>
          </a:xfrm>
        </p:grpSpPr>
        <p:sp>
          <p:nvSpPr>
            <p:cNvPr id="24795" name="Oval 185"/>
            <p:cNvSpPr>
              <a:spLocks noChangeArrowheads="1"/>
            </p:cNvSpPr>
            <p:nvPr/>
          </p:nvSpPr>
          <p:spPr bwMode="auto">
            <a:xfrm>
              <a:off x="2688" y="105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4796" name="Group 41"/>
            <p:cNvGrpSpPr>
              <a:grpSpLocks/>
            </p:cNvGrpSpPr>
            <p:nvPr/>
          </p:nvGrpSpPr>
          <p:grpSpPr bwMode="auto">
            <a:xfrm>
              <a:off x="2784" y="1152"/>
              <a:ext cx="288" cy="288"/>
              <a:chOff x="528" y="1008"/>
              <a:chExt cx="576" cy="576"/>
            </a:xfrm>
          </p:grpSpPr>
          <p:sp>
            <p:nvSpPr>
              <p:cNvPr id="24797" name="Rectangle 42"/>
              <p:cNvSpPr>
                <a:spLocks noChangeArrowheads="1"/>
              </p:cNvSpPr>
              <p:nvPr/>
            </p:nvSpPr>
            <p:spPr bwMode="auto">
              <a:xfrm>
                <a:off x="528" y="1008"/>
                <a:ext cx="576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98" name="AutoShape 43"/>
              <p:cNvSpPr>
                <a:spLocks noChangeArrowheads="1"/>
              </p:cNvSpPr>
              <p:nvPr/>
            </p:nvSpPr>
            <p:spPr bwMode="auto">
              <a:xfrm>
                <a:off x="720" y="1200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99" name="AutoShape 44"/>
              <p:cNvSpPr>
                <a:spLocks noChangeArrowheads="1"/>
              </p:cNvSpPr>
              <p:nvPr/>
            </p:nvSpPr>
            <p:spPr bwMode="auto">
              <a:xfrm>
                <a:off x="576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800" name="AutoShape 45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801" name="AutoShape 46"/>
              <p:cNvCxnSpPr>
                <a:cxnSpLocks noChangeShapeType="1"/>
                <a:stCxn id="24798" idx="1"/>
                <a:endCxn id="24799" idx="0"/>
              </p:cNvCxnSpPr>
              <p:nvPr/>
            </p:nvCxnSpPr>
            <p:spPr bwMode="auto">
              <a:xfrm rot="10800000" flipV="1">
                <a:off x="67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802" name="AutoShape 47"/>
              <p:cNvCxnSpPr>
                <a:cxnSpLocks noChangeShapeType="1"/>
                <a:stCxn id="24798" idx="3"/>
                <a:endCxn id="24800" idx="0"/>
              </p:cNvCxnSpPr>
              <p:nvPr/>
            </p:nvCxnSpPr>
            <p:spPr bwMode="auto">
              <a:xfrm>
                <a:off x="91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803" name="AutoShape 48"/>
              <p:cNvSpPr>
                <a:spLocks noChangeArrowheads="1"/>
              </p:cNvSpPr>
              <p:nvPr/>
            </p:nvSpPr>
            <p:spPr bwMode="auto">
              <a:xfrm>
                <a:off x="672" y="1056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804" name="AutoShape 49"/>
              <p:cNvCxnSpPr>
                <a:cxnSpLocks noChangeShapeType="1"/>
                <a:stCxn id="24803" idx="2"/>
                <a:endCxn id="24798" idx="0"/>
              </p:cNvCxnSpPr>
              <p:nvPr/>
            </p:nvCxnSpPr>
            <p:spPr bwMode="auto">
              <a:xfrm rot="5400000">
                <a:off x="768" y="1152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4581" name="Rectangle 84"/>
          <p:cNvSpPr>
            <a:spLocks noChangeArrowheads="1"/>
          </p:cNvSpPr>
          <p:nvPr/>
        </p:nvSpPr>
        <p:spPr bwMode="auto">
          <a:xfrm>
            <a:off x="609600" y="3962400"/>
            <a:ext cx="23622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4582" name="Text Box 85"/>
          <p:cNvSpPr txBox="1">
            <a:spLocks noChangeArrowheads="1"/>
          </p:cNvSpPr>
          <p:nvPr/>
        </p:nvSpPr>
        <p:spPr bwMode="auto">
          <a:xfrm>
            <a:off x="673100" y="5607050"/>
            <a:ext cx="191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>
                <a:solidFill>
                  <a:schemeClr val="tx2"/>
                </a:solidFill>
              </a:rPr>
              <a:t>Organization X: </a:t>
            </a:r>
          </a:p>
          <a:p>
            <a:r>
              <a:rPr lang="en-US" b="0"/>
              <a:t>Component library</a:t>
            </a:r>
          </a:p>
        </p:txBody>
      </p:sp>
      <p:grpSp>
        <p:nvGrpSpPr>
          <p:cNvPr id="24583" name="Group 187"/>
          <p:cNvGrpSpPr>
            <a:grpSpLocks/>
          </p:cNvGrpSpPr>
          <p:nvPr/>
        </p:nvGrpSpPr>
        <p:grpSpPr bwMode="auto">
          <a:xfrm>
            <a:off x="762000" y="4191000"/>
            <a:ext cx="762000" cy="762000"/>
            <a:chOff x="2592" y="1728"/>
            <a:chExt cx="480" cy="480"/>
          </a:xfrm>
        </p:grpSpPr>
        <p:sp>
          <p:nvSpPr>
            <p:cNvPr id="24783" name="Oval 184"/>
            <p:cNvSpPr>
              <a:spLocks noChangeArrowheads="1"/>
            </p:cNvSpPr>
            <p:nvPr/>
          </p:nvSpPr>
          <p:spPr bwMode="auto">
            <a:xfrm>
              <a:off x="259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4784" name="Group 86"/>
            <p:cNvGrpSpPr>
              <a:grpSpLocks/>
            </p:cNvGrpSpPr>
            <p:nvPr/>
          </p:nvGrpSpPr>
          <p:grpSpPr bwMode="auto">
            <a:xfrm>
              <a:off x="2688" y="1824"/>
              <a:ext cx="266" cy="288"/>
              <a:chOff x="3744" y="816"/>
              <a:chExt cx="576" cy="624"/>
            </a:xfrm>
          </p:grpSpPr>
          <p:sp>
            <p:nvSpPr>
              <p:cNvPr id="24785" name="Rectangle 87"/>
              <p:cNvSpPr>
                <a:spLocks noChangeArrowheads="1"/>
              </p:cNvSpPr>
              <p:nvPr/>
            </p:nvSpPr>
            <p:spPr bwMode="auto">
              <a:xfrm>
                <a:off x="3744" y="816"/>
                <a:ext cx="576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86" name="AutoShape 88"/>
              <p:cNvSpPr>
                <a:spLocks noChangeArrowheads="1"/>
              </p:cNvSpPr>
              <p:nvPr/>
            </p:nvSpPr>
            <p:spPr bwMode="auto">
              <a:xfrm>
                <a:off x="3936" y="1008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87" name="AutoShape 89"/>
              <p:cNvSpPr>
                <a:spLocks noChangeArrowheads="1"/>
              </p:cNvSpPr>
              <p:nvPr/>
            </p:nvSpPr>
            <p:spPr bwMode="auto">
              <a:xfrm>
                <a:off x="3792" y="1200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88" name="AutoShape 90"/>
              <p:cNvSpPr>
                <a:spLocks noChangeArrowheads="1"/>
              </p:cNvSpPr>
              <p:nvPr/>
            </p:nvSpPr>
            <p:spPr bwMode="auto">
              <a:xfrm>
                <a:off x="4080" y="1248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89" name="AutoShape 91"/>
              <p:cNvCxnSpPr>
                <a:cxnSpLocks noChangeShapeType="1"/>
                <a:stCxn id="24786" idx="1"/>
                <a:endCxn id="24787" idx="0"/>
              </p:cNvCxnSpPr>
              <p:nvPr/>
            </p:nvCxnSpPr>
            <p:spPr bwMode="auto">
              <a:xfrm rot="10800000" flipV="1">
                <a:off x="3888" y="1080"/>
                <a:ext cx="48" cy="12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90" name="AutoShape 92"/>
              <p:cNvCxnSpPr>
                <a:cxnSpLocks noChangeShapeType="1"/>
                <a:stCxn id="24786" idx="3"/>
                <a:endCxn id="24788" idx="0"/>
              </p:cNvCxnSpPr>
              <p:nvPr/>
            </p:nvCxnSpPr>
            <p:spPr bwMode="auto">
              <a:xfrm>
                <a:off x="4128" y="1080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91" name="AutoShape 93"/>
              <p:cNvSpPr>
                <a:spLocks noChangeArrowheads="1"/>
              </p:cNvSpPr>
              <p:nvPr/>
            </p:nvSpPr>
            <p:spPr bwMode="auto">
              <a:xfrm>
                <a:off x="3888" y="864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92" name="AutoShape 94"/>
              <p:cNvCxnSpPr>
                <a:cxnSpLocks noChangeShapeType="1"/>
                <a:stCxn id="24791" idx="2"/>
                <a:endCxn id="24786" idx="0"/>
              </p:cNvCxnSpPr>
              <p:nvPr/>
            </p:nvCxnSpPr>
            <p:spPr bwMode="auto">
              <a:xfrm rot="5400000">
                <a:off x="3984" y="960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93" name="AutoShape 95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94" name="AutoShape 96"/>
              <p:cNvCxnSpPr>
                <a:cxnSpLocks noChangeShapeType="1"/>
                <a:stCxn id="24787" idx="2"/>
                <a:endCxn id="24793" idx="0"/>
              </p:cNvCxnSpPr>
              <p:nvPr/>
            </p:nvCxnSpPr>
            <p:spPr bwMode="auto">
              <a:xfrm>
                <a:off x="3888" y="1248"/>
                <a:ext cx="0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4584" name="Group 145"/>
          <p:cNvGrpSpPr>
            <a:grpSpLocks/>
          </p:cNvGrpSpPr>
          <p:nvPr/>
        </p:nvGrpSpPr>
        <p:grpSpPr bwMode="auto">
          <a:xfrm>
            <a:off x="3581400" y="4648200"/>
            <a:ext cx="762000" cy="762000"/>
            <a:chOff x="2496" y="3216"/>
            <a:chExt cx="480" cy="480"/>
          </a:xfrm>
        </p:grpSpPr>
        <p:sp>
          <p:nvSpPr>
            <p:cNvPr id="24777" name="Oval 144"/>
            <p:cNvSpPr>
              <a:spLocks noChangeArrowheads="1"/>
            </p:cNvSpPr>
            <p:nvPr/>
          </p:nvSpPr>
          <p:spPr bwMode="auto">
            <a:xfrm>
              <a:off x="2496" y="321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4778" name="Group 104"/>
            <p:cNvGrpSpPr>
              <a:grpSpLocks/>
            </p:cNvGrpSpPr>
            <p:nvPr/>
          </p:nvGrpSpPr>
          <p:grpSpPr bwMode="auto">
            <a:xfrm>
              <a:off x="2544" y="3264"/>
              <a:ext cx="384" cy="384"/>
              <a:chOff x="1488" y="3264"/>
              <a:chExt cx="384" cy="384"/>
            </a:xfrm>
          </p:grpSpPr>
          <p:sp>
            <p:nvSpPr>
              <p:cNvPr id="24779" name="Freeform 105"/>
              <p:cNvSpPr>
                <a:spLocks/>
              </p:cNvSpPr>
              <p:nvPr/>
            </p:nvSpPr>
            <p:spPr bwMode="auto">
              <a:xfrm>
                <a:off x="1488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0" name="Line 106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1" name="Line 107"/>
              <p:cNvSpPr>
                <a:spLocks noChangeShapeType="1"/>
              </p:cNvSpPr>
              <p:nvPr/>
            </p:nvSpPr>
            <p:spPr bwMode="auto">
              <a:xfrm flipH="1">
                <a:off x="1584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" name="Line 108"/>
              <p:cNvSpPr>
                <a:spLocks noChangeShapeType="1"/>
              </p:cNvSpPr>
              <p:nvPr/>
            </p:nvSpPr>
            <p:spPr bwMode="auto">
              <a:xfrm>
                <a:off x="1680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4585" name="Rectangle 109"/>
          <p:cNvSpPr>
            <a:spLocks noChangeArrowheads="1"/>
          </p:cNvSpPr>
          <p:nvPr/>
        </p:nvSpPr>
        <p:spPr bwMode="auto">
          <a:xfrm>
            <a:off x="3581400" y="4114800"/>
            <a:ext cx="23622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4586" name="Text Box 110"/>
          <p:cNvSpPr txBox="1">
            <a:spLocks noChangeArrowheads="1"/>
          </p:cNvSpPr>
          <p:nvPr/>
        </p:nvSpPr>
        <p:spPr bwMode="auto">
          <a:xfrm>
            <a:off x="3644900" y="5530850"/>
            <a:ext cx="191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>
                <a:solidFill>
                  <a:schemeClr val="folHlink"/>
                </a:solidFill>
              </a:rPr>
              <a:t>Organization Y: </a:t>
            </a:r>
          </a:p>
          <a:p>
            <a:r>
              <a:rPr lang="en-US" b="0"/>
              <a:t>Component library</a:t>
            </a:r>
          </a:p>
        </p:txBody>
      </p:sp>
      <p:grpSp>
        <p:nvGrpSpPr>
          <p:cNvPr id="24587" name="Group 146"/>
          <p:cNvGrpSpPr>
            <a:grpSpLocks/>
          </p:cNvGrpSpPr>
          <p:nvPr/>
        </p:nvGrpSpPr>
        <p:grpSpPr bwMode="auto">
          <a:xfrm>
            <a:off x="3733800" y="4267200"/>
            <a:ext cx="762000" cy="762000"/>
            <a:chOff x="2496" y="2544"/>
            <a:chExt cx="480" cy="480"/>
          </a:xfrm>
        </p:grpSpPr>
        <p:sp>
          <p:nvSpPr>
            <p:cNvPr id="24770" name="Oval 143"/>
            <p:cNvSpPr>
              <a:spLocks noChangeArrowheads="1"/>
            </p:cNvSpPr>
            <p:nvPr/>
          </p:nvSpPr>
          <p:spPr bwMode="auto">
            <a:xfrm>
              <a:off x="2496" y="2544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771" name="Freeform 111"/>
            <p:cNvSpPr>
              <a:spLocks/>
            </p:cNvSpPr>
            <p:nvPr/>
          </p:nvSpPr>
          <p:spPr bwMode="auto">
            <a:xfrm>
              <a:off x="2544" y="2592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72" name="Line 112"/>
            <p:cNvSpPr>
              <a:spLocks noChangeShapeType="1"/>
            </p:cNvSpPr>
            <p:nvPr/>
          </p:nvSpPr>
          <p:spPr bwMode="auto">
            <a:xfrm>
              <a:off x="2736" y="25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73" name="Line 113"/>
            <p:cNvSpPr>
              <a:spLocks noChangeShapeType="1"/>
            </p:cNvSpPr>
            <p:nvPr/>
          </p:nvSpPr>
          <p:spPr bwMode="auto">
            <a:xfrm flipH="1">
              <a:off x="2640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74" name="Line 114"/>
            <p:cNvSpPr>
              <a:spLocks noChangeShapeType="1"/>
            </p:cNvSpPr>
            <p:nvPr/>
          </p:nvSpPr>
          <p:spPr bwMode="auto">
            <a:xfrm>
              <a:off x="2736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75" name="Line 115"/>
            <p:cNvSpPr>
              <a:spLocks noChangeShapeType="1"/>
            </p:cNvSpPr>
            <p:nvPr/>
          </p:nvSpPr>
          <p:spPr bwMode="auto">
            <a:xfrm>
              <a:off x="2832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76" name="Line 116"/>
            <p:cNvSpPr>
              <a:spLocks noChangeShapeType="1"/>
            </p:cNvSpPr>
            <p:nvPr/>
          </p:nvSpPr>
          <p:spPr bwMode="auto">
            <a:xfrm flipH="1">
              <a:off x="2736" y="28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88" name="Group 147"/>
          <p:cNvGrpSpPr>
            <a:grpSpLocks/>
          </p:cNvGrpSpPr>
          <p:nvPr/>
        </p:nvGrpSpPr>
        <p:grpSpPr bwMode="auto">
          <a:xfrm>
            <a:off x="4114800" y="4343400"/>
            <a:ext cx="762000" cy="762000"/>
            <a:chOff x="2496" y="2544"/>
            <a:chExt cx="480" cy="480"/>
          </a:xfrm>
        </p:grpSpPr>
        <p:sp>
          <p:nvSpPr>
            <p:cNvPr id="24763" name="Oval 148"/>
            <p:cNvSpPr>
              <a:spLocks noChangeArrowheads="1"/>
            </p:cNvSpPr>
            <p:nvPr/>
          </p:nvSpPr>
          <p:spPr bwMode="auto">
            <a:xfrm>
              <a:off x="2496" y="2544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764" name="Freeform 149"/>
            <p:cNvSpPr>
              <a:spLocks/>
            </p:cNvSpPr>
            <p:nvPr/>
          </p:nvSpPr>
          <p:spPr bwMode="auto">
            <a:xfrm>
              <a:off x="2544" y="2592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65" name="Line 150"/>
            <p:cNvSpPr>
              <a:spLocks noChangeShapeType="1"/>
            </p:cNvSpPr>
            <p:nvPr/>
          </p:nvSpPr>
          <p:spPr bwMode="auto">
            <a:xfrm>
              <a:off x="2736" y="25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6" name="Line 151"/>
            <p:cNvSpPr>
              <a:spLocks noChangeShapeType="1"/>
            </p:cNvSpPr>
            <p:nvPr/>
          </p:nvSpPr>
          <p:spPr bwMode="auto">
            <a:xfrm flipH="1">
              <a:off x="2640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7" name="Line 152"/>
            <p:cNvSpPr>
              <a:spLocks noChangeShapeType="1"/>
            </p:cNvSpPr>
            <p:nvPr/>
          </p:nvSpPr>
          <p:spPr bwMode="auto">
            <a:xfrm>
              <a:off x="2736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8" name="Line 153"/>
            <p:cNvSpPr>
              <a:spLocks noChangeShapeType="1"/>
            </p:cNvSpPr>
            <p:nvPr/>
          </p:nvSpPr>
          <p:spPr bwMode="auto">
            <a:xfrm>
              <a:off x="2832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9" name="Line 154"/>
            <p:cNvSpPr>
              <a:spLocks noChangeShapeType="1"/>
            </p:cNvSpPr>
            <p:nvPr/>
          </p:nvSpPr>
          <p:spPr bwMode="auto">
            <a:xfrm flipH="1">
              <a:off x="2736" y="28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89" name="Group 155"/>
          <p:cNvGrpSpPr>
            <a:grpSpLocks/>
          </p:cNvGrpSpPr>
          <p:nvPr/>
        </p:nvGrpSpPr>
        <p:grpSpPr bwMode="auto">
          <a:xfrm>
            <a:off x="4648200" y="4267200"/>
            <a:ext cx="762000" cy="762000"/>
            <a:chOff x="2496" y="2544"/>
            <a:chExt cx="480" cy="480"/>
          </a:xfrm>
        </p:grpSpPr>
        <p:sp>
          <p:nvSpPr>
            <p:cNvPr id="24756" name="Oval 156"/>
            <p:cNvSpPr>
              <a:spLocks noChangeArrowheads="1"/>
            </p:cNvSpPr>
            <p:nvPr/>
          </p:nvSpPr>
          <p:spPr bwMode="auto">
            <a:xfrm>
              <a:off x="2496" y="2544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757" name="Freeform 157"/>
            <p:cNvSpPr>
              <a:spLocks/>
            </p:cNvSpPr>
            <p:nvPr/>
          </p:nvSpPr>
          <p:spPr bwMode="auto">
            <a:xfrm>
              <a:off x="2544" y="2592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58" name="Line 158"/>
            <p:cNvSpPr>
              <a:spLocks noChangeShapeType="1"/>
            </p:cNvSpPr>
            <p:nvPr/>
          </p:nvSpPr>
          <p:spPr bwMode="auto">
            <a:xfrm>
              <a:off x="2736" y="25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59" name="Line 159"/>
            <p:cNvSpPr>
              <a:spLocks noChangeShapeType="1"/>
            </p:cNvSpPr>
            <p:nvPr/>
          </p:nvSpPr>
          <p:spPr bwMode="auto">
            <a:xfrm flipH="1">
              <a:off x="2640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0" name="Line 160"/>
            <p:cNvSpPr>
              <a:spLocks noChangeShapeType="1"/>
            </p:cNvSpPr>
            <p:nvPr/>
          </p:nvSpPr>
          <p:spPr bwMode="auto">
            <a:xfrm>
              <a:off x="2736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1" name="Line 161"/>
            <p:cNvSpPr>
              <a:spLocks noChangeShapeType="1"/>
            </p:cNvSpPr>
            <p:nvPr/>
          </p:nvSpPr>
          <p:spPr bwMode="auto">
            <a:xfrm>
              <a:off x="2832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2" name="Line 162"/>
            <p:cNvSpPr>
              <a:spLocks noChangeShapeType="1"/>
            </p:cNvSpPr>
            <p:nvPr/>
          </p:nvSpPr>
          <p:spPr bwMode="auto">
            <a:xfrm flipH="1">
              <a:off x="2736" y="28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90" name="Group 163"/>
          <p:cNvGrpSpPr>
            <a:grpSpLocks/>
          </p:cNvGrpSpPr>
          <p:nvPr/>
        </p:nvGrpSpPr>
        <p:grpSpPr bwMode="auto">
          <a:xfrm>
            <a:off x="4267200" y="4648200"/>
            <a:ext cx="762000" cy="762000"/>
            <a:chOff x="2496" y="3216"/>
            <a:chExt cx="480" cy="480"/>
          </a:xfrm>
        </p:grpSpPr>
        <p:sp>
          <p:nvSpPr>
            <p:cNvPr id="24750" name="Oval 164"/>
            <p:cNvSpPr>
              <a:spLocks noChangeArrowheads="1"/>
            </p:cNvSpPr>
            <p:nvPr/>
          </p:nvSpPr>
          <p:spPr bwMode="auto">
            <a:xfrm>
              <a:off x="2496" y="321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4751" name="Group 165"/>
            <p:cNvGrpSpPr>
              <a:grpSpLocks/>
            </p:cNvGrpSpPr>
            <p:nvPr/>
          </p:nvGrpSpPr>
          <p:grpSpPr bwMode="auto">
            <a:xfrm>
              <a:off x="2544" y="3264"/>
              <a:ext cx="384" cy="384"/>
              <a:chOff x="1488" y="3264"/>
              <a:chExt cx="384" cy="384"/>
            </a:xfrm>
          </p:grpSpPr>
          <p:sp>
            <p:nvSpPr>
              <p:cNvPr id="24752" name="Freeform 166"/>
              <p:cNvSpPr>
                <a:spLocks/>
              </p:cNvSpPr>
              <p:nvPr/>
            </p:nvSpPr>
            <p:spPr bwMode="auto">
              <a:xfrm>
                <a:off x="1488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53" name="Line 167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54" name="Line 168"/>
              <p:cNvSpPr>
                <a:spLocks noChangeShapeType="1"/>
              </p:cNvSpPr>
              <p:nvPr/>
            </p:nvSpPr>
            <p:spPr bwMode="auto">
              <a:xfrm flipH="1">
                <a:off x="1584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55" name="Line 169"/>
              <p:cNvSpPr>
                <a:spLocks noChangeShapeType="1"/>
              </p:cNvSpPr>
              <p:nvPr/>
            </p:nvSpPr>
            <p:spPr bwMode="auto">
              <a:xfrm>
                <a:off x="1680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591" name="Group 170"/>
          <p:cNvGrpSpPr>
            <a:grpSpLocks/>
          </p:cNvGrpSpPr>
          <p:nvPr/>
        </p:nvGrpSpPr>
        <p:grpSpPr bwMode="auto">
          <a:xfrm>
            <a:off x="4419600" y="4876800"/>
            <a:ext cx="762000" cy="762000"/>
            <a:chOff x="2496" y="3216"/>
            <a:chExt cx="480" cy="480"/>
          </a:xfrm>
        </p:grpSpPr>
        <p:sp>
          <p:nvSpPr>
            <p:cNvPr id="24744" name="Oval 171"/>
            <p:cNvSpPr>
              <a:spLocks noChangeArrowheads="1"/>
            </p:cNvSpPr>
            <p:nvPr/>
          </p:nvSpPr>
          <p:spPr bwMode="auto">
            <a:xfrm>
              <a:off x="2496" y="321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4745" name="Group 172"/>
            <p:cNvGrpSpPr>
              <a:grpSpLocks/>
            </p:cNvGrpSpPr>
            <p:nvPr/>
          </p:nvGrpSpPr>
          <p:grpSpPr bwMode="auto">
            <a:xfrm>
              <a:off x="2544" y="3264"/>
              <a:ext cx="384" cy="384"/>
              <a:chOff x="1488" y="3264"/>
              <a:chExt cx="384" cy="384"/>
            </a:xfrm>
          </p:grpSpPr>
          <p:sp>
            <p:nvSpPr>
              <p:cNvPr id="24746" name="Freeform 173"/>
              <p:cNvSpPr>
                <a:spLocks/>
              </p:cNvSpPr>
              <p:nvPr/>
            </p:nvSpPr>
            <p:spPr bwMode="auto">
              <a:xfrm>
                <a:off x="1488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47" name="Line 174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48" name="Line 175"/>
              <p:cNvSpPr>
                <a:spLocks noChangeShapeType="1"/>
              </p:cNvSpPr>
              <p:nvPr/>
            </p:nvSpPr>
            <p:spPr bwMode="auto">
              <a:xfrm flipH="1">
                <a:off x="1584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49" name="Line 176"/>
              <p:cNvSpPr>
                <a:spLocks noChangeShapeType="1"/>
              </p:cNvSpPr>
              <p:nvPr/>
            </p:nvSpPr>
            <p:spPr bwMode="auto">
              <a:xfrm>
                <a:off x="1680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" name="Group 177"/>
          <p:cNvGrpSpPr>
            <a:grpSpLocks/>
          </p:cNvGrpSpPr>
          <p:nvPr/>
        </p:nvGrpSpPr>
        <p:grpSpPr bwMode="auto">
          <a:xfrm>
            <a:off x="5029200" y="4648200"/>
            <a:ext cx="762000" cy="762000"/>
            <a:chOff x="2496" y="3216"/>
            <a:chExt cx="480" cy="480"/>
          </a:xfrm>
        </p:grpSpPr>
        <p:sp>
          <p:nvSpPr>
            <p:cNvPr id="24738" name="Oval 178"/>
            <p:cNvSpPr>
              <a:spLocks noChangeArrowheads="1"/>
            </p:cNvSpPr>
            <p:nvPr/>
          </p:nvSpPr>
          <p:spPr bwMode="auto">
            <a:xfrm>
              <a:off x="2496" y="321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4739" name="Group 179"/>
            <p:cNvGrpSpPr>
              <a:grpSpLocks/>
            </p:cNvGrpSpPr>
            <p:nvPr/>
          </p:nvGrpSpPr>
          <p:grpSpPr bwMode="auto">
            <a:xfrm>
              <a:off x="2544" y="3264"/>
              <a:ext cx="384" cy="384"/>
              <a:chOff x="1488" y="3264"/>
              <a:chExt cx="384" cy="384"/>
            </a:xfrm>
          </p:grpSpPr>
          <p:sp>
            <p:nvSpPr>
              <p:cNvPr id="24740" name="Freeform 180"/>
              <p:cNvSpPr>
                <a:spLocks/>
              </p:cNvSpPr>
              <p:nvPr/>
            </p:nvSpPr>
            <p:spPr bwMode="auto">
              <a:xfrm>
                <a:off x="1488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41" name="Line 181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42" name="Line 182"/>
              <p:cNvSpPr>
                <a:spLocks noChangeShapeType="1"/>
              </p:cNvSpPr>
              <p:nvPr/>
            </p:nvSpPr>
            <p:spPr bwMode="auto">
              <a:xfrm flipH="1">
                <a:off x="1584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43" name="Line 183"/>
              <p:cNvSpPr>
                <a:spLocks noChangeShapeType="1"/>
              </p:cNvSpPr>
              <p:nvPr/>
            </p:nvSpPr>
            <p:spPr bwMode="auto">
              <a:xfrm>
                <a:off x="1680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593" name="Group 201"/>
          <p:cNvGrpSpPr>
            <a:grpSpLocks/>
          </p:cNvGrpSpPr>
          <p:nvPr/>
        </p:nvGrpSpPr>
        <p:grpSpPr bwMode="auto">
          <a:xfrm>
            <a:off x="1447800" y="4419600"/>
            <a:ext cx="762000" cy="762000"/>
            <a:chOff x="2592" y="1728"/>
            <a:chExt cx="480" cy="480"/>
          </a:xfrm>
        </p:grpSpPr>
        <p:sp>
          <p:nvSpPr>
            <p:cNvPr id="24726" name="Oval 202"/>
            <p:cNvSpPr>
              <a:spLocks noChangeArrowheads="1"/>
            </p:cNvSpPr>
            <p:nvPr/>
          </p:nvSpPr>
          <p:spPr bwMode="auto">
            <a:xfrm>
              <a:off x="259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4727" name="Group 203"/>
            <p:cNvGrpSpPr>
              <a:grpSpLocks/>
            </p:cNvGrpSpPr>
            <p:nvPr/>
          </p:nvGrpSpPr>
          <p:grpSpPr bwMode="auto">
            <a:xfrm>
              <a:off x="2688" y="1824"/>
              <a:ext cx="266" cy="288"/>
              <a:chOff x="3744" y="816"/>
              <a:chExt cx="576" cy="624"/>
            </a:xfrm>
          </p:grpSpPr>
          <p:sp>
            <p:nvSpPr>
              <p:cNvPr id="24728" name="Rectangle 204"/>
              <p:cNvSpPr>
                <a:spLocks noChangeArrowheads="1"/>
              </p:cNvSpPr>
              <p:nvPr/>
            </p:nvSpPr>
            <p:spPr bwMode="auto">
              <a:xfrm>
                <a:off x="3744" y="816"/>
                <a:ext cx="576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29" name="AutoShape 205"/>
              <p:cNvSpPr>
                <a:spLocks noChangeArrowheads="1"/>
              </p:cNvSpPr>
              <p:nvPr/>
            </p:nvSpPr>
            <p:spPr bwMode="auto">
              <a:xfrm>
                <a:off x="3936" y="1008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30" name="AutoShape 206"/>
              <p:cNvSpPr>
                <a:spLocks noChangeArrowheads="1"/>
              </p:cNvSpPr>
              <p:nvPr/>
            </p:nvSpPr>
            <p:spPr bwMode="auto">
              <a:xfrm>
                <a:off x="3792" y="1200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31" name="AutoShape 207"/>
              <p:cNvSpPr>
                <a:spLocks noChangeArrowheads="1"/>
              </p:cNvSpPr>
              <p:nvPr/>
            </p:nvSpPr>
            <p:spPr bwMode="auto">
              <a:xfrm>
                <a:off x="4080" y="1248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32" name="AutoShape 208"/>
              <p:cNvCxnSpPr>
                <a:cxnSpLocks noChangeShapeType="1"/>
                <a:stCxn id="24729" idx="1"/>
                <a:endCxn id="24730" idx="0"/>
              </p:cNvCxnSpPr>
              <p:nvPr/>
            </p:nvCxnSpPr>
            <p:spPr bwMode="auto">
              <a:xfrm rot="10800000" flipV="1">
                <a:off x="3888" y="1080"/>
                <a:ext cx="48" cy="12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33" name="AutoShape 209"/>
              <p:cNvCxnSpPr>
                <a:cxnSpLocks noChangeShapeType="1"/>
                <a:stCxn id="24729" idx="3"/>
                <a:endCxn id="24731" idx="0"/>
              </p:cNvCxnSpPr>
              <p:nvPr/>
            </p:nvCxnSpPr>
            <p:spPr bwMode="auto">
              <a:xfrm>
                <a:off x="4128" y="1080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34" name="AutoShape 210"/>
              <p:cNvSpPr>
                <a:spLocks noChangeArrowheads="1"/>
              </p:cNvSpPr>
              <p:nvPr/>
            </p:nvSpPr>
            <p:spPr bwMode="auto">
              <a:xfrm>
                <a:off x="3888" y="864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35" name="AutoShape 211"/>
              <p:cNvCxnSpPr>
                <a:cxnSpLocks noChangeShapeType="1"/>
                <a:stCxn id="24734" idx="2"/>
                <a:endCxn id="24729" idx="0"/>
              </p:cNvCxnSpPr>
              <p:nvPr/>
            </p:nvCxnSpPr>
            <p:spPr bwMode="auto">
              <a:xfrm rot="5400000">
                <a:off x="3984" y="960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36" name="AutoShape 212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37" name="AutoShape 213"/>
              <p:cNvCxnSpPr>
                <a:cxnSpLocks noChangeShapeType="1"/>
                <a:stCxn id="24730" idx="2"/>
                <a:endCxn id="24736" idx="0"/>
              </p:cNvCxnSpPr>
              <p:nvPr/>
            </p:nvCxnSpPr>
            <p:spPr bwMode="auto">
              <a:xfrm>
                <a:off x="3888" y="1248"/>
                <a:ext cx="0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4594" name="Group 214"/>
          <p:cNvGrpSpPr>
            <a:grpSpLocks/>
          </p:cNvGrpSpPr>
          <p:nvPr/>
        </p:nvGrpSpPr>
        <p:grpSpPr bwMode="auto">
          <a:xfrm>
            <a:off x="1981200" y="4191000"/>
            <a:ext cx="762000" cy="762000"/>
            <a:chOff x="2592" y="1728"/>
            <a:chExt cx="480" cy="480"/>
          </a:xfrm>
        </p:grpSpPr>
        <p:sp>
          <p:nvSpPr>
            <p:cNvPr id="24714" name="Oval 215"/>
            <p:cNvSpPr>
              <a:spLocks noChangeArrowheads="1"/>
            </p:cNvSpPr>
            <p:nvPr/>
          </p:nvSpPr>
          <p:spPr bwMode="auto">
            <a:xfrm>
              <a:off x="259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4715" name="Group 216"/>
            <p:cNvGrpSpPr>
              <a:grpSpLocks/>
            </p:cNvGrpSpPr>
            <p:nvPr/>
          </p:nvGrpSpPr>
          <p:grpSpPr bwMode="auto">
            <a:xfrm>
              <a:off x="2688" y="1824"/>
              <a:ext cx="266" cy="288"/>
              <a:chOff x="3744" y="816"/>
              <a:chExt cx="576" cy="624"/>
            </a:xfrm>
          </p:grpSpPr>
          <p:sp>
            <p:nvSpPr>
              <p:cNvPr id="24716" name="Rectangle 217"/>
              <p:cNvSpPr>
                <a:spLocks noChangeArrowheads="1"/>
              </p:cNvSpPr>
              <p:nvPr/>
            </p:nvSpPr>
            <p:spPr bwMode="auto">
              <a:xfrm>
                <a:off x="3744" y="816"/>
                <a:ext cx="576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17" name="AutoShape 218"/>
              <p:cNvSpPr>
                <a:spLocks noChangeArrowheads="1"/>
              </p:cNvSpPr>
              <p:nvPr/>
            </p:nvSpPr>
            <p:spPr bwMode="auto">
              <a:xfrm>
                <a:off x="3936" y="1008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18" name="AutoShape 219"/>
              <p:cNvSpPr>
                <a:spLocks noChangeArrowheads="1"/>
              </p:cNvSpPr>
              <p:nvPr/>
            </p:nvSpPr>
            <p:spPr bwMode="auto">
              <a:xfrm>
                <a:off x="3792" y="1200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19" name="AutoShape 220"/>
              <p:cNvSpPr>
                <a:spLocks noChangeArrowheads="1"/>
              </p:cNvSpPr>
              <p:nvPr/>
            </p:nvSpPr>
            <p:spPr bwMode="auto">
              <a:xfrm>
                <a:off x="4080" y="1248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20" name="AutoShape 221"/>
              <p:cNvCxnSpPr>
                <a:cxnSpLocks noChangeShapeType="1"/>
                <a:stCxn id="24717" idx="1"/>
                <a:endCxn id="24718" idx="0"/>
              </p:cNvCxnSpPr>
              <p:nvPr/>
            </p:nvCxnSpPr>
            <p:spPr bwMode="auto">
              <a:xfrm rot="10800000" flipV="1">
                <a:off x="3888" y="1080"/>
                <a:ext cx="48" cy="12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21" name="AutoShape 222"/>
              <p:cNvCxnSpPr>
                <a:cxnSpLocks noChangeShapeType="1"/>
                <a:stCxn id="24717" idx="3"/>
                <a:endCxn id="24719" idx="0"/>
              </p:cNvCxnSpPr>
              <p:nvPr/>
            </p:nvCxnSpPr>
            <p:spPr bwMode="auto">
              <a:xfrm>
                <a:off x="4128" y="1080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22" name="AutoShape 223"/>
              <p:cNvSpPr>
                <a:spLocks noChangeArrowheads="1"/>
              </p:cNvSpPr>
              <p:nvPr/>
            </p:nvSpPr>
            <p:spPr bwMode="auto">
              <a:xfrm>
                <a:off x="3888" y="864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23" name="AutoShape 224"/>
              <p:cNvCxnSpPr>
                <a:cxnSpLocks noChangeShapeType="1"/>
                <a:stCxn id="24722" idx="2"/>
                <a:endCxn id="24717" idx="0"/>
              </p:cNvCxnSpPr>
              <p:nvPr/>
            </p:nvCxnSpPr>
            <p:spPr bwMode="auto">
              <a:xfrm rot="5400000">
                <a:off x="3984" y="960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24" name="AutoShape 225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25" name="AutoShape 226"/>
              <p:cNvCxnSpPr>
                <a:cxnSpLocks noChangeShapeType="1"/>
                <a:stCxn id="24718" idx="2"/>
                <a:endCxn id="24724" idx="0"/>
              </p:cNvCxnSpPr>
              <p:nvPr/>
            </p:nvCxnSpPr>
            <p:spPr bwMode="auto">
              <a:xfrm>
                <a:off x="3888" y="1248"/>
                <a:ext cx="0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4595" name="Group 227"/>
          <p:cNvGrpSpPr>
            <a:grpSpLocks/>
          </p:cNvGrpSpPr>
          <p:nvPr/>
        </p:nvGrpSpPr>
        <p:grpSpPr bwMode="auto">
          <a:xfrm>
            <a:off x="1447800" y="4648200"/>
            <a:ext cx="762000" cy="762000"/>
            <a:chOff x="2688" y="1056"/>
            <a:chExt cx="480" cy="480"/>
          </a:xfrm>
        </p:grpSpPr>
        <p:sp>
          <p:nvSpPr>
            <p:cNvPr id="24704" name="Oval 228"/>
            <p:cNvSpPr>
              <a:spLocks noChangeArrowheads="1"/>
            </p:cNvSpPr>
            <p:nvPr/>
          </p:nvSpPr>
          <p:spPr bwMode="auto">
            <a:xfrm>
              <a:off x="2688" y="105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4705" name="Group 229"/>
            <p:cNvGrpSpPr>
              <a:grpSpLocks/>
            </p:cNvGrpSpPr>
            <p:nvPr/>
          </p:nvGrpSpPr>
          <p:grpSpPr bwMode="auto">
            <a:xfrm>
              <a:off x="2784" y="1152"/>
              <a:ext cx="288" cy="288"/>
              <a:chOff x="528" y="1008"/>
              <a:chExt cx="576" cy="576"/>
            </a:xfrm>
          </p:grpSpPr>
          <p:sp>
            <p:nvSpPr>
              <p:cNvPr id="24706" name="Rectangle 230"/>
              <p:cNvSpPr>
                <a:spLocks noChangeArrowheads="1"/>
              </p:cNvSpPr>
              <p:nvPr/>
            </p:nvSpPr>
            <p:spPr bwMode="auto">
              <a:xfrm>
                <a:off x="528" y="1008"/>
                <a:ext cx="576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07" name="AutoShape 231"/>
              <p:cNvSpPr>
                <a:spLocks noChangeArrowheads="1"/>
              </p:cNvSpPr>
              <p:nvPr/>
            </p:nvSpPr>
            <p:spPr bwMode="auto">
              <a:xfrm>
                <a:off x="720" y="1200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08" name="AutoShape 232"/>
              <p:cNvSpPr>
                <a:spLocks noChangeArrowheads="1"/>
              </p:cNvSpPr>
              <p:nvPr/>
            </p:nvSpPr>
            <p:spPr bwMode="auto">
              <a:xfrm>
                <a:off x="576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09" name="AutoShape 233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10" name="AutoShape 234"/>
              <p:cNvCxnSpPr>
                <a:cxnSpLocks noChangeShapeType="1"/>
                <a:stCxn id="24707" idx="1"/>
                <a:endCxn id="24708" idx="0"/>
              </p:cNvCxnSpPr>
              <p:nvPr/>
            </p:nvCxnSpPr>
            <p:spPr bwMode="auto">
              <a:xfrm rot="10800000" flipV="1">
                <a:off x="67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11" name="AutoShape 235"/>
              <p:cNvCxnSpPr>
                <a:cxnSpLocks noChangeShapeType="1"/>
                <a:stCxn id="24707" idx="3"/>
                <a:endCxn id="24709" idx="0"/>
              </p:cNvCxnSpPr>
              <p:nvPr/>
            </p:nvCxnSpPr>
            <p:spPr bwMode="auto">
              <a:xfrm>
                <a:off x="91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12" name="AutoShape 236"/>
              <p:cNvSpPr>
                <a:spLocks noChangeArrowheads="1"/>
              </p:cNvSpPr>
              <p:nvPr/>
            </p:nvSpPr>
            <p:spPr bwMode="auto">
              <a:xfrm>
                <a:off x="672" y="1056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13" name="AutoShape 237"/>
              <p:cNvCxnSpPr>
                <a:cxnSpLocks noChangeShapeType="1"/>
                <a:stCxn id="24712" idx="2"/>
                <a:endCxn id="24707" idx="0"/>
              </p:cNvCxnSpPr>
              <p:nvPr/>
            </p:nvCxnSpPr>
            <p:spPr bwMode="auto">
              <a:xfrm rot="5400000">
                <a:off x="768" y="1152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3" name="Group 238"/>
          <p:cNvGrpSpPr>
            <a:grpSpLocks/>
          </p:cNvGrpSpPr>
          <p:nvPr/>
        </p:nvGrpSpPr>
        <p:grpSpPr bwMode="auto">
          <a:xfrm>
            <a:off x="2057400" y="4419600"/>
            <a:ext cx="762000" cy="762000"/>
            <a:chOff x="2688" y="1056"/>
            <a:chExt cx="480" cy="480"/>
          </a:xfrm>
        </p:grpSpPr>
        <p:sp>
          <p:nvSpPr>
            <p:cNvPr id="24694" name="Oval 239"/>
            <p:cNvSpPr>
              <a:spLocks noChangeArrowheads="1"/>
            </p:cNvSpPr>
            <p:nvPr/>
          </p:nvSpPr>
          <p:spPr bwMode="auto">
            <a:xfrm>
              <a:off x="2688" y="105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4695" name="Group 240"/>
            <p:cNvGrpSpPr>
              <a:grpSpLocks/>
            </p:cNvGrpSpPr>
            <p:nvPr/>
          </p:nvGrpSpPr>
          <p:grpSpPr bwMode="auto">
            <a:xfrm>
              <a:off x="2784" y="1152"/>
              <a:ext cx="288" cy="288"/>
              <a:chOff x="528" y="1008"/>
              <a:chExt cx="576" cy="576"/>
            </a:xfrm>
          </p:grpSpPr>
          <p:sp>
            <p:nvSpPr>
              <p:cNvPr id="24696" name="Rectangle 241"/>
              <p:cNvSpPr>
                <a:spLocks noChangeArrowheads="1"/>
              </p:cNvSpPr>
              <p:nvPr/>
            </p:nvSpPr>
            <p:spPr bwMode="auto">
              <a:xfrm>
                <a:off x="528" y="1008"/>
                <a:ext cx="576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97" name="AutoShape 242"/>
              <p:cNvSpPr>
                <a:spLocks noChangeArrowheads="1"/>
              </p:cNvSpPr>
              <p:nvPr/>
            </p:nvSpPr>
            <p:spPr bwMode="auto">
              <a:xfrm>
                <a:off x="720" y="1200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98" name="AutoShape 243"/>
              <p:cNvSpPr>
                <a:spLocks noChangeArrowheads="1"/>
              </p:cNvSpPr>
              <p:nvPr/>
            </p:nvSpPr>
            <p:spPr bwMode="auto">
              <a:xfrm>
                <a:off x="576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99" name="AutoShape 244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00" name="AutoShape 245"/>
              <p:cNvCxnSpPr>
                <a:cxnSpLocks noChangeShapeType="1"/>
                <a:stCxn id="24697" idx="1"/>
                <a:endCxn id="24698" idx="0"/>
              </p:cNvCxnSpPr>
              <p:nvPr/>
            </p:nvCxnSpPr>
            <p:spPr bwMode="auto">
              <a:xfrm rot="10800000" flipV="1">
                <a:off x="67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01" name="AutoShape 246"/>
              <p:cNvCxnSpPr>
                <a:cxnSpLocks noChangeShapeType="1"/>
                <a:stCxn id="24697" idx="3"/>
                <a:endCxn id="24699" idx="0"/>
              </p:cNvCxnSpPr>
              <p:nvPr/>
            </p:nvCxnSpPr>
            <p:spPr bwMode="auto">
              <a:xfrm>
                <a:off x="91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02" name="AutoShape 247"/>
              <p:cNvSpPr>
                <a:spLocks noChangeArrowheads="1"/>
              </p:cNvSpPr>
              <p:nvPr/>
            </p:nvSpPr>
            <p:spPr bwMode="auto">
              <a:xfrm>
                <a:off x="672" y="1056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03" name="AutoShape 248"/>
              <p:cNvCxnSpPr>
                <a:cxnSpLocks noChangeShapeType="1"/>
                <a:stCxn id="24702" idx="2"/>
                <a:endCxn id="24697" idx="0"/>
              </p:cNvCxnSpPr>
              <p:nvPr/>
            </p:nvCxnSpPr>
            <p:spPr bwMode="auto">
              <a:xfrm rot="5400000">
                <a:off x="768" y="1152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5" name="Group 188"/>
          <p:cNvGrpSpPr>
            <a:grpSpLocks/>
          </p:cNvGrpSpPr>
          <p:nvPr/>
        </p:nvGrpSpPr>
        <p:grpSpPr bwMode="auto">
          <a:xfrm>
            <a:off x="1143000" y="4114800"/>
            <a:ext cx="762000" cy="762000"/>
            <a:chOff x="2592" y="1728"/>
            <a:chExt cx="480" cy="480"/>
          </a:xfrm>
        </p:grpSpPr>
        <p:sp>
          <p:nvSpPr>
            <p:cNvPr id="24682" name="Oval 189"/>
            <p:cNvSpPr>
              <a:spLocks noChangeArrowheads="1"/>
            </p:cNvSpPr>
            <p:nvPr/>
          </p:nvSpPr>
          <p:spPr bwMode="auto">
            <a:xfrm>
              <a:off x="259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4683" name="Group 190"/>
            <p:cNvGrpSpPr>
              <a:grpSpLocks/>
            </p:cNvGrpSpPr>
            <p:nvPr/>
          </p:nvGrpSpPr>
          <p:grpSpPr bwMode="auto">
            <a:xfrm>
              <a:off x="2688" y="1824"/>
              <a:ext cx="266" cy="288"/>
              <a:chOff x="3744" y="816"/>
              <a:chExt cx="576" cy="624"/>
            </a:xfrm>
          </p:grpSpPr>
          <p:sp>
            <p:nvSpPr>
              <p:cNvPr id="24684" name="Rectangle 191"/>
              <p:cNvSpPr>
                <a:spLocks noChangeArrowheads="1"/>
              </p:cNvSpPr>
              <p:nvPr/>
            </p:nvSpPr>
            <p:spPr bwMode="auto">
              <a:xfrm>
                <a:off x="3744" y="816"/>
                <a:ext cx="576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85" name="AutoShape 192"/>
              <p:cNvSpPr>
                <a:spLocks noChangeArrowheads="1"/>
              </p:cNvSpPr>
              <p:nvPr/>
            </p:nvSpPr>
            <p:spPr bwMode="auto">
              <a:xfrm>
                <a:off x="3936" y="1008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86" name="AutoShape 193"/>
              <p:cNvSpPr>
                <a:spLocks noChangeArrowheads="1"/>
              </p:cNvSpPr>
              <p:nvPr/>
            </p:nvSpPr>
            <p:spPr bwMode="auto">
              <a:xfrm>
                <a:off x="3792" y="1200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87" name="AutoShape 194"/>
              <p:cNvSpPr>
                <a:spLocks noChangeArrowheads="1"/>
              </p:cNvSpPr>
              <p:nvPr/>
            </p:nvSpPr>
            <p:spPr bwMode="auto">
              <a:xfrm>
                <a:off x="4080" y="1248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688" name="AutoShape 195"/>
              <p:cNvCxnSpPr>
                <a:cxnSpLocks noChangeShapeType="1"/>
                <a:stCxn id="24685" idx="1"/>
                <a:endCxn id="24686" idx="0"/>
              </p:cNvCxnSpPr>
              <p:nvPr/>
            </p:nvCxnSpPr>
            <p:spPr bwMode="auto">
              <a:xfrm rot="10800000" flipV="1">
                <a:off x="3888" y="1080"/>
                <a:ext cx="48" cy="12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89" name="AutoShape 196"/>
              <p:cNvCxnSpPr>
                <a:cxnSpLocks noChangeShapeType="1"/>
                <a:stCxn id="24685" idx="3"/>
                <a:endCxn id="24687" idx="0"/>
              </p:cNvCxnSpPr>
              <p:nvPr/>
            </p:nvCxnSpPr>
            <p:spPr bwMode="auto">
              <a:xfrm>
                <a:off x="4128" y="1080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690" name="AutoShape 197"/>
              <p:cNvSpPr>
                <a:spLocks noChangeArrowheads="1"/>
              </p:cNvSpPr>
              <p:nvPr/>
            </p:nvSpPr>
            <p:spPr bwMode="auto">
              <a:xfrm>
                <a:off x="3888" y="864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691" name="AutoShape 198"/>
              <p:cNvCxnSpPr>
                <a:cxnSpLocks noChangeShapeType="1"/>
                <a:stCxn id="24690" idx="2"/>
                <a:endCxn id="24685" idx="0"/>
              </p:cNvCxnSpPr>
              <p:nvPr/>
            </p:nvCxnSpPr>
            <p:spPr bwMode="auto">
              <a:xfrm rot="5400000">
                <a:off x="3984" y="960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692" name="AutoShape 199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693" name="AutoShape 200"/>
              <p:cNvCxnSpPr>
                <a:cxnSpLocks noChangeShapeType="1"/>
                <a:stCxn id="24686" idx="2"/>
                <a:endCxn id="24692" idx="0"/>
              </p:cNvCxnSpPr>
              <p:nvPr/>
            </p:nvCxnSpPr>
            <p:spPr bwMode="auto">
              <a:xfrm>
                <a:off x="3888" y="1248"/>
                <a:ext cx="0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4598" name="Rectangle 256"/>
          <p:cNvSpPr>
            <a:spLocks noChangeArrowheads="1"/>
          </p:cNvSpPr>
          <p:nvPr/>
        </p:nvSpPr>
        <p:spPr bwMode="auto">
          <a:xfrm>
            <a:off x="6477000" y="4114800"/>
            <a:ext cx="23622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4599" name="Text Box 257"/>
          <p:cNvSpPr txBox="1">
            <a:spLocks noChangeArrowheads="1"/>
          </p:cNvSpPr>
          <p:nvPr/>
        </p:nvSpPr>
        <p:spPr bwMode="auto">
          <a:xfrm>
            <a:off x="6540500" y="5530850"/>
            <a:ext cx="191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/>
              <a:t>Organization Z: </a:t>
            </a:r>
          </a:p>
          <a:p>
            <a:r>
              <a:rPr lang="en-US" b="0"/>
              <a:t>Component library</a:t>
            </a:r>
          </a:p>
        </p:txBody>
      </p:sp>
      <p:grpSp>
        <p:nvGrpSpPr>
          <p:cNvPr id="24600" name="Group 312"/>
          <p:cNvGrpSpPr>
            <a:grpSpLocks/>
          </p:cNvGrpSpPr>
          <p:nvPr/>
        </p:nvGrpSpPr>
        <p:grpSpPr bwMode="auto">
          <a:xfrm>
            <a:off x="6553200" y="4191000"/>
            <a:ext cx="762000" cy="762000"/>
            <a:chOff x="2832" y="1728"/>
            <a:chExt cx="480" cy="480"/>
          </a:xfrm>
        </p:grpSpPr>
        <p:sp>
          <p:nvSpPr>
            <p:cNvPr id="24675" name="Oval 304"/>
            <p:cNvSpPr>
              <a:spLocks noChangeArrowheads="1"/>
            </p:cNvSpPr>
            <p:nvPr/>
          </p:nvSpPr>
          <p:spPr bwMode="auto">
            <a:xfrm>
              <a:off x="283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676" name="Oval 305"/>
            <p:cNvSpPr>
              <a:spLocks noChangeArrowheads="1"/>
            </p:cNvSpPr>
            <p:nvPr/>
          </p:nvSpPr>
          <p:spPr bwMode="auto">
            <a:xfrm>
              <a:off x="2880" y="1776"/>
              <a:ext cx="384" cy="38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677" name="Line 277"/>
            <p:cNvSpPr>
              <a:spLocks noChangeShapeType="1"/>
            </p:cNvSpPr>
            <p:nvPr/>
          </p:nvSpPr>
          <p:spPr bwMode="auto">
            <a:xfrm>
              <a:off x="3072" y="18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8" name="Line 278"/>
            <p:cNvSpPr>
              <a:spLocks noChangeShapeType="1"/>
            </p:cNvSpPr>
            <p:nvPr/>
          </p:nvSpPr>
          <p:spPr bwMode="auto">
            <a:xfrm flipH="1">
              <a:off x="2976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9" name="Line 279"/>
            <p:cNvSpPr>
              <a:spLocks noChangeShapeType="1"/>
            </p:cNvSpPr>
            <p:nvPr/>
          </p:nvSpPr>
          <p:spPr bwMode="auto">
            <a:xfrm>
              <a:off x="3072" y="192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0" name="Line 280"/>
            <p:cNvSpPr>
              <a:spLocks noChangeShapeType="1"/>
            </p:cNvSpPr>
            <p:nvPr/>
          </p:nvSpPr>
          <p:spPr bwMode="auto">
            <a:xfrm>
              <a:off x="312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1" name="Line 281"/>
            <p:cNvSpPr>
              <a:spLocks noChangeShapeType="1"/>
            </p:cNvSpPr>
            <p:nvPr/>
          </p:nvSpPr>
          <p:spPr bwMode="auto">
            <a:xfrm flipH="1">
              <a:off x="307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01" name="Group 311"/>
          <p:cNvGrpSpPr>
            <a:grpSpLocks/>
          </p:cNvGrpSpPr>
          <p:nvPr/>
        </p:nvGrpSpPr>
        <p:grpSpPr bwMode="auto">
          <a:xfrm>
            <a:off x="7848600" y="4800600"/>
            <a:ext cx="762000" cy="762000"/>
            <a:chOff x="2208" y="1728"/>
            <a:chExt cx="480" cy="480"/>
          </a:xfrm>
        </p:grpSpPr>
        <p:grpSp>
          <p:nvGrpSpPr>
            <p:cNvPr id="24668" name="Group 309"/>
            <p:cNvGrpSpPr>
              <a:grpSpLocks/>
            </p:cNvGrpSpPr>
            <p:nvPr/>
          </p:nvGrpSpPr>
          <p:grpSpPr bwMode="auto">
            <a:xfrm>
              <a:off x="2208" y="1728"/>
              <a:ext cx="480" cy="480"/>
              <a:chOff x="2208" y="1728"/>
              <a:chExt cx="480" cy="480"/>
            </a:xfrm>
          </p:grpSpPr>
          <p:sp>
            <p:nvSpPr>
              <p:cNvPr id="24670" name="Oval 290"/>
              <p:cNvSpPr>
                <a:spLocks noChangeArrowheads="1"/>
              </p:cNvSpPr>
              <p:nvPr/>
            </p:nvSpPr>
            <p:spPr bwMode="auto">
              <a:xfrm>
                <a:off x="2208" y="1728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71" name="Oval 303"/>
              <p:cNvSpPr>
                <a:spLocks noChangeArrowheads="1"/>
              </p:cNvSpPr>
              <p:nvPr/>
            </p:nvSpPr>
            <p:spPr bwMode="auto">
              <a:xfrm>
                <a:off x="2256" y="1776"/>
                <a:ext cx="384" cy="384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72" name="Line 293"/>
              <p:cNvSpPr>
                <a:spLocks noChangeShapeType="1"/>
              </p:cNvSpPr>
              <p:nvPr/>
            </p:nvSpPr>
            <p:spPr bwMode="auto">
              <a:xfrm>
                <a:off x="2448" y="182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3" name="Line 294"/>
              <p:cNvSpPr>
                <a:spLocks noChangeShapeType="1"/>
              </p:cNvSpPr>
              <p:nvPr/>
            </p:nvSpPr>
            <p:spPr bwMode="auto">
              <a:xfrm flipH="1">
                <a:off x="2352" y="196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4" name="Line 295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69" name="Line 310"/>
            <p:cNvSpPr>
              <a:spLocks noChangeShapeType="1"/>
            </p:cNvSpPr>
            <p:nvPr/>
          </p:nvSpPr>
          <p:spPr bwMode="auto">
            <a:xfrm>
              <a:off x="235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02" name="Group 313"/>
          <p:cNvGrpSpPr>
            <a:grpSpLocks/>
          </p:cNvGrpSpPr>
          <p:nvPr/>
        </p:nvGrpSpPr>
        <p:grpSpPr bwMode="auto">
          <a:xfrm>
            <a:off x="6934200" y="4572000"/>
            <a:ext cx="762000" cy="762000"/>
            <a:chOff x="2832" y="1728"/>
            <a:chExt cx="480" cy="480"/>
          </a:xfrm>
        </p:grpSpPr>
        <p:sp>
          <p:nvSpPr>
            <p:cNvPr id="24661" name="Oval 314"/>
            <p:cNvSpPr>
              <a:spLocks noChangeArrowheads="1"/>
            </p:cNvSpPr>
            <p:nvPr/>
          </p:nvSpPr>
          <p:spPr bwMode="auto">
            <a:xfrm>
              <a:off x="283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662" name="Oval 315"/>
            <p:cNvSpPr>
              <a:spLocks noChangeArrowheads="1"/>
            </p:cNvSpPr>
            <p:nvPr/>
          </p:nvSpPr>
          <p:spPr bwMode="auto">
            <a:xfrm>
              <a:off x="2880" y="1776"/>
              <a:ext cx="384" cy="38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663" name="Line 316"/>
            <p:cNvSpPr>
              <a:spLocks noChangeShapeType="1"/>
            </p:cNvSpPr>
            <p:nvPr/>
          </p:nvSpPr>
          <p:spPr bwMode="auto">
            <a:xfrm>
              <a:off x="3072" y="18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4" name="Line 317"/>
            <p:cNvSpPr>
              <a:spLocks noChangeShapeType="1"/>
            </p:cNvSpPr>
            <p:nvPr/>
          </p:nvSpPr>
          <p:spPr bwMode="auto">
            <a:xfrm flipH="1">
              <a:off x="2976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5" name="Line 318"/>
            <p:cNvSpPr>
              <a:spLocks noChangeShapeType="1"/>
            </p:cNvSpPr>
            <p:nvPr/>
          </p:nvSpPr>
          <p:spPr bwMode="auto">
            <a:xfrm>
              <a:off x="3072" y="192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6" name="Line 319"/>
            <p:cNvSpPr>
              <a:spLocks noChangeShapeType="1"/>
            </p:cNvSpPr>
            <p:nvPr/>
          </p:nvSpPr>
          <p:spPr bwMode="auto">
            <a:xfrm>
              <a:off x="312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7" name="Line 320"/>
            <p:cNvSpPr>
              <a:spLocks noChangeShapeType="1"/>
            </p:cNvSpPr>
            <p:nvPr/>
          </p:nvSpPr>
          <p:spPr bwMode="auto">
            <a:xfrm flipH="1">
              <a:off x="307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03" name="Group 321"/>
          <p:cNvGrpSpPr>
            <a:grpSpLocks/>
          </p:cNvGrpSpPr>
          <p:nvPr/>
        </p:nvGrpSpPr>
        <p:grpSpPr bwMode="auto">
          <a:xfrm>
            <a:off x="7543800" y="4343400"/>
            <a:ext cx="762000" cy="762000"/>
            <a:chOff x="2832" y="1728"/>
            <a:chExt cx="480" cy="480"/>
          </a:xfrm>
        </p:grpSpPr>
        <p:sp>
          <p:nvSpPr>
            <p:cNvPr id="24654" name="Oval 322"/>
            <p:cNvSpPr>
              <a:spLocks noChangeArrowheads="1"/>
            </p:cNvSpPr>
            <p:nvPr/>
          </p:nvSpPr>
          <p:spPr bwMode="auto">
            <a:xfrm>
              <a:off x="283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655" name="Oval 323"/>
            <p:cNvSpPr>
              <a:spLocks noChangeArrowheads="1"/>
            </p:cNvSpPr>
            <p:nvPr/>
          </p:nvSpPr>
          <p:spPr bwMode="auto">
            <a:xfrm>
              <a:off x="2880" y="1776"/>
              <a:ext cx="384" cy="38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656" name="Line 324"/>
            <p:cNvSpPr>
              <a:spLocks noChangeShapeType="1"/>
            </p:cNvSpPr>
            <p:nvPr/>
          </p:nvSpPr>
          <p:spPr bwMode="auto">
            <a:xfrm>
              <a:off x="3072" y="18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7" name="Line 325"/>
            <p:cNvSpPr>
              <a:spLocks noChangeShapeType="1"/>
            </p:cNvSpPr>
            <p:nvPr/>
          </p:nvSpPr>
          <p:spPr bwMode="auto">
            <a:xfrm flipH="1">
              <a:off x="2976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8" name="Line 326"/>
            <p:cNvSpPr>
              <a:spLocks noChangeShapeType="1"/>
            </p:cNvSpPr>
            <p:nvPr/>
          </p:nvSpPr>
          <p:spPr bwMode="auto">
            <a:xfrm>
              <a:off x="3072" y="192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9" name="Line 327"/>
            <p:cNvSpPr>
              <a:spLocks noChangeShapeType="1"/>
            </p:cNvSpPr>
            <p:nvPr/>
          </p:nvSpPr>
          <p:spPr bwMode="auto">
            <a:xfrm>
              <a:off x="312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0" name="Line 328"/>
            <p:cNvSpPr>
              <a:spLocks noChangeShapeType="1"/>
            </p:cNvSpPr>
            <p:nvPr/>
          </p:nvSpPr>
          <p:spPr bwMode="auto">
            <a:xfrm flipH="1">
              <a:off x="307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04" name="Group 329"/>
          <p:cNvGrpSpPr>
            <a:grpSpLocks/>
          </p:cNvGrpSpPr>
          <p:nvPr/>
        </p:nvGrpSpPr>
        <p:grpSpPr bwMode="auto">
          <a:xfrm>
            <a:off x="7924800" y="4343400"/>
            <a:ext cx="762000" cy="762000"/>
            <a:chOff x="2208" y="1728"/>
            <a:chExt cx="480" cy="480"/>
          </a:xfrm>
        </p:grpSpPr>
        <p:grpSp>
          <p:nvGrpSpPr>
            <p:cNvPr id="24647" name="Group 330"/>
            <p:cNvGrpSpPr>
              <a:grpSpLocks/>
            </p:cNvGrpSpPr>
            <p:nvPr/>
          </p:nvGrpSpPr>
          <p:grpSpPr bwMode="auto">
            <a:xfrm>
              <a:off x="2208" y="1728"/>
              <a:ext cx="480" cy="480"/>
              <a:chOff x="2208" y="1728"/>
              <a:chExt cx="480" cy="480"/>
            </a:xfrm>
          </p:grpSpPr>
          <p:sp>
            <p:nvSpPr>
              <p:cNvPr id="24649" name="Oval 331"/>
              <p:cNvSpPr>
                <a:spLocks noChangeArrowheads="1"/>
              </p:cNvSpPr>
              <p:nvPr/>
            </p:nvSpPr>
            <p:spPr bwMode="auto">
              <a:xfrm>
                <a:off x="2208" y="1728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50" name="Oval 332"/>
              <p:cNvSpPr>
                <a:spLocks noChangeArrowheads="1"/>
              </p:cNvSpPr>
              <p:nvPr/>
            </p:nvSpPr>
            <p:spPr bwMode="auto">
              <a:xfrm>
                <a:off x="2256" y="1776"/>
                <a:ext cx="384" cy="384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51" name="Line 333"/>
              <p:cNvSpPr>
                <a:spLocks noChangeShapeType="1"/>
              </p:cNvSpPr>
              <p:nvPr/>
            </p:nvSpPr>
            <p:spPr bwMode="auto">
              <a:xfrm>
                <a:off x="2448" y="182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2" name="Line 334"/>
              <p:cNvSpPr>
                <a:spLocks noChangeShapeType="1"/>
              </p:cNvSpPr>
              <p:nvPr/>
            </p:nvSpPr>
            <p:spPr bwMode="auto">
              <a:xfrm flipH="1">
                <a:off x="2352" y="196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3" name="Line 335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48" name="Line 336"/>
            <p:cNvSpPr>
              <a:spLocks noChangeShapeType="1"/>
            </p:cNvSpPr>
            <p:nvPr/>
          </p:nvSpPr>
          <p:spPr bwMode="auto">
            <a:xfrm>
              <a:off x="235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1089" name="Oval 337"/>
          <p:cNvSpPr>
            <a:spLocks noChangeArrowheads="1"/>
          </p:cNvSpPr>
          <p:nvPr/>
        </p:nvSpPr>
        <p:spPr bwMode="auto">
          <a:xfrm>
            <a:off x="2819400" y="2895600"/>
            <a:ext cx="3886200" cy="685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0"/>
              <a:t>Service broker</a:t>
            </a:r>
          </a:p>
        </p:txBody>
      </p:sp>
      <p:grpSp>
        <p:nvGrpSpPr>
          <p:cNvPr id="21507" name="Group 407"/>
          <p:cNvGrpSpPr>
            <a:grpSpLocks/>
          </p:cNvGrpSpPr>
          <p:nvPr/>
        </p:nvGrpSpPr>
        <p:grpSpPr bwMode="auto">
          <a:xfrm>
            <a:off x="1981200" y="1219200"/>
            <a:ext cx="5410200" cy="1219200"/>
            <a:chOff x="1248" y="768"/>
            <a:chExt cx="3408" cy="768"/>
          </a:xfrm>
        </p:grpSpPr>
        <p:grpSp>
          <p:nvGrpSpPr>
            <p:cNvPr id="24628" name="Group 339"/>
            <p:cNvGrpSpPr>
              <a:grpSpLocks/>
            </p:cNvGrpSpPr>
            <p:nvPr/>
          </p:nvGrpSpPr>
          <p:grpSpPr bwMode="auto">
            <a:xfrm>
              <a:off x="2784" y="768"/>
              <a:ext cx="480" cy="480"/>
              <a:chOff x="2688" y="1056"/>
              <a:chExt cx="480" cy="480"/>
            </a:xfrm>
          </p:grpSpPr>
          <p:sp>
            <p:nvSpPr>
              <p:cNvPr id="24645" name="Oval 340"/>
              <p:cNvSpPr>
                <a:spLocks noChangeArrowheads="1"/>
              </p:cNvSpPr>
              <p:nvPr/>
            </p:nvSpPr>
            <p:spPr bwMode="auto">
              <a:xfrm>
                <a:off x="2688" y="1056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46" name="Rectangle 342"/>
              <p:cNvSpPr>
                <a:spLocks noChangeArrowheads="1"/>
              </p:cNvSpPr>
              <p:nvPr/>
            </p:nvSpPr>
            <p:spPr bwMode="auto">
              <a:xfrm>
                <a:off x="2784" y="115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200" b="0"/>
                  <a:t>proxy</a:t>
                </a:r>
              </a:p>
            </p:txBody>
          </p:sp>
        </p:grpSp>
        <p:grpSp>
          <p:nvGrpSpPr>
            <p:cNvPr id="24629" name="Group 350"/>
            <p:cNvGrpSpPr>
              <a:grpSpLocks/>
            </p:cNvGrpSpPr>
            <p:nvPr/>
          </p:nvGrpSpPr>
          <p:grpSpPr bwMode="auto">
            <a:xfrm>
              <a:off x="3456" y="1056"/>
              <a:ext cx="480" cy="480"/>
              <a:chOff x="2832" y="1728"/>
              <a:chExt cx="480" cy="480"/>
            </a:xfrm>
          </p:grpSpPr>
          <p:sp>
            <p:nvSpPr>
              <p:cNvPr id="24643" name="Oval 351"/>
              <p:cNvSpPr>
                <a:spLocks noChangeArrowheads="1"/>
              </p:cNvSpPr>
              <p:nvPr/>
            </p:nvSpPr>
            <p:spPr bwMode="auto">
              <a:xfrm>
                <a:off x="2832" y="1728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44" name="Oval 352"/>
              <p:cNvSpPr>
                <a:spLocks noChangeArrowheads="1"/>
              </p:cNvSpPr>
              <p:nvPr/>
            </p:nvSpPr>
            <p:spPr bwMode="auto">
              <a:xfrm>
                <a:off x="2880" y="1776"/>
                <a:ext cx="384" cy="384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200" b="0"/>
                  <a:t>proxy</a:t>
                </a:r>
              </a:p>
            </p:txBody>
          </p:sp>
        </p:grpSp>
        <p:grpSp>
          <p:nvGrpSpPr>
            <p:cNvPr id="24630" name="Group 358"/>
            <p:cNvGrpSpPr>
              <a:grpSpLocks/>
            </p:cNvGrpSpPr>
            <p:nvPr/>
          </p:nvGrpSpPr>
          <p:grpSpPr bwMode="auto">
            <a:xfrm>
              <a:off x="2064" y="1056"/>
              <a:ext cx="480" cy="480"/>
              <a:chOff x="2496" y="3216"/>
              <a:chExt cx="480" cy="480"/>
            </a:xfrm>
          </p:grpSpPr>
          <p:sp>
            <p:nvSpPr>
              <p:cNvPr id="24641" name="Oval 359"/>
              <p:cNvSpPr>
                <a:spLocks noChangeArrowheads="1"/>
              </p:cNvSpPr>
              <p:nvPr/>
            </p:nvSpPr>
            <p:spPr bwMode="auto">
              <a:xfrm>
                <a:off x="2496" y="3216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42" name="Freeform 361"/>
              <p:cNvSpPr>
                <a:spLocks/>
              </p:cNvSpPr>
              <p:nvPr/>
            </p:nvSpPr>
            <p:spPr bwMode="auto">
              <a:xfrm>
                <a:off x="2544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1200" b="0"/>
              </a:p>
              <a:p>
                <a:pPr eaLnBrk="0" hangingPunct="0"/>
                <a:r>
                  <a:rPr lang="en-US" sz="1200" b="0"/>
                  <a:t> proxy</a:t>
                </a:r>
              </a:p>
            </p:txBody>
          </p:sp>
        </p:grpSp>
        <p:cxnSp>
          <p:nvCxnSpPr>
            <p:cNvPr id="24631" name="AutoShape 365"/>
            <p:cNvCxnSpPr>
              <a:cxnSpLocks noChangeShapeType="1"/>
              <a:stCxn id="24645" idx="2"/>
              <a:endCxn id="24641" idx="7"/>
            </p:cNvCxnSpPr>
            <p:nvPr/>
          </p:nvCxnSpPr>
          <p:spPr bwMode="auto">
            <a:xfrm flipH="1">
              <a:off x="2474" y="1008"/>
              <a:ext cx="310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32" name="AutoShape 366"/>
            <p:cNvCxnSpPr>
              <a:cxnSpLocks noChangeShapeType="1"/>
              <a:stCxn id="24645" idx="6"/>
              <a:endCxn id="24643" idx="1"/>
            </p:cNvCxnSpPr>
            <p:nvPr/>
          </p:nvCxnSpPr>
          <p:spPr bwMode="auto">
            <a:xfrm>
              <a:off x="3264" y="1008"/>
              <a:ext cx="262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633" name="Group 367"/>
            <p:cNvGrpSpPr>
              <a:grpSpLocks/>
            </p:cNvGrpSpPr>
            <p:nvPr/>
          </p:nvGrpSpPr>
          <p:grpSpPr bwMode="auto">
            <a:xfrm>
              <a:off x="4176" y="1056"/>
              <a:ext cx="480" cy="480"/>
              <a:chOff x="2496" y="2544"/>
              <a:chExt cx="480" cy="480"/>
            </a:xfrm>
          </p:grpSpPr>
          <p:sp>
            <p:nvSpPr>
              <p:cNvPr id="24639" name="Oval 368"/>
              <p:cNvSpPr>
                <a:spLocks noChangeArrowheads="1"/>
              </p:cNvSpPr>
              <p:nvPr/>
            </p:nvSpPr>
            <p:spPr bwMode="auto">
              <a:xfrm>
                <a:off x="2496" y="2544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40" name="Freeform 369"/>
              <p:cNvSpPr>
                <a:spLocks/>
              </p:cNvSpPr>
              <p:nvPr/>
            </p:nvSpPr>
            <p:spPr bwMode="auto">
              <a:xfrm>
                <a:off x="2544" y="2592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1200" b="0"/>
              </a:p>
              <a:p>
                <a:pPr eaLnBrk="0" hangingPunct="0"/>
                <a:r>
                  <a:rPr lang="en-US" sz="1200" b="0"/>
                  <a:t> proxy</a:t>
                </a:r>
              </a:p>
            </p:txBody>
          </p:sp>
        </p:grpSp>
        <p:cxnSp>
          <p:nvCxnSpPr>
            <p:cNvPr id="24634" name="AutoShape 375"/>
            <p:cNvCxnSpPr>
              <a:cxnSpLocks noChangeShapeType="1"/>
              <a:stCxn id="24643" idx="6"/>
              <a:endCxn id="24639" idx="2"/>
            </p:cNvCxnSpPr>
            <p:nvPr/>
          </p:nvCxnSpPr>
          <p:spPr bwMode="auto">
            <a:xfrm>
              <a:off x="3936" y="1296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635" name="Group 376"/>
            <p:cNvGrpSpPr>
              <a:grpSpLocks/>
            </p:cNvGrpSpPr>
            <p:nvPr/>
          </p:nvGrpSpPr>
          <p:grpSpPr bwMode="auto">
            <a:xfrm>
              <a:off x="1248" y="1056"/>
              <a:ext cx="480" cy="480"/>
              <a:chOff x="2592" y="1728"/>
              <a:chExt cx="480" cy="480"/>
            </a:xfrm>
          </p:grpSpPr>
          <p:sp>
            <p:nvSpPr>
              <p:cNvPr id="24637" name="Oval 377"/>
              <p:cNvSpPr>
                <a:spLocks noChangeArrowheads="1"/>
              </p:cNvSpPr>
              <p:nvPr/>
            </p:nvSpPr>
            <p:spPr bwMode="auto">
              <a:xfrm>
                <a:off x="2592" y="1728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38" name="Rectangle 379"/>
              <p:cNvSpPr>
                <a:spLocks noChangeArrowheads="1"/>
              </p:cNvSpPr>
              <p:nvPr/>
            </p:nvSpPr>
            <p:spPr bwMode="auto">
              <a:xfrm>
                <a:off x="2688" y="1824"/>
                <a:ext cx="26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200" b="0"/>
                  <a:t>proxy</a:t>
                </a:r>
              </a:p>
            </p:txBody>
          </p:sp>
        </p:grpSp>
        <p:cxnSp>
          <p:nvCxnSpPr>
            <p:cNvPr id="24636" name="AutoShape 389"/>
            <p:cNvCxnSpPr>
              <a:cxnSpLocks noChangeShapeType="1"/>
              <a:stCxn id="24641" idx="2"/>
              <a:endCxn id="24637" idx="6"/>
            </p:cNvCxnSpPr>
            <p:nvPr/>
          </p:nvCxnSpPr>
          <p:spPr bwMode="auto">
            <a:xfrm flipH="1">
              <a:off x="1728" y="1296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513" name="Group 402"/>
          <p:cNvGrpSpPr>
            <a:grpSpLocks/>
          </p:cNvGrpSpPr>
          <p:nvPr/>
        </p:nvGrpSpPr>
        <p:grpSpPr bwMode="auto">
          <a:xfrm>
            <a:off x="1676400" y="2514600"/>
            <a:ext cx="1981200" cy="533400"/>
            <a:chOff x="1056" y="1584"/>
            <a:chExt cx="1248" cy="336"/>
          </a:xfrm>
        </p:grpSpPr>
        <p:sp>
          <p:nvSpPr>
            <p:cNvPr id="24626" name="AutoShape 395"/>
            <p:cNvSpPr>
              <a:spLocks noChangeArrowheads="1"/>
            </p:cNvSpPr>
            <p:nvPr/>
          </p:nvSpPr>
          <p:spPr bwMode="auto">
            <a:xfrm rot="5400000" flipV="1">
              <a:off x="2040" y="1656"/>
              <a:ext cx="336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43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7" name="Text Box 396"/>
            <p:cNvSpPr txBox="1">
              <a:spLocks noChangeArrowheads="1"/>
            </p:cNvSpPr>
            <p:nvPr/>
          </p:nvSpPr>
          <p:spPr bwMode="auto">
            <a:xfrm>
              <a:off x="1056" y="1632"/>
              <a:ext cx="10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/>
                <a:t>Auto-searchable</a:t>
              </a:r>
            </a:p>
          </p:txBody>
        </p:sp>
      </p:grpSp>
      <p:grpSp>
        <p:nvGrpSpPr>
          <p:cNvPr id="21514" name="Group 403"/>
          <p:cNvGrpSpPr>
            <a:grpSpLocks/>
          </p:cNvGrpSpPr>
          <p:nvPr/>
        </p:nvGrpSpPr>
        <p:grpSpPr bwMode="auto">
          <a:xfrm>
            <a:off x="5029200" y="2438400"/>
            <a:ext cx="1073150" cy="533400"/>
            <a:chOff x="3168" y="1536"/>
            <a:chExt cx="676" cy="336"/>
          </a:xfrm>
        </p:grpSpPr>
        <p:sp>
          <p:nvSpPr>
            <p:cNvPr id="24624" name="AutoShape 394"/>
            <p:cNvSpPr>
              <a:spLocks noChangeArrowheads="1"/>
            </p:cNvSpPr>
            <p:nvPr/>
          </p:nvSpPr>
          <p:spPr bwMode="auto">
            <a:xfrm rot="-5400000">
              <a:off x="3096" y="1608"/>
              <a:ext cx="336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43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5" name="Text Box 397"/>
            <p:cNvSpPr txBox="1">
              <a:spLocks noChangeArrowheads="1"/>
            </p:cNvSpPr>
            <p:nvPr/>
          </p:nvSpPr>
          <p:spPr bwMode="auto">
            <a:xfrm>
              <a:off x="3360" y="1584"/>
              <a:ext cx="4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/>
                <a:t>Found</a:t>
              </a:r>
            </a:p>
          </p:txBody>
        </p:sp>
      </p:grpSp>
      <p:grpSp>
        <p:nvGrpSpPr>
          <p:cNvPr id="21515" name="Group 404"/>
          <p:cNvGrpSpPr>
            <a:grpSpLocks/>
          </p:cNvGrpSpPr>
          <p:nvPr/>
        </p:nvGrpSpPr>
        <p:grpSpPr bwMode="auto">
          <a:xfrm>
            <a:off x="1790700" y="3238500"/>
            <a:ext cx="5867400" cy="876300"/>
            <a:chOff x="1128" y="2040"/>
            <a:chExt cx="3696" cy="552"/>
          </a:xfrm>
        </p:grpSpPr>
        <p:cxnSp>
          <p:nvCxnSpPr>
            <p:cNvPr id="24620" name="AutoShape 390"/>
            <p:cNvCxnSpPr>
              <a:cxnSpLocks noChangeShapeType="1"/>
              <a:stCxn id="24581" idx="0"/>
              <a:endCxn id="331089" idx="2"/>
            </p:cNvCxnSpPr>
            <p:nvPr/>
          </p:nvCxnSpPr>
          <p:spPr bwMode="auto">
            <a:xfrm flipV="1">
              <a:off x="1128" y="2040"/>
              <a:ext cx="648" cy="4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1" name="AutoShape 391"/>
            <p:cNvCxnSpPr>
              <a:cxnSpLocks noChangeShapeType="1"/>
              <a:stCxn id="24585" idx="0"/>
              <a:endCxn id="331089" idx="4"/>
            </p:cNvCxnSpPr>
            <p:nvPr/>
          </p:nvCxnSpPr>
          <p:spPr bwMode="auto">
            <a:xfrm flipV="1">
              <a:off x="3000" y="2256"/>
              <a:ext cx="0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2" name="AutoShape 392"/>
            <p:cNvCxnSpPr>
              <a:cxnSpLocks noChangeShapeType="1"/>
              <a:stCxn id="24598" idx="0"/>
              <a:endCxn id="331089" idx="6"/>
            </p:cNvCxnSpPr>
            <p:nvPr/>
          </p:nvCxnSpPr>
          <p:spPr bwMode="auto">
            <a:xfrm flipH="1" flipV="1">
              <a:off x="4224" y="2040"/>
              <a:ext cx="600" cy="5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23" name="Text Box 398"/>
            <p:cNvSpPr txBox="1">
              <a:spLocks noChangeArrowheads="1"/>
            </p:cNvSpPr>
            <p:nvPr/>
          </p:nvSpPr>
          <p:spPr bwMode="auto">
            <a:xfrm>
              <a:off x="2112" y="2256"/>
              <a:ext cx="8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/>
                <a:t>Registration</a:t>
              </a:r>
            </a:p>
          </p:txBody>
        </p:sp>
      </p:grpSp>
      <p:sp>
        <p:nvSpPr>
          <p:cNvPr id="331151" name="Freeform 399"/>
          <p:cNvSpPr>
            <a:spLocks/>
          </p:cNvSpPr>
          <p:nvPr/>
        </p:nvSpPr>
        <p:spPr bwMode="auto">
          <a:xfrm>
            <a:off x="990600" y="1752600"/>
            <a:ext cx="838200" cy="2209800"/>
          </a:xfrm>
          <a:custGeom>
            <a:avLst/>
            <a:gdLst>
              <a:gd name="T0" fmla="*/ 2147483647 w 528"/>
              <a:gd name="T1" fmla="*/ 0 h 1392"/>
              <a:gd name="T2" fmla="*/ 0 w 528"/>
              <a:gd name="T3" fmla="*/ 0 h 1392"/>
              <a:gd name="T4" fmla="*/ 0 w 528"/>
              <a:gd name="T5" fmla="*/ 2147483647 h 1392"/>
              <a:gd name="T6" fmla="*/ 0 60000 65536"/>
              <a:gd name="T7" fmla="*/ 0 60000 65536"/>
              <a:gd name="T8" fmla="*/ 0 60000 65536"/>
              <a:gd name="T9" fmla="*/ 0 w 528"/>
              <a:gd name="T10" fmla="*/ 0 h 1392"/>
              <a:gd name="T11" fmla="*/ 528 w 528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1392">
                <a:moveTo>
                  <a:pt x="528" y="0"/>
                </a:moveTo>
                <a:lnTo>
                  <a:pt x="0" y="0"/>
                </a:lnTo>
                <a:lnTo>
                  <a:pt x="0" y="1392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152" name="Freeform 400"/>
          <p:cNvSpPr>
            <a:spLocks/>
          </p:cNvSpPr>
          <p:nvPr/>
        </p:nvSpPr>
        <p:spPr bwMode="auto">
          <a:xfrm flipH="1">
            <a:off x="7696200" y="1600200"/>
            <a:ext cx="533400" cy="2514600"/>
          </a:xfrm>
          <a:custGeom>
            <a:avLst/>
            <a:gdLst>
              <a:gd name="T0" fmla="*/ 2147483647 w 528"/>
              <a:gd name="T1" fmla="*/ 0 h 1392"/>
              <a:gd name="T2" fmla="*/ 0 w 528"/>
              <a:gd name="T3" fmla="*/ 0 h 1392"/>
              <a:gd name="T4" fmla="*/ 0 w 528"/>
              <a:gd name="T5" fmla="*/ 2147483647 h 1392"/>
              <a:gd name="T6" fmla="*/ 0 60000 65536"/>
              <a:gd name="T7" fmla="*/ 0 60000 65536"/>
              <a:gd name="T8" fmla="*/ 0 60000 65536"/>
              <a:gd name="T9" fmla="*/ 0 w 528"/>
              <a:gd name="T10" fmla="*/ 0 h 1392"/>
              <a:gd name="T11" fmla="*/ 528 w 528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1392">
                <a:moveTo>
                  <a:pt x="528" y="0"/>
                </a:moveTo>
                <a:lnTo>
                  <a:pt x="0" y="0"/>
                </a:lnTo>
                <a:lnTo>
                  <a:pt x="0" y="1392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153" name="Freeform 401"/>
          <p:cNvSpPr>
            <a:spLocks/>
          </p:cNvSpPr>
          <p:nvPr/>
        </p:nvSpPr>
        <p:spPr bwMode="auto">
          <a:xfrm>
            <a:off x="5486400" y="2514600"/>
            <a:ext cx="1828800" cy="1600200"/>
          </a:xfrm>
          <a:custGeom>
            <a:avLst/>
            <a:gdLst>
              <a:gd name="T0" fmla="*/ 2147483647 w 1152"/>
              <a:gd name="T1" fmla="*/ 0 h 1008"/>
              <a:gd name="T2" fmla="*/ 2147483647 w 1152"/>
              <a:gd name="T3" fmla="*/ 2147483647 h 1008"/>
              <a:gd name="T4" fmla="*/ 2147483647 w 1152"/>
              <a:gd name="T5" fmla="*/ 2147483647 h 1008"/>
              <a:gd name="T6" fmla="*/ 2147483647 w 1152"/>
              <a:gd name="T7" fmla="*/ 2147483647 h 1008"/>
              <a:gd name="T8" fmla="*/ 0 w 1152"/>
              <a:gd name="T9" fmla="*/ 2147483647 h 1008"/>
              <a:gd name="T10" fmla="*/ 0 w 1152"/>
              <a:gd name="T11" fmla="*/ 2147483647 h 10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2"/>
              <a:gd name="T19" fmla="*/ 0 h 1008"/>
              <a:gd name="T20" fmla="*/ 1152 w 1152"/>
              <a:gd name="T21" fmla="*/ 1008 h 10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2" h="1008">
                <a:moveTo>
                  <a:pt x="1152" y="0"/>
                </a:moveTo>
                <a:lnTo>
                  <a:pt x="1152" y="672"/>
                </a:lnTo>
                <a:lnTo>
                  <a:pt x="720" y="672"/>
                </a:lnTo>
                <a:lnTo>
                  <a:pt x="720" y="816"/>
                </a:lnTo>
                <a:lnTo>
                  <a:pt x="0" y="816"/>
                </a:lnTo>
                <a:lnTo>
                  <a:pt x="0" y="1008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516" name="Group 406"/>
          <p:cNvGrpSpPr>
            <a:grpSpLocks/>
          </p:cNvGrpSpPr>
          <p:nvPr/>
        </p:nvGrpSpPr>
        <p:grpSpPr bwMode="auto">
          <a:xfrm>
            <a:off x="1828800" y="1143000"/>
            <a:ext cx="5867400" cy="1371600"/>
            <a:chOff x="1152" y="720"/>
            <a:chExt cx="3696" cy="864"/>
          </a:xfrm>
        </p:grpSpPr>
        <p:sp>
          <p:nvSpPr>
            <p:cNvPr id="24618" name="Rectangle 338"/>
            <p:cNvSpPr>
              <a:spLocks noChangeArrowheads="1"/>
            </p:cNvSpPr>
            <p:nvPr/>
          </p:nvSpPr>
          <p:spPr bwMode="auto">
            <a:xfrm>
              <a:off x="1152" y="720"/>
              <a:ext cx="3696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619" name="Text Box 405"/>
            <p:cNvSpPr txBox="1">
              <a:spLocks noChangeArrowheads="1"/>
            </p:cNvSpPr>
            <p:nvPr/>
          </p:nvSpPr>
          <p:spPr bwMode="auto">
            <a:xfrm>
              <a:off x="1152" y="720"/>
              <a:ext cx="7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/>
                <a:t>Application</a:t>
              </a:r>
            </a:p>
          </p:txBody>
        </p:sp>
      </p:grpSp>
      <p:grpSp>
        <p:nvGrpSpPr>
          <p:cNvPr id="21517" name="Group 410"/>
          <p:cNvGrpSpPr>
            <a:grpSpLocks/>
          </p:cNvGrpSpPr>
          <p:nvPr/>
        </p:nvGrpSpPr>
        <p:grpSpPr bwMode="auto">
          <a:xfrm>
            <a:off x="228600" y="2971800"/>
            <a:ext cx="996950" cy="1066800"/>
            <a:chOff x="144" y="1872"/>
            <a:chExt cx="628" cy="672"/>
          </a:xfrm>
        </p:grpSpPr>
        <p:sp>
          <p:nvSpPr>
            <p:cNvPr id="24616" name="Text Box 408"/>
            <p:cNvSpPr txBox="1">
              <a:spLocks noChangeArrowheads="1"/>
            </p:cNvSpPr>
            <p:nvPr/>
          </p:nvSpPr>
          <p:spPr bwMode="auto">
            <a:xfrm>
              <a:off x="144" y="1872"/>
              <a:ext cx="62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>
                  <a:solidFill>
                    <a:schemeClr val="tx2"/>
                  </a:solidFill>
                </a:rPr>
                <a:t>Standard</a:t>
              </a:r>
            </a:p>
            <a:p>
              <a:r>
                <a:rPr lang="en-US" b="0">
                  <a:solidFill>
                    <a:schemeClr val="tx2"/>
                  </a:solidFill>
                </a:rPr>
                <a:t>Interface</a:t>
              </a:r>
            </a:p>
          </p:txBody>
        </p:sp>
        <p:sp>
          <p:nvSpPr>
            <p:cNvPr id="24617" name="Line 409"/>
            <p:cNvSpPr>
              <a:spLocks noChangeShapeType="1"/>
            </p:cNvSpPr>
            <p:nvPr/>
          </p:nvSpPr>
          <p:spPr bwMode="auto">
            <a:xfrm>
              <a:off x="480" y="2256"/>
              <a:ext cx="288" cy="28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8" name="Oval Callout 227"/>
          <p:cNvSpPr/>
          <p:nvPr/>
        </p:nvSpPr>
        <p:spPr bwMode="auto">
          <a:xfrm>
            <a:off x="7010400" y="685800"/>
            <a:ext cx="1524000" cy="838200"/>
          </a:xfrm>
          <a:prstGeom prst="wedgeEllipseCallout">
            <a:avLst>
              <a:gd name="adj1" fmla="val -47998"/>
              <a:gd name="adj2" fmla="val 98903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b="0" dirty="0">
                <a:cs typeface="Arial" charset="0"/>
              </a:rPr>
              <a:t>Design Pattern?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150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3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3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2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089" grpId="0" animBg="1"/>
      <p:bldP spid="331151" grpId="0" animBg="1"/>
      <p:bldP spid="331152" grpId="0" animBg="1"/>
      <p:bldP spid="331153" grpId="0" animBg="1"/>
      <p:bldP spid="228" grpId="0" animBg="1"/>
      <p:bldP spid="22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11C189-C24C-4CDC-B1D2-61676AF790D8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Roadmap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716087"/>
            <a:ext cx="7620000" cy="4608513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808080"/>
                </a:solidFill>
              </a:rPr>
              <a:t>Basic Concepts</a:t>
            </a:r>
          </a:p>
          <a:p>
            <a:pPr eaLnBrk="1" hangingPunct="1"/>
            <a:r>
              <a:rPr lang="en-US" b="1" dirty="0" smtClean="0">
                <a:solidFill>
                  <a:srgbClr val="990000"/>
                </a:solidFill>
              </a:rPr>
              <a:t>XML, SOAP, WSDL</a:t>
            </a:r>
          </a:p>
          <a:p>
            <a:pPr eaLnBrk="1" hangingPunct="1"/>
            <a:r>
              <a:rPr lang="en-US" dirty="0" smtClean="0"/>
              <a:t>Services</a:t>
            </a:r>
          </a:p>
          <a:p>
            <a:pPr eaLnBrk="1" hangingPunct="1"/>
            <a:r>
              <a:rPr lang="en-US" dirty="0" smtClean="0"/>
              <a:t>Service Broker</a:t>
            </a:r>
          </a:p>
          <a:p>
            <a:pPr eaLnBrk="1" hangingPunct="1"/>
            <a:r>
              <a:rPr lang="en-US" dirty="0" smtClean="0"/>
              <a:t>Application Building</a:t>
            </a:r>
          </a:p>
          <a:p>
            <a:pPr eaLnBrk="1" hangingPunct="1">
              <a:lnSpc>
                <a:spcPct val="120000"/>
              </a:lnSpc>
            </a:pPr>
            <a:r>
              <a:rPr lang="en-US" sz="3200" dirty="0">
                <a:ea typeface="宋体" pitchFamily="2" charset="-122"/>
              </a:rPr>
              <a:t>SOA Impact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 smtClean="0">
                <a:ea typeface="宋体" pitchFamily="2" charset="-122"/>
              </a:rPr>
              <a:t>Web 2.0 and Semantic Web</a:t>
            </a:r>
            <a:endParaRPr lang="en-US" sz="3200" dirty="0" smtClean="0"/>
          </a:p>
        </p:txBody>
      </p:sp>
      <p:sp>
        <p:nvSpPr>
          <p:cNvPr id="5" name="Right Brace 4"/>
          <p:cNvSpPr/>
          <p:nvPr/>
        </p:nvSpPr>
        <p:spPr bwMode="auto">
          <a:xfrm>
            <a:off x="5257800" y="2895600"/>
            <a:ext cx="304800" cy="13716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0" y="3346810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Three-party </a:t>
            </a:r>
            <a:r>
              <a:rPr lang="en-US" b="0" dirty="0" smtClean="0"/>
              <a:t>model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D38B0C-DD09-44CE-BFB0-CC94FA38010A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274888" y="152400"/>
            <a:ext cx="6792912" cy="623888"/>
          </a:xfrm>
        </p:spPr>
        <p:txBody>
          <a:bodyPr/>
          <a:lstStyle/>
          <a:p>
            <a:pPr eaLnBrk="1" hangingPunct="1"/>
            <a:r>
              <a:rPr lang="en-US" smtClean="0"/>
              <a:t>XML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269288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ea typeface="宋体" pitchFamily="2" charset="-122"/>
              </a:rPr>
              <a:t>XML (Extensible Markup Language) is a Meta language 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Used for defining other languages. Most languages and protocols in SOC paradigm are based on XML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BPEL (Business Process Execution Language)</a:t>
            </a:r>
            <a:endParaRPr lang="en-US" altLang="zh-CN" sz="24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RDF, RDF Schema, and OWL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SOAP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WSDL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UDDI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Similar to html to some extent, but you can define your own tags to quote data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You can define attributes to each data item for semantic meanings. Data transferred between Web services are encoded in XML</a:t>
            </a:r>
            <a:endParaRPr lang="en-US" sz="24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EC32EB-9E10-4C88-80D6-F30D4BE99628}" type="slidenum">
              <a:rPr lang="en-US" smtClean="0"/>
              <a:pPr>
                <a:defRPr/>
              </a:pPr>
              <a:t>14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HTML versus XML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304800" y="1250950"/>
            <a:ext cx="8534400" cy="2062103"/>
          </a:xfrm>
          <a:prstGeom prst="rect">
            <a:avLst/>
          </a:prstGeom>
          <a:solidFill>
            <a:srgbClr val="FFFFCC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sz="1600" b="0" dirty="0">
                <a:latin typeface="Tahoma" pitchFamily="34" charset="0"/>
              </a:rPr>
              <a:t>&lt;html&gt;</a:t>
            </a:r>
          </a:p>
          <a:p>
            <a:r>
              <a:rPr lang="en-US" sz="1600" b="0" dirty="0">
                <a:latin typeface="Tahoma" pitchFamily="34" charset="0"/>
              </a:rPr>
              <a:t>&lt;h1&gt;International Conference on Software Engineering and applications, November 14-16, 2005, Phoenix, AZ, USA&lt;/h1&gt;</a:t>
            </a:r>
          </a:p>
          <a:p>
            <a:r>
              <a:rPr lang="en-US" sz="1600" b="0" dirty="0">
                <a:latin typeface="Tahoma" pitchFamily="34" charset="0"/>
              </a:rPr>
              <a:t>&lt;li&gt;Software design and development</a:t>
            </a:r>
            <a:r>
              <a:rPr lang="en-US" sz="1600" b="0" dirty="0">
                <a:solidFill>
                  <a:srgbClr val="C00000"/>
                </a:solidFill>
                <a:latin typeface="Tahoma" pitchFamily="34" charset="0"/>
              </a:rPr>
              <a:t>&lt;/li&gt;</a:t>
            </a:r>
          </a:p>
          <a:p>
            <a:r>
              <a:rPr lang="en-US" sz="1600" b="0" dirty="0">
                <a:latin typeface="Tahoma" pitchFamily="34" charset="0"/>
              </a:rPr>
              <a:t>&lt;li&gt;Software engineering applications</a:t>
            </a:r>
            <a:r>
              <a:rPr lang="en-US" sz="1600" b="0" dirty="0">
                <a:solidFill>
                  <a:srgbClr val="C00000"/>
                </a:solidFill>
                <a:latin typeface="Tahoma" pitchFamily="34" charset="0"/>
              </a:rPr>
              <a:t>&lt;/li&gt;</a:t>
            </a:r>
          </a:p>
          <a:p>
            <a:r>
              <a:rPr lang="en-US" sz="1600" b="0" dirty="0">
                <a:latin typeface="Tahoma" pitchFamily="34" charset="0"/>
              </a:rPr>
              <a:t>&lt;li&gt;Software security</a:t>
            </a:r>
            <a:r>
              <a:rPr lang="en-US" sz="1600" b="0" dirty="0">
                <a:solidFill>
                  <a:srgbClr val="C00000"/>
                </a:solidFill>
                <a:latin typeface="Tahoma" pitchFamily="34" charset="0"/>
              </a:rPr>
              <a:t>&lt;/li</a:t>
            </a:r>
            <a:r>
              <a:rPr lang="en-US" sz="1600" b="0" dirty="0" smtClean="0">
                <a:solidFill>
                  <a:srgbClr val="C00000"/>
                </a:solidFill>
                <a:latin typeface="Tahoma" pitchFamily="34" charset="0"/>
              </a:rPr>
              <a:t>&gt;</a:t>
            </a:r>
          </a:p>
          <a:p>
            <a:r>
              <a:rPr lang="en-US" sz="1600" b="0" dirty="0" smtClean="0">
                <a:solidFill>
                  <a:srgbClr val="C00000"/>
                </a:solidFill>
                <a:latin typeface="Tahoma" pitchFamily="34" charset="0"/>
              </a:rPr>
              <a:t>&lt;/ </a:t>
            </a:r>
            <a:r>
              <a:rPr lang="en-US" sz="1600" b="0" dirty="0" err="1" smtClean="0">
                <a:solidFill>
                  <a:srgbClr val="C00000"/>
                </a:solidFill>
                <a:latin typeface="Tahoma" pitchFamily="34" charset="0"/>
              </a:rPr>
              <a:t>br</a:t>
            </a:r>
            <a:r>
              <a:rPr lang="en-US" sz="1600" b="0" dirty="0">
                <a:solidFill>
                  <a:srgbClr val="C00000"/>
                </a:solidFill>
                <a:latin typeface="Tahoma" pitchFamily="34" charset="0"/>
              </a:rPr>
              <a:t>&gt;</a:t>
            </a:r>
          </a:p>
          <a:p>
            <a:r>
              <a:rPr lang="en-US" sz="1600" b="0" dirty="0">
                <a:latin typeface="Tahoma" pitchFamily="34" charset="0"/>
              </a:rPr>
              <a:t>&lt;/html&gt;</a:t>
            </a:r>
          </a:p>
        </p:txBody>
      </p:sp>
      <p:sp>
        <p:nvSpPr>
          <p:cNvPr id="437252" name="Text Box 4"/>
          <p:cNvSpPr txBox="1">
            <a:spLocks noChangeArrowheads="1"/>
          </p:cNvSpPr>
          <p:nvPr/>
        </p:nvSpPr>
        <p:spPr bwMode="auto">
          <a:xfrm>
            <a:off x="304800" y="3635375"/>
            <a:ext cx="8686800" cy="2308225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sz="1600" b="0">
                <a:latin typeface="Tahoma" pitchFamily="34" charset="0"/>
              </a:rPr>
              <a:t>&lt;?xml version="1.0"&gt;</a:t>
            </a:r>
          </a:p>
          <a:p>
            <a:r>
              <a:rPr lang="en-US" sz="1600" b="0">
                <a:latin typeface="Tahoma" pitchFamily="34" charset="0"/>
              </a:rPr>
              <a:t>&lt;conference&gt;</a:t>
            </a:r>
          </a:p>
          <a:p>
            <a:r>
              <a:rPr lang="en-US" sz="1600" b="0">
                <a:latin typeface="Tahoma" pitchFamily="34" charset="0"/>
              </a:rPr>
              <a:t>	&lt;title&gt;International Conference on Software Engineering and applications&lt;/title&gt;</a:t>
            </a:r>
          </a:p>
          <a:p>
            <a:r>
              <a:rPr lang="en-US" sz="1600" b="0">
                <a:latin typeface="Tahoma" pitchFamily="34" charset="0"/>
              </a:rPr>
              <a:t>	&lt;date&gt;November 14-16, 2005&lt;/date&gt;</a:t>
            </a:r>
          </a:p>
          <a:p>
            <a:r>
              <a:rPr lang="en-US" sz="1600" b="0">
                <a:latin typeface="Tahoma" pitchFamily="34" charset="0"/>
              </a:rPr>
              <a:t>	&lt;location&gt;Phoenix , AZ, USA &lt;/location&gt;</a:t>
            </a:r>
          </a:p>
          <a:p>
            <a:r>
              <a:rPr lang="en-US" sz="1600" b="0">
                <a:latin typeface="Tahoma" pitchFamily="34" charset="0"/>
              </a:rPr>
              <a:t>	&lt;keyword&gt;Software design and development&lt;/keyword&gt;</a:t>
            </a:r>
          </a:p>
          <a:p>
            <a:r>
              <a:rPr lang="en-US" sz="1600" b="0">
                <a:latin typeface="Tahoma" pitchFamily="34" charset="0"/>
              </a:rPr>
              <a:t>	&lt;keyword&gt;Software engineering applications&lt;/keyword&gt;</a:t>
            </a:r>
          </a:p>
          <a:p>
            <a:r>
              <a:rPr lang="en-US" sz="1600" b="0">
                <a:latin typeface="Tahoma" pitchFamily="34" charset="0"/>
              </a:rPr>
              <a:t>	&lt;keyword&gt;Software security&lt;/keyword&gt;</a:t>
            </a:r>
          </a:p>
          <a:p>
            <a:r>
              <a:rPr lang="en-US" sz="1600" b="0">
                <a:latin typeface="Tahoma" pitchFamily="34" charset="0"/>
              </a:rPr>
              <a:t>&lt;/conference&gt;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3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7FEFB6-7A61-4223-81B6-4488D139FA90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ea typeface="宋体" pitchFamily="2" charset="-122"/>
              </a:rPr>
              <a:t>Differences between HTML and XML languages </a:t>
            </a:r>
            <a:endParaRPr lang="en-US" sz="2800" smtClean="0"/>
          </a:p>
        </p:txBody>
      </p:sp>
      <p:graphicFrame>
        <p:nvGraphicFramePr>
          <p:cNvPr id="43827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440092"/>
              </p:ext>
            </p:extLst>
          </p:nvPr>
        </p:nvGraphicFramePr>
        <p:xfrm>
          <a:off x="228600" y="1447800"/>
          <a:ext cx="8686799" cy="4886019"/>
        </p:xfrm>
        <a:graphic>
          <a:graphicData uri="http://schemas.openxmlformats.org/drawingml/2006/table">
            <a:tbl>
              <a:tblPr/>
              <a:tblGrid>
                <a:gridCol w="1600946"/>
                <a:gridCol w="2666254"/>
                <a:gridCol w="4419599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HTML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XML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Purpose of tags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Formatting data for display.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Define tags and attributes on data that can be interpreted by the users.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8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Syntax of tags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Tags may be left open, e.g., &lt;li&gt;, &lt;br&gt;. 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All tags must be in pair, e.g., </a:t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&lt;li&gt; &lt;/li&gt;, &lt;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 &lt;/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47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Semantics of tags	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Tags are predefined with given format meaning. Tags are limited.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The user can choose any tags and the meanings can be defined separately. Assigning meanings to a set of tags defines a vocabulary and thus a new markup language.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Schema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The schema is fix and implied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Need a schema file to define the tags and the structure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5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Semantics of data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It is difficult for machine to understand. For example, is “Phoenix” a part of the title?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Once the tags are defined, it is easy for the machine to understand. “Phoenix” is a location, not a part of the title.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659C7A-551C-4DFF-A912-DA28DD0E2AAF}" type="slidenum">
              <a:rPr lang="en-US" smtClean="0"/>
              <a:pPr>
                <a:defRPr/>
              </a:pPr>
              <a:t>16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SOAP: </a:t>
            </a:r>
            <a:r>
              <a:rPr lang="en-US" altLang="zh-CN" smtClean="0">
                <a:ea typeface="宋体" pitchFamily="2" charset="-122"/>
              </a:rPr>
              <a:t>Simple Object Access Protocol </a:t>
            </a:r>
            <a:endParaRPr lang="en-US" smtClean="0"/>
          </a:p>
        </p:txBody>
      </p:sp>
      <p:sp>
        <p:nvSpPr>
          <p:cNvPr id="29700" name="Text Box 25"/>
          <p:cNvSpPr txBox="1">
            <a:spLocks noChangeArrowheads="1"/>
          </p:cNvSpPr>
          <p:nvPr/>
        </p:nvSpPr>
        <p:spPr bwMode="auto">
          <a:xfrm>
            <a:off x="228600" y="1447800"/>
            <a:ext cx="8610600" cy="347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 dirty="0">
                <a:ea typeface="宋体" pitchFamily="2" charset="-122"/>
              </a:rPr>
              <a:t>SOAP is used </a:t>
            </a:r>
            <a:r>
              <a:rPr lang="en-US" altLang="zh-CN" sz="2400" b="0" dirty="0" smtClean="0">
                <a:ea typeface="宋体" pitchFamily="2" charset="-122"/>
              </a:rPr>
              <a:t>for transporting </a:t>
            </a:r>
            <a:r>
              <a:rPr lang="en-US" altLang="zh-CN" sz="2400" b="0" dirty="0">
                <a:ea typeface="宋体" pitchFamily="2" charset="-122"/>
              </a:rPr>
              <a:t>messages between </a:t>
            </a:r>
            <a:r>
              <a:rPr lang="en-US" altLang="zh-CN" sz="2400" b="0" dirty="0" smtClean="0">
                <a:ea typeface="宋体" pitchFamily="2" charset="-122"/>
              </a:rPr>
              <a:t/>
            </a:r>
            <a:br>
              <a:rPr lang="en-US" altLang="zh-CN" sz="2400" b="0" dirty="0" smtClean="0">
                <a:ea typeface="宋体" pitchFamily="2" charset="-122"/>
              </a:rPr>
            </a:br>
            <a:r>
              <a:rPr lang="en-US" altLang="zh-CN" sz="2400" b="0" dirty="0" smtClean="0">
                <a:ea typeface="宋体" pitchFamily="2" charset="-122"/>
              </a:rPr>
              <a:t>Web services and applications</a:t>
            </a:r>
            <a:endParaRPr lang="en-US" altLang="zh-CN" sz="2400" b="0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 dirty="0">
                <a:ea typeface="宋体" pitchFamily="2" charset="-122"/>
              </a:rPr>
              <a:t>A SOAP message is an XML document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altLang="zh-CN" sz="2400" b="0" dirty="0">
                <a:ea typeface="宋体" pitchFamily="2" charset="-122"/>
              </a:rPr>
              <a:t>Like any communication protocol, a SOAP message consists of wrapper information and payload</a:t>
            </a:r>
            <a:r>
              <a:rPr lang="en-US" altLang="zh-CN" sz="2400" b="0" dirty="0">
                <a:ea typeface="宋体" pitchFamily="2" charset="-122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 dirty="0" smtClean="0">
                <a:ea typeface="宋体" pitchFamily="2" charset="-122"/>
              </a:rPr>
              <a:t>The </a:t>
            </a:r>
            <a:r>
              <a:rPr lang="en-US" altLang="zh-CN" sz="2400" b="0" dirty="0">
                <a:ea typeface="宋体" pitchFamily="2" charset="-122"/>
              </a:rPr>
              <a:t>format of SOAP message is as follows</a:t>
            </a:r>
            <a:r>
              <a:rPr lang="en-US" altLang="zh-CN" sz="2400" b="0" dirty="0" smtClean="0">
                <a:ea typeface="宋体" pitchFamily="2" charset="-122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b="0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b="0" dirty="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 dirty="0">
                <a:ea typeface="宋体" pitchFamily="2" charset="-122"/>
              </a:rPr>
              <a:t>A SOAP message is often wrapped in an HTTP (Hypertext Transfer Protocol ) message and sent as an HTTP packet over the </a:t>
            </a:r>
            <a:r>
              <a:rPr lang="en-US" altLang="zh-CN" sz="2400" b="0" dirty="0" smtClean="0">
                <a:ea typeface="宋体" pitchFamily="2" charset="-122"/>
              </a:rPr>
              <a:t>internet:</a:t>
            </a:r>
            <a:endParaRPr lang="en-US" altLang="zh-CN" sz="2400" b="0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b="0" dirty="0"/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228600" y="3886200"/>
            <a:ext cx="8736013" cy="5715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600" b="0"/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231775" y="4038600"/>
            <a:ext cx="1444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sz="1400" b="0"/>
              <a:t>&lt;soap:Envelope&gt;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1676400" y="4000500"/>
            <a:ext cx="2725738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400" b="0"/>
              <a:t>&lt;soap:header&gt;  . . . &lt;/soap:header&gt;</a:t>
            </a:r>
          </a:p>
        </p:txBody>
      </p:sp>
      <p:sp>
        <p:nvSpPr>
          <p:cNvPr id="29704" name="Rectangle 7"/>
          <p:cNvSpPr>
            <a:spLocks noChangeArrowheads="1"/>
          </p:cNvSpPr>
          <p:nvPr/>
        </p:nvSpPr>
        <p:spPr bwMode="auto">
          <a:xfrm>
            <a:off x="4500563" y="4000500"/>
            <a:ext cx="3008312" cy="3460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400" b="0"/>
              <a:t>&lt;soap:body&gt;     .   .   .    &lt;/soap:body&gt;</a:t>
            </a:r>
          </a:p>
        </p:txBody>
      </p:sp>
      <p:sp>
        <p:nvSpPr>
          <p:cNvPr id="29705" name="Text Box 8"/>
          <p:cNvSpPr txBox="1">
            <a:spLocks noChangeArrowheads="1"/>
          </p:cNvSpPr>
          <p:nvPr/>
        </p:nvSpPr>
        <p:spPr bwMode="auto">
          <a:xfrm>
            <a:off x="7467600" y="4029075"/>
            <a:ext cx="152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/>
            <a:r>
              <a:rPr lang="en-US" sz="1400" b="0"/>
              <a:t>&lt;/soap:Envelope&gt;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600" y="5676900"/>
            <a:ext cx="8736013" cy="571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600" b="0" dirty="0" smtClean="0"/>
              <a:t>HTTP Package</a:t>
            </a:r>
            <a:endParaRPr lang="en-US" sz="1600" b="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779587" y="5779168"/>
            <a:ext cx="5992813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 dirty="0" smtClean="0"/>
              <a:t>SOAP Package</a:t>
            </a:r>
            <a:endParaRPr lang="en-US" sz="16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ebXML</a:t>
            </a:r>
            <a:r>
              <a:rPr lang="en-US" dirty="0" smtClean="0"/>
              <a:t> Message Structure</a:t>
            </a:r>
            <a:br>
              <a:rPr lang="en-US" dirty="0" smtClean="0"/>
            </a:br>
            <a:r>
              <a:rPr lang="en-US" sz="1600" b="0" dirty="0"/>
              <a:t>https://</a:t>
            </a:r>
            <a:r>
              <a:rPr lang="en-US" sz="1600" b="0" dirty="0" smtClean="0"/>
              <a:t>www.oasis-open.org/committees/ebxml-msg/documents/ebMS_v2_0.pdf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2F590-2C4A-4D75-B0C0-D884DA69B99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11192"/>
            <a:ext cx="5486400" cy="5893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15000" y="1724085"/>
            <a:ext cx="33460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MIME </a:t>
            </a:r>
            <a:r>
              <a:rPr lang="en-US" sz="2400" b="0" dirty="0" smtClean="0"/>
              <a:t>(</a:t>
            </a:r>
            <a:r>
              <a:rPr lang="en-US" sz="2400" b="0" dirty="0"/>
              <a:t>Multipurpose Internet Mail </a:t>
            </a:r>
            <a:r>
              <a:rPr lang="en-US" sz="2400" b="0" dirty="0" smtClean="0"/>
              <a:t>Extensions) </a:t>
            </a:r>
            <a:r>
              <a:rPr lang="en-US" sz="2400" b="0" dirty="0"/>
              <a:t>is </a:t>
            </a:r>
            <a:r>
              <a:rPr lang="en-US" sz="2400" b="0" dirty="0" smtClean="0"/>
              <a:t>a standard</a:t>
            </a:r>
            <a:r>
              <a:rPr lang="en-US" sz="2400" b="0" dirty="0"/>
              <a:t> that extends the format of email to support: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 smtClean="0"/>
              <a:t>Text</a:t>
            </a:r>
            <a:endParaRPr lang="en-US" sz="24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/>
              <a:t>Non-text attachments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/>
              <a:t>Message bodies with multiple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/>
              <a:t>Header information in non-ASCII character </a:t>
            </a:r>
            <a:r>
              <a:rPr lang="en-US" sz="2400" b="0" dirty="0" smtClean="0"/>
              <a:t>sets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67113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7F632C-BE38-46B0-A1E5-6AA1815CA6C4}" type="slidenum">
              <a:rPr lang="en-US" smtClean="0"/>
              <a:pPr>
                <a:defRPr/>
              </a:pPr>
              <a:t>18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WSDL: </a:t>
            </a:r>
            <a:r>
              <a:rPr lang="en-US" altLang="zh-CN" sz="2800" smtClean="0">
                <a:ea typeface="宋体" pitchFamily="2" charset="-122"/>
              </a:rPr>
              <a:t>Web Service Description Language</a:t>
            </a:r>
            <a:endParaRPr lang="en-US" sz="2800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2" y="1371600"/>
            <a:ext cx="8726488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WSDL is used for describing Web services (interfaces), including four critical aspects of Web services:</a:t>
            </a:r>
            <a:endParaRPr lang="en-GB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GB" sz="2400" dirty="0" smtClean="0"/>
              <a:t>Functionality of the services described in standard taxonomy;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 smtClean="0"/>
              <a:t>Data type of each parameter and the return type of the function (service) call;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 smtClean="0"/>
              <a:t>Binding information about the transport protocol to be used, usually, SOAP;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 smtClean="0"/>
              <a:t>Address (URL) for locating the specified service.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last three aspects can be automatically generated.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Web services described in </a:t>
            </a:r>
            <a:r>
              <a:rPr lang="en-US" sz="2400" dirty="0" smtClean="0"/>
              <a:t>WSDL </a:t>
            </a:r>
            <a:r>
              <a:rPr lang="en-US" sz="2400" dirty="0" smtClean="0"/>
              <a:t>can be searched, matched, and discovered based on the requirements.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Web services described in WSDL provides discovery and remote call details.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7DADD9-ECCB-417C-99BE-A8E1CB9165C9}" type="slidenum">
              <a:rPr lang="en-US" smtClean="0"/>
              <a:pPr>
                <a:defRPr/>
              </a:pPr>
              <a:t>19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XML-Based WSDL Document’s Elements</a:t>
            </a:r>
          </a:p>
        </p:txBody>
      </p:sp>
      <p:grpSp>
        <p:nvGrpSpPr>
          <p:cNvPr id="31748" name="Group 34"/>
          <p:cNvGrpSpPr>
            <a:grpSpLocks/>
          </p:cNvGrpSpPr>
          <p:nvPr/>
        </p:nvGrpSpPr>
        <p:grpSpPr bwMode="auto">
          <a:xfrm>
            <a:off x="1371600" y="1143000"/>
            <a:ext cx="6705600" cy="5410200"/>
            <a:chOff x="1392" y="720"/>
            <a:chExt cx="3408" cy="3408"/>
          </a:xfrm>
        </p:grpSpPr>
        <p:sp>
          <p:nvSpPr>
            <p:cNvPr id="31749" name="Rectangle 3"/>
            <p:cNvSpPr>
              <a:spLocks noChangeArrowheads="1"/>
            </p:cNvSpPr>
            <p:nvPr/>
          </p:nvSpPr>
          <p:spPr bwMode="auto">
            <a:xfrm>
              <a:off x="1392" y="1008"/>
              <a:ext cx="2479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&lt;Service&gt;</a:t>
              </a:r>
            </a:p>
          </p:txBody>
        </p:sp>
        <p:sp>
          <p:nvSpPr>
            <p:cNvPr id="31750" name="Rectangle 4"/>
            <p:cNvSpPr>
              <a:spLocks noChangeArrowheads="1"/>
            </p:cNvSpPr>
            <p:nvPr/>
          </p:nvSpPr>
          <p:spPr bwMode="auto">
            <a:xfrm>
              <a:off x="1392" y="1488"/>
              <a:ext cx="86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>
                  <a:solidFill>
                    <a:schemeClr val="folHlink"/>
                  </a:solidFill>
                </a:rPr>
                <a:t>&lt;port&gt;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b="0"/>
                <a:t>(URL)</a:t>
              </a:r>
            </a:p>
          </p:txBody>
        </p:sp>
        <p:sp>
          <p:nvSpPr>
            <p:cNvPr id="31751" name="Text Box 5"/>
            <p:cNvSpPr txBox="1">
              <a:spLocks noChangeArrowheads="1"/>
            </p:cNvSpPr>
            <p:nvPr/>
          </p:nvSpPr>
          <p:spPr bwMode="auto">
            <a:xfrm>
              <a:off x="2584" y="1689"/>
              <a:ext cx="2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 dirty="0"/>
                <a:t>. . .</a:t>
              </a:r>
            </a:p>
          </p:txBody>
        </p:sp>
        <p:sp>
          <p:nvSpPr>
            <p:cNvPr id="31752" name="Rectangle 6"/>
            <p:cNvSpPr>
              <a:spLocks noChangeArrowheads="1"/>
            </p:cNvSpPr>
            <p:nvPr/>
          </p:nvSpPr>
          <p:spPr bwMode="auto">
            <a:xfrm>
              <a:off x="1392" y="1872"/>
              <a:ext cx="86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>
                  <a:solidFill>
                    <a:schemeClr val="folHlink"/>
                  </a:solidFill>
                </a:rPr>
                <a:t>&lt;binding&gt;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b="0"/>
                <a:t>(soap)</a:t>
              </a:r>
            </a:p>
          </p:txBody>
        </p:sp>
        <p:sp>
          <p:nvSpPr>
            <p:cNvPr id="31753" name="Rectangle 7"/>
            <p:cNvSpPr>
              <a:spLocks noChangeArrowheads="1"/>
            </p:cNvSpPr>
            <p:nvPr/>
          </p:nvSpPr>
          <p:spPr bwMode="auto">
            <a:xfrm>
              <a:off x="1392" y="2352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&lt;portType&gt;</a:t>
              </a:r>
            </a:p>
          </p:txBody>
        </p:sp>
        <p:sp>
          <p:nvSpPr>
            <p:cNvPr id="31754" name="Rectangle 8"/>
            <p:cNvSpPr>
              <a:spLocks noChangeArrowheads="1"/>
            </p:cNvSpPr>
            <p:nvPr/>
          </p:nvSpPr>
          <p:spPr bwMode="auto">
            <a:xfrm>
              <a:off x="1392" y="2736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&lt;operation&gt;</a:t>
              </a:r>
            </a:p>
          </p:txBody>
        </p:sp>
        <p:sp>
          <p:nvSpPr>
            <p:cNvPr id="31755" name="Rectangle 9"/>
            <p:cNvSpPr>
              <a:spLocks noChangeArrowheads="1"/>
            </p:cNvSpPr>
            <p:nvPr/>
          </p:nvSpPr>
          <p:spPr bwMode="auto">
            <a:xfrm>
              <a:off x="2064" y="3312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&lt;message&gt;</a:t>
              </a:r>
              <a:r>
                <a:rPr lang="en-US" b="0"/>
                <a:t>, in</a:t>
              </a:r>
            </a:p>
          </p:txBody>
        </p:sp>
        <p:sp>
          <p:nvSpPr>
            <p:cNvPr id="31756" name="Rectangle 10"/>
            <p:cNvSpPr>
              <a:spLocks noChangeArrowheads="1"/>
            </p:cNvSpPr>
            <p:nvPr/>
          </p:nvSpPr>
          <p:spPr bwMode="auto">
            <a:xfrm>
              <a:off x="2064" y="3648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&lt;types&gt;</a:t>
              </a:r>
            </a:p>
          </p:txBody>
        </p:sp>
        <p:cxnSp>
          <p:nvCxnSpPr>
            <p:cNvPr id="31757" name="AutoShape 11"/>
            <p:cNvCxnSpPr>
              <a:cxnSpLocks noChangeShapeType="1"/>
              <a:stCxn id="31752" idx="2"/>
              <a:endCxn id="31753" idx="0"/>
            </p:cNvCxnSpPr>
            <p:nvPr/>
          </p:nvCxnSpPr>
          <p:spPr bwMode="auto">
            <a:xfrm>
              <a:off x="1824" y="2208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8" name="AutoShape 12"/>
            <p:cNvCxnSpPr>
              <a:cxnSpLocks noChangeShapeType="1"/>
              <a:stCxn id="31754" idx="2"/>
              <a:endCxn id="31761" idx="1"/>
            </p:cNvCxnSpPr>
            <p:nvPr/>
          </p:nvCxnSpPr>
          <p:spPr bwMode="auto">
            <a:xfrm rot="16200000" flipH="1">
              <a:off x="1428" y="3372"/>
              <a:ext cx="1032" cy="24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9" name="AutoShape 13"/>
            <p:cNvCxnSpPr>
              <a:cxnSpLocks noChangeShapeType="1"/>
              <a:stCxn id="31754" idx="2"/>
              <a:endCxn id="31755" idx="1"/>
            </p:cNvCxnSpPr>
            <p:nvPr/>
          </p:nvCxnSpPr>
          <p:spPr bwMode="auto">
            <a:xfrm rot="16200000" flipH="1">
              <a:off x="1716" y="3084"/>
              <a:ext cx="456" cy="24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0" name="Rectangle 14"/>
            <p:cNvSpPr>
              <a:spLocks noChangeArrowheads="1"/>
            </p:cNvSpPr>
            <p:nvPr/>
          </p:nvSpPr>
          <p:spPr bwMode="auto">
            <a:xfrm>
              <a:off x="2064" y="3072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&lt;types&gt;</a:t>
              </a:r>
            </a:p>
          </p:txBody>
        </p:sp>
        <p:sp>
          <p:nvSpPr>
            <p:cNvPr id="31761" name="Rectangle 15"/>
            <p:cNvSpPr>
              <a:spLocks noChangeArrowheads="1"/>
            </p:cNvSpPr>
            <p:nvPr/>
          </p:nvSpPr>
          <p:spPr bwMode="auto">
            <a:xfrm>
              <a:off x="2064" y="3888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&lt;message&gt;</a:t>
              </a:r>
              <a:r>
                <a:rPr lang="en-US" b="0"/>
                <a:t>, out</a:t>
              </a:r>
            </a:p>
          </p:txBody>
        </p:sp>
        <p:sp>
          <p:nvSpPr>
            <p:cNvPr id="31762" name="Line 16"/>
            <p:cNvSpPr>
              <a:spLocks noChangeShapeType="1"/>
            </p:cNvSpPr>
            <p:nvPr/>
          </p:nvSpPr>
          <p:spPr bwMode="auto">
            <a:xfrm>
              <a:off x="1824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Rectangle 18"/>
            <p:cNvSpPr>
              <a:spLocks noChangeArrowheads="1"/>
            </p:cNvSpPr>
            <p:nvPr/>
          </p:nvSpPr>
          <p:spPr bwMode="auto">
            <a:xfrm>
              <a:off x="3264" y="1488"/>
              <a:ext cx="86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>
                  <a:solidFill>
                    <a:schemeClr val="folHlink"/>
                  </a:solidFill>
                </a:rPr>
                <a:t>&lt;port&gt;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b="0"/>
                <a:t>(URL)</a:t>
              </a:r>
            </a:p>
          </p:txBody>
        </p:sp>
        <p:sp>
          <p:nvSpPr>
            <p:cNvPr id="31764" name="Rectangle 19"/>
            <p:cNvSpPr>
              <a:spLocks noChangeArrowheads="1"/>
            </p:cNvSpPr>
            <p:nvPr/>
          </p:nvSpPr>
          <p:spPr bwMode="auto">
            <a:xfrm>
              <a:off x="3264" y="1872"/>
              <a:ext cx="86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>
                  <a:solidFill>
                    <a:schemeClr val="folHlink"/>
                  </a:solidFill>
                </a:rPr>
                <a:t>&lt;binding&gt;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b="0"/>
                <a:t>(soap)</a:t>
              </a:r>
            </a:p>
          </p:txBody>
        </p:sp>
        <p:cxnSp>
          <p:nvCxnSpPr>
            <p:cNvPr id="31765" name="AutoShape 20"/>
            <p:cNvCxnSpPr>
              <a:cxnSpLocks noChangeShapeType="1"/>
              <a:stCxn id="31764" idx="2"/>
              <a:endCxn id="31770" idx="0"/>
            </p:cNvCxnSpPr>
            <p:nvPr/>
          </p:nvCxnSpPr>
          <p:spPr bwMode="auto">
            <a:xfrm>
              <a:off x="3696" y="2208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6" name="Line 21"/>
            <p:cNvSpPr>
              <a:spLocks noChangeShapeType="1"/>
            </p:cNvSpPr>
            <p:nvPr/>
          </p:nvSpPr>
          <p:spPr bwMode="auto">
            <a:xfrm>
              <a:off x="3696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Text Box 22"/>
            <p:cNvSpPr txBox="1">
              <a:spLocks noChangeArrowheads="1"/>
            </p:cNvSpPr>
            <p:nvPr/>
          </p:nvSpPr>
          <p:spPr bwMode="auto">
            <a:xfrm>
              <a:off x="3116" y="3312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/>
                <a:t>. . .</a:t>
              </a:r>
            </a:p>
          </p:txBody>
        </p:sp>
        <p:sp>
          <p:nvSpPr>
            <p:cNvPr id="31768" name="Rectangle 23"/>
            <p:cNvSpPr>
              <a:spLocks noChangeArrowheads="1"/>
            </p:cNvSpPr>
            <p:nvPr/>
          </p:nvSpPr>
          <p:spPr bwMode="auto">
            <a:xfrm>
              <a:off x="1392" y="720"/>
              <a:ext cx="340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&lt;definitions&gt;</a:t>
              </a:r>
              <a:r>
                <a:rPr lang="en-US" b="0"/>
                <a:t>, service name, namespaces</a:t>
              </a:r>
              <a:r>
                <a:rPr lang="en-US">
                  <a:solidFill>
                    <a:schemeClr val="folHlink"/>
                  </a:solidFill>
                </a:rPr>
                <a:t> </a:t>
              </a:r>
            </a:p>
          </p:txBody>
        </p:sp>
        <p:cxnSp>
          <p:nvCxnSpPr>
            <p:cNvPr id="31769" name="AutoShape 24"/>
            <p:cNvCxnSpPr>
              <a:cxnSpLocks noChangeShapeType="1"/>
              <a:stCxn id="31753" idx="2"/>
              <a:endCxn id="31754" idx="0"/>
            </p:cNvCxnSpPr>
            <p:nvPr/>
          </p:nvCxnSpPr>
          <p:spPr bwMode="auto">
            <a:xfrm>
              <a:off x="1824" y="2592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0" name="Rectangle 25"/>
            <p:cNvSpPr>
              <a:spLocks noChangeArrowheads="1"/>
            </p:cNvSpPr>
            <p:nvPr/>
          </p:nvSpPr>
          <p:spPr bwMode="auto">
            <a:xfrm>
              <a:off x="3264" y="2352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&lt;portType&gt;</a:t>
              </a:r>
            </a:p>
          </p:txBody>
        </p:sp>
        <p:sp>
          <p:nvSpPr>
            <p:cNvPr id="31771" name="Rectangle 26"/>
            <p:cNvSpPr>
              <a:spLocks noChangeArrowheads="1"/>
            </p:cNvSpPr>
            <p:nvPr/>
          </p:nvSpPr>
          <p:spPr bwMode="auto">
            <a:xfrm>
              <a:off x="3264" y="2736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&lt;operation&gt;</a:t>
              </a:r>
            </a:p>
          </p:txBody>
        </p:sp>
        <p:sp>
          <p:nvSpPr>
            <p:cNvPr id="31772" name="Rectangle 27"/>
            <p:cNvSpPr>
              <a:spLocks noChangeArrowheads="1"/>
            </p:cNvSpPr>
            <p:nvPr/>
          </p:nvSpPr>
          <p:spPr bwMode="auto">
            <a:xfrm>
              <a:off x="3936" y="3312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&lt;message&gt;</a:t>
              </a:r>
              <a:r>
                <a:rPr lang="en-US" b="0"/>
                <a:t>, in</a:t>
              </a:r>
            </a:p>
          </p:txBody>
        </p:sp>
        <p:sp>
          <p:nvSpPr>
            <p:cNvPr id="31773" name="Rectangle 28"/>
            <p:cNvSpPr>
              <a:spLocks noChangeArrowheads="1"/>
            </p:cNvSpPr>
            <p:nvPr/>
          </p:nvSpPr>
          <p:spPr bwMode="auto">
            <a:xfrm>
              <a:off x="3936" y="3648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&lt;types&gt;</a:t>
              </a:r>
            </a:p>
          </p:txBody>
        </p:sp>
        <p:cxnSp>
          <p:nvCxnSpPr>
            <p:cNvPr id="31774" name="AutoShape 29"/>
            <p:cNvCxnSpPr>
              <a:cxnSpLocks noChangeShapeType="1"/>
              <a:stCxn id="31771" idx="2"/>
              <a:endCxn id="31777" idx="1"/>
            </p:cNvCxnSpPr>
            <p:nvPr/>
          </p:nvCxnSpPr>
          <p:spPr bwMode="auto">
            <a:xfrm rot="16200000" flipH="1">
              <a:off x="3300" y="3372"/>
              <a:ext cx="1032" cy="24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5" name="AutoShape 30"/>
            <p:cNvCxnSpPr>
              <a:cxnSpLocks noChangeShapeType="1"/>
              <a:stCxn id="31771" idx="2"/>
              <a:endCxn id="31772" idx="1"/>
            </p:cNvCxnSpPr>
            <p:nvPr/>
          </p:nvCxnSpPr>
          <p:spPr bwMode="auto">
            <a:xfrm rot="16200000" flipH="1">
              <a:off x="3588" y="3084"/>
              <a:ext cx="456" cy="24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6" name="Rectangle 31"/>
            <p:cNvSpPr>
              <a:spLocks noChangeArrowheads="1"/>
            </p:cNvSpPr>
            <p:nvPr/>
          </p:nvSpPr>
          <p:spPr bwMode="auto">
            <a:xfrm>
              <a:off x="3936" y="3072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&lt;types&gt;</a:t>
              </a:r>
            </a:p>
          </p:txBody>
        </p:sp>
        <p:sp>
          <p:nvSpPr>
            <p:cNvPr id="31777" name="Rectangle 32"/>
            <p:cNvSpPr>
              <a:spLocks noChangeArrowheads="1"/>
            </p:cNvSpPr>
            <p:nvPr/>
          </p:nvSpPr>
          <p:spPr bwMode="auto">
            <a:xfrm>
              <a:off x="3936" y="3888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&lt;message&gt;</a:t>
              </a:r>
              <a:r>
                <a:rPr lang="en-US" b="0"/>
                <a:t>, out</a:t>
              </a:r>
            </a:p>
          </p:txBody>
        </p:sp>
        <p:cxnSp>
          <p:nvCxnSpPr>
            <p:cNvPr id="31778" name="AutoShape 33"/>
            <p:cNvCxnSpPr>
              <a:cxnSpLocks noChangeShapeType="1"/>
              <a:stCxn id="31770" idx="2"/>
              <a:endCxn id="31771" idx="0"/>
            </p:cNvCxnSpPr>
            <p:nvPr/>
          </p:nvCxnSpPr>
          <p:spPr bwMode="auto">
            <a:xfrm>
              <a:off x="3696" y="2592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Rectangle 3"/>
            <p:cNvSpPr>
              <a:spLocks noChangeArrowheads="1"/>
            </p:cNvSpPr>
            <p:nvPr/>
          </p:nvSpPr>
          <p:spPr bwMode="auto">
            <a:xfrm>
              <a:off x="4199" y="1008"/>
              <a:ext cx="601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&lt;Service&gt;</a:t>
              </a:r>
            </a:p>
          </p:txBody>
        </p:sp>
        <p:sp>
          <p:nvSpPr>
            <p:cNvPr id="36" name="Rectangle 3"/>
            <p:cNvSpPr>
              <a:spLocks noChangeArrowheads="1"/>
            </p:cNvSpPr>
            <p:nvPr/>
          </p:nvSpPr>
          <p:spPr bwMode="auto">
            <a:xfrm>
              <a:off x="3871" y="1008"/>
              <a:ext cx="32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0" dirty="0" smtClean="0">
                  <a:solidFill>
                    <a:schemeClr val="folHlink"/>
                  </a:solidFill>
                </a:rPr>
                <a:t>. . .</a:t>
              </a:r>
              <a:endParaRPr lang="en-US" b="0" dirty="0">
                <a:solidFill>
                  <a:schemeClr val="folHlink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87569" y="117521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root</a:t>
            </a:r>
            <a:endParaRPr lang="en-US" b="0" dirty="0"/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 bwMode="auto">
          <a:xfrm>
            <a:off x="744132" y="1359877"/>
            <a:ext cx="932268" cy="117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FFC57E-EC9B-478E-8E80-7BF330C7C327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219200" y="152400"/>
            <a:ext cx="79232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defTabSz="966788" eaLnBrk="0" hangingPunct="0">
              <a:lnSpc>
                <a:spcPct val="125000"/>
              </a:lnSpc>
              <a:spcBef>
                <a:spcPct val="20000"/>
              </a:spcBef>
            </a:pPr>
            <a:r>
              <a:rPr lang="en-US" sz="2400">
                <a:solidFill>
                  <a:schemeClr val="tx2"/>
                </a:solidFill>
                <a:cs typeface="Times New Roman" pitchFamily="18" charset="0"/>
              </a:rPr>
              <a:t>Distributed Development: Separation of Responsibility</a:t>
            </a:r>
          </a:p>
        </p:txBody>
      </p:sp>
      <p:sp>
        <p:nvSpPr>
          <p:cNvPr id="4100" name="Line 9"/>
          <p:cNvSpPr>
            <a:spLocks noChangeShapeType="1"/>
          </p:cNvSpPr>
          <p:nvPr/>
        </p:nvSpPr>
        <p:spPr bwMode="auto">
          <a:xfrm flipH="1">
            <a:off x="1905000" y="3721100"/>
            <a:ext cx="1584325" cy="146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3367088" y="3357563"/>
            <a:ext cx="1858962" cy="666750"/>
            <a:chOff x="2073" y="1683"/>
            <a:chExt cx="1171" cy="420"/>
          </a:xfrm>
        </p:grpSpPr>
        <p:sp>
          <p:nvSpPr>
            <p:cNvPr id="4140" name="Freeform 10"/>
            <p:cNvSpPr>
              <a:spLocks/>
            </p:cNvSpPr>
            <p:nvPr/>
          </p:nvSpPr>
          <p:spPr bwMode="auto">
            <a:xfrm>
              <a:off x="2073" y="1685"/>
              <a:ext cx="1171" cy="418"/>
            </a:xfrm>
            <a:custGeom>
              <a:avLst/>
              <a:gdLst>
                <a:gd name="T0" fmla="*/ 0 w 8400"/>
                <a:gd name="T1" fmla="*/ 0 h 3200"/>
                <a:gd name="T2" fmla="*/ 0 w 8400"/>
                <a:gd name="T3" fmla="*/ 0 h 3200"/>
                <a:gd name="T4" fmla="*/ 0 w 8400"/>
                <a:gd name="T5" fmla="*/ 0 h 3200"/>
                <a:gd name="T6" fmla="*/ 0 w 8400"/>
                <a:gd name="T7" fmla="*/ 0 h 3200"/>
                <a:gd name="T8" fmla="*/ 0 w 8400"/>
                <a:gd name="T9" fmla="*/ 0 h 3200"/>
                <a:gd name="T10" fmla="*/ 0 w 8400"/>
                <a:gd name="T11" fmla="*/ 0 h 3200"/>
                <a:gd name="T12" fmla="*/ 0 w 8400"/>
                <a:gd name="T13" fmla="*/ 0 h 3200"/>
                <a:gd name="T14" fmla="*/ 0 w 8400"/>
                <a:gd name="T15" fmla="*/ 0 h 3200"/>
                <a:gd name="T16" fmla="*/ 0 w 8400"/>
                <a:gd name="T17" fmla="*/ 0 h 32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00"/>
                <a:gd name="T28" fmla="*/ 0 h 3200"/>
                <a:gd name="T29" fmla="*/ 8400 w 8400"/>
                <a:gd name="T30" fmla="*/ 3200 h 32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00" h="3200">
                  <a:moveTo>
                    <a:pt x="400" y="0"/>
                  </a:moveTo>
                  <a:cubicBezTo>
                    <a:pt x="180" y="0"/>
                    <a:pt x="0" y="180"/>
                    <a:pt x="0" y="400"/>
                  </a:cubicBezTo>
                  <a:lnTo>
                    <a:pt x="0" y="2800"/>
                  </a:lnTo>
                  <a:cubicBezTo>
                    <a:pt x="0" y="3021"/>
                    <a:pt x="180" y="3200"/>
                    <a:pt x="400" y="3200"/>
                  </a:cubicBezTo>
                  <a:lnTo>
                    <a:pt x="8000" y="3200"/>
                  </a:lnTo>
                  <a:cubicBezTo>
                    <a:pt x="8221" y="3200"/>
                    <a:pt x="8400" y="3021"/>
                    <a:pt x="8400" y="2800"/>
                  </a:cubicBezTo>
                  <a:lnTo>
                    <a:pt x="8400" y="400"/>
                  </a:lnTo>
                  <a:cubicBezTo>
                    <a:pt x="8400" y="180"/>
                    <a:pt x="8221" y="0"/>
                    <a:pt x="8000" y="0"/>
                  </a:cubicBezTo>
                  <a:lnTo>
                    <a:pt x="400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1" name="Freeform 11"/>
            <p:cNvSpPr>
              <a:spLocks/>
            </p:cNvSpPr>
            <p:nvPr/>
          </p:nvSpPr>
          <p:spPr bwMode="auto">
            <a:xfrm>
              <a:off x="2073" y="1685"/>
              <a:ext cx="1171" cy="418"/>
            </a:xfrm>
            <a:custGeom>
              <a:avLst/>
              <a:gdLst>
                <a:gd name="T0" fmla="*/ 0 w 8400"/>
                <a:gd name="T1" fmla="*/ 0 h 3200"/>
                <a:gd name="T2" fmla="*/ 0 w 8400"/>
                <a:gd name="T3" fmla="*/ 0 h 3200"/>
                <a:gd name="T4" fmla="*/ 0 w 8400"/>
                <a:gd name="T5" fmla="*/ 0 h 3200"/>
                <a:gd name="T6" fmla="*/ 0 w 8400"/>
                <a:gd name="T7" fmla="*/ 0 h 3200"/>
                <a:gd name="T8" fmla="*/ 0 w 8400"/>
                <a:gd name="T9" fmla="*/ 0 h 3200"/>
                <a:gd name="T10" fmla="*/ 0 w 8400"/>
                <a:gd name="T11" fmla="*/ 0 h 3200"/>
                <a:gd name="T12" fmla="*/ 0 w 8400"/>
                <a:gd name="T13" fmla="*/ 0 h 3200"/>
                <a:gd name="T14" fmla="*/ 0 w 8400"/>
                <a:gd name="T15" fmla="*/ 0 h 3200"/>
                <a:gd name="T16" fmla="*/ 0 w 8400"/>
                <a:gd name="T17" fmla="*/ 0 h 32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00"/>
                <a:gd name="T28" fmla="*/ 0 h 3200"/>
                <a:gd name="T29" fmla="*/ 8400 w 8400"/>
                <a:gd name="T30" fmla="*/ 3200 h 32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00" h="3200">
                  <a:moveTo>
                    <a:pt x="400" y="0"/>
                  </a:moveTo>
                  <a:cubicBezTo>
                    <a:pt x="180" y="0"/>
                    <a:pt x="0" y="180"/>
                    <a:pt x="0" y="400"/>
                  </a:cubicBezTo>
                  <a:lnTo>
                    <a:pt x="0" y="2800"/>
                  </a:lnTo>
                  <a:cubicBezTo>
                    <a:pt x="0" y="3021"/>
                    <a:pt x="180" y="3200"/>
                    <a:pt x="400" y="3200"/>
                  </a:cubicBezTo>
                  <a:lnTo>
                    <a:pt x="8000" y="3200"/>
                  </a:lnTo>
                  <a:cubicBezTo>
                    <a:pt x="8221" y="3200"/>
                    <a:pt x="8400" y="3021"/>
                    <a:pt x="8400" y="2800"/>
                  </a:cubicBezTo>
                  <a:lnTo>
                    <a:pt x="8400" y="400"/>
                  </a:lnTo>
                  <a:cubicBezTo>
                    <a:pt x="8400" y="180"/>
                    <a:pt x="8221" y="0"/>
                    <a:pt x="8000" y="0"/>
                  </a:cubicBezTo>
                  <a:lnTo>
                    <a:pt x="400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2" name="Freeform 12"/>
            <p:cNvSpPr>
              <a:spLocks/>
            </p:cNvSpPr>
            <p:nvPr/>
          </p:nvSpPr>
          <p:spPr bwMode="auto">
            <a:xfrm>
              <a:off x="2333" y="1843"/>
              <a:ext cx="614" cy="208"/>
            </a:xfrm>
            <a:custGeom>
              <a:avLst/>
              <a:gdLst>
                <a:gd name="T0" fmla="*/ 0 w 4400"/>
                <a:gd name="T1" fmla="*/ 0 h 1600"/>
                <a:gd name="T2" fmla="*/ 0 w 4400"/>
                <a:gd name="T3" fmla="*/ 0 h 1600"/>
                <a:gd name="T4" fmla="*/ 0 w 4400"/>
                <a:gd name="T5" fmla="*/ 0 h 1600"/>
                <a:gd name="T6" fmla="*/ 0 w 4400"/>
                <a:gd name="T7" fmla="*/ 0 h 1600"/>
                <a:gd name="T8" fmla="*/ 0 w 4400"/>
                <a:gd name="T9" fmla="*/ 0 h 1600"/>
                <a:gd name="T10" fmla="*/ 0 w 4400"/>
                <a:gd name="T11" fmla="*/ 0 h 1600"/>
                <a:gd name="T12" fmla="*/ 0 w 4400"/>
                <a:gd name="T13" fmla="*/ 0 h 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00"/>
                <a:gd name="T22" fmla="*/ 0 h 1600"/>
                <a:gd name="T23" fmla="*/ 4400 w 4400"/>
                <a:gd name="T24" fmla="*/ 1600 h 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00" h="1600">
                  <a:moveTo>
                    <a:pt x="2200" y="0"/>
                  </a:moveTo>
                  <a:cubicBezTo>
                    <a:pt x="985" y="0"/>
                    <a:pt x="0" y="113"/>
                    <a:pt x="0" y="252"/>
                  </a:cubicBezTo>
                  <a:lnTo>
                    <a:pt x="0" y="1349"/>
                  </a:lnTo>
                  <a:cubicBezTo>
                    <a:pt x="0" y="1488"/>
                    <a:pt x="985" y="1600"/>
                    <a:pt x="2200" y="1600"/>
                  </a:cubicBezTo>
                  <a:cubicBezTo>
                    <a:pt x="3416" y="1600"/>
                    <a:pt x="4400" y="1488"/>
                    <a:pt x="4400" y="1349"/>
                  </a:cubicBezTo>
                  <a:lnTo>
                    <a:pt x="4400" y="252"/>
                  </a:lnTo>
                  <a:cubicBezTo>
                    <a:pt x="4400" y="113"/>
                    <a:pt x="3416" y="0"/>
                    <a:pt x="22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3" name="Freeform 13"/>
            <p:cNvSpPr>
              <a:spLocks/>
            </p:cNvSpPr>
            <p:nvPr/>
          </p:nvSpPr>
          <p:spPr bwMode="auto">
            <a:xfrm>
              <a:off x="2333" y="1843"/>
              <a:ext cx="614" cy="208"/>
            </a:xfrm>
            <a:custGeom>
              <a:avLst/>
              <a:gdLst>
                <a:gd name="T0" fmla="*/ 0 w 4400"/>
                <a:gd name="T1" fmla="*/ 0 h 1600"/>
                <a:gd name="T2" fmla="*/ 0 w 4400"/>
                <a:gd name="T3" fmla="*/ 0 h 1600"/>
                <a:gd name="T4" fmla="*/ 0 w 4400"/>
                <a:gd name="T5" fmla="*/ 0 h 1600"/>
                <a:gd name="T6" fmla="*/ 0 w 4400"/>
                <a:gd name="T7" fmla="*/ 0 h 1600"/>
                <a:gd name="T8" fmla="*/ 0 w 4400"/>
                <a:gd name="T9" fmla="*/ 0 h 1600"/>
                <a:gd name="T10" fmla="*/ 0 w 4400"/>
                <a:gd name="T11" fmla="*/ 0 h 1600"/>
                <a:gd name="T12" fmla="*/ 0 w 4400"/>
                <a:gd name="T13" fmla="*/ 0 h 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00"/>
                <a:gd name="T22" fmla="*/ 0 h 1600"/>
                <a:gd name="T23" fmla="*/ 4400 w 4400"/>
                <a:gd name="T24" fmla="*/ 1600 h 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00" h="1600">
                  <a:moveTo>
                    <a:pt x="2200" y="0"/>
                  </a:moveTo>
                  <a:cubicBezTo>
                    <a:pt x="985" y="0"/>
                    <a:pt x="0" y="113"/>
                    <a:pt x="0" y="252"/>
                  </a:cubicBezTo>
                  <a:lnTo>
                    <a:pt x="0" y="1349"/>
                  </a:lnTo>
                  <a:cubicBezTo>
                    <a:pt x="0" y="1488"/>
                    <a:pt x="985" y="1600"/>
                    <a:pt x="2200" y="1600"/>
                  </a:cubicBezTo>
                  <a:cubicBezTo>
                    <a:pt x="3416" y="1600"/>
                    <a:pt x="4400" y="1488"/>
                    <a:pt x="4400" y="1349"/>
                  </a:cubicBezTo>
                  <a:lnTo>
                    <a:pt x="4400" y="252"/>
                  </a:lnTo>
                  <a:cubicBezTo>
                    <a:pt x="4400" y="113"/>
                    <a:pt x="3416" y="0"/>
                    <a:pt x="2200" y="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14"/>
            <p:cNvSpPr>
              <a:spLocks/>
            </p:cNvSpPr>
            <p:nvPr/>
          </p:nvSpPr>
          <p:spPr bwMode="auto">
            <a:xfrm>
              <a:off x="2333" y="1875"/>
              <a:ext cx="614" cy="33"/>
            </a:xfrm>
            <a:custGeom>
              <a:avLst/>
              <a:gdLst>
                <a:gd name="T0" fmla="*/ 0 w 482"/>
                <a:gd name="T1" fmla="*/ 0 h 28"/>
                <a:gd name="T2" fmla="*/ 383555737 w 482"/>
                <a:gd name="T3" fmla="*/ 454652 h 28"/>
                <a:gd name="T4" fmla="*/ 768005656 w 482"/>
                <a:gd name="T5" fmla="*/ 0 h 28"/>
                <a:gd name="T6" fmla="*/ 0 60000 65536"/>
                <a:gd name="T7" fmla="*/ 0 60000 65536"/>
                <a:gd name="T8" fmla="*/ 0 60000 65536"/>
                <a:gd name="T9" fmla="*/ 0 w 482"/>
                <a:gd name="T10" fmla="*/ 0 h 28"/>
                <a:gd name="T11" fmla="*/ 482 w 482"/>
                <a:gd name="T12" fmla="*/ 28 h 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2" h="28">
                  <a:moveTo>
                    <a:pt x="0" y="0"/>
                  </a:moveTo>
                  <a:cubicBezTo>
                    <a:pt x="0" y="15"/>
                    <a:pt x="108" y="28"/>
                    <a:pt x="241" y="28"/>
                  </a:cubicBezTo>
                  <a:cubicBezTo>
                    <a:pt x="374" y="28"/>
                    <a:pt x="482" y="15"/>
                    <a:pt x="482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5" name="Rectangle 15"/>
            <p:cNvSpPr>
              <a:spLocks noChangeArrowheads="1"/>
            </p:cNvSpPr>
            <p:nvPr/>
          </p:nvSpPr>
          <p:spPr bwMode="auto">
            <a:xfrm>
              <a:off x="2469" y="1902"/>
              <a:ext cx="38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Registry</a:t>
              </a:r>
              <a:endParaRPr lang="en-US" sz="1400" b="0"/>
            </a:p>
          </p:txBody>
        </p:sp>
        <p:sp>
          <p:nvSpPr>
            <p:cNvPr id="4146" name="Rectangle 16"/>
            <p:cNvSpPr>
              <a:spLocks noChangeArrowheads="1"/>
            </p:cNvSpPr>
            <p:nvPr/>
          </p:nvSpPr>
          <p:spPr bwMode="auto">
            <a:xfrm>
              <a:off x="2333" y="1683"/>
              <a:ext cx="75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</a:rPr>
                <a:t>Service brokers</a:t>
              </a:r>
            </a:p>
          </p:txBody>
        </p:sp>
        <p:sp>
          <p:nvSpPr>
            <p:cNvPr id="4147" name="Rectangle 17"/>
            <p:cNvSpPr>
              <a:spLocks noChangeArrowheads="1"/>
            </p:cNvSpPr>
            <p:nvPr/>
          </p:nvSpPr>
          <p:spPr bwMode="auto">
            <a:xfrm>
              <a:off x="2469" y="1902"/>
              <a:ext cx="38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Registry</a:t>
              </a:r>
              <a:endParaRPr lang="en-US" sz="1400" b="0"/>
            </a:p>
          </p:txBody>
        </p:sp>
      </p:grpSp>
      <p:sp>
        <p:nvSpPr>
          <p:cNvPr id="4102" name="Line 18"/>
          <p:cNvSpPr>
            <a:spLocks noChangeShapeType="1"/>
          </p:cNvSpPr>
          <p:nvPr/>
        </p:nvSpPr>
        <p:spPr bwMode="auto">
          <a:xfrm flipV="1">
            <a:off x="2286000" y="3811588"/>
            <a:ext cx="1493838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" name="Line 19"/>
          <p:cNvSpPr>
            <a:spLocks noChangeShapeType="1"/>
          </p:cNvSpPr>
          <p:nvPr/>
        </p:nvSpPr>
        <p:spPr bwMode="auto">
          <a:xfrm flipH="1" flipV="1">
            <a:off x="4803775" y="3811588"/>
            <a:ext cx="1597025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5459413" y="5116513"/>
            <a:ext cx="1703387" cy="827087"/>
            <a:chOff x="3358" y="2181"/>
            <a:chExt cx="949" cy="521"/>
          </a:xfrm>
        </p:grpSpPr>
        <p:sp>
          <p:nvSpPr>
            <p:cNvPr id="4133" name="Freeform 25"/>
            <p:cNvSpPr>
              <a:spLocks/>
            </p:cNvSpPr>
            <p:nvPr/>
          </p:nvSpPr>
          <p:spPr bwMode="auto">
            <a:xfrm>
              <a:off x="3358" y="2181"/>
              <a:ext cx="949" cy="521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4" name="Freeform 26"/>
            <p:cNvSpPr>
              <a:spLocks/>
            </p:cNvSpPr>
            <p:nvPr/>
          </p:nvSpPr>
          <p:spPr bwMode="auto">
            <a:xfrm>
              <a:off x="3358" y="2181"/>
              <a:ext cx="949" cy="521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5" name="Rectangle 27"/>
            <p:cNvSpPr>
              <a:spLocks noChangeArrowheads="1"/>
            </p:cNvSpPr>
            <p:nvPr/>
          </p:nvSpPr>
          <p:spPr bwMode="auto">
            <a:xfrm>
              <a:off x="3440" y="2197"/>
              <a:ext cx="83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</a:rPr>
                <a:t>Service providers</a:t>
              </a:r>
            </a:p>
          </p:txBody>
        </p:sp>
        <p:sp>
          <p:nvSpPr>
            <p:cNvPr id="4136" name="Freeform 28"/>
            <p:cNvSpPr>
              <a:spLocks/>
            </p:cNvSpPr>
            <p:nvPr/>
          </p:nvSpPr>
          <p:spPr bwMode="auto">
            <a:xfrm>
              <a:off x="3525" y="2389"/>
              <a:ext cx="726" cy="261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7" name="Freeform 29"/>
            <p:cNvSpPr>
              <a:spLocks/>
            </p:cNvSpPr>
            <p:nvPr/>
          </p:nvSpPr>
          <p:spPr bwMode="auto">
            <a:xfrm>
              <a:off x="3525" y="2389"/>
              <a:ext cx="726" cy="261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8" name="Freeform 30"/>
            <p:cNvSpPr>
              <a:spLocks/>
            </p:cNvSpPr>
            <p:nvPr/>
          </p:nvSpPr>
          <p:spPr bwMode="auto">
            <a:xfrm>
              <a:off x="3525" y="2430"/>
              <a:ext cx="726" cy="41"/>
            </a:xfrm>
            <a:custGeom>
              <a:avLst/>
              <a:gdLst>
                <a:gd name="T0" fmla="*/ 0 w 570"/>
                <a:gd name="T1" fmla="*/ 0 h 35"/>
                <a:gd name="T2" fmla="*/ 449826965 w 570"/>
                <a:gd name="T3" fmla="*/ 394596 h 35"/>
                <a:gd name="T4" fmla="*/ 900618502 w 570"/>
                <a:gd name="T5" fmla="*/ 0 h 35"/>
                <a:gd name="T6" fmla="*/ 0 60000 65536"/>
                <a:gd name="T7" fmla="*/ 0 60000 65536"/>
                <a:gd name="T8" fmla="*/ 0 60000 65536"/>
                <a:gd name="T9" fmla="*/ 0 w 570"/>
                <a:gd name="T10" fmla="*/ 0 h 35"/>
                <a:gd name="T11" fmla="*/ 570 w 570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0" h="35">
                  <a:moveTo>
                    <a:pt x="0" y="0"/>
                  </a:moveTo>
                  <a:cubicBezTo>
                    <a:pt x="0" y="19"/>
                    <a:pt x="128" y="35"/>
                    <a:pt x="285" y="35"/>
                  </a:cubicBezTo>
                  <a:cubicBezTo>
                    <a:pt x="442" y="35"/>
                    <a:pt x="570" y="19"/>
                    <a:pt x="570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9" name="Rectangle 31"/>
            <p:cNvSpPr>
              <a:spLocks noChangeArrowheads="1"/>
            </p:cNvSpPr>
            <p:nvPr/>
          </p:nvSpPr>
          <p:spPr bwMode="auto">
            <a:xfrm>
              <a:off x="3585" y="2480"/>
              <a:ext cx="59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Active Objects</a:t>
              </a:r>
              <a:endParaRPr lang="en-US" sz="1400" b="0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1328738" y="5168900"/>
            <a:ext cx="1792287" cy="774700"/>
            <a:chOff x="860" y="2214"/>
            <a:chExt cx="1004" cy="488"/>
          </a:xfrm>
        </p:grpSpPr>
        <p:sp>
          <p:nvSpPr>
            <p:cNvPr id="4126" name="Freeform 33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7" name="Freeform 34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8" name="Rectangle 35"/>
            <p:cNvSpPr>
              <a:spLocks noChangeArrowheads="1"/>
            </p:cNvSpPr>
            <p:nvPr/>
          </p:nvSpPr>
          <p:spPr bwMode="auto">
            <a:xfrm>
              <a:off x="926" y="2215"/>
              <a:ext cx="87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</a:rPr>
                <a:t>Application builders</a:t>
              </a:r>
            </a:p>
          </p:txBody>
        </p:sp>
        <p:sp>
          <p:nvSpPr>
            <p:cNvPr id="4129" name="Freeform 36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0" name="Freeform 37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1" name="Freeform 38"/>
            <p:cNvSpPr>
              <a:spLocks/>
            </p:cNvSpPr>
            <p:nvPr/>
          </p:nvSpPr>
          <p:spPr bwMode="auto">
            <a:xfrm>
              <a:off x="1513" y="2389"/>
              <a:ext cx="147" cy="261"/>
            </a:xfrm>
            <a:custGeom>
              <a:avLst/>
              <a:gdLst>
                <a:gd name="T0" fmla="*/ 135745460 w 116"/>
                <a:gd name="T1" fmla="*/ 6857221 h 219"/>
                <a:gd name="T2" fmla="*/ 0 w 116"/>
                <a:gd name="T3" fmla="*/ 3455580 h 219"/>
                <a:gd name="T4" fmla="*/ 135745460 w 116"/>
                <a:gd name="T5" fmla="*/ 0 h 219"/>
                <a:gd name="T6" fmla="*/ 0 60000 65536"/>
                <a:gd name="T7" fmla="*/ 0 60000 65536"/>
                <a:gd name="T8" fmla="*/ 0 60000 65536"/>
                <a:gd name="T9" fmla="*/ 0 w 116"/>
                <a:gd name="T10" fmla="*/ 0 h 219"/>
                <a:gd name="T11" fmla="*/ 116 w 116"/>
                <a:gd name="T12" fmla="*/ 219 h 2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6" h="219">
                  <a:moveTo>
                    <a:pt x="116" y="219"/>
                  </a:moveTo>
                  <a:cubicBezTo>
                    <a:pt x="52" y="219"/>
                    <a:pt x="0" y="170"/>
                    <a:pt x="0" y="110"/>
                  </a:cubicBezTo>
                  <a:cubicBezTo>
                    <a:pt x="0" y="49"/>
                    <a:pt x="52" y="0"/>
                    <a:pt x="116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2" name="Rectangle 39"/>
            <p:cNvSpPr>
              <a:spLocks noChangeArrowheads="1"/>
            </p:cNvSpPr>
            <p:nvPr/>
          </p:nvSpPr>
          <p:spPr bwMode="auto">
            <a:xfrm>
              <a:off x="994" y="2462"/>
              <a:ext cx="57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Applications</a:t>
              </a:r>
              <a:endParaRPr lang="en-US" sz="1400" b="0"/>
            </a:p>
          </p:txBody>
        </p:sp>
      </p:grpSp>
      <p:sp>
        <p:nvSpPr>
          <p:cNvPr id="4106" name="Line 40"/>
          <p:cNvSpPr>
            <a:spLocks noChangeShapeType="1"/>
          </p:cNvSpPr>
          <p:nvPr/>
        </p:nvSpPr>
        <p:spPr bwMode="auto">
          <a:xfrm>
            <a:off x="3124200" y="55626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Line 41"/>
          <p:cNvSpPr>
            <a:spLocks noChangeShapeType="1"/>
          </p:cNvSpPr>
          <p:nvPr/>
        </p:nvSpPr>
        <p:spPr bwMode="auto">
          <a:xfrm flipH="1">
            <a:off x="3124200" y="57150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8" name="AutoShape 42"/>
          <p:cNvSpPr>
            <a:spLocks noChangeArrowheads="1"/>
          </p:cNvSpPr>
          <p:nvPr/>
        </p:nvSpPr>
        <p:spPr bwMode="auto">
          <a:xfrm>
            <a:off x="3581400" y="4651375"/>
            <a:ext cx="1355725" cy="530225"/>
          </a:xfrm>
          <a:prstGeom prst="irregularSeal1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Internet</a:t>
            </a:r>
          </a:p>
        </p:txBody>
      </p:sp>
      <p:grpSp>
        <p:nvGrpSpPr>
          <p:cNvPr id="5" name="Group 72"/>
          <p:cNvGrpSpPr>
            <a:grpSpLocks/>
          </p:cNvGrpSpPr>
          <p:nvPr/>
        </p:nvGrpSpPr>
        <p:grpSpPr bwMode="auto">
          <a:xfrm>
            <a:off x="5334000" y="2743200"/>
            <a:ext cx="1905000" cy="1179513"/>
            <a:chOff x="3265" y="1397"/>
            <a:chExt cx="976" cy="743"/>
          </a:xfrm>
        </p:grpSpPr>
        <p:sp>
          <p:nvSpPr>
            <p:cNvPr id="4120" name="Rectangle 55"/>
            <p:cNvSpPr>
              <a:spLocks noChangeArrowheads="1"/>
            </p:cNvSpPr>
            <p:nvPr/>
          </p:nvSpPr>
          <p:spPr bwMode="auto">
            <a:xfrm>
              <a:off x="3508" y="1397"/>
              <a:ext cx="733" cy="7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121" name="Rectangle 56"/>
            <p:cNvSpPr>
              <a:spLocks noChangeArrowheads="1"/>
            </p:cNvSpPr>
            <p:nvPr/>
          </p:nvSpPr>
          <p:spPr bwMode="auto">
            <a:xfrm>
              <a:off x="3570" y="1454"/>
              <a:ext cx="610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White pages</a:t>
              </a:r>
            </a:p>
          </p:txBody>
        </p:sp>
        <p:sp>
          <p:nvSpPr>
            <p:cNvPr id="4122" name="Rectangle 57"/>
            <p:cNvSpPr>
              <a:spLocks noChangeArrowheads="1"/>
            </p:cNvSpPr>
            <p:nvPr/>
          </p:nvSpPr>
          <p:spPr bwMode="auto">
            <a:xfrm>
              <a:off x="3570" y="1683"/>
              <a:ext cx="610" cy="17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Yellow pages</a:t>
              </a:r>
            </a:p>
          </p:txBody>
        </p:sp>
        <p:sp>
          <p:nvSpPr>
            <p:cNvPr id="4123" name="Rectangle 58"/>
            <p:cNvSpPr>
              <a:spLocks noChangeArrowheads="1"/>
            </p:cNvSpPr>
            <p:nvPr/>
          </p:nvSpPr>
          <p:spPr bwMode="auto">
            <a:xfrm>
              <a:off x="3570" y="1912"/>
              <a:ext cx="610" cy="171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Green pages</a:t>
              </a:r>
            </a:p>
          </p:txBody>
        </p:sp>
        <p:sp>
          <p:nvSpPr>
            <p:cNvPr id="4124" name="Line 59"/>
            <p:cNvSpPr>
              <a:spLocks noChangeShapeType="1"/>
            </p:cNvSpPr>
            <p:nvPr/>
          </p:nvSpPr>
          <p:spPr bwMode="auto">
            <a:xfrm>
              <a:off x="3265" y="2111"/>
              <a:ext cx="243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5" name="Line 60"/>
            <p:cNvSpPr>
              <a:spLocks noChangeShapeType="1"/>
            </p:cNvSpPr>
            <p:nvPr/>
          </p:nvSpPr>
          <p:spPr bwMode="auto">
            <a:xfrm flipV="1">
              <a:off x="3265" y="1397"/>
              <a:ext cx="243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0" name="Rectangle 67"/>
          <p:cNvSpPr>
            <a:spLocks noChangeArrowheads="1"/>
          </p:cNvSpPr>
          <p:nvPr/>
        </p:nvSpPr>
        <p:spPr bwMode="auto">
          <a:xfrm>
            <a:off x="1066800" y="990600"/>
            <a:ext cx="7529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tx2"/>
                </a:solidFill>
              </a:rPr>
              <a:t>The Three-Party Model of Service-Oriented Software Development</a:t>
            </a:r>
          </a:p>
        </p:txBody>
      </p:sp>
      <p:sp>
        <p:nvSpPr>
          <p:cNvPr id="172101" name="AutoShape 69"/>
          <p:cNvSpPr>
            <a:spLocks noChangeArrowheads="1"/>
          </p:cNvSpPr>
          <p:nvPr/>
        </p:nvSpPr>
        <p:spPr bwMode="auto">
          <a:xfrm>
            <a:off x="7391400" y="3276600"/>
            <a:ext cx="1676400" cy="1828800"/>
          </a:xfrm>
          <a:prstGeom prst="wedgeRoundRectCallout">
            <a:avLst>
              <a:gd name="adj1" fmla="val -73509"/>
              <a:gd name="adj2" fmla="val 78083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0"/>
              <a:t>Traditional object-oriented programmers, active objects hosting</a:t>
            </a:r>
          </a:p>
        </p:txBody>
      </p:sp>
      <p:sp>
        <p:nvSpPr>
          <p:cNvPr id="172105" name="AutoShape 73"/>
          <p:cNvSpPr>
            <a:spLocks noChangeArrowheads="1"/>
          </p:cNvSpPr>
          <p:nvPr/>
        </p:nvSpPr>
        <p:spPr bwMode="auto">
          <a:xfrm flipH="1">
            <a:off x="2962042" y="1676400"/>
            <a:ext cx="2264008" cy="1295400"/>
          </a:xfrm>
          <a:prstGeom prst="wedgeRoundRectCallout">
            <a:avLst>
              <a:gd name="adj1" fmla="val 1728"/>
              <a:gd name="adj2" fmla="val 67928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0" dirty="0"/>
              <a:t>Developers who understand database, ontology, </a:t>
            </a:r>
            <a:r>
              <a:rPr lang="en-US" b="0" dirty="0" smtClean="0"/>
              <a:t>searching, and </a:t>
            </a:r>
            <a:r>
              <a:rPr lang="en-US" b="0" dirty="0"/>
              <a:t>matching</a:t>
            </a:r>
          </a:p>
        </p:txBody>
      </p:sp>
      <p:sp>
        <p:nvSpPr>
          <p:cNvPr id="4113" name="Text Box 74"/>
          <p:cNvSpPr txBox="1">
            <a:spLocks noChangeArrowheads="1"/>
          </p:cNvSpPr>
          <p:nvPr/>
        </p:nvSpPr>
        <p:spPr bwMode="auto">
          <a:xfrm>
            <a:off x="1252538" y="6030913"/>
            <a:ext cx="1871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/>
              <a:t>Service requesters</a:t>
            </a:r>
          </a:p>
        </p:txBody>
      </p:sp>
      <p:sp>
        <p:nvSpPr>
          <p:cNvPr id="4114" name="Text Box 75"/>
          <p:cNvSpPr txBox="1">
            <a:spLocks noChangeArrowheads="1"/>
          </p:cNvSpPr>
          <p:nvPr/>
        </p:nvSpPr>
        <p:spPr bwMode="auto">
          <a:xfrm>
            <a:off x="5334000" y="6030913"/>
            <a:ext cx="1935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/>
              <a:t>Service developers</a:t>
            </a:r>
          </a:p>
        </p:txBody>
      </p:sp>
      <p:sp>
        <p:nvSpPr>
          <p:cNvPr id="4115" name="Text Box 76"/>
          <p:cNvSpPr txBox="1">
            <a:spLocks noChangeArrowheads="1"/>
          </p:cNvSpPr>
          <p:nvPr/>
        </p:nvSpPr>
        <p:spPr bwMode="auto">
          <a:xfrm>
            <a:off x="3403600" y="4129088"/>
            <a:ext cx="1854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/>
              <a:t>Service repository</a:t>
            </a:r>
          </a:p>
        </p:txBody>
      </p:sp>
      <p:pic>
        <p:nvPicPr>
          <p:cNvPr id="4116" name="Picture 49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630238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7" name="TextBox 49"/>
          <p:cNvSpPr txBox="1">
            <a:spLocks noChangeArrowheads="1"/>
          </p:cNvSpPr>
          <p:nvPr/>
        </p:nvSpPr>
        <p:spPr bwMode="auto">
          <a:xfrm>
            <a:off x="152400" y="2133600"/>
            <a:ext cx="998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/>
              <a:t>End user</a:t>
            </a:r>
          </a:p>
        </p:txBody>
      </p:sp>
      <p:cxnSp>
        <p:nvCxnSpPr>
          <p:cNvPr id="4118" name="Straight Connector 51"/>
          <p:cNvCxnSpPr>
            <a:cxnSpLocks noChangeShapeType="1"/>
            <a:stCxn id="4117" idx="2"/>
          </p:cNvCxnSpPr>
          <p:nvPr/>
        </p:nvCxnSpPr>
        <p:spPr bwMode="auto">
          <a:xfrm rot="16200000" flipH="1">
            <a:off x="-594518" y="3748881"/>
            <a:ext cx="3135312" cy="644525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2103" name="AutoShape 71"/>
          <p:cNvSpPr>
            <a:spLocks noChangeArrowheads="1"/>
          </p:cNvSpPr>
          <p:nvPr/>
        </p:nvSpPr>
        <p:spPr bwMode="auto">
          <a:xfrm flipH="1">
            <a:off x="152400" y="3429000"/>
            <a:ext cx="2209800" cy="1371600"/>
          </a:xfrm>
          <a:prstGeom prst="wedgeRoundRectCallout">
            <a:avLst>
              <a:gd name="adj1" fmla="val -26662"/>
              <a:gd name="adj2" fmla="val 6775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0"/>
              <a:t>Software engineers who understand the application domain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393896" y="1513053"/>
            <a:ext cx="1196941" cy="990433"/>
          </a:xfrm>
          <a:prstGeom prst="wedgeRoundRectCallout">
            <a:avLst>
              <a:gd name="adj1" fmla="val -83155"/>
              <a:gd name="adj2" fmla="val 1518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Not a part of the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model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101" grpId="0" animBg="1"/>
      <p:bldP spid="172105" grpId="0" animBg="1"/>
      <p:bldP spid="172103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 Services vs. OOC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8153400" cy="5486400"/>
          </a:xfrm>
        </p:spPr>
        <p:txBody>
          <a:bodyPr/>
          <a:lstStyle/>
          <a:p>
            <a:pPr marL="0" indent="0" defTabSz="966788">
              <a:buNone/>
              <a:tabLst>
                <a:tab pos="4119563" algn="l"/>
              </a:tabLst>
            </a:pPr>
            <a:r>
              <a:rPr lang="en-US" b="1" dirty="0" smtClean="0">
                <a:solidFill>
                  <a:srgbClr val="0033CC"/>
                </a:solidFill>
              </a:rPr>
              <a:t>SOAP/WSDL Services</a:t>
            </a:r>
          </a:p>
          <a:p>
            <a:pPr defTabSz="966788">
              <a:tabLst>
                <a:tab pos="4119563" algn="l"/>
              </a:tabLst>
            </a:pPr>
            <a:r>
              <a:rPr lang="en-US" dirty="0" smtClean="0"/>
              <a:t>WSDL interface	</a:t>
            </a:r>
            <a:r>
              <a:rPr lang="en-US" dirty="0" smtClean="0">
                <a:sym typeface="Wingdings" pitchFamily="2" charset="2"/>
              </a:rPr>
              <a:t>  Language interface</a:t>
            </a:r>
          </a:p>
          <a:p>
            <a:pPr defTabSz="966788">
              <a:tabLst>
                <a:tab pos="4119563" algn="l"/>
              </a:tabLst>
            </a:pPr>
            <a:r>
              <a:rPr lang="en-US" dirty="0" smtClean="0"/>
              <a:t>Namespace of services 	</a:t>
            </a:r>
            <a:r>
              <a:rPr lang="en-US" dirty="0" smtClean="0">
                <a:sym typeface="Wingdings" pitchFamily="2" charset="2"/>
              </a:rPr>
              <a:t>  N</a:t>
            </a:r>
            <a:r>
              <a:rPr lang="en-US" dirty="0" smtClean="0"/>
              <a:t>amespace of classes</a:t>
            </a:r>
          </a:p>
          <a:p>
            <a:pPr defTabSz="966788">
              <a:tabLst>
                <a:tab pos="4119563" algn="l"/>
              </a:tabLst>
            </a:pPr>
            <a:r>
              <a:rPr lang="en-US" dirty="0" smtClean="0"/>
              <a:t>Service 	</a:t>
            </a:r>
            <a:r>
              <a:rPr lang="en-US" dirty="0" smtClean="0">
                <a:sym typeface="Wingdings" pitchFamily="2" charset="2"/>
              </a:rPr>
              <a:t>  </a:t>
            </a:r>
            <a:r>
              <a:rPr lang="en-US" dirty="0" smtClean="0">
                <a:sym typeface="Wingdings" pitchFamily="2" charset="2"/>
              </a:rPr>
              <a:t>Class/Object</a:t>
            </a:r>
            <a:endParaRPr lang="en-US" dirty="0" smtClean="0">
              <a:sym typeface="Wingdings" pitchFamily="2" charset="2"/>
            </a:endParaRPr>
          </a:p>
          <a:p>
            <a:pPr defTabSz="966788">
              <a:tabLst>
                <a:tab pos="4119563" algn="l"/>
              </a:tabLst>
            </a:pPr>
            <a:r>
              <a:rPr lang="en-US" dirty="0" smtClean="0">
                <a:sym typeface="Wingdings" pitchFamily="2" charset="2"/>
              </a:rPr>
              <a:t>Operation	  Method</a:t>
            </a:r>
          </a:p>
          <a:p>
            <a:pPr defTabSz="966788">
              <a:tabLst>
                <a:tab pos="4119563" algn="l"/>
              </a:tabLst>
            </a:pPr>
            <a:r>
              <a:rPr lang="en-US" dirty="0" smtClean="0"/>
              <a:t>Operation type in	</a:t>
            </a:r>
            <a:r>
              <a:rPr lang="en-US" dirty="0" smtClean="0">
                <a:sym typeface="Wingdings" pitchFamily="2" charset="2"/>
              </a:rPr>
              <a:t>  Method parameter</a:t>
            </a:r>
          </a:p>
          <a:p>
            <a:pPr defTabSz="966788">
              <a:tabLst>
                <a:tab pos="4119563" algn="l"/>
              </a:tabLst>
            </a:pPr>
            <a:r>
              <a:rPr lang="en-US" dirty="0" smtClean="0">
                <a:sym typeface="Wingdings" pitchFamily="2" charset="2"/>
              </a:rPr>
              <a:t>Operation type out	  Method return value</a:t>
            </a:r>
          </a:p>
          <a:p>
            <a:pPr defTabSz="966788">
              <a:tabLst>
                <a:tab pos="4119563" algn="l"/>
              </a:tabLst>
            </a:pPr>
            <a:r>
              <a:rPr lang="en-US" dirty="0" smtClean="0">
                <a:solidFill>
                  <a:srgbClr val="990000"/>
                </a:solidFill>
                <a:sym typeface="Wingdings" pitchFamily="2" charset="2"/>
              </a:rPr>
              <a:t>Binding protocol (SOAP)	</a:t>
            </a:r>
          </a:p>
          <a:p>
            <a:pPr defTabSz="966788">
              <a:tabLst>
                <a:tab pos="4119563" algn="l"/>
              </a:tabLst>
            </a:pPr>
            <a:r>
              <a:rPr lang="en-US" dirty="0" smtClean="0">
                <a:solidFill>
                  <a:srgbClr val="990000"/>
                </a:solidFill>
                <a:sym typeface="Wingdings" pitchFamily="2" charset="2"/>
              </a:rPr>
              <a:t>Service address (URL)	</a:t>
            </a:r>
          </a:p>
          <a:p>
            <a:pPr marL="0" indent="0" defTabSz="966788">
              <a:buNone/>
              <a:tabLst>
                <a:tab pos="4119563" algn="l"/>
              </a:tabLst>
            </a:pPr>
            <a:r>
              <a:rPr lang="en-US" b="1" dirty="0" smtClean="0">
                <a:solidFill>
                  <a:srgbClr val="0033CC"/>
                </a:solidFill>
                <a:sym typeface="Wingdings" pitchFamily="2" charset="2"/>
              </a:rPr>
              <a:t>RESTful Services</a:t>
            </a:r>
            <a:r>
              <a:rPr lang="en-US" dirty="0" smtClean="0">
                <a:solidFill>
                  <a:srgbClr val="0033CC"/>
                </a:solidFill>
                <a:sym typeface="Wingdings" pitchFamily="2" charset="2"/>
              </a:rPr>
              <a:t>	 Resource  Method</a:t>
            </a:r>
          </a:p>
          <a:p>
            <a:pPr defTabSz="966788">
              <a:tabLst>
                <a:tab pos="4119563" algn="l"/>
              </a:tabLst>
            </a:pP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Service	 Resource  Method</a:t>
            </a:r>
          </a:p>
          <a:p>
            <a:pPr defTabSz="966788">
              <a:tabLst>
                <a:tab pos="4119563" algn="l"/>
              </a:tabLst>
            </a:pPr>
            <a:endParaRPr lang="en-US" dirty="0">
              <a:solidFill>
                <a:srgbClr val="990000"/>
              </a:solidFill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6AF8A-C0DE-4564-ABF0-417C1831915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2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8001000" cy="623888"/>
          </a:xfrm>
        </p:spPr>
        <p:txBody>
          <a:bodyPr/>
          <a:lstStyle/>
          <a:p>
            <a:pPr algn="ctr"/>
            <a:r>
              <a:rPr lang="en-US" dirty="0" smtClean="0"/>
              <a:t>Summery: Key SOA, SOC &amp; SOD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6AF8A-C0DE-4564-ABF0-417C1831915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Text Box 33"/>
          <p:cNvSpPr txBox="1">
            <a:spLocks noGrp="1" noChangeArrowheads="1"/>
          </p:cNvSpPr>
          <p:nvPr>
            <p:ph idx="1"/>
          </p:nvPr>
        </p:nvSpPr>
        <p:spPr bwMode="auto">
          <a:xfrm>
            <a:off x="533400" y="1219200"/>
            <a:ext cx="8458200" cy="5336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b="0" dirty="0">
                <a:ea typeface="宋体" pitchFamily="2" charset="-122"/>
                <a:cs typeface="Times New Roman" pitchFamily="18" charset="0"/>
              </a:rPr>
              <a:t>Component-based composition with open standards and protocols </a:t>
            </a:r>
          </a:p>
          <a:p>
            <a:r>
              <a:rPr lang="en-US" altLang="zh-CN" sz="2400" b="0" dirty="0" smtClean="0">
                <a:ea typeface="宋体" pitchFamily="2" charset="-122"/>
                <a:cs typeface="Times New Roman" pitchFamily="18" charset="0"/>
              </a:rPr>
              <a:t>Remote objects</a:t>
            </a:r>
            <a:r>
              <a:rPr lang="en-US" altLang="zh-CN" sz="2400" b="0" dirty="0"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400" b="0" dirty="0" smtClean="0">
                <a:ea typeface="宋体" pitchFamily="2" charset="-122"/>
                <a:cs typeface="Times New Roman" pitchFamily="18" charset="0"/>
              </a:rPr>
              <a:t>binding, and remote invocation</a:t>
            </a:r>
            <a:endParaRPr lang="en-US" altLang="zh-CN" sz="2400" b="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b="0" dirty="0" smtClean="0">
                <a:ea typeface="宋体" pitchFamily="2" charset="-122"/>
                <a:cs typeface="Times New Roman" pitchFamily="18" charset="0"/>
              </a:rPr>
              <a:t>Autonomous services with platform-independent: Using proxy, instead of code integration</a:t>
            </a:r>
          </a:p>
          <a:p>
            <a:r>
              <a:rPr lang="en-US" altLang="zh-CN" sz="2400" b="0" dirty="0" smtClean="0">
                <a:ea typeface="宋体" pitchFamily="2" charset="-122"/>
                <a:cs typeface="Times New Roman" pitchFamily="18" charset="0"/>
              </a:rPr>
              <a:t>Loosely </a:t>
            </a:r>
            <a:r>
              <a:rPr lang="en-US" altLang="zh-CN" sz="2400" b="0" dirty="0">
                <a:ea typeface="宋体" pitchFamily="2" charset="-122"/>
                <a:cs typeface="Times New Roman" pitchFamily="18" charset="0"/>
              </a:rPr>
              <a:t>coupling </a:t>
            </a:r>
            <a:r>
              <a:rPr lang="en-US" altLang="zh-CN" sz="2400" b="0" dirty="0" smtClean="0">
                <a:ea typeface="宋体" pitchFamily="2" charset="-122"/>
                <a:cs typeface="Times New Roman" pitchFamily="18" charset="0"/>
              </a:rPr>
              <a:t>using message-based communication and asynchronous communication is supported</a:t>
            </a:r>
            <a:endParaRPr lang="en-US" altLang="zh-CN" sz="2400" b="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b="0" dirty="0" smtClean="0">
                <a:ea typeface="宋体" pitchFamily="2" charset="-122"/>
                <a:cs typeface="Times New Roman" pitchFamily="18" charset="0"/>
              </a:rPr>
              <a:t>Web-based repository </a:t>
            </a:r>
            <a:r>
              <a:rPr lang="en-US" altLang="zh-CN" sz="2400" b="0" dirty="0">
                <a:ea typeface="宋体" pitchFamily="2" charset="-122"/>
                <a:cs typeface="Times New Roman" pitchFamily="18" charset="0"/>
              </a:rPr>
              <a:t>of internet-searchable </a:t>
            </a:r>
            <a:r>
              <a:rPr lang="en-US" altLang="zh-CN" sz="2400" b="0" dirty="0" smtClean="0">
                <a:ea typeface="宋体" pitchFamily="2" charset="-122"/>
                <a:cs typeface="Times New Roman" pitchFamily="18" charset="0"/>
              </a:rPr>
              <a:t>and </a:t>
            </a:r>
            <a:r>
              <a:rPr lang="en-US" altLang="zh-CN" sz="2400" b="0" dirty="0">
                <a:ea typeface="宋体" pitchFamily="2" charset="-122"/>
                <a:cs typeface="Times New Roman" pitchFamily="18" charset="0"/>
              </a:rPr>
              <a:t>reusable </a:t>
            </a:r>
            <a:r>
              <a:rPr lang="en-US" altLang="zh-CN" sz="2400" b="0" dirty="0" smtClean="0">
                <a:ea typeface="宋体" pitchFamily="2" charset="-122"/>
                <a:cs typeface="Times New Roman" pitchFamily="18" charset="0"/>
              </a:rPr>
              <a:t>services</a:t>
            </a:r>
          </a:p>
          <a:p>
            <a:r>
              <a:rPr lang="en-US" altLang="zh-CN" sz="2400" b="0" dirty="0" smtClean="0">
                <a:ea typeface="宋体" pitchFamily="2" charset="-122"/>
                <a:cs typeface="Times New Roman" pitchFamily="18" charset="0"/>
              </a:rPr>
              <a:t>Automatic </a:t>
            </a:r>
            <a:r>
              <a:rPr lang="en-US" altLang="zh-CN" sz="2400" b="0" dirty="0">
                <a:ea typeface="宋体" pitchFamily="2" charset="-122"/>
                <a:cs typeface="Times New Roman" pitchFamily="18" charset="0"/>
              </a:rPr>
              <a:t>discovering and </a:t>
            </a:r>
            <a:r>
              <a:rPr lang="en-US" altLang="zh-CN" sz="2400" b="0" dirty="0" smtClean="0">
                <a:ea typeface="宋体" pitchFamily="2" charset="-122"/>
                <a:cs typeface="Times New Roman" pitchFamily="18" charset="0"/>
              </a:rPr>
              <a:t>binding, based on collaboration negotiation, dynamic re-composition, and ontology-based reasoning.</a:t>
            </a:r>
          </a:p>
          <a:p>
            <a:r>
              <a:rPr lang="en-US" altLang="zh-CN" sz="2400" b="0" dirty="0">
                <a:ea typeface="宋体" pitchFamily="2" charset="-122"/>
                <a:cs typeface="Times New Roman" pitchFamily="18" charset="0"/>
              </a:rPr>
              <a:t>Separation of </a:t>
            </a:r>
            <a:r>
              <a:rPr lang="en-US" altLang="zh-CN" sz="2400" b="0" dirty="0" smtClean="0">
                <a:ea typeface="宋体" pitchFamily="2" charset="-122"/>
                <a:cs typeface="Times New Roman" pitchFamily="18" charset="0"/>
              </a:rPr>
              <a:t>development: service </a:t>
            </a:r>
            <a:r>
              <a:rPr lang="en-US" altLang="zh-CN" sz="2400" b="0" dirty="0">
                <a:ea typeface="宋体" pitchFamily="2" charset="-122"/>
                <a:cs typeface="Times New Roman" pitchFamily="18" charset="0"/>
              </a:rPr>
              <a:t>provider, broker, client</a:t>
            </a:r>
          </a:p>
        </p:txBody>
      </p:sp>
    </p:spTree>
    <p:extLst>
      <p:ext uri="{BB962C8B-B14F-4D97-AF65-F5344CB8AC3E}">
        <p14:creationId xmlns:p14="http://schemas.microsoft.com/office/powerpoint/2010/main" val="83784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465C68-E25C-4318-9D1A-DBC478523210}" type="slidenum">
              <a:rPr lang="en-US" b="0" smtClean="0">
                <a:solidFill>
                  <a:schemeClr val="tx2"/>
                </a:solidFill>
              </a:rPr>
              <a:pPr/>
              <a:t>22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836612" y="152400"/>
            <a:ext cx="7926388" cy="1143000"/>
          </a:xfrm>
        </p:spPr>
        <p:txBody>
          <a:bodyPr/>
          <a:lstStyle/>
          <a:p>
            <a:pPr algn="ctr" eaLnBrk="1" hangingPunct="1"/>
            <a:r>
              <a:rPr lang="en-US" dirty="0"/>
              <a:t>Overview and Roadmap to </a:t>
            </a:r>
            <a:br>
              <a:rPr lang="en-US" dirty="0"/>
            </a:br>
            <a:r>
              <a:rPr lang="en-US" dirty="0"/>
              <a:t>Service-Oriented Software Development</a:t>
            </a:r>
            <a:endParaRPr lang="en-US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0"/>
            <a:ext cx="62484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Basic Concepts</a:t>
            </a:r>
          </a:p>
          <a:p>
            <a:pPr eaLnBrk="1" hangingPunct="1"/>
            <a:r>
              <a:rPr lang="en-US" dirty="0" smtClean="0"/>
              <a:t>XML, SOAP, WSDL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Web Services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Service Registry and Repository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Application Building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SOA Impact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SOA Outlook and Research (for Graduate students)</a:t>
            </a:r>
          </a:p>
        </p:txBody>
      </p:sp>
      <p:sp>
        <p:nvSpPr>
          <p:cNvPr id="3077" name="Rectangle 13"/>
          <p:cNvSpPr>
            <a:spLocks noChangeArrowheads="1"/>
          </p:cNvSpPr>
          <p:nvPr/>
        </p:nvSpPr>
        <p:spPr bwMode="auto">
          <a:xfrm>
            <a:off x="533400" y="3810000"/>
            <a:ext cx="5715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800" b="0"/>
          </a:p>
        </p:txBody>
      </p:sp>
      <p:sp>
        <p:nvSpPr>
          <p:cNvPr id="3078" name="Left Brace 5"/>
          <p:cNvSpPr>
            <a:spLocks/>
          </p:cNvSpPr>
          <p:nvPr/>
        </p:nvSpPr>
        <p:spPr bwMode="auto">
          <a:xfrm>
            <a:off x="1444625" y="2895600"/>
            <a:ext cx="307975" cy="2057400"/>
          </a:xfrm>
          <a:prstGeom prst="leftBrace">
            <a:avLst>
              <a:gd name="adj1" fmla="val 8351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TextBox 6"/>
          <p:cNvSpPr txBox="1">
            <a:spLocks noChangeArrowheads="1"/>
          </p:cNvSpPr>
          <p:nvPr/>
        </p:nvSpPr>
        <p:spPr bwMode="auto">
          <a:xfrm>
            <a:off x="304800" y="3733800"/>
            <a:ext cx="1063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/>
              <a:t>Lecture 4</a:t>
            </a:r>
          </a:p>
        </p:txBody>
      </p:sp>
    </p:spTree>
    <p:extLst>
      <p:ext uri="{BB962C8B-B14F-4D97-AF65-F5344CB8AC3E}">
        <p14:creationId xmlns:p14="http://schemas.microsoft.com/office/powerpoint/2010/main" val="292660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2331D3-3348-4FCE-9DA5-FA50F09877CF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1219200" y="152400"/>
            <a:ext cx="79232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defTabSz="966788" eaLnBrk="0" hangingPunct="0">
              <a:lnSpc>
                <a:spcPct val="125000"/>
              </a:lnSpc>
              <a:spcBef>
                <a:spcPct val="20000"/>
              </a:spcBef>
            </a:pPr>
            <a:r>
              <a:rPr lang="en-US" sz="2400">
                <a:solidFill>
                  <a:schemeClr val="tx2"/>
                </a:solidFill>
                <a:cs typeface="Times New Roman" pitchFamily="18" charset="0"/>
              </a:rPr>
              <a:t>A Scenario of the SO Software Development and Tools</a:t>
            </a:r>
          </a:p>
        </p:txBody>
      </p:sp>
      <p:sp>
        <p:nvSpPr>
          <p:cNvPr id="5124" name="Rectangle 46"/>
          <p:cNvSpPr>
            <a:spLocks noChangeArrowheads="1"/>
          </p:cNvSpPr>
          <p:nvPr/>
        </p:nvSpPr>
        <p:spPr bwMode="auto">
          <a:xfrm>
            <a:off x="7543800" y="4038600"/>
            <a:ext cx="1809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Wingdings" pitchFamily="2" charset="2"/>
              </a:rPr>
              <a:t></a:t>
            </a:r>
            <a:endParaRPr lang="en-US" sz="1600" b="0"/>
          </a:p>
        </p:txBody>
      </p:sp>
      <p:grpSp>
        <p:nvGrpSpPr>
          <p:cNvPr id="5125" name="Group 108"/>
          <p:cNvGrpSpPr>
            <a:grpSpLocks/>
          </p:cNvGrpSpPr>
          <p:nvPr/>
        </p:nvGrpSpPr>
        <p:grpSpPr bwMode="auto">
          <a:xfrm>
            <a:off x="5867400" y="2971800"/>
            <a:ext cx="1077913" cy="244475"/>
            <a:chOff x="4526" y="3898"/>
            <a:chExt cx="679" cy="154"/>
          </a:xfrm>
        </p:grpSpPr>
        <p:sp>
          <p:nvSpPr>
            <p:cNvPr id="5180" name="Rectangle 47"/>
            <p:cNvSpPr>
              <a:spLocks noChangeArrowheads="1"/>
            </p:cNvSpPr>
            <p:nvPr/>
          </p:nvSpPr>
          <p:spPr bwMode="auto">
            <a:xfrm>
              <a:off x="4656" y="3898"/>
              <a:ext cx="5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Publishing</a:t>
              </a:r>
              <a:endParaRPr lang="en-US" sz="1600" b="0"/>
            </a:p>
          </p:txBody>
        </p:sp>
        <p:sp>
          <p:nvSpPr>
            <p:cNvPr id="5181" name="Rectangle 48"/>
            <p:cNvSpPr>
              <a:spLocks noChangeArrowheads="1"/>
            </p:cNvSpPr>
            <p:nvPr/>
          </p:nvSpPr>
          <p:spPr bwMode="auto">
            <a:xfrm>
              <a:off x="4526" y="3898"/>
              <a:ext cx="114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Wingdings" pitchFamily="2" charset="2"/>
                </a:rPr>
                <a:t>‚</a:t>
              </a:r>
              <a:endParaRPr lang="en-US" sz="1600" b="0"/>
            </a:p>
          </p:txBody>
        </p:sp>
      </p:grpSp>
      <p:sp>
        <p:nvSpPr>
          <p:cNvPr id="5126" name="Rectangle 49"/>
          <p:cNvSpPr>
            <a:spLocks noChangeArrowheads="1"/>
          </p:cNvSpPr>
          <p:nvPr/>
        </p:nvSpPr>
        <p:spPr bwMode="auto">
          <a:xfrm>
            <a:off x="3319463" y="3460750"/>
            <a:ext cx="373062" cy="244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Find</a:t>
            </a:r>
            <a:endParaRPr lang="en-US" sz="1600" b="0"/>
          </a:p>
        </p:txBody>
      </p:sp>
      <p:sp>
        <p:nvSpPr>
          <p:cNvPr id="5127" name="Rectangle 50"/>
          <p:cNvSpPr>
            <a:spLocks noChangeArrowheads="1"/>
          </p:cNvSpPr>
          <p:nvPr/>
        </p:nvSpPr>
        <p:spPr bwMode="auto">
          <a:xfrm>
            <a:off x="3749675" y="2039938"/>
            <a:ext cx="1809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Wingdings" pitchFamily="2" charset="2"/>
              </a:rPr>
              <a:t>ƒ</a:t>
            </a:r>
            <a:endParaRPr lang="en-US" sz="1600" b="0"/>
          </a:p>
        </p:txBody>
      </p:sp>
      <p:sp>
        <p:nvSpPr>
          <p:cNvPr id="5128" name="Rectangle 51"/>
          <p:cNvSpPr>
            <a:spLocks noChangeArrowheads="1"/>
          </p:cNvSpPr>
          <p:nvPr/>
        </p:nvSpPr>
        <p:spPr bwMode="auto">
          <a:xfrm>
            <a:off x="2274888" y="3141663"/>
            <a:ext cx="5191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Found</a:t>
            </a:r>
            <a:endParaRPr lang="en-US" sz="1600" b="0"/>
          </a:p>
        </p:txBody>
      </p:sp>
      <p:sp>
        <p:nvSpPr>
          <p:cNvPr id="5129" name="Line 52"/>
          <p:cNvSpPr>
            <a:spLocks noChangeShapeType="1"/>
          </p:cNvSpPr>
          <p:nvPr/>
        </p:nvSpPr>
        <p:spPr bwMode="auto">
          <a:xfrm flipH="1">
            <a:off x="2293938" y="2670175"/>
            <a:ext cx="1431925" cy="108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Freeform 53"/>
          <p:cNvSpPr>
            <a:spLocks/>
          </p:cNvSpPr>
          <p:nvPr/>
        </p:nvSpPr>
        <p:spPr bwMode="auto">
          <a:xfrm>
            <a:off x="3594100" y="2279650"/>
            <a:ext cx="2019300" cy="722313"/>
          </a:xfrm>
          <a:custGeom>
            <a:avLst/>
            <a:gdLst>
              <a:gd name="T0" fmla="*/ 2147483647 w 8400"/>
              <a:gd name="T1" fmla="*/ 0 h 3200"/>
              <a:gd name="T2" fmla="*/ 0 w 8400"/>
              <a:gd name="T3" fmla="*/ 2147483647 h 3200"/>
              <a:gd name="T4" fmla="*/ 0 w 8400"/>
              <a:gd name="T5" fmla="*/ 2147483647 h 3200"/>
              <a:gd name="T6" fmla="*/ 2147483647 w 8400"/>
              <a:gd name="T7" fmla="*/ 2147483647 h 3200"/>
              <a:gd name="T8" fmla="*/ 2147483647 w 8400"/>
              <a:gd name="T9" fmla="*/ 2147483647 h 3200"/>
              <a:gd name="T10" fmla="*/ 2147483647 w 8400"/>
              <a:gd name="T11" fmla="*/ 2147483647 h 3200"/>
              <a:gd name="T12" fmla="*/ 2147483647 w 8400"/>
              <a:gd name="T13" fmla="*/ 2147483647 h 3200"/>
              <a:gd name="T14" fmla="*/ 2147483647 w 8400"/>
              <a:gd name="T15" fmla="*/ 0 h 3200"/>
              <a:gd name="T16" fmla="*/ 2147483647 w 8400"/>
              <a:gd name="T17" fmla="*/ 0 h 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0"/>
              <a:gd name="T28" fmla="*/ 0 h 3200"/>
              <a:gd name="T29" fmla="*/ 8400 w 8400"/>
              <a:gd name="T30" fmla="*/ 3200 h 3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0" h="3200">
                <a:moveTo>
                  <a:pt x="400" y="0"/>
                </a:moveTo>
                <a:cubicBezTo>
                  <a:pt x="180" y="0"/>
                  <a:pt x="0" y="180"/>
                  <a:pt x="0" y="400"/>
                </a:cubicBezTo>
                <a:lnTo>
                  <a:pt x="0" y="2800"/>
                </a:lnTo>
                <a:cubicBezTo>
                  <a:pt x="0" y="3021"/>
                  <a:pt x="180" y="3200"/>
                  <a:pt x="400" y="3200"/>
                </a:cubicBezTo>
                <a:lnTo>
                  <a:pt x="8000" y="3200"/>
                </a:lnTo>
                <a:cubicBezTo>
                  <a:pt x="8221" y="3200"/>
                  <a:pt x="8400" y="3021"/>
                  <a:pt x="8400" y="2800"/>
                </a:cubicBezTo>
                <a:lnTo>
                  <a:pt x="8400" y="400"/>
                </a:lnTo>
                <a:cubicBezTo>
                  <a:pt x="8400" y="180"/>
                  <a:pt x="8221" y="0"/>
                  <a:pt x="8000" y="0"/>
                </a:cubicBezTo>
                <a:lnTo>
                  <a:pt x="400" y="0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54"/>
          <p:cNvSpPr>
            <a:spLocks/>
          </p:cNvSpPr>
          <p:nvPr/>
        </p:nvSpPr>
        <p:spPr bwMode="auto">
          <a:xfrm>
            <a:off x="3594100" y="2279650"/>
            <a:ext cx="2019300" cy="722313"/>
          </a:xfrm>
          <a:custGeom>
            <a:avLst/>
            <a:gdLst>
              <a:gd name="T0" fmla="*/ 2147483647 w 8400"/>
              <a:gd name="T1" fmla="*/ 0 h 3200"/>
              <a:gd name="T2" fmla="*/ 0 w 8400"/>
              <a:gd name="T3" fmla="*/ 2147483647 h 3200"/>
              <a:gd name="T4" fmla="*/ 0 w 8400"/>
              <a:gd name="T5" fmla="*/ 2147483647 h 3200"/>
              <a:gd name="T6" fmla="*/ 2147483647 w 8400"/>
              <a:gd name="T7" fmla="*/ 2147483647 h 3200"/>
              <a:gd name="T8" fmla="*/ 2147483647 w 8400"/>
              <a:gd name="T9" fmla="*/ 2147483647 h 3200"/>
              <a:gd name="T10" fmla="*/ 2147483647 w 8400"/>
              <a:gd name="T11" fmla="*/ 2147483647 h 3200"/>
              <a:gd name="T12" fmla="*/ 2147483647 w 8400"/>
              <a:gd name="T13" fmla="*/ 2147483647 h 3200"/>
              <a:gd name="T14" fmla="*/ 2147483647 w 8400"/>
              <a:gd name="T15" fmla="*/ 0 h 3200"/>
              <a:gd name="T16" fmla="*/ 2147483647 w 8400"/>
              <a:gd name="T17" fmla="*/ 0 h 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0"/>
              <a:gd name="T28" fmla="*/ 0 h 3200"/>
              <a:gd name="T29" fmla="*/ 8400 w 8400"/>
              <a:gd name="T30" fmla="*/ 3200 h 3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0" h="3200">
                <a:moveTo>
                  <a:pt x="400" y="0"/>
                </a:moveTo>
                <a:cubicBezTo>
                  <a:pt x="180" y="0"/>
                  <a:pt x="0" y="180"/>
                  <a:pt x="0" y="400"/>
                </a:cubicBezTo>
                <a:lnTo>
                  <a:pt x="0" y="2800"/>
                </a:lnTo>
                <a:cubicBezTo>
                  <a:pt x="0" y="3021"/>
                  <a:pt x="180" y="3200"/>
                  <a:pt x="400" y="3200"/>
                </a:cubicBezTo>
                <a:lnTo>
                  <a:pt x="8000" y="3200"/>
                </a:lnTo>
                <a:cubicBezTo>
                  <a:pt x="8221" y="3200"/>
                  <a:pt x="8400" y="3021"/>
                  <a:pt x="8400" y="2800"/>
                </a:cubicBezTo>
                <a:lnTo>
                  <a:pt x="8400" y="400"/>
                </a:lnTo>
                <a:cubicBezTo>
                  <a:pt x="8400" y="180"/>
                  <a:pt x="8221" y="0"/>
                  <a:pt x="8000" y="0"/>
                </a:cubicBezTo>
                <a:lnTo>
                  <a:pt x="400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Freeform 55"/>
          <p:cNvSpPr>
            <a:spLocks/>
          </p:cNvSpPr>
          <p:nvPr/>
        </p:nvSpPr>
        <p:spPr bwMode="auto">
          <a:xfrm>
            <a:off x="4043363" y="2551113"/>
            <a:ext cx="1058862" cy="360362"/>
          </a:xfrm>
          <a:custGeom>
            <a:avLst/>
            <a:gdLst>
              <a:gd name="T0" fmla="*/ 2147483647 w 4400"/>
              <a:gd name="T1" fmla="*/ 0 h 1600"/>
              <a:gd name="T2" fmla="*/ 0 w 4400"/>
              <a:gd name="T3" fmla="*/ 2147483647 h 1600"/>
              <a:gd name="T4" fmla="*/ 0 w 4400"/>
              <a:gd name="T5" fmla="*/ 2147483647 h 1600"/>
              <a:gd name="T6" fmla="*/ 2147483647 w 4400"/>
              <a:gd name="T7" fmla="*/ 2147483647 h 1600"/>
              <a:gd name="T8" fmla="*/ 2147483647 w 4400"/>
              <a:gd name="T9" fmla="*/ 2147483647 h 1600"/>
              <a:gd name="T10" fmla="*/ 2147483647 w 4400"/>
              <a:gd name="T11" fmla="*/ 2147483647 h 1600"/>
              <a:gd name="T12" fmla="*/ 2147483647 w 4400"/>
              <a:gd name="T13" fmla="*/ 0 h 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00"/>
              <a:gd name="T22" fmla="*/ 0 h 1600"/>
              <a:gd name="T23" fmla="*/ 4400 w 4400"/>
              <a:gd name="T24" fmla="*/ 1600 h 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00" h="1600">
                <a:moveTo>
                  <a:pt x="2200" y="0"/>
                </a:moveTo>
                <a:cubicBezTo>
                  <a:pt x="985" y="0"/>
                  <a:pt x="0" y="113"/>
                  <a:pt x="0" y="252"/>
                </a:cubicBezTo>
                <a:lnTo>
                  <a:pt x="0" y="1349"/>
                </a:lnTo>
                <a:cubicBezTo>
                  <a:pt x="0" y="1488"/>
                  <a:pt x="985" y="1600"/>
                  <a:pt x="2200" y="1600"/>
                </a:cubicBezTo>
                <a:cubicBezTo>
                  <a:pt x="3416" y="1600"/>
                  <a:pt x="4400" y="1488"/>
                  <a:pt x="4400" y="1349"/>
                </a:cubicBezTo>
                <a:lnTo>
                  <a:pt x="4400" y="252"/>
                </a:lnTo>
                <a:cubicBezTo>
                  <a:pt x="4400" y="113"/>
                  <a:pt x="3416" y="0"/>
                  <a:pt x="2200" y="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56"/>
          <p:cNvSpPr>
            <a:spLocks/>
          </p:cNvSpPr>
          <p:nvPr/>
        </p:nvSpPr>
        <p:spPr bwMode="auto">
          <a:xfrm>
            <a:off x="4043363" y="2551113"/>
            <a:ext cx="1058862" cy="360362"/>
          </a:xfrm>
          <a:custGeom>
            <a:avLst/>
            <a:gdLst>
              <a:gd name="T0" fmla="*/ 2147483647 w 4400"/>
              <a:gd name="T1" fmla="*/ 0 h 1600"/>
              <a:gd name="T2" fmla="*/ 0 w 4400"/>
              <a:gd name="T3" fmla="*/ 2147483647 h 1600"/>
              <a:gd name="T4" fmla="*/ 0 w 4400"/>
              <a:gd name="T5" fmla="*/ 2147483647 h 1600"/>
              <a:gd name="T6" fmla="*/ 2147483647 w 4400"/>
              <a:gd name="T7" fmla="*/ 2147483647 h 1600"/>
              <a:gd name="T8" fmla="*/ 2147483647 w 4400"/>
              <a:gd name="T9" fmla="*/ 2147483647 h 1600"/>
              <a:gd name="T10" fmla="*/ 2147483647 w 4400"/>
              <a:gd name="T11" fmla="*/ 2147483647 h 1600"/>
              <a:gd name="T12" fmla="*/ 2147483647 w 4400"/>
              <a:gd name="T13" fmla="*/ 0 h 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00"/>
              <a:gd name="T22" fmla="*/ 0 h 1600"/>
              <a:gd name="T23" fmla="*/ 4400 w 4400"/>
              <a:gd name="T24" fmla="*/ 1600 h 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00" h="1600">
                <a:moveTo>
                  <a:pt x="2200" y="0"/>
                </a:moveTo>
                <a:cubicBezTo>
                  <a:pt x="985" y="0"/>
                  <a:pt x="0" y="113"/>
                  <a:pt x="0" y="252"/>
                </a:cubicBezTo>
                <a:lnTo>
                  <a:pt x="0" y="1349"/>
                </a:lnTo>
                <a:cubicBezTo>
                  <a:pt x="0" y="1488"/>
                  <a:pt x="985" y="1600"/>
                  <a:pt x="2200" y="1600"/>
                </a:cubicBezTo>
                <a:cubicBezTo>
                  <a:pt x="3416" y="1600"/>
                  <a:pt x="4400" y="1488"/>
                  <a:pt x="4400" y="1349"/>
                </a:cubicBezTo>
                <a:lnTo>
                  <a:pt x="4400" y="252"/>
                </a:lnTo>
                <a:cubicBezTo>
                  <a:pt x="4400" y="113"/>
                  <a:pt x="3416" y="0"/>
                  <a:pt x="2200" y="0"/>
                </a:cubicBez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Freeform 57"/>
          <p:cNvSpPr>
            <a:spLocks/>
          </p:cNvSpPr>
          <p:nvPr/>
        </p:nvSpPr>
        <p:spPr bwMode="auto">
          <a:xfrm>
            <a:off x="4043363" y="2606675"/>
            <a:ext cx="1058862" cy="57150"/>
          </a:xfrm>
          <a:custGeom>
            <a:avLst/>
            <a:gdLst>
              <a:gd name="T0" fmla="*/ 0 w 482"/>
              <a:gd name="T1" fmla="*/ 0 h 28"/>
              <a:gd name="T2" fmla="*/ 2147483647 w 482"/>
              <a:gd name="T3" fmla="*/ 2147483647 h 28"/>
              <a:gd name="T4" fmla="*/ 2147483647 w 482"/>
              <a:gd name="T5" fmla="*/ 0 h 28"/>
              <a:gd name="T6" fmla="*/ 0 60000 65536"/>
              <a:gd name="T7" fmla="*/ 0 60000 65536"/>
              <a:gd name="T8" fmla="*/ 0 60000 65536"/>
              <a:gd name="T9" fmla="*/ 0 w 482"/>
              <a:gd name="T10" fmla="*/ 0 h 28"/>
              <a:gd name="T11" fmla="*/ 482 w 482"/>
              <a:gd name="T12" fmla="*/ 28 h 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2" h="28">
                <a:moveTo>
                  <a:pt x="0" y="0"/>
                </a:moveTo>
                <a:cubicBezTo>
                  <a:pt x="0" y="15"/>
                  <a:pt x="108" y="28"/>
                  <a:pt x="241" y="28"/>
                </a:cubicBezTo>
                <a:cubicBezTo>
                  <a:pt x="374" y="28"/>
                  <a:pt x="482" y="15"/>
                  <a:pt x="482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Rectangle 58"/>
          <p:cNvSpPr>
            <a:spLocks noChangeArrowheads="1"/>
          </p:cNvSpPr>
          <p:nvPr/>
        </p:nvSpPr>
        <p:spPr bwMode="auto">
          <a:xfrm>
            <a:off x="4276725" y="2654300"/>
            <a:ext cx="6905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Registry</a:t>
            </a:r>
            <a:endParaRPr lang="en-US" sz="1600" b="0"/>
          </a:p>
        </p:txBody>
      </p:sp>
      <p:sp>
        <p:nvSpPr>
          <p:cNvPr id="5136" name="Rectangle 59"/>
          <p:cNvSpPr>
            <a:spLocks noChangeArrowheads="1"/>
          </p:cNvSpPr>
          <p:nvPr/>
        </p:nvSpPr>
        <p:spPr bwMode="auto">
          <a:xfrm>
            <a:off x="4043363" y="2276475"/>
            <a:ext cx="1273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Service brokers</a:t>
            </a:r>
            <a:endParaRPr lang="en-US" sz="1600" b="0"/>
          </a:p>
        </p:txBody>
      </p:sp>
      <p:sp>
        <p:nvSpPr>
          <p:cNvPr id="5137" name="Rectangle 60"/>
          <p:cNvSpPr>
            <a:spLocks noChangeArrowheads="1"/>
          </p:cNvSpPr>
          <p:nvPr/>
        </p:nvSpPr>
        <p:spPr bwMode="auto">
          <a:xfrm>
            <a:off x="4276725" y="2654300"/>
            <a:ext cx="6905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Registry</a:t>
            </a:r>
            <a:endParaRPr lang="en-US" sz="1600" b="0"/>
          </a:p>
        </p:txBody>
      </p:sp>
      <p:sp>
        <p:nvSpPr>
          <p:cNvPr id="5138" name="Line 61"/>
          <p:cNvSpPr>
            <a:spLocks noChangeShapeType="1"/>
          </p:cNvSpPr>
          <p:nvPr/>
        </p:nvSpPr>
        <p:spPr bwMode="auto">
          <a:xfrm flipV="1">
            <a:off x="2490788" y="2770188"/>
            <a:ext cx="1552575" cy="1182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9" name="Line 62"/>
          <p:cNvSpPr>
            <a:spLocks noChangeShapeType="1"/>
          </p:cNvSpPr>
          <p:nvPr/>
        </p:nvSpPr>
        <p:spPr bwMode="auto">
          <a:xfrm flipH="1" flipV="1">
            <a:off x="5154613" y="2770188"/>
            <a:ext cx="1776412" cy="985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0" name="Rectangle 63"/>
          <p:cNvSpPr>
            <a:spLocks noChangeArrowheads="1"/>
          </p:cNvSpPr>
          <p:nvPr/>
        </p:nvSpPr>
        <p:spPr bwMode="auto">
          <a:xfrm>
            <a:off x="3130550" y="3460750"/>
            <a:ext cx="1809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Wingdings" pitchFamily="2" charset="2"/>
              </a:rPr>
              <a:t>„</a:t>
            </a:r>
            <a:endParaRPr lang="en-US" sz="1600" b="0"/>
          </a:p>
        </p:txBody>
      </p:sp>
      <p:sp>
        <p:nvSpPr>
          <p:cNvPr id="5141" name="Rectangle 64"/>
          <p:cNvSpPr>
            <a:spLocks noChangeArrowheads="1"/>
          </p:cNvSpPr>
          <p:nvPr/>
        </p:nvSpPr>
        <p:spPr bwMode="auto">
          <a:xfrm>
            <a:off x="3913188" y="3962400"/>
            <a:ext cx="14271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SOAP/HTTP call</a:t>
            </a:r>
            <a:endParaRPr lang="en-US" sz="1600" b="0"/>
          </a:p>
        </p:txBody>
      </p:sp>
      <p:sp>
        <p:nvSpPr>
          <p:cNvPr id="5142" name="Rectangle 65"/>
          <p:cNvSpPr>
            <a:spLocks noChangeArrowheads="1"/>
          </p:cNvSpPr>
          <p:nvPr/>
        </p:nvSpPr>
        <p:spPr bwMode="auto">
          <a:xfrm>
            <a:off x="2054225" y="3163888"/>
            <a:ext cx="1809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  <a:latin typeface="Wingdings" pitchFamily="2" charset="2"/>
              </a:rPr>
              <a:t>…</a:t>
            </a:r>
            <a:endParaRPr lang="en-US" sz="1600" b="0"/>
          </a:p>
        </p:txBody>
      </p:sp>
      <p:sp>
        <p:nvSpPr>
          <p:cNvPr id="5143" name="Rectangle 66"/>
          <p:cNvSpPr>
            <a:spLocks noChangeArrowheads="1"/>
          </p:cNvSpPr>
          <p:nvPr/>
        </p:nvSpPr>
        <p:spPr bwMode="auto">
          <a:xfrm>
            <a:off x="4267200" y="4364038"/>
            <a:ext cx="600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Results</a:t>
            </a:r>
            <a:endParaRPr lang="en-US" sz="1600" b="0"/>
          </a:p>
        </p:txBody>
      </p:sp>
      <p:sp>
        <p:nvSpPr>
          <p:cNvPr id="5144" name="Freeform 67"/>
          <p:cNvSpPr>
            <a:spLocks/>
          </p:cNvSpPr>
          <p:nvPr/>
        </p:nvSpPr>
        <p:spPr bwMode="auto">
          <a:xfrm>
            <a:off x="1558925" y="3781425"/>
            <a:ext cx="1731963" cy="841375"/>
          </a:xfrm>
          <a:custGeom>
            <a:avLst/>
            <a:gdLst>
              <a:gd name="T0" fmla="*/ 2147483647 w 7200"/>
              <a:gd name="T1" fmla="*/ 0 h 3741"/>
              <a:gd name="T2" fmla="*/ 0 w 7200"/>
              <a:gd name="T3" fmla="*/ 2147483647 h 3741"/>
              <a:gd name="T4" fmla="*/ 0 w 7200"/>
              <a:gd name="T5" fmla="*/ 2147483647 h 3741"/>
              <a:gd name="T6" fmla="*/ 2147483647 w 7200"/>
              <a:gd name="T7" fmla="*/ 2147483647 h 3741"/>
              <a:gd name="T8" fmla="*/ 2147483647 w 7200"/>
              <a:gd name="T9" fmla="*/ 2147483647 h 3741"/>
              <a:gd name="T10" fmla="*/ 2147483647 w 7200"/>
              <a:gd name="T11" fmla="*/ 2147483647 h 3741"/>
              <a:gd name="T12" fmla="*/ 2147483647 w 7200"/>
              <a:gd name="T13" fmla="*/ 2147483647 h 3741"/>
              <a:gd name="T14" fmla="*/ 2147483647 w 7200"/>
              <a:gd name="T15" fmla="*/ 0 h 3741"/>
              <a:gd name="T16" fmla="*/ 2147483647 w 7200"/>
              <a:gd name="T17" fmla="*/ 0 h 37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00"/>
              <a:gd name="T28" fmla="*/ 0 h 3741"/>
              <a:gd name="T29" fmla="*/ 7200 w 7200"/>
              <a:gd name="T30" fmla="*/ 3741 h 374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00" h="3741">
                <a:moveTo>
                  <a:pt x="468" y="0"/>
                </a:moveTo>
                <a:cubicBezTo>
                  <a:pt x="210" y="0"/>
                  <a:pt x="0" y="209"/>
                  <a:pt x="0" y="468"/>
                </a:cubicBezTo>
                <a:lnTo>
                  <a:pt x="0" y="3274"/>
                </a:lnTo>
                <a:cubicBezTo>
                  <a:pt x="0" y="3532"/>
                  <a:pt x="210" y="3741"/>
                  <a:pt x="468" y="3741"/>
                </a:cubicBezTo>
                <a:lnTo>
                  <a:pt x="6733" y="3741"/>
                </a:lnTo>
                <a:cubicBezTo>
                  <a:pt x="6991" y="3741"/>
                  <a:pt x="7200" y="3532"/>
                  <a:pt x="7200" y="3274"/>
                </a:cubicBezTo>
                <a:lnTo>
                  <a:pt x="7200" y="468"/>
                </a:lnTo>
                <a:cubicBezTo>
                  <a:pt x="7200" y="209"/>
                  <a:pt x="6991" y="0"/>
                  <a:pt x="6733" y="0"/>
                </a:cubicBezTo>
                <a:lnTo>
                  <a:pt x="468" y="0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5" name="Freeform 68"/>
          <p:cNvSpPr>
            <a:spLocks/>
          </p:cNvSpPr>
          <p:nvPr/>
        </p:nvSpPr>
        <p:spPr bwMode="auto">
          <a:xfrm>
            <a:off x="1558925" y="3781425"/>
            <a:ext cx="1731963" cy="841375"/>
          </a:xfrm>
          <a:custGeom>
            <a:avLst/>
            <a:gdLst>
              <a:gd name="T0" fmla="*/ 2147483647 w 7200"/>
              <a:gd name="T1" fmla="*/ 0 h 3741"/>
              <a:gd name="T2" fmla="*/ 0 w 7200"/>
              <a:gd name="T3" fmla="*/ 2147483647 h 3741"/>
              <a:gd name="T4" fmla="*/ 0 w 7200"/>
              <a:gd name="T5" fmla="*/ 2147483647 h 3741"/>
              <a:gd name="T6" fmla="*/ 2147483647 w 7200"/>
              <a:gd name="T7" fmla="*/ 2147483647 h 3741"/>
              <a:gd name="T8" fmla="*/ 2147483647 w 7200"/>
              <a:gd name="T9" fmla="*/ 2147483647 h 3741"/>
              <a:gd name="T10" fmla="*/ 2147483647 w 7200"/>
              <a:gd name="T11" fmla="*/ 2147483647 h 3741"/>
              <a:gd name="T12" fmla="*/ 2147483647 w 7200"/>
              <a:gd name="T13" fmla="*/ 2147483647 h 3741"/>
              <a:gd name="T14" fmla="*/ 2147483647 w 7200"/>
              <a:gd name="T15" fmla="*/ 0 h 3741"/>
              <a:gd name="T16" fmla="*/ 2147483647 w 7200"/>
              <a:gd name="T17" fmla="*/ 0 h 37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00"/>
              <a:gd name="T28" fmla="*/ 0 h 3741"/>
              <a:gd name="T29" fmla="*/ 7200 w 7200"/>
              <a:gd name="T30" fmla="*/ 3741 h 374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00" h="3741">
                <a:moveTo>
                  <a:pt x="468" y="0"/>
                </a:moveTo>
                <a:cubicBezTo>
                  <a:pt x="210" y="0"/>
                  <a:pt x="0" y="209"/>
                  <a:pt x="0" y="468"/>
                </a:cubicBezTo>
                <a:lnTo>
                  <a:pt x="0" y="3274"/>
                </a:lnTo>
                <a:cubicBezTo>
                  <a:pt x="0" y="3532"/>
                  <a:pt x="210" y="3741"/>
                  <a:pt x="468" y="3741"/>
                </a:cubicBezTo>
                <a:lnTo>
                  <a:pt x="6733" y="3741"/>
                </a:lnTo>
                <a:cubicBezTo>
                  <a:pt x="6991" y="3741"/>
                  <a:pt x="7200" y="3532"/>
                  <a:pt x="7200" y="3274"/>
                </a:cubicBezTo>
                <a:lnTo>
                  <a:pt x="7200" y="468"/>
                </a:lnTo>
                <a:cubicBezTo>
                  <a:pt x="7200" y="209"/>
                  <a:pt x="6991" y="0"/>
                  <a:pt x="6733" y="0"/>
                </a:cubicBezTo>
                <a:lnTo>
                  <a:pt x="468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6" name="Rectangle 69"/>
          <p:cNvSpPr>
            <a:spLocks noChangeArrowheads="1"/>
          </p:cNvSpPr>
          <p:nvPr/>
        </p:nvSpPr>
        <p:spPr bwMode="auto">
          <a:xfrm>
            <a:off x="1673225" y="3783013"/>
            <a:ext cx="15906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Application builder</a:t>
            </a:r>
            <a:endParaRPr lang="en-US" sz="1600" b="0"/>
          </a:p>
        </p:txBody>
      </p:sp>
      <p:sp>
        <p:nvSpPr>
          <p:cNvPr id="5147" name="Freeform 70"/>
          <p:cNvSpPr>
            <a:spLocks/>
          </p:cNvSpPr>
          <p:nvPr/>
        </p:nvSpPr>
        <p:spPr bwMode="auto">
          <a:xfrm>
            <a:off x="5867400" y="3722688"/>
            <a:ext cx="1635125" cy="900112"/>
          </a:xfrm>
          <a:custGeom>
            <a:avLst/>
            <a:gdLst>
              <a:gd name="T0" fmla="*/ 2147483647 w 6800"/>
              <a:gd name="T1" fmla="*/ 0 h 4000"/>
              <a:gd name="T2" fmla="*/ 0 w 6800"/>
              <a:gd name="T3" fmla="*/ 2147483647 h 4000"/>
              <a:gd name="T4" fmla="*/ 0 w 6800"/>
              <a:gd name="T5" fmla="*/ 2147483647 h 4000"/>
              <a:gd name="T6" fmla="*/ 2147483647 w 6800"/>
              <a:gd name="T7" fmla="*/ 2147483647 h 4000"/>
              <a:gd name="T8" fmla="*/ 2147483647 w 6800"/>
              <a:gd name="T9" fmla="*/ 2147483647 h 4000"/>
              <a:gd name="T10" fmla="*/ 2147483647 w 6800"/>
              <a:gd name="T11" fmla="*/ 2147483647 h 4000"/>
              <a:gd name="T12" fmla="*/ 2147483647 w 6800"/>
              <a:gd name="T13" fmla="*/ 2147483647 h 4000"/>
              <a:gd name="T14" fmla="*/ 2147483647 w 6800"/>
              <a:gd name="T15" fmla="*/ 0 h 4000"/>
              <a:gd name="T16" fmla="*/ 2147483647 w 6800"/>
              <a:gd name="T17" fmla="*/ 0 h 4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800"/>
              <a:gd name="T28" fmla="*/ 0 h 4000"/>
              <a:gd name="T29" fmla="*/ 6800 w 6800"/>
              <a:gd name="T30" fmla="*/ 4000 h 4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800" h="4000">
                <a:moveTo>
                  <a:pt x="500" y="0"/>
                </a:moveTo>
                <a:cubicBezTo>
                  <a:pt x="224" y="0"/>
                  <a:pt x="0" y="224"/>
                  <a:pt x="0" y="500"/>
                </a:cubicBezTo>
                <a:lnTo>
                  <a:pt x="0" y="3500"/>
                </a:lnTo>
                <a:cubicBezTo>
                  <a:pt x="0" y="3777"/>
                  <a:pt x="224" y="4000"/>
                  <a:pt x="500" y="4000"/>
                </a:cubicBezTo>
                <a:lnTo>
                  <a:pt x="6300" y="4000"/>
                </a:lnTo>
                <a:cubicBezTo>
                  <a:pt x="6577" y="4000"/>
                  <a:pt x="6800" y="3777"/>
                  <a:pt x="6800" y="3500"/>
                </a:cubicBezTo>
                <a:lnTo>
                  <a:pt x="6800" y="500"/>
                </a:lnTo>
                <a:cubicBezTo>
                  <a:pt x="6800" y="224"/>
                  <a:pt x="6577" y="0"/>
                  <a:pt x="6300" y="0"/>
                </a:cubicBezTo>
                <a:lnTo>
                  <a:pt x="500" y="0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8" name="Freeform 71"/>
          <p:cNvSpPr>
            <a:spLocks/>
          </p:cNvSpPr>
          <p:nvPr/>
        </p:nvSpPr>
        <p:spPr bwMode="auto">
          <a:xfrm>
            <a:off x="5867400" y="3722688"/>
            <a:ext cx="1635125" cy="900112"/>
          </a:xfrm>
          <a:custGeom>
            <a:avLst/>
            <a:gdLst>
              <a:gd name="T0" fmla="*/ 2147483647 w 6800"/>
              <a:gd name="T1" fmla="*/ 0 h 4000"/>
              <a:gd name="T2" fmla="*/ 0 w 6800"/>
              <a:gd name="T3" fmla="*/ 2147483647 h 4000"/>
              <a:gd name="T4" fmla="*/ 0 w 6800"/>
              <a:gd name="T5" fmla="*/ 2147483647 h 4000"/>
              <a:gd name="T6" fmla="*/ 2147483647 w 6800"/>
              <a:gd name="T7" fmla="*/ 2147483647 h 4000"/>
              <a:gd name="T8" fmla="*/ 2147483647 w 6800"/>
              <a:gd name="T9" fmla="*/ 2147483647 h 4000"/>
              <a:gd name="T10" fmla="*/ 2147483647 w 6800"/>
              <a:gd name="T11" fmla="*/ 2147483647 h 4000"/>
              <a:gd name="T12" fmla="*/ 2147483647 w 6800"/>
              <a:gd name="T13" fmla="*/ 2147483647 h 4000"/>
              <a:gd name="T14" fmla="*/ 2147483647 w 6800"/>
              <a:gd name="T15" fmla="*/ 0 h 4000"/>
              <a:gd name="T16" fmla="*/ 2147483647 w 6800"/>
              <a:gd name="T17" fmla="*/ 0 h 4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800"/>
              <a:gd name="T28" fmla="*/ 0 h 4000"/>
              <a:gd name="T29" fmla="*/ 6800 w 6800"/>
              <a:gd name="T30" fmla="*/ 4000 h 4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800" h="4000">
                <a:moveTo>
                  <a:pt x="500" y="0"/>
                </a:moveTo>
                <a:cubicBezTo>
                  <a:pt x="224" y="0"/>
                  <a:pt x="0" y="224"/>
                  <a:pt x="0" y="500"/>
                </a:cubicBezTo>
                <a:lnTo>
                  <a:pt x="0" y="3500"/>
                </a:lnTo>
                <a:cubicBezTo>
                  <a:pt x="0" y="3777"/>
                  <a:pt x="224" y="4000"/>
                  <a:pt x="500" y="4000"/>
                </a:cubicBezTo>
                <a:lnTo>
                  <a:pt x="6300" y="4000"/>
                </a:lnTo>
                <a:cubicBezTo>
                  <a:pt x="6577" y="4000"/>
                  <a:pt x="6800" y="3777"/>
                  <a:pt x="6800" y="3500"/>
                </a:cubicBezTo>
                <a:lnTo>
                  <a:pt x="6800" y="500"/>
                </a:lnTo>
                <a:cubicBezTo>
                  <a:pt x="6800" y="224"/>
                  <a:pt x="6577" y="0"/>
                  <a:pt x="6300" y="0"/>
                </a:cubicBezTo>
                <a:lnTo>
                  <a:pt x="500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9" name="Rectangle 72"/>
          <p:cNvSpPr>
            <a:spLocks noChangeArrowheads="1"/>
          </p:cNvSpPr>
          <p:nvPr/>
        </p:nvSpPr>
        <p:spPr bwMode="auto">
          <a:xfrm>
            <a:off x="6008688" y="3751263"/>
            <a:ext cx="1431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Service providers</a:t>
            </a:r>
            <a:endParaRPr lang="en-US" sz="1600" b="0"/>
          </a:p>
        </p:txBody>
      </p:sp>
      <p:sp>
        <p:nvSpPr>
          <p:cNvPr id="5150" name="Freeform 73"/>
          <p:cNvSpPr>
            <a:spLocks/>
          </p:cNvSpPr>
          <p:nvPr/>
        </p:nvSpPr>
        <p:spPr bwMode="auto">
          <a:xfrm>
            <a:off x="6154738" y="4083050"/>
            <a:ext cx="1252537" cy="450850"/>
          </a:xfrm>
          <a:custGeom>
            <a:avLst/>
            <a:gdLst>
              <a:gd name="T0" fmla="*/ 2147483647 w 5200"/>
              <a:gd name="T1" fmla="*/ 0 h 2000"/>
              <a:gd name="T2" fmla="*/ 0 w 5200"/>
              <a:gd name="T3" fmla="*/ 2147483647 h 2000"/>
              <a:gd name="T4" fmla="*/ 0 w 5200"/>
              <a:gd name="T5" fmla="*/ 2147483647 h 2000"/>
              <a:gd name="T6" fmla="*/ 2147483647 w 5200"/>
              <a:gd name="T7" fmla="*/ 2147483647 h 2000"/>
              <a:gd name="T8" fmla="*/ 2147483647 w 5200"/>
              <a:gd name="T9" fmla="*/ 2147483647 h 2000"/>
              <a:gd name="T10" fmla="*/ 2147483647 w 5200"/>
              <a:gd name="T11" fmla="*/ 2147483647 h 2000"/>
              <a:gd name="T12" fmla="*/ 2147483647 w 5200"/>
              <a:gd name="T13" fmla="*/ 0 h 2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00"/>
              <a:gd name="T22" fmla="*/ 0 h 2000"/>
              <a:gd name="T23" fmla="*/ 5200 w 5200"/>
              <a:gd name="T24" fmla="*/ 2000 h 2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00" h="2000">
                <a:moveTo>
                  <a:pt x="2600" y="0"/>
                </a:moveTo>
                <a:cubicBezTo>
                  <a:pt x="1164" y="0"/>
                  <a:pt x="0" y="141"/>
                  <a:pt x="0" y="314"/>
                </a:cubicBezTo>
                <a:lnTo>
                  <a:pt x="0" y="1686"/>
                </a:lnTo>
                <a:cubicBezTo>
                  <a:pt x="0" y="1860"/>
                  <a:pt x="1164" y="2000"/>
                  <a:pt x="2600" y="2000"/>
                </a:cubicBezTo>
                <a:cubicBezTo>
                  <a:pt x="4036" y="2000"/>
                  <a:pt x="5200" y="1860"/>
                  <a:pt x="5200" y="1686"/>
                </a:cubicBezTo>
                <a:lnTo>
                  <a:pt x="5200" y="314"/>
                </a:lnTo>
                <a:cubicBezTo>
                  <a:pt x="5200" y="141"/>
                  <a:pt x="4036" y="0"/>
                  <a:pt x="2600" y="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51" name="Freeform 74"/>
          <p:cNvSpPr>
            <a:spLocks/>
          </p:cNvSpPr>
          <p:nvPr/>
        </p:nvSpPr>
        <p:spPr bwMode="auto">
          <a:xfrm>
            <a:off x="6154738" y="4083050"/>
            <a:ext cx="1252537" cy="450850"/>
          </a:xfrm>
          <a:custGeom>
            <a:avLst/>
            <a:gdLst>
              <a:gd name="T0" fmla="*/ 2147483647 w 5200"/>
              <a:gd name="T1" fmla="*/ 0 h 2000"/>
              <a:gd name="T2" fmla="*/ 0 w 5200"/>
              <a:gd name="T3" fmla="*/ 2147483647 h 2000"/>
              <a:gd name="T4" fmla="*/ 0 w 5200"/>
              <a:gd name="T5" fmla="*/ 2147483647 h 2000"/>
              <a:gd name="T6" fmla="*/ 2147483647 w 5200"/>
              <a:gd name="T7" fmla="*/ 2147483647 h 2000"/>
              <a:gd name="T8" fmla="*/ 2147483647 w 5200"/>
              <a:gd name="T9" fmla="*/ 2147483647 h 2000"/>
              <a:gd name="T10" fmla="*/ 2147483647 w 5200"/>
              <a:gd name="T11" fmla="*/ 2147483647 h 2000"/>
              <a:gd name="T12" fmla="*/ 2147483647 w 5200"/>
              <a:gd name="T13" fmla="*/ 0 h 2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00"/>
              <a:gd name="T22" fmla="*/ 0 h 2000"/>
              <a:gd name="T23" fmla="*/ 5200 w 5200"/>
              <a:gd name="T24" fmla="*/ 2000 h 2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00" h="2000">
                <a:moveTo>
                  <a:pt x="2600" y="0"/>
                </a:moveTo>
                <a:cubicBezTo>
                  <a:pt x="1164" y="0"/>
                  <a:pt x="0" y="141"/>
                  <a:pt x="0" y="314"/>
                </a:cubicBezTo>
                <a:lnTo>
                  <a:pt x="0" y="1686"/>
                </a:lnTo>
                <a:cubicBezTo>
                  <a:pt x="0" y="1860"/>
                  <a:pt x="1164" y="2000"/>
                  <a:pt x="2600" y="2000"/>
                </a:cubicBezTo>
                <a:cubicBezTo>
                  <a:pt x="4036" y="2000"/>
                  <a:pt x="5200" y="1860"/>
                  <a:pt x="5200" y="1686"/>
                </a:cubicBezTo>
                <a:lnTo>
                  <a:pt x="5200" y="314"/>
                </a:lnTo>
                <a:cubicBezTo>
                  <a:pt x="5200" y="141"/>
                  <a:pt x="4036" y="0"/>
                  <a:pt x="2600" y="0"/>
                </a:cubicBez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2" name="Freeform 75"/>
          <p:cNvSpPr>
            <a:spLocks/>
          </p:cNvSpPr>
          <p:nvPr/>
        </p:nvSpPr>
        <p:spPr bwMode="auto">
          <a:xfrm>
            <a:off x="6154738" y="4152900"/>
            <a:ext cx="1252537" cy="71438"/>
          </a:xfrm>
          <a:custGeom>
            <a:avLst/>
            <a:gdLst>
              <a:gd name="T0" fmla="*/ 0 w 570"/>
              <a:gd name="T1" fmla="*/ 0 h 35"/>
              <a:gd name="T2" fmla="*/ 2147483647 w 570"/>
              <a:gd name="T3" fmla="*/ 2147483647 h 35"/>
              <a:gd name="T4" fmla="*/ 2147483647 w 570"/>
              <a:gd name="T5" fmla="*/ 0 h 35"/>
              <a:gd name="T6" fmla="*/ 0 60000 65536"/>
              <a:gd name="T7" fmla="*/ 0 60000 65536"/>
              <a:gd name="T8" fmla="*/ 0 60000 65536"/>
              <a:gd name="T9" fmla="*/ 0 w 570"/>
              <a:gd name="T10" fmla="*/ 0 h 35"/>
              <a:gd name="T11" fmla="*/ 570 w 570"/>
              <a:gd name="T12" fmla="*/ 35 h 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0" h="35">
                <a:moveTo>
                  <a:pt x="0" y="0"/>
                </a:moveTo>
                <a:cubicBezTo>
                  <a:pt x="0" y="19"/>
                  <a:pt x="128" y="35"/>
                  <a:pt x="285" y="35"/>
                </a:cubicBezTo>
                <a:cubicBezTo>
                  <a:pt x="442" y="35"/>
                  <a:pt x="570" y="19"/>
                  <a:pt x="570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3" name="Rectangle 76"/>
          <p:cNvSpPr>
            <a:spLocks noChangeArrowheads="1"/>
          </p:cNvSpPr>
          <p:nvPr/>
        </p:nvSpPr>
        <p:spPr bwMode="auto">
          <a:xfrm>
            <a:off x="6172200" y="4238625"/>
            <a:ext cx="12271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Active Objects</a:t>
            </a:r>
            <a:endParaRPr lang="en-US" sz="1600" b="0"/>
          </a:p>
        </p:txBody>
      </p:sp>
      <p:sp>
        <p:nvSpPr>
          <p:cNvPr id="5154" name="Freeform 77"/>
          <p:cNvSpPr>
            <a:spLocks/>
          </p:cNvSpPr>
          <p:nvPr/>
        </p:nvSpPr>
        <p:spPr bwMode="auto">
          <a:xfrm>
            <a:off x="1655763" y="4083050"/>
            <a:ext cx="1538287" cy="450850"/>
          </a:xfrm>
          <a:custGeom>
            <a:avLst/>
            <a:gdLst>
              <a:gd name="T0" fmla="*/ 2147483647 w 6400"/>
              <a:gd name="T1" fmla="*/ 2147483647 h 2000"/>
              <a:gd name="T2" fmla="*/ 2147483647 w 6400"/>
              <a:gd name="T3" fmla="*/ 2147483647 h 2000"/>
              <a:gd name="T4" fmla="*/ 2147483647 w 6400"/>
              <a:gd name="T5" fmla="*/ 2147483647 h 2000"/>
              <a:gd name="T6" fmla="*/ 0 w 6400"/>
              <a:gd name="T7" fmla="*/ 2147483647 h 2000"/>
              <a:gd name="T8" fmla="*/ 2147483647 w 6400"/>
              <a:gd name="T9" fmla="*/ 0 h 2000"/>
              <a:gd name="T10" fmla="*/ 2147483647 w 6400"/>
              <a:gd name="T11" fmla="*/ 0 h 2000"/>
              <a:gd name="T12" fmla="*/ 2147483647 w 6400"/>
              <a:gd name="T13" fmla="*/ 2147483647 h 2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00"/>
              <a:gd name="T22" fmla="*/ 0 h 2000"/>
              <a:gd name="T23" fmla="*/ 6400 w 6400"/>
              <a:gd name="T24" fmla="*/ 2000 h 2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00" h="2000">
                <a:moveTo>
                  <a:pt x="6400" y="1000"/>
                </a:moveTo>
                <a:cubicBezTo>
                  <a:pt x="6400" y="1553"/>
                  <a:pt x="5926" y="2000"/>
                  <a:pt x="5339" y="2000"/>
                </a:cubicBezTo>
                <a:lnTo>
                  <a:pt x="1062" y="2000"/>
                </a:lnTo>
                <a:cubicBezTo>
                  <a:pt x="475" y="2000"/>
                  <a:pt x="0" y="1553"/>
                  <a:pt x="0" y="1000"/>
                </a:cubicBezTo>
                <a:cubicBezTo>
                  <a:pt x="0" y="448"/>
                  <a:pt x="475" y="0"/>
                  <a:pt x="1062" y="0"/>
                </a:cubicBezTo>
                <a:lnTo>
                  <a:pt x="5339" y="0"/>
                </a:lnTo>
                <a:cubicBezTo>
                  <a:pt x="5926" y="0"/>
                  <a:pt x="6400" y="448"/>
                  <a:pt x="6400" y="100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55" name="Freeform 78"/>
          <p:cNvSpPr>
            <a:spLocks/>
          </p:cNvSpPr>
          <p:nvPr/>
        </p:nvSpPr>
        <p:spPr bwMode="auto">
          <a:xfrm>
            <a:off x="1655763" y="4083050"/>
            <a:ext cx="1538287" cy="450850"/>
          </a:xfrm>
          <a:custGeom>
            <a:avLst/>
            <a:gdLst>
              <a:gd name="T0" fmla="*/ 2147483647 w 6400"/>
              <a:gd name="T1" fmla="*/ 2147483647 h 2000"/>
              <a:gd name="T2" fmla="*/ 2147483647 w 6400"/>
              <a:gd name="T3" fmla="*/ 2147483647 h 2000"/>
              <a:gd name="T4" fmla="*/ 2147483647 w 6400"/>
              <a:gd name="T5" fmla="*/ 2147483647 h 2000"/>
              <a:gd name="T6" fmla="*/ 0 w 6400"/>
              <a:gd name="T7" fmla="*/ 2147483647 h 2000"/>
              <a:gd name="T8" fmla="*/ 2147483647 w 6400"/>
              <a:gd name="T9" fmla="*/ 0 h 2000"/>
              <a:gd name="T10" fmla="*/ 2147483647 w 6400"/>
              <a:gd name="T11" fmla="*/ 0 h 2000"/>
              <a:gd name="T12" fmla="*/ 2147483647 w 6400"/>
              <a:gd name="T13" fmla="*/ 2147483647 h 2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00"/>
              <a:gd name="T22" fmla="*/ 0 h 2000"/>
              <a:gd name="T23" fmla="*/ 6400 w 6400"/>
              <a:gd name="T24" fmla="*/ 2000 h 2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00" h="2000">
                <a:moveTo>
                  <a:pt x="6400" y="1000"/>
                </a:moveTo>
                <a:cubicBezTo>
                  <a:pt x="6400" y="1553"/>
                  <a:pt x="5926" y="2000"/>
                  <a:pt x="5339" y="2000"/>
                </a:cubicBezTo>
                <a:lnTo>
                  <a:pt x="1062" y="2000"/>
                </a:lnTo>
                <a:cubicBezTo>
                  <a:pt x="475" y="2000"/>
                  <a:pt x="0" y="1553"/>
                  <a:pt x="0" y="1000"/>
                </a:cubicBezTo>
                <a:cubicBezTo>
                  <a:pt x="0" y="448"/>
                  <a:pt x="475" y="0"/>
                  <a:pt x="1062" y="0"/>
                </a:cubicBezTo>
                <a:lnTo>
                  <a:pt x="5339" y="0"/>
                </a:lnTo>
                <a:cubicBezTo>
                  <a:pt x="5926" y="0"/>
                  <a:pt x="6400" y="448"/>
                  <a:pt x="6400" y="1000"/>
                </a:cubicBez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6" name="Freeform 79"/>
          <p:cNvSpPr>
            <a:spLocks/>
          </p:cNvSpPr>
          <p:nvPr/>
        </p:nvSpPr>
        <p:spPr bwMode="auto">
          <a:xfrm>
            <a:off x="2686050" y="4083050"/>
            <a:ext cx="252413" cy="450850"/>
          </a:xfrm>
          <a:custGeom>
            <a:avLst/>
            <a:gdLst>
              <a:gd name="T0" fmla="*/ 2147483647 w 116"/>
              <a:gd name="T1" fmla="*/ 2147483647 h 219"/>
              <a:gd name="T2" fmla="*/ 0 w 116"/>
              <a:gd name="T3" fmla="*/ 2147483647 h 219"/>
              <a:gd name="T4" fmla="*/ 2147483647 w 116"/>
              <a:gd name="T5" fmla="*/ 0 h 219"/>
              <a:gd name="T6" fmla="*/ 0 60000 65536"/>
              <a:gd name="T7" fmla="*/ 0 60000 65536"/>
              <a:gd name="T8" fmla="*/ 0 60000 65536"/>
              <a:gd name="T9" fmla="*/ 0 w 116"/>
              <a:gd name="T10" fmla="*/ 0 h 219"/>
              <a:gd name="T11" fmla="*/ 116 w 116"/>
              <a:gd name="T12" fmla="*/ 219 h 2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6" h="219">
                <a:moveTo>
                  <a:pt x="116" y="219"/>
                </a:moveTo>
                <a:cubicBezTo>
                  <a:pt x="52" y="219"/>
                  <a:pt x="0" y="170"/>
                  <a:pt x="0" y="110"/>
                </a:cubicBezTo>
                <a:cubicBezTo>
                  <a:pt x="0" y="49"/>
                  <a:pt x="52" y="0"/>
                  <a:pt x="116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7" name="Rectangle 80"/>
          <p:cNvSpPr>
            <a:spLocks noChangeArrowheads="1"/>
          </p:cNvSpPr>
          <p:nvPr/>
        </p:nvSpPr>
        <p:spPr bwMode="auto">
          <a:xfrm>
            <a:off x="1733550" y="4210050"/>
            <a:ext cx="1041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Applications</a:t>
            </a:r>
            <a:endParaRPr lang="en-US" sz="1600" b="0"/>
          </a:p>
        </p:txBody>
      </p:sp>
      <p:sp>
        <p:nvSpPr>
          <p:cNvPr id="5158" name="Line 81"/>
          <p:cNvSpPr>
            <a:spLocks noChangeShapeType="1"/>
          </p:cNvSpPr>
          <p:nvPr/>
        </p:nvSpPr>
        <p:spPr bwMode="auto">
          <a:xfrm>
            <a:off x="3300413" y="4249738"/>
            <a:ext cx="25669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9" name="Line 82"/>
          <p:cNvSpPr>
            <a:spLocks noChangeShapeType="1"/>
          </p:cNvSpPr>
          <p:nvPr/>
        </p:nvSpPr>
        <p:spPr bwMode="auto">
          <a:xfrm flipH="1">
            <a:off x="3276600" y="43434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0" name="AutoShape 83"/>
          <p:cNvSpPr>
            <a:spLocks noChangeArrowheads="1"/>
          </p:cNvSpPr>
          <p:nvPr/>
        </p:nvSpPr>
        <p:spPr bwMode="auto">
          <a:xfrm>
            <a:off x="3938588" y="3065463"/>
            <a:ext cx="1473200" cy="576262"/>
          </a:xfrm>
          <a:prstGeom prst="irregularSeal1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Internet</a:t>
            </a:r>
          </a:p>
        </p:txBody>
      </p:sp>
      <p:sp>
        <p:nvSpPr>
          <p:cNvPr id="5161" name="Text Box 84"/>
          <p:cNvSpPr txBox="1">
            <a:spLocks noChangeArrowheads="1"/>
          </p:cNvSpPr>
          <p:nvPr/>
        </p:nvSpPr>
        <p:spPr bwMode="auto">
          <a:xfrm>
            <a:off x="7186613" y="2497138"/>
            <a:ext cx="1728787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600" b="0" dirty="0"/>
              <a:t>Computing service</a:t>
            </a:r>
          </a:p>
          <a:p>
            <a:pPr eaLnBrk="1" hangingPunct="1"/>
            <a:r>
              <a:rPr lang="en-US" sz="1600" b="0" dirty="0"/>
              <a:t>development:</a:t>
            </a:r>
          </a:p>
          <a:p>
            <a:pPr eaLnBrk="1" hangingPunct="1"/>
            <a:r>
              <a:rPr lang="en-US" sz="1600" b="0" dirty="0"/>
              <a:t>Visual Studio</a:t>
            </a:r>
          </a:p>
          <a:p>
            <a:pPr eaLnBrk="1" hangingPunct="1"/>
            <a:r>
              <a:rPr lang="en-US" sz="1600" b="0" dirty="0"/>
              <a:t>Java EE / Eclipse</a:t>
            </a:r>
          </a:p>
        </p:txBody>
      </p:sp>
      <p:sp>
        <p:nvSpPr>
          <p:cNvPr id="5162" name="Text Box 85"/>
          <p:cNvSpPr txBox="1">
            <a:spLocks noChangeArrowheads="1"/>
          </p:cNvSpPr>
          <p:nvPr/>
        </p:nvSpPr>
        <p:spPr bwMode="auto">
          <a:xfrm>
            <a:off x="7291388" y="1219200"/>
            <a:ext cx="130492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600" b="0" dirty="0"/>
              <a:t>Programming</a:t>
            </a:r>
          </a:p>
          <a:p>
            <a:pPr eaLnBrk="1" hangingPunct="1"/>
            <a:r>
              <a:rPr lang="en-US" sz="1600" b="0" dirty="0"/>
              <a:t>languages:</a:t>
            </a:r>
          </a:p>
          <a:p>
            <a:pPr eaLnBrk="1" hangingPunct="1"/>
            <a:r>
              <a:rPr lang="en-US" sz="1600" b="0" dirty="0"/>
              <a:t>C++, C#</a:t>
            </a:r>
          </a:p>
          <a:p>
            <a:pPr eaLnBrk="1" hangingPunct="1"/>
            <a:r>
              <a:rPr lang="en-US" sz="1600" b="0" dirty="0"/>
              <a:t>Java</a:t>
            </a:r>
          </a:p>
        </p:txBody>
      </p:sp>
      <p:sp>
        <p:nvSpPr>
          <p:cNvPr id="5163" name="Line 86"/>
          <p:cNvSpPr>
            <a:spLocks noChangeShapeType="1"/>
          </p:cNvSpPr>
          <p:nvPr/>
        </p:nvSpPr>
        <p:spPr bwMode="auto">
          <a:xfrm flipV="1">
            <a:off x="7153275" y="351313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4" name="Line 87"/>
          <p:cNvSpPr>
            <a:spLocks noChangeShapeType="1"/>
          </p:cNvSpPr>
          <p:nvPr/>
        </p:nvSpPr>
        <p:spPr bwMode="auto">
          <a:xfrm flipH="1">
            <a:off x="7607300" y="2271713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5" name="Text Box 88"/>
          <p:cNvSpPr txBox="1">
            <a:spLocks noChangeArrowheads="1"/>
          </p:cNvSpPr>
          <p:nvPr/>
        </p:nvSpPr>
        <p:spPr bwMode="auto">
          <a:xfrm>
            <a:off x="57150" y="4889500"/>
            <a:ext cx="481965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1600" b="0" dirty="0"/>
              <a:t>Application development platforms</a:t>
            </a:r>
          </a:p>
          <a:p>
            <a:pPr algn="ctr" eaLnBrk="1" hangingPunct="1"/>
            <a:r>
              <a:rPr lang="en-US" sz="1600" b="0" dirty="0"/>
              <a:t>Specification languages VS, WebSphere, SCA/SDO, </a:t>
            </a:r>
            <a:r>
              <a:rPr lang="en-US" sz="1600" b="0" dirty="0" err="1"/>
              <a:t>mashup</a:t>
            </a:r>
            <a:r>
              <a:rPr lang="en-US" sz="1600" b="0" dirty="0"/>
              <a:t>, WF, WSFL, BPEL, PSML for composition, code generation</a:t>
            </a:r>
          </a:p>
        </p:txBody>
      </p:sp>
      <p:sp>
        <p:nvSpPr>
          <p:cNvPr id="5166" name="Text Box 89"/>
          <p:cNvSpPr txBox="1">
            <a:spLocks noChangeArrowheads="1"/>
          </p:cNvSpPr>
          <p:nvPr/>
        </p:nvSpPr>
        <p:spPr bwMode="auto">
          <a:xfrm>
            <a:off x="1100138" y="1597025"/>
            <a:ext cx="2100262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1600" b="0" dirty="0"/>
              <a:t>Directory of services</a:t>
            </a:r>
          </a:p>
          <a:p>
            <a:pPr algn="r" eaLnBrk="1" hangingPunct="1"/>
            <a:r>
              <a:rPr lang="en-US" sz="1600" b="0" dirty="0"/>
              <a:t>UDDI / WSDL / SOAP</a:t>
            </a:r>
          </a:p>
          <a:p>
            <a:pPr algn="r" eaLnBrk="1" hangingPunct="1"/>
            <a:r>
              <a:rPr lang="en-US" sz="1600" b="0" dirty="0"/>
              <a:t>ebXML, RDF/S, OWL</a:t>
            </a:r>
          </a:p>
          <a:p>
            <a:pPr algn="r" eaLnBrk="1" hangingPunct="1"/>
            <a:r>
              <a:rPr lang="en-US" sz="1600" b="0" dirty="0"/>
              <a:t>Ontology</a:t>
            </a:r>
          </a:p>
        </p:txBody>
      </p:sp>
      <p:sp>
        <p:nvSpPr>
          <p:cNvPr id="5167" name="Line 90"/>
          <p:cNvSpPr>
            <a:spLocks noChangeShapeType="1"/>
          </p:cNvSpPr>
          <p:nvPr/>
        </p:nvSpPr>
        <p:spPr bwMode="auto">
          <a:xfrm flipH="1" flipV="1">
            <a:off x="3124200" y="2133600"/>
            <a:ext cx="392113" cy="241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8" name="Line 91"/>
          <p:cNvSpPr>
            <a:spLocks noChangeShapeType="1"/>
          </p:cNvSpPr>
          <p:nvPr/>
        </p:nvSpPr>
        <p:spPr bwMode="auto">
          <a:xfrm flipH="1" flipV="1">
            <a:off x="3200400" y="2514600"/>
            <a:ext cx="315913" cy="1555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9" name="Line 92"/>
          <p:cNvSpPr>
            <a:spLocks noChangeShapeType="1"/>
          </p:cNvSpPr>
          <p:nvPr/>
        </p:nvSpPr>
        <p:spPr bwMode="auto">
          <a:xfrm flipH="1">
            <a:off x="8027988" y="2271713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0" name="Text Box 93"/>
          <p:cNvSpPr txBox="1">
            <a:spLocks noChangeArrowheads="1"/>
          </p:cNvSpPr>
          <p:nvPr/>
        </p:nvSpPr>
        <p:spPr bwMode="auto">
          <a:xfrm>
            <a:off x="5211763" y="4889500"/>
            <a:ext cx="31956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1600" b="0"/>
              <a:t>Web and data service development</a:t>
            </a:r>
          </a:p>
          <a:p>
            <a:pPr algn="ctr" eaLnBrk="1" hangingPunct="1"/>
            <a:r>
              <a:rPr lang="en-US" sz="1600" b="0"/>
              <a:t>XML, WSDL, RDF, OWL, ontology</a:t>
            </a:r>
          </a:p>
        </p:txBody>
      </p:sp>
      <p:sp>
        <p:nvSpPr>
          <p:cNvPr id="5171" name="Line 94"/>
          <p:cNvSpPr>
            <a:spLocks noChangeShapeType="1"/>
          </p:cNvSpPr>
          <p:nvPr/>
        </p:nvSpPr>
        <p:spPr bwMode="auto">
          <a:xfrm flipV="1">
            <a:off x="6478588" y="4643438"/>
            <a:ext cx="0" cy="2968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2" name="Line 95"/>
          <p:cNvSpPr>
            <a:spLocks noChangeShapeType="1"/>
          </p:cNvSpPr>
          <p:nvPr/>
        </p:nvSpPr>
        <p:spPr bwMode="auto">
          <a:xfrm flipV="1">
            <a:off x="7005638" y="4643438"/>
            <a:ext cx="0" cy="2968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3" name="Text Box 102"/>
          <p:cNvSpPr txBox="1">
            <a:spLocks noChangeArrowheads="1"/>
          </p:cNvSpPr>
          <p:nvPr/>
        </p:nvSpPr>
        <p:spPr bwMode="auto">
          <a:xfrm>
            <a:off x="838200" y="3886200"/>
            <a:ext cx="365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600" b="0">
                <a:sym typeface="Wingdings" pitchFamily="2" charset="2"/>
              </a:rPr>
              <a:t></a:t>
            </a:r>
          </a:p>
        </p:txBody>
      </p:sp>
      <p:sp>
        <p:nvSpPr>
          <p:cNvPr id="5174" name="Text Box 103"/>
          <p:cNvSpPr txBox="1">
            <a:spLocks noChangeArrowheads="1"/>
          </p:cNvSpPr>
          <p:nvPr/>
        </p:nvSpPr>
        <p:spPr bwMode="auto">
          <a:xfrm>
            <a:off x="3902075" y="4343400"/>
            <a:ext cx="365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600" b="0">
                <a:sym typeface="Wingdings" pitchFamily="2" charset="2"/>
              </a:rPr>
              <a:t></a:t>
            </a:r>
          </a:p>
        </p:txBody>
      </p:sp>
      <p:sp>
        <p:nvSpPr>
          <p:cNvPr id="5175" name="Text Box 104"/>
          <p:cNvSpPr txBox="1">
            <a:spLocks noChangeArrowheads="1"/>
          </p:cNvSpPr>
          <p:nvPr/>
        </p:nvSpPr>
        <p:spPr bwMode="auto">
          <a:xfrm>
            <a:off x="3581400" y="3930650"/>
            <a:ext cx="365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600" b="0">
                <a:sym typeface="Wingdings" pitchFamily="2" charset="2"/>
              </a:rPr>
              <a:t></a:t>
            </a:r>
          </a:p>
        </p:txBody>
      </p:sp>
      <p:sp>
        <p:nvSpPr>
          <p:cNvPr id="5176" name="Line 105"/>
          <p:cNvSpPr>
            <a:spLocks noChangeShapeType="1"/>
          </p:cNvSpPr>
          <p:nvPr/>
        </p:nvSpPr>
        <p:spPr bwMode="auto">
          <a:xfrm flipV="1">
            <a:off x="2081213" y="4643438"/>
            <a:ext cx="0" cy="2968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7" name="Line 106"/>
          <p:cNvSpPr>
            <a:spLocks noChangeShapeType="1"/>
          </p:cNvSpPr>
          <p:nvPr/>
        </p:nvSpPr>
        <p:spPr bwMode="auto">
          <a:xfrm flipV="1">
            <a:off x="2608263" y="4643438"/>
            <a:ext cx="0" cy="2968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8" name="Line 107"/>
          <p:cNvSpPr>
            <a:spLocks noChangeShapeType="1"/>
          </p:cNvSpPr>
          <p:nvPr/>
        </p:nvSpPr>
        <p:spPr bwMode="auto">
          <a:xfrm flipV="1">
            <a:off x="7458075" y="351313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9" name="Text Box 109"/>
          <p:cNvSpPr txBox="1">
            <a:spLocks noChangeArrowheads="1"/>
          </p:cNvSpPr>
          <p:nvPr/>
        </p:nvSpPr>
        <p:spPr bwMode="auto">
          <a:xfrm>
            <a:off x="609600" y="4138613"/>
            <a:ext cx="8397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sz="1600" b="0"/>
              <a:t>Binding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5" grpId="0"/>
      <p:bldP spid="5166" grpId="0"/>
      <p:bldP spid="5167" grpId="0" animBg="1"/>
      <p:bldP spid="5168" grpId="0" animBg="1"/>
      <p:bldP spid="5176" grpId="0" animBg="1"/>
      <p:bldP spid="51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304800" y="2514600"/>
            <a:ext cx="7696200" cy="3657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 sz="4000" b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D9C51-B147-479B-9E46-83EA0E48D509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673225" y="152400"/>
            <a:ext cx="7394575" cy="623888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SOC Technologies and Their Relations</a:t>
            </a:r>
          </a:p>
        </p:txBody>
      </p:sp>
      <p:sp>
        <p:nvSpPr>
          <p:cNvPr id="6148" name="Oval 4"/>
          <p:cNvSpPr>
            <a:spLocks noChangeArrowheads="1"/>
          </p:cNvSpPr>
          <p:nvPr/>
        </p:nvSpPr>
        <p:spPr bwMode="auto">
          <a:xfrm>
            <a:off x="839788" y="2749550"/>
            <a:ext cx="6664325" cy="3101975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 sz="4000" b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402138" y="4818063"/>
            <a:ext cx="2413000" cy="34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 dirty="0" smtClean="0">
                <a:ea typeface="宋体" pitchFamily="2" charset="-122"/>
              </a:rPr>
              <a:t>Data Infrastructure</a:t>
            </a:r>
            <a:endParaRPr lang="en-US" altLang="zh-CN" b="0" dirty="0">
              <a:ea typeface="宋体" pitchFamily="2" charset="-122"/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4402138" y="4471988"/>
            <a:ext cx="24130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 dirty="0" smtClean="0">
                <a:ea typeface="宋体" pitchFamily="2" charset="-122"/>
              </a:rPr>
              <a:t>Big Data</a:t>
            </a:r>
            <a:endParaRPr lang="en-US" altLang="zh-CN" b="0" dirty="0">
              <a:ea typeface="宋体" pitchFamily="2" charset="-122"/>
            </a:endParaRP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4402138" y="4127500"/>
            <a:ext cx="2413000" cy="344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 dirty="0" smtClean="0">
                <a:ea typeface="宋体" pitchFamily="2" charset="-122"/>
              </a:rPr>
              <a:t>Database and Ontology</a:t>
            </a:r>
            <a:endParaRPr lang="en-US" altLang="zh-CN" b="0" dirty="0">
              <a:ea typeface="宋体" pitchFamily="2" charset="-122"/>
            </a:endParaRPr>
          </a:p>
        </p:txBody>
      </p:sp>
      <p:sp>
        <p:nvSpPr>
          <p:cNvPr id="6152" name="Oval 8"/>
          <p:cNvSpPr>
            <a:spLocks noChangeArrowheads="1"/>
          </p:cNvSpPr>
          <p:nvPr/>
        </p:nvSpPr>
        <p:spPr bwMode="auto">
          <a:xfrm>
            <a:off x="4516438" y="3668713"/>
            <a:ext cx="2182812" cy="4587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 dirty="0">
                <a:ea typeface="宋体" pitchFamily="2" charset="-122"/>
              </a:rPr>
              <a:t>Local </a:t>
            </a:r>
            <a:r>
              <a:rPr lang="en-US" altLang="zh-CN" b="0" dirty="0" smtClean="0">
                <a:ea typeface="宋体" pitchFamily="2" charset="-122"/>
              </a:rPr>
              <a:t>Data</a:t>
            </a:r>
            <a:endParaRPr lang="en-US" altLang="zh-CN" b="0" dirty="0">
              <a:ea typeface="宋体" pitchFamily="2" charset="-122"/>
            </a:endParaRP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1528763" y="4818063"/>
            <a:ext cx="2413000" cy="34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Programming languages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1528763" y="4471988"/>
            <a:ext cx="24130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IDE (.Net or Java EE)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1528763" y="3452813"/>
            <a:ext cx="2413000" cy="34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WSDL Interface</a:t>
            </a:r>
          </a:p>
        </p:txBody>
      </p:sp>
      <p:sp>
        <p:nvSpPr>
          <p:cNvPr id="6156" name="Oval 12"/>
          <p:cNvSpPr>
            <a:spLocks noChangeArrowheads="1"/>
          </p:cNvSpPr>
          <p:nvPr/>
        </p:nvSpPr>
        <p:spPr bwMode="auto">
          <a:xfrm>
            <a:off x="1528763" y="3806825"/>
            <a:ext cx="2413000" cy="688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Service / Object</a:t>
            </a:r>
          </a:p>
        </p:txBody>
      </p:sp>
      <p:sp>
        <p:nvSpPr>
          <p:cNvPr id="6157" name="Oval 13"/>
          <p:cNvSpPr>
            <a:spLocks noChangeArrowheads="1"/>
          </p:cNvSpPr>
          <p:nvPr/>
        </p:nvSpPr>
        <p:spPr bwMode="auto">
          <a:xfrm>
            <a:off x="3175000" y="1371600"/>
            <a:ext cx="2413000" cy="688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Service Directory</a:t>
            </a:r>
          </a:p>
          <a:p>
            <a:pPr algn="ctr"/>
            <a:r>
              <a:rPr lang="en-US" altLang="zh-CN" b="0">
                <a:ea typeface="宋体" pitchFamily="2" charset="-122"/>
              </a:rPr>
              <a:t>UDDI or ebXML</a:t>
            </a:r>
          </a:p>
        </p:txBody>
      </p:sp>
      <p:sp>
        <p:nvSpPr>
          <p:cNvPr id="6158" name="Oval 14"/>
          <p:cNvSpPr>
            <a:spLocks noChangeArrowheads="1"/>
          </p:cNvSpPr>
          <p:nvPr/>
        </p:nvSpPr>
        <p:spPr bwMode="auto">
          <a:xfrm>
            <a:off x="609600" y="1600200"/>
            <a:ext cx="1952625" cy="688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Service </a:t>
            </a:r>
          </a:p>
          <a:p>
            <a:pPr algn="ctr"/>
            <a:r>
              <a:rPr lang="en-US" altLang="zh-CN" b="0">
                <a:ea typeface="宋体" pitchFamily="2" charset="-122"/>
              </a:rPr>
              <a:t>requesters</a:t>
            </a:r>
          </a:p>
        </p:txBody>
      </p:sp>
      <p:cxnSp>
        <p:nvCxnSpPr>
          <p:cNvPr id="6159" name="AutoShape 15"/>
          <p:cNvCxnSpPr>
            <a:cxnSpLocks noChangeShapeType="1"/>
            <a:endCxn id="6168" idx="3"/>
          </p:cNvCxnSpPr>
          <p:nvPr/>
        </p:nvCxnSpPr>
        <p:spPr bwMode="auto">
          <a:xfrm flipV="1">
            <a:off x="3558381" y="1959677"/>
            <a:ext cx="2928349" cy="14931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0" name="AutoShape 16"/>
          <p:cNvCxnSpPr>
            <a:cxnSpLocks noChangeShapeType="1"/>
            <a:stCxn id="6155" idx="0"/>
            <a:endCxn id="6157" idx="4"/>
          </p:cNvCxnSpPr>
          <p:nvPr/>
        </p:nvCxnSpPr>
        <p:spPr bwMode="auto">
          <a:xfrm flipV="1">
            <a:off x="2735263" y="2060575"/>
            <a:ext cx="1646237" cy="1392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1" name="AutoShape 17"/>
          <p:cNvCxnSpPr>
            <a:cxnSpLocks noChangeShapeType="1"/>
            <a:stCxn id="6158" idx="6"/>
            <a:endCxn id="6157" idx="2"/>
          </p:cNvCxnSpPr>
          <p:nvPr/>
        </p:nvCxnSpPr>
        <p:spPr bwMode="auto">
          <a:xfrm flipV="1">
            <a:off x="2562225" y="1716088"/>
            <a:ext cx="612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2" name="Oval 18"/>
          <p:cNvSpPr>
            <a:spLocks noChangeArrowheads="1"/>
          </p:cNvSpPr>
          <p:nvPr/>
        </p:nvSpPr>
        <p:spPr bwMode="auto">
          <a:xfrm>
            <a:off x="4516438" y="3208338"/>
            <a:ext cx="2068512" cy="4603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 dirty="0">
                <a:ea typeface="宋体" pitchFamily="2" charset="-122"/>
              </a:rPr>
              <a:t>Global </a:t>
            </a:r>
            <a:r>
              <a:rPr lang="en-US" altLang="zh-CN" b="0" dirty="0" smtClean="0">
                <a:ea typeface="宋体" pitchFamily="2" charset="-122"/>
              </a:rPr>
              <a:t>Data</a:t>
            </a:r>
            <a:endParaRPr lang="en-US" altLang="zh-CN" b="0" dirty="0">
              <a:ea typeface="宋体" pitchFamily="2" charset="-122"/>
            </a:endParaRPr>
          </a:p>
        </p:txBody>
      </p:sp>
      <p:cxnSp>
        <p:nvCxnSpPr>
          <p:cNvPr id="6163" name="AutoShape 19"/>
          <p:cNvCxnSpPr>
            <a:cxnSpLocks noChangeShapeType="1"/>
            <a:stCxn id="6162" idx="0"/>
            <a:endCxn id="6168" idx="4"/>
          </p:cNvCxnSpPr>
          <p:nvPr/>
        </p:nvCxnSpPr>
        <p:spPr bwMode="auto">
          <a:xfrm flipV="1">
            <a:off x="5550694" y="2060575"/>
            <a:ext cx="1626394" cy="1147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4" name="AutoShape 20"/>
          <p:cNvCxnSpPr>
            <a:cxnSpLocks noChangeShapeType="1"/>
            <a:stCxn id="6152" idx="2"/>
            <a:endCxn id="6156" idx="6"/>
          </p:cNvCxnSpPr>
          <p:nvPr/>
        </p:nvCxnSpPr>
        <p:spPr bwMode="auto">
          <a:xfrm rot="10800000" flipV="1">
            <a:off x="3941763" y="3898900"/>
            <a:ext cx="574675" cy="252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5" name="AutoShape 21"/>
          <p:cNvCxnSpPr>
            <a:cxnSpLocks noChangeShapeType="1"/>
            <a:stCxn id="6162" idx="2"/>
            <a:endCxn id="6156" idx="6"/>
          </p:cNvCxnSpPr>
          <p:nvPr/>
        </p:nvCxnSpPr>
        <p:spPr bwMode="auto">
          <a:xfrm rot="10800000" flipV="1">
            <a:off x="3941763" y="3438525"/>
            <a:ext cx="574675" cy="712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304800" y="2438400"/>
            <a:ext cx="140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 b="0">
                <a:ea typeface="宋体" pitchFamily="2" charset="-122"/>
              </a:rPr>
              <a:t>SOAP/HTTP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3482975" y="5362575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 b="0">
                <a:ea typeface="宋体" pitchFamily="2" charset="-122"/>
              </a:rPr>
              <a:t>Web Services</a:t>
            </a:r>
          </a:p>
        </p:txBody>
      </p:sp>
      <p:sp>
        <p:nvSpPr>
          <p:cNvPr id="6168" name="Oval 24"/>
          <p:cNvSpPr>
            <a:spLocks noChangeArrowheads="1"/>
          </p:cNvSpPr>
          <p:nvPr/>
        </p:nvSpPr>
        <p:spPr bwMode="auto">
          <a:xfrm>
            <a:off x="6200775" y="1371600"/>
            <a:ext cx="1952625" cy="688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Other Web</a:t>
            </a:r>
          </a:p>
          <a:p>
            <a:pPr algn="ctr"/>
            <a:r>
              <a:rPr lang="en-US" altLang="zh-CN" b="0">
                <a:ea typeface="宋体" pitchFamily="2" charset="-122"/>
              </a:rPr>
              <a:t>Services </a:t>
            </a:r>
          </a:p>
        </p:txBody>
      </p:sp>
      <p:cxnSp>
        <p:nvCxnSpPr>
          <p:cNvPr id="6169" name="AutoShape 25"/>
          <p:cNvCxnSpPr>
            <a:cxnSpLocks noChangeShapeType="1"/>
            <a:stCxn id="6157" idx="6"/>
            <a:endCxn id="6168" idx="2"/>
          </p:cNvCxnSpPr>
          <p:nvPr/>
        </p:nvCxnSpPr>
        <p:spPr bwMode="auto">
          <a:xfrm>
            <a:off x="5588000" y="1716088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0" name="AutoShape 26"/>
          <p:cNvCxnSpPr>
            <a:cxnSpLocks noChangeShapeType="1"/>
            <a:stCxn id="6158" idx="4"/>
          </p:cNvCxnSpPr>
          <p:nvPr/>
        </p:nvCxnSpPr>
        <p:spPr bwMode="auto">
          <a:xfrm rot="16200000" flipH="1">
            <a:off x="1137444" y="2737644"/>
            <a:ext cx="1139825" cy="242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533400" y="12573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/>
              <a:t>Application builders</a:t>
            </a:r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4038600" y="990600"/>
            <a:ext cx="90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/>
              <a:t>Brokers</a:t>
            </a:r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2138363" y="6172200"/>
            <a:ext cx="4186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/>
              <a:t>A program consists of algorithms and data</a:t>
            </a:r>
          </a:p>
        </p:txBody>
      </p:sp>
      <p:cxnSp>
        <p:nvCxnSpPr>
          <p:cNvPr id="6174" name="Straight Arrow Connector 30"/>
          <p:cNvCxnSpPr>
            <a:cxnSpLocks noChangeShapeType="1"/>
          </p:cNvCxnSpPr>
          <p:nvPr/>
        </p:nvCxnSpPr>
        <p:spPr bwMode="auto">
          <a:xfrm rot="10800000">
            <a:off x="2895600" y="5334000"/>
            <a:ext cx="914400" cy="838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5" name="Straight Arrow Connector 31"/>
          <p:cNvCxnSpPr>
            <a:cxnSpLocks noChangeShapeType="1"/>
          </p:cNvCxnSpPr>
          <p:nvPr/>
        </p:nvCxnSpPr>
        <p:spPr bwMode="auto">
          <a:xfrm rot="5400000" flipH="1" flipV="1">
            <a:off x="4953000" y="5486400"/>
            <a:ext cx="762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7086600" y="5410200"/>
            <a:ext cx="2035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Service hosting infrastructure, e.g., servers or cloud computing</a:t>
            </a:r>
            <a:endParaRPr lang="en-US" b="0" dirty="0"/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 bwMode="auto">
          <a:xfrm flipH="1" flipV="1">
            <a:off x="6699250" y="5545931"/>
            <a:ext cx="387350" cy="4644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FFACD-3571-427C-9718-4A2B97E2CFB8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Definitions and Terminologies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574088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zh-CN" sz="2400" dirty="0" smtClean="0">
                <a:ea typeface="宋体" pitchFamily="2" charset="-122"/>
              </a:rPr>
              <a:t>A </a:t>
            </a:r>
            <a:r>
              <a:rPr lang="en-GB" altLang="zh-CN" sz="2400" b="1" dirty="0" smtClean="0">
                <a:ea typeface="宋体" pitchFamily="2" charset="-122"/>
              </a:rPr>
              <a:t>service</a:t>
            </a:r>
            <a:r>
              <a:rPr lang="en-GB" altLang="zh-CN" sz="2400" dirty="0" smtClean="0">
                <a:ea typeface="宋体" pitchFamily="2" charset="-122"/>
              </a:rPr>
              <a:t> is the interface between the producer and the consumer.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400" dirty="0" smtClean="0">
                <a:ea typeface="宋体" pitchFamily="2" charset="-122"/>
              </a:rPr>
              <a:t>From the </a:t>
            </a:r>
            <a:r>
              <a:rPr lang="en-GB" altLang="zh-CN" sz="2400" dirty="0" smtClean="0">
                <a:solidFill>
                  <a:schemeClr val="folHlink"/>
                </a:solidFill>
                <a:ea typeface="宋体" pitchFamily="2" charset="-122"/>
              </a:rPr>
              <a:t>service provider's</a:t>
            </a:r>
            <a:r>
              <a:rPr lang="en-GB" altLang="zh-CN" sz="2400" dirty="0" smtClean="0">
                <a:ea typeface="宋体" pitchFamily="2" charset="-122"/>
              </a:rPr>
              <a:t> point of view, a service is a function module that is well-defined, self-contained, and does not depend on the context or state of other functions. A service is often referred to as a service agent and implemented by an </a:t>
            </a:r>
            <a:r>
              <a:rPr lang="en-GB" altLang="zh-CN" sz="2400" dirty="0" smtClean="0">
                <a:solidFill>
                  <a:srgbClr val="0033CC"/>
                </a:solidFill>
                <a:ea typeface="宋体" pitchFamily="2" charset="-122"/>
              </a:rPr>
              <a:t>active object</a:t>
            </a:r>
            <a:r>
              <a:rPr lang="en-GB" altLang="zh-CN" sz="2400" dirty="0" smtClean="0">
                <a:ea typeface="宋体" pitchFamily="2" charset="-122"/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zh-CN" sz="2400" dirty="0" smtClean="0">
                <a:ea typeface="宋体" pitchFamily="2" charset="-122"/>
              </a:rPr>
              <a:t>Services can be newly developed modules or just wrapped around existing (legacy) software to give them new interfaces.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400" dirty="0" smtClean="0">
                <a:ea typeface="宋体" pitchFamily="2" charset="-122"/>
              </a:rPr>
              <a:t>From the </a:t>
            </a:r>
            <a:r>
              <a:rPr lang="en-GB" altLang="zh-CN" sz="2400" dirty="0" smtClean="0">
                <a:solidFill>
                  <a:schemeClr val="folHlink"/>
                </a:solidFill>
                <a:ea typeface="宋体" pitchFamily="2" charset="-122"/>
              </a:rPr>
              <a:t>application builder's</a:t>
            </a:r>
            <a:r>
              <a:rPr lang="en-GB" altLang="zh-CN" sz="2400" dirty="0" smtClean="0">
                <a:ea typeface="宋体" pitchFamily="2" charset="-122"/>
              </a:rPr>
              <a:t> point of view, a service is a unit of work done by a service provider to achieve desired end results for </a:t>
            </a:r>
            <a:r>
              <a:rPr lang="en-GB" altLang="zh-CN" sz="2400" dirty="0" smtClean="0">
                <a:ea typeface="宋体" pitchFamily="2" charset="-122"/>
              </a:rPr>
              <a:t>a service </a:t>
            </a:r>
            <a:r>
              <a:rPr lang="en-GB" altLang="zh-CN" sz="2400" dirty="0" smtClean="0">
                <a:ea typeface="宋体" pitchFamily="2" charset="-122"/>
              </a:rPr>
              <a:t>consumer </a:t>
            </a:r>
            <a:r>
              <a:rPr lang="en-GB" altLang="zh-CN" sz="2400" dirty="0" smtClean="0">
                <a:ea typeface="宋体" pitchFamily="2" charset="-122"/>
              </a:rPr>
              <a:t>(an application builder, not an end user). </a:t>
            </a:r>
            <a:endParaRPr lang="en-GB" altLang="zh-CN" sz="2400" dirty="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zh-CN" sz="2400" dirty="0" smtClean="0">
                <a:ea typeface="宋体" pitchFamily="2" charset="-122"/>
              </a:rPr>
              <a:t>A </a:t>
            </a:r>
            <a:r>
              <a:rPr lang="en-GB" altLang="zh-CN" sz="2400" dirty="0" smtClean="0">
                <a:solidFill>
                  <a:srgbClr val="0033CC"/>
                </a:solidFill>
                <a:ea typeface="宋体" pitchFamily="2" charset="-122"/>
              </a:rPr>
              <a:t>service</a:t>
            </a:r>
            <a:r>
              <a:rPr lang="en-GB" altLang="zh-CN" sz="2400" dirty="0" smtClean="0">
                <a:ea typeface="宋体" pitchFamily="2" charset="-122"/>
              </a:rPr>
              <a:t> normally does not have the human user's interface. Instead, it provides loosely coupled Application Programming Interface (API), </a:t>
            </a:r>
            <a:r>
              <a:rPr lang="en-GB" altLang="zh-CN" sz="2400" dirty="0" smtClean="0">
                <a:solidFill>
                  <a:schemeClr val="folHlink"/>
                </a:solidFill>
                <a:ea typeface="宋体" pitchFamily="2" charset="-122"/>
              </a:rPr>
              <a:t>with standard interface</a:t>
            </a:r>
            <a:r>
              <a:rPr lang="en-GB" altLang="zh-CN" sz="2400" dirty="0" smtClean="0">
                <a:ea typeface="宋体" pitchFamily="2" charset="-122"/>
              </a:rPr>
              <a:t>, so that a service can be </a:t>
            </a:r>
            <a:r>
              <a:rPr lang="en-GB" altLang="zh-CN" sz="2400" dirty="0" smtClean="0">
                <a:solidFill>
                  <a:schemeClr val="folHlink"/>
                </a:solidFill>
                <a:ea typeface="宋体" pitchFamily="2" charset="-122"/>
              </a:rPr>
              <a:t>discovered</a:t>
            </a:r>
            <a:r>
              <a:rPr lang="en-GB" altLang="zh-CN" sz="2400" dirty="0" smtClean="0">
                <a:ea typeface="宋体" pitchFamily="2" charset="-122"/>
              </a:rPr>
              <a:t> and called (invoked) by a computer program.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400" dirty="0" smtClean="0">
                <a:ea typeface="宋体" pitchFamily="2" charset="-122"/>
              </a:rPr>
              <a:t>For human users </a:t>
            </a:r>
            <a:r>
              <a:rPr lang="en-GB" altLang="zh-CN" sz="2400" dirty="0" smtClean="0">
                <a:ea typeface="宋体" pitchFamily="2" charset="-122"/>
              </a:rPr>
              <a:t>(end users) to </a:t>
            </a:r>
            <a:r>
              <a:rPr lang="en-GB" altLang="zh-CN" sz="2400" dirty="0" smtClean="0">
                <a:ea typeface="宋体" pitchFamily="2" charset="-122"/>
              </a:rPr>
              <a:t>use services, a (graphic) user interface needs to be added</a:t>
            </a:r>
            <a:r>
              <a:rPr lang="en-US" altLang="zh-CN" sz="2400" dirty="0" smtClean="0">
                <a:ea typeface="宋体" pitchFamily="2" charset="-122"/>
              </a:rPr>
              <a:t> – forming a (Web) application.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AC80E-585C-4BFD-85DB-3C34FD806F05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Definitions and Terminologies (contd.)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7772400" cy="58674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z="2400" b="1" dirty="0" smtClean="0"/>
              <a:t>Service-Oriented Architecture</a:t>
            </a:r>
            <a:r>
              <a:rPr lang="en-US" sz="2400" dirty="0" smtClean="0"/>
              <a:t> (SOA): Software consisting of a collection of </a:t>
            </a:r>
            <a:r>
              <a:rPr lang="en-US" sz="2400" dirty="0" smtClean="0">
                <a:solidFill>
                  <a:srgbClr val="0033CC"/>
                </a:solidFill>
              </a:rPr>
              <a:t>loosely</a:t>
            </a:r>
            <a:r>
              <a:rPr lang="en-US" sz="2400" dirty="0" smtClean="0"/>
              <a:t> coupled and </a:t>
            </a:r>
            <a:r>
              <a:rPr lang="en-US" sz="2400" dirty="0" smtClean="0">
                <a:solidFill>
                  <a:srgbClr val="0033CC"/>
                </a:solidFill>
              </a:rPr>
              <a:t>platform-independent</a:t>
            </a:r>
            <a:r>
              <a:rPr lang="en-US" sz="2400" dirty="0" smtClean="0"/>
              <a:t> services that communicate with each other through </a:t>
            </a:r>
            <a:r>
              <a:rPr lang="en-US" sz="2400" dirty="0" smtClean="0">
                <a:solidFill>
                  <a:srgbClr val="0033CC"/>
                </a:solidFill>
              </a:rPr>
              <a:t>standard</a:t>
            </a:r>
            <a:r>
              <a:rPr lang="en-US" sz="2400" dirty="0" smtClean="0"/>
              <a:t> interfaces. SOA does not concern developing operational software.</a:t>
            </a:r>
          </a:p>
          <a:p>
            <a:pPr eaLnBrk="1" hangingPunct="1">
              <a:spcBef>
                <a:spcPts val="600"/>
              </a:spcBef>
            </a:pPr>
            <a:r>
              <a:rPr lang="en-GB" altLang="zh-CN" sz="2400" b="1" dirty="0" smtClean="0">
                <a:ea typeface="宋体" pitchFamily="2" charset="-122"/>
              </a:rPr>
              <a:t>Service-Oriented Computing</a:t>
            </a:r>
            <a:r>
              <a:rPr lang="en-GB" altLang="zh-CN" sz="2400" dirty="0" smtClean="0">
                <a:ea typeface="宋体" pitchFamily="2" charset="-122"/>
              </a:rPr>
              <a:t> (SOC) refers to the paradigm that represents computation in SOA</a:t>
            </a:r>
            <a:r>
              <a:rPr lang="en-US" altLang="zh-CN" sz="2400" dirty="0" smtClean="0">
                <a:ea typeface="宋体" pitchFamily="2" charset="-122"/>
              </a:rPr>
              <a:t>. A level deeper than SOA, incl. algorithms and data structures.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400" dirty="0" smtClean="0">
                <a:solidFill>
                  <a:schemeClr val="folHlink"/>
                </a:solidFill>
                <a:ea typeface="宋体" pitchFamily="2" charset="-122"/>
              </a:rPr>
              <a:t>SOA</a:t>
            </a:r>
            <a:r>
              <a:rPr lang="en-US" altLang="zh-CN" sz="2400" dirty="0" smtClean="0">
                <a:ea typeface="宋体" pitchFamily="2" charset="-122"/>
              </a:rPr>
              <a:t> and </a:t>
            </a:r>
            <a:r>
              <a:rPr lang="en-US" altLang="zh-CN" sz="2400" dirty="0" smtClean="0">
                <a:solidFill>
                  <a:schemeClr val="folHlink"/>
                </a:solidFill>
                <a:ea typeface="宋体" pitchFamily="2" charset="-122"/>
              </a:rPr>
              <a:t>SOC</a:t>
            </a:r>
            <a:r>
              <a:rPr lang="en-US" altLang="zh-CN" sz="2400" dirty="0" smtClean="0">
                <a:ea typeface="宋体" pitchFamily="2" charset="-122"/>
              </a:rPr>
              <a:t> are often used alternatively.</a:t>
            </a:r>
          </a:p>
          <a:p>
            <a:pPr eaLnBrk="1" hangingPunct="1">
              <a:spcBef>
                <a:spcPts val="600"/>
              </a:spcBef>
            </a:pPr>
            <a:r>
              <a:rPr lang="en-GB" altLang="zh-CN" sz="2400" b="1" dirty="0" smtClean="0">
                <a:ea typeface="宋体" pitchFamily="2" charset="-122"/>
              </a:rPr>
              <a:t>Web Services</a:t>
            </a:r>
            <a:r>
              <a:rPr lang="en-GB" altLang="zh-CN" sz="2400" dirty="0" smtClean="0">
                <a:ea typeface="宋体" pitchFamily="2" charset="-122"/>
              </a:rPr>
              <a:t> are services accessible over the Web. As an architecture, it refers to Web-based SOA and a set of enabling Web technologies, including </a:t>
            </a:r>
            <a:r>
              <a:rPr lang="en-US" altLang="zh-CN" sz="2400" dirty="0" smtClean="0">
                <a:ea typeface="宋体" pitchFamily="2" charset="-122"/>
              </a:rPr>
              <a:t>XML, SOAP, WSDL, HTTP, UDDI, and ebXML. </a:t>
            </a:r>
            <a:r>
              <a:rPr lang="en-US" altLang="zh-CN" sz="2400" dirty="0" smtClean="0">
                <a:ea typeface="宋体" pitchFamily="2" charset="-122"/>
              </a:rPr>
              <a:t>Two types of services:</a:t>
            </a:r>
            <a:endParaRPr lang="en-US" altLang="zh-CN" sz="2400" dirty="0" smtClean="0">
              <a:ea typeface="宋体" pitchFamily="2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lang="en-US" altLang="zh-CN" sz="2000" dirty="0" smtClean="0">
                <a:ea typeface="宋体" pitchFamily="2" charset="-122"/>
              </a:rPr>
              <a:t>SOAP/WSDL Services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sz="2000" dirty="0" smtClean="0">
                <a:ea typeface="宋体" pitchFamily="2" charset="-122"/>
              </a:rPr>
              <a:t>RESTful Services</a:t>
            </a:r>
            <a:endParaRPr lang="en-GB" altLang="zh-CN" sz="2000" dirty="0" smtClean="0">
              <a:ea typeface="宋体" pitchFamily="2" charset="-122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7620000" y="2133600"/>
            <a:ext cx="1447800" cy="838200"/>
          </a:xfrm>
          <a:prstGeom prst="wedgeRoundRectCallout">
            <a:avLst>
              <a:gd name="adj1" fmla="val -78648"/>
              <a:gd name="adj2" fmla="val -4685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b="0"/>
              <a:t>Architecture Pattern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7696200" y="3581400"/>
            <a:ext cx="1447800" cy="838200"/>
          </a:xfrm>
          <a:prstGeom prst="wedgeRoundRectCallout">
            <a:avLst>
              <a:gd name="adj1" fmla="val -70341"/>
              <a:gd name="adj2" fmla="val -4198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b="0"/>
              <a:t>Computing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2000"/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5123B-B89B-4620-9F87-44BF6B4176EF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Definitions and Terminologies (contd.)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51054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b="1" dirty="0" smtClean="0"/>
              <a:t>Service-Oriented Development</a:t>
            </a:r>
            <a:r>
              <a:rPr lang="en-US" dirty="0" smtClean="0"/>
              <a:t> (SOD) 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 smtClean="0"/>
              <a:t>concerns the entire software </a:t>
            </a:r>
            <a:r>
              <a:rPr lang="en-US" b="1" dirty="0" smtClean="0"/>
              <a:t>development cycle </a:t>
            </a:r>
            <a:r>
              <a:rPr lang="en-US" dirty="0" smtClean="0"/>
              <a:t>based on SOA concepts and SOC paradigm. 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 smtClean="0"/>
              <a:t>involves current technologies and tools to effectively produce operational software: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zh-CN" dirty="0" smtClean="0">
                <a:ea typeface="宋体" pitchFamily="2" charset="-122"/>
              </a:rPr>
              <a:t>Development environment: VS, Java EE, </a:t>
            </a:r>
            <a:r>
              <a:rPr lang="en-US" altLang="zh-CN" dirty="0" err="1" smtClean="0">
                <a:ea typeface="宋体" pitchFamily="2" charset="-122"/>
              </a:rPr>
              <a:t>WebSphere</a:t>
            </a:r>
            <a:r>
              <a:rPr lang="en-US" altLang="zh-CN" dirty="0" smtClean="0">
                <a:ea typeface="宋体" pitchFamily="2" charset="-122"/>
              </a:rPr>
              <a:t>, etc</a:t>
            </a:r>
            <a:r>
              <a:rPr lang="en-US" altLang="zh-CN" dirty="0">
                <a:ea typeface="宋体" pitchFamily="2" charset="-122"/>
              </a:rPr>
              <a:t>.</a:t>
            </a:r>
            <a:r>
              <a:rPr lang="en-US" altLang="zh-CN" dirty="0" smtClean="0">
                <a:ea typeface="宋体" pitchFamily="2" charset="-122"/>
              </a:rPr>
              <a:t>;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zh-CN" dirty="0" smtClean="0">
                <a:ea typeface="宋体" pitchFamily="2" charset="-122"/>
              </a:rPr>
              <a:t>Databases, SQL, Oracle, BD, XML DB, etc.;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zh-CN" dirty="0" smtClean="0">
                <a:ea typeface="宋体" pitchFamily="2" charset="-122"/>
              </a:rPr>
              <a:t>Deployment and hosting environment: Server, cloud: </a:t>
            </a:r>
            <a:r>
              <a:rPr lang="en-US" altLang="zh-CN" dirty="0" err="1" smtClean="0">
                <a:ea typeface="宋体" pitchFamily="2" charset="-122"/>
              </a:rPr>
              <a:t>SoD</a:t>
            </a:r>
            <a:r>
              <a:rPr lang="en-US" altLang="zh-CN" dirty="0" smtClean="0">
                <a:ea typeface="宋体" pitchFamily="2" charset="-122"/>
              </a:rPr>
              <a:t>, Google App Engine, MS Azure,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0410C9-0909-401C-AA36-945C018599E6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7696200" cy="623888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PMingLiU" pitchFamily="18" charset="-120"/>
              </a:rPr>
              <a:t>OO</a:t>
            </a:r>
            <a:r>
              <a:rPr lang="en-US" altLang="zh-TW" dirty="0" smtClean="0">
                <a:ea typeface="PMingLiU" pitchFamily="18" charset="-120"/>
              </a:rPr>
              <a:t> Development versus </a:t>
            </a:r>
            <a:r>
              <a:rPr lang="en-US" altLang="zh-CN" dirty="0" smtClean="0">
                <a:ea typeface="PMingLiU" pitchFamily="18" charset="-120"/>
              </a:rPr>
              <a:t>SO</a:t>
            </a:r>
            <a:r>
              <a:rPr lang="en-US" altLang="zh-TW" dirty="0" smtClean="0">
                <a:ea typeface="PMingLiU" pitchFamily="18" charset="-120"/>
              </a:rPr>
              <a:t> </a:t>
            </a:r>
            <a:r>
              <a:rPr lang="en-US" altLang="zh-TW" dirty="0">
                <a:ea typeface="PMingLiU" pitchFamily="18" charset="-120"/>
              </a:rPr>
              <a:t>Development </a:t>
            </a:r>
            <a:endParaRPr lang="en-US" altLang="zh-CN" dirty="0" smtClean="0">
              <a:ea typeface="PMingLiU" pitchFamily="18" charset="-120"/>
            </a:endParaRPr>
          </a:p>
        </p:txBody>
      </p:sp>
      <p:sp>
        <p:nvSpPr>
          <p:cNvPr id="21508" name="Text Box 23"/>
          <p:cNvSpPr txBox="1">
            <a:spLocks noChangeArrowheads="1"/>
          </p:cNvSpPr>
          <p:nvPr/>
        </p:nvSpPr>
        <p:spPr bwMode="auto">
          <a:xfrm>
            <a:off x="1676400" y="4403725"/>
            <a:ext cx="17383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b="0"/>
              <a:t>OO Languages</a:t>
            </a:r>
          </a:p>
        </p:txBody>
      </p:sp>
      <p:sp>
        <p:nvSpPr>
          <p:cNvPr id="21509" name="Rectangle 24"/>
          <p:cNvSpPr>
            <a:spLocks noChangeArrowheads="1"/>
          </p:cNvSpPr>
          <p:nvPr/>
        </p:nvSpPr>
        <p:spPr bwMode="auto">
          <a:xfrm>
            <a:off x="3444875" y="4403725"/>
            <a:ext cx="1811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/>
              <a:t>OO IDE</a:t>
            </a:r>
          </a:p>
        </p:txBody>
      </p:sp>
      <p:sp>
        <p:nvSpPr>
          <p:cNvPr id="21510" name="Rectangle 25"/>
          <p:cNvSpPr>
            <a:spLocks noChangeArrowheads="1"/>
          </p:cNvSpPr>
          <p:nvPr/>
        </p:nvSpPr>
        <p:spPr bwMode="auto">
          <a:xfrm>
            <a:off x="152400" y="4765675"/>
            <a:ext cx="1371600" cy="163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0"/>
              <a:t>Object</a:t>
            </a:r>
          </a:p>
          <a:p>
            <a:pPr algn="ctr">
              <a:lnSpc>
                <a:spcPct val="90000"/>
              </a:lnSpc>
            </a:pPr>
            <a:r>
              <a:rPr lang="en-US" b="0"/>
              <a:t>orientation </a:t>
            </a:r>
          </a:p>
          <a:p>
            <a:pPr algn="ctr"/>
            <a:r>
              <a:rPr lang="en-US" b="0"/>
              <a:t>Inheritance</a:t>
            </a:r>
          </a:p>
          <a:p>
            <a:pPr algn="ctr"/>
            <a:r>
              <a:rPr lang="en-US" b="0"/>
              <a:t>Polymorphism</a:t>
            </a:r>
          </a:p>
          <a:p>
            <a:pPr algn="ctr"/>
            <a:r>
              <a:rPr lang="en-US" b="0"/>
              <a:t>Dynamic </a:t>
            </a:r>
          </a:p>
          <a:p>
            <a:pPr algn="ctr"/>
            <a:r>
              <a:rPr lang="en-US" b="0"/>
              <a:t>binding</a:t>
            </a:r>
          </a:p>
        </p:txBody>
      </p:sp>
      <p:sp>
        <p:nvSpPr>
          <p:cNvPr id="21511" name="Rectangle 26"/>
          <p:cNvSpPr>
            <a:spLocks noChangeArrowheads="1"/>
          </p:cNvSpPr>
          <p:nvPr/>
        </p:nvSpPr>
        <p:spPr bwMode="auto">
          <a:xfrm>
            <a:off x="1916113" y="4765675"/>
            <a:ext cx="1284287" cy="163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0"/>
              <a:t>Java</a:t>
            </a:r>
          </a:p>
          <a:p>
            <a:pPr algn="ctr">
              <a:lnSpc>
                <a:spcPct val="90000"/>
              </a:lnSpc>
            </a:pPr>
            <a:r>
              <a:rPr lang="en-US" b="0"/>
              <a:t>Simula</a:t>
            </a:r>
          </a:p>
          <a:p>
            <a:pPr algn="ctr">
              <a:lnSpc>
                <a:spcPct val="90000"/>
              </a:lnSpc>
            </a:pPr>
            <a:r>
              <a:rPr lang="en-US" b="0"/>
              <a:t>Smalltalk</a:t>
            </a:r>
          </a:p>
          <a:p>
            <a:pPr algn="ctr">
              <a:lnSpc>
                <a:spcPct val="90000"/>
              </a:lnSpc>
            </a:pPr>
            <a:r>
              <a:rPr lang="en-US" b="0"/>
              <a:t>Objective C </a:t>
            </a:r>
          </a:p>
          <a:p>
            <a:pPr algn="ctr">
              <a:lnSpc>
                <a:spcPct val="90000"/>
              </a:lnSpc>
            </a:pPr>
            <a:r>
              <a:rPr lang="en-US" b="0"/>
              <a:t>C++</a:t>
            </a:r>
          </a:p>
          <a:p>
            <a:pPr algn="ctr">
              <a:lnSpc>
                <a:spcPct val="90000"/>
              </a:lnSpc>
            </a:pPr>
            <a:r>
              <a:rPr lang="en-US" b="0"/>
              <a:t>C#</a:t>
            </a:r>
          </a:p>
        </p:txBody>
      </p:sp>
      <p:sp>
        <p:nvSpPr>
          <p:cNvPr id="21512" name="Rectangle 27"/>
          <p:cNvSpPr>
            <a:spLocks noChangeArrowheads="1"/>
          </p:cNvSpPr>
          <p:nvPr/>
        </p:nvSpPr>
        <p:spPr bwMode="auto">
          <a:xfrm>
            <a:off x="3683000" y="4765675"/>
            <a:ext cx="1362075" cy="163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b="0" dirty="0"/>
              <a:t>CORBA</a:t>
            </a:r>
          </a:p>
          <a:p>
            <a:pPr algn="ctr"/>
            <a:r>
              <a:rPr lang="en-US" b="0" dirty="0"/>
              <a:t>UML</a:t>
            </a:r>
          </a:p>
          <a:p>
            <a:pPr algn="ctr">
              <a:lnSpc>
                <a:spcPct val="130000"/>
              </a:lnSpc>
            </a:pPr>
            <a:r>
              <a:rPr lang="en-US" b="0" dirty="0"/>
              <a:t>Visual </a:t>
            </a:r>
            <a:r>
              <a:rPr lang="en-US" b="0" dirty="0" smtClean="0"/>
              <a:t>Studio</a:t>
            </a:r>
            <a:endParaRPr lang="en-US" b="0" dirty="0"/>
          </a:p>
          <a:p>
            <a:pPr algn="ctr"/>
            <a:r>
              <a:rPr lang="en-US" b="0" dirty="0"/>
              <a:t>JDK</a:t>
            </a:r>
          </a:p>
          <a:p>
            <a:pPr algn="ctr"/>
            <a:r>
              <a:rPr lang="en-US" b="0" dirty="0"/>
              <a:t>GCC</a:t>
            </a:r>
          </a:p>
        </p:txBody>
      </p:sp>
      <p:sp>
        <p:nvSpPr>
          <p:cNvPr id="21513" name="Rectangle 28"/>
          <p:cNvSpPr>
            <a:spLocks noChangeArrowheads="1"/>
          </p:cNvSpPr>
          <p:nvPr/>
        </p:nvSpPr>
        <p:spPr bwMode="auto">
          <a:xfrm>
            <a:off x="5761038" y="4403725"/>
            <a:ext cx="2682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>
                <a:solidFill>
                  <a:srgbClr val="0033CC"/>
                </a:solidFill>
              </a:rPr>
              <a:t>OO Development Cycle</a:t>
            </a:r>
          </a:p>
        </p:txBody>
      </p:sp>
      <p:sp>
        <p:nvSpPr>
          <p:cNvPr id="21514" name="Rectangle 29"/>
          <p:cNvSpPr>
            <a:spLocks noChangeArrowheads="1"/>
          </p:cNvSpPr>
          <p:nvPr/>
        </p:nvSpPr>
        <p:spPr bwMode="auto">
          <a:xfrm>
            <a:off x="5443538" y="4765675"/>
            <a:ext cx="3398837" cy="163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Specification/Modeling</a:t>
            </a:r>
          </a:p>
          <a:p>
            <a:pPr algn="ctr"/>
            <a:r>
              <a:rPr lang="en-US" b="0"/>
              <a:t>Verification/Model checking</a:t>
            </a:r>
          </a:p>
          <a:p>
            <a:pPr algn="ctr"/>
            <a:r>
              <a:rPr lang="en-US" b="0"/>
              <a:t>Design / Coding</a:t>
            </a:r>
          </a:p>
          <a:p>
            <a:pPr algn="ctr"/>
            <a:r>
              <a:rPr lang="en-US" b="0"/>
              <a:t>Validation / Testing</a:t>
            </a:r>
          </a:p>
          <a:p>
            <a:pPr algn="ctr"/>
            <a:r>
              <a:rPr lang="en-US" b="0"/>
              <a:t>Operation</a:t>
            </a:r>
          </a:p>
          <a:p>
            <a:pPr algn="ctr"/>
            <a:r>
              <a:rPr lang="en-US" b="0"/>
              <a:t>Maintenance</a:t>
            </a:r>
          </a:p>
        </p:txBody>
      </p:sp>
      <p:cxnSp>
        <p:nvCxnSpPr>
          <p:cNvPr id="21515" name="AutoShape 37"/>
          <p:cNvCxnSpPr>
            <a:cxnSpLocks noChangeShapeType="1"/>
            <a:stCxn id="21510" idx="3"/>
            <a:endCxn id="21511" idx="1"/>
          </p:cNvCxnSpPr>
          <p:nvPr/>
        </p:nvCxnSpPr>
        <p:spPr bwMode="auto">
          <a:xfrm flipV="1">
            <a:off x="1524000" y="5583238"/>
            <a:ext cx="3921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6" name="AutoShape 38"/>
          <p:cNvCxnSpPr>
            <a:cxnSpLocks noChangeShapeType="1"/>
            <a:stCxn id="21511" idx="3"/>
            <a:endCxn id="21512" idx="1"/>
          </p:cNvCxnSpPr>
          <p:nvPr/>
        </p:nvCxnSpPr>
        <p:spPr bwMode="auto">
          <a:xfrm>
            <a:off x="3200400" y="5583238"/>
            <a:ext cx="482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7" name="AutoShape 39"/>
          <p:cNvCxnSpPr>
            <a:cxnSpLocks noChangeShapeType="1"/>
            <a:stCxn id="21512" idx="3"/>
            <a:endCxn id="21514" idx="1"/>
          </p:cNvCxnSpPr>
          <p:nvPr/>
        </p:nvCxnSpPr>
        <p:spPr bwMode="auto">
          <a:xfrm flipV="1">
            <a:off x="5045075" y="5583238"/>
            <a:ext cx="3984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Connector 50"/>
          <p:cNvCxnSpPr/>
          <p:nvPr/>
        </p:nvCxnSpPr>
        <p:spPr>
          <a:xfrm>
            <a:off x="176213" y="4267200"/>
            <a:ext cx="8666162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 Box 23"/>
          <p:cNvSpPr txBox="1">
            <a:spLocks noChangeArrowheads="1"/>
          </p:cNvSpPr>
          <p:nvPr/>
        </p:nvSpPr>
        <p:spPr bwMode="auto">
          <a:xfrm>
            <a:off x="-76200" y="4403725"/>
            <a:ext cx="1752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b="0"/>
              <a:t>OO Concepts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-76200" y="990600"/>
            <a:ext cx="9144000" cy="3028950"/>
            <a:chOff x="-76200" y="990600"/>
            <a:chExt cx="9144000" cy="3028950"/>
          </a:xfrm>
        </p:grpSpPr>
        <p:sp>
          <p:nvSpPr>
            <p:cNvPr id="21521" name="Rectangle 30"/>
            <p:cNvSpPr>
              <a:spLocks noChangeArrowheads="1"/>
            </p:cNvSpPr>
            <p:nvPr/>
          </p:nvSpPr>
          <p:spPr bwMode="auto">
            <a:xfrm>
              <a:off x="3479800" y="1189038"/>
              <a:ext cx="177641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b="0"/>
                <a:t>SO IDE</a:t>
              </a:r>
            </a:p>
          </p:txBody>
        </p:sp>
        <p:sp>
          <p:nvSpPr>
            <p:cNvPr id="21522" name="Rectangle 32"/>
            <p:cNvSpPr>
              <a:spLocks noChangeArrowheads="1"/>
            </p:cNvSpPr>
            <p:nvPr/>
          </p:nvSpPr>
          <p:spPr bwMode="auto">
            <a:xfrm>
              <a:off x="152400" y="1543050"/>
              <a:ext cx="1371600" cy="24765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b="0"/>
                <a:t>Service</a:t>
              </a:r>
            </a:p>
            <a:p>
              <a:pPr algn="ctr">
                <a:lnSpc>
                  <a:spcPct val="90000"/>
                </a:lnSpc>
              </a:pPr>
              <a:r>
                <a:rPr lang="en-US" b="0"/>
                <a:t>orientation</a:t>
              </a:r>
            </a:p>
            <a:p>
              <a:pPr algn="ctr">
                <a:lnSpc>
                  <a:spcPct val="90000"/>
                </a:lnSpc>
              </a:pPr>
              <a:r>
                <a:rPr lang="en-US" b="0"/>
                <a:t>Loosely </a:t>
              </a:r>
            </a:p>
            <a:p>
              <a:pPr algn="ctr">
                <a:lnSpc>
                  <a:spcPct val="90000"/>
                </a:lnSpc>
              </a:pPr>
              <a:r>
                <a:rPr lang="en-US" b="0"/>
                <a:t>coupled</a:t>
              </a:r>
            </a:p>
            <a:p>
              <a:pPr algn="ctr">
                <a:lnSpc>
                  <a:spcPct val="90000"/>
                </a:lnSpc>
              </a:pPr>
              <a:r>
                <a:rPr lang="en-US" b="0"/>
                <a:t>Remote </a:t>
              </a:r>
              <a:br>
                <a:rPr lang="en-US" b="0"/>
              </a:br>
              <a:r>
                <a:rPr lang="en-US" b="0"/>
                <a:t>binding</a:t>
              </a:r>
            </a:p>
            <a:p>
              <a:pPr algn="ctr">
                <a:lnSpc>
                  <a:spcPct val="90000"/>
                </a:lnSpc>
              </a:pPr>
              <a:r>
                <a:rPr lang="en-US" b="0"/>
                <a:t>Dynamic </a:t>
              </a:r>
              <a:br>
                <a:rPr lang="en-US" b="0"/>
              </a:br>
              <a:r>
                <a:rPr lang="en-US" b="0"/>
                <a:t>composition</a:t>
              </a:r>
            </a:p>
            <a:p>
              <a:pPr algn="ctr">
                <a:lnSpc>
                  <a:spcPct val="90000"/>
                </a:lnSpc>
              </a:pPr>
              <a:r>
                <a:rPr lang="en-US" b="0"/>
                <a:t>Standard</a:t>
              </a:r>
              <a:br>
                <a:rPr lang="en-US" b="0"/>
              </a:br>
              <a:r>
                <a:rPr lang="en-US" b="0"/>
                <a:t>interfaces</a:t>
              </a:r>
            </a:p>
          </p:txBody>
        </p:sp>
        <p:sp>
          <p:nvSpPr>
            <p:cNvPr id="21523" name="Rectangle 33"/>
            <p:cNvSpPr>
              <a:spLocks noChangeArrowheads="1"/>
            </p:cNvSpPr>
            <p:nvPr/>
          </p:nvSpPr>
          <p:spPr bwMode="auto">
            <a:xfrm>
              <a:off x="5953125" y="1189038"/>
              <a:ext cx="27320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b="0" dirty="0">
                  <a:solidFill>
                    <a:srgbClr val="0033CC"/>
                  </a:solidFill>
                </a:rPr>
                <a:t>SO Development Cycles</a:t>
              </a:r>
            </a:p>
          </p:txBody>
        </p:sp>
        <p:sp>
          <p:nvSpPr>
            <p:cNvPr id="21524" name="Rectangle 34"/>
            <p:cNvSpPr>
              <a:spLocks noChangeArrowheads="1"/>
            </p:cNvSpPr>
            <p:nvPr/>
          </p:nvSpPr>
          <p:spPr bwMode="auto">
            <a:xfrm>
              <a:off x="5446713" y="1550988"/>
              <a:ext cx="3544887" cy="24685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b="0" dirty="0"/>
                <a:t>Service development in OOC</a:t>
              </a:r>
            </a:p>
            <a:p>
              <a:r>
                <a:rPr lang="en-US" b="0" dirty="0"/>
                <a:t>Interface </a:t>
              </a:r>
              <a:r>
                <a:rPr lang="en-US" b="0" dirty="0" smtClean="0"/>
                <a:t>definition / wrapping</a:t>
              </a:r>
              <a:endParaRPr lang="en-US" b="0" dirty="0"/>
            </a:p>
            <a:p>
              <a:r>
                <a:rPr lang="en-US" b="0" dirty="0"/>
                <a:t>Service hosting / registration</a:t>
              </a:r>
            </a:p>
            <a:p>
              <a:pPr>
                <a:lnSpc>
                  <a:spcPct val="140000"/>
                </a:lnSpc>
              </a:pPr>
              <a:r>
                <a:rPr lang="en-US" b="0" dirty="0"/>
                <a:t>Application specification</a:t>
              </a:r>
            </a:p>
            <a:p>
              <a:r>
                <a:rPr lang="en-US" b="0" dirty="0"/>
                <a:t>    Service search</a:t>
              </a:r>
            </a:p>
            <a:p>
              <a:r>
                <a:rPr lang="en-US" b="0" dirty="0"/>
                <a:t>    Remote binding</a:t>
              </a:r>
            </a:p>
            <a:p>
              <a:r>
                <a:rPr lang="en-US" b="0" dirty="0"/>
                <a:t>    Operation</a:t>
              </a:r>
            </a:p>
            <a:p>
              <a:r>
                <a:rPr lang="en-US" b="0" dirty="0"/>
                <a:t>    Dynamic configuration</a:t>
              </a:r>
            </a:p>
          </p:txBody>
        </p:sp>
        <p:cxnSp>
          <p:nvCxnSpPr>
            <p:cNvPr id="21525" name="AutoShape 35"/>
            <p:cNvCxnSpPr>
              <a:cxnSpLocks noChangeShapeType="1"/>
              <a:stCxn id="21522" idx="3"/>
              <a:endCxn id="21529" idx="1"/>
            </p:cNvCxnSpPr>
            <p:nvPr/>
          </p:nvCxnSpPr>
          <p:spPr bwMode="auto">
            <a:xfrm flipV="1">
              <a:off x="1524000" y="2774950"/>
              <a:ext cx="381000" cy="63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26" name="Rectangle 44"/>
            <p:cNvSpPr>
              <a:spLocks noChangeArrowheads="1"/>
            </p:cNvSpPr>
            <p:nvPr/>
          </p:nvSpPr>
          <p:spPr bwMode="auto">
            <a:xfrm>
              <a:off x="3581400" y="1550988"/>
              <a:ext cx="1476375" cy="24685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Visual Studio</a:t>
              </a:r>
            </a:p>
            <a:p>
              <a:pPr algn="ctr"/>
              <a:r>
                <a:rPr lang="en-US" b="0" dirty="0"/>
                <a:t>MS Biz Talk</a:t>
              </a:r>
            </a:p>
            <a:p>
              <a:pPr algn="ctr"/>
              <a:r>
                <a:rPr lang="en-US" b="0" dirty="0"/>
                <a:t>Oracle SOA </a:t>
              </a:r>
              <a:br>
                <a:rPr lang="en-US" b="0" dirty="0"/>
              </a:br>
              <a:r>
                <a:rPr lang="en-US" b="0" dirty="0"/>
                <a:t>suite</a:t>
              </a:r>
            </a:p>
            <a:p>
              <a:pPr algn="ctr"/>
              <a:r>
                <a:rPr lang="en-US" b="0" dirty="0" err="1"/>
                <a:t>Jdeveloper</a:t>
              </a:r>
              <a:endParaRPr lang="en-US" b="0" dirty="0"/>
            </a:p>
            <a:p>
              <a:pPr algn="ctr"/>
              <a:r>
                <a:rPr lang="en-US" b="0" dirty="0"/>
                <a:t>Java EE</a:t>
              </a:r>
            </a:p>
            <a:p>
              <a:pPr algn="ctr"/>
              <a:r>
                <a:rPr lang="en-US" b="0" dirty="0"/>
                <a:t>WebSphere</a:t>
              </a:r>
            </a:p>
            <a:p>
              <a:pPr algn="ctr" eaLnBrk="0" hangingPunct="0"/>
              <a:r>
                <a:rPr lang="en-US" b="0" dirty="0" smtClean="0"/>
                <a:t>ebXML</a:t>
              </a:r>
              <a:endParaRPr lang="en-US" b="0" dirty="0"/>
            </a:p>
          </p:txBody>
        </p:sp>
        <p:sp>
          <p:nvSpPr>
            <p:cNvPr id="21527" name="Rectangle 45"/>
            <p:cNvSpPr>
              <a:spLocks noChangeArrowheads="1"/>
            </p:cNvSpPr>
            <p:nvPr/>
          </p:nvSpPr>
          <p:spPr bwMode="auto">
            <a:xfrm>
              <a:off x="1219200" y="990600"/>
              <a:ext cx="2590800" cy="590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0"/>
                <a:t>SO Protocols/</a:t>
              </a:r>
            </a:p>
            <a:p>
              <a:pPr algn="ctr">
                <a:lnSpc>
                  <a:spcPct val="90000"/>
                </a:lnSpc>
              </a:pPr>
              <a:r>
                <a:rPr lang="en-US" b="0"/>
                <a:t>Languages</a:t>
              </a:r>
            </a:p>
          </p:txBody>
        </p:sp>
        <p:sp>
          <p:nvSpPr>
            <p:cNvPr id="21528" name="Text Box 48"/>
            <p:cNvSpPr txBox="1">
              <a:spLocks noChangeArrowheads="1"/>
            </p:cNvSpPr>
            <p:nvPr/>
          </p:nvSpPr>
          <p:spPr bwMode="auto">
            <a:xfrm>
              <a:off x="7872413" y="2525713"/>
              <a:ext cx="1195387" cy="120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/>
                <a:t>Directory</a:t>
              </a:r>
            </a:p>
            <a:p>
              <a:r>
                <a:rPr lang="en-US" b="0"/>
                <a:t>Repository</a:t>
              </a:r>
            </a:p>
            <a:p>
              <a:r>
                <a:rPr lang="en-US" b="0"/>
                <a:t>Ontology</a:t>
              </a:r>
            </a:p>
            <a:p>
              <a:r>
                <a:rPr lang="en-US" b="0"/>
                <a:t>Match</a:t>
              </a:r>
            </a:p>
          </p:txBody>
        </p:sp>
        <p:sp>
          <p:nvSpPr>
            <p:cNvPr id="21529" name="Rectangle 31"/>
            <p:cNvSpPr>
              <a:spLocks noChangeArrowheads="1"/>
            </p:cNvSpPr>
            <p:nvPr/>
          </p:nvSpPr>
          <p:spPr bwMode="auto">
            <a:xfrm>
              <a:off x="1905000" y="1528763"/>
              <a:ext cx="1250950" cy="24907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XML</a:t>
              </a:r>
            </a:p>
            <a:p>
              <a:pPr algn="ctr"/>
              <a:r>
                <a:rPr lang="en-US" b="0" dirty="0"/>
                <a:t>WSDL</a:t>
              </a:r>
            </a:p>
            <a:p>
              <a:pPr algn="ctr"/>
              <a:r>
                <a:rPr lang="en-US" b="0" dirty="0"/>
                <a:t>SOAP</a:t>
              </a:r>
            </a:p>
            <a:p>
              <a:pPr algn="ctr"/>
              <a:r>
                <a:rPr lang="en-US" b="0" dirty="0"/>
                <a:t>RDF</a:t>
              </a:r>
            </a:p>
            <a:p>
              <a:pPr algn="ctr"/>
              <a:r>
                <a:rPr lang="en-US" b="0" dirty="0"/>
                <a:t>OWL</a:t>
              </a:r>
            </a:p>
            <a:p>
              <a:pPr algn="ctr"/>
              <a:r>
                <a:rPr lang="en-US" b="0" dirty="0"/>
                <a:t>BPEL</a:t>
              </a:r>
            </a:p>
            <a:p>
              <a:pPr algn="ctr"/>
              <a:r>
                <a:rPr lang="en-US" b="0" dirty="0"/>
                <a:t>SCA/SDO</a:t>
              </a:r>
            </a:p>
            <a:p>
              <a:pPr algn="ctr"/>
              <a:r>
                <a:rPr lang="en-US" b="0" dirty="0"/>
                <a:t>PSML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5456238" y="2419350"/>
              <a:ext cx="3459162" cy="269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reeform 49"/>
            <p:cNvSpPr/>
            <p:nvPr/>
          </p:nvSpPr>
          <p:spPr>
            <a:xfrm>
              <a:off x="5334000" y="3028950"/>
              <a:ext cx="325438" cy="838200"/>
            </a:xfrm>
            <a:custGeom>
              <a:avLst/>
              <a:gdLst>
                <a:gd name="connsiteX0" fmla="*/ 249382 w 249382"/>
                <a:gd name="connsiteY0" fmla="*/ 529936 h 529936"/>
                <a:gd name="connsiteX1" fmla="*/ 0 w 249382"/>
                <a:gd name="connsiteY1" fmla="*/ 529936 h 529936"/>
                <a:gd name="connsiteX2" fmla="*/ 10391 w 249382"/>
                <a:gd name="connsiteY2" fmla="*/ 0 h 529936"/>
                <a:gd name="connsiteX3" fmla="*/ 238991 w 249382"/>
                <a:gd name="connsiteY3" fmla="*/ 0 h 52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382" h="529936">
                  <a:moveTo>
                    <a:pt x="249382" y="529936"/>
                  </a:moveTo>
                  <a:lnTo>
                    <a:pt x="0" y="529936"/>
                  </a:lnTo>
                  <a:lnTo>
                    <a:pt x="10391" y="0"/>
                  </a:lnTo>
                  <a:lnTo>
                    <a:pt x="238991" y="0"/>
                  </a:ln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 b="0"/>
            </a:p>
          </p:txBody>
        </p:sp>
        <p:cxnSp>
          <p:nvCxnSpPr>
            <p:cNvPr id="52" name="Straight Connector 51"/>
            <p:cNvCxnSpPr/>
            <p:nvPr/>
          </p:nvCxnSpPr>
          <p:spPr>
            <a:xfrm rot="16200000" flipH="1">
              <a:off x="7139781" y="3234532"/>
              <a:ext cx="157003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33" name="AutoShape 35"/>
            <p:cNvCxnSpPr>
              <a:cxnSpLocks noChangeShapeType="1"/>
              <a:stCxn id="21529" idx="3"/>
              <a:endCxn id="21526" idx="1"/>
            </p:cNvCxnSpPr>
            <p:nvPr/>
          </p:nvCxnSpPr>
          <p:spPr bwMode="auto">
            <a:xfrm>
              <a:off x="3155950" y="2774950"/>
              <a:ext cx="425450" cy="11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4" name="AutoShape 35"/>
            <p:cNvCxnSpPr>
              <a:cxnSpLocks noChangeShapeType="1"/>
              <a:stCxn id="21526" idx="3"/>
              <a:endCxn id="21524" idx="1"/>
            </p:cNvCxnSpPr>
            <p:nvPr/>
          </p:nvCxnSpPr>
          <p:spPr bwMode="auto">
            <a:xfrm>
              <a:off x="5057775" y="2786063"/>
              <a:ext cx="388938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35" name="Text Box 23"/>
            <p:cNvSpPr txBox="1">
              <a:spLocks noChangeArrowheads="1"/>
            </p:cNvSpPr>
            <p:nvPr/>
          </p:nvSpPr>
          <p:spPr bwMode="auto">
            <a:xfrm>
              <a:off x="-76200" y="1189038"/>
              <a:ext cx="17526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b="0"/>
                <a:t>SO Concepts</a:t>
              </a:r>
            </a:p>
          </p:txBody>
        </p:sp>
      </p:grpSp>
      <p:sp>
        <p:nvSpPr>
          <p:cNvPr id="32" name="Freeform 31"/>
          <p:cNvSpPr/>
          <p:nvPr/>
        </p:nvSpPr>
        <p:spPr bwMode="auto">
          <a:xfrm>
            <a:off x="5618162" y="4876800"/>
            <a:ext cx="325438" cy="1371600"/>
          </a:xfrm>
          <a:custGeom>
            <a:avLst/>
            <a:gdLst>
              <a:gd name="connsiteX0" fmla="*/ 249382 w 249382"/>
              <a:gd name="connsiteY0" fmla="*/ 529936 h 529936"/>
              <a:gd name="connsiteX1" fmla="*/ 0 w 249382"/>
              <a:gd name="connsiteY1" fmla="*/ 529936 h 529936"/>
              <a:gd name="connsiteX2" fmla="*/ 10391 w 249382"/>
              <a:gd name="connsiteY2" fmla="*/ 0 h 529936"/>
              <a:gd name="connsiteX3" fmla="*/ 238991 w 249382"/>
              <a:gd name="connsiteY3" fmla="*/ 0 h 5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382" h="529936">
                <a:moveTo>
                  <a:pt x="249382" y="529936"/>
                </a:moveTo>
                <a:lnTo>
                  <a:pt x="0" y="529936"/>
                </a:lnTo>
                <a:lnTo>
                  <a:pt x="10391" y="0"/>
                </a:lnTo>
                <a:lnTo>
                  <a:pt x="238991" y="0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C04C86-872D-4E23-A7E8-39BE180538E6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673225" y="152400"/>
            <a:ext cx="7394575" cy="623888"/>
          </a:xfrm>
        </p:spPr>
        <p:txBody>
          <a:bodyPr/>
          <a:lstStyle/>
          <a:p>
            <a:pPr eaLnBrk="1" hangingPunct="1"/>
            <a:r>
              <a:rPr lang="en-US" smtClean="0"/>
              <a:t>Component-Based Development</a:t>
            </a:r>
          </a:p>
        </p:txBody>
      </p:sp>
      <p:sp>
        <p:nvSpPr>
          <p:cNvPr id="22532" name="Rectangle 153"/>
          <p:cNvSpPr>
            <a:spLocks noChangeArrowheads="1"/>
          </p:cNvSpPr>
          <p:nvPr/>
        </p:nvSpPr>
        <p:spPr bwMode="auto">
          <a:xfrm>
            <a:off x="609600" y="29718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3" name="Rectangle 154"/>
          <p:cNvSpPr>
            <a:spLocks noChangeArrowheads="1"/>
          </p:cNvSpPr>
          <p:nvPr/>
        </p:nvSpPr>
        <p:spPr bwMode="auto">
          <a:xfrm>
            <a:off x="1066800" y="29718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4" name="Rectangle 155"/>
          <p:cNvSpPr>
            <a:spLocks noChangeArrowheads="1"/>
          </p:cNvSpPr>
          <p:nvPr/>
        </p:nvSpPr>
        <p:spPr bwMode="auto">
          <a:xfrm>
            <a:off x="685800" y="28194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5" name="Rectangle 156"/>
          <p:cNvSpPr>
            <a:spLocks noChangeArrowheads="1"/>
          </p:cNvSpPr>
          <p:nvPr/>
        </p:nvSpPr>
        <p:spPr bwMode="auto">
          <a:xfrm>
            <a:off x="609600" y="26670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6" name="Rectangle 157"/>
          <p:cNvSpPr>
            <a:spLocks noChangeArrowheads="1"/>
          </p:cNvSpPr>
          <p:nvPr/>
        </p:nvSpPr>
        <p:spPr bwMode="auto">
          <a:xfrm>
            <a:off x="685800" y="2514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7" name="Rectangle 158"/>
          <p:cNvSpPr>
            <a:spLocks noChangeArrowheads="1"/>
          </p:cNvSpPr>
          <p:nvPr/>
        </p:nvSpPr>
        <p:spPr bwMode="auto">
          <a:xfrm>
            <a:off x="1143000" y="28194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8" name="Rectangle 159"/>
          <p:cNvSpPr>
            <a:spLocks noChangeArrowheads="1"/>
          </p:cNvSpPr>
          <p:nvPr/>
        </p:nvSpPr>
        <p:spPr bwMode="auto">
          <a:xfrm>
            <a:off x="1066800" y="26670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9" name="Rectangle 160"/>
          <p:cNvSpPr>
            <a:spLocks noChangeArrowheads="1"/>
          </p:cNvSpPr>
          <p:nvPr/>
        </p:nvSpPr>
        <p:spPr bwMode="auto">
          <a:xfrm>
            <a:off x="1143000" y="2514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0" name="Rectangle 161"/>
          <p:cNvSpPr>
            <a:spLocks noChangeArrowheads="1"/>
          </p:cNvSpPr>
          <p:nvPr/>
        </p:nvSpPr>
        <p:spPr bwMode="auto">
          <a:xfrm>
            <a:off x="1524000" y="2895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1" name="Rectangle 162"/>
          <p:cNvSpPr>
            <a:spLocks noChangeArrowheads="1"/>
          </p:cNvSpPr>
          <p:nvPr/>
        </p:nvSpPr>
        <p:spPr bwMode="auto">
          <a:xfrm>
            <a:off x="1981200" y="2895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2" name="Rectangle 163"/>
          <p:cNvSpPr>
            <a:spLocks noChangeArrowheads="1"/>
          </p:cNvSpPr>
          <p:nvPr/>
        </p:nvSpPr>
        <p:spPr bwMode="auto">
          <a:xfrm>
            <a:off x="1600200" y="27432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3" name="Rectangle 164"/>
          <p:cNvSpPr>
            <a:spLocks noChangeArrowheads="1"/>
          </p:cNvSpPr>
          <p:nvPr/>
        </p:nvSpPr>
        <p:spPr bwMode="auto">
          <a:xfrm>
            <a:off x="1524000" y="25908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4" name="Rectangle 165"/>
          <p:cNvSpPr>
            <a:spLocks noChangeArrowheads="1"/>
          </p:cNvSpPr>
          <p:nvPr/>
        </p:nvSpPr>
        <p:spPr bwMode="auto">
          <a:xfrm>
            <a:off x="1600200" y="24384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5" name="Rectangle 166"/>
          <p:cNvSpPr>
            <a:spLocks noChangeArrowheads="1"/>
          </p:cNvSpPr>
          <p:nvPr/>
        </p:nvSpPr>
        <p:spPr bwMode="auto">
          <a:xfrm>
            <a:off x="2057400" y="27432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6" name="Rectangle 167"/>
          <p:cNvSpPr>
            <a:spLocks noChangeArrowheads="1"/>
          </p:cNvSpPr>
          <p:nvPr/>
        </p:nvSpPr>
        <p:spPr bwMode="auto">
          <a:xfrm>
            <a:off x="1905000" y="2514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7" name="Rectangle 168"/>
          <p:cNvSpPr>
            <a:spLocks noChangeArrowheads="1"/>
          </p:cNvSpPr>
          <p:nvPr/>
        </p:nvSpPr>
        <p:spPr bwMode="auto">
          <a:xfrm>
            <a:off x="2057400" y="24384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8" name="Rectangle 169"/>
          <p:cNvSpPr>
            <a:spLocks noChangeArrowheads="1"/>
          </p:cNvSpPr>
          <p:nvPr/>
        </p:nvSpPr>
        <p:spPr bwMode="auto">
          <a:xfrm>
            <a:off x="685800" y="22860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9" name="Rectangle 170"/>
          <p:cNvSpPr>
            <a:spLocks noChangeArrowheads="1"/>
          </p:cNvSpPr>
          <p:nvPr/>
        </p:nvSpPr>
        <p:spPr bwMode="auto">
          <a:xfrm>
            <a:off x="1143000" y="22860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0" name="Rectangle 171"/>
          <p:cNvSpPr>
            <a:spLocks noChangeArrowheads="1"/>
          </p:cNvSpPr>
          <p:nvPr/>
        </p:nvSpPr>
        <p:spPr bwMode="auto">
          <a:xfrm>
            <a:off x="762000" y="2133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1" name="Rectangle 172"/>
          <p:cNvSpPr>
            <a:spLocks noChangeArrowheads="1"/>
          </p:cNvSpPr>
          <p:nvPr/>
        </p:nvSpPr>
        <p:spPr bwMode="auto">
          <a:xfrm>
            <a:off x="685800" y="19812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2" name="Rectangle 173"/>
          <p:cNvSpPr>
            <a:spLocks noChangeArrowheads="1"/>
          </p:cNvSpPr>
          <p:nvPr/>
        </p:nvSpPr>
        <p:spPr bwMode="auto">
          <a:xfrm>
            <a:off x="762000" y="18288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3" name="Rectangle 174"/>
          <p:cNvSpPr>
            <a:spLocks noChangeArrowheads="1"/>
          </p:cNvSpPr>
          <p:nvPr/>
        </p:nvSpPr>
        <p:spPr bwMode="auto">
          <a:xfrm>
            <a:off x="1219200" y="2133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4" name="Rectangle 175"/>
          <p:cNvSpPr>
            <a:spLocks noChangeArrowheads="1"/>
          </p:cNvSpPr>
          <p:nvPr/>
        </p:nvSpPr>
        <p:spPr bwMode="auto">
          <a:xfrm>
            <a:off x="1143000" y="19812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5" name="Rectangle 176"/>
          <p:cNvSpPr>
            <a:spLocks noChangeArrowheads="1"/>
          </p:cNvSpPr>
          <p:nvPr/>
        </p:nvSpPr>
        <p:spPr bwMode="auto">
          <a:xfrm>
            <a:off x="1219200" y="18288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6" name="Text Box 177"/>
          <p:cNvSpPr txBox="1">
            <a:spLocks noChangeArrowheads="1"/>
          </p:cNvSpPr>
          <p:nvPr/>
        </p:nvSpPr>
        <p:spPr bwMode="auto">
          <a:xfrm>
            <a:off x="1143000" y="1295400"/>
            <a:ext cx="168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/>
              <a:t>Bricks and Tiles</a:t>
            </a:r>
          </a:p>
        </p:txBody>
      </p:sp>
      <p:sp>
        <p:nvSpPr>
          <p:cNvPr id="22557" name="Rectangle 180"/>
          <p:cNvSpPr>
            <a:spLocks noChangeArrowheads="1"/>
          </p:cNvSpPr>
          <p:nvPr/>
        </p:nvSpPr>
        <p:spPr bwMode="auto">
          <a:xfrm>
            <a:off x="914400" y="30480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8" name="Rectangle 181"/>
          <p:cNvSpPr>
            <a:spLocks noChangeArrowheads="1"/>
          </p:cNvSpPr>
          <p:nvPr/>
        </p:nvSpPr>
        <p:spPr bwMode="auto">
          <a:xfrm>
            <a:off x="1752600" y="2133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9" name="Rectangle 184"/>
          <p:cNvSpPr>
            <a:spLocks noChangeArrowheads="1"/>
          </p:cNvSpPr>
          <p:nvPr/>
        </p:nvSpPr>
        <p:spPr bwMode="auto">
          <a:xfrm>
            <a:off x="1600200" y="29718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60" name="Rectangle 185"/>
          <p:cNvSpPr>
            <a:spLocks noChangeArrowheads="1"/>
          </p:cNvSpPr>
          <p:nvPr/>
        </p:nvSpPr>
        <p:spPr bwMode="auto">
          <a:xfrm>
            <a:off x="2057400" y="22098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61" name="Rectangle 186"/>
          <p:cNvSpPr>
            <a:spLocks noChangeArrowheads="1"/>
          </p:cNvSpPr>
          <p:nvPr/>
        </p:nvSpPr>
        <p:spPr bwMode="auto">
          <a:xfrm>
            <a:off x="1828800" y="19050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64381" name="AutoShape 189"/>
          <p:cNvSpPr>
            <a:spLocks noChangeArrowheads="1"/>
          </p:cNvSpPr>
          <p:nvPr/>
        </p:nvSpPr>
        <p:spPr bwMode="auto">
          <a:xfrm>
            <a:off x="3810000" y="2209800"/>
            <a:ext cx="1066800" cy="762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17"/>
          <p:cNvGrpSpPr>
            <a:grpSpLocks/>
          </p:cNvGrpSpPr>
          <p:nvPr/>
        </p:nvGrpSpPr>
        <p:grpSpPr bwMode="auto">
          <a:xfrm>
            <a:off x="5029200" y="1371600"/>
            <a:ext cx="4114800" cy="1981200"/>
            <a:chOff x="3168" y="864"/>
            <a:chExt cx="2592" cy="1248"/>
          </a:xfrm>
        </p:grpSpPr>
        <p:sp>
          <p:nvSpPr>
            <p:cNvPr id="22754" name="Rectangle 28"/>
            <p:cNvSpPr>
              <a:spLocks noChangeArrowheads="1"/>
            </p:cNvSpPr>
            <p:nvPr/>
          </p:nvSpPr>
          <p:spPr bwMode="auto">
            <a:xfrm>
              <a:off x="3312" y="2016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55" name="Rectangle 29"/>
            <p:cNvSpPr>
              <a:spLocks noChangeArrowheads="1"/>
            </p:cNvSpPr>
            <p:nvPr/>
          </p:nvSpPr>
          <p:spPr bwMode="auto">
            <a:xfrm>
              <a:off x="3552" y="2016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56" name="Rectangle 30"/>
            <p:cNvSpPr>
              <a:spLocks noChangeArrowheads="1"/>
            </p:cNvSpPr>
            <p:nvPr/>
          </p:nvSpPr>
          <p:spPr bwMode="auto">
            <a:xfrm>
              <a:off x="3792" y="2016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57" name="Rectangle 31"/>
            <p:cNvSpPr>
              <a:spLocks noChangeArrowheads="1"/>
            </p:cNvSpPr>
            <p:nvPr/>
          </p:nvSpPr>
          <p:spPr bwMode="auto">
            <a:xfrm>
              <a:off x="4032" y="2016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58" name="Rectangle 32"/>
            <p:cNvSpPr>
              <a:spLocks noChangeArrowheads="1"/>
            </p:cNvSpPr>
            <p:nvPr/>
          </p:nvSpPr>
          <p:spPr bwMode="auto">
            <a:xfrm>
              <a:off x="3456" y="1920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59" name="Rectangle 33"/>
            <p:cNvSpPr>
              <a:spLocks noChangeArrowheads="1"/>
            </p:cNvSpPr>
            <p:nvPr/>
          </p:nvSpPr>
          <p:spPr bwMode="auto">
            <a:xfrm>
              <a:off x="3696" y="1920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0" name="Rectangle 34"/>
            <p:cNvSpPr>
              <a:spLocks noChangeArrowheads="1"/>
            </p:cNvSpPr>
            <p:nvPr/>
          </p:nvSpPr>
          <p:spPr bwMode="auto">
            <a:xfrm>
              <a:off x="3936" y="1920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1" name="Rectangle 35"/>
            <p:cNvSpPr>
              <a:spLocks noChangeArrowheads="1"/>
            </p:cNvSpPr>
            <p:nvPr/>
          </p:nvSpPr>
          <p:spPr bwMode="auto">
            <a:xfrm>
              <a:off x="3312" y="1920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2" name="Rectangle 36"/>
            <p:cNvSpPr>
              <a:spLocks noChangeArrowheads="1"/>
            </p:cNvSpPr>
            <p:nvPr/>
          </p:nvSpPr>
          <p:spPr bwMode="auto">
            <a:xfrm>
              <a:off x="4128" y="1920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3" name="Rectangle 190"/>
            <p:cNvSpPr>
              <a:spLocks noChangeArrowheads="1"/>
            </p:cNvSpPr>
            <p:nvPr/>
          </p:nvSpPr>
          <p:spPr bwMode="auto">
            <a:xfrm>
              <a:off x="3312" y="1824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4" name="Rectangle 191"/>
            <p:cNvSpPr>
              <a:spLocks noChangeArrowheads="1"/>
            </p:cNvSpPr>
            <p:nvPr/>
          </p:nvSpPr>
          <p:spPr bwMode="auto">
            <a:xfrm>
              <a:off x="3552" y="1824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5" name="Rectangle 192"/>
            <p:cNvSpPr>
              <a:spLocks noChangeArrowheads="1"/>
            </p:cNvSpPr>
            <p:nvPr/>
          </p:nvSpPr>
          <p:spPr bwMode="auto">
            <a:xfrm>
              <a:off x="3792" y="1824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6" name="Rectangle 193"/>
            <p:cNvSpPr>
              <a:spLocks noChangeArrowheads="1"/>
            </p:cNvSpPr>
            <p:nvPr/>
          </p:nvSpPr>
          <p:spPr bwMode="auto">
            <a:xfrm>
              <a:off x="4032" y="1824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7" name="Rectangle 194"/>
            <p:cNvSpPr>
              <a:spLocks noChangeArrowheads="1"/>
            </p:cNvSpPr>
            <p:nvPr/>
          </p:nvSpPr>
          <p:spPr bwMode="auto">
            <a:xfrm>
              <a:off x="3456" y="1728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8" name="Rectangle 195"/>
            <p:cNvSpPr>
              <a:spLocks noChangeArrowheads="1"/>
            </p:cNvSpPr>
            <p:nvPr/>
          </p:nvSpPr>
          <p:spPr bwMode="auto">
            <a:xfrm>
              <a:off x="3696" y="1728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9" name="Rectangle 196"/>
            <p:cNvSpPr>
              <a:spLocks noChangeArrowheads="1"/>
            </p:cNvSpPr>
            <p:nvPr/>
          </p:nvSpPr>
          <p:spPr bwMode="auto">
            <a:xfrm>
              <a:off x="3936" y="1728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0" name="Rectangle 197"/>
            <p:cNvSpPr>
              <a:spLocks noChangeArrowheads="1"/>
            </p:cNvSpPr>
            <p:nvPr/>
          </p:nvSpPr>
          <p:spPr bwMode="auto">
            <a:xfrm>
              <a:off x="3312" y="1728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1" name="Rectangle 198"/>
            <p:cNvSpPr>
              <a:spLocks noChangeArrowheads="1"/>
            </p:cNvSpPr>
            <p:nvPr/>
          </p:nvSpPr>
          <p:spPr bwMode="auto">
            <a:xfrm>
              <a:off x="4128" y="1728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2" name="Rectangle 199"/>
            <p:cNvSpPr>
              <a:spLocks noChangeArrowheads="1"/>
            </p:cNvSpPr>
            <p:nvPr/>
          </p:nvSpPr>
          <p:spPr bwMode="auto">
            <a:xfrm>
              <a:off x="3312" y="1632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3" name="Rectangle 200"/>
            <p:cNvSpPr>
              <a:spLocks noChangeArrowheads="1"/>
            </p:cNvSpPr>
            <p:nvPr/>
          </p:nvSpPr>
          <p:spPr bwMode="auto">
            <a:xfrm>
              <a:off x="3552" y="1632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4" name="Rectangle 201"/>
            <p:cNvSpPr>
              <a:spLocks noChangeArrowheads="1"/>
            </p:cNvSpPr>
            <p:nvPr/>
          </p:nvSpPr>
          <p:spPr bwMode="auto">
            <a:xfrm>
              <a:off x="3792" y="1632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5" name="Rectangle 202"/>
            <p:cNvSpPr>
              <a:spLocks noChangeArrowheads="1"/>
            </p:cNvSpPr>
            <p:nvPr/>
          </p:nvSpPr>
          <p:spPr bwMode="auto">
            <a:xfrm>
              <a:off x="4032" y="1632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6" name="Rectangle 203"/>
            <p:cNvSpPr>
              <a:spLocks noChangeArrowheads="1"/>
            </p:cNvSpPr>
            <p:nvPr/>
          </p:nvSpPr>
          <p:spPr bwMode="auto">
            <a:xfrm>
              <a:off x="3456" y="1536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7" name="Rectangle 204"/>
            <p:cNvSpPr>
              <a:spLocks noChangeArrowheads="1"/>
            </p:cNvSpPr>
            <p:nvPr/>
          </p:nvSpPr>
          <p:spPr bwMode="auto">
            <a:xfrm>
              <a:off x="3696" y="1536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8" name="Rectangle 205"/>
            <p:cNvSpPr>
              <a:spLocks noChangeArrowheads="1"/>
            </p:cNvSpPr>
            <p:nvPr/>
          </p:nvSpPr>
          <p:spPr bwMode="auto">
            <a:xfrm>
              <a:off x="3936" y="1536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9" name="Rectangle 206"/>
            <p:cNvSpPr>
              <a:spLocks noChangeArrowheads="1"/>
            </p:cNvSpPr>
            <p:nvPr/>
          </p:nvSpPr>
          <p:spPr bwMode="auto">
            <a:xfrm>
              <a:off x="3312" y="1536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0" name="Rectangle 207"/>
            <p:cNvSpPr>
              <a:spLocks noChangeArrowheads="1"/>
            </p:cNvSpPr>
            <p:nvPr/>
          </p:nvSpPr>
          <p:spPr bwMode="auto">
            <a:xfrm>
              <a:off x="4128" y="1536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1" name="Rectangle 208"/>
            <p:cNvSpPr>
              <a:spLocks noChangeArrowheads="1"/>
            </p:cNvSpPr>
            <p:nvPr/>
          </p:nvSpPr>
          <p:spPr bwMode="auto">
            <a:xfrm>
              <a:off x="3312" y="1440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2" name="Rectangle 209"/>
            <p:cNvSpPr>
              <a:spLocks noChangeArrowheads="1"/>
            </p:cNvSpPr>
            <p:nvPr/>
          </p:nvSpPr>
          <p:spPr bwMode="auto">
            <a:xfrm>
              <a:off x="3552" y="1440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3" name="Rectangle 210"/>
            <p:cNvSpPr>
              <a:spLocks noChangeArrowheads="1"/>
            </p:cNvSpPr>
            <p:nvPr/>
          </p:nvSpPr>
          <p:spPr bwMode="auto">
            <a:xfrm>
              <a:off x="3792" y="1440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4" name="Rectangle 211"/>
            <p:cNvSpPr>
              <a:spLocks noChangeArrowheads="1"/>
            </p:cNvSpPr>
            <p:nvPr/>
          </p:nvSpPr>
          <p:spPr bwMode="auto">
            <a:xfrm>
              <a:off x="4032" y="1440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5" name="Rectangle 212"/>
            <p:cNvSpPr>
              <a:spLocks noChangeArrowheads="1"/>
            </p:cNvSpPr>
            <p:nvPr/>
          </p:nvSpPr>
          <p:spPr bwMode="auto">
            <a:xfrm>
              <a:off x="3456" y="1344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6" name="Rectangle 213"/>
            <p:cNvSpPr>
              <a:spLocks noChangeArrowheads="1"/>
            </p:cNvSpPr>
            <p:nvPr/>
          </p:nvSpPr>
          <p:spPr bwMode="auto">
            <a:xfrm>
              <a:off x="3696" y="1344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7" name="Rectangle 214"/>
            <p:cNvSpPr>
              <a:spLocks noChangeArrowheads="1"/>
            </p:cNvSpPr>
            <p:nvPr/>
          </p:nvSpPr>
          <p:spPr bwMode="auto">
            <a:xfrm>
              <a:off x="3936" y="1344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8" name="Rectangle 215"/>
            <p:cNvSpPr>
              <a:spLocks noChangeArrowheads="1"/>
            </p:cNvSpPr>
            <p:nvPr/>
          </p:nvSpPr>
          <p:spPr bwMode="auto">
            <a:xfrm>
              <a:off x="3312" y="1344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9" name="Rectangle 216"/>
            <p:cNvSpPr>
              <a:spLocks noChangeArrowheads="1"/>
            </p:cNvSpPr>
            <p:nvPr/>
          </p:nvSpPr>
          <p:spPr bwMode="auto">
            <a:xfrm>
              <a:off x="4128" y="1344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2790" name="Group 293"/>
            <p:cNvGrpSpPr>
              <a:grpSpLocks/>
            </p:cNvGrpSpPr>
            <p:nvPr/>
          </p:nvGrpSpPr>
          <p:grpSpPr bwMode="auto">
            <a:xfrm>
              <a:off x="4368" y="1344"/>
              <a:ext cx="1152" cy="768"/>
              <a:chOff x="3600" y="2592"/>
              <a:chExt cx="1200" cy="768"/>
            </a:xfrm>
          </p:grpSpPr>
          <p:sp>
            <p:nvSpPr>
              <p:cNvPr id="22795" name="Rectangle 222"/>
              <p:cNvSpPr>
                <a:spLocks noChangeArrowheads="1"/>
              </p:cNvSpPr>
              <p:nvPr/>
            </p:nvSpPr>
            <p:spPr bwMode="auto">
              <a:xfrm>
                <a:off x="360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96" name="Rectangle 223"/>
              <p:cNvSpPr>
                <a:spLocks noChangeArrowheads="1"/>
              </p:cNvSpPr>
              <p:nvPr/>
            </p:nvSpPr>
            <p:spPr bwMode="auto">
              <a:xfrm>
                <a:off x="384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97" name="Rectangle 224"/>
              <p:cNvSpPr>
                <a:spLocks noChangeArrowheads="1"/>
              </p:cNvSpPr>
              <p:nvPr/>
            </p:nvSpPr>
            <p:spPr bwMode="auto">
              <a:xfrm>
                <a:off x="408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98" name="Rectangle 225"/>
              <p:cNvSpPr>
                <a:spLocks noChangeArrowheads="1"/>
              </p:cNvSpPr>
              <p:nvPr/>
            </p:nvSpPr>
            <p:spPr bwMode="auto">
              <a:xfrm>
                <a:off x="432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99" name="Rectangle 226"/>
              <p:cNvSpPr>
                <a:spLocks noChangeArrowheads="1"/>
              </p:cNvSpPr>
              <p:nvPr/>
            </p:nvSpPr>
            <p:spPr bwMode="auto">
              <a:xfrm>
                <a:off x="374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0" name="Rectangle 227"/>
              <p:cNvSpPr>
                <a:spLocks noChangeArrowheads="1"/>
              </p:cNvSpPr>
              <p:nvPr/>
            </p:nvSpPr>
            <p:spPr bwMode="auto">
              <a:xfrm>
                <a:off x="398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1" name="Rectangle 228"/>
              <p:cNvSpPr>
                <a:spLocks noChangeArrowheads="1"/>
              </p:cNvSpPr>
              <p:nvPr/>
            </p:nvSpPr>
            <p:spPr bwMode="auto">
              <a:xfrm>
                <a:off x="422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2" name="Rectangle 229"/>
              <p:cNvSpPr>
                <a:spLocks noChangeArrowheads="1"/>
              </p:cNvSpPr>
              <p:nvPr/>
            </p:nvSpPr>
            <p:spPr bwMode="auto">
              <a:xfrm>
                <a:off x="3600" y="3168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3" name="Rectangle 230"/>
              <p:cNvSpPr>
                <a:spLocks noChangeArrowheads="1"/>
              </p:cNvSpPr>
              <p:nvPr/>
            </p:nvSpPr>
            <p:spPr bwMode="auto">
              <a:xfrm>
                <a:off x="4656" y="3168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4" name="Rectangle 258"/>
              <p:cNvSpPr>
                <a:spLocks noChangeArrowheads="1"/>
              </p:cNvSpPr>
              <p:nvPr/>
            </p:nvSpPr>
            <p:spPr bwMode="auto">
              <a:xfrm>
                <a:off x="456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5" name="Rectangle 259"/>
              <p:cNvSpPr>
                <a:spLocks noChangeArrowheads="1"/>
              </p:cNvSpPr>
              <p:nvPr/>
            </p:nvSpPr>
            <p:spPr bwMode="auto">
              <a:xfrm>
                <a:off x="4416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6" name="Rectangle 260"/>
              <p:cNvSpPr>
                <a:spLocks noChangeArrowheads="1"/>
              </p:cNvSpPr>
              <p:nvPr/>
            </p:nvSpPr>
            <p:spPr bwMode="auto">
              <a:xfrm>
                <a:off x="360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7" name="Rectangle 261"/>
              <p:cNvSpPr>
                <a:spLocks noChangeArrowheads="1"/>
              </p:cNvSpPr>
              <p:nvPr/>
            </p:nvSpPr>
            <p:spPr bwMode="auto">
              <a:xfrm>
                <a:off x="384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8" name="Rectangle 262"/>
              <p:cNvSpPr>
                <a:spLocks noChangeArrowheads="1"/>
              </p:cNvSpPr>
              <p:nvPr/>
            </p:nvSpPr>
            <p:spPr bwMode="auto">
              <a:xfrm>
                <a:off x="408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9" name="Rectangle 263"/>
              <p:cNvSpPr>
                <a:spLocks noChangeArrowheads="1"/>
              </p:cNvSpPr>
              <p:nvPr/>
            </p:nvSpPr>
            <p:spPr bwMode="auto">
              <a:xfrm>
                <a:off x="432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0" name="Rectangle 264"/>
              <p:cNvSpPr>
                <a:spLocks noChangeArrowheads="1"/>
              </p:cNvSpPr>
              <p:nvPr/>
            </p:nvSpPr>
            <p:spPr bwMode="auto">
              <a:xfrm>
                <a:off x="374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1" name="Rectangle 265"/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2" name="Rectangle 266"/>
              <p:cNvSpPr>
                <a:spLocks noChangeArrowheads="1"/>
              </p:cNvSpPr>
              <p:nvPr/>
            </p:nvSpPr>
            <p:spPr bwMode="auto">
              <a:xfrm>
                <a:off x="422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3" name="Rectangle 267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4" name="Rectangle 268"/>
              <p:cNvSpPr>
                <a:spLocks noChangeArrowheads="1"/>
              </p:cNvSpPr>
              <p:nvPr/>
            </p:nvSpPr>
            <p:spPr bwMode="auto">
              <a:xfrm>
                <a:off x="4656" y="297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5" name="Rectangle 269"/>
              <p:cNvSpPr>
                <a:spLocks noChangeArrowheads="1"/>
              </p:cNvSpPr>
              <p:nvPr/>
            </p:nvSpPr>
            <p:spPr bwMode="auto">
              <a:xfrm>
                <a:off x="456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6" name="Rectangle 270"/>
              <p:cNvSpPr>
                <a:spLocks noChangeArrowheads="1"/>
              </p:cNvSpPr>
              <p:nvPr/>
            </p:nvSpPr>
            <p:spPr bwMode="auto">
              <a:xfrm>
                <a:off x="4416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7" name="Rectangle 271"/>
              <p:cNvSpPr>
                <a:spLocks noChangeArrowheads="1"/>
              </p:cNvSpPr>
              <p:nvPr/>
            </p:nvSpPr>
            <p:spPr bwMode="auto">
              <a:xfrm>
                <a:off x="360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8" name="Rectangle 272"/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9" name="Rectangle 273"/>
              <p:cNvSpPr>
                <a:spLocks noChangeArrowheads="1"/>
              </p:cNvSpPr>
              <p:nvPr/>
            </p:nvSpPr>
            <p:spPr bwMode="auto">
              <a:xfrm>
                <a:off x="408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0" name="Rectangle 274"/>
              <p:cNvSpPr>
                <a:spLocks noChangeArrowheads="1"/>
              </p:cNvSpPr>
              <p:nvPr/>
            </p:nvSpPr>
            <p:spPr bwMode="auto">
              <a:xfrm>
                <a:off x="432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1" name="Rectangle 275"/>
              <p:cNvSpPr>
                <a:spLocks noChangeArrowheads="1"/>
              </p:cNvSpPr>
              <p:nvPr/>
            </p:nvSpPr>
            <p:spPr bwMode="auto">
              <a:xfrm>
                <a:off x="374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2" name="Rectangle 276"/>
              <p:cNvSpPr>
                <a:spLocks noChangeArrowheads="1"/>
              </p:cNvSpPr>
              <p:nvPr/>
            </p:nvSpPr>
            <p:spPr bwMode="auto">
              <a:xfrm>
                <a:off x="398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3" name="Rectangle 277"/>
              <p:cNvSpPr>
                <a:spLocks noChangeArrowheads="1"/>
              </p:cNvSpPr>
              <p:nvPr/>
            </p:nvSpPr>
            <p:spPr bwMode="auto">
              <a:xfrm>
                <a:off x="422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4" name="Rectangle 278"/>
              <p:cNvSpPr>
                <a:spLocks noChangeArrowheads="1"/>
              </p:cNvSpPr>
              <p:nvPr/>
            </p:nvSpPr>
            <p:spPr bwMode="auto">
              <a:xfrm>
                <a:off x="3600" y="278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5" name="Rectangle 279"/>
              <p:cNvSpPr>
                <a:spLocks noChangeArrowheads="1"/>
              </p:cNvSpPr>
              <p:nvPr/>
            </p:nvSpPr>
            <p:spPr bwMode="auto">
              <a:xfrm>
                <a:off x="4656" y="278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6" name="Rectangle 280"/>
              <p:cNvSpPr>
                <a:spLocks noChangeArrowheads="1"/>
              </p:cNvSpPr>
              <p:nvPr/>
            </p:nvSpPr>
            <p:spPr bwMode="auto">
              <a:xfrm>
                <a:off x="456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7" name="Rectangle 281"/>
              <p:cNvSpPr>
                <a:spLocks noChangeArrowheads="1"/>
              </p:cNvSpPr>
              <p:nvPr/>
            </p:nvSpPr>
            <p:spPr bwMode="auto">
              <a:xfrm>
                <a:off x="4416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8" name="Rectangle 282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9" name="Rectangle 283"/>
              <p:cNvSpPr>
                <a:spLocks noChangeArrowheads="1"/>
              </p:cNvSpPr>
              <p:nvPr/>
            </p:nvSpPr>
            <p:spPr bwMode="auto">
              <a:xfrm>
                <a:off x="384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0" name="Rectangle 284"/>
              <p:cNvSpPr>
                <a:spLocks noChangeArrowheads="1"/>
              </p:cNvSpPr>
              <p:nvPr/>
            </p:nvSpPr>
            <p:spPr bwMode="auto">
              <a:xfrm>
                <a:off x="408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1" name="Rectangle 285"/>
              <p:cNvSpPr>
                <a:spLocks noChangeArrowheads="1"/>
              </p:cNvSpPr>
              <p:nvPr/>
            </p:nvSpPr>
            <p:spPr bwMode="auto">
              <a:xfrm>
                <a:off x="432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2" name="Rectangle 286"/>
              <p:cNvSpPr>
                <a:spLocks noChangeArrowheads="1"/>
              </p:cNvSpPr>
              <p:nvPr/>
            </p:nvSpPr>
            <p:spPr bwMode="auto">
              <a:xfrm>
                <a:off x="374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3" name="Rectangle 287"/>
              <p:cNvSpPr>
                <a:spLocks noChangeArrowheads="1"/>
              </p:cNvSpPr>
              <p:nvPr/>
            </p:nvSpPr>
            <p:spPr bwMode="auto">
              <a:xfrm>
                <a:off x="398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4" name="Rectangle 288"/>
              <p:cNvSpPr>
                <a:spLocks noChangeArrowheads="1"/>
              </p:cNvSpPr>
              <p:nvPr/>
            </p:nvSpPr>
            <p:spPr bwMode="auto">
              <a:xfrm>
                <a:off x="422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5" name="Rectangle 289"/>
              <p:cNvSpPr>
                <a:spLocks noChangeArrowheads="1"/>
              </p:cNvSpPr>
              <p:nvPr/>
            </p:nvSpPr>
            <p:spPr bwMode="auto">
              <a:xfrm>
                <a:off x="3600" y="259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6" name="Rectangle 290"/>
              <p:cNvSpPr>
                <a:spLocks noChangeArrowheads="1"/>
              </p:cNvSpPr>
              <p:nvPr/>
            </p:nvSpPr>
            <p:spPr bwMode="auto">
              <a:xfrm>
                <a:off x="4656" y="259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7" name="Rectangle 291"/>
              <p:cNvSpPr>
                <a:spLocks noChangeArrowheads="1"/>
              </p:cNvSpPr>
              <p:nvPr/>
            </p:nvSpPr>
            <p:spPr bwMode="auto">
              <a:xfrm>
                <a:off x="456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8" name="Rectangle 292"/>
              <p:cNvSpPr>
                <a:spLocks noChangeArrowheads="1"/>
              </p:cNvSpPr>
              <p:nvPr/>
            </p:nvSpPr>
            <p:spPr bwMode="auto">
              <a:xfrm>
                <a:off x="4416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22791" name="Rectangle 295"/>
            <p:cNvSpPr>
              <a:spLocks noChangeArrowheads="1"/>
            </p:cNvSpPr>
            <p:nvPr/>
          </p:nvSpPr>
          <p:spPr bwMode="auto">
            <a:xfrm>
              <a:off x="4272" y="1200"/>
              <a:ext cx="96" cy="912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92" name="Freeform 221" descr="Wave"/>
            <p:cNvSpPr>
              <a:spLocks/>
            </p:cNvSpPr>
            <p:nvPr/>
          </p:nvSpPr>
          <p:spPr bwMode="auto">
            <a:xfrm>
              <a:off x="3792" y="864"/>
              <a:ext cx="1968" cy="672"/>
            </a:xfrm>
            <a:custGeom>
              <a:avLst/>
              <a:gdLst>
                <a:gd name="T0" fmla="*/ 0 w 1968"/>
                <a:gd name="T1" fmla="*/ 0 h 672"/>
                <a:gd name="T2" fmla="*/ 1392 w 1968"/>
                <a:gd name="T3" fmla="*/ 192 h 672"/>
                <a:gd name="T4" fmla="*/ 1968 w 1968"/>
                <a:gd name="T5" fmla="*/ 672 h 672"/>
                <a:gd name="T6" fmla="*/ 576 w 1968"/>
                <a:gd name="T7" fmla="*/ 480 h 672"/>
                <a:gd name="T8" fmla="*/ 0 w 1968"/>
                <a:gd name="T9" fmla="*/ 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68"/>
                <a:gd name="T16" fmla="*/ 0 h 672"/>
                <a:gd name="T17" fmla="*/ 1968 w 1968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68" h="672">
                  <a:moveTo>
                    <a:pt x="0" y="0"/>
                  </a:moveTo>
                  <a:lnTo>
                    <a:pt x="1392" y="192"/>
                  </a:lnTo>
                  <a:lnTo>
                    <a:pt x="1968" y="672"/>
                  </a:lnTo>
                  <a:lnTo>
                    <a:pt x="576" y="480"/>
                  </a:lnTo>
                  <a:lnTo>
                    <a:pt x="0" y="0"/>
                  </a:lnTo>
                  <a:close/>
                </a:path>
              </a:pathLst>
            </a:custGeom>
            <a:pattFill prst="wave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93" name="Rectangle 296"/>
            <p:cNvSpPr>
              <a:spLocks noChangeArrowheads="1"/>
            </p:cNvSpPr>
            <p:nvPr/>
          </p:nvSpPr>
          <p:spPr bwMode="auto">
            <a:xfrm>
              <a:off x="3264" y="1344"/>
              <a:ext cx="96" cy="768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94" name="Freeform 217"/>
            <p:cNvSpPr>
              <a:spLocks/>
            </p:cNvSpPr>
            <p:nvPr/>
          </p:nvSpPr>
          <p:spPr bwMode="auto">
            <a:xfrm>
              <a:off x="3168" y="864"/>
              <a:ext cx="1200" cy="480"/>
            </a:xfrm>
            <a:custGeom>
              <a:avLst/>
              <a:gdLst>
                <a:gd name="T0" fmla="*/ 0 w 1200"/>
                <a:gd name="T1" fmla="*/ 480 h 480"/>
                <a:gd name="T2" fmla="*/ 1200 w 1200"/>
                <a:gd name="T3" fmla="*/ 480 h 480"/>
                <a:gd name="T4" fmla="*/ 624 w 1200"/>
                <a:gd name="T5" fmla="*/ 0 h 480"/>
                <a:gd name="T6" fmla="*/ 0 w 1200"/>
                <a:gd name="T7" fmla="*/ 48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480"/>
                <a:gd name="T14" fmla="*/ 1200 w 1200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480">
                  <a:moveTo>
                    <a:pt x="0" y="480"/>
                  </a:moveTo>
                  <a:lnTo>
                    <a:pt x="1200" y="480"/>
                  </a:lnTo>
                  <a:lnTo>
                    <a:pt x="624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64" name="AutoShape 298"/>
          <p:cNvSpPr>
            <a:spLocks noChangeArrowheads="1"/>
          </p:cNvSpPr>
          <p:nvPr/>
        </p:nvSpPr>
        <p:spPr bwMode="auto">
          <a:xfrm>
            <a:off x="2743200" y="19812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65" name="AutoShape 299"/>
          <p:cNvSpPr>
            <a:spLocks noChangeArrowheads="1"/>
          </p:cNvSpPr>
          <p:nvPr/>
        </p:nvSpPr>
        <p:spPr bwMode="auto">
          <a:xfrm>
            <a:off x="2895600" y="22098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66" name="AutoShape 300"/>
          <p:cNvSpPr>
            <a:spLocks noChangeArrowheads="1"/>
          </p:cNvSpPr>
          <p:nvPr/>
        </p:nvSpPr>
        <p:spPr bwMode="auto">
          <a:xfrm>
            <a:off x="3276600" y="21336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67" name="AutoShape 301"/>
          <p:cNvSpPr>
            <a:spLocks noChangeArrowheads="1"/>
          </p:cNvSpPr>
          <p:nvPr/>
        </p:nvSpPr>
        <p:spPr bwMode="auto">
          <a:xfrm>
            <a:off x="3200400" y="24384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68" name="AutoShape 302"/>
          <p:cNvSpPr>
            <a:spLocks noChangeArrowheads="1"/>
          </p:cNvSpPr>
          <p:nvPr/>
        </p:nvSpPr>
        <p:spPr bwMode="auto">
          <a:xfrm>
            <a:off x="3124200" y="19050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69" name="AutoShape 303"/>
          <p:cNvSpPr>
            <a:spLocks noChangeArrowheads="1"/>
          </p:cNvSpPr>
          <p:nvPr/>
        </p:nvSpPr>
        <p:spPr bwMode="auto">
          <a:xfrm>
            <a:off x="3352800" y="28956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0" name="AutoShape 304"/>
          <p:cNvSpPr>
            <a:spLocks noChangeArrowheads="1"/>
          </p:cNvSpPr>
          <p:nvPr/>
        </p:nvSpPr>
        <p:spPr bwMode="auto">
          <a:xfrm>
            <a:off x="3048000" y="29718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1" name="AutoShape 305"/>
          <p:cNvSpPr>
            <a:spLocks noChangeArrowheads="1"/>
          </p:cNvSpPr>
          <p:nvPr/>
        </p:nvSpPr>
        <p:spPr bwMode="auto">
          <a:xfrm>
            <a:off x="2590800" y="22860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2" name="AutoShape 306"/>
          <p:cNvSpPr>
            <a:spLocks noChangeArrowheads="1"/>
          </p:cNvSpPr>
          <p:nvPr/>
        </p:nvSpPr>
        <p:spPr bwMode="auto">
          <a:xfrm>
            <a:off x="2743200" y="24384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3" name="AutoShape 307"/>
          <p:cNvSpPr>
            <a:spLocks noChangeArrowheads="1"/>
          </p:cNvSpPr>
          <p:nvPr/>
        </p:nvSpPr>
        <p:spPr bwMode="auto">
          <a:xfrm>
            <a:off x="2895600" y="25908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4" name="AutoShape 308"/>
          <p:cNvSpPr>
            <a:spLocks noChangeArrowheads="1"/>
          </p:cNvSpPr>
          <p:nvPr/>
        </p:nvSpPr>
        <p:spPr bwMode="auto">
          <a:xfrm>
            <a:off x="2971800" y="28194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5" name="AutoShape 309"/>
          <p:cNvSpPr>
            <a:spLocks noChangeArrowheads="1"/>
          </p:cNvSpPr>
          <p:nvPr/>
        </p:nvSpPr>
        <p:spPr bwMode="auto">
          <a:xfrm>
            <a:off x="2971800" y="28194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6" name="AutoShape 310"/>
          <p:cNvSpPr>
            <a:spLocks noChangeArrowheads="1"/>
          </p:cNvSpPr>
          <p:nvPr/>
        </p:nvSpPr>
        <p:spPr bwMode="auto">
          <a:xfrm>
            <a:off x="2514600" y="28194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7" name="AutoShape 311"/>
          <p:cNvSpPr>
            <a:spLocks noChangeArrowheads="1"/>
          </p:cNvSpPr>
          <p:nvPr/>
        </p:nvSpPr>
        <p:spPr bwMode="auto">
          <a:xfrm>
            <a:off x="2667000" y="29718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8" name="AutoShape 312"/>
          <p:cNvSpPr>
            <a:spLocks noChangeArrowheads="1"/>
          </p:cNvSpPr>
          <p:nvPr/>
        </p:nvSpPr>
        <p:spPr bwMode="auto">
          <a:xfrm>
            <a:off x="3276600" y="26670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4" name="Group 520"/>
          <p:cNvGrpSpPr>
            <a:grpSpLocks/>
          </p:cNvGrpSpPr>
          <p:nvPr/>
        </p:nvGrpSpPr>
        <p:grpSpPr bwMode="auto">
          <a:xfrm>
            <a:off x="381000" y="4191000"/>
            <a:ext cx="6477000" cy="2103438"/>
            <a:chOff x="240" y="2640"/>
            <a:chExt cx="4080" cy="1325"/>
          </a:xfrm>
        </p:grpSpPr>
        <p:grpSp>
          <p:nvGrpSpPr>
            <p:cNvPr id="22584" name="Group 379"/>
            <p:cNvGrpSpPr>
              <a:grpSpLocks/>
            </p:cNvGrpSpPr>
            <p:nvPr/>
          </p:nvGrpSpPr>
          <p:grpSpPr bwMode="auto">
            <a:xfrm>
              <a:off x="864" y="2640"/>
              <a:ext cx="960" cy="768"/>
              <a:chOff x="3408" y="1440"/>
              <a:chExt cx="960" cy="768"/>
            </a:xfrm>
          </p:grpSpPr>
          <p:sp>
            <p:nvSpPr>
              <p:cNvPr id="22718" name="Rectangle 343"/>
              <p:cNvSpPr>
                <a:spLocks noChangeArrowheads="1"/>
              </p:cNvSpPr>
              <p:nvPr/>
            </p:nvSpPr>
            <p:spPr bwMode="auto">
              <a:xfrm>
                <a:off x="340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9" name="Rectangle 344"/>
              <p:cNvSpPr>
                <a:spLocks noChangeArrowheads="1"/>
              </p:cNvSpPr>
              <p:nvPr/>
            </p:nvSpPr>
            <p:spPr bwMode="auto">
              <a:xfrm>
                <a:off x="364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0" name="Rectangle 345"/>
              <p:cNvSpPr>
                <a:spLocks noChangeArrowheads="1"/>
              </p:cNvSpPr>
              <p:nvPr/>
            </p:nvSpPr>
            <p:spPr bwMode="auto">
              <a:xfrm>
                <a:off x="388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1" name="Rectangle 346"/>
              <p:cNvSpPr>
                <a:spLocks noChangeArrowheads="1"/>
              </p:cNvSpPr>
              <p:nvPr/>
            </p:nvSpPr>
            <p:spPr bwMode="auto">
              <a:xfrm>
                <a:off x="412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2" name="Rectangle 347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3" name="Rectangle 348"/>
              <p:cNvSpPr>
                <a:spLocks noChangeArrowheads="1"/>
              </p:cNvSpPr>
              <p:nvPr/>
            </p:nvSpPr>
            <p:spPr bwMode="auto">
              <a:xfrm>
                <a:off x="3792" y="201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4" name="Rectangle 349"/>
              <p:cNvSpPr>
                <a:spLocks noChangeArrowheads="1"/>
              </p:cNvSpPr>
              <p:nvPr/>
            </p:nvSpPr>
            <p:spPr bwMode="auto">
              <a:xfrm>
                <a:off x="4032" y="201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5" name="Rectangle 350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6" name="Rectangle 351"/>
              <p:cNvSpPr>
                <a:spLocks noChangeArrowheads="1"/>
              </p:cNvSpPr>
              <p:nvPr/>
            </p:nvSpPr>
            <p:spPr bwMode="auto">
              <a:xfrm>
                <a:off x="4224" y="201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7" name="Rectangle 352"/>
              <p:cNvSpPr>
                <a:spLocks noChangeArrowheads="1"/>
              </p:cNvSpPr>
              <p:nvPr/>
            </p:nvSpPr>
            <p:spPr bwMode="auto">
              <a:xfrm>
                <a:off x="340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8" name="Rectangle 353"/>
              <p:cNvSpPr>
                <a:spLocks noChangeArrowheads="1"/>
              </p:cNvSpPr>
              <p:nvPr/>
            </p:nvSpPr>
            <p:spPr bwMode="auto">
              <a:xfrm>
                <a:off x="364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9" name="Rectangle 354"/>
              <p:cNvSpPr>
                <a:spLocks noChangeArrowheads="1"/>
              </p:cNvSpPr>
              <p:nvPr/>
            </p:nvSpPr>
            <p:spPr bwMode="auto">
              <a:xfrm>
                <a:off x="388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0" name="Rectangle 355"/>
              <p:cNvSpPr>
                <a:spLocks noChangeArrowheads="1"/>
              </p:cNvSpPr>
              <p:nvPr/>
            </p:nvSpPr>
            <p:spPr bwMode="auto">
              <a:xfrm>
                <a:off x="412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1" name="Rectangle 356"/>
              <p:cNvSpPr>
                <a:spLocks noChangeArrowheads="1"/>
              </p:cNvSpPr>
              <p:nvPr/>
            </p:nvSpPr>
            <p:spPr bwMode="auto">
              <a:xfrm>
                <a:off x="3552" y="182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2" name="Rectangle 357"/>
              <p:cNvSpPr>
                <a:spLocks noChangeArrowheads="1"/>
              </p:cNvSpPr>
              <p:nvPr/>
            </p:nvSpPr>
            <p:spPr bwMode="auto">
              <a:xfrm>
                <a:off x="3792" y="182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3" name="Rectangle 358"/>
              <p:cNvSpPr>
                <a:spLocks noChangeArrowheads="1"/>
              </p:cNvSpPr>
              <p:nvPr/>
            </p:nvSpPr>
            <p:spPr bwMode="auto">
              <a:xfrm>
                <a:off x="4032" y="182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4" name="Rectangle 359"/>
              <p:cNvSpPr>
                <a:spLocks noChangeArrowheads="1"/>
              </p:cNvSpPr>
              <p:nvPr/>
            </p:nvSpPr>
            <p:spPr bwMode="auto">
              <a:xfrm>
                <a:off x="3408" y="182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5" name="Rectangle 360"/>
              <p:cNvSpPr>
                <a:spLocks noChangeArrowheads="1"/>
              </p:cNvSpPr>
              <p:nvPr/>
            </p:nvSpPr>
            <p:spPr bwMode="auto">
              <a:xfrm>
                <a:off x="4224" y="182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6" name="Rectangle 361"/>
              <p:cNvSpPr>
                <a:spLocks noChangeArrowheads="1"/>
              </p:cNvSpPr>
              <p:nvPr/>
            </p:nvSpPr>
            <p:spPr bwMode="auto">
              <a:xfrm>
                <a:off x="340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7" name="Rectangle 362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8" name="Rectangle 363"/>
              <p:cNvSpPr>
                <a:spLocks noChangeArrowheads="1"/>
              </p:cNvSpPr>
              <p:nvPr/>
            </p:nvSpPr>
            <p:spPr bwMode="auto">
              <a:xfrm>
                <a:off x="388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9" name="Rectangle 364"/>
              <p:cNvSpPr>
                <a:spLocks noChangeArrowheads="1"/>
              </p:cNvSpPr>
              <p:nvPr/>
            </p:nvSpPr>
            <p:spPr bwMode="auto">
              <a:xfrm>
                <a:off x="412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0" name="Rectangle 365"/>
              <p:cNvSpPr>
                <a:spLocks noChangeArrowheads="1"/>
              </p:cNvSpPr>
              <p:nvPr/>
            </p:nvSpPr>
            <p:spPr bwMode="auto">
              <a:xfrm>
                <a:off x="3552" y="163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1" name="Rectangle 366"/>
              <p:cNvSpPr>
                <a:spLocks noChangeArrowheads="1"/>
              </p:cNvSpPr>
              <p:nvPr/>
            </p:nvSpPr>
            <p:spPr bwMode="auto">
              <a:xfrm>
                <a:off x="3792" y="163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2" name="Rectangle 367"/>
              <p:cNvSpPr>
                <a:spLocks noChangeArrowheads="1"/>
              </p:cNvSpPr>
              <p:nvPr/>
            </p:nvSpPr>
            <p:spPr bwMode="auto">
              <a:xfrm>
                <a:off x="4032" y="163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3" name="Rectangle 368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4" name="Rectangle 369"/>
              <p:cNvSpPr>
                <a:spLocks noChangeArrowheads="1"/>
              </p:cNvSpPr>
              <p:nvPr/>
            </p:nvSpPr>
            <p:spPr bwMode="auto">
              <a:xfrm>
                <a:off x="4224" y="163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5" name="Rectangle 370"/>
              <p:cNvSpPr>
                <a:spLocks noChangeArrowheads="1"/>
              </p:cNvSpPr>
              <p:nvPr/>
            </p:nvSpPr>
            <p:spPr bwMode="auto">
              <a:xfrm>
                <a:off x="340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6" name="Rectangle 371"/>
              <p:cNvSpPr>
                <a:spLocks noChangeArrowheads="1"/>
              </p:cNvSpPr>
              <p:nvPr/>
            </p:nvSpPr>
            <p:spPr bwMode="auto">
              <a:xfrm>
                <a:off x="364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7" name="Rectangle 372"/>
              <p:cNvSpPr>
                <a:spLocks noChangeArrowheads="1"/>
              </p:cNvSpPr>
              <p:nvPr/>
            </p:nvSpPr>
            <p:spPr bwMode="auto">
              <a:xfrm>
                <a:off x="388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8" name="Rectangle 373"/>
              <p:cNvSpPr>
                <a:spLocks noChangeArrowheads="1"/>
              </p:cNvSpPr>
              <p:nvPr/>
            </p:nvSpPr>
            <p:spPr bwMode="auto">
              <a:xfrm>
                <a:off x="412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9" name="Rectangle 374"/>
              <p:cNvSpPr>
                <a:spLocks noChangeArrowheads="1"/>
              </p:cNvSpPr>
              <p:nvPr/>
            </p:nvSpPr>
            <p:spPr bwMode="auto">
              <a:xfrm>
                <a:off x="3552" y="144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50" name="Rectangle 375"/>
              <p:cNvSpPr>
                <a:spLocks noChangeArrowheads="1"/>
              </p:cNvSpPr>
              <p:nvPr/>
            </p:nvSpPr>
            <p:spPr bwMode="auto">
              <a:xfrm>
                <a:off x="3792" y="144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51" name="Rectangle 376"/>
              <p:cNvSpPr>
                <a:spLocks noChangeArrowheads="1"/>
              </p:cNvSpPr>
              <p:nvPr/>
            </p:nvSpPr>
            <p:spPr bwMode="auto">
              <a:xfrm>
                <a:off x="4032" y="144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52" name="Rectangle 377"/>
              <p:cNvSpPr>
                <a:spLocks noChangeArrowheads="1"/>
              </p:cNvSpPr>
              <p:nvPr/>
            </p:nvSpPr>
            <p:spPr bwMode="auto">
              <a:xfrm>
                <a:off x="3408" y="1440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53" name="Rectangle 378"/>
              <p:cNvSpPr>
                <a:spLocks noChangeArrowheads="1"/>
              </p:cNvSpPr>
              <p:nvPr/>
            </p:nvSpPr>
            <p:spPr bwMode="auto">
              <a:xfrm>
                <a:off x="4224" y="1440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22585" name="Rectangle 380"/>
            <p:cNvSpPr>
              <a:spLocks noChangeArrowheads="1"/>
            </p:cNvSpPr>
            <p:nvPr/>
          </p:nvSpPr>
          <p:spPr bwMode="auto">
            <a:xfrm>
              <a:off x="240" y="2832"/>
              <a:ext cx="96" cy="768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2586" name="Group 471"/>
            <p:cNvGrpSpPr>
              <a:grpSpLocks/>
            </p:cNvGrpSpPr>
            <p:nvPr/>
          </p:nvGrpSpPr>
          <p:grpSpPr bwMode="auto">
            <a:xfrm>
              <a:off x="1056" y="2784"/>
              <a:ext cx="960" cy="768"/>
              <a:chOff x="3408" y="1440"/>
              <a:chExt cx="960" cy="768"/>
            </a:xfrm>
          </p:grpSpPr>
          <p:sp>
            <p:nvSpPr>
              <p:cNvPr id="22682" name="Rectangle 472"/>
              <p:cNvSpPr>
                <a:spLocks noChangeArrowheads="1"/>
              </p:cNvSpPr>
              <p:nvPr/>
            </p:nvSpPr>
            <p:spPr bwMode="auto">
              <a:xfrm>
                <a:off x="340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3" name="Rectangle 473"/>
              <p:cNvSpPr>
                <a:spLocks noChangeArrowheads="1"/>
              </p:cNvSpPr>
              <p:nvPr/>
            </p:nvSpPr>
            <p:spPr bwMode="auto">
              <a:xfrm>
                <a:off x="364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4" name="Rectangle 474"/>
              <p:cNvSpPr>
                <a:spLocks noChangeArrowheads="1"/>
              </p:cNvSpPr>
              <p:nvPr/>
            </p:nvSpPr>
            <p:spPr bwMode="auto">
              <a:xfrm>
                <a:off x="388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5" name="Rectangle 475"/>
              <p:cNvSpPr>
                <a:spLocks noChangeArrowheads="1"/>
              </p:cNvSpPr>
              <p:nvPr/>
            </p:nvSpPr>
            <p:spPr bwMode="auto">
              <a:xfrm>
                <a:off x="412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6" name="Rectangle 476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7" name="Rectangle 477"/>
              <p:cNvSpPr>
                <a:spLocks noChangeArrowheads="1"/>
              </p:cNvSpPr>
              <p:nvPr/>
            </p:nvSpPr>
            <p:spPr bwMode="auto">
              <a:xfrm>
                <a:off x="3792" y="201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8" name="Rectangle 478"/>
              <p:cNvSpPr>
                <a:spLocks noChangeArrowheads="1"/>
              </p:cNvSpPr>
              <p:nvPr/>
            </p:nvSpPr>
            <p:spPr bwMode="auto">
              <a:xfrm>
                <a:off x="4032" y="201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9" name="Rectangle 479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0" name="Rectangle 480"/>
              <p:cNvSpPr>
                <a:spLocks noChangeArrowheads="1"/>
              </p:cNvSpPr>
              <p:nvPr/>
            </p:nvSpPr>
            <p:spPr bwMode="auto">
              <a:xfrm>
                <a:off x="4224" y="201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1" name="Rectangle 481"/>
              <p:cNvSpPr>
                <a:spLocks noChangeArrowheads="1"/>
              </p:cNvSpPr>
              <p:nvPr/>
            </p:nvSpPr>
            <p:spPr bwMode="auto">
              <a:xfrm>
                <a:off x="340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2" name="Rectangle 482"/>
              <p:cNvSpPr>
                <a:spLocks noChangeArrowheads="1"/>
              </p:cNvSpPr>
              <p:nvPr/>
            </p:nvSpPr>
            <p:spPr bwMode="auto">
              <a:xfrm>
                <a:off x="364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3" name="Rectangle 483"/>
              <p:cNvSpPr>
                <a:spLocks noChangeArrowheads="1"/>
              </p:cNvSpPr>
              <p:nvPr/>
            </p:nvSpPr>
            <p:spPr bwMode="auto">
              <a:xfrm>
                <a:off x="388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4" name="Rectangle 484"/>
              <p:cNvSpPr>
                <a:spLocks noChangeArrowheads="1"/>
              </p:cNvSpPr>
              <p:nvPr/>
            </p:nvSpPr>
            <p:spPr bwMode="auto">
              <a:xfrm>
                <a:off x="412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5" name="Rectangle 485"/>
              <p:cNvSpPr>
                <a:spLocks noChangeArrowheads="1"/>
              </p:cNvSpPr>
              <p:nvPr/>
            </p:nvSpPr>
            <p:spPr bwMode="auto">
              <a:xfrm>
                <a:off x="3552" y="182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6" name="Rectangle 486"/>
              <p:cNvSpPr>
                <a:spLocks noChangeArrowheads="1"/>
              </p:cNvSpPr>
              <p:nvPr/>
            </p:nvSpPr>
            <p:spPr bwMode="auto">
              <a:xfrm>
                <a:off x="3792" y="182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7" name="Rectangle 487"/>
              <p:cNvSpPr>
                <a:spLocks noChangeArrowheads="1"/>
              </p:cNvSpPr>
              <p:nvPr/>
            </p:nvSpPr>
            <p:spPr bwMode="auto">
              <a:xfrm>
                <a:off x="4032" y="182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8" name="Rectangle 488"/>
              <p:cNvSpPr>
                <a:spLocks noChangeArrowheads="1"/>
              </p:cNvSpPr>
              <p:nvPr/>
            </p:nvSpPr>
            <p:spPr bwMode="auto">
              <a:xfrm>
                <a:off x="3408" y="182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9" name="Rectangle 489"/>
              <p:cNvSpPr>
                <a:spLocks noChangeArrowheads="1"/>
              </p:cNvSpPr>
              <p:nvPr/>
            </p:nvSpPr>
            <p:spPr bwMode="auto">
              <a:xfrm>
                <a:off x="4224" y="182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0" name="Rectangle 490"/>
              <p:cNvSpPr>
                <a:spLocks noChangeArrowheads="1"/>
              </p:cNvSpPr>
              <p:nvPr/>
            </p:nvSpPr>
            <p:spPr bwMode="auto">
              <a:xfrm>
                <a:off x="340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1" name="Rectangle 491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2" name="Rectangle 492"/>
              <p:cNvSpPr>
                <a:spLocks noChangeArrowheads="1"/>
              </p:cNvSpPr>
              <p:nvPr/>
            </p:nvSpPr>
            <p:spPr bwMode="auto">
              <a:xfrm>
                <a:off x="388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3" name="Rectangle 493"/>
              <p:cNvSpPr>
                <a:spLocks noChangeArrowheads="1"/>
              </p:cNvSpPr>
              <p:nvPr/>
            </p:nvSpPr>
            <p:spPr bwMode="auto">
              <a:xfrm>
                <a:off x="412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4" name="Rectangle 494"/>
              <p:cNvSpPr>
                <a:spLocks noChangeArrowheads="1"/>
              </p:cNvSpPr>
              <p:nvPr/>
            </p:nvSpPr>
            <p:spPr bwMode="auto">
              <a:xfrm>
                <a:off x="3552" y="163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5" name="Rectangle 495"/>
              <p:cNvSpPr>
                <a:spLocks noChangeArrowheads="1"/>
              </p:cNvSpPr>
              <p:nvPr/>
            </p:nvSpPr>
            <p:spPr bwMode="auto">
              <a:xfrm>
                <a:off x="3792" y="163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6" name="Rectangle 496"/>
              <p:cNvSpPr>
                <a:spLocks noChangeArrowheads="1"/>
              </p:cNvSpPr>
              <p:nvPr/>
            </p:nvSpPr>
            <p:spPr bwMode="auto">
              <a:xfrm>
                <a:off x="4032" y="163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7" name="Rectangle 497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8" name="Rectangle 498"/>
              <p:cNvSpPr>
                <a:spLocks noChangeArrowheads="1"/>
              </p:cNvSpPr>
              <p:nvPr/>
            </p:nvSpPr>
            <p:spPr bwMode="auto">
              <a:xfrm>
                <a:off x="4224" y="163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9" name="Rectangle 499"/>
              <p:cNvSpPr>
                <a:spLocks noChangeArrowheads="1"/>
              </p:cNvSpPr>
              <p:nvPr/>
            </p:nvSpPr>
            <p:spPr bwMode="auto">
              <a:xfrm>
                <a:off x="340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0" name="Rectangle 500"/>
              <p:cNvSpPr>
                <a:spLocks noChangeArrowheads="1"/>
              </p:cNvSpPr>
              <p:nvPr/>
            </p:nvSpPr>
            <p:spPr bwMode="auto">
              <a:xfrm>
                <a:off x="364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1" name="Rectangle 501"/>
              <p:cNvSpPr>
                <a:spLocks noChangeArrowheads="1"/>
              </p:cNvSpPr>
              <p:nvPr/>
            </p:nvSpPr>
            <p:spPr bwMode="auto">
              <a:xfrm>
                <a:off x="388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2" name="Rectangle 502"/>
              <p:cNvSpPr>
                <a:spLocks noChangeArrowheads="1"/>
              </p:cNvSpPr>
              <p:nvPr/>
            </p:nvSpPr>
            <p:spPr bwMode="auto">
              <a:xfrm>
                <a:off x="412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3" name="Rectangle 503"/>
              <p:cNvSpPr>
                <a:spLocks noChangeArrowheads="1"/>
              </p:cNvSpPr>
              <p:nvPr/>
            </p:nvSpPr>
            <p:spPr bwMode="auto">
              <a:xfrm>
                <a:off x="3552" y="144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4" name="Rectangle 504"/>
              <p:cNvSpPr>
                <a:spLocks noChangeArrowheads="1"/>
              </p:cNvSpPr>
              <p:nvPr/>
            </p:nvSpPr>
            <p:spPr bwMode="auto">
              <a:xfrm>
                <a:off x="3792" y="144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5" name="Rectangle 505"/>
              <p:cNvSpPr>
                <a:spLocks noChangeArrowheads="1"/>
              </p:cNvSpPr>
              <p:nvPr/>
            </p:nvSpPr>
            <p:spPr bwMode="auto">
              <a:xfrm>
                <a:off x="4032" y="144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6" name="Rectangle 506"/>
              <p:cNvSpPr>
                <a:spLocks noChangeArrowheads="1"/>
              </p:cNvSpPr>
              <p:nvPr/>
            </p:nvSpPr>
            <p:spPr bwMode="auto">
              <a:xfrm>
                <a:off x="3408" y="1440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7" name="Rectangle 507"/>
              <p:cNvSpPr>
                <a:spLocks noChangeArrowheads="1"/>
              </p:cNvSpPr>
              <p:nvPr/>
            </p:nvSpPr>
            <p:spPr bwMode="auto">
              <a:xfrm>
                <a:off x="4224" y="1440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22587" name="Group 381"/>
            <p:cNvGrpSpPr>
              <a:grpSpLocks/>
            </p:cNvGrpSpPr>
            <p:nvPr/>
          </p:nvGrpSpPr>
          <p:grpSpPr bwMode="auto">
            <a:xfrm>
              <a:off x="1152" y="3024"/>
              <a:ext cx="1152" cy="768"/>
              <a:chOff x="3600" y="2592"/>
              <a:chExt cx="1200" cy="768"/>
            </a:xfrm>
          </p:grpSpPr>
          <p:sp>
            <p:nvSpPr>
              <p:cNvPr id="22638" name="Rectangle 382"/>
              <p:cNvSpPr>
                <a:spLocks noChangeArrowheads="1"/>
              </p:cNvSpPr>
              <p:nvPr/>
            </p:nvSpPr>
            <p:spPr bwMode="auto">
              <a:xfrm>
                <a:off x="360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9" name="Rectangle 383"/>
              <p:cNvSpPr>
                <a:spLocks noChangeArrowheads="1"/>
              </p:cNvSpPr>
              <p:nvPr/>
            </p:nvSpPr>
            <p:spPr bwMode="auto">
              <a:xfrm>
                <a:off x="384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0" name="Rectangle 384"/>
              <p:cNvSpPr>
                <a:spLocks noChangeArrowheads="1"/>
              </p:cNvSpPr>
              <p:nvPr/>
            </p:nvSpPr>
            <p:spPr bwMode="auto">
              <a:xfrm>
                <a:off x="408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1" name="Rectangle 385"/>
              <p:cNvSpPr>
                <a:spLocks noChangeArrowheads="1"/>
              </p:cNvSpPr>
              <p:nvPr/>
            </p:nvSpPr>
            <p:spPr bwMode="auto">
              <a:xfrm>
                <a:off x="432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2" name="Rectangle 386"/>
              <p:cNvSpPr>
                <a:spLocks noChangeArrowheads="1"/>
              </p:cNvSpPr>
              <p:nvPr/>
            </p:nvSpPr>
            <p:spPr bwMode="auto">
              <a:xfrm>
                <a:off x="374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3" name="Rectangle 387"/>
              <p:cNvSpPr>
                <a:spLocks noChangeArrowheads="1"/>
              </p:cNvSpPr>
              <p:nvPr/>
            </p:nvSpPr>
            <p:spPr bwMode="auto">
              <a:xfrm>
                <a:off x="398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4" name="Rectangle 388"/>
              <p:cNvSpPr>
                <a:spLocks noChangeArrowheads="1"/>
              </p:cNvSpPr>
              <p:nvPr/>
            </p:nvSpPr>
            <p:spPr bwMode="auto">
              <a:xfrm>
                <a:off x="422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5" name="Rectangle 389"/>
              <p:cNvSpPr>
                <a:spLocks noChangeArrowheads="1"/>
              </p:cNvSpPr>
              <p:nvPr/>
            </p:nvSpPr>
            <p:spPr bwMode="auto">
              <a:xfrm>
                <a:off x="3600" y="3168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6" name="Rectangle 390"/>
              <p:cNvSpPr>
                <a:spLocks noChangeArrowheads="1"/>
              </p:cNvSpPr>
              <p:nvPr/>
            </p:nvSpPr>
            <p:spPr bwMode="auto">
              <a:xfrm>
                <a:off x="4656" y="3168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7" name="Rectangle 391"/>
              <p:cNvSpPr>
                <a:spLocks noChangeArrowheads="1"/>
              </p:cNvSpPr>
              <p:nvPr/>
            </p:nvSpPr>
            <p:spPr bwMode="auto">
              <a:xfrm>
                <a:off x="456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8" name="Rectangle 392"/>
              <p:cNvSpPr>
                <a:spLocks noChangeArrowheads="1"/>
              </p:cNvSpPr>
              <p:nvPr/>
            </p:nvSpPr>
            <p:spPr bwMode="auto">
              <a:xfrm>
                <a:off x="4416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9" name="Rectangle 393"/>
              <p:cNvSpPr>
                <a:spLocks noChangeArrowheads="1"/>
              </p:cNvSpPr>
              <p:nvPr/>
            </p:nvSpPr>
            <p:spPr bwMode="auto">
              <a:xfrm>
                <a:off x="360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0" name="Rectangle 394"/>
              <p:cNvSpPr>
                <a:spLocks noChangeArrowheads="1"/>
              </p:cNvSpPr>
              <p:nvPr/>
            </p:nvSpPr>
            <p:spPr bwMode="auto">
              <a:xfrm>
                <a:off x="384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1" name="Rectangle 395"/>
              <p:cNvSpPr>
                <a:spLocks noChangeArrowheads="1"/>
              </p:cNvSpPr>
              <p:nvPr/>
            </p:nvSpPr>
            <p:spPr bwMode="auto">
              <a:xfrm>
                <a:off x="408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2" name="Rectangle 396"/>
              <p:cNvSpPr>
                <a:spLocks noChangeArrowheads="1"/>
              </p:cNvSpPr>
              <p:nvPr/>
            </p:nvSpPr>
            <p:spPr bwMode="auto">
              <a:xfrm>
                <a:off x="432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3" name="Rectangle 397"/>
              <p:cNvSpPr>
                <a:spLocks noChangeArrowheads="1"/>
              </p:cNvSpPr>
              <p:nvPr/>
            </p:nvSpPr>
            <p:spPr bwMode="auto">
              <a:xfrm>
                <a:off x="374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4" name="Rectangle 398"/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5" name="Rectangle 399"/>
              <p:cNvSpPr>
                <a:spLocks noChangeArrowheads="1"/>
              </p:cNvSpPr>
              <p:nvPr/>
            </p:nvSpPr>
            <p:spPr bwMode="auto">
              <a:xfrm>
                <a:off x="422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6" name="Rectangle 400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7" name="Rectangle 401"/>
              <p:cNvSpPr>
                <a:spLocks noChangeArrowheads="1"/>
              </p:cNvSpPr>
              <p:nvPr/>
            </p:nvSpPr>
            <p:spPr bwMode="auto">
              <a:xfrm>
                <a:off x="4656" y="297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8" name="Rectangle 402"/>
              <p:cNvSpPr>
                <a:spLocks noChangeArrowheads="1"/>
              </p:cNvSpPr>
              <p:nvPr/>
            </p:nvSpPr>
            <p:spPr bwMode="auto">
              <a:xfrm>
                <a:off x="456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9" name="Rectangle 403"/>
              <p:cNvSpPr>
                <a:spLocks noChangeArrowheads="1"/>
              </p:cNvSpPr>
              <p:nvPr/>
            </p:nvSpPr>
            <p:spPr bwMode="auto">
              <a:xfrm>
                <a:off x="4416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0" name="Rectangle 404"/>
              <p:cNvSpPr>
                <a:spLocks noChangeArrowheads="1"/>
              </p:cNvSpPr>
              <p:nvPr/>
            </p:nvSpPr>
            <p:spPr bwMode="auto">
              <a:xfrm>
                <a:off x="360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1" name="Rectangle 405"/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2" name="Rectangle 406"/>
              <p:cNvSpPr>
                <a:spLocks noChangeArrowheads="1"/>
              </p:cNvSpPr>
              <p:nvPr/>
            </p:nvSpPr>
            <p:spPr bwMode="auto">
              <a:xfrm>
                <a:off x="408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3" name="Rectangle 407"/>
              <p:cNvSpPr>
                <a:spLocks noChangeArrowheads="1"/>
              </p:cNvSpPr>
              <p:nvPr/>
            </p:nvSpPr>
            <p:spPr bwMode="auto">
              <a:xfrm>
                <a:off x="432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4" name="Rectangle 408"/>
              <p:cNvSpPr>
                <a:spLocks noChangeArrowheads="1"/>
              </p:cNvSpPr>
              <p:nvPr/>
            </p:nvSpPr>
            <p:spPr bwMode="auto">
              <a:xfrm>
                <a:off x="374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5" name="Rectangle 409"/>
              <p:cNvSpPr>
                <a:spLocks noChangeArrowheads="1"/>
              </p:cNvSpPr>
              <p:nvPr/>
            </p:nvSpPr>
            <p:spPr bwMode="auto">
              <a:xfrm>
                <a:off x="398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6" name="Rectangle 410"/>
              <p:cNvSpPr>
                <a:spLocks noChangeArrowheads="1"/>
              </p:cNvSpPr>
              <p:nvPr/>
            </p:nvSpPr>
            <p:spPr bwMode="auto">
              <a:xfrm>
                <a:off x="422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7" name="Rectangle 411"/>
              <p:cNvSpPr>
                <a:spLocks noChangeArrowheads="1"/>
              </p:cNvSpPr>
              <p:nvPr/>
            </p:nvSpPr>
            <p:spPr bwMode="auto">
              <a:xfrm>
                <a:off x="3600" y="278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8" name="Rectangle 412"/>
              <p:cNvSpPr>
                <a:spLocks noChangeArrowheads="1"/>
              </p:cNvSpPr>
              <p:nvPr/>
            </p:nvSpPr>
            <p:spPr bwMode="auto">
              <a:xfrm>
                <a:off x="4656" y="278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9" name="Rectangle 413"/>
              <p:cNvSpPr>
                <a:spLocks noChangeArrowheads="1"/>
              </p:cNvSpPr>
              <p:nvPr/>
            </p:nvSpPr>
            <p:spPr bwMode="auto">
              <a:xfrm>
                <a:off x="456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0" name="Rectangle 414"/>
              <p:cNvSpPr>
                <a:spLocks noChangeArrowheads="1"/>
              </p:cNvSpPr>
              <p:nvPr/>
            </p:nvSpPr>
            <p:spPr bwMode="auto">
              <a:xfrm>
                <a:off x="4416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1" name="Rectangle 415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2" name="Rectangle 416"/>
              <p:cNvSpPr>
                <a:spLocks noChangeArrowheads="1"/>
              </p:cNvSpPr>
              <p:nvPr/>
            </p:nvSpPr>
            <p:spPr bwMode="auto">
              <a:xfrm>
                <a:off x="384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3" name="Rectangle 417"/>
              <p:cNvSpPr>
                <a:spLocks noChangeArrowheads="1"/>
              </p:cNvSpPr>
              <p:nvPr/>
            </p:nvSpPr>
            <p:spPr bwMode="auto">
              <a:xfrm>
                <a:off x="408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4" name="Rectangle 418"/>
              <p:cNvSpPr>
                <a:spLocks noChangeArrowheads="1"/>
              </p:cNvSpPr>
              <p:nvPr/>
            </p:nvSpPr>
            <p:spPr bwMode="auto">
              <a:xfrm>
                <a:off x="432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5" name="Rectangle 419"/>
              <p:cNvSpPr>
                <a:spLocks noChangeArrowheads="1"/>
              </p:cNvSpPr>
              <p:nvPr/>
            </p:nvSpPr>
            <p:spPr bwMode="auto">
              <a:xfrm>
                <a:off x="374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6" name="Rectangle 420"/>
              <p:cNvSpPr>
                <a:spLocks noChangeArrowheads="1"/>
              </p:cNvSpPr>
              <p:nvPr/>
            </p:nvSpPr>
            <p:spPr bwMode="auto">
              <a:xfrm>
                <a:off x="398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7" name="Rectangle 421"/>
              <p:cNvSpPr>
                <a:spLocks noChangeArrowheads="1"/>
              </p:cNvSpPr>
              <p:nvPr/>
            </p:nvSpPr>
            <p:spPr bwMode="auto">
              <a:xfrm>
                <a:off x="422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8" name="Rectangle 422"/>
              <p:cNvSpPr>
                <a:spLocks noChangeArrowheads="1"/>
              </p:cNvSpPr>
              <p:nvPr/>
            </p:nvSpPr>
            <p:spPr bwMode="auto">
              <a:xfrm>
                <a:off x="3600" y="259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9" name="Rectangle 423"/>
              <p:cNvSpPr>
                <a:spLocks noChangeArrowheads="1"/>
              </p:cNvSpPr>
              <p:nvPr/>
            </p:nvSpPr>
            <p:spPr bwMode="auto">
              <a:xfrm>
                <a:off x="4656" y="259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0" name="Rectangle 424"/>
              <p:cNvSpPr>
                <a:spLocks noChangeArrowheads="1"/>
              </p:cNvSpPr>
              <p:nvPr/>
            </p:nvSpPr>
            <p:spPr bwMode="auto">
              <a:xfrm>
                <a:off x="456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1" name="Rectangle 425"/>
              <p:cNvSpPr>
                <a:spLocks noChangeArrowheads="1"/>
              </p:cNvSpPr>
              <p:nvPr/>
            </p:nvSpPr>
            <p:spPr bwMode="auto">
              <a:xfrm>
                <a:off x="4416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22588" name="Group 426"/>
            <p:cNvGrpSpPr>
              <a:grpSpLocks/>
            </p:cNvGrpSpPr>
            <p:nvPr/>
          </p:nvGrpSpPr>
          <p:grpSpPr bwMode="auto">
            <a:xfrm>
              <a:off x="1296" y="3168"/>
              <a:ext cx="1152" cy="768"/>
              <a:chOff x="3600" y="2592"/>
              <a:chExt cx="1200" cy="768"/>
            </a:xfrm>
          </p:grpSpPr>
          <p:sp>
            <p:nvSpPr>
              <p:cNvPr id="22594" name="Rectangle 427"/>
              <p:cNvSpPr>
                <a:spLocks noChangeArrowheads="1"/>
              </p:cNvSpPr>
              <p:nvPr/>
            </p:nvSpPr>
            <p:spPr bwMode="auto">
              <a:xfrm>
                <a:off x="360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595" name="Rectangle 428"/>
              <p:cNvSpPr>
                <a:spLocks noChangeArrowheads="1"/>
              </p:cNvSpPr>
              <p:nvPr/>
            </p:nvSpPr>
            <p:spPr bwMode="auto">
              <a:xfrm>
                <a:off x="384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596" name="Rectangle 429"/>
              <p:cNvSpPr>
                <a:spLocks noChangeArrowheads="1"/>
              </p:cNvSpPr>
              <p:nvPr/>
            </p:nvSpPr>
            <p:spPr bwMode="auto">
              <a:xfrm>
                <a:off x="408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597" name="Rectangle 430"/>
              <p:cNvSpPr>
                <a:spLocks noChangeArrowheads="1"/>
              </p:cNvSpPr>
              <p:nvPr/>
            </p:nvSpPr>
            <p:spPr bwMode="auto">
              <a:xfrm>
                <a:off x="432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598" name="Rectangle 431"/>
              <p:cNvSpPr>
                <a:spLocks noChangeArrowheads="1"/>
              </p:cNvSpPr>
              <p:nvPr/>
            </p:nvSpPr>
            <p:spPr bwMode="auto">
              <a:xfrm>
                <a:off x="374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599" name="Rectangle 432"/>
              <p:cNvSpPr>
                <a:spLocks noChangeArrowheads="1"/>
              </p:cNvSpPr>
              <p:nvPr/>
            </p:nvSpPr>
            <p:spPr bwMode="auto">
              <a:xfrm>
                <a:off x="398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0" name="Rectangle 433"/>
              <p:cNvSpPr>
                <a:spLocks noChangeArrowheads="1"/>
              </p:cNvSpPr>
              <p:nvPr/>
            </p:nvSpPr>
            <p:spPr bwMode="auto">
              <a:xfrm>
                <a:off x="422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1" name="Rectangle 434"/>
              <p:cNvSpPr>
                <a:spLocks noChangeArrowheads="1"/>
              </p:cNvSpPr>
              <p:nvPr/>
            </p:nvSpPr>
            <p:spPr bwMode="auto">
              <a:xfrm>
                <a:off x="3600" y="3168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2" name="Rectangle 435"/>
              <p:cNvSpPr>
                <a:spLocks noChangeArrowheads="1"/>
              </p:cNvSpPr>
              <p:nvPr/>
            </p:nvSpPr>
            <p:spPr bwMode="auto">
              <a:xfrm>
                <a:off x="4656" y="3168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3" name="Rectangle 436"/>
              <p:cNvSpPr>
                <a:spLocks noChangeArrowheads="1"/>
              </p:cNvSpPr>
              <p:nvPr/>
            </p:nvSpPr>
            <p:spPr bwMode="auto">
              <a:xfrm>
                <a:off x="456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4" name="Rectangle 437"/>
              <p:cNvSpPr>
                <a:spLocks noChangeArrowheads="1"/>
              </p:cNvSpPr>
              <p:nvPr/>
            </p:nvSpPr>
            <p:spPr bwMode="auto">
              <a:xfrm>
                <a:off x="4416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5" name="Rectangle 438"/>
              <p:cNvSpPr>
                <a:spLocks noChangeArrowheads="1"/>
              </p:cNvSpPr>
              <p:nvPr/>
            </p:nvSpPr>
            <p:spPr bwMode="auto">
              <a:xfrm>
                <a:off x="360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6" name="Rectangle 439"/>
              <p:cNvSpPr>
                <a:spLocks noChangeArrowheads="1"/>
              </p:cNvSpPr>
              <p:nvPr/>
            </p:nvSpPr>
            <p:spPr bwMode="auto">
              <a:xfrm>
                <a:off x="384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7" name="Rectangle 440"/>
              <p:cNvSpPr>
                <a:spLocks noChangeArrowheads="1"/>
              </p:cNvSpPr>
              <p:nvPr/>
            </p:nvSpPr>
            <p:spPr bwMode="auto">
              <a:xfrm>
                <a:off x="408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8" name="Rectangle 441"/>
              <p:cNvSpPr>
                <a:spLocks noChangeArrowheads="1"/>
              </p:cNvSpPr>
              <p:nvPr/>
            </p:nvSpPr>
            <p:spPr bwMode="auto">
              <a:xfrm>
                <a:off x="432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9" name="Rectangle 442"/>
              <p:cNvSpPr>
                <a:spLocks noChangeArrowheads="1"/>
              </p:cNvSpPr>
              <p:nvPr/>
            </p:nvSpPr>
            <p:spPr bwMode="auto">
              <a:xfrm>
                <a:off x="374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0" name="Rectangle 443"/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1" name="Rectangle 444"/>
              <p:cNvSpPr>
                <a:spLocks noChangeArrowheads="1"/>
              </p:cNvSpPr>
              <p:nvPr/>
            </p:nvSpPr>
            <p:spPr bwMode="auto">
              <a:xfrm>
                <a:off x="422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2" name="Rectangle 445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3" name="Rectangle 446"/>
              <p:cNvSpPr>
                <a:spLocks noChangeArrowheads="1"/>
              </p:cNvSpPr>
              <p:nvPr/>
            </p:nvSpPr>
            <p:spPr bwMode="auto">
              <a:xfrm>
                <a:off x="4656" y="297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4" name="Rectangle 447"/>
              <p:cNvSpPr>
                <a:spLocks noChangeArrowheads="1"/>
              </p:cNvSpPr>
              <p:nvPr/>
            </p:nvSpPr>
            <p:spPr bwMode="auto">
              <a:xfrm>
                <a:off x="456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5" name="Rectangle 448"/>
              <p:cNvSpPr>
                <a:spLocks noChangeArrowheads="1"/>
              </p:cNvSpPr>
              <p:nvPr/>
            </p:nvSpPr>
            <p:spPr bwMode="auto">
              <a:xfrm>
                <a:off x="4416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6" name="Rectangle 449"/>
              <p:cNvSpPr>
                <a:spLocks noChangeArrowheads="1"/>
              </p:cNvSpPr>
              <p:nvPr/>
            </p:nvSpPr>
            <p:spPr bwMode="auto">
              <a:xfrm>
                <a:off x="360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7" name="Rectangle 450"/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8" name="Rectangle 451"/>
              <p:cNvSpPr>
                <a:spLocks noChangeArrowheads="1"/>
              </p:cNvSpPr>
              <p:nvPr/>
            </p:nvSpPr>
            <p:spPr bwMode="auto">
              <a:xfrm>
                <a:off x="408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9" name="Rectangle 452"/>
              <p:cNvSpPr>
                <a:spLocks noChangeArrowheads="1"/>
              </p:cNvSpPr>
              <p:nvPr/>
            </p:nvSpPr>
            <p:spPr bwMode="auto">
              <a:xfrm>
                <a:off x="432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0" name="Rectangle 453"/>
              <p:cNvSpPr>
                <a:spLocks noChangeArrowheads="1"/>
              </p:cNvSpPr>
              <p:nvPr/>
            </p:nvSpPr>
            <p:spPr bwMode="auto">
              <a:xfrm>
                <a:off x="374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1" name="Rectangle 454"/>
              <p:cNvSpPr>
                <a:spLocks noChangeArrowheads="1"/>
              </p:cNvSpPr>
              <p:nvPr/>
            </p:nvSpPr>
            <p:spPr bwMode="auto">
              <a:xfrm>
                <a:off x="398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2" name="Rectangle 455"/>
              <p:cNvSpPr>
                <a:spLocks noChangeArrowheads="1"/>
              </p:cNvSpPr>
              <p:nvPr/>
            </p:nvSpPr>
            <p:spPr bwMode="auto">
              <a:xfrm>
                <a:off x="422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3" name="Rectangle 456"/>
              <p:cNvSpPr>
                <a:spLocks noChangeArrowheads="1"/>
              </p:cNvSpPr>
              <p:nvPr/>
            </p:nvSpPr>
            <p:spPr bwMode="auto">
              <a:xfrm>
                <a:off x="3600" y="278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4" name="Rectangle 457"/>
              <p:cNvSpPr>
                <a:spLocks noChangeArrowheads="1"/>
              </p:cNvSpPr>
              <p:nvPr/>
            </p:nvSpPr>
            <p:spPr bwMode="auto">
              <a:xfrm>
                <a:off x="4656" y="278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5" name="Rectangle 458"/>
              <p:cNvSpPr>
                <a:spLocks noChangeArrowheads="1"/>
              </p:cNvSpPr>
              <p:nvPr/>
            </p:nvSpPr>
            <p:spPr bwMode="auto">
              <a:xfrm>
                <a:off x="456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6" name="Rectangle 459"/>
              <p:cNvSpPr>
                <a:spLocks noChangeArrowheads="1"/>
              </p:cNvSpPr>
              <p:nvPr/>
            </p:nvSpPr>
            <p:spPr bwMode="auto">
              <a:xfrm>
                <a:off x="4416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7" name="Rectangle 460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8" name="Rectangle 461"/>
              <p:cNvSpPr>
                <a:spLocks noChangeArrowheads="1"/>
              </p:cNvSpPr>
              <p:nvPr/>
            </p:nvSpPr>
            <p:spPr bwMode="auto">
              <a:xfrm>
                <a:off x="384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9" name="Rectangle 462"/>
              <p:cNvSpPr>
                <a:spLocks noChangeArrowheads="1"/>
              </p:cNvSpPr>
              <p:nvPr/>
            </p:nvSpPr>
            <p:spPr bwMode="auto">
              <a:xfrm>
                <a:off x="408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0" name="Rectangle 463"/>
              <p:cNvSpPr>
                <a:spLocks noChangeArrowheads="1"/>
              </p:cNvSpPr>
              <p:nvPr/>
            </p:nvSpPr>
            <p:spPr bwMode="auto">
              <a:xfrm>
                <a:off x="432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1" name="Rectangle 464"/>
              <p:cNvSpPr>
                <a:spLocks noChangeArrowheads="1"/>
              </p:cNvSpPr>
              <p:nvPr/>
            </p:nvSpPr>
            <p:spPr bwMode="auto">
              <a:xfrm>
                <a:off x="374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2" name="Rectangle 465"/>
              <p:cNvSpPr>
                <a:spLocks noChangeArrowheads="1"/>
              </p:cNvSpPr>
              <p:nvPr/>
            </p:nvSpPr>
            <p:spPr bwMode="auto">
              <a:xfrm>
                <a:off x="398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3" name="Rectangle 466"/>
              <p:cNvSpPr>
                <a:spLocks noChangeArrowheads="1"/>
              </p:cNvSpPr>
              <p:nvPr/>
            </p:nvSpPr>
            <p:spPr bwMode="auto">
              <a:xfrm>
                <a:off x="422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4" name="Rectangle 467"/>
              <p:cNvSpPr>
                <a:spLocks noChangeArrowheads="1"/>
              </p:cNvSpPr>
              <p:nvPr/>
            </p:nvSpPr>
            <p:spPr bwMode="auto">
              <a:xfrm>
                <a:off x="3600" y="259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5" name="Rectangle 468"/>
              <p:cNvSpPr>
                <a:spLocks noChangeArrowheads="1"/>
              </p:cNvSpPr>
              <p:nvPr/>
            </p:nvSpPr>
            <p:spPr bwMode="auto">
              <a:xfrm>
                <a:off x="4656" y="259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6" name="Rectangle 469"/>
              <p:cNvSpPr>
                <a:spLocks noChangeArrowheads="1"/>
              </p:cNvSpPr>
              <p:nvPr/>
            </p:nvSpPr>
            <p:spPr bwMode="auto">
              <a:xfrm>
                <a:off x="456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7" name="Rectangle 470"/>
              <p:cNvSpPr>
                <a:spLocks noChangeArrowheads="1"/>
              </p:cNvSpPr>
              <p:nvPr/>
            </p:nvSpPr>
            <p:spPr bwMode="auto">
              <a:xfrm>
                <a:off x="4416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22589" name="Freeform 508" descr="Wave"/>
            <p:cNvSpPr>
              <a:spLocks/>
            </p:cNvSpPr>
            <p:nvPr/>
          </p:nvSpPr>
          <p:spPr bwMode="auto">
            <a:xfrm>
              <a:off x="2736" y="3312"/>
              <a:ext cx="1584" cy="541"/>
            </a:xfrm>
            <a:custGeom>
              <a:avLst/>
              <a:gdLst>
                <a:gd name="T0" fmla="*/ 0 w 1968"/>
                <a:gd name="T1" fmla="*/ 0 h 672"/>
                <a:gd name="T2" fmla="*/ 2 w 1968"/>
                <a:gd name="T3" fmla="*/ 2 h 672"/>
                <a:gd name="T4" fmla="*/ 2 w 1968"/>
                <a:gd name="T5" fmla="*/ 2 h 672"/>
                <a:gd name="T6" fmla="*/ 2 w 1968"/>
                <a:gd name="T7" fmla="*/ 2 h 672"/>
                <a:gd name="T8" fmla="*/ 0 w 1968"/>
                <a:gd name="T9" fmla="*/ 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68"/>
                <a:gd name="T16" fmla="*/ 0 h 672"/>
                <a:gd name="T17" fmla="*/ 1968 w 1968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68" h="672">
                  <a:moveTo>
                    <a:pt x="0" y="0"/>
                  </a:moveTo>
                  <a:lnTo>
                    <a:pt x="1392" y="192"/>
                  </a:lnTo>
                  <a:lnTo>
                    <a:pt x="1968" y="672"/>
                  </a:lnTo>
                  <a:lnTo>
                    <a:pt x="576" y="480"/>
                  </a:lnTo>
                  <a:lnTo>
                    <a:pt x="0" y="0"/>
                  </a:lnTo>
                  <a:close/>
                </a:path>
              </a:pathLst>
            </a:custGeom>
            <a:pattFill prst="wave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90" name="Rectangle 509"/>
            <p:cNvSpPr>
              <a:spLocks noChangeArrowheads="1"/>
            </p:cNvSpPr>
            <p:nvPr/>
          </p:nvSpPr>
          <p:spPr bwMode="auto">
            <a:xfrm>
              <a:off x="384" y="2928"/>
              <a:ext cx="96" cy="768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591" name="Rectangle 510"/>
            <p:cNvSpPr>
              <a:spLocks noChangeArrowheads="1"/>
            </p:cNvSpPr>
            <p:nvPr/>
          </p:nvSpPr>
          <p:spPr bwMode="auto">
            <a:xfrm>
              <a:off x="528" y="3024"/>
              <a:ext cx="96" cy="768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592" name="Rectangle 511"/>
            <p:cNvSpPr>
              <a:spLocks noChangeArrowheads="1"/>
            </p:cNvSpPr>
            <p:nvPr/>
          </p:nvSpPr>
          <p:spPr bwMode="auto">
            <a:xfrm>
              <a:off x="672" y="3120"/>
              <a:ext cx="96" cy="768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593" name="Freeform 512" descr="Wave"/>
            <p:cNvSpPr>
              <a:spLocks/>
            </p:cNvSpPr>
            <p:nvPr/>
          </p:nvSpPr>
          <p:spPr bwMode="auto">
            <a:xfrm>
              <a:off x="2640" y="3408"/>
              <a:ext cx="1632" cy="557"/>
            </a:xfrm>
            <a:custGeom>
              <a:avLst/>
              <a:gdLst>
                <a:gd name="T0" fmla="*/ 0 w 1968"/>
                <a:gd name="T1" fmla="*/ 0 h 672"/>
                <a:gd name="T2" fmla="*/ 2 w 1968"/>
                <a:gd name="T3" fmla="*/ 2 h 672"/>
                <a:gd name="T4" fmla="*/ 2 w 1968"/>
                <a:gd name="T5" fmla="*/ 2 h 672"/>
                <a:gd name="T6" fmla="*/ 2 w 1968"/>
                <a:gd name="T7" fmla="*/ 2 h 672"/>
                <a:gd name="T8" fmla="*/ 0 w 1968"/>
                <a:gd name="T9" fmla="*/ 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68"/>
                <a:gd name="T16" fmla="*/ 0 h 672"/>
                <a:gd name="T17" fmla="*/ 1968 w 1968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68" h="672">
                  <a:moveTo>
                    <a:pt x="0" y="0"/>
                  </a:moveTo>
                  <a:lnTo>
                    <a:pt x="1392" y="192"/>
                  </a:lnTo>
                  <a:lnTo>
                    <a:pt x="1968" y="672"/>
                  </a:lnTo>
                  <a:lnTo>
                    <a:pt x="576" y="480"/>
                  </a:lnTo>
                  <a:lnTo>
                    <a:pt x="0" y="0"/>
                  </a:lnTo>
                  <a:close/>
                </a:path>
              </a:pathLst>
            </a:custGeom>
            <a:pattFill prst="wave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4706" name="AutoShape 514"/>
          <p:cNvSpPr>
            <a:spLocks noChangeArrowheads="1"/>
          </p:cNvSpPr>
          <p:nvPr/>
        </p:nvSpPr>
        <p:spPr bwMode="auto">
          <a:xfrm rot="-1890043">
            <a:off x="4572000" y="3886200"/>
            <a:ext cx="1066800" cy="762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1" name="Rectangle 515"/>
          <p:cNvSpPr>
            <a:spLocks noChangeArrowheads="1"/>
          </p:cNvSpPr>
          <p:nvPr/>
        </p:nvSpPr>
        <p:spPr bwMode="auto">
          <a:xfrm>
            <a:off x="228600" y="1828800"/>
            <a:ext cx="152400" cy="12192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82" name="Rectangle 516"/>
          <p:cNvSpPr>
            <a:spLocks noChangeArrowheads="1"/>
          </p:cNvSpPr>
          <p:nvPr/>
        </p:nvSpPr>
        <p:spPr bwMode="auto">
          <a:xfrm>
            <a:off x="457200" y="1981200"/>
            <a:ext cx="152400" cy="12192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64711" name="AutoShape 519"/>
          <p:cNvSpPr>
            <a:spLocks noChangeArrowheads="1"/>
          </p:cNvSpPr>
          <p:nvPr/>
        </p:nvSpPr>
        <p:spPr bwMode="auto">
          <a:xfrm rot="5400000">
            <a:off x="1638300" y="3238500"/>
            <a:ext cx="685800" cy="762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4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4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4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4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47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381" grpId="0" animBg="1"/>
      <p:bldP spid="264381" grpId="1" animBg="1"/>
      <p:bldP spid="264706" grpId="0" animBg="1"/>
      <p:bldP spid="264711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9224</TotalTime>
  <Words>1607</Words>
  <Application>Microsoft Office PowerPoint</Application>
  <PresentationFormat>On-screen Show (4:3)</PresentationFormat>
  <Paragraphs>392</Paragraphs>
  <Slides>22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Blends</vt:lpstr>
      <vt:lpstr>Overview and Roadmap to  Service-Oriented Software Development</vt:lpstr>
      <vt:lpstr>PowerPoint Presentation</vt:lpstr>
      <vt:lpstr>PowerPoint Presentation</vt:lpstr>
      <vt:lpstr>SOC Technologies and Their Relations</vt:lpstr>
      <vt:lpstr>Definitions and Terminologies</vt:lpstr>
      <vt:lpstr>Definitions and Terminologies (contd.)</vt:lpstr>
      <vt:lpstr>Definitions and Terminologies (contd.)</vt:lpstr>
      <vt:lpstr>OO Development versus SO Development </vt:lpstr>
      <vt:lpstr>Component-Based Development</vt:lpstr>
      <vt:lpstr>Component-Based Software Development</vt:lpstr>
      <vt:lpstr>Service-Oriented Software Development</vt:lpstr>
      <vt:lpstr>Roadmap</vt:lpstr>
      <vt:lpstr>XML</vt:lpstr>
      <vt:lpstr>HTML versus XML</vt:lpstr>
      <vt:lpstr>Differences between HTML and XML languages </vt:lpstr>
      <vt:lpstr>SOAP: Simple Object Access Protocol </vt:lpstr>
      <vt:lpstr>Example: ebXML Message Structure https://www.oasis-open.org/committees/ebxml-msg/documents/ebMS_v2_0.pdf</vt:lpstr>
      <vt:lpstr>WSDL: Web Service Description Language</vt:lpstr>
      <vt:lpstr>XML-Based WSDL Document’s Elements</vt:lpstr>
      <vt:lpstr>SOC Services vs. OOC Classes</vt:lpstr>
      <vt:lpstr>Summery: Key SOA, SOC &amp; SOD Concepts</vt:lpstr>
      <vt:lpstr>Overview and Roadmap to  Service-Oriented Software Development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Enterprise Software Needs for E-Commerce</dc:title>
  <dc:creator>IBM_USER</dc:creator>
  <cp:lastModifiedBy>Yinong Chen</cp:lastModifiedBy>
  <cp:revision>769</cp:revision>
  <dcterms:created xsi:type="dcterms:W3CDTF">2005-09-17T18:09:54Z</dcterms:created>
  <dcterms:modified xsi:type="dcterms:W3CDTF">2014-08-28T15:32:30Z</dcterms:modified>
</cp:coreProperties>
</file>