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5"/>
  </p:notesMasterIdLst>
  <p:handoutMasterIdLst>
    <p:handoutMasterId r:id="rId36"/>
  </p:handoutMasterIdLst>
  <p:sldIdLst>
    <p:sldId id="256" r:id="rId2"/>
    <p:sldId id="295" r:id="rId3"/>
    <p:sldId id="488" r:id="rId4"/>
    <p:sldId id="493" r:id="rId5"/>
    <p:sldId id="443" r:id="rId6"/>
    <p:sldId id="444" r:id="rId7"/>
    <p:sldId id="474" r:id="rId8"/>
    <p:sldId id="489" r:id="rId9"/>
    <p:sldId id="296" r:id="rId10"/>
    <p:sldId id="397" r:id="rId11"/>
    <p:sldId id="398" r:id="rId12"/>
    <p:sldId id="399" r:id="rId13"/>
    <p:sldId id="288" r:id="rId14"/>
    <p:sldId id="417" r:id="rId15"/>
    <p:sldId id="418" r:id="rId16"/>
    <p:sldId id="416" r:id="rId17"/>
    <p:sldId id="341" r:id="rId18"/>
    <p:sldId id="419" r:id="rId19"/>
    <p:sldId id="463" r:id="rId20"/>
    <p:sldId id="420" r:id="rId21"/>
    <p:sldId id="476" r:id="rId22"/>
    <p:sldId id="477" r:id="rId23"/>
    <p:sldId id="415" r:id="rId24"/>
    <p:sldId id="491" r:id="rId25"/>
    <p:sldId id="484" r:id="rId26"/>
    <p:sldId id="486" r:id="rId27"/>
    <p:sldId id="485" r:id="rId28"/>
    <p:sldId id="452" r:id="rId29"/>
    <p:sldId id="453" r:id="rId30"/>
    <p:sldId id="494" r:id="rId31"/>
    <p:sldId id="495" r:id="rId32"/>
    <p:sldId id="496" r:id="rId33"/>
    <p:sldId id="497" r:id="rId34"/>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 xmlns:p15="http://schemas.microsoft.com/office/powerpoint/2012/main">
        <p15:guide id="1" orient="horz" pos="4080">
          <p15:clr>
            <a:srgbClr val="A4A3A4"/>
          </p15:clr>
        </p15:guide>
        <p15:guide id="2" pos="56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CC"/>
    <a:srgbClr val="000099"/>
    <a:srgbClr val="990000"/>
    <a:srgbClr val="CCECFF"/>
    <a:srgbClr val="FF9900"/>
    <a:srgbClr val="008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1" autoAdjust="0"/>
    <p:restoredTop sz="86444" autoAdjust="0"/>
  </p:normalViewPr>
  <p:slideViewPr>
    <p:cSldViewPr snapToObjects="1">
      <p:cViewPr varScale="1">
        <p:scale>
          <a:sx n="82" d="100"/>
          <a:sy n="82" d="100"/>
        </p:scale>
        <p:origin x="-144" y="-78"/>
      </p:cViewPr>
      <p:guideLst>
        <p:guide orient="horz" pos="4080"/>
        <p:guide pos="5664"/>
      </p:guideLst>
    </p:cSldViewPr>
  </p:slideViewPr>
  <p:outlineViewPr>
    <p:cViewPr>
      <p:scale>
        <a:sx n="33" d="100"/>
        <a:sy n="33" d="100"/>
      </p:scale>
      <p:origin x="0" y="0"/>
    </p:cViewPr>
    <p:sldLst>
      <p:sld r:id="rId1" collapse="1"/>
    </p:sldLst>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38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a:latin typeface="Arial" pitchFamily="34" charset="0"/>
              </a:defRPr>
            </a:lvl1pPr>
          </a:lstStyle>
          <a:p>
            <a:pPr>
              <a:defRPr/>
            </a:pPr>
            <a:endParaRPr lang="en-US"/>
          </a:p>
        </p:txBody>
      </p:sp>
      <p:sp>
        <p:nvSpPr>
          <p:cNvPr id="29389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a:latin typeface="Arial" pitchFamily="34" charset="0"/>
              </a:defRPr>
            </a:lvl1pPr>
          </a:lstStyle>
          <a:p>
            <a:pPr>
              <a:defRPr/>
            </a:pPr>
            <a:endParaRPr lang="en-US"/>
          </a:p>
        </p:txBody>
      </p:sp>
      <p:sp>
        <p:nvSpPr>
          <p:cNvPr id="29389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a:latin typeface="Arial" pitchFamily="34" charset="0"/>
              </a:defRPr>
            </a:lvl1pPr>
          </a:lstStyle>
          <a:p>
            <a:pPr>
              <a:defRPr/>
            </a:pPr>
            <a:endParaRPr lang="en-US"/>
          </a:p>
        </p:txBody>
      </p:sp>
      <p:sp>
        <p:nvSpPr>
          <p:cNvPr id="29389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a:latin typeface="Arial" pitchFamily="34" charset="0"/>
              </a:defRPr>
            </a:lvl1pPr>
          </a:lstStyle>
          <a:p>
            <a:pPr>
              <a:defRPr/>
            </a:pPr>
            <a:fld id="{6E9BBC75-58E3-46BC-8B9F-661F81F9FAAD}" type="slidenum">
              <a:rPr lang="en-US"/>
              <a:pPr>
                <a:defRPr/>
              </a:pPr>
              <a:t>‹#›</a:t>
            </a:fld>
            <a:endParaRPr lang="en-US"/>
          </a:p>
        </p:txBody>
      </p:sp>
    </p:spTree>
    <p:extLst>
      <p:ext uri="{BB962C8B-B14F-4D97-AF65-F5344CB8AC3E}">
        <p14:creationId xmlns:p14="http://schemas.microsoft.com/office/powerpoint/2010/main" val="2913488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a:latin typeface="Arial" pitchFamily="34" charset="0"/>
              </a:defRPr>
            </a:lvl1pPr>
          </a:lstStyle>
          <a:p>
            <a:pPr>
              <a:defRPr/>
            </a:pPr>
            <a:endParaRPr lang="en-US"/>
          </a:p>
        </p:txBody>
      </p:sp>
      <p:sp>
        <p:nvSpPr>
          <p:cNvPr id="2048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a:latin typeface="Arial" pitchFamily="34" charset="0"/>
              </a:defRPr>
            </a:lvl1pPr>
          </a:lstStyle>
          <a:p>
            <a:pPr>
              <a:defRPr/>
            </a:pPr>
            <a:endParaRPr lang="en-US"/>
          </a:p>
        </p:txBody>
      </p:sp>
      <p:sp>
        <p:nvSpPr>
          <p:cNvPr id="33796"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48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a:latin typeface="Arial" pitchFamily="34" charset="0"/>
              </a:defRPr>
            </a:lvl1pPr>
          </a:lstStyle>
          <a:p>
            <a:pPr>
              <a:defRPr/>
            </a:pPr>
            <a:endParaRPr lang="en-US"/>
          </a:p>
        </p:txBody>
      </p:sp>
      <p:sp>
        <p:nvSpPr>
          <p:cNvPr id="2048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a:latin typeface="Arial" pitchFamily="34" charset="0"/>
              </a:defRPr>
            </a:lvl1pPr>
          </a:lstStyle>
          <a:p>
            <a:pPr>
              <a:defRPr/>
            </a:pPr>
            <a:fld id="{FB5BE6C0-1C9D-4A18-B918-1D163AD24A43}" type="slidenum">
              <a:rPr lang="en-US"/>
              <a:pPr>
                <a:defRPr/>
              </a:pPr>
              <a:t>‹#›</a:t>
            </a:fld>
            <a:endParaRPr lang="en-US"/>
          </a:p>
        </p:txBody>
      </p:sp>
    </p:spTree>
    <p:extLst>
      <p:ext uri="{BB962C8B-B14F-4D97-AF65-F5344CB8AC3E}">
        <p14:creationId xmlns:p14="http://schemas.microsoft.com/office/powerpoint/2010/main" val="38342827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smtClean="0">
              <a:latin typeface="Arial" charset="0"/>
            </a:endParaRPr>
          </a:p>
        </p:txBody>
      </p:sp>
      <p:sp>
        <p:nvSpPr>
          <p:cNvPr id="34820" name="Slide Number Placeholder 3"/>
          <p:cNvSpPr>
            <a:spLocks noGrp="1"/>
          </p:cNvSpPr>
          <p:nvPr>
            <p:ph type="sldNum" sz="quarter" idx="5"/>
          </p:nvPr>
        </p:nvSpPr>
        <p:spPr>
          <a:noFill/>
        </p:spPr>
        <p:txBody>
          <a:bodyPr/>
          <a:lstStyle/>
          <a:p>
            <a:fld id="{1BDA73EC-2A86-4996-831D-F1D8E14542F4}" type="slidenum">
              <a:rPr lang="en-US" smtClean="0">
                <a:latin typeface="Arial" charset="0"/>
              </a:rPr>
              <a:pPr/>
              <a:t>1</a:t>
            </a:fld>
            <a:endParaRPr lang="en-US" smtClean="0">
              <a:latin typeface="Arial" charset="0"/>
            </a:endParaRPr>
          </a:p>
        </p:txBody>
      </p:sp>
    </p:spTree>
    <p:extLst>
      <p:ext uri="{BB962C8B-B14F-4D97-AF65-F5344CB8AC3E}">
        <p14:creationId xmlns:p14="http://schemas.microsoft.com/office/powerpoint/2010/main" val="2813414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smtClean="0">
              <a:latin typeface="Arial" charset="0"/>
            </a:endParaRPr>
          </a:p>
        </p:txBody>
      </p:sp>
      <p:sp>
        <p:nvSpPr>
          <p:cNvPr id="44036" name="Slide Number Placeholder 3"/>
          <p:cNvSpPr>
            <a:spLocks noGrp="1"/>
          </p:cNvSpPr>
          <p:nvPr>
            <p:ph type="sldNum" sz="quarter" idx="5"/>
          </p:nvPr>
        </p:nvSpPr>
        <p:spPr>
          <a:noFill/>
        </p:spPr>
        <p:txBody>
          <a:bodyPr/>
          <a:lstStyle/>
          <a:p>
            <a:fld id="{1CAC6541-29EF-4CFB-8C1E-9DCD346E3B84}" type="slidenum">
              <a:rPr lang="en-US" smtClean="0">
                <a:latin typeface="Arial" charset="0"/>
              </a:rPr>
              <a:pPr/>
              <a:t>11</a:t>
            </a:fld>
            <a:endParaRPr lang="en-US" smtClean="0">
              <a:latin typeface="Arial" charset="0"/>
            </a:endParaRPr>
          </a:p>
        </p:txBody>
      </p:sp>
    </p:spTree>
    <p:extLst>
      <p:ext uri="{BB962C8B-B14F-4D97-AF65-F5344CB8AC3E}">
        <p14:creationId xmlns:p14="http://schemas.microsoft.com/office/powerpoint/2010/main" val="1898065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smtClean="0">
              <a:latin typeface="Arial" charset="0"/>
            </a:endParaRPr>
          </a:p>
        </p:txBody>
      </p:sp>
      <p:sp>
        <p:nvSpPr>
          <p:cNvPr id="45060" name="Slide Number Placeholder 3"/>
          <p:cNvSpPr>
            <a:spLocks noGrp="1"/>
          </p:cNvSpPr>
          <p:nvPr>
            <p:ph type="sldNum" sz="quarter" idx="5"/>
          </p:nvPr>
        </p:nvSpPr>
        <p:spPr>
          <a:noFill/>
        </p:spPr>
        <p:txBody>
          <a:bodyPr/>
          <a:lstStyle/>
          <a:p>
            <a:fld id="{85410A88-AA5C-4133-A220-0FAD23AF8510}" type="slidenum">
              <a:rPr lang="en-US" smtClean="0">
                <a:latin typeface="Arial" charset="0"/>
              </a:rPr>
              <a:pPr/>
              <a:t>12</a:t>
            </a:fld>
            <a:endParaRPr lang="en-US" smtClean="0">
              <a:latin typeface="Arial" charset="0"/>
            </a:endParaRPr>
          </a:p>
        </p:txBody>
      </p:sp>
    </p:spTree>
    <p:extLst>
      <p:ext uri="{BB962C8B-B14F-4D97-AF65-F5344CB8AC3E}">
        <p14:creationId xmlns:p14="http://schemas.microsoft.com/office/powerpoint/2010/main" val="3359828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smtClean="0">
              <a:latin typeface="Arial" charset="0"/>
            </a:endParaRPr>
          </a:p>
        </p:txBody>
      </p:sp>
      <p:sp>
        <p:nvSpPr>
          <p:cNvPr id="46084" name="Slide Number Placeholder 3"/>
          <p:cNvSpPr>
            <a:spLocks noGrp="1"/>
          </p:cNvSpPr>
          <p:nvPr>
            <p:ph type="sldNum" sz="quarter" idx="5"/>
          </p:nvPr>
        </p:nvSpPr>
        <p:spPr>
          <a:noFill/>
        </p:spPr>
        <p:txBody>
          <a:bodyPr/>
          <a:lstStyle/>
          <a:p>
            <a:fld id="{11EE2CB6-C30B-487C-B1C0-43A8010F40DE}" type="slidenum">
              <a:rPr lang="en-US" smtClean="0">
                <a:latin typeface="Arial" charset="0"/>
              </a:rPr>
              <a:pPr/>
              <a:t>13</a:t>
            </a:fld>
            <a:endParaRPr lang="en-US" smtClean="0">
              <a:latin typeface="Arial" charset="0"/>
            </a:endParaRPr>
          </a:p>
        </p:txBody>
      </p:sp>
    </p:spTree>
    <p:extLst>
      <p:ext uri="{BB962C8B-B14F-4D97-AF65-F5344CB8AC3E}">
        <p14:creationId xmlns:p14="http://schemas.microsoft.com/office/powerpoint/2010/main" val="2051144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smtClean="0">
              <a:latin typeface="Arial" charset="0"/>
            </a:endParaRPr>
          </a:p>
        </p:txBody>
      </p:sp>
      <p:sp>
        <p:nvSpPr>
          <p:cNvPr id="47108" name="Slide Number Placeholder 3"/>
          <p:cNvSpPr>
            <a:spLocks noGrp="1"/>
          </p:cNvSpPr>
          <p:nvPr>
            <p:ph type="sldNum" sz="quarter" idx="5"/>
          </p:nvPr>
        </p:nvSpPr>
        <p:spPr>
          <a:noFill/>
        </p:spPr>
        <p:txBody>
          <a:bodyPr/>
          <a:lstStyle/>
          <a:p>
            <a:fld id="{797F0A23-890D-4B5B-BB7F-6BF191FCEB56}" type="slidenum">
              <a:rPr lang="en-US" smtClean="0">
                <a:latin typeface="Arial" charset="0"/>
              </a:rPr>
              <a:pPr/>
              <a:t>14</a:t>
            </a:fld>
            <a:endParaRPr lang="en-US" smtClean="0">
              <a:latin typeface="Arial" charset="0"/>
            </a:endParaRPr>
          </a:p>
        </p:txBody>
      </p:sp>
    </p:spTree>
    <p:extLst>
      <p:ext uri="{BB962C8B-B14F-4D97-AF65-F5344CB8AC3E}">
        <p14:creationId xmlns:p14="http://schemas.microsoft.com/office/powerpoint/2010/main" val="2034252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smtClean="0">
              <a:latin typeface="Arial" charset="0"/>
            </a:endParaRPr>
          </a:p>
        </p:txBody>
      </p:sp>
      <p:sp>
        <p:nvSpPr>
          <p:cNvPr id="48132" name="Slide Number Placeholder 3"/>
          <p:cNvSpPr>
            <a:spLocks noGrp="1"/>
          </p:cNvSpPr>
          <p:nvPr>
            <p:ph type="sldNum" sz="quarter" idx="5"/>
          </p:nvPr>
        </p:nvSpPr>
        <p:spPr>
          <a:noFill/>
        </p:spPr>
        <p:txBody>
          <a:bodyPr/>
          <a:lstStyle/>
          <a:p>
            <a:fld id="{4D4E4A15-3587-4A73-8D9F-EAFDA3A16B0B}" type="slidenum">
              <a:rPr lang="en-US" smtClean="0">
                <a:latin typeface="Arial" charset="0"/>
              </a:rPr>
              <a:pPr/>
              <a:t>15</a:t>
            </a:fld>
            <a:endParaRPr lang="en-US" smtClean="0">
              <a:latin typeface="Arial" charset="0"/>
            </a:endParaRPr>
          </a:p>
        </p:txBody>
      </p:sp>
    </p:spTree>
    <p:extLst>
      <p:ext uri="{BB962C8B-B14F-4D97-AF65-F5344CB8AC3E}">
        <p14:creationId xmlns:p14="http://schemas.microsoft.com/office/powerpoint/2010/main" val="2090116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smtClean="0">
              <a:latin typeface="Arial" charset="0"/>
            </a:endParaRPr>
          </a:p>
        </p:txBody>
      </p:sp>
      <p:sp>
        <p:nvSpPr>
          <p:cNvPr id="49156" name="Slide Number Placeholder 3"/>
          <p:cNvSpPr>
            <a:spLocks noGrp="1"/>
          </p:cNvSpPr>
          <p:nvPr>
            <p:ph type="sldNum" sz="quarter" idx="5"/>
          </p:nvPr>
        </p:nvSpPr>
        <p:spPr>
          <a:noFill/>
        </p:spPr>
        <p:txBody>
          <a:bodyPr/>
          <a:lstStyle/>
          <a:p>
            <a:fld id="{80B65211-6060-4279-A433-224F71143D7F}" type="slidenum">
              <a:rPr lang="en-US" smtClean="0">
                <a:latin typeface="Arial" charset="0"/>
              </a:rPr>
              <a:pPr/>
              <a:t>16</a:t>
            </a:fld>
            <a:endParaRPr lang="en-US" smtClean="0">
              <a:latin typeface="Arial" charset="0"/>
            </a:endParaRPr>
          </a:p>
        </p:txBody>
      </p:sp>
    </p:spTree>
    <p:extLst>
      <p:ext uri="{BB962C8B-B14F-4D97-AF65-F5344CB8AC3E}">
        <p14:creationId xmlns:p14="http://schemas.microsoft.com/office/powerpoint/2010/main" val="1879274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smtClean="0">
              <a:latin typeface="Arial" charset="0"/>
            </a:endParaRPr>
          </a:p>
        </p:txBody>
      </p:sp>
      <p:sp>
        <p:nvSpPr>
          <p:cNvPr id="50180" name="Slide Number Placeholder 3"/>
          <p:cNvSpPr>
            <a:spLocks noGrp="1"/>
          </p:cNvSpPr>
          <p:nvPr>
            <p:ph type="sldNum" sz="quarter" idx="5"/>
          </p:nvPr>
        </p:nvSpPr>
        <p:spPr>
          <a:noFill/>
        </p:spPr>
        <p:txBody>
          <a:bodyPr/>
          <a:lstStyle/>
          <a:p>
            <a:fld id="{5AB625C4-9BF2-43BE-A41C-4F49CAE01718}" type="slidenum">
              <a:rPr lang="en-US" smtClean="0">
                <a:latin typeface="Arial" charset="0"/>
              </a:rPr>
              <a:pPr/>
              <a:t>17</a:t>
            </a:fld>
            <a:endParaRPr lang="en-US" smtClean="0">
              <a:latin typeface="Arial" charset="0"/>
            </a:endParaRPr>
          </a:p>
        </p:txBody>
      </p:sp>
    </p:spTree>
    <p:extLst>
      <p:ext uri="{BB962C8B-B14F-4D97-AF65-F5344CB8AC3E}">
        <p14:creationId xmlns:p14="http://schemas.microsoft.com/office/powerpoint/2010/main" val="10056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smtClean="0">
              <a:latin typeface="Arial" charset="0"/>
            </a:endParaRPr>
          </a:p>
        </p:txBody>
      </p:sp>
      <p:sp>
        <p:nvSpPr>
          <p:cNvPr id="51204" name="Slide Number Placeholder 3"/>
          <p:cNvSpPr>
            <a:spLocks noGrp="1"/>
          </p:cNvSpPr>
          <p:nvPr>
            <p:ph type="sldNum" sz="quarter" idx="5"/>
          </p:nvPr>
        </p:nvSpPr>
        <p:spPr>
          <a:noFill/>
        </p:spPr>
        <p:txBody>
          <a:bodyPr/>
          <a:lstStyle/>
          <a:p>
            <a:fld id="{687C5EDF-1276-4888-845A-9B7B3D46E19E}" type="slidenum">
              <a:rPr lang="en-US" smtClean="0">
                <a:latin typeface="Arial" charset="0"/>
              </a:rPr>
              <a:pPr/>
              <a:t>18</a:t>
            </a:fld>
            <a:endParaRPr lang="en-US" smtClean="0">
              <a:latin typeface="Arial" charset="0"/>
            </a:endParaRPr>
          </a:p>
        </p:txBody>
      </p:sp>
    </p:spTree>
    <p:extLst>
      <p:ext uri="{BB962C8B-B14F-4D97-AF65-F5344CB8AC3E}">
        <p14:creationId xmlns:p14="http://schemas.microsoft.com/office/powerpoint/2010/main" val="3388299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smtClean="0">
              <a:latin typeface="Arial" charset="0"/>
            </a:endParaRPr>
          </a:p>
        </p:txBody>
      </p:sp>
      <p:sp>
        <p:nvSpPr>
          <p:cNvPr id="52228" name="Slide Number Placeholder 3"/>
          <p:cNvSpPr>
            <a:spLocks noGrp="1"/>
          </p:cNvSpPr>
          <p:nvPr>
            <p:ph type="sldNum" sz="quarter" idx="5"/>
          </p:nvPr>
        </p:nvSpPr>
        <p:spPr>
          <a:noFill/>
        </p:spPr>
        <p:txBody>
          <a:bodyPr/>
          <a:lstStyle/>
          <a:p>
            <a:fld id="{169DCA21-E241-4394-BFBB-5CADF72FEB9F}" type="slidenum">
              <a:rPr lang="en-US" smtClean="0">
                <a:latin typeface="Arial" charset="0"/>
              </a:rPr>
              <a:pPr/>
              <a:t>19</a:t>
            </a:fld>
            <a:endParaRPr lang="en-US" smtClean="0">
              <a:latin typeface="Arial" charset="0"/>
            </a:endParaRPr>
          </a:p>
        </p:txBody>
      </p:sp>
    </p:spTree>
    <p:extLst>
      <p:ext uri="{BB962C8B-B14F-4D97-AF65-F5344CB8AC3E}">
        <p14:creationId xmlns:p14="http://schemas.microsoft.com/office/powerpoint/2010/main" val="37005470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smtClean="0">
              <a:latin typeface="Arial" charset="0"/>
            </a:endParaRPr>
          </a:p>
        </p:txBody>
      </p:sp>
      <p:sp>
        <p:nvSpPr>
          <p:cNvPr id="53252" name="Slide Number Placeholder 3"/>
          <p:cNvSpPr>
            <a:spLocks noGrp="1"/>
          </p:cNvSpPr>
          <p:nvPr>
            <p:ph type="sldNum" sz="quarter" idx="5"/>
          </p:nvPr>
        </p:nvSpPr>
        <p:spPr>
          <a:noFill/>
        </p:spPr>
        <p:txBody>
          <a:bodyPr/>
          <a:lstStyle/>
          <a:p>
            <a:fld id="{8275F883-431A-4AF3-9923-E00FE671DBDF}" type="slidenum">
              <a:rPr lang="en-US" smtClean="0">
                <a:latin typeface="Arial" charset="0"/>
              </a:rPr>
              <a:pPr/>
              <a:t>20</a:t>
            </a:fld>
            <a:endParaRPr lang="en-US" smtClean="0">
              <a:latin typeface="Arial" charset="0"/>
            </a:endParaRPr>
          </a:p>
        </p:txBody>
      </p:sp>
    </p:spTree>
    <p:extLst>
      <p:ext uri="{BB962C8B-B14F-4D97-AF65-F5344CB8AC3E}">
        <p14:creationId xmlns:p14="http://schemas.microsoft.com/office/powerpoint/2010/main" val="2037527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smtClean="0">
              <a:latin typeface="Arial" charset="0"/>
            </a:endParaRPr>
          </a:p>
        </p:txBody>
      </p:sp>
      <p:sp>
        <p:nvSpPr>
          <p:cNvPr id="35844" name="Slide Number Placeholder 3"/>
          <p:cNvSpPr>
            <a:spLocks noGrp="1"/>
          </p:cNvSpPr>
          <p:nvPr>
            <p:ph type="sldNum" sz="quarter" idx="5"/>
          </p:nvPr>
        </p:nvSpPr>
        <p:spPr>
          <a:noFill/>
        </p:spPr>
        <p:txBody>
          <a:bodyPr/>
          <a:lstStyle/>
          <a:p>
            <a:fld id="{51A05477-567C-4A4E-B99E-831AEFACD8A6}" type="slidenum">
              <a:rPr lang="en-US" smtClean="0">
                <a:latin typeface="Arial" charset="0"/>
              </a:rPr>
              <a:pPr/>
              <a:t>2</a:t>
            </a:fld>
            <a:endParaRPr lang="en-US" smtClean="0">
              <a:latin typeface="Arial" charset="0"/>
            </a:endParaRPr>
          </a:p>
        </p:txBody>
      </p:sp>
    </p:spTree>
    <p:extLst>
      <p:ext uri="{BB962C8B-B14F-4D97-AF65-F5344CB8AC3E}">
        <p14:creationId xmlns:p14="http://schemas.microsoft.com/office/powerpoint/2010/main" val="81294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smtClean="0">
              <a:latin typeface="Arial" charset="0"/>
            </a:endParaRPr>
          </a:p>
        </p:txBody>
      </p:sp>
      <p:sp>
        <p:nvSpPr>
          <p:cNvPr id="54276" name="Slide Number Placeholder 3"/>
          <p:cNvSpPr>
            <a:spLocks noGrp="1"/>
          </p:cNvSpPr>
          <p:nvPr>
            <p:ph type="sldNum" sz="quarter" idx="5"/>
          </p:nvPr>
        </p:nvSpPr>
        <p:spPr>
          <a:noFill/>
        </p:spPr>
        <p:txBody>
          <a:bodyPr/>
          <a:lstStyle/>
          <a:p>
            <a:fld id="{12169299-FD7C-4C34-B582-F2003B5AD099}" type="slidenum">
              <a:rPr lang="en-US" smtClean="0">
                <a:latin typeface="Arial" charset="0"/>
              </a:rPr>
              <a:pPr/>
              <a:t>21</a:t>
            </a:fld>
            <a:endParaRPr lang="en-US" smtClean="0">
              <a:latin typeface="Arial" charset="0"/>
            </a:endParaRPr>
          </a:p>
        </p:txBody>
      </p:sp>
    </p:spTree>
    <p:extLst>
      <p:ext uri="{BB962C8B-B14F-4D97-AF65-F5344CB8AC3E}">
        <p14:creationId xmlns:p14="http://schemas.microsoft.com/office/powerpoint/2010/main" val="17797724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smtClean="0">
              <a:latin typeface="Arial" charset="0"/>
            </a:endParaRPr>
          </a:p>
        </p:txBody>
      </p:sp>
      <p:sp>
        <p:nvSpPr>
          <p:cNvPr id="55300" name="Slide Number Placeholder 3"/>
          <p:cNvSpPr>
            <a:spLocks noGrp="1"/>
          </p:cNvSpPr>
          <p:nvPr>
            <p:ph type="sldNum" sz="quarter" idx="5"/>
          </p:nvPr>
        </p:nvSpPr>
        <p:spPr>
          <a:noFill/>
        </p:spPr>
        <p:txBody>
          <a:bodyPr/>
          <a:lstStyle/>
          <a:p>
            <a:fld id="{573C413A-230E-4873-9114-C8F9C5C51B15}" type="slidenum">
              <a:rPr lang="en-US" smtClean="0">
                <a:latin typeface="Arial" charset="0"/>
              </a:rPr>
              <a:pPr/>
              <a:t>22</a:t>
            </a:fld>
            <a:endParaRPr lang="en-US" smtClean="0">
              <a:latin typeface="Arial" charset="0"/>
            </a:endParaRPr>
          </a:p>
        </p:txBody>
      </p:sp>
    </p:spTree>
    <p:extLst>
      <p:ext uri="{BB962C8B-B14F-4D97-AF65-F5344CB8AC3E}">
        <p14:creationId xmlns:p14="http://schemas.microsoft.com/office/powerpoint/2010/main" val="22559637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smtClean="0">
              <a:latin typeface="Arial" charset="0"/>
            </a:endParaRPr>
          </a:p>
        </p:txBody>
      </p:sp>
      <p:sp>
        <p:nvSpPr>
          <p:cNvPr id="56324" name="Slide Number Placeholder 3"/>
          <p:cNvSpPr>
            <a:spLocks noGrp="1"/>
          </p:cNvSpPr>
          <p:nvPr>
            <p:ph type="sldNum" sz="quarter" idx="5"/>
          </p:nvPr>
        </p:nvSpPr>
        <p:spPr>
          <a:noFill/>
        </p:spPr>
        <p:txBody>
          <a:bodyPr/>
          <a:lstStyle/>
          <a:p>
            <a:fld id="{CFBBF954-3940-4B6E-8055-F289918E992E}" type="slidenum">
              <a:rPr lang="en-US" smtClean="0">
                <a:latin typeface="Arial" charset="0"/>
              </a:rPr>
              <a:pPr/>
              <a:t>23</a:t>
            </a:fld>
            <a:endParaRPr lang="en-US" smtClean="0">
              <a:latin typeface="Arial" charset="0"/>
            </a:endParaRPr>
          </a:p>
        </p:txBody>
      </p:sp>
    </p:spTree>
    <p:extLst>
      <p:ext uri="{BB962C8B-B14F-4D97-AF65-F5344CB8AC3E}">
        <p14:creationId xmlns:p14="http://schemas.microsoft.com/office/powerpoint/2010/main" val="26285412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smtClean="0">
              <a:latin typeface="Arial" charset="0"/>
            </a:endParaRPr>
          </a:p>
        </p:txBody>
      </p:sp>
      <p:sp>
        <p:nvSpPr>
          <p:cNvPr id="57348" name="Slide Number Placeholder 3"/>
          <p:cNvSpPr>
            <a:spLocks noGrp="1"/>
          </p:cNvSpPr>
          <p:nvPr>
            <p:ph type="sldNum" sz="quarter" idx="5"/>
          </p:nvPr>
        </p:nvSpPr>
        <p:spPr>
          <a:noFill/>
        </p:spPr>
        <p:txBody>
          <a:bodyPr/>
          <a:lstStyle/>
          <a:p>
            <a:fld id="{ABFCD451-8C01-4EDA-AB75-36966AAF7AAB}" type="slidenum">
              <a:rPr lang="en-US" smtClean="0">
                <a:latin typeface="Arial" charset="0"/>
              </a:rPr>
              <a:pPr/>
              <a:t>25</a:t>
            </a:fld>
            <a:endParaRPr lang="en-US" smtClean="0">
              <a:latin typeface="Arial" charset="0"/>
            </a:endParaRPr>
          </a:p>
        </p:txBody>
      </p:sp>
    </p:spTree>
    <p:extLst>
      <p:ext uri="{BB962C8B-B14F-4D97-AF65-F5344CB8AC3E}">
        <p14:creationId xmlns:p14="http://schemas.microsoft.com/office/powerpoint/2010/main" val="34218379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smtClean="0">
              <a:latin typeface="Arial" charset="0"/>
            </a:endParaRPr>
          </a:p>
        </p:txBody>
      </p:sp>
      <p:sp>
        <p:nvSpPr>
          <p:cNvPr id="58372" name="Slide Number Placeholder 3"/>
          <p:cNvSpPr>
            <a:spLocks noGrp="1"/>
          </p:cNvSpPr>
          <p:nvPr>
            <p:ph type="sldNum" sz="quarter" idx="5"/>
          </p:nvPr>
        </p:nvSpPr>
        <p:spPr>
          <a:noFill/>
        </p:spPr>
        <p:txBody>
          <a:bodyPr/>
          <a:lstStyle/>
          <a:p>
            <a:fld id="{1FBF688E-AC66-4413-9CA3-3E68341F15CB}" type="slidenum">
              <a:rPr lang="en-US" smtClean="0">
                <a:latin typeface="Arial" charset="0"/>
              </a:rPr>
              <a:pPr/>
              <a:t>26</a:t>
            </a:fld>
            <a:endParaRPr lang="en-US" smtClean="0">
              <a:latin typeface="Arial" charset="0"/>
            </a:endParaRPr>
          </a:p>
        </p:txBody>
      </p:sp>
    </p:spTree>
    <p:extLst>
      <p:ext uri="{BB962C8B-B14F-4D97-AF65-F5344CB8AC3E}">
        <p14:creationId xmlns:p14="http://schemas.microsoft.com/office/powerpoint/2010/main" val="31850810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smtClean="0">
              <a:latin typeface="Arial" charset="0"/>
            </a:endParaRPr>
          </a:p>
        </p:txBody>
      </p:sp>
      <p:sp>
        <p:nvSpPr>
          <p:cNvPr id="59396" name="Slide Number Placeholder 3"/>
          <p:cNvSpPr>
            <a:spLocks noGrp="1"/>
          </p:cNvSpPr>
          <p:nvPr>
            <p:ph type="sldNum" sz="quarter" idx="5"/>
          </p:nvPr>
        </p:nvSpPr>
        <p:spPr>
          <a:noFill/>
        </p:spPr>
        <p:txBody>
          <a:bodyPr/>
          <a:lstStyle/>
          <a:p>
            <a:fld id="{7DD97071-BAE9-4009-B983-F5FBFFFFDDA2}" type="slidenum">
              <a:rPr lang="en-US" smtClean="0">
                <a:latin typeface="Arial" charset="0"/>
              </a:rPr>
              <a:pPr/>
              <a:t>27</a:t>
            </a:fld>
            <a:endParaRPr lang="en-US" smtClean="0">
              <a:latin typeface="Arial" charset="0"/>
            </a:endParaRPr>
          </a:p>
        </p:txBody>
      </p:sp>
    </p:spTree>
    <p:extLst>
      <p:ext uri="{BB962C8B-B14F-4D97-AF65-F5344CB8AC3E}">
        <p14:creationId xmlns:p14="http://schemas.microsoft.com/office/powerpoint/2010/main" val="18536410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smtClean="0">
              <a:latin typeface="Arial" charset="0"/>
            </a:endParaRPr>
          </a:p>
        </p:txBody>
      </p:sp>
      <p:sp>
        <p:nvSpPr>
          <p:cNvPr id="60420" name="Slide Number Placeholder 3"/>
          <p:cNvSpPr>
            <a:spLocks noGrp="1"/>
          </p:cNvSpPr>
          <p:nvPr>
            <p:ph type="sldNum" sz="quarter" idx="5"/>
          </p:nvPr>
        </p:nvSpPr>
        <p:spPr>
          <a:noFill/>
        </p:spPr>
        <p:txBody>
          <a:bodyPr/>
          <a:lstStyle/>
          <a:p>
            <a:fld id="{99A72DCA-DE55-481B-B352-F3A72D975C13}" type="slidenum">
              <a:rPr lang="en-US" smtClean="0">
                <a:latin typeface="Arial" charset="0"/>
              </a:rPr>
              <a:pPr/>
              <a:t>28</a:t>
            </a:fld>
            <a:endParaRPr lang="en-US" smtClean="0">
              <a:latin typeface="Arial" charset="0"/>
            </a:endParaRPr>
          </a:p>
        </p:txBody>
      </p:sp>
    </p:spTree>
    <p:extLst>
      <p:ext uri="{BB962C8B-B14F-4D97-AF65-F5344CB8AC3E}">
        <p14:creationId xmlns:p14="http://schemas.microsoft.com/office/powerpoint/2010/main" val="22332568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smtClean="0">
              <a:latin typeface="Arial" charset="0"/>
            </a:endParaRPr>
          </a:p>
        </p:txBody>
      </p:sp>
      <p:sp>
        <p:nvSpPr>
          <p:cNvPr id="61444" name="Slide Number Placeholder 3"/>
          <p:cNvSpPr>
            <a:spLocks noGrp="1"/>
          </p:cNvSpPr>
          <p:nvPr>
            <p:ph type="sldNum" sz="quarter" idx="5"/>
          </p:nvPr>
        </p:nvSpPr>
        <p:spPr>
          <a:noFill/>
        </p:spPr>
        <p:txBody>
          <a:bodyPr/>
          <a:lstStyle/>
          <a:p>
            <a:fld id="{D48C9437-B12C-420D-8660-302456B5A387}" type="slidenum">
              <a:rPr lang="en-US" smtClean="0">
                <a:latin typeface="Arial" charset="0"/>
              </a:rPr>
              <a:pPr/>
              <a:t>29</a:t>
            </a:fld>
            <a:endParaRPr lang="en-US" smtClean="0">
              <a:latin typeface="Arial" charset="0"/>
            </a:endParaRPr>
          </a:p>
        </p:txBody>
      </p:sp>
    </p:spTree>
    <p:extLst>
      <p:ext uri="{BB962C8B-B14F-4D97-AF65-F5344CB8AC3E}">
        <p14:creationId xmlns:p14="http://schemas.microsoft.com/office/powerpoint/2010/main" val="28756530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smtClean="0">
              <a:latin typeface="Arial" charset="0"/>
            </a:endParaRPr>
          </a:p>
        </p:txBody>
      </p:sp>
      <p:sp>
        <p:nvSpPr>
          <p:cNvPr id="62468" name="Slide Number Placeholder 3"/>
          <p:cNvSpPr>
            <a:spLocks noGrp="1"/>
          </p:cNvSpPr>
          <p:nvPr>
            <p:ph type="sldNum" sz="quarter" idx="5"/>
          </p:nvPr>
        </p:nvSpPr>
        <p:spPr>
          <a:noFill/>
        </p:spPr>
        <p:txBody>
          <a:bodyPr/>
          <a:lstStyle/>
          <a:p>
            <a:fld id="{5FE1C869-E1C5-4554-A9FE-F9DA46690EAA}" type="slidenum">
              <a:rPr lang="en-US" smtClean="0">
                <a:latin typeface="Arial" charset="0"/>
              </a:rPr>
              <a:pPr/>
              <a:t>30</a:t>
            </a:fld>
            <a:endParaRPr lang="en-US"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smtClean="0">
              <a:latin typeface="Arial" charset="0"/>
            </a:endParaRPr>
          </a:p>
        </p:txBody>
      </p:sp>
      <p:sp>
        <p:nvSpPr>
          <p:cNvPr id="63492" name="Slide Number Placeholder 3"/>
          <p:cNvSpPr>
            <a:spLocks noGrp="1"/>
          </p:cNvSpPr>
          <p:nvPr>
            <p:ph type="sldNum" sz="quarter" idx="5"/>
          </p:nvPr>
        </p:nvSpPr>
        <p:spPr>
          <a:noFill/>
        </p:spPr>
        <p:txBody>
          <a:bodyPr/>
          <a:lstStyle/>
          <a:p>
            <a:fld id="{82CAFE75-4D68-486C-BC12-CEB0FF64E11F}" type="slidenum">
              <a:rPr lang="en-US" smtClean="0">
                <a:latin typeface="Arial" charset="0"/>
              </a:rPr>
              <a:pPr/>
              <a:t>32</a:t>
            </a:fld>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smtClean="0">
              <a:latin typeface="Arial" charset="0"/>
            </a:endParaRPr>
          </a:p>
        </p:txBody>
      </p:sp>
      <p:sp>
        <p:nvSpPr>
          <p:cNvPr id="36868" name="Slide Number Placeholder 3"/>
          <p:cNvSpPr>
            <a:spLocks noGrp="1"/>
          </p:cNvSpPr>
          <p:nvPr>
            <p:ph type="sldNum" sz="quarter" idx="5"/>
          </p:nvPr>
        </p:nvSpPr>
        <p:spPr>
          <a:noFill/>
        </p:spPr>
        <p:txBody>
          <a:bodyPr/>
          <a:lstStyle/>
          <a:p>
            <a:fld id="{99EB1879-7CA7-4F81-92B6-BD1430395D31}" type="slidenum">
              <a:rPr lang="en-US" smtClean="0">
                <a:latin typeface="Arial" charset="0"/>
              </a:rPr>
              <a:pPr/>
              <a:t>3</a:t>
            </a:fld>
            <a:endParaRPr lang="en-US" smtClean="0">
              <a:latin typeface="Arial" charset="0"/>
            </a:endParaRPr>
          </a:p>
        </p:txBody>
      </p:sp>
    </p:spTree>
    <p:extLst>
      <p:ext uri="{BB962C8B-B14F-4D97-AF65-F5344CB8AC3E}">
        <p14:creationId xmlns:p14="http://schemas.microsoft.com/office/powerpoint/2010/main" val="726636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smtClean="0">
              <a:latin typeface="Arial" charset="0"/>
            </a:endParaRPr>
          </a:p>
        </p:txBody>
      </p:sp>
      <p:sp>
        <p:nvSpPr>
          <p:cNvPr id="37892" name="Slide Number Placeholder 3"/>
          <p:cNvSpPr>
            <a:spLocks noGrp="1"/>
          </p:cNvSpPr>
          <p:nvPr>
            <p:ph type="sldNum" sz="quarter" idx="5"/>
          </p:nvPr>
        </p:nvSpPr>
        <p:spPr>
          <a:noFill/>
        </p:spPr>
        <p:txBody>
          <a:bodyPr/>
          <a:lstStyle/>
          <a:p>
            <a:fld id="{C4C95177-A2A5-42B5-BA56-9759D5940DB2}" type="slidenum">
              <a:rPr lang="en-US" smtClean="0">
                <a:latin typeface="Arial" charset="0"/>
              </a:rPr>
              <a:pPr/>
              <a:t>5</a:t>
            </a:fld>
            <a:endParaRPr lang="en-US" smtClean="0">
              <a:latin typeface="Arial" charset="0"/>
            </a:endParaRPr>
          </a:p>
        </p:txBody>
      </p:sp>
    </p:spTree>
    <p:extLst>
      <p:ext uri="{BB962C8B-B14F-4D97-AF65-F5344CB8AC3E}">
        <p14:creationId xmlns:p14="http://schemas.microsoft.com/office/powerpoint/2010/main" val="1614397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smtClean="0">
              <a:latin typeface="Arial" charset="0"/>
            </a:endParaRPr>
          </a:p>
        </p:txBody>
      </p:sp>
      <p:sp>
        <p:nvSpPr>
          <p:cNvPr id="38916" name="Slide Number Placeholder 3"/>
          <p:cNvSpPr>
            <a:spLocks noGrp="1"/>
          </p:cNvSpPr>
          <p:nvPr>
            <p:ph type="sldNum" sz="quarter" idx="5"/>
          </p:nvPr>
        </p:nvSpPr>
        <p:spPr>
          <a:noFill/>
        </p:spPr>
        <p:txBody>
          <a:bodyPr/>
          <a:lstStyle/>
          <a:p>
            <a:fld id="{9E9B3E35-61FB-4106-A2CC-F6B6ECC31FA5}" type="slidenum">
              <a:rPr lang="en-US" smtClean="0">
                <a:latin typeface="Arial" charset="0"/>
              </a:rPr>
              <a:pPr/>
              <a:t>6</a:t>
            </a:fld>
            <a:endParaRPr lang="en-US" smtClean="0">
              <a:latin typeface="Arial" charset="0"/>
            </a:endParaRPr>
          </a:p>
        </p:txBody>
      </p:sp>
    </p:spTree>
    <p:extLst>
      <p:ext uri="{BB962C8B-B14F-4D97-AF65-F5344CB8AC3E}">
        <p14:creationId xmlns:p14="http://schemas.microsoft.com/office/powerpoint/2010/main" val="793137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smtClean="0">
              <a:latin typeface="Arial" charset="0"/>
            </a:endParaRPr>
          </a:p>
        </p:txBody>
      </p:sp>
      <p:sp>
        <p:nvSpPr>
          <p:cNvPr id="39940" name="Slide Number Placeholder 3"/>
          <p:cNvSpPr>
            <a:spLocks noGrp="1"/>
          </p:cNvSpPr>
          <p:nvPr>
            <p:ph type="sldNum" sz="quarter" idx="5"/>
          </p:nvPr>
        </p:nvSpPr>
        <p:spPr>
          <a:noFill/>
        </p:spPr>
        <p:txBody>
          <a:bodyPr/>
          <a:lstStyle/>
          <a:p>
            <a:fld id="{C5572ABF-9DC9-49EF-81DC-F8DAF0069A92}" type="slidenum">
              <a:rPr lang="en-US" smtClean="0">
                <a:latin typeface="Arial" charset="0"/>
              </a:rPr>
              <a:pPr/>
              <a:t>7</a:t>
            </a:fld>
            <a:endParaRPr lang="en-US" smtClean="0">
              <a:latin typeface="Arial" charset="0"/>
            </a:endParaRPr>
          </a:p>
        </p:txBody>
      </p:sp>
    </p:spTree>
    <p:extLst>
      <p:ext uri="{BB962C8B-B14F-4D97-AF65-F5344CB8AC3E}">
        <p14:creationId xmlns:p14="http://schemas.microsoft.com/office/powerpoint/2010/main" val="480308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endParaRPr lang="en-US" smtClean="0">
              <a:latin typeface="Arial" charset="0"/>
            </a:endParaRPr>
          </a:p>
        </p:txBody>
      </p:sp>
      <p:sp>
        <p:nvSpPr>
          <p:cNvPr id="40964" name="Slide Number Placeholder 3"/>
          <p:cNvSpPr>
            <a:spLocks noGrp="1"/>
          </p:cNvSpPr>
          <p:nvPr>
            <p:ph type="sldNum" sz="quarter" idx="5"/>
          </p:nvPr>
        </p:nvSpPr>
        <p:spPr>
          <a:noFill/>
        </p:spPr>
        <p:txBody>
          <a:bodyPr/>
          <a:lstStyle/>
          <a:p>
            <a:fld id="{6A5FCD21-F616-4133-91BD-F88371B44C94}" type="slidenum">
              <a:rPr lang="en-US" smtClean="0">
                <a:latin typeface="Arial" charset="0"/>
              </a:rPr>
              <a:pPr/>
              <a:t>8</a:t>
            </a:fld>
            <a:endParaRPr lang="en-US" smtClean="0">
              <a:latin typeface="Arial" charset="0"/>
            </a:endParaRPr>
          </a:p>
        </p:txBody>
      </p:sp>
    </p:spTree>
    <p:extLst>
      <p:ext uri="{BB962C8B-B14F-4D97-AF65-F5344CB8AC3E}">
        <p14:creationId xmlns:p14="http://schemas.microsoft.com/office/powerpoint/2010/main" val="316817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endParaRPr lang="en-US" smtClean="0">
              <a:latin typeface="Arial" charset="0"/>
            </a:endParaRPr>
          </a:p>
        </p:txBody>
      </p:sp>
      <p:sp>
        <p:nvSpPr>
          <p:cNvPr id="41988" name="Slide Number Placeholder 3"/>
          <p:cNvSpPr>
            <a:spLocks noGrp="1"/>
          </p:cNvSpPr>
          <p:nvPr>
            <p:ph type="sldNum" sz="quarter" idx="5"/>
          </p:nvPr>
        </p:nvSpPr>
        <p:spPr>
          <a:noFill/>
        </p:spPr>
        <p:txBody>
          <a:bodyPr/>
          <a:lstStyle/>
          <a:p>
            <a:fld id="{A9A10D9F-6ABD-4206-95DC-161250041D35}" type="slidenum">
              <a:rPr lang="en-US" smtClean="0">
                <a:latin typeface="Arial" charset="0"/>
              </a:rPr>
              <a:pPr/>
              <a:t>9</a:t>
            </a:fld>
            <a:endParaRPr lang="en-US" smtClean="0">
              <a:latin typeface="Arial" charset="0"/>
            </a:endParaRPr>
          </a:p>
        </p:txBody>
      </p:sp>
    </p:spTree>
    <p:extLst>
      <p:ext uri="{BB962C8B-B14F-4D97-AF65-F5344CB8AC3E}">
        <p14:creationId xmlns:p14="http://schemas.microsoft.com/office/powerpoint/2010/main" val="1664592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smtClean="0">
              <a:latin typeface="Arial" charset="0"/>
            </a:endParaRPr>
          </a:p>
        </p:txBody>
      </p:sp>
      <p:sp>
        <p:nvSpPr>
          <p:cNvPr id="43012" name="Slide Number Placeholder 3"/>
          <p:cNvSpPr>
            <a:spLocks noGrp="1"/>
          </p:cNvSpPr>
          <p:nvPr>
            <p:ph type="sldNum" sz="quarter" idx="5"/>
          </p:nvPr>
        </p:nvSpPr>
        <p:spPr>
          <a:noFill/>
        </p:spPr>
        <p:txBody>
          <a:bodyPr/>
          <a:lstStyle/>
          <a:p>
            <a:fld id="{A54A371D-1337-4A68-BF16-E2B01CEAB940}" type="slidenum">
              <a:rPr lang="en-US" smtClean="0">
                <a:latin typeface="Arial" charset="0"/>
              </a:rPr>
              <a:pPr/>
              <a:t>10</a:t>
            </a:fld>
            <a:endParaRPr lang="en-US" smtClean="0">
              <a:latin typeface="Arial" charset="0"/>
            </a:endParaRPr>
          </a:p>
        </p:txBody>
      </p:sp>
    </p:spTree>
    <p:extLst>
      <p:ext uri="{BB962C8B-B14F-4D97-AF65-F5344CB8AC3E}">
        <p14:creationId xmlns:p14="http://schemas.microsoft.com/office/powerpoint/2010/main" val="644020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9812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defRPr/>
              </a:pPr>
              <a:endParaRPr lang="en-US"/>
            </a:p>
          </p:txBody>
        </p:sp>
      </p:grpSp>
      <p:sp>
        <p:nvSpPr>
          <p:cNvPr id="206860" name="Rectangle 12"/>
          <p:cNvSpPr>
            <a:spLocks noGrp="1" noChangeArrowheads="1"/>
          </p:cNvSpPr>
          <p:nvPr>
            <p:ph type="ctrTitle"/>
          </p:nvPr>
        </p:nvSpPr>
        <p:spPr>
          <a:xfrm>
            <a:off x="990600" y="1219200"/>
            <a:ext cx="7772400" cy="1462088"/>
          </a:xfrm>
        </p:spPr>
        <p:txBody>
          <a:bodyPr/>
          <a:lstStyle>
            <a:lvl1pPr>
              <a:defRPr/>
            </a:lvl1pPr>
          </a:lstStyle>
          <a:p>
            <a:r>
              <a:rPr lang="en-US"/>
              <a:t>Click to edit Master title style</a:t>
            </a:r>
          </a:p>
        </p:txBody>
      </p:sp>
      <p:sp>
        <p:nvSpPr>
          <p:cNvPr id="206861" name="Rectangle 13"/>
          <p:cNvSpPr>
            <a:spLocks noGrp="1" noChangeArrowheads="1"/>
          </p:cNvSpPr>
          <p:nvPr>
            <p:ph type="subTitle" idx="1"/>
          </p:nvPr>
        </p:nvSpPr>
        <p:spPr>
          <a:xfrm>
            <a:off x="1371600" y="33528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F8F505DE-F745-40E1-A1E0-A5298BEFC80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2300" y="152400"/>
            <a:ext cx="2095500" cy="59801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6134100" cy="59801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E388EB1E-2437-487B-A644-A0E0222D1084}"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524000"/>
            <a:ext cx="8269288" cy="4608513"/>
          </a:xfrm>
        </p:spPr>
        <p:txBody>
          <a:bodyPr/>
          <a:lstStyle/>
          <a:p>
            <a:pPr lvl="0"/>
            <a:endParaRPr 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27468509-2E36-4510-AAC9-33F9D717699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524000"/>
            <a:ext cx="4057650"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524000"/>
            <a:ext cx="4059238"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84A9A793-277E-4DAA-BA1B-8F14615DEE2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4C9115C4-EDF7-4BE9-8831-70958E3A848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86E3BBFF-AF4A-40D4-BC68-D702B016498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40576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524000"/>
            <a:ext cx="4059238"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AF5FF96A-06B8-421D-BDD1-1FF4D744A55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EEB0EEA7-7CA3-4D20-A6E0-C917BBA4352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2DC99992-2529-4BC5-BDCD-11641517470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768283C6-383B-4177-AFC3-91410C62C98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150F54B1-8E79-4EBC-8F87-E2BAD7BC3D2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D3CA7B01-6F87-46C0-BEF4-C76829D6B3B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7950"/>
            <a:ext cx="438150" cy="474663"/>
          </a:xfrm>
          <a:prstGeom prst="rect">
            <a:avLst/>
          </a:prstGeom>
          <a:solidFill>
            <a:schemeClr val="accent2"/>
          </a:solidFill>
          <a:ln w="9525">
            <a:noFill/>
            <a:miter lim="800000"/>
            <a:headEnd/>
            <a:tailEnd/>
          </a:ln>
        </p:spPr>
        <p:txBody>
          <a:bodyPr wrap="none" anchor="ctr"/>
          <a:lstStyle/>
          <a:p>
            <a:pPr algn="ctr" eaLnBrk="1" hangingPunct="1">
              <a:defRPr/>
            </a:pPr>
            <a:endParaRPr kumimoji="1" lang="en-GB" sz="2400">
              <a:latin typeface="Tahoma" pitchFamily="34" charset="0"/>
            </a:endParaRPr>
          </a:p>
        </p:txBody>
      </p:sp>
      <p:sp>
        <p:nvSpPr>
          <p:cNvPr id="1027" name="Rectangle 3"/>
          <p:cNvSpPr>
            <a:spLocks noChangeArrowheads="1"/>
          </p:cNvSpPr>
          <p:nvPr/>
        </p:nvSpPr>
        <p:spPr bwMode="ltGray">
          <a:xfrm>
            <a:off x="8001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defRPr/>
            </a:pPr>
            <a:endParaRPr kumimoji="1" lang="en-GB" sz="2400">
              <a:latin typeface="Tahoma" pitchFamily="34" charset="0"/>
            </a:endParaRPr>
          </a:p>
        </p:txBody>
      </p:sp>
      <p:sp>
        <p:nvSpPr>
          <p:cNvPr id="1028" name="Rectangle 4"/>
          <p:cNvSpPr>
            <a:spLocks noChangeArrowheads="1"/>
          </p:cNvSpPr>
          <p:nvPr/>
        </p:nvSpPr>
        <p:spPr bwMode="ltGray">
          <a:xfrm>
            <a:off x="541338" y="530225"/>
            <a:ext cx="422275" cy="474663"/>
          </a:xfrm>
          <a:prstGeom prst="rect">
            <a:avLst/>
          </a:prstGeom>
          <a:solidFill>
            <a:schemeClr val="folHlink"/>
          </a:solidFill>
          <a:ln w="9525">
            <a:noFill/>
            <a:miter lim="800000"/>
            <a:headEnd/>
            <a:tailEnd/>
          </a:ln>
        </p:spPr>
        <p:txBody>
          <a:bodyPr wrap="none" anchor="ctr"/>
          <a:lstStyle/>
          <a:p>
            <a:pPr algn="ctr" eaLnBrk="1" hangingPunct="1">
              <a:defRPr/>
            </a:pPr>
            <a:endParaRPr kumimoji="1" lang="en-GB" sz="2400">
              <a:latin typeface="Tahoma" pitchFamily="34" charset="0"/>
            </a:endParaRPr>
          </a:p>
        </p:txBody>
      </p:sp>
      <p:sp>
        <p:nvSpPr>
          <p:cNvPr id="1029" name="Rectangle 5"/>
          <p:cNvSpPr>
            <a:spLocks noChangeArrowheads="1"/>
          </p:cNvSpPr>
          <p:nvPr/>
        </p:nvSpPr>
        <p:spPr bwMode="ltGray">
          <a:xfrm>
            <a:off x="9112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defRPr/>
            </a:pPr>
            <a:endParaRPr kumimoji="1" lang="en-GB" sz="2400">
              <a:latin typeface="Tahoma" pitchFamily="34" charset="0"/>
            </a:endParaRPr>
          </a:p>
        </p:txBody>
      </p:sp>
      <p:sp>
        <p:nvSpPr>
          <p:cNvPr id="1030" name="Rectangle 6"/>
          <p:cNvSpPr>
            <a:spLocks noChangeArrowheads="1"/>
          </p:cNvSpPr>
          <p:nvPr/>
        </p:nvSpPr>
        <p:spPr bwMode="ltGray">
          <a:xfrm>
            <a:off x="1270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defRPr/>
            </a:pPr>
            <a:endParaRPr kumimoji="1" lang="en-GB" sz="2400">
              <a:latin typeface="Tahoma" pitchFamily="34" charset="0"/>
            </a:endParaRPr>
          </a:p>
        </p:txBody>
      </p:sp>
      <p:sp>
        <p:nvSpPr>
          <p:cNvPr id="1031" name="Rectangle 7"/>
          <p:cNvSpPr>
            <a:spLocks noChangeArrowheads="1"/>
          </p:cNvSpPr>
          <p:nvPr/>
        </p:nvSpPr>
        <p:spPr bwMode="gray">
          <a:xfrm>
            <a:off x="762000" y="0"/>
            <a:ext cx="31750" cy="1052513"/>
          </a:xfrm>
          <a:prstGeom prst="rect">
            <a:avLst/>
          </a:prstGeom>
          <a:solidFill>
            <a:schemeClr val="bg2"/>
          </a:solidFill>
          <a:ln w="9525">
            <a:noFill/>
            <a:miter lim="800000"/>
            <a:headEnd/>
            <a:tailEnd/>
          </a:ln>
        </p:spPr>
        <p:txBody>
          <a:bodyPr wrap="none" anchor="ctr"/>
          <a:lstStyle/>
          <a:p>
            <a:pPr algn="ctr" eaLnBrk="1" hangingPunct="1">
              <a:defRPr/>
            </a:pPr>
            <a:endParaRPr kumimoji="1" lang="en-GB" sz="2400">
              <a:latin typeface="Tahoma" pitchFamily="34" charset="0"/>
            </a:endParaRPr>
          </a:p>
        </p:txBody>
      </p:sp>
      <p:sp>
        <p:nvSpPr>
          <p:cNvPr id="1032" name="Rectangle 8"/>
          <p:cNvSpPr>
            <a:spLocks noChangeArrowheads="1"/>
          </p:cNvSpPr>
          <p:nvPr/>
        </p:nvSpPr>
        <p:spPr bwMode="gray">
          <a:xfrm>
            <a:off x="442913" y="7905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defRPr/>
            </a:pPr>
            <a:endParaRPr kumimoji="1" lang="en-GB" sz="2400">
              <a:latin typeface="Tahoma" pitchFamily="34" charset="0"/>
            </a:endParaRPr>
          </a:p>
        </p:txBody>
      </p:sp>
      <p:sp>
        <p:nvSpPr>
          <p:cNvPr id="1033" name="Rectangle 9"/>
          <p:cNvSpPr>
            <a:spLocks noGrp="1" noChangeArrowheads="1"/>
          </p:cNvSpPr>
          <p:nvPr>
            <p:ph type="title"/>
          </p:nvPr>
        </p:nvSpPr>
        <p:spPr bwMode="auto">
          <a:xfrm>
            <a:off x="1447800" y="152400"/>
            <a:ext cx="7620000" cy="623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685800" y="1524000"/>
            <a:ext cx="8269288"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83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Tahoma" pitchFamily="34" charset="0"/>
              </a:defRPr>
            </a:lvl1pPr>
          </a:lstStyle>
          <a:p>
            <a:pPr>
              <a:defRPr/>
            </a:pPr>
            <a:endParaRPr lang="en-US"/>
          </a:p>
        </p:txBody>
      </p:sp>
      <p:sp>
        <p:nvSpPr>
          <p:cNvPr id="20583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Tahoma" pitchFamily="34" charset="0"/>
              </a:defRPr>
            </a:lvl1pPr>
          </a:lstStyle>
          <a:p>
            <a:pPr>
              <a:defRPr/>
            </a:pPr>
            <a:endParaRPr lang="en-US"/>
          </a:p>
        </p:txBody>
      </p:sp>
      <p:sp>
        <p:nvSpPr>
          <p:cNvPr id="205837" name="Rectangle 13"/>
          <p:cNvSpPr>
            <a:spLocks noGrp="1" noChangeArrowheads="1"/>
          </p:cNvSpPr>
          <p:nvPr>
            <p:ph type="sldNum" sz="quarter" idx="4"/>
          </p:nvPr>
        </p:nvSpPr>
        <p:spPr bwMode="auto">
          <a:xfrm>
            <a:off x="76200" y="304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a:solidFill>
                  <a:schemeClr val="tx2"/>
                </a:solidFill>
              </a:defRPr>
            </a:lvl1pPr>
          </a:lstStyle>
          <a:p>
            <a:pPr>
              <a:defRPr/>
            </a:pPr>
            <a:fld id="{AABA5C43-0F4E-4DEC-AD42-FB20D28DB849}" type="slidenum">
              <a:rPr lang="en-US"/>
              <a:pPr>
                <a:defRPr/>
              </a:pPr>
              <a:t>‹#›</a:t>
            </a:fld>
            <a:endParaRPr lang="en-US"/>
          </a:p>
        </p:txBody>
      </p:sp>
      <p:pic>
        <p:nvPicPr>
          <p:cNvPr id="205839" name="Picture 15" descr="lwm2_mg"/>
          <p:cNvPicPr>
            <a:picLocks noChangeAspect="1" noChangeArrowheads="1"/>
          </p:cNvPicPr>
          <p:nvPr userDrawn="1"/>
        </p:nvPicPr>
        <p:blipFill>
          <a:blip r:embed="rId15" cstate="print"/>
          <a:srcRect/>
          <a:stretch>
            <a:fillRect/>
          </a:stretch>
        </p:blipFill>
        <p:spPr bwMode="auto">
          <a:xfrm>
            <a:off x="76200" y="6477000"/>
            <a:ext cx="1524000" cy="238125"/>
          </a:xfrm>
          <a:prstGeom prst="rect">
            <a:avLst/>
          </a:prstGeom>
          <a:noFill/>
          <a:ln w="9525">
            <a:noFill/>
            <a:miter lim="800000"/>
            <a:headEnd/>
            <a:tailEnd/>
          </a:ln>
        </p:spPr>
      </p:pic>
      <p:sp>
        <p:nvSpPr>
          <p:cNvPr id="1039" name="Text Box 16"/>
          <p:cNvSpPr txBox="1">
            <a:spLocks noChangeArrowheads="1"/>
          </p:cNvSpPr>
          <p:nvPr userDrawn="1"/>
        </p:nvSpPr>
        <p:spPr bwMode="auto">
          <a:xfrm>
            <a:off x="8320088" y="6477000"/>
            <a:ext cx="747712" cy="304800"/>
          </a:xfrm>
          <a:prstGeom prst="rect">
            <a:avLst/>
          </a:prstGeom>
          <a:noFill/>
          <a:ln>
            <a:noFill/>
          </a:ln>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r>
              <a:rPr lang="en-US" sz="1400" i="1" smtClean="0">
                <a:solidFill>
                  <a:schemeClr val="folHlink"/>
                </a:solidFill>
              </a:rPr>
              <a:t>Y. Chen</a:t>
            </a:r>
          </a:p>
        </p:txBody>
      </p:sp>
    </p:spTree>
  </p:cSld>
  <p:clrMap bg1="lt1" tx1="dk1" bg2="lt2" tx2="dk2" accent1="accent1" accent2="accent2" accent3="accent3" accent4="accent4" accent5="accent5" accent6="accent6" hlink="hlink" folHlink="folHlink"/>
  <p:sldLayoutIdLst>
    <p:sldLayoutId id="2147484114" r:id="rId1"/>
    <p:sldLayoutId id="2147484102" r:id="rId2"/>
    <p:sldLayoutId id="2147484103" r:id="rId3"/>
    <p:sldLayoutId id="2147484104" r:id="rId4"/>
    <p:sldLayoutId id="2147484105" r:id="rId5"/>
    <p:sldLayoutId id="2147484106" r:id="rId6"/>
    <p:sldLayoutId id="2147484107" r:id="rId7"/>
    <p:sldLayoutId id="2147484108" r:id="rId8"/>
    <p:sldLayoutId id="2147484109" r:id="rId9"/>
    <p:sldLayoutId id="2147484110" r:id="rId10"/>
    <p:sldLayoutId id="2147484111" r:id="rId11"/>
    <p:sldLayoutId id="2147484112" r:id="rId12"/>
    <p:sldLayoutId id="2147484113"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afterEffect">
                                  <p:stCondLst>
                                    <p:cond delay="0"/>
                                  </p:stCondLst>
                                  <p:childTnLst>
                                    <p:animEffect transition="out" filter="fade">
                                      <p:cBhvr>
                                        <p:cTn id="6" dur="5000"/>
                                        <p:tgtEl>
                                          <p:spTgt spid="205839"/>
                                        </p:tgtEl>
                                      </p:cBhvr>
                                    </p:animEffect>
                                    <p:set>
                                      <p:cBhvr>
                                        <p:cTn id="7" dur="1" fill="hold">
                                          <p:stCondLst>
                                            <p:cond delay="4999"/>
                                          </p:stCondLst>
                                        </p:cTn>
                                        <p:tgtEl>
                                          <p:spTgt spid="2058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imes New Roman" pitchFamily="18" charset="0"/>
        </a:defRPr>
      </a:lvl2pPr>
      <a:lvl3pPr algn="l" rtl="0" eaLnBrk="0" fontAlgn="base" hangingPunct="0">
        <a:spcBef>
          <a:spcPct val="0"/>
        </a:spcBef>
        <a:spcAft>
          <a:spcPct val="0"/>
        </a:spcAft>
        <a:defRPr sz="3200" b="1">
          <a:solidFill>
            <a:schemeClr val="tx2"/>
          </a:solidFill>
          <a:latin typeface="Times New Roman" pitchFamily="18" charset="0"/>
        </a:defRPr>
      </a:lvl3pPr>
      <a:lvl4pPr algn="l" rtl="0" eaLnBrk="0" fontAlgn="base" hangingPunct="0">
        <a:spcBef>
          <a:spcPct val="0"/>
        </a:spcBef>
        <a:spcAft>
          <a:spcPct val="0"/>
        </a:spcAft>
        <a:defRPr sz="3200" b="1">
          <a:solidFill>
            <a:schemeClr val="tx2"/>
          </a:solidFill>
          <a:latin typeface="Times New Roman" pitchFamily="18" charset="0"/>
        </a:defRPr>
      </a:lvl4pPr>
      <a:lvl5pPr algn="l" rtl="0" eaLnBrk="0" fontAlgn="base" hangingPunct="0">
        <a:spcBef>
          <a:spcPct val="0"/>
        </a:spcBef>
        <a:spcAft>
          <a:spcPct val="0"/>
        </a:spcAft>
        <a:defRPr sz="3200" b="1">
          <a:solidFill>
            <a:schemeClr val="tx2"/>
          </a:solidFill>
          <a:latin typeface="Times New Roman" pitchFamily="18" charset="0"/>
        </a:defRPr>
      </a:lvl5pPr>
      <a:lvl6pPr marL="457200" algn="l" rtl="0" fontAlgn="base">
        <a:spcBef>
          <a:spcPct val="0"/>
        </a:spcBef>
        <a:spcAft>
          <a:spcPct val="0"/>
        </a:spcAft>
        <a:defRPr sz="3200" b="1">
          <a:solidFill>
            <a:schemeClr val="tx2"/>
          </a:solidFill>
          <a:latin typeface="Times New Roman" pitchFamily="18" charset="0"/>
        </a:defRPr>
      </a:lvl6pPr>
      <a:lvl7pPr marL="914400" algn="l" rtl="0" fontAlgn="base">
        <a:spcBef>
          <a:spcPct val="0"/>
        </a:spcBef>
        <a:spcAft>
          <a:spcPct val="0"/>
        </a:spcAft>
        <a:defRPr sz="3200" b="1">
          <a:solidFill>
            <a:schemeClr val="tx2"/>
          </a:solidFill>
          <a:latin typeface="Times New Roman" pitchFamily="18" charset="0"/>
        </a:defRPr>
      </a:lvl7pPr>
      <a:lvl8pPr marL="1371600" algn="l" rtl="0" fontAlgn="base">
        <a:spcBef>
          <a:spcPct val="0"/>
        </a:spcBef>
        <a:spcAft>
          <a:spcPct val="0"/>
        </a:spcAft>
        <a:defRPr sz="3200" b="1">
          <a:solidFill>
            <a:schemeClr val="tx2"/>
          </a:solidFill>
          <a:latin typeface="Times New Roman" pitchFamily="18" charset="0"/>
        </a:defRPr>
      </a:lvl8pPr>
      <a:lvl9pPr marL="1828800" algn="l" rtl="0" fontAlgn="base">
        <a:spcBef>
          <a:spcPct val="0"/>
        </a:spcBef>
        <a:spcAft>
          <a:spcPct val="0"/>
        </a:spcAft>
        <a:defRPr sz="32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8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image" Target="../media/image8.wmf"/><Relationship Id="rId10" Type="http://schemas.openxmlformats.org/officeDocument/2006/relationships/image" Target="../media/image13.wmf"/><Relationship Id="rId4" Type="http://schemas.openxmlformats.org/officeDocument/2006/relationships/image" Target="../media/image7.png"/><Relationship Id="rId9" Type="http://schemas.openxmlformats.org/officeDocument/2006/relationships/image" Target="../media/image12.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wmf"/><Relationship Id="rId4" Type="http://schemas.openxmlformats.org/officeDocument/2006/relationships/image" Target="../media/image8.wmf"/></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5.wmf"/><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6.png"/><Relationship Id="rId7" Type="http://schemas.openxmlformats.org/officeDocument/2006/relationships/image" Target="../media/image11.png"/><Relationship Id="rId12"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7.png"/><Relationship Id="rId5" Type="http://schemas.openxmlformats.org/officeDocument/2006/relationships/image" Target="../media/image9.wmf"/><Relationship Id="rId10" Type="http://schemas.openxmlformats.org/officeDocument/2006/relationships/image" Target="../media/image16.png"/><Relationship Id="rId4" Type="http://schemas.openxmlformats.org/officeDocument/2006/relationships/image" Target="../media/image8.wmf"/><Relationship Id="rId9" Type="http://schemas.openxmlformats.org/officeDocument/2006/relationships/image" Target="../media/image13.wmf"/></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jpeg"/></Relationships>
</file>

<file path=ppt/slides/_rels/slide24.xml.rels><?xml version="1.0" encoding="UTF-8" standalone="yes"?>
<Relationships xmlns="http://schemas.openxmlformats.org/package/2006/relationships"><Relationship Id="rId3" Type="http://schemas.openxmlformats.org/officeDocument/2006/relationships/hyperlink" Target="http://software.intel.com/en-us/blogs/2011/01/10/using-the-intel-threading-building-blocks-graph-community-preview-feature-an-implementation-of-dining-philosophers/?cid=sw:Dining_Philos_Blog_JK4" TargetMode="Externa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
          <p:cNvSpPr>
            <a:spLocks noChangeArrowheads="1"/>
          </p:cNvSpPr>
          <p:nvPr/>
        </p:nvSpPr>
        <p:spPr bwMode="auto">
          <a:xfrm>
            <a:off x="300038" y="2819400"/>
            <a:ext cx="8386762" cy="3352800"/>
          </a:xfrm>
          <a:prstGeom prst="rect">
            <a:avLst/>
          </a:prstGeom>
          <a:noFill/>
          <a:ln w="9525">
            <a:noFill/>
            <a:miter lim="800000"/>
            <a:headEnd/>
            <a:tailEnd/>
          </a:ln>
        </p:spPr>
        <p:txBody>
          <a:bodyPr lIns="96736" tIns="48368" rIns="96736" bIns="48368"/>
          <a:lstStyle/>
          <a:p>
            <a:pPr marL="363538" indent="-363538" algn="ctr" defTabSz="966788">
              <a:lnSpc>
                <a:spcPct val="125000"/>
              </a:lnSpc>
              <a:spcBef>
                <a:spcPct val="20000"/>
              </a:spcBef>
              <a:buClr>
                <a:srgbClr val="000000"/>
              </a:buClr>
              <a:buSzPct val="75000"/>
              <a:buFont typeface="Wingdings" pitchFamily="2" charset="2"/>
              <a:buNone/>
            </a:pPr>
            <a:r>
              <a:rPr lang="en-US" sz="3200" b="1" dirty="0">
                <a:solidFill>
                  <a:schemeClr val="folHlink"/>
                </a:solidFill>
              </a:rPr>
              <a:t>Chapter 2</a:t>
            </a:r>
          </a:p>
          <a:p>
            <a:pPr marL="363538" indent="-363538" algn="ctr" defTabSz="966788">
              <a:lnSpc>
                <a:spcPct val="125000"/>
              </a:lnSpc>
              <a:spcBef>
                <a:spcPct val="20000"/>
              </a:spcBef>
              <a:buClr>
                <a:srgbClr val="000000"/>
              </a:buClr>
              <a:buSzPct val="75000"/>
              <a:buFont typeface="Wingdings" pitchFamily="2" charset="2"/>
              <a:buNone/>
            </a:pPr>
            <a:r>
              <a:rPr lang="en-US" sz="3200" b="1" dirty="0" smtClean="0">
                <a:solidFill>
                  <a:schemeClr val="folHlink"/>
                </a:solidFill>
              </a:rPr>
              <a:t>Distributed </a:t>
            </a:r>
            <a:r>
              <a:rPr lang="en-US" sz="3200" b="1" dirty="0">
                <a:solidFill>
                  <a:schemeClr val="folHlink"/>
                </a:solidFill>
              </a:rPr>
              <a:t>Computing and </a:t>
            </a:r>
            <a:r>
              <a:rPr lang="en-US" sz="3200" b="1" dirty="0" smtClean="0">
                <a:solidFill>
                  <a:schemeClr val="folHlink"/>
                </a:solidFill>
              </a:rPr>
              <a:t>Multithreading</a:t>
            </a:r>
          </a:p>
          <a:p>
            <a:pPr marL="363538" indent="-363538" algn="ctr" defTabSz="966788">
              <a:lnSpc>
                <a:spcPct val="125000"/>
              </a:lnSpc>
              <a:spcBef>
                <a:spcPct val="20000"/>
              </a:spcBef>
              <a:buClr>
                <a:srgbClr val="000000"/>
              </a:buClr>
              <a:buSzPct val="75000"/>
              <a:buFont typeface="Wingdings" pitchFamily="2" charset="2"/>
              <a:buNone/>
            </a:pPr>
            <a:endParaRPr lang="en-US" sz="3200" b="1" dirty="0" smtClean="0">
              <a:solidFill>
                <a:schemeClr val="folHlink"/>
              </a:solidFill>
            </a:endParaRPr>
          </a:p>
          <a:p>
            <a:pPr marL="363538" indent="-363538" algn="ctr" defTabSz="966788">
              <a:lnSpc>
                <a:spcPct val="125000"/>
              </a:lnSpc>
              <a:spcBef>
                <a:spcPct val="20000"/>
              </a:spcBef>
              <a:buClr>
                <a:srgbClr val="000000"/>
              </a:buClr>
              <a:buSzPct val="75000"/>
            </a:pPr>
            <a:r>
              <a:rPr lang="en-US" sz="3600" b="1" dirty="0">
                <a:solidFill>
                  <a:schemeClr val="folHlink"/>
                </a:solidFill>
              </a:rPr>
              <a:t>Lecture </a:t>
            </a:r>
            <a:r>
              <a:rPr lang="en-US" sz="3600" b="1" dirty="0" smtClean="0">
                <a:solidFill>
                  <a:schemeClr val="folHlink"/>
                </a:solidFill>
              </a:rPr>
              <a:t>05 Basic Concepts</a:t>
            </a:r>
            <a:endParaRPr lang="en-US" sz="3600" b="1" dirty="0">
              <a:solidFill>
                <a:schemeClr val="folHlink"/>
              </a:solidFill>
            </a:endParaRPr>
          </a:p>
          <a:p>
            <a:pPr marL="363538" indent="-363538" algn="ctr" defTabSz="966788">
              <a:lnSpc>
                <a:spcPct val="125000"/>
              </a:lnSpc>
              <a:spcBef>
                <a:spcPct val="20000"/>
              </a:spcBef>
              <a:buClr>
                <a:srgbClr val="000000"/>
              </a:buClr>
              <a:buSzPct val="75000"/>
              <a:buFont typeface="Wingdings" pitchFamily="2" charset="2"/>
              <a:buNone/>
            </a:pPr>
            <a:r>
              <a:rPr lang="en-US" sz="2800" b="1" dirty="0" smtClean="0">
                <a:solidFill>
                  <a:schemeClr val="folHlink"/>
                </a:solidFill>
              </a:rPr>
              <a:t>(Read Text </a:t>
            </a:r>
            <a:r>
              <a:rPr lang="en-US" sz="2800" b="1" dirty="0">
                <a:solidFill>
                  <a:schemeClr val="folHlink"/>
                </a:solidFill>
              </a:rPr>
              <a:t>Chapter 2)</a:t>
            </a:r>
          </a:p>
        </p:txBody>
      </p:sp>
      <p:sp>
        <p:nvSpPr>
          <p:cNvPr id="3075" name="Rectangle 12"/>
          <p:cNvSpPr>
            <a:spLocks noChangeArrowheads="1"/>
          </p:cNvSpPr>
          <p:nvPr/>
        </p:nvSpPr>
        <p:spPr bwMode="auto">
          <a:xfrm>
            <a:off x="457200" y="1295400"/>
            <a:ext cx="7821613" cy="1149350"/>
          </a:xfrm>
          <a:prstGeom prst="rect">
            <a:avLst/>
          </a:prstGeom>
          <a:noFill/>
          <a:ln w="9525">
            <a:noFill/>
            <a:miter lim="800000"/>
            <a:headEnd/>
            <a:tailEnd/>
          </a:ln>
        </p:spPr>
        <p:txBody>
          <a:bodyPr lIns="96736" tIns="48368" rIns="96736" bIns="48368" anchor="ctr"/>
          <a:lstStyle/>
          <a:p>
            <a:pPr marL="363538" indent="-363538" algn="ctr" defTabSz="966788">
              <a:lnSpc>
                <a:spcPct val="115000"/>
              </a:lnSpc>
              <a:spcBef>
                <a:spcPct val="20000"/>
              </a:spcBef>
            </a:pPr>
            <a:r>
              <a:rPr lang="en-GB" altLang="en-US" sz="2100" b="1" i="1" dirty="0">
                <a:solidFill>
                  <a:srgbClr val="280099"/>
                </a:solidFill>
              </a:rPr>
              <a:t>CSE 445 / CSE 598</a:t>
            </a:r>
          </a:p>
          <a:p>
            <a:pPr marL="363538" indent="-363538" algn="ctr" defTabSz="966788">
              <a:lnSpc>
                <a:spcPct val="85000"/>
              </a:lnSpc>
              <a:spcBef>
                <a:spcPct val="20000"/>
              </a:spcBef>
            </a:pPr>
            <a:r>
              <a:rPr lang="en-GB" altLang="en-US" sz="3000" b="1" i="1" dirty="0">
                <a:solidFill>
                  <a:srgbClr val="280099"/>
                </a:solidFill>
              </a:rPr>
              <a:t>Distributed Software Development</a:t>
            </a:r>
            <a:endParaRPr lang="en-US" altLang="en-US" sz="3000" b="1" i="1" dirty="0">
              <a:solidFill>
                <a:srgbClr val="280099"/>
              </a:solidFill>
            </a:endParaRPr>
          </a:p>
        </p:txBody>
      </p:sp>
      <p:grpSp>
        <p:nvGrpSpPr>
          <p:cNvPr id="3076" name="Group 8"/>
          <p:cNvGrpSpPr>
            <a:grpSpLocks/>
          </p:cNvGrpSpPr>
          <p:nvPr/>
        </p:nvGrpSpPr>
        <p:grpSpPr bwMode="auto">
          <a:xfrm>
            <a:off x="217488" y="219075"/>
            <a:ext cx="5802312" cy="674688"/>
            <a:chOff x="76200" y="219075"/>
            <a:chExt cx="6640512" cy="771525"/>
          </a:xfrm>
        </p:grpSpPr>
        <p:pic>
          <p:nvPicPr>
            <p:cNvPr id="3078" name="Picture 6"/>
            <p:cNvPicPr>
              <a:picLocks noChangeAspect="1" noChangeArrowheads="1"/>
            </p:cNvPicPr>
            <p:nvPr/>
          </p:nvPicPr>
          <p:blipFill>
            <a:blip r:embed="rId3" cstate="print"/>
            <a:srcRect/>
            <a:stretch>
              <a:fillRect/>
            </a:stretch>
          </p:blipFill>
          <p:spPr bwMode="auto">
            <a:xfrm>
              <a:off x="258762" y="219075"/>
              <a:ext cx="6457950" cy="771525"/>
            </a:xfrm>
            <a:prstGeom prst="rect">
              <a:avLst/>
            </a:prstGeom>
            <a:noFill/>
            <a:ln w="9525">
              <a:noFill/>
              <a:miter lim="800000"/>
              <a:headEnd/>
              <a:tailEnd/>
            </a:ln>
          </p:spPr>
        </p:pic>
        <p:pic>
          <p:nvPicPr>
            <p:cNvPr id="3079" name="Picture 8" descr="http://engineering.asu.edu/sites/default/files/shared/downloads/ASU_engineering_RGB_2009_0.jpg"/>
            <p:cNvPicPr>
              <a:picLocks noChangeAspect="1" noChangeArrowheads="1"/>
            </p:cNvPicPr>
            <p:nvPr/>
          </p:nvPicPr>
          <p:blipFill>
            <a:blip r:embed="rId4" cstate="print"/>
            <a:srcRect/>
            <a:stretch>
              <a:fillRect/>
            </a:stretch>
          </p:blipFill>
          <p:spPr bwMode="auto">
            <a:xfrm>
              <a:off x="76200" y="222250"/>
              <a:ext cx="3230562" cy="758825"/>
            </a:xfrm>
            <a:prstGeom prst="rect">
              <a:avLst/>
            </a:prstGeom>
            <a:noFill/>
            <a:ln w="9525">
              <a:noFill/>
              <a:miter lim="800000"/>
              <a:headEnd/>
              <a:tailEnd/>
            </a:ln>
          </p:spPr>
        </p:pic>
      </p:grpSp>
      <p:pic>
        <p:nvPicPr>
          <p:cNvPr id="8" name="Picture 7" descr="http://www.public.asu.edu/~ychen10/images/SocWsiCover.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53782" y="212077"/>
            <a:ext cx="1637818" cy="20739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p>
            <a:fld id="{28DEA1A2-8C31-44AE-AA9F-3F0529C6A56A}" type="slidenum">
              <a:rPr lang="en-US" smtClean="0"/>
              <a:pPr/>
              <a:t>10</a:t>
            </a:fld>
            <a:endParaRPr lang="en-US" smtClean="0"/>
          </a:p>
        </p:txBody>
      </p:sp>
      <p:sp>
        <p:nvSpPr>
          <p:cNvPr id="11267" name="Rectangle 2"/>
          <p:cNvSpPr>
            <a:spLocks noGrp="1" noChangeArrowheads="1"/>
          </p:cNvSpPr>
          <p:nvPr>
            <p:ph type="title"/>
          </p:nvPr>
        </p:nvSpPr>
        <p:spPr/>
        <p:txBody>
          <a:bodyPr/>
          <a:lstStyle/>
          <a:p>
            <a:pPr eaLnBrk="1" hangingPunct="1"/>
            <a:r>
              <a:rPr lang="en-US" smtClean="0"/>
              <a:t>Process/Thread vs. Program/Method</a:t>
            </a:r>
          </a:p>
        </p:txBody>
      </p:sp>
      <p:sp>
        <p:nvSpPr>
          <p:cNvPr id="11268" name="Rectangle 3"/>
          <p:cNvSpPr>
            <a:spLocks noGrp="1" noChangeArrowheads="1"/>
          </p:cNvSpPr>
          <p:nvPr>
            <p:ph type="body" idx="1"/>
          </p:nvPr>
        </p:nvSpPr>
        <p:spPr/>
        <p:txBody>
          <a:bodyPr/>
          <a:lstStyle/>
          <a:p>
            <a:pPr eaLnBrk="1" hangingPunct="1"/>
            <a:r>
              <a:rPr lang="en-US" dirty="0" smtClean="0"/>
              <a:t>A </a:t>
            </a:r>
            <a:r>
              <a:rPr lang="en-US" b="1" dirty="0" smtClean="0">
                <a:solidFill>
                  <a:schemeClr val="folHlink"/>
                </a:solidFill>
              </a:rPr>
              <a:t>program/method</a:t>
            </a:r>
            <a:r>
              <a:rPr lang="en-US" dirty="0" smtClean="0"/>
              <a:t> is a piece of code written by a programmer – static.</a:t>
            </a:r>
          </a:p>
          <a:p>
            <a:pPr eaLnBrk="1" hangingPunct="1"/>
            <a:r>
              <a:rPr lang="en-US" dirty="0" smtClean="0"/>
              <a:t>A </a:t>
            </a:r>
            <a:r>
              <a:rPr lang="en-US" b="1" dirty="0" smtClean="0">
                <a:solidFill>
                  <a:schemeClr val="folHlink"/>
                </a:solidFill>
              </a:rPr>
              <a:t>process/thread</a:t>
            </a:r>
            <a:r>
              <a:rPr lang="en-US" dirty="0" smtClean="0"/>
              <a:t> consists of an executing program/method, its current values, state information, and the resources used to support its execution – dynamic.</a:t>
            </a:r>
          </a:p>
          <a:p>
            <a:pPr eaLnBrk="1" hangingPunct="1"/>
            <a:r>
              <a:rPr lang="en-US" dirty="0" smtClean="0"/>
              <a:t>A process/thread is a dynamic entity which exists only when a program/method is running.</a:t>
            </a:r>
          </a:p>
          <a:p>
            <a:pPr eaLnBrk="1" hangingPunct="1"/>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p>
            <a:fld id="{FC9C3169-3747-4628-A871-87D389256D60}" type="slidenum">
              <a:rPr lang="en-US" smtClean="0"/>
              <a:pPr/>
              <a:t>11</a:t>
            </a:fld>
            <a:endParaRPr lang="en-US" smtClean="0"/>
          </a:p>
        </p:txBody>
      </p:sp>
      <p:sp>
        <p:nvSpPr>
          <p:cNvPr id="12291" name="Rectangle 4"/>
          <p:cNvSpPr>
            <a:spLocks noGrp="1" noChangeArrowheads="1"/>
          </p:cNvSpPr>
          <p:nvPr>
            <p:ph type="title"/>
          </p:nvPr>
        </p:nvSpPr>
        <p:spPr>
          <a:xfrm>
            <a:off x="1447800" y="76200"/>
            <a:ext cx="7496175" cy="623888"/>
          </a:xfrm>
          <a:noFill/>
        </p:spPr>
        <p:txBody>
          <a:bodyPr/>
          <a:lstStyle/>
          <a:p>
            <a:pPr eaLnBrk="1" hangingPunct="1"/>
            <a:r>
              <a:rPr lang="en-US" smtClean="0"/>
              <a:t>Distributed Computing Environment</a:t>
            </a:r>
          </a:p>
        </p:txBody>
      </p:sp>
      <p:sp>
        <p:nvSpPr>
          <p:cNvPr id="391173" name="Rectangle 5"/>
          <p:cNvSpPr>
            <a:spLocks noGrp="1" noChangeArrowheads="1"/>
          </p:cNvSpPr>
          <p:nvPr>
            <p:ph type="body" idx="1"/>
          </p:nvPr>
        </p:nvSpPr>
        <p:spPr>
          <a:xfrm>
            <a:off x="381000" y="1066800"/>
            <a:ext cx="8562975" cy="5410200"/>
          </a:xfrm>
          <a:noFill/>
        </p:spPr>
        <p:txBody>
          <a:bodyPr/>
          <a:lstStyle/>
          <a:p>
            <a:pPr eaLnBrk="1" hangingPunct="1"/>
            <a:r>
              <a:rPr lang="en-US" dirty="0" smtClean="0"/>
              <a:t>To execute multiple processes/threads truly in true parallel, multiple processors must exist.</a:t>
            </a:r>
          </a:p>
          <a:p>
            <a:pPr eaLnBrk="1" hangingPunct="1"/>
            <a:r>
              <a:rPr lang="en-US" dirty="0" smtClean="0"/>
              <a:t>If only one processor exists, multiple processes/threads appear to execute simultaneously, but actually execute sequentially in time sharing mode.</a:t>
            </a:r>
          </a:p>
          <a:p>
            <a:pPr eaLnBrk="1" hangingPunct="1"/>
            <a:r>
              <a:rPr lang="en-US" dirty="0" smtClean="0"/>
              <a:t>The code and data contained within different processes/threads are, by default, separated: each has its </a:t>
            </a:r>
            <a:r>
              <a:rPr lang="en-US" dirty="0" smtClean="0">
                <a:solidFill>
                  <a:srgbClr val="000099"/>
                </a:solidFill>
              </a:rPr>
              <a:t>own</a:t>
            </a:r>
            <a:r>
              <a:rPr lang="en-US" dirty="0" smtClean="0"/>
              <a:t> copy of </a:t>
            </a:r>
            <a:r>
              <a:rPr lang="en-US" dirty="0" smtClean="0">
                <a:solidFill>
                  <a:srgbClr val="000099"/>
                </a:solidFill>
              </a:rPr>
              <a:t>executable code</a:t>
            </a:r>
            <a:r>
              <a:rPr lang="en-US" dirty="0" smtClean="0"/>
              <a:t>, </a:t>
            </a:r>
            <a:r>
              <a:rPr lang="en-US" dirty="0" smtClean="0">
                <a:solidFill>
                  <a:srgbClr val="000099"/>
                </a:solidFill>
              </a:rPr>
              <a:t>own stack </a:t>
            </a:r>
            <a:r>
              <a:rPr lang="en-US" dirty="0" smtClean="0"/>
              <a:t>for local variables, and each has its </a:t>
            </a:r>
            <a:r>
              <a:rPr lang="en-US" dirty="0" smtClean="0">
                <a:solidFill>
                  <a:srgbClr val="000099"/>
                </a:solidFill>
              </a:rPr>
              <a:t>own data area (heap) </a:t>
            </a:r>
            <a:r>
              <a:rPr lang="en-US" dirty="0" smtClean="0"/>
              <a:t>for objects and other data elements. </a:t>
            </a:r>
          </a:p>
          <a:p>
            <a:pPr eaLnBrk="1" hangingPunct="1"/>
            <a:r>
              <a:rPr lang="en-US" dirty="0" smtClean="0"/>
              <a:t>Processes/Threads can share variables </a:t>
            </a:r>
            <a:r>
              <a:rPr lang="en-US" dirty="0" smtClean="0"/>
              <a:t>(e.g., global </a:t>
            </a:r>
            <a:r>
              <a:rPr lang="en-US" dirty="0" smtClean="0"/>
              <a:t>variables) then, synchronization is necessary.</a:t>
            </a:r>
          </a:p>
        </p:txBody>
      </p:sp>
      <p:sp>
        <p:nvSpPr>
          <p:cNvPr id="5" name="Cloud Callout 4"/>
          <p:cNvSpPr>
            <a:spLocks noChangeArrowheads="1"/>
          </p:cNvSpPr>
          <p:nvPr/>
        </p:nvSpPr>
        <p:spPr bwMode="auto">
          <a:xfrm>
            <a:off x="5943600" y="2895600"/>
            <a:ext cx="3000375" cy="609600"/>
          </a:xfrm>
          <a:prstGeom prst="cloudCallout">
            <a:avLst>
              <a:gd name="adj1" fmla="val -62620"/>
              <a:gd name="adj2" fmla="val -24852"/>
            </a:avLst>
          </a:prstGeom>
          <a:solidFill>
            <a:schemeClr val="accent1"/>
          </a:solidFill>
          <a:ln w="9525" algn="ctr">
            <a:solidFill>
              <a:schemeClr val="tx1"/>
            </a:solidFill>
            <a:round/>
            <a:headEnd/>
            <a:tailEnd/>
          </a:ln>
        </p:spPr>
        <p:txBody>
          <a:bodyPr/>
          <a:lstStyle/>
          <a:p>
            <a:r>
              <a:rPr lang="en-US" dirty="0"/>
              <a:t>Why multitasking?</a:t>
            </a:r>
          </a:p>
        </p:txBody>
      </p:sp>
      <p:sp>
        <p:nvSpPr>
          <p:cNvPr id="6" name="Cloud Callout 5"/>
          <p:cNvSpPr>
            <a:spLocks noChangeArrowheads="1"/>
          </p:cNvSpPr>
          <p:nvPr/>
        </p:nvSpPr>
        <p:spPr bwMode="auto">
          <a:xfrm>
            <a:off x="5334000" y="5105400"/>
            <a:ext cx="3733800" cy="609600"/>
          </a:xfrm>
          <a:prstGeom prst="cloudCallout">
            <a:avLst>
              <a:gd name="adj1" fmla="val -54273"/>
              <a:gd name="adj2" fmla="val -65759"/>
            </a:avLst>
          </a:prstGeom>
          <a:solidFill>
            <a:srgbClr val="FFFFCC"/>
          </a:solidFill>
          <a:ln w="9525" algn="ctr">
            <a:solidFill>
              <a:schemeClr val="tx1"/>
            </a:solidFill>
            <a:round/>
            <a:headEnd/>
            <a:tailEnd/>
          </a:ln>
        </p:spPr>
        <p:txBody>
          <a:bodyPr/>
          <a:lstStyle/>
          <a:p>
            <a:r>
              <a:rPr lang="en-US"/>
              <a:t>A method does not have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425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91173">
                                            <p:txEl>
                                              <p:pRg st="2" end="2"/>
                                            </p:txEl>
                                          </p:spTgt>
                                        </p:tgtEl>
                                        <p:attrNameLst>
                                          <p:attrName>style.visibility</p:attrName>
                                        </p:attrNameLst>
                                      </p:cBhvr>
                                      <p:to>
                                        <p:strVal val="visible"/>
                                      </p:to>
                                    </p:set>
                                    <p:animEffect transition="in" filter="fade">
                                      <p:cBhvr>
                                        <p:cTn id="13" dur="2000"/>
                                        <p:tgtEl>
                                          <p:spTgt spid="391173">
                                            <p:txEl>
                                              <p:pRg st="2" end="2"/>
                                            </p:txEl>
                                          </p:spTgt>
                                        </p:tgtEl>
                                      </p:cBhvr>
                                    </p:animEffect>
                                  </p:childTnLst>
                                </p:cTn>
                              </p:par>
                            </p:childTnLst>
                          </p:cTn>
                        </p:par>
                        <p:par>
                          <p:cTn id="14" fill="hold">
                            <p:stCondLst>
                              <p:cond delay="2000"/>
                            </p:stCondLst>
                            <p:childTnLst>
                              <p:par>
                                <p:cTn id="15" presetID="10" presetClass="exit" presetSubtype="0" fill="hold" grpId="1" nodeType="after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par>
                          <p:cTn id="18" fill="hold" nodeType="withGroup">
                            <p:stCondLst>
                              <p:cond delay="4000"/>
                            </p:stCondLst>
                            <p:childTnLst>
                              <p:par>
                                <p:cTn id="19" presetID="23" presetClass="entr" presetSubtype="16"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1173">
                                            <p:txEl>
                                              <p:pRg st="3" end="3"/>
                                            </p:txEl>
                                          </p:spTgt>
                                        </p:tgtEl>
                                        <p:attrNameLst>
                                          <p:attrName>style.visibility</p:attrName>
                                        </p:attrNameLst>
                                      </p:cBhvr>
                                      <p:to>
                                        <p:strVal val="visible"/>
                                      </p:to>
                                    </p:set>
                                    <p:animEffect transition="in" filter="fade">
                                      <p:cBhvr>
                                        <p:cTn id="27" dur="2000"/>
                                        <p:tgtEl>
                                          <p:spTgt spid="391173">
                                            <p:txEl>
                                              <p:pRg st="3" end="3"/>
                                            </p:txEl>
                                          </p:spTgt>
                                        </p:tgtEl>
                                      </p:cBhvr>
                                    </p:animEffect>
                                  </p:childTnLst>
                                </p:cTn>
                              </p:par>
                            </p:childTnLst>
                          </p:cTn>
                        </p:par>
                        <p:par>
                          <p:cTn id="28" fill="hold" nodeType="afterGroup">
                            <p:stCondLst>
                              <p:cond delay="2000"/>
                            </p:stCondLst>
                            <p:childTnLst>
                              <p:par>
                                <p:cTn id="29" presetID="10" presetClass="exit" presetSubtype="0" fill="hold" grpId="1" nodeType="afterEffect">
                                  <p:stCondLst>
                                    <p:cond delay="0"/>
                                  </p:stCondLst>
                                  <p:childTnLst>
                                    <p:animEffect transition="out" filter="fade">
                                      <p:cBhvr>
                                        <p:cTn id="30" dur="2000"/>
                                        <p:tgtEl>
                                          <p:spTgt spid="6"/>
                                        </p:tgtEl>
                                      </p:cBhvr>
                                    </p:animEffect>
                                    <p:set>
                                      <p:cBhvr>
                                        <p:cTn id="31"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p>
            <a:fld id="{D2A3C503-5D13-49A3-A9A2-7D0A8E0680B0}" type="slidenum">
              <a:rPr lang="en-US" smtClean="0"/>
              <a:pPr/>
              <a:t>12</a:t>
            </a:fld>
            <a:endParaRPr lang="en-US" smtClean="0"/>
          </a:p>
        </p:txBody>
      </p:sp>
      <p:sp>
        <p:nvSpPr>
          <p:cNvPr id="13315" name="Rectangle 2"/>
          <p:cNvSpPr>
            <a:spLocks noGrp="1" noChangeArrowheads="1"/>
          </p:cNvSpPr>
          <p:nvPr>
            <p:ph type="title"/>
          </p:nvPr>
        </p:nvSpPr>
        <p:spPr>
          <a:xfrm>
            <a:off x="717550" y="0"/>
            <a:ext cx="8121650" cy="533400"/>
          </a:xfrm>
        </p:spPr>
        <p:txBody>
          <a:bodyPr/>
          <a:lstStyle/>
          <a:p>
            <a:pPr eaLnBrk="1" hangingPunct="1"/>
            <a:r>
              <a:rPr lang="en-US" smtClean="0"/>
              <a:t>Distributed Computing &amp; Threading</a:t>
            </a:r>
          </a:p>
        </p:txBody>
      </p:sp>
      <p:grpSp>
        <p:nvGrpSpPr>
          <p:cNvPr id="13316" name="Group 63"/>
          <p:cNvGrpSpPr>
            <a:grpSpLocks/>
          </p:cNvGrpSpPr>
          <p:nvPr/>
        </p:nvGrpSpPr>
        <p:grpSpPr bwMode="auto">
          <a:xfrm>
            <a:off x="2971800" y="2514600"/>
            <a:ext cx="5867400" cy="1828800"/>
            <a:chOff x="1872" y="1536"/>
            <a:chExt cx="3696" cy="1152"/>
          </a:xfrm>
        </p:grpSpPr>
        <p:sp>
          <p:nvSpPr>
            <p:cNvPr id="13362" name="AutoShape 9"/>
            <p:cNvSpPr>
              <a:spLocks noChangeArrowheads="1"/>
            </p:cNvSpPr>
            <p:nvPr/>
          </p:nvSpPr>
          <p:spPr bwMode="auto">
            <a:xfrm>
              <a:off x="3000" y="1536"/>
              <a:ext cx="1632" cy="480"/>
            </a:xfrm>
            <a:prstGeom prst="flowChartAlternateProcess">
              <a:avLst/>
            </a:prstGeom>
            <a:solidFill>
              <a:srgbClr val="CCECFF"/>
            </a:solidFill>
            <a:ln w="9525">
              <a:solidFill>
                <a:schemeClr val="tx1"/>
              </a:solidFill>
              <a:miter lim="800000"/>
              <a:headEnd/>
              <a:tailEnd/>
            </a:ln>
          </p:spPr>
          <p:txBody>
            <a:bodyPr wrap="none" anchor="ctr"/>
            <a:lstStyle/>
            <a:p>
              <a:endParaRPr lang="en-US"/>
            </a:p>
          </p:txBody>
        </p:sp>
        <p:sp>
          <p:nvSpPr>
            <p:cNvPr id="13363" name="Text Box 16"/>
            <p:cNvSpPr txBox="1">
              <a:spLocks noChangeArrowheads="1"/>
            </p:cNvSpPr>
            <p:nvPr/>
          </p:nvSpPr>
          <p:spPr bwMode="auto">
            <a:xfrm>
              <a:off x="3716" y="1968"/>
              <a:ext cx="296" cy="231"/>
            </a:xfrm>
            <a:prstGeom prst="rect">
              <a:avLst/>
            </a:prstGeom>
            <a:noFill/>
            <a:ln w="9525">
              <a:noFill/>
              <a:miter lim="800000"/>
              <a:headEnd/>
              <a:tailEnd/>
            </a:ln>
          </p:spPr>
          <p:txBody>
            <a:bodyPr wrap="none">
              <a:spAutoFit/>
            </a:bodyPr>
            <a:lstStyle/>
            <a:p>
              <a:r>
                <a:rPr lang="en-US"/>
                <a:t>. . .</a:t>
              </a:r>
            </a:p>
          </p:txBody>
        </p:sp>
        <p:sp>
          <p:nvSpPr>
            <p:cNvPr id="13364" name="Freeform 18"/>
            <p:cNvSpPr>
              <a:spLocks/>
            </p:cNvSpPr>
            <p:nvPr/>
          </p:nvSpPr>
          <p:spPr bwMode="auto">
            <a:xfrm>
              <a:off x="2808" y="1776"/>
              <a:ext cx="192" cy="672"/>
            </a:xfrm>
            <a:custGeom>
              <a:avLst/>
              <a:gdLst>
                <a:gd name="T0" fmla="*/ 192 w 192"/>
                <a:gd name="T1" fmla="*/ 0 h 672"/>
                <a:gd name="T2" fmla="*/ 0 w 192"/>
                <a:gd name="T3" fmla="*/ 0 h 672"/>
                <a:gd name="T4" fmla="*/ 0 w 192"/>
                <a:gd name="T5" fmla="*/ 672 h 672"/>
                <a:gd name="T6" fmla="*/ 192 w 192"/>
                <a:gd name="T7" fmla="*/ 672 h 672"/>
                <a:gd name="T8" fmla="*/ 0 60000 65536"/>
                <a:gd name="T9" fmla="*/ 0 60000 65536"/>
                <a:gd name="T10" fmla="*/ 0 60000 65536"/>
                <a:gd name="T11" fmla="*/ 0 60000 65536"/>
                <a:gd name="T12" fmla="*/ 0 w 192"/>
                <a:gd name="T13" fmla="*/ 0 h 672"/>
                <a:gd name="T14" fmla="*/ 192 w 192"/>
                <a:gd name="T15" fmla="*/ 672 h 672"/>
              </a:gdLst>
              <a:ahLst/>
              <a:cxnLst>
                <a:cxn ang="T8">
                  <a:pos x="T0" y="T1"/>
                </a:cxn>
                <a:cxn ang="T9">
                  <a:pos x="T2" y="T3"/>
                </a:cxn>
                <a:cxn ang="T10">
                  <a:pos x="T4" y="T5"/>
                </a:cxn>
                <a:cxn ang="T11">
                  <a:pos x="T6" y="T7"/>
                </a:cxn>
              </a:cxnLst>
              <a:rect l="T12" t="T13" r="T14" b="T15"/>
              <a:pathLst>
                <a:path w="192" h="672">
                  <a:moveTo>
                    <a:pt x="192" y="0"/>
                  </a:moveTo>
                  <a:lnTo>
                    <a:pt x="0" y="0"/>
                  </a:lnTo>
                  <a:lnTo>
                    <a:pt x="0" y="672"/>
                  </a:lnTo>
                  <a:lnTo>
                    <a:pt x="192" y="672"/>
                  </a:lnTo>
                </a:path>
              </a:pathLst>
            </a:custGeom>
            <a:noFill/>
            <a:ln w="9525">
              <a:solidFill>
                <a:schemeClr val="tx1"/>
              </a:solidFill>
              <a:round/>
              <a:headEnd/>
              <a:tailEnd/>
            </a:ln>
          </p:spPr>
          <p:txBody>
            <a:bodyPr/>
            <a:lstStyle/>
            <a:p>
              <a:endParaRPr lang="en-US"/>
            </a:p>
          </p:txBody>
        </p:sp>
        <p:sp>
          <p:nvSpPr>
            <p:cNvPr id="13365" name="Line 19"/>
            <p:cNvSpPr>
              <a:spLocks noChangeShapeType="1"/>
            </p:cNvSpPr>
            <p:nvPr/>
          </p:nvSpPr>
          <p:spPr bwMode="auto">
            <a:xfrm>
              <a:off x="2160" y="2112"/>
              <a:ext cx="648" cy="0"/>
            </a:xfrm>
            <a:prstGeom prst="line">
              <a:avLst/>
            </a:prstGeom>
            <a:noFill/>
            <a:ln w="9525">
              <a:solidFill>
                <a:schemeClr val="tx1"/>
              </a:solidFill>
              <a:round/>
              <a:headEnd/>
              <a:tailEnd/>
            </a:ln>
          </p:spPr>
          <p:txBody>
            <a:bodyPr/>
            <a:lstStyle/>
            <a:p>
              <a:endParaRPr lang="en-US"/>
            </a:p>
          </p:txBody>
        </p:sp>
        <p:sp>
          <p:nvSpPr>
            <p:cNvPr id="13366" name="Line 20"/>
            <p:cNvSpPr>
              <a:spLocks noChangeShapeType="1"/>
            </p:cNvSpPr>
            <p:nvPr/>
          </p:nvSpPr>
          <p:spPr bwMode="auto">
            <a:xfrm>
              <a:off x="4776" y="2160"/>
              <a:ext cx="432" cy="0"/>
            </a:xfrm>
            <a:prstGeom prst="line">
              <a:avLst/>
            </a:prstGeom>
            <a:noFill/>
            <a:ln w="9525">
              <a:solidFill>
                <a:schemeClr val="tx1"/>
              </a:solidFill>
              <a:round/>
              <a:headEnd/>
              <a:tailEnd/>
            </a:ln>
          </p:spPr>
          <p:txBody>
            <a:bodyPr/>
            <a:lstStyle/>
            <a:p>
              <a:endParaRPr lang="en-US"/>
            </a:p>
          </p:txBody>
        </p:sp>
        <p:sp>
          <p:nvSpPr>
            <p:cNvPr id="13367" name="Rectangle 17"/>
            <p:cNvSpPr>
              <a:spLocks noChangeArrowheads="1"/>
            </p:cNvSpPr>
            <p:nvPr/>
          </p:nvSpPr>
          <p:spPr bwMode="auto">
            <a:xfrm>
              <a:off x="4992" y="1848"/>
              <a:ext cx="576" cy="543"/>
            </a:xfrm>
            <a:prstGeom prst="rect">
              <a:avLst/>
            </a:prstGeom>
            <a:solidFill>
              <a:srgbClr val="CCECFF"/>
            </a:solidFill>
            <a:ln w="9525">
              <a:solidFill>
                <a:schemeClr val="tx1"/>
              </a:solidFill>
              <a:miter lim="800000"/>
              <a:headEnd/>
              <a:tailEnd/>
            </a:ln>
          </p:spPr>
          <p:txBody>
            <a:bodyPr wrap="none" anchor="ctr"/>
            <a:lstStyle/>
            <a:p>
              <a:pPr algn="ctr"/>
              <a:r>
                <a:rPr lang="en-US"/>
                <a:t>Shared</a:t>
              </a:r>
            </a:p>
            <a:p>
              <a:pPr algn="ctr"/>
              <a:r>
                <a:rPr lang="en-US"/>
                <a:t>memory</a:t>
              </a:r>
            </a:p>
          </p:txBody>
        </p:sp>
        <p:sp>
          <p:nvSpPr>
            <p:cNvPr id="13368" name="Freeform 21"/>
            <p:cNvSpPr>
              <a:spLocks/>
            </p:cNvSpPr>
            <p:nvPr/>
          </p:nvSpPr>
          <p:spPr bwMode="auto">
            <a:xfrm>
              <a:off x="4632" y="1776"/>
              <a:ext cx="144" cy="672"/>
            </a:xfrm>
            <a:custGeom>
              <a:avLst/>
              <a:gdLst>
                <a:gd name="T0" fmla="*/ 0 w 144"/>
                <a:gd name="T1" fmla="*/ 0 h 672"/>
                <a:gd name="T2" fmla="*/ 144 w 144"/>
                <a:gd name="T3" fmla="*/ 0 h 672"/>
                <a:gd name="T4" fmla="*/ 144 w 144"/>
                <a:gd name="T5" fmla="*/ 672 h 672"/>
                <a:gd name="T6" fmla="*/ 0 w 144"/>
                <a:gd name="T7" fmla="*/ 672 h 672"/>
                <a:gd name="T8" fmla="*/ 0 60000 65536"/>
                <a:gd name="T9" fmla="*/ 0 60000 65536"/>
                <a:gd name="T10" fmla="*/ 0 60000 65536"/>
                <a:gd name="T11" fmla="*/ 0 60000 65536"/>
                <a:gd name="T12" fmla="*/ 0 w 144"/>
                <a:gd name="T13" fmla="*/ 0 h 672"/>
                <a:gd name="T14" fmla="*/ 144 w 144"/>
                <a:gd name="T15" fmla="*/ 672 h 672"/>
              </a:gdLst>
              <a:ahLst/>
              <a:cxnLst>
                <a:cxn ang="T8">
                  <a:pos x="T0" y="T1"/>
                </a:cxn>
                <a:cxn ang="T9">
                  <a:pos x="T2" y="T3"/>
                </a:cxn>
                <a:cxn ang="T10">
                  <a:pos x="T4" y="T5"/>
                </a:cxn>
                <a:cxn ang="T11">
                  <a:pos x="T6" y="T7"/>
                </a:cxn>
              </a:cxnLst>
              <a:rect l="T12" t="T13" r="T14" b="T15"/>
              <a:pathLst>
                <a:path w="144" h="672">
                  <a:moveTo>
                    <a:pt x="0" y="0"/>
                  </a:moveTo>
                  <a:lnTo>
                    <a:pt x="144" y="0"/>
                  </a:lnTo>
                  <a:lnTo>
                    <a:pt x="144" y="672"/>
                  </a:lnTo>
                  <a:lnTo>
                    <a:pt x="0" y="672"/>
                  </a:lnTo>
                </a:path>
              </a:pathLst>
            </a:custGeom>
            <a:noFill/>
            <a:ln w="9525">
              <a:solidFill>
                <a:schemeClr val="tx1"/>
              </a:solidFill>
              <a:round/>
              <a:headEnd/>
              <a:tailEnd/>
            </a:ln>
          </p:spPr>
          <p:txBody>
            <a:bodyPr/>
            <a:lstStyle/>
            <a:p>
              <a:endParaRPr lang="en-US"/>
            </a:p>
          </p:txBody>
        </p:sp>
        <p:sp>
          <p:nvSpPr>
            <p:cNvPr id="13369" name="Rectangle 22"/>
            <p:cNvSpPr>
              <a:spLocks noChangeArrowheads="1"/>
            </p:cNvSpPr>
            <p:nvPr/>
          </p:nvSpPr>
          <p:spPr bwMode="auto">
            <a:xfrm>
              <a:off x="3960" y="1728"/>
              <a:ext cx="480" cy="233"/>
            </a:xfrm>
            <a:prstGeom prst="rect">
              <a:avLst/>
            </a:prstGeom>
            <a:noFill/>
            <a:ln w="9525">
              <a:noFill/>
              <a:miter lim="800000"/>
              <a:headEnd/>
              <a:tailEnd/>
            </a:ln>
          </p:spPr>
          <p:txBody>
            <a:bodyPr wrap="none">
              <a:spAutoFit/>
            </a:bodyPr>
            <a:lstStyle/>
            <a:p>
              <a:r>
                <a:rPr lang="en-US"/>
                <a:t>Cache</a:t>
              </a:r>
            </a:p>
          </p:txBody>
        </p:sp>
        <p:sp>
          <p:nvSpPr>
            <p:cNvPr id="13370" name="Rectangle 7"/>
            <p:cNvSpPr>
              <a:spLocks noChangeArrowheads="1"/>
            </p:cNvSpPr>
            <p:nvPr/>
          </p:nvSpPr>
          <p:spPr bwMode="auto">
            <a:xfrm>
              <a:off x="3096" y="1728"/>
              <a:ext cx="768" cy="240"/>
            </a:xfrm>
            <a:prstGeom prst="rect">
              <a:avLst/>
            </a:prstGeom>
            <a:solidFill>
              <a:schemeClr val="accent1"/>
            </a:solidFill>
            <a:ln w="9525">
              <a:solidFill>
                <a:schemeClr val="tx1"/>
              </a:solidFill>
              <a:miter lim="800000"/>
              <a:headEnd/>
              <a:tailEnd/>
            </a:ln>
          </p:spPr>
          <p:txBody>
            <a:bodyPr wrap="none" anchor="ctr"/>
            <a:lstStyle/>
            <a:p>
              <a:pPr algn="ctr"/>
              <a:r>
                <a:rPr lang="en-US"/>
                <a:t>Process #1</a:t>
              </a:r>
            </a:p>
          </p:txBody>
        </p:sp>
        <p:sp>
          <p:nvSpPr>
            <p:cNvPr id="13371" name="AutoShape 23"/>
            <p:cNvSpPr>
              <a:spLocks noChangeArrowheads="1"/>
            </p:cNvSpPr>
            <p:nvPr/>
          </p:nvSpPr>
          <p:spPr bwMode="auto">
            <a:xfrm>
              <a:off x="3000" y="2208"/>
              <a:ext cx="1632" cy="480"/>
            </a:xfrm>
            <a:prstGeom prst="flowChartAlternateProcess">
              <a:avLst/>
            </a:prstGeom>
            <a:solidFill>
              <a:srgbClr val="CCECFF"/>
            </a:solidFill>
            <a:ln w="9525">
              <a:solidFill>
                <a:schemeClr val="tx1"/>
              </a:solidFill>
              <a:miter lim="800000"/>
              <a:headEnd/>
              <a:tailEnd/>
            </a:ln>
          </p:spPr>
          <p:txBody>
            <a:bodyPr wrap="none" anchor="ctr"/>
            <a:lstStyle/>
            <a:p>
              <a:endParaRPr lang="en-US"/>
            </a:p>
          </p:txBody>
        </p:sp>
        <p:sp>
          <p:nvSpPr>
            <p:cNvPr id="13372" name="Text Box 24"/>
            <p:cNvSpPr txBox="1">
              <a:spLocks noChangeArrowheads="1"/>
            </p:cNvSpPr>
            <p:nvPr/>
          </p:nvSpPr>
          <p:spPr bwMode="auto">
            <a:xfrm>
              <a:off x="3288" y="2160"/>
              <a:ext cx="1090" cy="233"/>
            </a:xfrm>
            <a:prstGeom prst="rect">
              <a:avLst/>
            </a:prstGeom>
            <a:noFill/>
            <a:ln w="9525">
              <a:noFill/>
              <a:miter lim="800000"/>
              <a:headEnd/>
              <a:tailEnd/>
            </a:ln>
          </p:spPr>
          <p:txBody>
            <a:bodyPr wrap="none">
              <a:spAutoFit/>
            </a:bodyPr>
            <a:lstStyle/>
            <a:p>
              <a:r>
                <a:rPr lang="en-US"/>
                <a:t>Private variables</a:t>
              </a:r>
            </a:p>
          </p:txBody>
        </p:sp>
        <p:sp>
          <p:nvSpPr>
            <p:cNvPr id="13373" name="Rectangle 25"/>
            <p:cNvSpPr>
              <a:spLocks noChangeArrowheads="1"/>
            </p:cNvSpPr>
            <p:nvPr/>
          </p:nvSpPr>
          <p:spPr bwMode="auto">
            <a:xfrm>
              <a:off x="3960" y="2400"/>
              <a:ext cx="480" cy="233"/>
            </a:xfrm>
            <a:prstGeom prst="rect">
              <a:avLst/>
            </a:prstGeom>
            <a:noFill/>
            <a:ln w="9525">
              <a:noFill/>
              <a:miter lim="800000"/>
              <a:headEnd/>
              <a:tailEnd/>
            </a:ln>
          </p:spPr>
          <p:txBody>
            <a:bodyPr wrap="none">
              <a:spAutoFit/>
            </a:bodyPr>
            <a:lstStyle/>
            <a:p>
              <a:r>
                <a:rPr lang="en-US"/>
                <a:t>Cache</a:t>
              </a:r>
            </a:p>
          </p:txBody>
        </p:sp>
        <p:sp>
          <p:nvSpPr>
            <p:cNvPr id="13374" name="Rectangle 26"/>
            <p:cNvSpPr>
              <a:spLocks noChangeArrowheads="1"/>
            </p:cNvSpPr>
            <p:nvPr/>
          </p:nvSpPr>
          <p:spPr bwMode="auto">
            <a:xfrm>
              <a:off x="3096" y="2400"/>
              <a:ext cx="768" cy="240"/>
            </a:xfrm>
            <a:prstGeom prst="rect">
              <a:avLst/>
            </a:prstGeom>
            <a:solidFill>
              <a:schemeClr val="accent1"/>
            </a:solidFill>
            <a:ln w="9525">
              <a:solidFill>
                <a:schemeClr val="tx1"/>
              </a:solidFill>
              <a:miter lim="800000"/>
              <a:headEnd/>
              <a:tailEnd/>
            </a:ln>
          </p:spPr>
          <p:txBody>
            <a:bodyPr wrap="none" anchor="ctr"/>
            <a:lstStyle/>
            <a:p>
              <a:pPr algn="ctr"/>
              <a:r>
                <a:rPr lang="en-US"/>
                <a:t>Process #m</a:t>
              </a:r>
            </a:p>
          </p:txBody>
        </p:sp>
        <p:sp>
          <p:nvSpPr>
            <p:cNvPr id="13375" name="Rectangle 6"/>
            <p:cNvSpPr>
              <a:spLocks noChangeArrowheads="1"/>
            </p:cNvSpPr>
            <p:nvPr/>
          </p:nvSpPr>
          <p:spPr bwMode="auto">
            <a:xfrm>
              <a:off x="1872" y="1848"/>
              <a:ext cx="576" cy="543"/>
            </a:xfrm>
            <a:prstGeom prst="rect">
              <a:avLst/>
            </a:prstGeom>
            <a:solidFill>
              <a:schemeClr val="accent2"/>
            </a:solidFill>
            <a:ln w="9525">
              <a:solidFill>
                <a:schemeClr val="tx1"/>
              </a:solidFill>
              <a:miter lim="800000"/>
              <a:headEnd/>
              <a:tailEnd/>
            </a:ln>
          </p:spPr>
          <p:txBody>
            <a:bodyPr wrap="none" anchor="ctr"/>
            <a:lstStyle/>
            <a:p>
              <a:pPr algn="ctr"/>
              <a:r>
                <a:rPr lang="en-US"/>
                <a:t>OS</a:t>
              </a:r>
            </a:p>
          </p:txBody>
        </p:sp>
      </p:grpSp>
      <p:grpSp>
        <p:nvGrpSpPr>
          <p:cNvPr id="3" name="Group 65"/>
          <p:cNvGrpSpPr>
            <a:grpSpLocks/>
          </p:cNvGrpSpPr>
          <p:nvPr/>
        </p:nvGrpSpPr>
        <p:grpSpPr bwMode="auto">
          <a:xfrm>
            <a:off x="2057400" y="4343401"/>
            <a:ext cx="6934200" cy="2362201"/>
            <a:chOff x="1296" y="2688"/>
            <a:chExt cx="4368" cy="1488"/>
          </a:xfrm>
        </p:grpSpPr>
        <p:sp>
          <p:nvSpPr>
            <p:cNvPr id="13345" name="Rectangle 43"/>
            <p:cNvSpPr>
              <a:spLocks noChangeArrowheads="1"/>
            </p:cNvSpPr>
            <p:nvPr/>
          </p:nvSpPr>
          <p:spPr bwMode="auto">
            <a:xfrm>
              <a:off x="1296" y="2880"/>
              <a:ext cx="4368" cy="1296"/>
            </a:xfrm>
            <a:prstGeom prst="rect">
              <a:avLst/>
            </a:prstGeom>
            <a:solidFill>
              <a:srgbClr val="DDDDDD"/>
            </a:solidFill>
            <a:ln w="9525">
              <a:solidFill>
                <a:schemeClr val="tx1"/>
              </a:solidFill>
              <a:prstDash val="dash"/>
              <a:miter lim="800000"/>
              <a:headEnd/>
              <a:tailEnd/>
            </a:ln>
          </p:spPr>
          <p:txBody>
            <a:bodyPr wrap="none" anchor="ctr"/>
            <a:lstStyle/>
            <a:p>
              <a:endParaRPr lang="en-US"/>
            </a:p>
          </p:txBody>
        </p:sp>
        <p:sp>
          <p:nvSpPr>
            <p:cNvPr id="13346" name="AutoShape 27"/>
            <p:cNvSpPr>
              <a:spLocks noChangeArrowheads="1"/>
            </p:cNvSpPr>
            <p:nvPr/>
          </p:nvSpPr>
          <p:spPr bwMode="auto">
            <a:xfrm>
              <a:off x="2952" y="2976"/>
              <a:ext cx="1632" cy="480"/>
            </a:xfrm>
            <a:prstGeom prst="flowChartAlternateProcess">
              <a:avLst/>
            </a:prstGeom>
            <a:solidFill>
              <a:srgbClr val="CCECFF"/>
            </a:solidFill>
            <a:ln w="9525">
              <a:solidFill>
                <a:schemeClr val="tx1"/>
              </a:solidFill>
              <a:miter lim="800000"/>
              <a:headEnd/>
              <a:tailEnd/>
            </a:ln>
          </p:spPr>
          <p:txBody>
            <a:bodyPr wrap="none" anchor="ctr"/>
            <a:lstStyle/>
            <a:p>
              <a:endParaRPr lang="en-US"/>
            </a:p>
          </p:txBody>
        </p:sp>
        <p:sp>
          <p:nvSpPr>
            <p:cNvPr id="13347" name="Text Box 28"/>
            <p:cNvSpPr txBox="1">
              <a:spLocks noChangeArrowheads="1"/>
            </p:cNvSpPr>
            <p:nvPr/>
          </p:nvSpPr>
          <p:spPr bwMode="auto">
            <a:xfrm>
              <a:off x="3240" y="2928"/>
              <a:ext cx="1090" cy="233"/>
            </a:xfrm>
            <a:prstGeom prst="rect">
              <a:avLst/>
            </a:prstGeom>
            <a:noFill/>
            <a:ln w="9525">
              <a:noFill/>
              <a:miter lim="800000"/>
              <a:headEnd/>
              <a:tailEnd/>
            </a:ln>
          </p:spPr>
          <p:txBody>
            <a:bodyPr wrap="none">
              <a:spAutoFit/>
            </a:bodyPr>
            <a:lstStyle/>
            <a:p>
              <a:r>
                <a:rPr lang="en-US"/>
                <a:t>Private variables</a:t>
              </a:r>
            </a:p>
          </p:txBody>
        </p:sp>
        <p:sp>
          <p:nvSpPr>
            <p:cNvPr id="13348" name="Text Box 29"/>
            <p:cNvSpPr txBox="1">
              <a:spLocks noChangeArrowheads="1"/>
            </p:cNvSpPr>
            <p:nvPr/>
          </p:nvSpPr>
          <p:spPr bwMode="auto">
            <a:xfrm>
              <a:off x="3668" y="3360"/>
              <a:ext cx="296" cy="231"/>
            </a:xfrm>
            <a:prstGeom prst="rect">
              <a:avLst/>
            </a:prstGeom>
            <a:noFill/>
            <a:ln w="9525">
              <a:noFill/>
              <a:miter lim="800000"/>
              <a:headEnd/>
              <a:tailEnd/>
            </a:ln>
          </p:spPr>
          <p:txBody>
            <a:bodyPr wrap="none">
              <a:spAutoFit/>
            </a:bodyPr>
            <a:lstStyle/>
            <a:p>
              <a:r>
                <a:rPr lang="en-US"/>
                <a:t>. . .</a:t>
              </a:r>
            </a:p>
          </p:txBody>
        </p:sp>
        <p:sp>
          <p:nvSpPr>
            <p:cNvPr id="13349" name="Freeform 30"/>
            <p:cNvSpPr>
              <a:spLocks/>
            </p:cNvSpPr>
            <p:nvPr/>
          </p:nvSpPr>
          <p:spPr bwMode="auto">
            <a:xfrm>
              <a:off x="2760" y="3240"/>
              <a:ext cx="192" cy="600"/>
            </a:xfrm>
            <a:custGeom>
              <a:avLst/>
              <a:gdLst>
                <a:gd name="T0" fmla="*/ 192 w 192"/>
                <a:gd name="T1" fmla="*/ 0 h 672"/>
                <a:gd name="T2" fmla="*/ 0 w 192"/>
                <a:gd name="T3" fmla="*/ 0 h 672"/>
                <a:gd name="T4" fmla="*/ 0 w 192"/>
                <a:gd name="T5" fmla="*/ 21 h 672"/>
                <a:gd name="T6" fmla="*/ 192 w 192"/>
                <a:gd name="T7" fmla="*/ 21 h 672"/>
                <a:gd name="T8" fmla="*/ 0 60000 65536"/>
                <a:gd name="T9" fmla="*/ 0 60000 65536"/>
                <a:gd name="T10" fmla="*/ 0 60000 65536"/>
                <a:gd name="T11" fmla="*/ 0 60000 65536"/>
                <a:gd name="T12" fmla="*/ 0 w 192"/>
                <a:gd name="T13" fmla="*/ 0 h 672"/>
                <a:gd name="T14" fmla="*/ 192 w 192"/>
                <a:gd name="T15" fmla="*/ 672 h 672"/>
              </a:gdLst>
              <a:ahLst/>
              <a:cxnLst>
                <a:cxn ang="T8">
                  <a:pos x="T0" y="T1"/>
                </a:cxn>
                <a:cxn ang="T9">
                  <a:pos x="T2" y="T3"/>
                </a:cxn>
                <a:cxn ang="T10">
                  <a:pos x="T4" y="T5"/>
                </a:cxn>
                <a:cxn ang="T11">
                  <a:pos x="T6" y="T7"/>
                </a:cxn>
              </a:cxnLst>
              <a:rect l="T12" t="T13" r="T14" b="T15"/>
              <a:pathLst>
                <a:path w="192" h="672">
                  <a:moveTo>
                    <a:pt x="192" y="0"/>
                  </a:moveTo>
                  <a:lnTo>
                    <a:pt x="0" y="0"/>
                  </a:lnTo>
                  <a:lnTo>
                    <a:pt x="0" y="672"/>
                  </a:lnTo>
                  <a:lnTo>
                    <a:pt x="192" y="672"/>
                  </a:lnTo>
                </a:path>
              </a:pathLst>
            </a:custGeom>
            <a:noFill/>
            <a:ln w="9525">
              <a:solidFill>
                <a:schemeClr val="tx1"/>
              </a:solidFill>
              <a:round/>
              <a:headEnd/>
              <a:tailEnd/>
            </a:ln>
          </p:spPr>
          <p:txBody>
            <a:bodyPr/>
            <a:lstStyle/>
            <a:p>
              <a:endParaRPr lang="en-US"/>
            </a:p>
          </p:txBody>
        </p:sp>
        <p:sp>
          <p:nvSpPr>
            <p:cNvPr id="13350" name="Line 31"/>
            <p:cNvSpPr>
              <a:spLocks noChangeShapeType="1"/>
            </p:cNvSpPr>
            <p:nvPr/>
          </p:nvSpPr>
          <p:spPr bwMode="auto">
            <a:xfrm>
              <a:off x="1656" y="3504"/>
              <a:ext cx="1104" cy="0"/>
            </a:xfrm>
            <a:prstGeom prst="line">
              <a:avLst/>
            </a:prstGeom>
            <a:noFill/>
            <a:ln w="9525">
              <a:solidFill>
                <a:schemeClr val="tx1"/>
              </a:solidFill>
              <a:round/>
              <a:headEnd/>
              <a:tailEnd/>
            </a:ln>
          </p:spPr>
          <p:txBody>
            <a:bodyPr/>
            <a:lstStyle/>
            <a:p>
              <a:endParaRPr lang="en-US"/>
            </a:p>
          </p:txBody>
        </p:sp>
        <p:sp>
          <p:nvSpPr>
            <p:cNvPr id="13351" name="Line 32"/>
            <p:cNvSpPr>
              <a:spLocks noChangeShapeType="1"/>
            </p:cNvSpPr>
            <p:nvPr/>
          </p:nvSpPr>
          <p:spPr bwMode="auto">
            <a:xfrm>
              <a:off x="4728" y="3552"/>
              <a:ext cx="432" cy="0"/>
            </a:xfrm>
            <a:prstGeom prst="line">
              <a:avLst/>
            </a:prstGeom>
            <a:noFill/>
            <a:ln w="9525">
              <a:solidFill>
                <a:schemeClr val="tx1"/>
              </a:solidFill>
              <a:round/>
              <a:headEnd/>
              <a:tailEnd/>
            </a:ln>
          </p:spPr>
          <p:txBody>
            <a:bodyPr/>
            <a:lstStyle/>
            <a:p>
              <a:endParaRPr lang="en-US"/>
            </a:p>
          </p:txBody>
        </p:sp>
        <p:sp>
          <p:nvSpPr>
            <p:cNvPr id="13352" name="Rectangle 33"/>
            <p:cNvSpPr>
              <a:spLocks noChangeArrowheads="1"/>
            </p:cNvSpPr>
            <p:nvPr/>
          </p:nvSpPr>
          <p:spPr bwMode="auto">
            <a:xfrm>
              <a:off x="4944" y="3240"/>
              <a:ext cx="576" cy="543"/>
            </a:xfrm>
            <a:prstGeom prst="rect">
              <a:avLst/>
            </a:prstGeom>
            <a:solidFill>
              <a:srgbClr val="CCECFF"/>
            </a:solidFill>
            <a:ln w="9525">
              <a:solidFill>
                <a:schemeClr val="tx1"/>
              </a:solidFill>
              <a:miter lim="800000"/>
              <a:headEnd/>
              <a:tailEnd/>
            </a:ln>
          </p:spPr>
          <p:txBody>
            <a:bodyPr wrap="none" anchor="ctr"/>
            <a:lstStyle/>
            <a:p>
              <a:pPr algn="ctr"/>
              <a:r>
                <a:rPr lang="en-US"/>
                <a:t>Shared</a:t>
              </a:r>
            </a:p>
            <a:p>
              <a:pPr algn="ctr"/>
              <a:r>
                <a:rPr lang="en-US"/>
                <a:t>variables</a:t>
              </a:r>
            </a:p>
          </p:txBody>
        </p:sp>
        <p:sp>
          <p:nvSpPr>
            <p:cNvPr id="13353" name="Freeform 34"/>
            <p:cNvSpPr>
              <a:spLocks/>
            </p:cNvSpPr>
            <p:nvPr/>
          </p:nvSpPr>
          <p:spPr bwMode="auto">
            <a:xfrm>
              <a:off x="4584" y="3240"/>
              <a:ext cx="144" cy="600"/>
            </a:xfrm>
            <a:custGeom>
              <a:avLst/>
              <a:gdLst>
                <a:gd name="T0" fmla="*/ 0 w 144"/>
                <a:gd name="T1" fmla="*/ 0 h 672"/>
                <a:gd name="T2" fmla="*/ 144 w 144"/>
                <a:gd name="T3" fmla="*/ 0 h 672"/>
                <a:gd name="T4" fmla="*/ 144 w 144"/>
                <a:gd name="T5" fmla="*/ 21 h 672"/>
                <a:gd name="T6" fmla="*/ 0 w 144"/>
                <a:gd name="T7" fmla="*/ 21 h 672"/>
                <a:gd name="T8" fmla="*/ 0 60000 65536"/>
                <a:gd name="T9" fmla="*/ 0 60000 65536"/>
                <a:gd name="T10" fmla="*/ 0 60000 65536"/>
                <a:gd name="T11" fmla="*/ 0 60000 65536"/>
                <a:gd name="T12" fmla="*/ 0 w 144"/>
                <a:gd name="T13" fmla="*/ 0 h 672"/>
                <a:gd name="T14" fmla="*/ 144 w 144"/>
                <a:gd name="T15" fmla="*/ 672 h 672"/>
              </a:gdLst>
              <a:ahLst/>
              <a:cxnLst>
                <a:cxn ang="T8">
                  <a:pos x="T0" y="T1"/>
                </a:cxn>
                <a:cxn ang="T9">
                  <a:pos x="T2" y="T3"/>
                </a:cxn>
                <a:cxn ang="T10">
                  <a:pos x="T4" y="T5"/>
                </a:cxn>
                <a:cxn ang="T11">
                  <a:pos x="T6" y="T7"/>
                </a:cxn>
              </a:cxnLst>
              <a:rect l="T12" t="T13" r="T14" b="T15"/>
              <a:pathLst>
                <a:path w="144" h="672">
                  <a:moveTo>
                    <a:pt x="0" y="0"/>
                  </a:moveTo>
                  <a:lnTo>
                    <a:pt x="144" y="0"/>
                  </a:lnTo>
                  <a:lnTo>
                    <a:pt x="144" y="672"/>
                  </a:lnTo>
                  <a:lnTo>
                    <a:pt x="0" y="672"/>
                  </a:lnTo>
                </a:path>
              </a:pathLst>
            </a:custGeom>
            <a:noFill/>
            <a:ln w="9525">
              <a:solidFill>
                <a:schemeClr val="tx1"/>
              </a:solidFill>
              <a:round/>
              <a:headEnd/>
              <a:tailEnd/>
            </a:ln>
          </p:spPr>
          <p:txBody>
            <a:bodyPr/>
            <a:lstStyle/>
            <a:p>
              <a:endParaRPr lang="en-US"/>
            </a:p>
          </p:txBody>
        </p:sp>
        <p:sp>
          <p:nvSpPr>
            <p:cNvPr id="13354" name="Rectangle 35"/>
            <p:cNvSpPr>
              <a:spLocks noChangeArrowheads="1"/>
            </p:cNvSpPr>
            <p:nvPr/>
          </p:nvSpPr>
          <p:spPr bwMode="auto">
            <a:xfrm>
              <a:off x="3912" y="3168"/>
              <a:ext cx="480" cy="233"/>
            </a:xfrm>
            <a:prstGeom prst="rect">
              <a:avLst/>
            </a:prstGeom>
            <a:noFill/>
            <a:ln w="9525">
              <a:noFill/>
              <a:miter lim="800000"/>
              <a:headEnd/>
              <a:tailEnd/>
            </a:ln>
          </p:spPr>
          <p:txBody>
            <a:bodyPr wrap="none">
              <a:spAutoFit/>
            </a:bodyPr>
            <a:lstStyle/>
            <a:p>
              <a:r>
                <a:rPr lang="en-US"/>
                <a:t>Cache</a:t>
              </a:r>
            </a:p>
          </p:txBody>
        </p:sp>
        <p:sp>
          <p:nvSpPr>
            <p:cNvPr id="13355" name="Rectangle 36"/>
            <p:cNvSpPr>
              <a:spLocks noChangeArrowheads="1"/>
            </p:cNvSpPr>
            <p:nvPr/>
          </p:nvSpPr>
          <p:spPr bwMode="auto">
            <a:xfrm>
              <a:off x="3048" y="3168"/>
              <a:ext cx="768" cy="240"/>
            </a:xfrm>
            <a:prstGeom prst="rect">
              <a:avLst/>
            </a:prstGeom>
            <a:solidFill>
              <a:schemeClr val="accent1"/>
            </a:solidFill>
            <a:ln w="9525">
              <a:solidFill>
                <a:schemeClr val="tx1"/>
              </a:solidFill>
              <a:miter lim="800000"/>
              <a:headEnd/>
              <a:tailEnd/>
            </a:ln>
          </p:spPr>
          <p:txBody>
            <a:bodyPr wrap="none" anchor="ctr"/>
            <a:lstStyle/>
            <a:p>
              <a:pPr algn="ctr"/>
              <a:r>
                <a:rPr lang="en-US"/>
                <a:t>Thread #1</a:t>
              </a:r>
            </a:p>
          </p:txBody>
        </p:sp>
        <p:sp>
          <p:nvSpPr>
            <p:cNvPr id="13356" name="AutoShape 37"/>
            <p:cNvSpPr>
              <a:spLocks noChangeArrowheads="1"/>
            </p:cNvSpPr>
            <p:nvPr/>
          </p:nvSpPr>
          <p:spPr bwMode="auto">
            <a:xfrm>
              <a:off x="2952" y="3600"/>
              <a:ext cx="1632" cy="480"/>
            </a:xfrm>
            <a:prstGeom prst="flowChartAlternateProcess">
              <a:avLst/>
            </a:prstGeom>
            <a:solidFill>
              <a:srgbClr val="CCECFF"/>
            </a:solidFill>
            <a:ln w="9525">
              <a:solidFill>
                <a:schemeClr val="tx1"/>
              </a:solidFill>
              <a:miter lim="800000"/>
              <a:headEnd/>
              <a:tailEnd/>
            </a:ln>
          </p:spPr>
          <p:txBody>
            <a:bodyPr wrap="none" anchor="ctr"/>
            <a:lstStyle/>
            <a:p>
              <a:endParaRPr lang="en-US"/>
            </a:p>
          </p:txBody>
        </p:sp>
        <p:sp>
          <p:nvSpPr>
            <p:cNvPr id="13357" name="Text Box 38"/>
            <p:cNvSpPr txBox="1">
              <a:spLocks noChangeArrowheads="1"/>
            </p:cNvSpPr>
            <p:nvPr/>
          </p:nvSpPr>
          <p:spPr bwMode="auto">
            <a:xfrm>
              <a:off x="3240" y="3552"/>
              <a:ext cx="1090" cy="233"/>
            </a:xfrm>
            <a:prstGeom prst="rect">
              <a:avLst/>
            </a:prstGeom>
            <a:noFill/>
            <a:ln w="9525">
              <a:noFill/>
              <a:miter lim="800000"/>
              <a:headEnd/>
              <a:tailEnd/>
            </a:ln>
          </p:spPr>
          <p:txBody>
            <a:bodyPr wrap="none">
              <a:spAutoFit/>
            </a:bodyPr>
            <a:lstStyle/>
            <a:p>
              <a:r>
                <a:rPr lang="en-US"/>
                <a:t>Private variables</a:t>
              </a:r>
            </a:p>
          </p:txBody>
        </p:sp>
        <p:sp>
          <p:nvSpPr>
            <p:cNvPr id="13358" name="Rectangle 39"/>
            <p:cNvSpPr>
              <a:spLocks noChangeArrowheads="1"/>
            </p:cNvSpPr>
            <p:nvPr/>
          </p:nvSpPr>
          <p:spPr bwMode="auto">
            <a:xfrm>
              <a:off x="3912" y="3792"/>
              <a:ext cx="480" cy="233"/>
            </a:xfrm>
            <a:prstGeom prst="rect">
              <a:avLst/>
            </a:prstGeom>
            <a:noFill/>
            <a:ln w="9525">
              <a:noFill/>
              <a:miter lim="800000"/>
              <a:headEnd/>
              <a:tailEnd/>
            </a:ln>
          </p:spPr>
          <p:txBody>
            <a:bodyPr wrap="none">
              <a:spAutoFit/>
            </a:bodyPr>
            <a:lstStyle/>
            <a:p>
              <a:r>
                <a:rPr lang="en-US"/>
                <a:t>Cache</a:t>
              </a:r>
            </a:p>
          </p:txBody>
        </p:sp>
        <p:sp>
          <p:nvSpPr>
            <p:cNvPr id="13359" name="Rectangle 40"/>
            <p:cNvSpPr>
              <a:spLocks noChangeArrowheads="1"/>
            </p:cNvSpPr>
            <p:nvPr/>
          </p:nvSpPr>
          <p:spPr bwMode="auto">
            <a:xfrm>
              <a:off x="3048" y="3792"/>
              <a:ext cx="768" cy="240"/>
            </a:xfrm>
            <a:prstGeom prst="rect">
              <a:avLst/>
            </a:prstGeom>
            <a:solidFill>
              <a:schemeClr val="accent1"/>
            </a:solidFill>
            <a:ln w="9525">
              <a:solidFill>
                <a:schemeClr val="tx1"/>
              </a:solidFill>
              <a:miter lim="800000"/>
              <a:headEnd/>
              <a:tailEnd/>
            </a:ln>
          </p:spPr>
          <p:txBody>
            <a:bodyPr wrap="none" anchor="ctr"/>
            <a:lstStyle/>
            <a:p>
              <a:pPr algn="ctr"/>
              <a:r>
                <a:rPr lang="en-US"/>
                <a:t>Thread #n</a:t>
              </a:r>
            </a:p>
          </p:txBody>
        </p:sp>
        <p:sp>
          <p:nvSpPr>
            <p:cNvPr id="13360" name="Rectangle 41"/>
            <p:cNvSpPr>
              <a:spLocks noChangeArrowheads="1"/>
            </p:cNvSpPr>
            <p:nvPr/>
          </p:nvSpPr>
          <p:spPr bwMode="auto">
            <a:xfrm>
              <a:off x="1440" y="2976"/>
              <a:ext cx="1032" cy="1049"/>
            </a:xfrm>
            <a:prstGeom prst="rect">
              <a:avLst/>
            </a:prstGeom>
            <a:solidFill>
              <a:schemeClr val="accent2"/>
            </a:solidFill>
            <a:ln w="9525">
              <a:solidFill>
                <a:schemeClr val="tx1"/>
              </a:solidFill>
              <a:miter lim="800000"/>
              <a:headEnd/>
              <a:tailEnd/>
            </a:ln>
          </p:spPr>
          <p:txBody>
            <a:bodyPr wrap="none" anchor="ctr"/>
            <a:lstStyle/>
            <a:p>
              <a:pPr algn="ctr"/>
              <a:r>
                <a:rPr lang="en-US" dirty="0"/>
                <a:t>Threading </a:t>
              </a:r>
              <a:r>
                <a:rPr lang="en-US" dirty="0" smtClean="0"/>
                <a:t>can be</a:t>
              </a:r>
              <a:br>
                <a:rPr lang="en-US" dirty="0" smtClean="0"/>
              </a:br>
              <a:r>
                <a:rPr lang="en-US" dirty="0" smtClean="0"/>
                <a:t>managed at</a:t>
              </a:r>
              <a:endParaRPr lang="en-US" dirty="0"/>
            </a:p>
            <a:p>
              <a:pPr algn="ctr"/>
              <a:r>
                <a:rPr lang="en-US" dirty="0" smtClean="0"/>
                <a:t>Hardware-level,</a:t>
              </a:r>
              <a:endParaRPr lang="en-US" dirty="0"/>
            </a:p>
            <a:p>
              <a:pPr algn="ctr"/>
              <a:r>
                <a:rPr lang="en-US" dirty="0" smtClean="0"/>
                <a:t>Software-level,</a:t>
              </a:r>
              <a:endParaRPr lang="en-US" dirty="0"/>
            </a:p>
            <a:p>
              <a:pPr algn="ctr"/>
              <a:r>
                <a:rPr lang="en-US" dirty="0" smtClean="0"/>
                <a:t>or Runtime</a:t>
              </a:r>
              <a:endParaRPr lang="en-US" dirty="0"/>
            </a:p>
            <a:p>
              <a:pPr algn="ctr"/>
              <a:r>
                <a:rPr lang="en-US" dirty="0"/>
                <a:t>JVM / </a:t>
              </a:r>
              <a:r>
                <a:rPr lang="en-US" dirty="0" err="1"/>
                <a:t>.Net</a:t>
              </a:r>
              <a:endParaRPr lang="en-US" dirty="0"/>
            </a:p>
          </p:txBody>
        </p:sp>
        <p:cxnSp>
          <p:nvCxnSpPr>
            <p:cNvPr id="13361" name="AutoShape 42"/>
            <p:cNvCxnSpPr>
              <a:cxnSpLocks noChangeShapeType="1"/>
              <a:stCxn id="13371" idx="2"/>
              <a:endCxn id="13360" idx="0"/>
            </p:cNvCxnSpPr>
            <p:nvPr/>
          </p:nvCxnSpPr>
          <p:spPr bwMode="auto">
            <a:xfrm rot="5400000">
              <a:off x="2742" y="1902"/>
              <a:ext cx="288" cy="1860"/>
            </a:xfrm>
            <a:prstGeom prst="bentConnector3">
              <a:avLst>
                <a:gd name="adj1" fmla="val 50000"/>
              </a:avLst>
            </a:prstGeom>
            <a:noFill/>
            <a:ln w="12700">
              <a:solidFill>
                <a:srgbClr val="0000FF"/>
              </a:solidFill>
              <a:miter lim="800000"/>
              <a:headEnd/>
              <a:tailEnd type="triangle" w="med" len="med"/>
            </a:ln>
          </p:spPr>
        </p:cxnSp>
      </p:grpSp>
      <p:grpSp>
        <p:nvGrpSpPr>
          <p:cNvPr id="4" name="Group 64"/>
          <p:cNvGrpSpPr>
            <a:grpSpLocks/>
          </p:cNvGrpSpPr>
          <p:nvPr/>
        </p:nvGrpSpPr>
        <p:grpSpPr bwMode="auto">
          <a:xfrm>
            <a:off x="381000" y="533400"/>
            <a:ext cx="8458200" cy="2832100"/>
            <a:chOff x="240" y="288"/>
            <a:chExt cx="5328" cy="1784"/>
          </a:xfrm>
        </p:grpSpPr>
        <p:sp>
          <p:nvSpPr>
            <p:cNvPr id="13326" name="Text Box 10"/>
            <p:cNvSpPr txBox="1">
              <a:spLocks noChangeArrowheads="1"/>
            </p:cNvSpPr>
            <p:nvPr/>
          </p:nvSpPr>
          <p:spPr bwMode="auto">
            <a:xfrm>
              <a:off x="3288" y="1488"/>
              <a:ext cx="116" cy="231"/>
            </a:xfrm>
            <a:prstGeom prst="rect">
              <a:avLst/>
            </a:prstGeom>
            <a:noFill/>
            <a:ln w="9525">
              <a:noFill/>
              <a:miter lim="800000"/>
              <a:headEnd/>
              <a:tailEnd/>
            </a:ln>
          </p:spPr>
          <p:txBody>
            <a:bodyPr wrap="none">
              <a:spAutoFit/>
            </a:bodyPr>
            <a:lstStyle/>
            <a:p>
              <a:endParaRPr lang="en-GB"/>
            </a:p>
          </p:txBody>
        </p:sp>
        <p:sp>
          <p:nvSpPr>
            <p:cNvPr id="13327" name="Rectangle 45"/>
            <p:cNvSpPr>
              <a:spLocks noChangeArrowheads="1"/>
            </p:cNvSpPr>
            <p:nvPr/>
          </p:nvSpPr>
          <p:spPr bwMode="auto">
            <a:xfrm>
              <a:off x="240" y="1152"/>
              <a:ext cx="768" cy="672"/>
            </a:xfrm>
            <a:prstGeom prst="rect">
              <a:avLst/>
            </a:prstGeom>
            <a:solidFill>
              <a:schemeClr val="accent2"/>
            </a:solidFill>
            <a:ln w="9525">
              <a:solidFill>
                <a:schemeClr val="tx1"/>
              </a:solidFill>
              <a:miter lim="800000"/>
              <a:headEnd/>
              <a:tailEnd/>
            </a:ln>
          </p:spPr>
          <p:txBody>
            <a:bodyPr wrap="none" anchor="ctr"/>
            <a:lstStyle/>
            <a:p>
              <a:pPr algn="ctr"/>
              <a:r>
                <a:rPr lang="en-US"/>
                <a:t>Distributed</a:t>
              </a:r>
            </a:p>
            <a:p>
              <a:pPr algn="ctr"/>
              <a:r>
                <a:rPr lang="en-US"/>
                <a:t>OS</a:t>
              </a:r>
            </a:p>
          </p:txBody>
        </p:sp>
        <p:sp>
          <p:nvSpPr>
            <p:cNvPr id="13328" name="AutoShape 46"/>
            <p:cNvSpPr>
              <a:spLocks noChangeArrowheads="1"/>
            </p:cNvSpPr>
            <p:nvPr/>
          </p:nvSpPr>
          <p:spPr bwMode="auto">
            <a:xfrm>
              <a:off x="3000" y="288"/>
              <a:ext cx="1632" cy="480"/>
            </a:xfrm>
            <a:prstGeom prst="flowChartAlternateProcess">
              <a:avLst/>
            </a:prstGeom>
            <a:solidFill>
              <a:srgbClr val="CCECFF"/>
            </a:solidFill>
            <a:ln w="9525">
              <a:solidFill>
                <a:schemeClr val="tx1"/>
              </a:solidFill>
              <a:miter lim="800000"/>
              <a:headEnd/>
              <a:tailEnd/>
            </a:ln>
          </p:spPr>
          <p:txBody>
            <a:bodyPr wrap="none" anchor="ctr"/>
            <a:lstStyle/>
            <a:p>
              <a:endParaRPr lang="en-US"/>
            </a:p>
          </p:txBody>
        </p:sp>
        <p:sp>
          <p:nvSpPr>
            <p:cNvPr id="13329" name="Text Box 47"/>
            <p:cNvSpPr txBox="1">
              <a:spLocks noChangeArrowheads="1"/>
            </p:cNvSpPr>
            <p:nvPr/>
          </p:nvSpPr>
          <p:spPr bwMode="auto">
            <a:xfrm>
              <a:off x="3984" y="288"/>
              <a:ext cx="480" cy="233"/>
            </a:xfrm>
            <a:prstGeom prst="rect">
              <a:avLst/>
            </a:prstGeom>
            <a:noFill/>
            <a:ln w="9525">
              <a:noFill/>
              <a:miter lim="800000"/>
              <a:headEnd/>
              <a:tailEnd/>
            </a:ln>
          </p:spPr>
          <p:txBody>
            <a:bodyPr wrap="none">
              <a:spAutoFit/>
            </a:bodyPr>
            <a:lstStyle/>
            <a:p>
              <a:r>
                <a:rPr lang="en-US"/>
                <a:t>Cache</a:t>
              </a:r>
            </a:p>
          </p:txBody>
        </p:sp>
        <p:sp>
          <p:nvSpPr>
            <p:cNvPr id="13330" name="Text Box 48"/>
            <p:cNvSpPr txBox="1">
              <a:spLocks noChangeArrowheads="1"/>
            </p:cNvSpPr>
            <p:nvPr/>
          </p:nvSpPr>
          <p:spPr bwMode="auto">
            <a:xfrm>
              <a:off x="3716" y="720"/>
              <a:ext cx="296" cy="231"/>
            </a:xfrm>
            <a:prstGeom prst="rect">
              <a:avLst/>
            </a:prstGeom>
            <a:noFill/>
            <a:ln w="9525">
              <a:noFill/>
              <a:miter lim="800000"/>
              <a:headEnd/>
              <a:tailEnd/>
            </a:ln>
          </p:spPr>
          <p:txBody>
            <a:bodyPr wrap="none">
              <a:spAutoFit/>
            </a:bodyPr>
            <a:lstStyle/>
            <a:p>
              <a:r>
                <a:rPr lang="en-US"/>
                <a:t>. . .</a:t>
              </a:r>
            </a:p>
          </p:txBody>
        </p:sp>
        <p:sp>
          <p:nvSpPr>
            <p:cNvPr id="13331" name="Freeform 49"/>
            <p:cNvSpPr>
              <a:spLocks/>
            </p:cNvSpPr>
            <p:nvPr/>
          </p:nvSpPr>
          <p:spPr bwMode="auto">
            <a:xfrm>
              <a:off x="2808" y="528"/>
              <a:ext cx="192" cy="672"/>
            </a:xfrm>
            <a:custGeom>
              <a:avLst/>
              <a:gdLst>
                <a:gd name="T0" fmla="*/ 192 w 192"/>
                <a:gd name="T1" fmla="*/ 0 h 672"/>
                <a:gd name="T2" fmla="*/ 0 w 192"/>
                <a:gd name="T3" fmla="*/ 0 h 672"/>
                <a:gd name="T4" fmla="*/ 0 w 192"/>
                <a:gd name="T5" fmla="*/ 672 h 672"/>
                <a:gd name="T6" fmla="*/ 192 w 192"/>
                <a:gd name="T7" fmla="*/ 672 h 672"/>
                <a:gd name="T8" fmla="*/ 0 60000 65536"/>
                <a:gd name="T9" fmla="*/ 0 60000 65536"/>
                <a:gd name="T10" fmla="*/ 0 60000 65536"/>
                <a:gd name="T11" fmla="*/ 0 60000 65536"/>
                <a:gd name="T12" fmla="*/ 0 w 192"/>
                <a:gd name="T13" fmla="*/ 0 h 672"/>
                <a:gd name="T14" fmla="*/ 192 w 192"/>
                <a:gd name="T15" fmla="*/ 672 h 672"/>
              </a:gdLst>
              <a:ahLst/>
              <a:cxnLst>
                <a:cxn ang="T8">
                  <a:pos x="T0" y="T1"/>
                </a:cxn>
                <a:cxn ang="T9">
                  <a:pos x="T2" y="T3"/>
                </a:cxn>
                <a:cxn ang="T10">
                  <a:pos x="T4" y="T5"/>
                </a:cxn>
                <a:cxn ang="T11">
                  <a:pos x="T6" y="T7"/>
                </a:cxn>
              </a:cxnLst>
              <a:rect l="T12" t="T13" r="T14" b="T15"/>
              <a:pathLst>
                <a:path w="192" h="672">
                  <a:moveTo>
                    <a:pt x="192" y="0"/>
                  </a:moveTo>
                  <a:lnTo>
                    <a:pt x="0" y="0"/>
                  </a:lnTo>
                  <a:lnTo>
                    <a:pt x="0" y="672"/>
                  </a:lnTo>
                  <a:lnTo>
                    <a:pt x="192" y="672"/>
                  </a:lnTo>
                </a:path>
              </a:pathLst>
            </a:custGeom>
            <a:noFill/>
            <a:ln w="9525">
              <a:solidFill>
                <a:schemeClr val="tx1"/>
              </a:solidFill>
              <a:round/>
              <a:headEnd/>
              <a:tailEnd/>
            </a:ln>
          </p:spPr>
          <p:txBody>
            <a:bodyPr/>
            <a:lstStyle/>
            <a:p>
              <a:endParaRPr lang="en-US"/>
            </a:p>
          </p:txBody>
        </p:sp>
        <p:sp>
          <p:nvSpPr>
            <p:cNvPr id="13332" name="Line 50"/>
            <p:cNvSpPr>
              <a:spLocks noChangeShapeType="1"/>
            </p:cNvSpPr>
            <p:nvPr/>
          </p:nvSpPr>
          <p:spPr bwMode="auto">
            <a:xfrm>
              <a:off x="2160" y="864"/>
              <a:ext cx="648" cy="0"/>
            </a:xfrm>
            <a:prstGeom prst="line">
              <a:avLst/>
            </a:prstGeom>
            <a:noFill/>
            <a:ln w="9525">
              <a:solidFill>
                <a:schemeClr val="tx1"/>
              </a:solidFill>
              <a:round/>
              <a:headEnd/>
              <a:tailEnd/>
            </a:ln>
          </p:spPr>
          <p:txBody>
            <a:bodyPr/>
            <a:lstStyle/>
            <a:p>
              <a:endParaRPr lang="en-US"/>
            </a:p>
          </p:txBody>
        </p:sp>
        <p:sp>
          <p:nvSpPr>
            <p:cNvPr id="13333" name="Line 51"/>
            <p:cNvSpPr>
              <a:spLocks noChangeShapeType="1"/>
            </p:cNvSpPr>
            <p:nvPr/>
          </p:nvSpPr>
          <p:spPr bwMode="auto">
            <a:xfrm>
              <a:off x="4776" y="912"/>
              <a:ext cx="432" cy="0"/>
            </a:xfrm>
            <a:prstGeom prst="line">
              <a:avLst/>
            </a:prstGeom>
            <a:noFill/>
            <a:ln w="9525">
              <a:solidFill>
                <a:schemeClr val="tx1"/>
              </a:solidFill>
              <a:round/>
              <a:headEnd/>
              <a:tailEnd/>
            </a:ln>
          </p:spPr>
          <p:txBody>
            <a:bodyPr/>
            <a:lstStyle/>
            <a:p>
              <a:endParaRPr lang="en-US"/>
            </a:p>
          </p:txBody>
        </p:sp>
        <p:sp>
          <p:nvSpPr>
            <p:cNvPr id="13334" name="Rectangle 52"/>
            <p:cNvSpPr>
              <a:spLocks noChangeArrowheads="1"/>
            </p:cNvSpPr>
            <p:nvPr/>
          </p:nvSpPr>
          <p:spPr bwMode="auto">
            <a:xfrm>
              <a:off x="4992" y="600"/>
              <a:ext cx="576" cy="543"/>
            </a:xfrm>
            <a:prstGeom prst="rect">
              <a:avLst/>
            </a:prstGeom>
            <a:solidFill>
              <a:srgbClr val="CCECFF"/>
            </a:solidFill>
            <a:ln w="9525">
              <a:solidFill>
                <a:schemeClr val="tx1"/>
              </a:solidFill>
              <a:miter lim="800000"/>
              <a:headEnd/>
              <a:tailEnd/>
            </a:ln>
          </p:spPr>
          <p:txBody>
            <a:bodyPr wrap="none" anchor="ctr"/>
            <a:lstStyle/>
            <a:p>
              <a:pPr algn="ctr"/>
              <a:r>
                <a:rPr lang="en-US"/>
                <a:t>Shared</a:t>
              </a:r>
            </a:p>
            <a:p>
              <a:pPr algn="ctr"/>
              <a:r>
                <a:rPr lang="en-US"/>
                <a:t>memory</a:t>
              </a:r>
            </a:p>
          </p:txBody>
        </p:sp>
        <p:sp>
          <p:nvSpPr>
            <p:cNvPr id="13335" name="Freeform 53"/>
            <p:cNvSpPr>
              <a:spLocks/>
            </p:cNvSpPr>
            <p:nvPr/>
          </p:nvSpPr>
          <p:spPr bwMode="auto">
            <a:xfrm>
              <a:off x="4632" y="528"/>
              <a:ext cx="144" cy="672"/>
            </a:xfrm>
            <a:custGeom>
              <a:avLst/>
              <a:gdLst>
                <a:gd name="T0" fmla="*/ 0 w 144"/>
                <a:gd name="T1" fmla="*/ 0 h 672"/>
                <a:gd name="T2" fmla="*/ 144 w 144"/>
                <a:gd name="T3" fmla="*/ 0 h 672"/>
                <a:gd name="T4" fmla="*/ 144 w 144"/>
                <a:gd name="T5" fmla="*/ 672 h 672"/>
                <a:gd name="T6" fmla="*/ 0 w 144"/>
                <a:gd name="T7" fmla="*/ 672 h 672"/>
                <a:gd name="T8" fmla="*/ 0 60000 65536"/>
                <a:gd name="T9" fmla="*/ 0 60000 65536"/>
                <a:gd name="T10" fmla="*/ 0 60000 65536"/>
                <a:gd name="T11" fmla="*/ 0 60000 65536"/>
                <a:gd name="T12" fmla="*/ 0 w 144"/>
                <a:gd name="T13" fmla="*/ 0 h 672"/>
                <a:gd name="T14" fmla="*/ 144 w 144"/>
                <a:gd name="T15" fmla="*/ 672 h 672"/>
              </a:gdLst>
              <a:ahLst/>
              <a:cxnLst>
                <a:cxn ang="T8">
                  <a:pos x="T0" y="T1"/>
                </a:cxn>
                <a:cxn ang="T9">
                  <a:pos x="T2" y="T3"/>
                </a:cxn>
                <a:cxn ang="T10">
                  <a:pos x="T4" y="T5"/>
                </a:cxn>
                <a:cxn ang="T11">
                  <a:pos x="T6" y="T7"/>
                </a:cxn>
              </a:cxnLst>
              <a:rect l="T12" t="T13" r="T14" b="T15"/>
              <a:pathLst>
                <a:path w="144" h="672">
                  <a:moveTo>
                    <a:pt x="0" y="0"/>
                  </a:moveTo>
                  <a:lnTo>
                    <a:pt x="144" y="0"/>
                  </a:lnTo>
                  <a:lnTo>
                    <a:pt x="144" y="672"/>
                  </a:lnTo>
                  <a:lnTo>
                    <a:pt x="0" y="672"/>
                  </a:lnTo>
                </a:path>
              </a:pathLst>
            </a:custGeom>
            <a:noFill/>
            <a:ln w="9525">
              <a:solidFill>
                <a:schemeClr val="tx1"/>
              </a:solidFill>
              <a:round/>
              <a:headEnd/>
              <a:tailEnd/>
            </a:ln>
          </p:spPr>
          <p:txBody>
            <a:bodyPr/>
            <a:lstStyle/>
            <a:p>
              <a:endParaRPr lang="en-US"/>
            </a:p>
          </p:txBody>
        </p:sp>
        <p:sp>
          <p:nvSpPr>
            <p:cNvPr id="13336" name="Rectangle 54"/>
            <p:cNvSpPr>
              <a:spLocks noChangeArrowheads="1"/>
            </p:cNvSpPr>
            <p:nvPr/>
          </p:nvSpPr>
          <p:spPr bwMode="auto">
            <a:xfrm>
              <a:off x="3960" y="480"/>
              <a:ext cx="664" cy="231"/>
            </a:xfrm>
            <a:prstGeom prst="rect">
              <a:avLst/>
            </a:prstGeom>
            <a:noFill/>
            <a:ln w="9525">
              <a:noFill/>
              <a:miter lim="800000"/>
              <a:headEnd/>
              <a:tailEnd/>
            </a:ln>
          </p:spPr>
          <p:txBody>
            <a:bodyPr wrap="none">
              <a:spAutoFit/>
            </a:bodyPr>
            <a:lstStyle/>
            <a:p>
              <a:r>
                <a:rPr lang="en-US" dirty="0"/>
                <a:t>Data area</a:t>
              </a:r>
            </a:p>
          </p:txBody>
        </p:sp>
        <p:sp>
          <p:nvSpPr>
            <p:cNvPr id="13337" name="Rectangle 55"/>
            <p:cNvSpPr>
              <a:spLocks noChangeArrowheads="1"/>
            </p:cNvSpPr>
            <p:nvPr/>
          </p:nvSpPr>
          <p:spPr bwMode="auto">
            <a:xfrm>
              <a:off x="3096" y="480"/>
              <a:ext cx="768" cy="240"/>
            </a:xfrm>
            <a:prstGeom prst="rect">
              <a:avLst/>
            </a:prstGeom>
            <a:solidFill>
              <a:schemeClr val="accent1"/>
            </a:solidFill>
            <a:ln w="9525">
              <a:solidFill>
                <a:schemeClr val="tx1"/>
              </a:solidFill>
              <a:miter lim="800000"/>
              <a:headEnd/>
              <a:tailEnd/>
            </a:ln>
          </p:spPr>
          <p:txBody>
            <a:bodyPr wrap="none" anchor="ctr"/>
            <a:lstStyle/>
            <a:p>
              <a:pPr algn="ctr"/>
              <a:r>
                <a:rPr lang="en-US"/>
                <a:t>Process #1</a:t>
              </a:r>
            </a:p>
          </p:txBody>
        </p:sp>
        <p:sp>
          <p:nvSpPr>
            <p:cNvPr id="13338" name="AutoShape 56"/>
            <p:cNvSpPr>
              <a:spLocks noChangeArrowheads="1"/>
            </p:cNvSpPr>
            <p:nvPr/>
          </p:nvSpPr>
          <p:spPr bwMode="auto">
            <a:xfrm>
              <a:off x="3000" y="960"/>
              <a:ext cx="1632" cy="480"/>
            </a:xfrm>
            <a:prstGeom prst="flowChartAlternateProcess">
              <a:avLst/>
            </a:prstGeom>
            <a:solidFill>
              <a:srgbClr val="CCECFF"/>
            </a:solidFill>
            <a:ln w="9525">
              <a:solidFill>
                <a:schemeClr val="tx1"/>
              </a:solidFill>
              <a:miter lim="800000"/>
              <a:headEnd/>
              <a:tailEnd/>
            </a:ln>
          </p:spPr>
          <p:txBody>
            <a:bodyPr wrap="none" anchor="ctr"/>
            <a:lstStyle/>
            <a:p>
              <a:endParaRPr lang="en-US"/>
            </a:p>
          </p:txBody>
        </p:sp>
        <p:sp>
          <p:nvSpPr>
            <p:cNvPr id="13339" name="Text Box 57"/>
            <p:cNvSpPr txBox="1">
              <a:spLocks noChangeArrowheads="1"/>
            </p:cNvSpPr>
            <p:nvPr/>
          </p:nvSpPr>
          <p:spPr bwMode="auto">
            <a:xfrm>
              <a:off x="3288" y="912"/>
              <a:ext cx="1090" cy="233"/>
            </a:xfrm>
            <a:prstGeom prst="rect">
              <a:avLst/>
            </a:prstGeom>
            <a:noFill/>
            <a:ln w="9525">
              <a:noFill/>
              <a:miter lim="800000"/>
              <a:headEnd/>
              <a:tailEnd/>
            </a:ln>
          </p:spPr>
          <p:txBody>
            <a:bodyPr wrap="none">
              <a:spAutoFit/>
            </a:bodyPr>
            <a:lstStyle/>
            <a:p>
              <a:r>
                <a:rPr lang="en-US"/>
                <a:t>Private variables</a:t>
              </a:r>
            </a:p>
          </p:txBody>
        </p:sp>
        <p:sp>
          <p:nvSpPr>
            <p:cNvPr id="13340" name="Rectangle 58"/>
            <p:cNvSpPr>
              <a:spLocks noChangeArrowheads="1"/>
            </p:cNvSpPr>
            <p:nvPr/>
          </p:nvSpPr>
          <p:spPr bwMode="auto">
            <a:xfrm>
              <a:off x="3960" y="1152"/>
              <a:ext cx="480" cy="233"/>
            </a:xfrm>
            <a:prstGeom prst="rect">
              <a:avLst/>
            </a:prstGeom>
            <a:noFill/>
            <a:ln w="9525">
              <a:noFill/>
              <a:miter lim="800000"/>
              <a:headEnd/>
              <a:tailEnd/>
            </a:ln>
          </p:spPr>
          <p:txBody>
            <a:bodyPr wrap="none">
              <a:spAutoFit/>
            </a:bodyPr>
            <a:lstStyle/>
            <a:p>
              <a:r>
                <a:rPr lang="en-US"/>
                <a:t>Cache</a:t>
              </a:r>
            </a:p>
          </p:txBody>
        </p:sp>
        <p:sp>
          <p:nvSpPr>
            <p:cNvPr id="13341" name="Rectangle 59"/>
            <p:cNvSpPr>
              <a:spLocks noChangeArrowheads="1"/>
            </p:cNvSpPr>
            <p:nvPr/>
          </p:nvSpPr>
          <p:spPr bwMode="auto">
            <a:xfrm>
              <a:off x="3096" y="1152"/>
              <a:ext cx="768" cy="240"/>
            </a:xfrm>
            <a:prstGeom prst="rect">
              <a:avLst/>
            </a:prstGeom>
            <a:solidFill>
              <a:schemeClr val="accent1"/>
            </a:solidFill>
            <a:ln w="9525">
              <a:solidFill>
                <a:schemeClr val="tx1"/>
              </a:solidFill>
              <a:miter lim="800000"/>
              <a:headEnd/>
              <a:tailEnd/>
            </a:ln>
          </p:spPr>
          <p:txBody>
            <a:bodyPr wrap="none" anchor="ctr"/>
            <a:lstStyle/>
            <a:p>
              <a:pPr algn="ctr"/>
              <a:r>
                <a:rPr lang="en-US"/>
                <a:t>Process #k</a:t>
              </a:r>
            </a:p>
          </p:txBody>
        </p:sp>
        <p:sp>
          <p:nvSpPr>
            <p:cNvPr id="13342" name="Rectangle 60"/>
            <p:cNvSpPr>
              <a:spLocks noChangeArrowheads="1"/>
            </p:cNvSpPr>
            <p:nvPr/>
          </p:nvSpPr>
          <p:spPr bwMode="auto">
            <a:xfrm>
              <a:off x="1872" y="600"/>
              <a:ext cx="576" cy="543"/>
            </a:xfrm>
            <a:prstGeom prst="rect">
              <a:avLst/>
            </a:prstGeom>
            <a:solidFill>
              <a:schemeClr val="accent2"/>
            </a:solidFill>
            <a:ln w="9525">
              <a:solidFill>
                <a:schemeClr val="tx1"/>
              </a:solidFill>
              <a:miter lim="800000"/>
              <a:headEnd/>
              <a:tailEnd/>
            </a:ln>
          </p:spPr>
          <p:txBody>
            <a:bodyPr wrap="none" anchor="ctr"/>
            <a:lstStyle/>
            <a:p>
              <a:pPr algn="ctr"/>
              <a:r>
                <a:rPr lang="en-US"/>
                <a:t>OS</a:t>
              </a:r>
            </a:p>
          </p:txBody>
        </p:sp>
        <p:cxnSp>
          <p:nvCxnSpPr>
            <p:cNvPr id="13343" name="AutoShape 61"/>
            <p:cNvCxnSpPr>
              <a:cxnSpLocks noChangeShapeType="1"/>
              <a:stCxn id="13327" idx="3"/>
              <a:endCxn id="13342" idx="1"/>
            </p:cNvCxnSpPr>
            <p:nvPr/>
          </p:nvCxnSpPr>
          <p:spPr bwMode="auto">
            <a:xfrm flipV="1">
              <a:off x="1008" y="872"/>
              <a:ext cx="864" cy="616"/>
            </a:xfrm>
            <a:prstGeom prst="bentConnector3">
              <a:avLst>
                <a:gd name="adj1" fmla="val 50000"/>
              </a:avLst>
            </a:prstGeom>
            <a:noFill/>
            <a:ln w="9525">
              <a:solidFill>
                <a:schemeClr val="tx1"/>
              </a:solidFill>
              <a:miter lim="800000"/>
              <a:headEnd/>
              <a:tailEnd type="triangle" w="med" len="med"/>
            </a:ln>
          </p:spPr>
        </p:cxnSp>
        <p:cxnSp>
          <p:nvCxnSpPr>
            <p:cNvPr id="13344" name="AutoShape 62"/>
            <p:cNvCxnSpPr>
              <a:cxnSpLocks noChangeShapeType="1"/>
              <a:stCxn id="13327" idx="3"/>
              <a:endCxn id="13375" idx="1"/>
            </p:cNvCxnSpPr>
            <p:nvPr/>
          </p:nvCxnSpPr>
          <p:spPr bwMode="auto">
            <a:xfrm>
              <a:off x="1008" y="1488"/>
              <a:ext cx="864" cy="584"/>
            </a:xfrm>
            <a:prstGeom prst="bentConnector3">
              <a:avLst>
                <a:gd name="adj1" fmla="val 50000"/>
              </a:avLst>
            </a:prstGeom>
            <a:noFill/>
            <a:ln w="9525">
              <a:solidFill>
                <a:schemeClr val="tx1"/>
              </a:solidFill>
              <a:miter lim="800000"/>
              <a:headEnd/>
              <a:tailEnd type="triangle" w="med" len="med"/>
            </a:ln>
          </p:spPr>
        </p:cxnSp>
      </p:grpSp>
      <p:grpSp>
        <p:nvGrpSpPr>
          <p:cNvPr id="5" name="Group 69"/>
          <p:cNvGrpSpPr>
            <a:grpSpLocks/>
          </p:cNvGrpSpPr>
          <p:nvPr/>
        </p:nvGrpSpPr>
        <p:grpSpPr bwMode="auto">
          <a:xfrm>
            <a:off x="7664450" y="1995488"/>
            <a:ext cx="1479550" cy="976312"/>
            <a:chOff x="4828" y="1209"/>
            <a:chExt cx="932" cy="615"/>
          </a:xfrm>
        </p:grpSpPr>
        <p:sp>
          <p:nvSpPr>
            <p:cNvPr id="13323" name="AutoShape 66"/>
            <p:cNvSpPr>
              <a:spLocks noChangeArrowheads="1"/>
            </p:cNvSpPr>
            <p:nvPr/>
          </p:nvSpPr>
          <p:spPr bwMode="auto">
            <a:xfrm>
              <a:off x="5088" y="1209"/>
              <a:ext cx="240" cy="183"/>
            </a:xfrm>
            <a:prstGeom prst="up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13324" name="AutoShape 67"/>
            <p:cNvSpPr>
              <a:spLocks noChangeArrowheads="1"/>
            </p:cNvSpPr>
            <p:nvPr/>
          </p:nvSpPr>
          <p:spPr bwMode="auto">
            <a:xfrm flipV="1">
              <a:off x="5232" y="1641"/>
              <a:ext cx="240" cy="183"/>
            </a:xfrm>
            <a:prstGeom prst="up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13325" name="Text Box 68"/>
            <p:cNvSpPr txBox="1">
              <a:spLocks noChangeArrowheads="1"/>
            </p:cNvSpPr>
            <p:nvPr/>
          </p:nvSpPr>
          <p:spPr bwMode="auto">
            <a:xfrm>
              <a:off x="4828" y="1401"/>
              <a:ext cx="932" cy="213"/>
            </a:xfrm>
            <a:prstGeom prst="rect">
              <a:avLst/>
            </a:prstGeom>
            <a:noFill/>
            <a:ln w="9525">
              <a:noFill/>
              <a:miter lim="800000"/>
              <a:headEnd/>
              <a:tailEnd/>
            </a:ln>
          </p:spPr>
          <p:txBody>
            <a:bodyPr>
              <a:spAutoFit/>
            </a:bodyPr>
            <a:lstStyle/>
            <a:p>
              <a:r>
                <a:rPr lang="en-US" sz="1600"/>
                <a:t>Send / Receive</a:t>
              </a:r>
            </a:p>
          </p:txBody>
        </p:sp>
      </p:grpSp>
      <p:sp>
        <p:nvSpPr>
          <p:cNvPr id="13320" name="Rectangle 70"/>
          <p:cNvSpPr>
            <a:spLocks noChangeArrowheads="1"/>
          </p:cNvSpPr>
          <p:nvPr/>
        </p:nvSpPr>
        <p:spPr bwMode="auto">
          <a:xfrm>
            <a:off x="5181600" y="2438400"/>
            <a:ext cx="1730375" cy="369888"/>
          </a:xfrm>
          <a:prstGeom prst="rect">
            <a:avLst/>
          </a:prstGeom>
          <a:noFill/>
          <a:ln w="9525">
            <a:noFill/>
            <a:miter lim="800000"/>
            <a:headEnd/>
            <a:tailEnd/>
          </a:ln>
        </p:spPr>
        <p:txBody>
          <a:bodyPr wrap="none">
            <a:spAutoFit/>
          </a:bodyPr>
          <a:lstStyle/>
          <a:p>
            <a:r>
              <a:rPr lang="en-US"/>
              <a:t>Private variables</a:t>
            </a:r>
          </a:p>
        </p:txBody>
      </p:sp>
      <p:sp>
        <p:nvSpPr>
          <p:cNvPr id="13321" name="TextBox 64"/>
          <p:cNvSpPr txBox="1">
            <a:spLocks noChangeArrowheads="1"/>
          </p:cNvSpPr>
          <p:nvPr/>
        </p:nvSpPr>
        <p:spPr bwMode="auto">
          <a:xfrm>
            <a:off x="4495800" y="1262063"/>
            <a:ext cx="1055688" cy="338137"/>
          </a:xfrm>
          <a:prstGeom prst="rect">
            <a:avLst/>
          </a:prstGeom>
          <a:noFill/>
          <a:ln w="9525">
            <a:noFill/>
            <a:miter lim="800000"/>
            <a:headEnd/>
            <a:tailEnd/>
          </a:ln>
        </p:spPr>
        <p:txBody>
          <a:bodyPr wrap="none">
            <a:spAutoFit/>
          </a:bodyPr>
          <a:lstStyle/>
          <a:p>
            <a:r>
              <a:rPr lang="en-US" sz="1600" dirty="0">
                <a:cs typeface="Times New Roman" pitchFamily="18" charset="0"/>
              </a:rPr>
              <a:t>multicores</a:t>
            </a:r>
          </a:p>
        </p:txBody>
      </p:sp>
      <p:sp>
        <p:nvSpPr>
          <p:cNvPr id="13322" name="TextBox 65"/>
          <p:cNvSpPr txBox="1">
            <a:spLocks noChangeArrowheads="1"/>
          </p:cNvSpPr>
          <p:nvPr/>
        </p:nvSpPr>
        <p:spPr bwMode="auto">
          <a:xfrm>
            <a:off x="2320925" y="2252663"/>
            <a:ext cx="1489075" cy="338137"/>
          </a:xfrm>
          <a:prstGeom prst="rect">
            <a:avLst/>
          </a:prstGeom>
          <a:noFill/>
          <a:ln w="9525">
            <a:noFill/>
            <a:miter lim="800000"/>
            <a:headEnd/>
            <a:tailEnd/>
          </a:ln>
        </p:spPr>
        <p:txBody>
          <a:bodyPr wrap="none">
            <a:spAutoFit/>
          </a:bodyPr>
          <a:lstStyle/>
          <a:p>
            <a:r>
              <a:rPr lang="en-US" sz="1600" dirty="0">
                <a:cs typeface="Times New Roman" pitchFamily="18" charset="0"/>
              </a:rPr>
              <a:t>multiprocessors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2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321"/>
                                        </p:tgtEl>
                                        <p:attrNameLst>
                                          <p:attrName>style.visibility</p:attrName>
                                        </p:attrNameLst>
                                      </p:cBhvr>
                                      <p:to>
                                        <p:strVal val="visible"/>
                                      </p:to>
                                    </p:set>
                                    <p:animEffect transition="in" filter="fade">
                                      <p:cBhvr>
                                        <p:cTn id="10" dur="500"/>
                                        <p:tgtEl>
                                          <p:spTgt spid="13321"/>
                                        </p:tgtEl>
                                      </p:cBhvr>
                                    </p:animEffect>
                                  </p:childTnLst>
                                </p:cTn>
                              </p:par>
                            </p:childTnLst>
                          </p:cTn>
                        </p:par>
                        <p:par>
                          <p:cTn id="11" fill="hold">
                            <p:stCondLst>
                              <p:cond delay="2000"/>
                            </p:stCondLst>
                            <p:childTnLst>
                              <p:par>
                                <p:cTn id="12" presetID="22" presetClass="entr" presetSubtype="4"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3322"/>
                                        </p:tgtEl>
                                        <p:attrNameLst>
                                          <p:attrName>style.visibility</p:attrName>
                                        </p:attrNameLst>
                                      </p:cBhvr>
                                      <p:to>
                                        <p:strVal val="visible"/>
                                      </p:to>
                                    </p:set>
                                    <p:animEffect transition="in" filter="fade">
                                      <p:cBhvr>
                                        <p:cTn id="17" dur="500"/>
                                        <p:tgtEl>
                                          <p:spTgt spid="133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edge">
                                      <p:cBhvr>
                                        <p:cTn id="2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1" grpId="0"/>
      <p:bldP spid="133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p>
            <a:fld id="{BF22A01D-0335-4741-9F99-E67ACD639135}" type="slidenum">
              <a:rPr lang="en-US" smtClean="0"/>
              <a:pPr/>
              <a:t>13</a:t>
            </a:fld>
            <a:endParaRPr lang="en-US" smtClean="0"/>
          </a:p>
        </p:txBody>
      </p:sp>
      <p:sp>
        <p:nvSpPr>
          <p:cNvPr id="14339" name="Rectangle 2"/>
          <p:cNvSpPr>
            <a:spLocks noGrp="1" noChangeArrowheads="1"/>
          </p:cNvSpPr>
          <p:nvPr>
            <p:ph type="title"/>
          </p:nvPr>
        </p:nvSpPr>
        <p:spPr/>
        <p:txBody>
          <a:bodyPr/>
          <a:lstStyle/>
          <a:p>
            <a:pPr eaLnBrk="1" hangingPunct="1"/>
            <a:r>
              <a:rPr lang="en-US" smtClean="0"/>
              <a:t>Critical Operations on Shared Resources</a:t>
            </a:r>
          </a:p>
        </p:txBody>
      </p:sp>
      <p:sp>
        <p:nvSpPr>
          <p:cNvPr id="14340" name="Text Box 190"/>
          <p:cNvSpPr txBox="1">
            <a:spLocks noChangeArrowheads="1"/>
          </p:cNvSpPr>
          <p:nvPr/>
        </p:nvSpPr>
        <p:spPr bwMode="auto">
          <a:xfrm>
            <a:off x="1219200" y="1881188"/>
            <a:ext cx="7310656" cy="369332"/>
          </a:xfrm>
          <a:prstGeom prst="rect">
            <a:avLst/>
          </a:prstGeom>
          <a:noFill/>
          <a:ln w="9525">
            <a:noFill/>
            <a:miter lim="800000"/>
            <a:headEnd/>
            <a:tailEnd/>
          </a:ln>
        </p:spPr>
        <p:txBody>
          <a:bodyPr wrap="none">
            <a:spAutoFit/>
          </a:bodyPr>
          <a:lstStyle/>
          <a:p>
            <a:r>
              <a:rPr lang="en-US" dirty="0" smtClean="0"/>
              <a:t>Flight ticket purchasing example: There </a:t>
            </a:r>
            <a:r>
              <a:rPr lang="en-US" dirty="0"/>
              <a:t>is one seat left for a particular flight:</a:t>
            </a:r>
          </a:p>
        </p:txBody>
      </p:sp>
      <p:sp>
        <p:nvSpPr>
          <p:cNvPr id="14341" name="Text Box 191"/>
          <p:cNvSpPr txBox="1">
            <a:spLocks noChangeArrowheads="1"/>
          </p:cNvSpPr>
          <p:nvPr/>
        </p:nvSpPr>
        <p:spPr bwMode="auto">
          <a:xfrm>
            <a:off x="3397250" y="5805488"/>
            <a:ext cx="2513013" cy="369887"/>
          </a:xfrm>
          <a:prstGeom prst="rect">
            <a:avLst/>
          </a:prstGeom>
          <a:noFill/>
          <a:ln w="9525">
            <a:noFill/>
            <a:miter lim="800000"/>
            <a:headEnd/>
            <a:tailEnd/>
          </a:ln>
        </p:spPr>
        <p:txBody>
          <a:bodyPr wrap="none">
            <a:spAutoFit/>
          </a:bodyPr>
          <a:lstStyle/>
          <a:p>
            <a:r>
              <a:rPr lang="en-US"/>
              <a:t>Result in double booking</a:t>
            </a:r>
          </a:p>
        </p:txBody>
      </p:sp>
      <p:sp>
        <p:nvSpPr>
          <p:cNvPr id="14342" name="Rectangle 192"/>
          <p:cNvSpPr>
            <a:spLocks noChangeArrowheads="1"/>
          </p:cNvSpPr>
          <p:nvPr/>
        </p:nvSpPr>
        <p:spPr bwMode="auto">
          <a:xfrm>
            <a:off x="2819400" y="928688"/>
            <a:ext cx="3839513" cy="369332"/>
          </a:xfrm>
          <a:prstGeom prst="rect">
            <a:avLst/>
          </a:prstGeom>
          <a:noFill/>
          <a:ln w="9525">
            <a:noFill/>
            <a:miter lim="800000"/>
            <a:headEnd/>
            <a:tailEnd/>
          </a:ln>
        </p:spPr>
        <p:txBody>
          <a:bodyPr wrap="none">
            <a:spAutoFit/>
          </a:bodyPr>
          <a:lstStyle/>
          <a:p>
            <a:r>
              <a:rPr lang="en-US" b="1" dirty="0">
                <a:solidFill>
                  <a:schemeClr val="tx2"/>
                </a:solidFill>
              </a:rPr>
              <a:t>Online </a:t>
            </a:r>
            <a:r>
              <a:rPr lang="en-US" b="1" dirty="0" smtClean="0">
                <a:solidFill>
                  <a:schemeClr val="tx2"/>
                </a:solidFill>
              </a:rPr>
              <a:t>Shopping (booking) </a:t>
            </a:r>
            <a:r>
              <a:rPr lang="en-US" b="1" dirty="0">
                <a:solidFill>
                  <a:schemeClr val="tx2"/>
                </a:solidFill>
              </a:rPr>
              <a:t>Example</a:t>
            </a:r>
          </a:p>
        </p:txBody>
      </p:sp>
      <p:grpSp>
        <p:nvGrpSpPr>
          <p:cNvPr id="14343" name="Group 194"/>
          <p:cNvGrpSpPr>
            <a:grpSpLocks noChangeAspect="1"/>
          </p:cNvGrpSpPr>
          <p:nvPr/>
        </p:nvGrpSpPr>
        <p:grpSpPr bwMode="auto">
          <a:xfrm>
            <a:off x="1447800" y="2819400"/>
            <a:ext cx="6783388" cy="2365375"/>
            <a:chOff x="912" y="1776"/>
            <a:chExt cx="4273" cy="1490"/>
          </a:xfrm>
        </p:grpSpPr>
        <p:sp>
          <p:nvSpPr>
            <p:cNvPr id="14344" name="AutoShape 193"/>
            <p:cNvSpPr>
              <a:spLocks noChangeAspect="1" noChangeArrowheads="1" noTextEdit="1"/>
            </p:cNvSpPr>
            <p:nvPr/>
          </p:nvSpPr>
          <p:spPr bwMode="auto">
            <a:xfrm>
              <a:off x="912" y="1833"/>
              <a:ext cx="4128" cy="1433"/>
            </a:xfrm>
            <a:prstGeom prst="rect">
              <a:avLst/>
            </a:prstGeom>
            <a:noFill/>
            <a:ln w="9525">
              <a:noFill/>
              <a:miter lim="800000"/>
              <a:headEnd/>
              <a:tailEnd/>
            </a:ln>
          </p:spPr>
          <p:txBody>
            <a:bodyPr/>
            <a:lstStyle/>
            <a:p>
              <a:endParaRPr lang="en-US"/>
            </a:p>
          </p:txBody>
        </p:sp>
        <p:sp>
          <p:nvSpPr>
            <p:cNvPr id="14345" name="Rectangle 195"/>
            <p:cNvSpPr>
              <a:spLocks noChangeArrowheads="1"/>
            </p:cNvSpPr>
            <p:nvPr/>
          </p:nvSpPr>
          <p:spPr bwMode="auto">
            <a:xfrm>
              <a:off x="957" y="1776"/>
              <a:ext cx="1924" cy="291"/>
            </a:xfrm>
            <a:prstGeom prst="rect">
              <a:avLst/>
            </a:prstGeom>
            <a:noFill/>
            <a:ln w="9525">
              <a:noFill/>
              <a:miter lim="800000"/>
              <a:headEnd/>
              <a:tailEnd/>
            </a:ln>
          </p:spPr>
          <p:txBody>
            <a:bodyPr wrap="none" lIns="0" tIns="0" rIns="0" bIns="0">
              <a:spAutoFit/>
            </a:bodyPr>
            <a:lstStyle/>
            <a:p>
              <a:r>
                <a:rPr lang="en-US" sz="1500" b="1">
                  <a:solidFill>
                    <a:srgbClr val="000000"/>
                  </a:solidFill>
                  <a:latin typeface="Helvetica" charset="0"/>
                </a:rPr>
                <a:t>Client A sees the seat is available</a:t>
              </a:r>
            </a:p>
            <a:p>
              <a:r>
                <a:rPr lang="en-US" sz="1500" b="1">
                  <a:solidFill>
                    <a:srgbClr val="000000"/>
                  </a:solidFill>
                  <a:latin typeface="Helvetica" charset="0"/>
                </a:rPr>
                <a:t>Enter the checkout page</a:t>
              </a:r>
              <a:endParaRPr lang="en-US"/>
            </a:p>
          </p:txBody>
        </p:sp>
        <p:sp>
          <p:nvSpPr>
            <p:cNvPr id="14346" name="Rectangle 196"/>
            <p:cNvSpPr>
              <a:spLocks noChangeArrowheads="1"/>
            </p:cNvSpPr>
            <p:nvPr/>
          </p:nvSpPr>
          <p:spPr bwMode="auto">
            <a:xfrm>
              <a:off x="929" y="2637"/>
              <a:ext cx="1580" cy="145"/>
            </a:xfrm>
            <a:prstGeom prst="rect">
              <a:avLst/>
            </a:prstGeom>
            <a:noFill/>
            <a:ln w="9525">
              <a:noFill/>
              <a:miter lim="800000"/>
              <a:headEnd/>
              <a:tailEnd/>
            </a:ln>
          </p:spPr>
          <p:txBody>
            <a:bodyPr wrap="none" lIns="0" tIns="0" rIns="0" bIns="0">
              <a:spAutoFit/>
            </a:bodyPr>
            <a:lstStyle/>
            <a:p>
              <a:r>
                <a:rPr lang="en-US" sz="1500" b="1">
                  <a:solidFill>
                    <a:srgbClr val="000000"/>
                  </a:solidFill>
                  <a:latin typeface="Helvetica" charset="0"/>
                </a:rPr>
                <a:t>Client A purchases the seat</a:t>
              </a:r>
              <a:endParaRPr lang="en-US"/>
            </a:p>
          </p:txBody>
        </p:sp>
        <p:sp>
          <p:nvSpPr>
            <p:cNvPr id="14347" name="Rectangle 197"/>
            <p:cNvSpPr>
              <a:spLocks noChangeArrowheads="1"/>
            </p:cNvSpPr>
            <p:nvPr/>
          </p:nvSpPr>
          <p:spPr bwMode="auto">
            <a:xfrm>
              <a:off x="3252" y="2016"/>
              <a:ext cx="1933" cy="291"/>
            </a:xfrm>
            <a:prstGeom prst="rect">
              <a:avLst/>
            </a:prstGeom>
            <a:noFill/>
            <a:ln w="9525">
              <a:noFill/>
              <a:miter lim="800000"/>
              <a:headEnd/>
              <a:tailEnd/>
            </a:ln>
          </p:spPr>
          <p:txBody>
            <a:bodyPr wrap="none" lIns="0" tIns="0" rIns="0" bIns="0">
              <a:spAutoFit/>
            </a:bodyPr>
            <a:lstStyle/>
            <a:p>
              <a:r>
                <a:rPr lang="en-US" sz="1500" b="1">
                  <a:solidFill>
                    <a:srgbClr val="000000"/>
                  </a:solidFill>
                  <a:latin typeface="Helvetica" charset="0"/>
                </a:rPr>
                <a:t>Client B sees the seat is available</a:t>
              </a:r>
            </a:p>
            <a:p>
              <a:r>
                <a:rPr lang="en-US" sz="1500" b="1">
                  <a:solidFill>
                    <a:srgbClr val="000000"/>
                  </a:solidFill>
                  <a:latin typeface="Helvetica" charset="0"/>
                </a:rPr>
                <a:t>Enter the checkout page </a:t>
              </a:r>
              <a:endParaRPr lang="en-US"/>
            </a:p>
          </p:txBody>
        </p:sp>
        <p:sp>
          <p:nvSpPr>
            <p:cNvPr id="14348" name="Rectangle 198"/>
            <p:cNvSpPr>
              <a:spLocks noChangeArrowheads="1"/>
            </p:cNvSpPr>
            <p:nvPr/>
          </p:nvSpPr>
          <p:spPr bwMode="auto">
            <a:xfrm>
              <a:off x="3263" y="2327"/>
              <a:ext cx="1656" cy="145"/>
            </a:xfrm>
            <a:prstGeom prst="rect">
              <a:avLst/>
            </a:prstGeom>
            <a:noFill/>
            <a:ln w="9525">
              <a:noFill/>
              <a:miter lim="800000"/>
              <a:headEnd/>
              <a:tailEnd/>
            </a:ln>
          </p:spPr>
          <p:txBody>
            <a:bodyPr wrap="none" lIns="0" tIns="0" rIns="0" bIns="0">
              <a:spAutoFit/>
            </a:bodyPr>
            <a:lstStyle/>
            <a:p>
              <a:r>
                <a:rPr lang="en-US" sz="1500" b="1">
                  <a:solidFill>
                    <a:srgbClr val="000000"/>
                  </a:solidFill>
                  <a:latin typeface="Helvetica" charset="0"/>
                </a:rPr>
                <a:t>Enter the credit card number</a:t>
              </a:r>
              <a:endParaRPr lang="en-US" sz="1600"/>
            </a:p>
          </p:txBody>
        </p:sp>
        <p:sp>
          <p:nvSpPr>
            <p:cNvPr id="14349" name="Rectangle 199"/>
            <p:cNvSpPr>
              <a:spLocks noChangeArrowheads="1"/>
            </p:cNvSpPr>
            <p:nvPr/>
          </p:nvSpPr>
          <p:spPr bwMode="auto">
            <a:xfrm>
              <a:off x="3278" y="2939"/>
              <a:ext cx="1589" cy="145"/>
            </a:xfrm>
            <a:prstGeom prst="rect">
              <a:avLst/>
            </a:prstGeom>
            <a:noFill/>
            <a:ln w="9525">
              <a:noFill/>
              <a:miter lim="800000"/>
              <a:headEnd/>
              <a:tailEnd/>
            </a:ln>
          </p:spPr>
          <p:txBody>
            <a:bodyPr wrap="none" lIns="0" tIns="0" rIns="0" bIns="0">
              <a:spAutoFit/>
            </a:bodyPr>
            <a:lstStyle/>
            <a:p>
              <a:r>
                <a:rPr lang="en-US" sz="1500" b="1">
                  <a:solidFill>
                    <a:srgbClr val="000000"/>
                  </a:solidFill>
                  <a:latin typeface="Helvetica" charset="0"/>
                </a:rPr>
                <a:t>Client B purchases the seat</a:t>
              </a:r>
              <a:endParaRPr lang="en-US"/>
            </a:p>
          </p:txBody>
        </p:sp>
        <p:grpSp>
          <p:nvGrpSpPr>
            <p:cNvPr id="14350" name="Group 203"/>
            <p:cNvGrpSpPr>
              <a:grpSpLocks/>
            </p:cNvGrpSpPr>
            <p:nvPr/>
          </p:nvGrpSpPr>
          <p:grpSpPr bwMode="auto">
            <a:xfrm>
              <a:off x="1550" y="2235"/>
              <a:ext cx="1" cy="344"/>
              <a:chOff x="1550" y="2235"/>
              <a:chExt cx="1" cy="344"/>
            </a:xfrm>
          </p:grpSpPr>
          <p:sp>
            <p:nvSpPr>
              <p:cNvPr id="14363" name="Line 200"/>
              <p:cNvSpPr>
                <a:spLocks noChangeShapeType="1"/>
              </p:cNvSpPr>
              <p:nvPr/>
            </p:nvSpPr>
            <p:spPr bwMode="auto">
              <a:xfrm>
                <a:off x="1550" y="2235"/>
                <a:ext cx="1" cy="67"/>
              </a:xfrm>
              <a:prstGeom prst="line">
                <a:avLst/>
              </a:prstGeom>
              <a:noFill/>
              <a:ln w="14288">
                <a:solidFill>
                  <a:srgbClr val="000000"/>
                </a:solidFill>
                <a:round/>
                <a:headEnd/>
                <a:tailEnd/>
              </a:ln>
            </p:spPr>
            <p:txBody>
              <a:bodyPr/>
              <a:lstStyle/>
              <a:p>
                <a:endParaRPr lang="en-US"/>
              </a:p>
            </p:txBody>
          </p:sp>
          <p:sp>
            <p:nvSpPr>
              <p:cNvPr id="14364" name="Line 201"/>
              <p:cNvSpPr>
                <a:spLocks noChangeShapeType="1"/>
              </p:cNvSpPr>
              <p:nvPr/>
            </p:nvSpPr>
            <p:spPr bwMode="auto">
              <a:xfrm>
                <a:off x="1550" y="2386"/>
                <a:ext cx="1" cy="67"/>
              </a:xfrm>
              <a:prstGeom prst="line">
                <a:avLst/>
              </a:prstGeom>
              <a:noFill/>
              <a:ln w="14288">
                <a:solidFill>
                  <a:srgbClr val="000000"/>
                </a:solidFill>
                <a:round/>
                <a:headEnd/>
                <a:tailEnd/>
              </a:ln>
            </p:spPr>
            <p:txBody>
              <a:bodyPr/>
              <a:lstStyle/>
              <a:p>
                <a:endParaRPr lang="en-US"/>
              </a:p>
            </p:txBody>
          </p:sp>
          <p:sp>
            <p:nvSpPr>
              <p:cNvPr id="14365" name="Line 202"/>
              <p:cNvSpPr>
                <a:spLocks noChangeShapeType="1"/>
              </p:cNvSpPr>
              <p:nvPr/>
            </p:nvSpPr>
            <p:spPr bwMode="auto">
              <a:xfrm>
                <a:off x="1550" y="2537"/>
                <a:ext cx="1" cy="42"/>
              </a:xfrm>
              <a:prstGeom prst="line">
                <a:avLst/>
              </a:prstGeom>
              <a:noFill/>
              <a:ln w="14288">
                <a:solidFill>
                  <a:srgbClr val="000000"/>
                </a:solidFill>
                <a:round/>
                <a:headEnd/>
                <a:tailEnd/>
              </a:ln>
            </p:spPr>
            <p:txBody>
              <a:bodyPr/>
              <a:lstStyle/>
              <a:p>
                <a:endParaRPr lang="en-US"/>
              </a:p>
            </p:txBody>
          </p:sp>
        </p:grpSp>
        <p:grpSp>
          <p:nvGrpSpPr>
            <p:cNvPr id="14351" name="Group 207"/>
            <p:cNvGrpSpPr>
              <a:grpSpLocks/>
            </p:cNvGrpSpPr>
            <p:nvPr/>
          </p:nvGrpSpPr>
          <p:grpSpPr bwMode="auto">
            <a:xfrm>
              <a:off x="3885" y="2537"/>
              <a:ext cx="1" cy="369"/>
              <a:chOff x="3885" y="2537"/>
              <a:chExt cx="1" cy="369"/>
            </a:xfrm>
          </p:grpSpPr>
          <p:sp>
            <p:nvSpPr>
              <p:cNvPr id="14360" name="Line 204"/>
              <p:cNvSpPr>
                <a:spLocks noChangeShapeType="1"/>
              </p:cNvSpPr>
              <p:nvPr/>
            </p:nvSpPr>
            <p:spPr bwMode="auto">
              <a:xfrm>
                <a:off x="3885" y="2537"/>
                <a:ext cx="1" cy="67"/>
              </a:xfrm>
              <a:prstGeom prst="line">
                <a:avLst/>
              </a:prstGeom>
              <a:noFill/>
              <a:ln w="14288">
                <a:solidFill>
                  <a:srgbClr val="000000"/>
                </a:solidFill>
                <a:round/>
                <a:headEnd/>
                <a:tailEnd/>
              </a:ln>
            </p:spPr>
            <p:txBody>
              <a:bodyPr/>
              <a:lstStyle/>
              <a:p>
                <a:endParaRPr lang="en-US"/>
              </a:p>
            </p:txBody>
          </p:sp>
          <p:sp>
            <p:nvSpPr>
              <p:cNvPr id="14361" name="Line 205"/>
              <p:cNvSpPr>
                <a:spLocks noChangeShapeType="1"/>
              </p:cNvSpPr>
              <p:nvPr/>
            </p:nvSpPr>
            <p:spPr bwMode="auto">
              <a:xfrm>
                <a:off x="3885" y="2688"/>
                <a:ext cx="1" cy="67"/>
              </a:xfrm>
              <a:prstGeom prst="line">
                <a:avLst/>
              </a:prstGeom>
              <a:noFill/>
              <a:ln w="14288">
                <a:solidFill>
                  <a:srgbClr val="000000"/>
                </a:solidFill>
                <a:round/>
                <a:headEnd/>
                <a:tailEnd/>
              </a:ln>
            </p:spPr>
            <p:txBody>
              <a:bodyPr/>
              <a:lstStyle/>
              <a:p>
                <a:endParaRPr lang="en-US"/>
              </a:p>
            </p:txBody>
          </p:sp>
          <p:sp>
            <p:nvSpPr>
              <p:cNvPr id="14362" name="Line 206"/>
              <p:cNvSpPr>
                <a:spLocks noChangeShapeType="1"/>
              </p:cNvSpPr>
              <p:nvPr/>
            </p:nvSpPr>
            <p:spPr bwMode="auto">
              <a:xfrm>
                <a:off x="3885" y="2839"/>
                <a:ext cx="1" cy="67"/>
              </a:xfrm>
              <a:prstGeom prst="line">
                <a:avLst/>
              </a:prstGeom>
              <a:noFill/>
              <a:ln w="14288">
                <a:solidFill>
                  <a:srgbClr val="000000"/>
                </a:solidFill>
                <a:round/>
                <a:headEnd/>
                <a:tailEnd/>
              </a:ln>
            </p:spPr>
            <p:txBody>
              <a:bodyPr/>
              <a:lstStyle/>
              <a:p>
                <a:endParaRPr lang="en-US"/>
              </a:p>
            </p:txBody>
          </p:sp>
        </p:grpSp>
        <p:grpSp>
          <p:nvGrpSpPr>
            <p:cNvPr id="14352" name="Group 210"/>
            <p:cNvGrpSpPr>
              <a:grpSpLocks/>
            </p:cNvGrpSpPr>
            <p:nvPr/>
          </p:nvGrpSpPr>
          <p:grpSpPr bwMode="auto">
            <a:xfrm>
              <a:off x="2929" y="1850"/>
              <a:ext cx="69" cy="1399"/>
              <a:chOff x="2929" y="1850"/>
              <a:chExt cx="69" cy="1399"/>
            </a:xfrm>
          </p:grpSpPr>
          <p:sp>
            <p:nvSpPr>
              <p:cNvPr id="14358" name="Freeform 208"/>
              <p:cNvSpPr>
                <a:spLocks/>
              </p:cNvSpPr>
              <p:nvPr/>
            </p:nvSpPr>
            <p:spPr bwMode="auto">
              <a:xfrm>
                <a:off x="2929" y="3107"/>
                <a:ext cx="69" cy="142"/>
              </a:xfrm>
              <a:custGeom>
                <a:avLst/>
                <a:gdLst>
                  <a:gd name="T0" fmla="*/ 34 w 69"/>
                  <a:gd name="T1" fmla="*/ 142 h 142"/>
                  <a:gd name="T2" fmla="*/ 0 w 69"/>
                  <a:gd name="T3" fmla="*/ 0 h 142"/>
                  <a:gd name="T4" fmla="*/ 34 w 69"/>
                  <a:gd name="T5" fmla="*/ 0 h 142"/>
                  <a:gd name="T6" fmla="*/ 69 w 69"/>
                  <a:gd name="T7" fmla="*/ 0 h 142"/>
                  <a:gd name="T8" fmla="*/ 34 w 69"/>
                  <a:gd name="T9" fmla="*/ 142 h 142"/>
                  <a:gd name="T10" fmla="*/ 0 60000 65536"/>
                  <a:gd name="T11" fmla="*/ 0 60000 65536"/>
                  <a:gd name="T12" fmla="*/ 0 60000 65536"/>
                  <a:gd name="T13" fmla="*/ 0 60000 65536"/>
                  <a:gd name="T14" fmla="*/ 0 60000 65536"/>
                  <a:gd name="T15" fmla="*/ 0 w 69"/>
                  <a:gd name="T16" fmla="*/ 0 h 142"/>
                  <a:gd name="T17" fmla="*/ 69 w 69"/>
                  <a:gd name="T18" fmla="*/ 142 h 142"/>
                </a:gdLst>
                <a:ahLst/>
                <a:cxnLst>
                  <a:cxn ang="T10">
                    <a:pos x="T0" y="T1"/>
                  </a:cxn>
                  <a:cxn ang="T11">
                    <a:pos x="T2" y="T3"/>
                  </a:cxn>
                  <a:cxn ang="T12">
                    <a:pos x="T4" y="T5"/>
                  </a:cxn>
                  <a:cxn ang="T13">
                    <a:pos x="T6" y="T7"/>
                  </a:cxn>
                  <a:cxn ang="T14">
                    <a:pos x="T8" y="T9"/>
                  </a:cxn>
                </a:cxnLst>
                <a:rect l="T15" t="T16" r="T17" b="T18"/>
                <a:pathLst>
                  <a:path w="69" h="142">
                    <a:moveTo>
                      <a:pt x="34" y="142"/>
                    </a:moveTo>
                    <a:lnTo>
                      <a:pt x="0" y="0"/>
                    </a:lnTo>
                    <a:lnTo>
                      <a:pt x="34" y="0"/>
                    </a:lnTo>
                    <a:lnTo>
                      <a:pt x="69" y="0"/>
                    </a:lnTo>
                    <a:lnTo>
                      <a:pt x="34" y="142"/>
                    </a:lnTo>
                    <a:close/>
                  </a:path>
                </a:pathLst>
              </a:custGeom>
              <a:solidFill>
                <a:srgbClr val="000000"/>
              </a:solidFill>
              <a:ln w="9525">
                <a:noFill/>
                <a:round/>
                <a:headEnd/>
                <a:tailEnd/>
              </a:ln>
            </p:spPr>
            <p:txBody>
              <a:bodyPr/>
              <a:lstStyle/>
              <a:p>
                <a:endParaRPr lang="en-US"/>
              </a:p>
            </p:txBody>
          </p:sp>
          <p:sp>
            <p:nvSpPr>
              <p:cNvPr id="14359" name="Line 209"/>
              <p:cNvSpPr>
                <a:spLocks noChangeShapeType="1"/>
              </p:cNvSpPr>
              <p:nvPr/>
            </p:nvSpPr>
            <p:spPr bwMode="auto">
              <a:xfrm>
                <a:off x="2963" y="1850"/>
                <a:ext cx="1" cy="1257"/>
              </a:xfrm>
              <a:prstGeom prst="line">
                <a:avLst/>
              </a:prstGeom>
              <a:noFill/>
              <a:ln w="26988">
                <a:solidFill>
                  <a:srgbClr val="000000"/>
                </a:solidFill>
                <a:round/>
                <a:headEnd/>
                <a:tailEnd/>
              </a:ln>
            </p:spPr>
            <p:txBody>
              <a:bodyPr/>
              <a:lstStyle/>
              <a:p>
                <a:endParaRPr lang="en-US"/>
              </a:p>
            </p:txBody>
          </p:sp>
        </p:grpSp>
        <p:sp>
          <p:nvSpPr>
            <p:cNvPr id="14353" name="Rectangle 211"/>
            <p:cNvSpPr>
              <a:spLocks noChangeArrowheads="1"/>
            </p:cNvSpPr>
            <p:nvPr/>
          </p:nvSpPr>
          <p:spPr bwMode="auto">
            <a:xfrm>
              <a:off x="959" y="2068"/>
              <a:ext cx="1656" cy="145"/>
            </a:xfrm>
            <a:prstGeom prst="rect">
              <a:avLst/>
            </a:prstGeom>
            <a:noFill/>
            <a:ln w="9525">
              <a:noFill/>
              <a:miter lim="800000"/>
              <a:headEnd/>
              <a:tailEnd/>
            </a:ln>
          </p:spPr>
          <p:txBody>
            <a:bodyPr wrap="none" lIns="0" tIns="0" rIns="0" bIns="0">
              <a:spAutoFit/>
            </a:bodyPr>
            <a:lstStyle/>
            <a:p>
              <a:r>
                <a:rPr lang="en-US" sz="1500" b="1">
                  <a:solidFill>
                    <a:srgbClr val="000000"/>
                  </a:solidFill>
                  <a:latin typeface="Helvetica" charset="0"/>
                </a:rPr>
                <a:t>Enter the credit card number</a:t>
              </a:r>
              <a:endParaRPr lang="en-US"/>
            </a:p>
          </p:txBody>
        </p:sp>
        <p:sp>
          <p:nvSpPr>
            <p:cNvPr id="14354" name="Line 212"/>
            <p:cNvSpPr>
              <a:spLocks noChangeShapeType="1"/>
            </p:cNvSpPr>
            <p:nvPr/>
          </p:nvSpPr>
          <p:spPr bwMode="auto">
            <a:xfrm>
              <a:off x="2791" y="1992"/>
              <a:ext cx="155" cy="1"/>
            </a:xfrm>
            <a:prstGeom prst="line">
              <a:avLst/>
            </a:prstGeom>
            <a:noFill/>
            <a:ln w="14288">
              <a:solidFill>
                <a:srgbClr val="000000"/>
              </a:solidFill>
              <a:round/>
              <a:headEnd/>
              <a:tailEnd/>
            </a:ln>
          </p:spPr>
          <p:txBody>
            <a:bodyPr/>
            <a:lstStyle/>
            <a:p>
              <a:endParaRPr lang="en-US"/>
            </a:p>
          </p:txBody>
        </p:sp>
        <p:sp>
          <p:nvSpPr>
            <p:cNvPr id="14355" name="Line 213"/>
            <p:cNvSpPr>
              <a:spLocks noChangeShapeType="1"/>
            </p:cNvSpPr>
            <p:nvPr/>
          </p:nvSpPr>
          <p:spPr bwMode="auto">
            <a:xfrm>
              <a:off x="2963" y="2286"/>
              <a:ext cx="155" cy="1"/>
            </a:xfrm>
            <a:prstGeom prst="line">
              <a:avLst/>
            </a:prstGeom>
            <a:noFill/>
            <a:ln w="14288">
              <a:solidFill>
                <a:srgbClr val="000000"/>
              </a:solidFill>
              <a:round/>
              <a:headEnd/>
              <a:tailEnd/>
            </a:ln>
          </p:spPr>
          <p:txBody>
            <a:bodyPr/>
            <a:lstStyle/>
            <a:p>
              <a:endParaRPr lang="en-US"/>
            </a:p>
          </p:txBody>
        </p:sp>
        <p:sp>
          <p:nvSpPr>
            <p:cNvPr id="14356" name="Line 214"/>
            <p:cNvSpPr>
              <a:spLocks noChangeShapeType="1"/>
            </p:cNvSpPr>
            <p:nvPr/>
          </p:nvSpPr>
          <p:spPr bwMode="auto">
            <a:xfrm>
              <a:off x="2601" y="2730"/>
              <a:ext cx="336" cy="1"/>
            </a:xfrm>
            <a:prstGeom prst="line">
              <a:avLst/>
            </a:prstGeom>
            <a:noFill/>
            <a:ln w="14288">
              <a:solidFill>
                <a:srgbClr val="000000"/>
              </a:solidFill>
              <a:round/>
              <a:headEnd/>
              <a:tailEnd/>
            </a:ln>
          </p:spPr>
          <p:txBody>
            <a:bodyPr/>
            <a:lstStyle/>
            <a:p>
              <a:endParaRPr lang="en-US"/>
            </a:p>
          </p:txBody>
        </p:sp>
        <p:sp>
          <p:nvSpPr>
            <p:cNvPr id="14357" name="Line 215"/>
            <p:cNvSpPr>
              <a:spLocks noChangeShapeType="1"/>
            </p:cNvSpPr>
            <p:nvPr/>
          </p:nvSpPr>
          <p:spPr bwMode="auto">
            <a:xfrm>
              <a:off x="2954" y="3023"/>
              <a:ext cx="199" cy="1"/>
            </a:xfrm>
            <a:prstGeom prst="line">
              <a:avLst/>
            </a:prstGeom>
            <a:noFill/>
            <a:ln w="14288">
              <a:solidFill>
                <a:srgbClr val="000000"/>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p>
            <a:fld id="{8F256F55-BD4C-47A8-8BF8-3F3E642D30B8}" type="slidenum">
              <a:rPr lang="en-US" smtClean="0"/>
              <a:pPr/>
              <a:t>14</a:t>
            </a:fld>
            <a:endParaRPr lang="en-US" smtClean="0"/>
          </a:p>
        </p:txBody>
      </p:sp>
      <p:sp>
        <p:nvSpPr>
          <p:cNvPr id="15363" name="Rectangle 2"/>
          <p:cNvSpPr>
            <a:spLocks noGrp="1" noChangeArrowheads="1"/>
          </p:cNvSpPr>
          <p:nvPr>
            <p:ph type="title"/>
          </p:nvPr>
        </p:nvSpPr>
        <p:spPr>
          <a:xfrm>
            <a:off x="893763" y="0"/>
            <a:ext cx="8174037" cy="914400"/>
          </a:xfrm>
        </p:spPr>
        <p:txBody>
          <a:bodyPr lIns="0" tIns="0" rIns="0" bIns="0" anchor="ctr"/>
          <a:lstStyle/>
          <a:p>
            <a:pPr algn="ctr" eaLnBrk="1" hangingPunct="1"/>
            <a:r>
              <a:rPr lang="en-GB" smtClean="0"/>
              <a:t>Automatic Teller Machine (ATM) Example</a:t>
            </a:r>
          </a:p>
        </p:txBody>
      </p:sp>
      <p:sp>
        <p:nvSpPr>
          <p:cNvPr id="15364" name="Text Box 3"/>
          <p:cNvSpPr txBox="1">
            <a:spLocks noChangeArrowheads="1"/>
          </p:cNvSpPr>
          <p:nvPr/>
        </p:nvSpPr>
        <p:spPr bwMode="auto">
          <a:xfrm>
            <a:off x="533400" y="1258888"/>
            <a:ext cx="8609013" cy="5141912"/>
          </a:xfrm>
          <a:prstGeom prst="rect">
            <a:avLst/>
          </a:prstGeom>
          <a:noFill/>
          <a:ln w="9525">
            <a:noFill/>
            <a:miter lim="800000"/>
            <a:headEnd/>
            <a:tailEnd/>
          </a:ln>
        </p:spPr>
        <p:txBody>
          <a:bodyPr lIns="0" tIns="0" rIns="0" bIns="0" anchor="ctr"/>
          <a:lstStyle/>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800" b="1" dirty="0">
                <a:latin typeface="Arial Unicode MS" pitchFamily="34" charset="-128"/>
                <a:ea typeface="Arial Unicode MS" pitchFamily="34" charset="-128"/>
                <a:cs typeface="Arial Unicode MS" pitchFamily="34" charset="-128"/>
              </a:rPr>
              <a:t>class Account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800" b="1" dirty="0">
                <a:latin typeface="Arial Unicode MS" pitchFamily="34" charset="-128"/>
                <a:ea typeface="Arial Unicode MS" pitchFamily="34" charset="-128"/>
                <a:cs typeface="Arial Unicode MS" pitchFamily="34" charset="-128"/>
              </a:rPr>
              <a:t>	//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800" b="1" dirty="0">
                <a:latin typeface="Arial Unicode MS" pitchFamily="34" charset="-128"/>
                <a:ea typeface="Arial Unicode MS" pitchFamily="34" charset="-128"/>
                <a:cs typeface="Arial Unicode MS" pitchFamily="34" charset="-128"/>
              </a:rPr>
              <a:t>	public boolean withdraw(long amount)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800" b="1" dirty="0">
                <a:latin typeface="Arial Unicode MS" pitchFamily="34" charset="-128"/>
                <a:ea typeface="Arial Unicode MS" pitchFamily="34" charset="-128"/>
                <a:cs typeface="Arial Unicode MS" pitchFamily="34" charset="-128"/>
              </a:rPr>
              <a:t>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800" b="1" dirty="0">
                <a:latin typeface="Arial Unicode MS" pitchFamily="34" charset="-128"/>
                <a:ea typeface="Arial Unicode MS" pitchFamily="34" charset="-128"/>
                <a:cs typeface="Arial Unicode MS" pitchFamily="34" charset="-128"/>
              </a:rPr>
              <a:t>		if (amount &lt;= balance)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800" b="1" dirty="0">
                <a:latin typeface="Arial Unicode MS" pitchFamily="34" charset="-128"/>
                <a:ea typeface="Arial Unicode MS" pitchFamily="34" charset="-128"/>
                <a:cs typeface="Arial Unicode MS" pitchFamily="34" charset="-128"/>
              </a:rPr>
              <a:t>		{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800" b="1" dirty="0">
                <a:latin typeface="Arial Unicode MS" pitchFamily="34" charset="-128"/>
                <a:ea typeface="Arial Unicode MS" pitchFamily="34" charset="-128"/>
                <a:cs typeface="Arial Unicode MS" pitchFamily="34" charset="-128"/>
              </a:rPr>
              <a:t>			long </a:t>
            </a:r>
            <a:r>
              <a:rPr lang="en-GB" sz="2800" b="1" dirty="0" err="1">
                <a:latin typeface="Arial Unicode MS" pitchFamily="34" charset="-128"/>
                <a:ea typeface="Arial Unicode MS" pitchFamily="34" charset="-128"/>
                <a:cs typeface="Arial Unicode MS" pitchFamily="34" charset="-128"/>
              </a:rPr>
              <a:t>newbalance</a:t>
            </a:r>
            <a:r>
              <a:rPr lang="en-GB" sz="2800" b="1" dirty="0">
                <a:latin typeface="Arial Unicode MS" pitchFamily="34" charset="-128"/>
                <a:ea typeface="Arial Unicode MS" pitchFamily="34" charset="-128"/>
                <a:cs typeface="Arial Unicode MS" pitchFamily="34" charset="-128"/>
              </a:rPr>
              <a:t> = balance - amount;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800" b="1" dirty="0">
                <a:latin typeface="Arial Unicode MS" pitchFamily="34" charset="-128"/>
                <a:ea typeface="Arial Unicode MS" pitchFamily="34" charset="-128"/>
                <a:cs typeface="Arial Unicode MS" pitchFamily="34" charset="-128"/>
              </a:rPr>
              <a:t>      		balance = </a:t>
            </a:r>
            <a:r>
              <a:rPr lang="en-GB" sz="2800" b="1" dirty="0" err="1">
                <a:latin typeface="Arial Unicode MS" pitchFamily="34" charset="-128"/>
                <a:ea typeface="Arial Unicode MS" pitchFamily="34" charset="-128"/>
                <a:cs typeface="Arial Unicode MS" pitchFamily="34" charset="-128"/>
              </a:rPr>
              <a:t>newbalance</a:t>
            </a:r>
            <a:r>
              <a:rPr lang="en-GB" sz="2800" b="1" dirty="0">
                <a:latin typeface="Arial Unicode MS" pitchFamily="34" charset="-128"/>
                <a:ea typeface="Arial Unicode MS" pitchFamily="34" charset="-128"/>
                <a:cs typeface="Arial Unicode MS" pitchFamily="34" charset="-128"/>
              </a:rPr>
              <a:t>;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800" b="1" dirty="0">
                <a:latin typeface="Arial Unicode MS" pitchFamily="34" charset="-128"/>
                <a:ea typeface="Arial Unicode MS" pitchFamily="34" charset="-128"/>
                <a:cs typeface="Arial Unicode MS" pitchFamily="34" charset="-128"/>
              </a:rPr>
              <a:t>      		return true;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800" b="1" dirty="0">
                <a:latin typeface="Arial Unicode MS" pitchFamily="34" charset="-128"/>
                <a:ea typeface="Arial Unicode MS" pitchFamily="34" charset="-128"/>
                <a:cs typeface="Arial Unicode MS" pitchFamily="34" charset="-128"/>
              </a:rPr>
              <a:t>    		} else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800" b="1" dirty="0">
                <a:latin typeface="Arial Unicode MS" pitchFamily="34" charset="-128"/>
                <a:ea typeface="Arial Unicode MS" pitchFamily="34" charset="-128"/>
                <a:cs typeface="Arial Unicode MS" pitchFamily="34" charset="-128"/>
              </a:rPr>
              <a:t>      	return false;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800" b="1" dirty="0">
                <a:latin typeface="Arial Unicode MS" pitchFamily="34" charset="-128"/>
                <a:ea typeface="Arial Unicode MS" pitchFamily="34" charset="-128"/>
                <a:cs typeface="Arial Unicode MS" pitchFamily="34" charset="-128"/>
              </a:rPr>
              <a:t>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800" b="1" dirty="0">
                <a:latin typeface="Arial Unicode MS" pitchFamily="34" charset="-128"/>
                <a:ea typeface="Arial Unicode MS" pitchFamily="34" charset="-128"/>
                <a:cs typeface="Arial Unicode MS" pitchFamily="34" charset="-128"/>
              </a:rPr>
              <a:t>  	private long balance;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800" b="1" dirty="0">
                <a:latin typeface="Arial Unicode MS" pitchFamily="34" charset="-128"/>
                <a:ea typeface="Arial Unicode MS" pitchFamily="34" charset="-128"/>
                <a:cs typeface="Arial Unicode MS" pitchFamily="34" charset="-128"/>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p>
            <a:fld id="{DDC45B30-6950-427C-A4F0-DAD4AB8B4FCB}" type="slidenum">
              <a:rPr lang="en-US" smtClean="0"/>
              <a:pPr/>
              <a:t>15</a:t>
            </a:fld>
            <a:endParaRPr lang="en-US" smtClean="0"/>
          </a:p>
        </p:txBody>
      </p:sp>
      <p:sp>
        <p:nvSpPr>
          <p:cNvPr id="16387" name="Rectangle 2"/>
          <p:cNvSpPr>
            <a:spLocks noGrp="1" noChangeArrowheads="1"/>
          </p:cNvSpPr>
          <p:nvPr>
            <p:ph type="title"/>
          </p:nvPr>
        </p:nvSpPr>
        <p:spPr>
          <a:xfrm>
            <a:off x="1219200" y="0"/>
            <a:ext cx="7772400" cy="838200"/>
          </a:xfrm>
        </p:spPr>
        <p:txBody>
          <a:bodyPr lIns="0" tIns="0" rIns="0" bIns="0" anchor="ctr"/>
          <a:lstStyle/>
          <a:p>
            <a:pPr eaLnBrk="1" hangingPunct="1"/>
            <a:r>
              <a:rPr lang="en-GB" smtClean="0"/>
              <a:t>A "Perfect" Synchronization?</a:t>
            </a:r>
          </a:p>
        </p:txBody>
      </p:sp>
      <p:sp>
        <p:nvSpPr>
          <p:cNvPr id="16388" name="Text Box 3"/>
          <p:cNvSpPr txBox="1">
            <a:spLocks noChangeArrowheads="1"/>
          </p:cNvSpPr>
          <p:nvPr/>
        </p:nvSpPr>
        <p:spPr bwMode="auto">
          <a:xfrm>
            <a:off x="304800" y="914400"/>
            <a:ext cx="7543800" cy="1371600"/>
          </a:xfrm>
          <a:prstGeom prst="rect">
            <a:avLst/>
          </a:prstGeom>
          <a:noFill/>
          <a:ln w="9525">
            <a:noFill/>
            <a:miter lim="800000"/>
            <a:headEnd/>
            <a:tailEnd/>
          </a:ln>
        </p:spPr>
        <p:txBody>
          <a:bodyPr lIns="0" tIns="0" rIns="0" bIns="0" anchor="ctr"/>
          <a:lstStyle/>
          <a:p>
            <a:pPr>
              <a:lnSpc>
                <a:spcPct val="85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3200" dirty="0"/>
              <a:t>Assume the initial balance is $1,000. </a:t>
            </a:r>
            <a:br>
              <a:rPr lang="en-GB" sz="3200" dirty="0"/>
            </a:br>
            <a:r>
              <a:rPr lang="en-GB" sz="3200" dirty="0"/>
              <a:t>Two withdraw requests are made </a:t>
            </a:r>
            <a:br>
              <a:rPr lang="en-GB" sz="3200" dirty="0"/>
            </a:br>
            <a:r>
              <a:rPr lang="en-GB" sz="3200" dirty="0"/>
              <a:t>almost simultaneously </a:t>
            </a:r>
            <a:r>
              <a:rPr lang="en-GB" sz="3200" dirty="0" smtClean="0"/>
              <a:t>at two </a:t>
            </a:r>
            <a:r>
              <a:rPr lang="en-GB" sz="3200" dirty="0"/>
              <a:t>ATMs. </a:t>
            </a:r>
          </a:p>
          <a:p>
            <a:pPr>
              <a:lnSpc>
                <a:spcPct val="85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1600" dirty="0"/>
          </a:p>
        </p:txBody>
      </p:sp>
      <p:sp>
        <p:nvSpPr>
          <p:cNvPr id="16389" name="Text Box 4"/>
          <p:cNvSpPr txBox="1">
            <a:spLocks noChangeArrowheads="1"/>
          </p:cNvSpPr>
          <p:nvPr/>
        </p:nvSpPr>
        <p:spPr bwMode="auto">
          <a:xfrm>
            <a:off x="534988" y="2209800"/>
            <a:ext cx="8456612" cy="3886200"/>
          </a:xfrm>
          <a:prstGeom prst="rect">
            <a:avLst/>
          </a:prstGeom>
          <a:noFill/>
          <a:ln w="9525">
            <a:noFill/>
            <a:miter lim="800000"/>
            <a:headEnd/>
            <a:tailEnd/>
          </a:ln>
        </p:spPr>
        <p:txBody>
          <a:bodyPr lIns="0" tIns="0" rIns="0" bIns="0" anchor="ctr"/>
          <a:lstStyle/>
          <a:p>
            <a:pPr>
              <a:lnSpc>
                <a:spcPct val="95000"/>
              </a:lnSpc>
              <a:tabLst>
                <a:tab pos="723900" algn="l"/>
                <a:tab pos="1377950" algn="l"/>
                <a:tab pos="5138738" algn="l"/>
                <a:tab pos="5791200" algn="l"/>
                <a:tab pos="6515100" algn="l"/>
                <a:tab pos="7239000" algn="l"/>
                <a:tab pos="7962900" algn="l"/>
              </a:tabLst>
            </a:pPr>
            <a:r>
              <a:rPr lang="en-GB" sz="2400" dirty="0">
                <a:latin typeface="Arial" charset="0"/>
              </a:rPr>
              <a:t>Balance	withdraw 1	withdraw 2</a:t>
            </a:r>
          </a:p>
          <a:p>
            <a:pPr>
              <a:lnSpc>
                <a:spcPct val="95000"/>
              </a:lnSpc>
              <a:tabLst>
                <a:tab pos="723900" algn="l"/>
                <a:tab pos="1377950" algn="l"/>
                <a:tab pos="5138738" algn="l"/>
                <a:tab pos="5791200" algn="l"/>
                <a:tab pos="6515100" algn="l"/>
                <a:tab pos="7239000" algn="l"/>
                <a:tab pos="7962900" algn="l"/>
              </a:tabLst>
            </a:pPr>
            <a:r>
              <a:rPr lang="en-GB" sz="2400" dirty="0">
                <a:latin typeface="Arial" charset="0"/>
              </a:rPr>
              <a:t> </a:t>
            </a:r>
          </a:p>
          <a:p>
            <a:pPr>
              <a:lnSpc>
                <a:spcPct val="95000"/>
              </a:lnSpc>
              <a:tabLst>
                <a:tab pos="723900" algn="l"/>
                <a:tab pos="1377950" algn="l"/>
                <a:tab pos="5138738" algn="l"/>
                <a:tab pos="5791200" algn="l"/>
                <a:tab pos="6515100" algn="l"/>
                <a:tab pos="7239000" algn="l"/>
                <a:tab pos="7962900" algn="l"/>
              </a:tabLst>
            </a:pPr>
            <a:r>
              <a:rPr lang="en-GB" sz="2400" dirty="0">
                <a:latin typeface="Arial" charset="0"/>
              </a:rPr>
              <a:t>1,000	</a:t>
            </a:r>
            <a:r>
              <a:rPr lang="en-GB" sz="2400" dirty="0" smtClean="0">
                <a:latin typeface="Arial" charset="0"/>
              </a:rPr>
              <a:t>if amount</a:t>
            </a:r>
            <a:r>
              <a:rPr lang="en-GB" sz="2400" dirty="0">
                <a:latin typeface="Arial" charset="0"/>
              </a:rPr>
              <a:t>&lt;=balance </a:t>
            </a:r>
          </a:p>
          <a:p>
            <a:pPr>
              <a:lnSpc>
                <a:spcPct val="95000"/>
              </a:lnSpc>
              <a:tabLst>
                <a:tab pos="723900" algn="l"/>
                <a:tab pos="1377950" algn="l"/>
                <a:tab pos="5138738" algn="l"/>
                <a:tab pos="5791200" algn="l"/>
                <a:tab pos="6515100" algn="l"/>
                <a:tab pos="7239000" algn="l"/>
                <a:tab pos="7962900" algn="l"/>
              </a:tabLst>
            </a:pPr>
            <a:r>
              <a:rPr lang="en-GB" sz="2400" dirty="0">
                <a:latin typeface="Arial" charset="0"/>
              </a:rPr>
              <a:t>1,000                    	</a:t>
            </a:r>
            <a:r>
              <a:rPr lang="en-GB" sz="2400" dirty="0" smtClean="0">
                <a:latin typeface="Arial" charset="0"/>
              </a:rPr>
              <a:t>if amount</a:t>
            </a:r>
            <a:r>
              <a:rPr lang="en-GB" sz="2400" dirty="0">
                <a:latin typeface="Arial" charset="0"/>
              </a:rPr>
              <a:t>&lt;=balance </a:t>
            </a:r>
          </a:p>
          <a:p>
            <a:pPr>
              <a:lnSpc>
                <a:spcPct val="95000"/>
              </a:lnSpc>
              <a:tabLst>
                <a:tab pos="723900" algn="l"/>
                <a:tab pos="1377950" algn="l"/>
                <a:tab pos="5138738" algn="l"/>
                <a:tab pos="5791200" algn="l"/>
                <a:tab pos="6515100" algn="l"/>
                <a:tab pos="7239000" algn="l"/>
                <a:tab pos="7962900" algn="l"/>
              </a:tabLst>
            </a:pPr>
            <a:r>
              <a:rPr lang="en-GB" sz="2400" dirty="0">
                <a:latin typeface="Arial" charset="0"/>
              </a:rPr>
              <a:t>1,000	</a:t>
            </a:r>
            <a:r>
              <a:rPr lang="en-GB" sz="2400" dirty="0" err="1">
                <a:latin typeface="Arial" charset="0"/>
              </a:rPr>
              <a:t>newbalance</a:t>
            </a:r>
            <a:r>
              <a:rPr lang="en-GB" sz="2400" dirty="0">
                <a:latin typeface="Arial" charset="0"/>
              </a:rPr>
              <a:t>=...; </a:t>
            </a:r>
          </a:p>
          <a:p>
            <a:pPr>
              <a:lnSpc>
                <a:spcPct val="95000"/>
              </a:lnSpc>
              <a:tabLst>
                <a:tab pos="723900" algn="l"/>
                <a:tab pos="1377950" algn="l"/>
                <a:tab pos="5138738" algn="l"/>
                <a:tab pos="5791200" algn="l"/>
                <a:tab pos="6515100" algn="l"/>
                <a:tab pos="7239000" algn="l"/>
                <a:tab pos="7962900" algn="l"/>
              </a:tabLst>
            </a:pPr>
            <a:r>
              <a:rPr lang="en-GB" sz="2400" dirty="0">
                <a:latin typeface="Arial" charset="0"/>
              </a:rPr>
              <a:t>1,000                              	</a:t>
            </a:r>
            <a:r>
              <a:rPr lang="en-GB" sz="2400" dirty="0" err="1">
                <a:latin typeface="Arial" charset="0"/>
              </a:rPr>
              <a:t>newbalance</a:t>
            </a:r>
            <a:r>
              <a:rPr lang="en-GB" sz="2400" dirty="0">
                <a:latin typeface="Arial" charset="0"/>
              </a:rPr>
              <a:t>=...; </a:t>
            </a:r>
          </a:p>
          <a:p>
            <a:pPr>
              <a:lnSpc>
                <a:spcPct val="95000"/>
              </a:lnSpc>
              <a:tabLst>
                <a:tab pos="723900" algn="l"/>
                <a:tab pos="1377950" algn="l"/>
                <a:tab pos="5138738" algn="l"/>
                <a:tab pos="5791200" algn="l"/>
                <a:tab pos="6515100" algn="l"/>
                <a:tab pos="7239000" algn="l"/>
                <a:tab pos="7962900" algn="l"/>
              </a:tabLst>
            </a:pPr>
            <a:r>
              <a:rPr lang="en-GB" sz="2400" dirty="0">
                <a:latin typeface="Arial" charset="0"/>
              </a:rPr>
              <a:t>0		balance=...; </a:t>
            </a:r>
          </a:p>
          <a:p>
            <a:pPr>
              <a:lnSpc>
                <a:spcPct val="95000"/>
              </a:lnSpc>
              <a:tabLst>
                <a:tab pos="723900" algn="l"/>
                <a:tab pos="1377950" algn="l"/>
                <a:tab pos="5138738" algn="l"/>
                <a:tab pos="5791200" algn="l"/>
                <a:tab pos="6515100" algn="l"/>
                <a:tab pos="7239000" algn="l"/>
                <a:tab pos="7962900" algn="l"/>
              </a:tabLst>
            </a:pPr>
            <a:r>
              <a:rPr lang="en-GB" sz="2400" dirty="0">
                <a:latin typeface="Arial" charset="0"/>
              </a:rPr>
              <a:t>0                                             </a:t>
            </a:r>
            <a:r>
              <a:rPr lang="en-GB" sz="2400" dirty="0" smtClean="0">
                <a:latin typeface="Arial" charset="0"/>
              </a:rPr>
              <a:t>	balance</a:t>
            </a:r>
            <a:r>
              <a:rPr lang="en-GB" sz="2400" dirty="0">
                <a:latin typeface="Arial" charset="0"/>
              </a:rPr>
              <a:t>=...; </a:t>
            </a:r>
          </a:p>
          <a:p>
            <a:pPr>
              <a:lnSpc>
                <a:spcPct val="95000"/>
              </a:lnSpc>
              <a:tabLst>
                <a:tab pos="723900" algn="l"/>
                <a:tab pos="1377950" algn="l"/>
                <a:tab pos="5138738" algn="l"/>
                <a:tab pos="5791200" algn="l"/>
                <a:tab pos="6515100" algn="l"/>
                <a:tab pos="7239000" algn="l"/>
                <a:tab pos="7962900" algn="l"/>
              </a:tabLst>
            </a:pPr>
            <a:r>
              <a:rPr lang="en-GB" sz="2400" dirty="0">
                <a:latin typeface="Arial" charset="0"/>
              </a:rPr>
              <a:t>0		return true; </a:t>
            </a:r>
          </a:p>
          <a:p>
            <a:pPr>
              <a:lnSpc>
                <a:spcPct val="95000"/>
              </a:lnSpc>
              <a:tabLst>
                <a:tab pos="723900" algn="l"/>
                <a:tab pos="1377950" algn="l"/>
                <a:tab pos="5138738" algn="l"/>
                <a:tab pos="5791200" algn="l"/>
                <a:tab pos="6515100" algn="l"/>
                <a:tab pos="7239000" algn="l"/>
                <a:tab pos="7962900" algn="l"/>
              </a:tabLst>
            </a:pPr>
            <a:r>
              <a:rPr lang="en-GB" sz="2400" dirty="0">
                <a:latin typeface="Arial" charset="0"/>
              </a:rPr>
              <a:t>0                                             </a:t>
            </a:r>
            <a:r>
              <a:rPr lang="en-GB" sz="2400" dirty="0" smtClean="0">
                <a:latin typeface="Arial" charset="0"/>
              </a:rPr>
              <a:t>	return </a:t>
            </a:r>
            <a:r>
              <a:rPr lang="en-GB" sz="2400" dirty="0">
                <a:latin typeface="Arial" charset="0"/>
              </a:rPr>
              <a:t>true; </a:t>
            </a:r>
          </a:p>
        </p:txBody>
      </p:sp>
      <p:sp>
        <p:nvSpPr>
          <p:cNvPr id="16390" name="Line 5"/>
          <p:cNvSpPr>
            <a:spLocks noChangeShapeType="1"/>
          </p:cNvSpPr>
          <p:nvPr/>
        </p:nvSpPr>
        <p:spPr bwMode="auto">
          <a:xfrm>
            <a:off x="5029200" y="2209799"/>
            <a:ext cx="0" cy="3592513"/>
          </a:xfrm>
          <a:prstGeom prst="line">
            <a:avLst/>
          </a:prstGeom>
          <a:noFill/>
          <a:ln w="19050">
            <a:solidFill>
              <a:schemeClr val="tx1"/>
            </a:solidFill>
            <a:prstDash val="dashDot"/>
            <a:round/>
            <a:headEnd/>
            <a:tailEnd type="triangle" w="med" len="med"/>
          </a:ln>
        </p:spPr>
        <p:txBody>
          <a:bodyPr/>
          <a:lstStyle/>
          <a:p>
            <a:endParaRPr lang="en-US"/>
          </a:p>
        </p:txBody>
      </p:sp>
      <p:sp>
        <p:nvSpPr>
          <p:cNvPr id="16391" name="TextBox 6"/>
          <p:cNvSpPr txBox="1">
            <a:spLocks noChangeArrowheads="1"/>
          </p:cNvSpPr>
          <p:nvPr/>
        </p:nvSpPr>
        <p:spPr bwMode="auto">
          <a:xfrm>
            <a:off x="4724400" y="5802313"/>
            <a:ext cx="663575" cy="369887"/>
          </a:xfrm>
          <a:prstGeom prst="rect">
            <a:avLst/>
          </a:prstGeom>
          <a:noFill/>
          <a:ln w="9525">
            <a:noFill/>
            <a:miter lim="800000"/>
            <a:headEnd/>
            <a:tailEnd/>
          </a:ln>
        </p:spPr>
        <p:txBody>
          <a:bodyPr wrap="none">
            <a:spAutoFit/>
          </a:bodyPr>
          <a:lstStyle/>
          <a:p>
            <a:r>
              <a:rPr lang="en-US" dirty="0"/>
              <a:t>Time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219074"/>
            <a:ext cx="2639388"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val 1"/>
          <p:cNvSpPr/>
          <p:nvPr/>
        </p:nvSpPr>
        <p:spPr bwMode="auto">
          <a:xfrm>
            <a:off x="1524000" y="3581400"/>
            <a:ext cx="2819400" cy="1524000"/>
          </a:xfrm>
          <a:prstGeom prst="ellipse">
            <a:avLst/>
          </a:prstGeom>
          <a:no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sp>
        <p:nvSpPr>
          <p:cNvPr id="10" name="Oval 9"/>
          <p:cNvSpPr/>
          <p:nvPr/>
        </p:nvSpPr>
        <p:spPr bwMode="auto">
          <a:xfrm>
            <a:off x="5334000" y="3909350"/>
            <a:ext cx="2819400" cy="1524000"/>
          </a:xfrm>
          <a:prstGeom prst="ellipse">
            <a:avLst/>
          </a:prstGeom>
          <a:no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grpSp>
        <p:nvGrpSpPr>
          <p:cNvPr id="5" name="Group 4"/>
          <p:cNvGrpSpPr/>
          <p:nvPr/>
        </p:nvGrpSpPr>
        <p:grpSpPr>
          <a:xfrm>
            <a:off x="1219200" y="6248400"/>
            <a:ext cx="7296914" cy="563231"/>
            <a:chOff x="1219200" y="6248400"/>
            <a:chExt cx="7296914" cy="563231"/>
          </a:xfrm>
        </p:grpSpPr>
        <p:sp>
          <p:nvSpPr>
            <p:cNvPr id="3" name="Rectangle 2"/>
            <p:cNvSpPr/>
            <p:nvPr/>
          </p:nvSpPr>
          <p:spPr>
            <a:xfrm>
              <a:off x="1219200" y="6248400"/>
              <a:ext cx="3791714" cy="563231"/>
            </a:xfrm>
            <a:prstGeom prst="rect">
              <a:avLst/>
            </a:prstGeom>
            <a:solidFill>
              <a:schemeClr val="bg1"/>
            </a:solidFill>
          </p:spPr>
          <p:txBody>
            <a:bodyPr wrap="square">
              <a:spAutoFit/>
            </a:bodyPr>
            <a:lstStyle/>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dirty="0" err="1">
                  <a:latin typeface="Arial" panose="020B0604020202020204" pitchFamily="34" charset="0"/>
                  <a:ea typeface="Arial Unicode MS" pitchFamily="34" charset="-128"/>
                  <a:cs typeface="Arial" panose="020B0604020202020204" pitchFamily="34" charset="0"/>
                </a:rPr>
                <a:t>newbalance</a:t>
              </a:r>
              <a:r>
                <a:rPr lang="en-GB" dirty="0">
                  <a:latin typeface="Arial" panose="020B0604020202020204" pitchFamily="34" charset="0"/>
                  <a:ea typeface="Arial Unicode MS" pitchFamily="34" charset="-128"/>
                  <a:cs typeface="Arial" panose="020B0604020202020204" pitchFamily="34" charset="0"/>
                </a:rPr>
                <a:t> = balance - amount;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dirty="0" smtClean="0">
                  <a:latin typeface="Arial" panose="020B0604020202020204" pitchFamily="34" charset="0"/>
                  <a:ea typeface="Arial Unicode MS" pitchFamily="34" charset="-128"/>
                  <a:cs typeface="Arial" panose="020B0604020202020204" pitchFamily="34" charset="0"/>
                </a:rPr>
                <a:t>balance </a:t>
              </a:r>
              <a:r>
                <a:rPr lang="en-GB" dirty="0">
                  <a:latin typeface="Arial" panose="020B0604020202020204" pitchFamily="34" charset="0"/>
                  <a:ea typeface="Arial Unicode MS" pitchFamily="34" charset="-128"/>
                  <a:cs typeface="Arial" panose="020B0604020202020204" pitchFamily="34" charset="0"/>
                </a:rPr>
                <a:t>= </a:t>
              </a:r>
              <a:r>
                <a:rPr lang="en-GB" dirty="0" err="1">
                  <a:latin typeface="Arial" panose="020B0604020202020204" pitchFamily="34" charset="0"/>
                  <a:ea typeface="Arial Unicode MS" pitchFamily="34" charset="-128"/>
                  <a:cs typeface="Arial" panose="020B0604020202020204" pitchFamily="34" charset="0"/>
                </a:rPr>
                <a:t>newbalance</a:t>
              </a:r>
              <a:r>
                <a:rPr lang="en-GB" dirty="0">
                  <a:latin typeface="Arial" panose="020B0604020202020204" pitchFamily="34" charset="0"/>
                  <a:ea typeface="Arial Unicode MS" pitchFamily="34" charset="-128"/>
                  <a:cs typeface="Arial" panose="020B0604020202020204" pitchFamily="34" charset="0"/>
                </a:rPr>
                <a:t>; </a:t>
              </a:r>
              <a:endParaRPr lang="en-GB" dirty="0">
                <a:latin typeface="Arial" panose="020B0604020202020204" pitchFamily="34" charset="0"/>
                <a:ea typeface="Arial Unicode MS" pitchFamily="34" charset="-128"/>
                <a:cs typeface="Arial" panose="020B0604020202020204" pitchFamily="34" charset="0"/>
              </a:endParaRPr>
            </a:p>
          </p:txBody>
        </p:sp>
        <p:sp>
          <p:nvSpPr>
            <p:cNvPr id="12" name="Rectangle 11"/>
            <p:cNvSpPr/>
            <p:nvPr/>
          </p:nvSpPr>
          <p:spPr>
            <a:xfrm>
              <a:off x="5334000" y="6400800"/>
              <a:ext cx="3182114" cy="327782"/>
            </a:xfrm>
            <a:prstGeom prst="rect">
              <a:avLst/>
            </a:prstGeom>
            <a:solidFill>
              <a:schemeClr val="bg1"/>
            </a:solidFill>
          </p:spPr>
          <p:txBody>
            <a:bodyPr wrap="square">
              <a:spAutoFit/>
            </a:bodyPr>
            <a:lstStyle/>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dirty="0" smtClean="0">
                  <a:latin typeface="Arial" panose="020B0604020202020204" pitchFamily="34" charset="0"/>
                  <a:ea typeface="Arial Unicode MS" pitchFamily="34" charset="-128"/>
                  <a:cs typeface="Arial" panose="020B0604020202020204" pitchFamily="34" charset="0"/>
                </a:rPr>
                <a:t>balance </a:t>
              </a:r>
              <a:r>
                <a:rPr lang="en-GB" dirty="0">
                  <a:latin typeface="Arial" panose="020B0604020202020204" pitchFamily="34" charset="0"/>
                  <a:ea typeface="Arial Unicode MS" pitchFamily="34" charset="-128"/>
                  <a:cs typeface="Arial" panose="020B0604020202020204" pitchFamily="34" charset="0"/>
                </a:rPr>
                <a:t>= balance - amount</a:t>
              </a:r>
              <a:r>
                <a:rPr lang="en-GB" dirty="0" smtClean="0">
                  <a:latin typeface="Arial" panose="020B0604020202020204" pitchFamily="34" charset="0"/>
                  <a:ea typeface="Arial Unicode MS" pitchFamily="34" charset="-128"/>
                  <a:cs typeface="Arial" panose="020B0604020202020204" pitchFamily="34" charset="0"/>
                </a:rPr>
                <a:t>;</a:t>
              </a:r>
              <a:endParaRPr lang="en-GB" dirty="0">
                <a:latin typeface="Arial" panose="020B0604020202020204" pitchFamily="34" charset="0"/>
                <a:ea typeface="Arial Unicode MS" pitchFamily="34" charset="-128"/>
                <a:cs typeface="Arial" panose="020B0604020202020204" pitchFamily="34" charset="0"/>
              </a:endParaRPr>
            </a:p>
          </p:txBody>
        </p:sp>
        <p:sp>
          <p:nvSpPr>
            <p:cNvPr id="4" name="Right Arrow 3"/>
            <p:cNvSpPr/>
            <p:nvPr/>
          </p:nvSpPr>
          <p:spPr bwMode="auto">
            <a:xfrm>
              <a:off x="4845020" y="6366022"/>
              <a:ext cx="331788" cy="32798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childTnLst>
                          </p:cTn>
                        </p:par>
                        <p:par>
                          <p:cTn id="11" fill="hold">
                            <p:stCondLst>
                              <p:cond delay="500"/>
                            </p:stCondLst>
                            <p:childTnLst>
                              <p:par>
                                <p:cTn id="12" presetID="22" presetClass="entr" presetSubtype="8" fill="hold" nodeType="afterEffect">
                                  <p:stCondLst>
                                    <p:cond delay="100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5955331C-8D42-48BC-851A-8C07FF807431}" type="slidenum">
              <a:rPr lang="en-US" smtClean="0"/>
              <a:pPr/>
              <a:t>16</a:t>
            </a:fld>
            <a:endParaRPr lang="en-US" smtClean="0"/>
          </a:p>
        </p:txBody>
      </p:sp>
      <p:sp>
        <p:nvSpPr>
          <p:cNvPr id="17411" name="Rectangle 2"/>
          <p:cNvSpPr>
            <a:spLocks noGrp="1" noChangeArrowheads="1"/>
          </p:cNvSpPr>
          <p:nvPr>
            <p:ph type="title"/>
          </p:nvPr>
        </p:nvSpPr>
        <p:spPr/>
        <p:txBody>
          <a:bodyPr/>
          <a:lstStyle/>
          <a:p>
            <a:pPr eaLnBrk="1" hangingPunct="1"/>
            <a:r>
              <a:rPr lang="en-US" smtClean="0"/>
              <a:t>A Simple Solution: Synchronized Access</a:t>
            </a:r>
          </a:p>
        </p:txBody>
      </p:sp>
      <p:sp>
        <p:nvSpPr>
          <p:cNvPr id="17412" name="Rectangle 7"/>
          <p:cNvSpPr>
            <a:spLocks noChangeArrowheads="1"/>
          </p:cNvSpPr>
          <p:nvPr/>
        </p:nvSpPr>
        <p:spPr bwMode="auto">
          <a:xfrm>
            <a:off x="2484438" y="1751013"/>
            <a:ext cx="1341437"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Helvetica" charset="0"/>
              </a:rPr>
              <a:t>Check balance</a:t>
            </a:r>
            <a:endParaRPr lang="en-US"/>
          </a:p>
        </p:txBody>
      </p:sp>
      <p:sp>
        <p:nvSpPr>
          <p:cNvPr id="17413" name="Rectangle 8"/>
          <p:cNvSpPr>
            <a:spLocks noChangeArrowheads="1"/>
          </p:cNvSpPr>
          <p:nvPr/>
        </p:nvSpPr>
        <p:spPr bwMode="auto">
          <a:xfrm>
            <a:off x="2484438" y="2325688"/>
            <a:ext cx="1970087"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Helvetica" charset="0"/>
              </a:rPr>
              <a:t>New = Bal - withdraw;</a:t>
            </a:r>
            <a:endParaRPr lang="en-US"/>
          </a:p>
        </p:txBody>
      </p:sp>
      <p:sp>
        <p:nvSpPr>
          <p:cNvPr id="17414" name="Rectangle 9"/>
          <p:cNvSpPr>
            <a:spLocks noChangeArrowheads="1"/>
          </p:cNvSpPr>
          <p:nvPr/>
        </p:nvSpPr>
        <p:spPr bwMode="auto">
          <a:xfrm>
            <a:off x="2484438" y="3001963"/>
            <a:ext cx="987425"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Helvetica" charset="0"/>
              </a:rPr>
              <a:t>Bal = New;</a:t>
            </a:r>
            <a:endParaRPr lang="en-US"/>
          </a:p>
        </p:txBody>
      </p:sp>
      <p:sp>
        <p:nvSpPr>
          <p:cNvPr id="17415" name="Rectangle 10"/>
          <p:cNvSpPr>
            <a:spLocks noChangeArrowheads="1"/>
          </p:cNvSpPr>
          <p:nvPr/>
        </p:nvSpPr>
        <p:spPr bwMode="auto">
          <a:xfrm>
            <a:off x="2339975" y="1692275"/>
            <a:ext cx="2155825" cy="338138"/>
          </a:xfrm>
          <a:prstGeom prst="rect">
            <a:avLst/>
          </a:prstGeom>
          <a:noFill/>
          <a:ln w="17463">
            <a:solidFill>
              <a:srgbClr val="000000"/>
            </a:solidFill>
            <a:miter lim="800000"/>
            <a:headEnd/>
            <a:tailEnd/>
          </a:ln>
        </p:spPr>
        <p:txBody>
          <a:bodyPr/>
          <a:lstStyle/>
          <a:p>
            <a:endParaRPr lang="en-US"/>
          </a:p>
        </p:txBody>
      </p:sp>
      <p:sp>
        <p:nvSpPr>
          <p:cNvPr id="17416" name="Rectangle 11"/>
          <p:cNvSpPr>
            <a:spLocks noChangeArrowheads="1"/>
          </p:cNvSpPr>
          <p:nvPr/>
        </p:nvSpPr>
        <p:spPr bwMode="auto">
          <a:xfrm>
            <a:off x="2339975" y="2317750"/>
            <a:ext cx="2155825" cy="338138"/>
          </a:xfrm>
          <a:prstGeom prst="rect">
            <a:avLst/>
          </a:prstGeom>
          <a:noFill/>
          <a:ln w="17463">
            <a:solidFill>
              <a:srgbClr val="000000"/>
            </a:solidFill>
            <a:miter lim="800000"/>
            <a:headEnd/>
            <a:tailEnd/>
          </a:ln>
        </p:spPr>
        <p:txBody>
          <a:bodyPr/>
          <a:lstStyle/>
          <a:p>
            <a:endParaRPr lang="en-US"/>
          </a:p>
        </p:txBody>
      </p:sp>
      <p:sp>
        <p:nvSpPr>
          <p:cNvPr id="17417" name="Rectangle 12"/>
          <p:cNvSpPr>
            <a:spLocks noChangeArrowheads="1"/>
          </p:cNvSpPr>
          <p:nvPr/>
        </p:nvSpPr>
        <p:spPr bwMode="auto">
          <a:xfrm>
            <a:off x="2339975" y="2941638"/>
            <a:ext cx="2155825" cy="339725"/>
          </a:xfrm>
          <a:prstGeom prst="rect">
            <a:avLst/>
          </a:prstGeom>
          <a:noFill/>
          <a:ln w="17463">
            <a:solidFill>
              <a:srgbClr val="000000"/>
            </a:solidFill>
            <a:miter lim="800000"/>
            <a:headEnd/>
            <a:tailEnd/>
          </a:ln>
        </p:spPr>
        <p:txBody>
          <a:bodyPr/>
          <a:lstStyle/>
          <a:p>
            <a:endParaRPr lang="en-US"/>
          </a:p>
        </p:txBody>
      </p:sp>
      <p:grpSp>
        <p:nvGrpSpPr>
          <p:cNvPr id="17418" name="Group 15"/>
          <p:cNvGrpSpPr>
            <a:grpSpLocks/>
          </p:cNvGrpSpPr>
          <p:nvPr/>
        </p:nvGrpSpPr>
        <p:grpSpPr bwMode="auto">
          <a:xfrm>
            <a:off x="3260725" y="2022475"/>
            <a:ext cx="134938" cy="303213"/>
            <a:chOff x="2054" y="1274"/>
            <a:chExt cx="85" cy="191"/>
          </a:xfrm>
        </p:grpSpPr>
        <p:sp>
          <p:nvSpPr>
            <p:cNvPr id="17462" name="Freeform 13"/>
            <p:cNvSpPr>
              <a:spLocks/>
            </p:cNvSpPr>
            <p:nvPr/>
          </p:nvSpPr>
          <p:spPr bwMode="auto">
            <a:xfrm>
              <a:off x="2054" y="1348"/>
              <a:ext cx="85" cy="117"/>
            </a:xfrm>
            <a:custGeom>
              <a:avLst/>
              <a:gdLst>
                <a:gd name="T0" fmla="*/ 42 w 85"/>
                <a:gd name="T1" fmla="*/ 117 h 117"/>
                <a:gd name="T2" fmla="*/ 0 w 85"/>
                <a:gd name="T3" fmla="*/ 0 h 117"/>
                <a:gd name="T4" fmla="*/ 85 w 85"/>
                <a:gd name="T5" fmla="*/ 0 h 117"/>
                <a:gd name="T6" fmla="*/ 42 w 85"/>
                <a:gd name="T7" fmla="*/ 117 h 117"/>
                <a:gd name="T8" fmla="*/ 0 60000 65536"/>
                <a:gd name="T9" fmla="*/ 0 60000 65536"/>
                <a:gd name="T10" fmla="*/ 0 60000 65536"/>
                <a:gd name="T11" fmla="*/ 0 60000 65536"/>
                <a:gd name="T12" fmla="*/ 0 w 85"/>
                <a:gd name="T13" fmla="*/ 0 h 117"/>
                <a:gd name="T14" fmla="*/ 85 w 85"/>
                <a:gd name="T15" fmla="*/ 117 h 117"/>
              </a:gdLst>
              <a:ahLst/>
              <a:cxnLst>
                <a:cxn ang="T8">
                  <a:pos x="T0" y="T1"/>
                </a:cxn>
                <a:cxn ang="T9">
                  <a:pos x="T2" y="T3"/>
                </a:cxn>
                <a:cxn ang="T10">
                  <a:pos x="T4" y="T5"/>
                </a:cxn>
                <a:cxn ang="T11">
                  <a:pos x="T6" y="T7"/>
                </a:cxn>
              </a:cxnLst>
              <a:rect l="T12" t="T13" r="T14" b="T15"/>
              <a:pathLst>
                <a:path w="85" h="117">
                  <a:moveTo>
                    <a:pt x="42" y="117"/>
                  </a:moveTo>
                  <a:lnTo>
                    <a:pt x="0" y="0"/>
                  </a:lnTo>
                  <a:lnTo>
                    <a:pt x="85" y="0"/>
                  </a:lnTo>
                  <a:lnTo>
                    <a:pt x="42" y="117"/>
                  </a:lnTo>
                  <a:close/>
                </a:path>
              </a:pathLst>
            </a:custGeom>
            <a:solidFill>
              <a:srgbClr val="000000"/>
            </a:solidFill>
            <a:ln w="9525">
              <a:noFill/>
              <a:round/>
              <a:headEnd/>
              <a:tailEnd/>
            </a:ln>
          </p:spPr>
          <p:txBody>
            <a:bodyPr/>
            <a:lstStyle/>
            <a:p>
              <a:endParaRPr lang="en-US"/>
            </a:p>
          </p:txBody>
        </p:sp>
        <p:sp>
          <p:nvSpPr>
            <p:cNvPr id="17463" name="Line 14"/>
            <p:cNvSpPr>
              <a:spLocks noChangeShapeType="1"/>
            </p:cNvSpPr>
            <p:nvPr/>
          </p:nvSpPr>
          <p:spPr bwMode="auto">
            <a:xfrm>
              <a:off x="2096" y="1274"/>
              <a:ext cx="1" cy="159"/>
            </a:xfrm>
            <a:prstGeom prst="line">
              <a:avLst/>
            </a:prstGeom>
            <a:noFill/>
            <a:ln w="17463">
              <a:solidFill>
                <a:srgbClr val="000000"/>
              </a:solidFill>
              <a:round/>
              <a:headEnd/>
              <a:tailEnd/>
            </a:ln>
          </p:spPr>
          <p:txBody>
            <a:bodyPr/>
            <a:lstStyle/>
            <a:p>
              <a:endParaRPr lang="en-US"/>
            </a:p>
          </p:txBody>
        </p:sp>
      </p:grpSp>
      <p:grpSp>
        <p:nvGrpSpPr>
          <p:cNvPr id="17419" name="Group 18"/>
          <p:cNvGrpSpPr>
            <a:grpSpLocks/>
          </p:cNvGrpSpPr>
          <p:nvPr/>
        </p:nvGrpSpPr>
        <p:grpSpPr bwMode="auto">
          <a:xfrm>
            <a:off x="3260725" y="2646363"/>
            <a:ext cx="134938" cy="304800"/>
            <a:chOff x="2054" y="1667"/>
            <a:chExt cx="85" cy="192"/>
          </a:xfrm>
        </p:grpSpPr>
        <p:sp>
          <p:nvSpPr>
            <p:cNvPr id="17460" name="Freeform 16"/>
            <p:cNvSpPr>
              <a:spLocks/>
            </p:cNvSpPr>
            <p:nvPr/>
          </p:nvSpPr>
          <p:spPr bwMode="auto">
            <a:xfrm>
              <a:off x="2054" y="1742"/>
              <a:ext cx="85" cy="117"/>
            </a:xfrm>
            <a:custGeom>
              <a:avLst/>
              <a:gdLst>
                <a:gd name="T0" fmla="*/ 42 w 85"/>
                <a:gd name="T1" fmla="*/ 117 h 117"/>
                <a:gd name="T2" fmla="*/ 0 w 85"/>
                <a:gd name="T3" fmla="*/ 0 h 117"/>
                <a:gd name="T4" fmla="*/ 85 w 85"/>
                <a:gd name="T5" fmla="*/ 0 h 117"/>
                <a:gd name="T6" fmla="*/ 42 w 85"/>
                <a:gd name="T7" fmla="*/ 117 h 117"/>
                <a:gd name="T8" fmla="*/ 0 60000 65536"/>
                <a:gd name="T9" fmla="*/ 0 60000 65536"/>
                <a:gd name="T10" fmla="*/ 0 60000 65536"/>
                <a:gd name="T11" fmla="*/ 0 60000 65536"/>
                <a:gd name="T12" fmla="*/ 0 w 85"/>
                <a:gd name="T13" fmla="*/ 0 h 117"/>
                <a:gd name="T14" fmla="*/ 85 w 85"/>
                <a:gd name="T15" fmla="*/ 117 h 117"/>
              </a:gdLst>
              <a:ahLst/>
              <a:cxnLst>
                <a:cxn ang="T8">
                  <a:pos x="T0" y="T1"/>
                </a:cxn>
                <a:cxn ang="T9">
                  <a:pos x="T2" y="T3"/>
                </a:cxn>
                <a:cxn ang="T10">
                  <a:pos x="T4" y="T5"/>
                </a:cxn>
                <a:cxn ang="T11">
                  <a:pos x="T6" y="T7"/>
                </a:cxn>
              </a:cxnLst>
              <a:rect l="T12" t="T13" r="T14" b="T15"/>
              <a:pathLst>
                <a:path w="85" h="117">
                  <a:moveTo>
                    <a:pt x="42" y="117"/>
                  </a:moveTo>
                  <a:lnTo>
                    <a:pt x="0" y="0"/>
                  </a:lnTo>
                  <a:lnTo>
                    <a:pt x="85" y="0"/>
                  </a:lnTo>
                  <a:lnTo>
                    <a:pt x="42" y="117"/>
                  </a:lnTo>
                  <a:close/>
                </a:path>
              </a:pathLst>
            </a:custGeom>
            <a:solidFill>
              <a:srgbClr val="000000"/>
            </a:solidFill>
            <a:ln w="9525">
              <a:noFill/>
              <a:round/>
              <a:headEnd/>
              <a:tailEnd/>
            </a:ln>
          </p:spPr>
          <p:txBody>
            <a:bodyPr/>
            <a:lstStyle/>
            <a:p>
              <a:endParaRPr lang="en-US"/>
            </a:p>
          </p:txBody>
        </p:sp>
        <p:sp>
          <p:nvSpPr>
            <p:cNvPr id="17461" name="Line 17"/>
            <p:cNvSpPr>
              <a:spLocks noChangeShapeType="1"/>
            </p:cNvSpPr>
            <p:nvPr/>
          </p:nvSpPr>
          <p:spPr bwMode="auto">
            <a:xfrm>
              <a:off x="2096" y="1667"/>
              <a:ext cx="1" cy="160"/>
            </a:xfrm>
            <a:prstGeom prst="line">
              <a:avLst/>
            </a:prstGeom>
            <a:noFill/>
            <a:ln w="17463">
              <a:solidFill>
                <a:srgbClr val="000000"/>
              </a:solidFill>
              <a:round/>
              <a:headEnd/>
              <a:tailEnd/>
            </a:ln>
          </p:spPr>
          <p:txBody>
            <a:bodyPr/>
            <a:lstStyle/>
            <a:p>
              <a:endParaRPr lang="en-US"/>
            </a:p>
          </p:txBody>
        </p:sp>
      </p:grpSp>
      <p:grpSp>
        <p:nvGrpSpPr>
          <p:cNvPr id="17420" name="Group 21"/>
          <p:cNvGrpSpPr>
            <a:grpSpLocks/>
          </p:cNvGrpSpPr>
          <p:nvPr/>
        </p:nvGrpSpPr>
        <p:grpSpPr bwMode="auto">
          <a:xfrm>
            <a:off x="3260725" y="3271838"/>
            <a:ext cx="134938" cy="304800"/>
            <a:chOff x="2054" y="2061"/>
            <a:chExt cx="85" cy="192"/>
          </a:xfrm>
        </p:grpSpPr>
        <p:sp>
          <p:nvSpPr>
            <p:cNvPr id="17458" name="Freeform 19"/>
            <p:cNvSpPr>
              <a:spLocks/>
            </p:cNvSpPr>
            <p:nvPr/>
          </p:nvSpPr>
          <p:spPr bwMode="auto">
            <a:xfrm>
              <a:off x="2054" y="2136"/>
              <a:ext cx="85" cy="117"/>
            </a:xfrm>
            <a:custGeom>
              <a:avLst/>
              <a:gdLst>
                <a:gd name="T0" fmla="*/ 42 w 85"/>
                <a:gd name="T1" fmla="*/ 117 h 117"/>
                <a:gd name="T2" fmla="*/ 0 w 85"/>
                <a:gd name="T3" fmla="*/ 0 h 117"/>
                <a:gd name="T4" fmla="*/ 85 w 85"/>
                <a:gd name="T5" fmla="*/ 0 h 117"/>
                <a:gd name="T6" fmla="*/ 42 w 85"/>
                <a:gd name="T7" fmla="*/ 117 h 117"/>
                <a:gd name="T8" fmla="*/ 0 60000 65536"/>
                <a:gd name="T9" fmla="*/ 0 60000 65536"/>
                <a:gd name="T10" fmla="*/ 0 60000 65536"/>
                <a:gd name="T11" fmla="*/ 0 60000 65536"/>
                <a:gd name="T12" fmla="*/ 0 w 85"/>
                <a:gd name="T13" fmla="*/ 0 h 117"/>
                <a:gd name="T14" fmla="*/ 85 w 85"/>
                <a:gd name="T15" fmla="*/ 117 h 117"/>
              </a:gdLst>
              <a:ahLst/>
              <a:cxnLst>
                <a:cxn ang="T8">
                  <a:pos x="T0" y="T1"/>
                </a:cxn>
                <a:cxn ang="T9">
                  <a:pos x="T2" y="T3"/>
                </a:cxn>
                <a:cxn ang="T10">
                  <a:pos x="T4" y="T5"/>
                </a:cxn>
                <a:cxn ang="T11">
                  <a:pos x="T6" y="T7"/>
                </a:cxn>
              </a:cxnLst>
              <a:rect l="T12" t="T13" r="T14" b="T15"/>
              <a:pathLst>
                <a:path w="85" h="117">
                  <a:moveTo>
                    <a:pt x="42" y="117"/>
                  </a:moveTo>
                  <a:lnTo>
                    <a:pt x="0" y="0"/>
                  </a:lnTo>
                  <a:lnTo>
                    <a:pt x="85" y="0"/>
                  </a:lnTo>
                  <a:lnTo>
                    <a:pt x="42" y="117"/>
                  </a:lnTo>
                  <a:close/>
                </a:path>
              </a:pathLst>
            </a:custGeom>
            <a:solidFill>
              <a:srgbClr val="000000"/>
            </a:solidFill>
            <a:ln w="9525">
              <a:noFill/>
              <a:round/>
              <a:headEnd/>
              <a:tailEnd/>
            </a:ln>
          </p:spPr>
          <p:txBody>
            <a:bodyPr/>
            <a:lstStyle/>
            <a:p>
              <a:endParaRPr lang="en-US"/>
            </a:p>
          </p:txBody>
        </p:sp>
        <p:sp>
          <p:nvSpPr>
            <p:cNvPr id="17459" name="Line 20"/>
            <p:cNvSpPr>
              <a:spLocks noChangeShapeType="1"/>
            </p:cNvSpPr>
            <p:nvPr/>
          </p:nvSpPr>
          <p:spPr bwMode="auto">
            <a:xfrm>
              <a:off x="2096" y="2061"/>
              <a:ext cx="1" cy="160"/>
            </a:xfrm>
            <a:prstGeom prst="line">
              <a:avLst/>
            </a:prstGeom>
            <a:noFill/>
            <a:ln w="17463">
              <a:solidFill>
                <a:srgbClr val="000000"/>
              </a:solidFill>
              <a:round/>
              <a:headEnd/>
              <a:tailEnd/>
            </a:ln>
          </p:spPr>
          <p:txBody>
            <a:bodyPr/>
            <a:lstStyle/>
            <a:p>
              <a:endParaRPr lang="en-US"/>
            </a:p>
          </p:txBody>
        </p:sp>
      </p:grpSp>
      <p:grpSp>
        <p:nvGrpSpPr>
          <p:cNvPr id="17421" name="Group 24"/>
          <p:cNvGrpSpPr>
            <a:grpSpLocks/>
          </p:cNvGrpSpPr>
          <p:nvPr/>
        </p:nvGrpSpPr>
        <p:grpSpPr bwMode="auto">
          <a:xfrm>
            <a:off x="3260725" y="1397000"/>
            <a:ext cx="134938" cy="303213"/>
            <a:chOff x="2054" y="880"/>
            <a:chExt cx="85" cy="191"/>
          </a:xfrm>
        </p:grpSpPr>
        <p:sp>
          <p:nvSpPr>
            <p:cNvPr id="17456" name="Freeform 22"/>
            <p:cNvSpPr>
              <a:spLocks/>
            </p:cNvSpPr>
            <p:nvPr/>
          </p:nvSpPr>
          <p:spPr bwMode="auto">
            <a:xfrm>
              <a:off x="2054" y="954"/>
              <a:ext cx="85" cy="117"/>
            </a:xfrm>
            <a:custGeom>
              <a:avLst/>
              <a:gdLst>
                <a:gd name="T0" fmla="*/ 42 w 85"/>
                <a:gd name="T1" fmla="*/ 117 h 117"/>
                <a:gd name="T2" fmla="*/ 0 w 85"/>
                <a:gd name="T3" fmla="*/ 0 h 117"/>
                <a:gd name="T4" fmla="*/ 85 w 85"/>
                <a:gd name="T5" fmla="*/ 0 h 117"/>
                <a:gd name="T6" fmla="*/ 42 w 85"/>
                <a:gd name="T7" fmla="*/ 117 h 117"/>
                <a:gd name="T8" fmla="*/ 0 60000 65536"/>
                <a:gd name="T9" fmla="*/ 0 60000 65536"/>
                <a:gd name="T10" fmla="*/ 0 60000 65536"/>
                <a:gd name="T11" fmla="*/ 0 60000 65536"/>
                <a:gd name="T12" fmla="*/ 0 w 85"/>
                <a:gd name="T13" fmla="*/ 0 h 117"/>
                <a:gd name="T14" fmla="*/ 85 w 85"/>
                <a:gd name="T15" fmla="*/ 117 h 117"/>
              </a:gdLst>
              <a:ahLst/>
              <a:cxnLst>
                <a:cxn ang="T8">
                  <a:pos x="T0" y="T1"/>
                </a:cxn>
                <a:cxn ang="T9">
                  <a:pos x="T2" y="T3"/>
                </a:cxn>
                <a:cxn ang="T10">
                  <a:pos x="T4" y="T5"/>
                </a:cxn>
                <a:cxn ang="T11">
                  <a:pos x="T6" y="T7"/>
                </a:cxn>
              </a:cxnLst>
              <a:rect l="T12" t="T13" r="T14" b="T15"/>
              <a:pathLst>
                <a:path w="85" h="117">
                  <a:moveTo>
                    <a:pt x="42" y="117"/>
                  </a:moveTo>
                  <a:lnTo>
                    <a:pt x="0" y="0"/>
                  </a:lnTo>
                  <a:lnTo>
                    <a:pt x="85" y="0"/>
                  </a:lnTo>
                  <a:lnTo>
                    <a:pt x="42" y="117"/>
                  </a:lnTo>
                  <a:close/>
                </a:path>
              </a:pathLst>
            </a:custGeom>
            <a:solidFill>
              <a:srgbClr val="000000"/>
            </a:solidFill>
            <a:ln w="9525">
              <a:noFill/>
              <a:round/>
              <a:headEnd/>
              <a:tailEnd/>
            </a:ln>
          </p:spPr>
          <p:txBody>
            <a:bodyPr/>
            <a:lstStyle/>
            <a:p>
              <a:endParaRPr lang="en-US"/>
            </a:p>
          </p:txBody>
        </p:sp>
        <p:sp>
          <p:nvSpPr>
            <p:cNvPr id="17457" name="Line 23"/>
            <p:cNvSpPr>
              <a:spLocks noChangeShapeType="1"/>
            </p:cNvSpPr>
            <p:nvPr/>
          </p:nvSpPr>
          <p:spPr bwMode="auto">
            <a:xfrm>
              <a:off x="2096" y="880"/>
              <a:ext cx="1" cy="160"/>
            </a:xfrm>
            <a:prstGeom prst="line">
              <a:avLst/>
            </a:prstGeom>
            <a:noFill/>
            <a:ln w="17463">
              <a:solidFill>
                <a:srgbClr val="000000"/>
              </a:solidFill>
              <a:round/>
              <a:headEnd/>
              <a:tailEnd/>
            </a:ln>
          </p:spPr>
          <p:txBody>
            <a:bodyPr/>
            <a:lstStyle/>
            <a:p>
              <a:endParaRPr lang="en-US"/>
            </a:p>
          </p:txBody>
        </p:sp>
      </p:grpSp>
      <p:sp>
        <p:nvSpPr>
          <p:cNvPr id="17422" name="Rectangle 25"/>
          <p:cNvSpPr>
            <a:spLocks noChangeArrowheads="1"/>
          </p:cNvSpPr>
          <p:nvPr/>
        </p:nvSpPr>
        <p:spPr bwMode="auto">
          <a:xfrm>
            <a:off x="4981575" y="3998913"/>
            <a:ext cx="1398588"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Helvetica" charset="0"/>
              </a:rPr>
              <a:t>Check balance;</a:t>
            </a:r>
            <a:endParaRPr lang="en-US"/>
          </a:p>
        </p:txBody>
      </p:sp>
      <p:sp>
        <p:nvSpPr>
          <p:cNvPr id="17423" name="Rectangle 26"/>
          <p:cNvSpPr>
            <a:spLocks noChangeArrowheads="1"/>
          </p:cNvSpPr>
          <p:nvPr/>
        </p:nvSpPr>
        <p:spPr bwMode="auto">
          <a:xfrm>
            <a:off x="4981575" y="4573588"/>
            <a:ext cx="1970088"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Helvetica" charset="0"/>
              </a:rPr>
              <a:t>New = Bal - withdraw;</a:t>
            </a:r>
          </a:p>
        </p:txBody>
      </p:sp>
      <p:sp>
        <p:nvSpPr>
          <p:cNvPr id="17424" name="Rectangle 27"/>
          <p:cNvSpPr>
            <a:spLocks noChangeArrowheads="1"/>
          </p:cNvSpPr>
          <p:nvPr/>
        </p:nvSpPr>
        <p:spPr bwMode="auto">
          <a:xfrm>
            <a:off x="4981575" y="5248275"/>
            <a:ext cx="987425"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Helvetica" charset="0"/>
              </a:rPr>
              <a:t>Bal = New;</a:t>
            </a:r>
            <a:endParaRPr lang="en-US"/>
          </a:p>
        </p:txBody>
      </p:sp>
      <p:sp>
        <p:nvSpPr>
          <p:cNvPr id="17425" name="Rectangle 28"/>
          <p:cNvSpPr>
            <a:spLocks noChangeArrowheads="1"/>
          </p:cNvSpPr>
          <p:nvPr/>
        </p:nvSpPr>
        <p:spPr bwMode="auto">
          <a:xfrm>
            <a:off x="4837113" y="3938588"/>
            <a:ext cx="2173287" cy="339725"/>
          </a:xfrm>
          <a:prstGeom prst="rect">
            <a:avLst/>
          </a:prstGeom>
          <a:noFill/>
          <a:ln w="17463">
            <a:solidFill>
              <a:srgbClr val="000000"/>
            </a:solidFill>
            <a:miter lim="800000"/>
            <a:headEnd/>
            <a:tailEnd/>
          </a:ln>
        </p:spPr>
        <p:txBody>
          <a:bodyPr/>
          <a:lstStyle/>
          <a:p>
            <a:endParaRPr lang="en-US"/>
          </a:p>
        </p:txBody>
      </p:sp>
      <p:sp>
        <p:nvSpPr>
          <p:cNvPr id="17426" name="Rectangle 29"/>
          <p:cNvSpPr>
            <a:spLocks noChangeArrowheads="1"/>
          </p:cNvSpPr>
          <p:nvPr/>
        </p:nvSpPr>
        <p:spPr bwMode="auto">
          <a:xfrm>
            <a:off x="4837113" y="4564063"/>
            <a:ext cx="2173287" cy="339725"/>
          </a:xfrm>
          <a:prstGeom prst="rect">
            <a:avLst/>
          </a:prstGeom>
          <a:noFill/>
          <a:ln w="17463">
            <a:solidFill>
              <a:srgbClr val="000000"/>
            </a:solidFill>
            <a:miter lim="800000"/>
            <a:headEnd/>
            <a:tailEnd/>
          </a:ln>
        </p:spPr>
        <p:txBody>
          <a:bodyPr/>
          <a:lstStyle/>
          <a:p>
            <a:endParaRPr lang="en-US"/>
          </a:p>
        </p:txBody>
      </p:sp>
      <p:sp>
        <p:nvSpPr>
          <p:cNvPr id="17427" name="Rectangle 30"/>
          <p:cNvSpPr>
            <a:spLocks noChangeArrowheads="1"/>
          </p:cNvSpPr>
          <p:nvPr/>
        </p:nvSpPr>
        <p:spPr bwMode="auto">
          <a:xfrm>
            <a:off x="4837113" y="5189538"/>
            <a:ext cx="2173287" cy="339725"/>
          </a:xfrm>
          <a:prstGeom prst="rect">
            <a:avLst/>
          </a:prstGeom>
          <a:noFill/>
          <a:ln w="17463">
            <a:solidFill>
              <a:srgbClr val="000000"/>
            </a:solidFill>
            <a:miter lim="800000"/>
            <a:headEnd/>
            <a:tailEnd/>
          </a:ln>
        </p:spPr>
        <p:txBody>
          <a:bodyPr/>
          <a:lstStyle/>
          <a:p>
            <a:endParaRPr lang="en-US"/>
          </a:p>
        </p:txBody>
      </p:sp>
      <p:grpSp>
        <p:nvGrpSpPr>
          <p:cNvPr id="17428" name="Group 33"/>
          <p:cNvGrpSpPr>
            <a:grpSpLocks/>
          </p:cNvGrpSpPr>
          <p:nvPr/>
        </p:nvGrpSpPr>
        <p:grpSpPr bwMode="auto">
          <a:xfrm>
            <a:off x="5757863" y="4268788"/>
            <a:ext cx="134937" cy="304800"/>
            <a:chOff x="3627" y="2689"/>
            <a:chExt cx="85" cy="192"/>
          </a:xfrm>
        </p:grpSpPr>
        <p:sp>
          <p:nvSpPr>
            <p:cNvPr id="17454" name="Freeform 31"/>
            <p:cNvSpPr>
              <a:spLocks/>
            </p:cNvSpPr>
            <p:nvPr/>
          </p:nvSpPr>
          <p:spPr bwMode="auto">
            <a:xfrm>
              <a:off x="3627" y="2764"/>
              <a:ext cx="85" cy="117"/>
            </a:xfrm>
            <a:custGeom>
              <a:avLst/>
              <a:gdLst>
                <a:gd name="T0" fmla="*/ 42 w 85"/>
                <a:gd name="T1" fmla="*/ 117 h 117"/>
                <a:gd name="T2" fmla="*/ 0 w 85"/>
                <a:gd name="T3" fmla="*/ 0 h 117"/>
                <a:gd name="T4" fmla="*/ 85 w 85"/>
                <a:gd name="T5" fmla="*/ 0 h 117"/>
                <a:gd name="T6" fmla="*/ 42 w 85"/>
                <a:gd name="T7" fmla="*/ 117 h 117"/>
                <a:gd name="T8" fmla="*/ 0 60000 65536"/>
                <a:gd name="T9" fmla="*/ 0 60000 65536"/>
                <a:gd name="T10" fmla="*/ 0 60000 65536"/>
                <a:gd name="T11" fmla="*/ 0 60000 65536"/>
                <a:gd name="T12" fmla="*/ 0 w 85"/>
                <a:gd name="T13" fmla="*/ 0 h 117"/>
                <a:gd name="T14" fmla="*/ 85 w 85"/>
                <a:gd name="T15" fmla="*/ 117 h 117"/>
              </a:gdLst>
              <a:ahLst/>
              <a:cxnLst>
                <a:cxn ang="T8">
                  <a:pos x="T0" y="T1"/>
                </a:cxn>
                <a:cxn ang="T9">
                  <a:pos x="T2" y="T3"/>
                </a:cxn>
                <a:cxn ang="T10">
                  <a:pos x="T4" y="T5"/>
                </a:cxn>
                <a:cxn ang="T11">
                  <a:pos x="T6" y="T7"/>
                </a:cxn>
              </a:cxnLst>
              <a:rect l="T12" t="T13" r="T14" b="T15"/>
              <a:pathLst>
                <a:path w="85" h="117">
                  <a:moveTo>
                    <a:pt x="42" y="117"/>
                  </a:moveTo>
                  <a:lnTo>
                    <a:pt x="0" y="0"/>
                  </a:lnTo>
                  <a:lnTo>
                    <a:pt x="85" y="0"/>
                  </a:lnTo>
                  <a:lnTo>
                    <a:pt x="42" y="117"/>
                  </a:lnTo>
                  <a:close/>
                </a:path>
              </a:pathLst>
            </a:custGeom>
            <a:solidFill>
              <a:srgbClr val="000000"/>
            </a:solidFill>
            <a:ln w="9525">
              <a:noFill/>
              <a:round/>
              <a:headEnd/>
              <a:tailEnd/>
            </a:ln>
          </p:spPr>
          <p:txBody>
            <a:bodyPr/>
            <a:lstStyle/>
            <a:p>
              <a:endParaRPr lang="en-US"/>
            </a:p>
          </p:txBody>
        </p:sp>
        <p:sp>
          <p:nvSpPr>
            <p:cNvPr id="17455" name="Line 32"/>
            <p:cNvSpPr>
              <a:spLocks noChangeShapeType="1"/>
            </p:cNvSpPr>
            <p:nvPr/>
          </p:nvSpPr>
          <p:spPr bwMode="auto">
            <a:xfrm>
              <a:off x="3669" y="2689"/>
              <a:ext cx="1" cy="160"/>
            </a:xfrm>
            <a:prstGeom prst="line">
              <a:avLst/>
            </a:prstGeom>
            <a:noFill/>
            <a:ln w="17463">
              <a:solidFill>
                <a:srgbClr val="000000"/>
              </a:solidFill>
              <a:round/>
              <a:headEnd/>
              <a:tailEnd/>
            </a:ln>
          </p:spPr>
          <p:txBody>
            <a:bodyPr/>
            <a:lstStyle/>
            <a:p>
              <a:endParaRPr lang="en-US"/>
            </a:p>
          </p:txBody>
        </p:sp>
      </p:grpSp>
      <p:grpSp>
        <p:nvGrpSpPr>
          <p:cNvPr id="17429" name="Group 36"/>
          <p:cNvGrpSpPr>
            <a:grpSpLocks/>
          </p:cNvGrpSpPr>
          <p:nvPr/>
        </p:nvGrpSpPr>
        <p:grpSpPr bwMode="auto">
          <a:xfrm>
            <a:off x="5757863" y="4894263"/>
            <a:ext cx="134937" cy="304800"/>
            <a:chOff x="3627" y="3083"/>
            <a:chExt cx="85" cy="192"/>
          </a:xfrm>
        </p:grpSpPr>
        <p:sp>
          <p:nvSpPr>
            <p:cNvPr id="17452" name="Freeform 34"/>
            <p:cNvSpPr>
              <a:spLocks/>
            </p:cNvSpPr>
            <p:nvPr/>
          </p:nvSpPr>
          <p:spPr bwMode="auto">
            <a:xfrm>
              <a:off x="3627" y="3158"/>
              <a:ext cx="85" cy="117"/>
            </a:xfrm>
            <a:custGeom>
              <a:avLst/>
              <a:gdLst>
                <a:gd name="T0" fmla="*/ 42 w 85"/>
                <a:gd name="T1" fmla="*/ 117 h 117"/>
                <a:gd name="T2" fmla="*/ 0 w 85"/>
                <a:gd name="T3" fmla="*/ 0 h 117"/>
                <a:gd name="T4" fmla="*/ 85 w 85"/>
                <a:gd name="T5" fmla="*/ 0 h 117"/>
                <a:gd name="T6" fmla="*/ 42 w 85"/>
                <a:gd name="T7" fmla="*/ 117 h 117"/>
                <a:gd name="T8" fmla="*/ 0 60000 65536"/>
                <a:gd name="T9" fmla="*/ 0 60000 65536"/>
                <a:gd name="T10" fmla="*/ 0 60000 65536"/>
                <a:gd name="T11" fmla="*/ 0 60000 65536"/>
                <a:gd name="T12" fmla="*/ 0 w 85"/>
                <a:gd name="T13" fmla="*/ 0 h 117"/>
                <a:gd name="T14" fmla="*/ 85 w 85"/>
                <a:gd name="T15" fmla="*/ 117 h 117"/>
              </a:gdLst>
              <a:ahLst/>
              <a:cxnLst>
                <a:cxn ang="T8">
                  <a:pos x="T0" y="T1"/>
                </a:cxn>
                <a:cxn ang="T9">
                  <a:pos x="T2" y="T3"/>
                </a:cxn>
                <a:cxn ang="T10">
                  <a:pos x="T4" y="T5"/>
                </a:cxn>
                <a:cxn ang="T11">
                  <a:pos x="T6" y="T7"/>
                </a:cxn>
              </a:cxnLst>
              <a:rect l="T12" t="T13" r="T14" b="T15"/>
              <a:pathLst>
                <a:path w="85" h="117">
                  <a:moveTo>
                    <a:pt x="42" y="117"/>
                  </a:moveTo>
                  <a:lnTo>
                    <a:pt x="0" y="0"/>
                  </a:lnTo>
                  <a:lnTo>
                    <a:pt x="85" y="0"/>
                  </a:lnTo>
                  <a:lnTo>
                    <a:pt x="42" y="117"/>
                  </a:lnTo>
                  <a:close/>
                </a:path>
              </a:pathLst>
            </a:custGeom>
            <a:solidFill>
              <a:srgbClr val="000000"/>
            </a:solidFill>
            <a:ln w="9525">
              <a:noFill/>
              <a:round/>
              <a:headEnd/>
              <a:tailEnd/>
            </a:ln>
          </p:spPr>
          <p:txBody>
            <a:bodyPr/>
            <a:lstStyle/>
            <a:p>
              <a:endParaRPr lang="en-US"/>
            </a:p>
          </p:txBody>
        </p:sp>
        <p:sp>
          <p:nvSpPr>
            <p:cNvPr id="17453" name="Line 35"/>
            <p:cNvSpPr>
              <a:spLocks noChangeShapeType="1"/>
            </p:cNvSpPr>
            <p:nvPr/>
          </p:nvSpPr>
          <p:spPr bwMode="auto">
            <a:xfrm>
              <a:off x="3669" y="3083"/>
              <a:ext cx="1" cy="160"/>
            </a:xfrm>
            <a:prstGeom prst="line">
              <a:avLst/>
            </a:prstGeom>
            <a:noFill/>
            <a:ln w="17463">
              <a:solidFill>
                <a:srgbClr val="000000"/>
              </a:solidFill>
              <a:round/>
              <a:headEnd/>
              <a:tailEnd/>
            </a:ln>
          </p:spPr>
          <p:txBody>
            <a:bodyPr/>
            <a:lstStyle/>
            <a:p>
              <a:endParaRPr lang="en-US"/>
            </a:p>
          </p:txBody>
        </p:sp>
      </p:grpSp>
      <p:grpSp>
        <p:nvGrpSpPr>
          <p:cNvPr id="17430" name="Group 39"/>
          <p:cNvGrpSpPr>
            <a:grpSpLocks/>
          </p:cNvGrpSpPr>
          <p:nvPr/>
        </p:nvGrpSpPr>
        <p:grpSpPr bwMode="auto">
          <a:xfrm>
            <a:off x="5757863" y="5519738"/>
            <a:ext cx="134937" cy="303212"/>
            <a:chOff x="3627" y="3477"/>
            <a:chExt cx="85" cy="191"/>
          </a:xfrm>
        </p:grpSpPr>
        <p:sp>
          <p:nvSpPr>
            <p:cNvPr id="17450" name="Freeform 37"/>
            <p:cNvSpPr>
              <a:spLocks/>
            </p:cNvSpPr>
            <p:nvPr/>
          </p:nvSpPr>
          <p:spPr bwMode="auto">
            <a:xfrm>
              <a:off x="3627" y="3551"/>
              <a:ext cx="85" cy="117"/>
            </a:xfrm>
            <a:custGeom>
              <a:avLst/>
              <a:gdLst>
                <a:gd name="T0" fmla="*/ 42 w 85"/>
                <a:gd name="T1" fmla="*/ 117 h 117"/>
                <a:gd name="T2" fmla="*/ 0 w 85"/>
                <a:gd name="T3" fmla="*/ 0 h 117"/>
                <a:gd name="T4" fmla="*/ 85 w 85"/>
                <a:gd name="T5" fmla="*/ 0 h 117"/>
                <a:gd name="T6" fmla="*/ 42 w 85"/>
                <a:gd name="T7" fmla="*/ 117 h 117"/>
                <a:gd name="T8" fmla="*/ 0 60000 65536"/>
                <a:gd name="T9" fmla="*/ 0 60000 65536"/>
                <a:gd name="T10" fmla="*/ 0 60000 65536"/>
                <a:gd name="T11" fmla="*/ 0 60000 65536"/>
                <a:gd name="T12" fmla="*/ 0 w 85"/>
                <a:gd name="T13" fmla="*/ 0 h 117"/>
                <a:gd name="T14" fmla="*/ 85 w 85"/>
                <a:gd name="T15" fmla="*/ 117 h 117"/>
              </a:gdLst>
              <a:ahLst/>
              <a:cxnLst>
                <a:cxn ang="T8">
                  <a:pos x="T0" y="T1"/>
                </a:cxn>
                <a:cxn ang="T9">
                  <a:pos x="T2" y="T3"/>
                </a:cxn>
                <a:cxn ang="T10">
                  <a:pos x="T4" y="T5"/>
                </a:cxn>
                <a:cxn ang="T11">
                  <a:pos x="T6" y="T7"/>
                </a:cxn>
              </a:cxnLst>
              <a:rect l="T12" t="T13" r="T14" b="T15"/>
              <a:pathLst>
                <a:path w="85" h="117">
                  <a:moveTo>
                    <a:pt x="42" y="117"/>
                  </a:moveTo>
                  <a:lnTo>
                    <a:pt x="0" y="0"/>
                  </a:lnTo>
                  <a:lnTo>
                    <a:pt x="85" y="0"/>
                  </a:lnTo>
                  <a:lnTo>
                    <a:pt x="42" y="117"/>
                  </a:lnTo>
                  <a:close/>
                </a:path>
              </a:pathLst>
            </a:custGeom>
            <a:solidFill>
              <a:srgbClr val="000000"/>
            </a:solidFill>
            <a:ln w="9525">
              <a:noFill/>
              <a:round/>
              <a:headEnd/>
              <a:tailEnd/>
            </a:ln>
          </p:spPr>
          <p:txBody>
            <a:bodyPr/>
            <a:lstStyle/>
            <a:p>
              <a:endParaRPr lang="en-US"/>
            </a:p>
          </p:txBody>
        </p:sp>
        <p:sp>
          <p:nvSpPr>
            <p:cNvPr id="17451" name="Line 38"/>
            <p:cNvSpPr>
              <a:spLocks noChangeShapeType="1"/>
            </p:cNvSpPr>
            <p:nvPr/>
          </p:nvSpPr>
          <p:spPr bwMode="auto">
            <a:xfrm>
              <a:off x="3669" y="3477"/>
              <a:ext cx="1" cy="160"/>
            </a:xfrm>
            <a:prstGeom prst="line">
              <a:avLst/>
            </a:prstGeom>
            <a:noFill/>
            <a:ln w="17463">
              <a:solidFill>
                <a:srgbClr val="000000"/>
              </a:solidFill>
              <a:round/>
              <a:headEnd/>
              <a:tailEnd/>
            </a:ln>
          </p:spPr>
          <p:txBody>
            <a:bodyPr/>
            <a:lstStyle/>
            <a:p>
              <a:endParaRPr lang="en-US"/>
            </a:p>
          </p:txBody>
        </p:sp>
      </p:grpSp>
      <p:grpSp>
        <p:nvGrpSpPr>
          <p:cNvPr id="17431" name="Group 42"/>
          <p:cNvGrpSpPr>
            <a:grpSpLocks/>
          </p:cNvGrpSpPr>
          <p:nvPr/>
        </p:nvGrpSpPr>
        <p:grpSpPr bwMode="auto">
          <a:xfrm>
            <a:off x="5757863" y="1920875"/>
            <a:ext cx="134937" cy="2027238"/>
            <a:chOff x="3627" y="1210"/>
            <a:chExt cx="85" cy="1277"/>
          </a:xfrm>
        </p:grpSpPr>
        <p:sp>
          <p:nvSpPr>
            <p:cNvPr id="17448" name="Freeform 40"/>
            <p:cNvSpPr>
              <a:spLocks/>
            </p:cNvSpPr>
            <p:nvPr/>
          </p:nvSpPr>
          <p:spPr bwMode="auto">
            <a:xfrm>
              <a:off x="3627" y="2370"/>
              <a:ext cx="85" cy="117"/>
            </a:xfrm>
            <a:custGeom>
              <a:avLst/>
              <a:gdLst>
                <a:gd name="T0" fmla="*/ 42 w 85"/>
                <a:gd name="T1" fmla="*/ 117 h 117"/>
                <a:gd name="T2" fmla="*/ 0 w 85"/>
                <a:gd name="T3" fmla="*/ 0 h 117"/>
                <a:gd name="T4" fmla="*/ 85 w 85"/>
                <a:gd name="T5" fmla="*/ 0 h 117"/>
                <a:gd name="T6" fmla="*/ 42 w 85"/>
                <a:gd name="T7" fmla="*/ 117 h 117"/>
                <a:gd name="T8" fmla="*/ 0 60000 65536"/>
                <a:gd name="T9" fmla="*/ 0 60000 65536"/>
                <a:gd name="T10" fmla="*/ 0 60000 65536"/>
                <a:gd name="T11" fmla="*/ 0 60000 65536"/>
                <a:gd name="T12" fmla="*/ 0 w 85"/>
                <a:gd name="T13" fmla="*/ 0 h 117"/>
                <a:gd name="T14" fmla="*/ 85 w 85"/>
                <a:gd name="T15" fmla="*/ 117 h 117"/>
              </a:gdLst>
              <a:ahLst/>
              <a:cxnLst>
                <a:cxn ang="T8">
                  <a:pos x="T0" y="T1"/>
                </a:cxn>
                <a:cxn ang="T9">
                  <a:pos x="T2" y="T3"/>
                </a:cxn>
                <a:cxn ang="T10">
                  <a:pos x="T4" y="T5"/>
                </a:cxn>
                <a:cxn ang="T11">
                  <a:pos x="T6" y="T7"/>
                </a:cxn>
              </a:cxnLst>
              <a:rect l="T12" t="T13" r="T14" b="T15"/>
              <a:pathLst>
                <a:path w="85" h="117">
                  <a:moveTo>
                    <a:pt x="42" y="117"/>
                  </a:moveTo>
                  <a:lnTo>
                    <a:pt x="0" y="0"/>
                  </a:lnTo>
                  <a:lnTo>
                    <a:pt x="85" y="0"/>
                  </a:lnTo>
                  <a:lnTo>
                    <a:pt x="42" y="117"/>
                  </a:lnTo>
                  <a:close/>
                </a:path>
              </a:pathLst>
            </a:custGeom>
            <a:solidFill>
              <a:srgbClr val="000000"/>
            </a:solidFill>
            <a:ln w="9525">
              <a:noFill/>
              <a:round/>
              <a:headEnd/>
              <a:tailEnd/>
            </a:ln>
          </p:spPr>
          <p:txBody>
            <a:bodyPr/>
            <a:lstStyle/>
            <a:p>
              <a:endParaRPr lang="en-US"/>
            </a:p>
          </p:txBody>
        </p:sp>
        <p:sp>
          <p:nvSpPr>
            <p:cNvPr id="17449" name="Line 41"/>
            <p:cNvSpPr>
              <a:spLocks noChangeShapeType="1"/>
            </p:cNvSpPr>
            <p:nvPr/>
          </p:nvSpPr>
          <p:spPr bwMode="auto">
            <a:xfrm>
              <a:off x="3669" y="1210"/>
              <a:ext cx="1" cy="1245"/>
            </a:xfrm>
            <a:prstGeom prst="line">
              <a:avLst/>
            </a:prstGeom>
            <a:noFill/>
            <a:ln w="17463">
              <a:solidFill>
                <a:srgbClr val="000000"/>
              </a:solidFill>
              <a:round/>
              <a:headEnd/>
              <a:tailEnd/>
            </a:ln>
          </p:spPr>
          <p:txBody>
            <a:bodyPr/>
            <a:lstStyle/>
            <a:p>
              <a:endParaRPr lang="en-US"/>
            </a:p>
          </p:txBody>
        </p:sp>
      </p:grpSp>
      <p:sp>
        <p:nvSpPr>
          <p:cNvPr id="17432" name="Rectangle 43"/>
          <p:cNvSpPr>
            <a:spLocks noChangeArrowheads="1"/>
          </p:cNvSpPr>
          <p:nvPr/>
        </p:nvSpPr>
        <p:spPr bwMode="auto">
          <a:xfrm>
            <a:off x="1858963" y="1295400"/>
            <a:ext cx="1304925" cy="292100"/>
          </a:xfrm>
          <a:prstGeom prst="rect">
            <a:avLst/>
          </a:prstGeom>
          <a:noFill/>
          <a:ln w="9525">
            <a:noFill/>
            <a:miter lim="800000"/>
            <a:headEnd/>
            <a:tailEnd/>
          </a:ln>
        </p:spPr>
        <p:txBody>
          <a:bodyPr wrap="none" lIns="0" tIns="0" rIns="0" bIns="0">
            <a:spAutoFit/>
          </a:bodyPr>
          <a:lstStyle/>
          <a:p>
            <a:r>
              <a:rPr lang="en-US" sz="1900">
                <a:solidFill>
                  <a:srgbClr val="000000"/>
                </a:solidFill>
                <a:latin typeface="Helvetica" charset="0"/>
              </a:rPr>
              <a:t>acquire </a:t>
            </a:r>
            <a:r>
              <a:rPr lang="en-US" sz="1900">
                <a:solidFill>
                  <a:srgbClr val="FF0000"/>
                </a:solidFill>
                <a:latin typeface="Helvetica" charset="0"/>
              </a:rPr>
              <a:t>lock</a:t>
            </a:r>
            <a:endParaRPr lang="en-US">
              <a:solidFill>
                <a:srgbClr val="FF0000"/>
              </a:solidFill>
            </a:endParaRPr>
          </a:p>
        </p:txBody>
      </p:sp>
      <p:sp>
        <p:nvSpPr>
          <p:cNvPr id="18457" name="Rectangle 44"/>
          <p:cNvSpPr>
            <a:spLocks noChangeArrowheads="1"/>
          </p:cNvSpPr>
          <p:nvPr/>
        </p:nvSpPr>
        <p:spPr bwMode="auto">
          <a:xfrm>
            <a:off x="1808163" y="3340100"/>
            <a:ext cx="1304925" cy="292100"/>
          </a:xfrm>
          <a:prstGeom prst="rect">
            <a:avLst/>
          </a:prstGeom>
          <a:noFill/>
          <a:ln w="9525">
            <a:noFill/>
            <a:miter lim="800000"/>
            <a:headEnd/>
            <a:tailEnd/>
          </a:ln>
        </p:spPr>
        <p:txBody>
          <a:bodyPr wrap="none" lIns="0" tIns="0" rIns="0" bIns="0">
            <a:spAutoFit/>
          </a:bodyPr>
          <a:lstStyle/>
          <a:p>
            <a:pPr>
              <a:defRPr/>
            </a:pPr>
            <a:r>
              <a:rPr lang="en-US" sz="1900" dirty="0">
                <a:solidFill>
                  <a:srgbClr val="000000"/>
                </a:solidFill>
                <a:latin typeface="Helvetica" charset="0"/>
              </a:rPr>
              <a:t>release </a:t>
            </a:r>
            <a:r>
              <a:rPr lang="en-US" sz="1900" dirty="0">
                <a:solidFill>
                  <a:schemeClr val="accent5">
                    <a:lumMod val="50000"/>
                  </a:schemeClr>
                </a:solidFill>
                <a:latin typeface="Helvetica" charset="0"/>
              </a:rPr>
              <a:t>lock</a:t>
            </a:r>
            <a:endParaRPr lang="en-US" dirty="0">
              <a:solidFill>
                <a:schemeClr val="accent5">
                  <a:lumMod val="50000"/>
                </a:schemeClr>
              </a:solidFill>
            </a:endParaRPr>
          </a:p>
        </p:txBody>
      </p:sp>
      <p:sp>
        <p:nvSpPr>
          <p:cNvPr id="17434" name="Rectangle 45"/>
          <p:cNvSpPr>
            <a:spLocks noChangeArrowheads="1"/>
          </p:cNvSpPr>
          <p:nvPr/>
        </p:nvSpPr>
        <p:spPr bwMode="auto">
          <a:xfrm>
            <a:off x="457200" y="2089150"/>
            <a:ext cx="1466850" cy="577850"/>
          </a:xfrm>
          <a:prstGeom prst="rect">
            <a:avLst/>
          </a:prstGeom>
          <a:noFill/>
          <a:ln w="9525">
            <a:noFill/>
            <a:miter lim="800000"/>
            <a:headEnd/>
            <a:tailEnd/>
          </a:ln>
        </p:spPr>
        <p:txBody>
          <a:bodyPr wrap="none" lIns="0" tIns="0" rIns="0" bIns="0">
            <a:spAutoFit/>
          </a:bodyPr>
          <a:lstStyle/>
          <a:p>
            <a:pPr algn="r"/>
            <a:r>
              <a:rPr lang="en-US" sz="1900">
                <a:solidFill>
                  <a:srgbClr val="000000"/>
                </a:solidFill>
                <a:latin typeface="Helvetica" charset="0"/>
              </a:rPr>
              <a:t>Synchronized</a:t>
            </a:r>
          </a:p>
          <a:p>
            <a:pPr algn="r"/>
            <a:r>
              <a:rPr lang="en-US" sz="1900">
                <a:solidFill>
                  <a:srgbClr val="000000"/>
                </a:solidFill>
                <a:latin typeface="Helvetica" charset="0"/>
              </a:rPr>
              <a:t>code</a:t>
            </a:r>
            <a:endParaRPr lang="en-US"/>
          </a:p>
        </p:txBody>
      </p:sp>
      <p:sp>
        <p:nvSpPr>
          <p:cNvPr id="17435" name="Rectangle 48"/>
          <p:cNvSpPr>
            <a:spLocks noChangeArrowheads="1"/>
          </p:cNvSpPr>
          <p:nvPr/>
        </p:nvSpPr>
        <p:spPr bwMode="auto">
          <a:xfrm>
            <a:off x="4271963" y="3594100"/>
            <a:ext cx="1304925" cy="292100"/>
          </a:xfrm>
          <a:prstGeom prst="rect">
            <a:avLst/>
          </a:prstGeom>
          <a:noFill/>
          <a:ln w="9525">
            <a:noFill/>
            <a:miter lim="800000"/>
            <a:headEnd/>
            <a:tailEnd/>
          </a:ln>
        </p:spPr>
        <p:txBody>
          <a:bodyPr wrap="none" lIns="0" tIns="0" rIns="0" bIns="0">
            <a:spAutoFit/>
          </a:bodyPr>
          <a:lstStyle/>
          <a:p>
            <a:r>
              <a:rPr lang="en-US" sz="1900">
                <a:solidFill>
                  <a:srgbClr val="000000"/>
                </a:solidFill>
                <a:latin typeface="Helvetica" charset="0"/>
              </a:rPr>
              <a:t>acquire </a:t>
            </a:r>
            <a:r>
              <a:rPr lang="en-US" sz="1900">
                <a:solidFill>
                  <a:srgbClr val="FF0000"/>
                </a:solidFill>
                <a:latin typeface="Helvetica" charset="0"/>
              </a:rPr>
              <a:t>lock</a:t>
            </a:r>
            <a:endParaRPr lang="en-US">
              <a:solidFill>
                <a:srgbClr val="FF0000"/>
              </a:solidFill>
            </a:endParaRPr>
          </a:p>
        </p:txBody>
      </p:sp>
      <p:sp>
        <p:nvSpPr>
          <p:cNvPr id="17436" name="Rectangle 49"/>
          <p:cNvSpPr>
            <a:spLocks noChangeArrowheads="1"/>
          </p:cNvSpPr>
          <p:nvPr/>
        </p:nvSpPr>
        <p:spPr bwMode="auto">
          <a:xfrm>
            <a:off x="7377113" y="4421188"/>
            <a:ext cx="1343025" cy="288925"/>
          </a:xfrm>
          <a:prstGeom prst="rect">
            <a:avLst/>
          </a:prstGeom>
          <a:noFill/>
          <a:ln w="9525">
            <a:noFill/>
            <a:miter lim="800000"/>
            <a:headEnd/>
            <a:tailEnd/>
          </a:ln>
        </p:spPr>
        <p:txBody>
          <a:bodyPr wrap="none" lIns="0" tIns="0" rIns="0" bIns="0">
            <a:spAutoFit/>
          </a:bodyPr>
          <a:lstStyle/>
          <a:p>
            <a:r>
              <a:rPr lang="en-US" sz="1900">
                <a:solidFill>
                  <a:srgbClr val="000000"/>
                </a:solidFill>
                <a:latin typeface="Helvetica" charset="0"/>
              </a:rPr>
              <a:t>synchro</a:t>
            </a:r>
            <a:r>
              <a:rPr lang="en-US">
                <a:solidFill>
                  <a:srgbClr val="000000"/>
                </a:solidFill>
              </a:rPr>
              <a:t>nized</a:t>
            </a:r>
          </a:p>
        </p:txBody>
      </p:sp>
      <p:sp>
        <p:nvSpPr>
          <p:cNvPr id="17437" name="Rectangle 51"/>
          <p:cNvSpPr>
            <a:spLocks noChangeArrowheads="1"/>
          </p:cNvSpPr>
          <p:nvPr/>
        </p:nvSpPr>
        <p:spPr bwMode="auto">
          <a:xfrm>
            <a:off x="7377113" y="4664075"/>
            <a:ext cx="525462" cy="288925"/>
          </a:xfrm>
          <a:prstGeom prst="rect">
            <a:avLst/>
          </a:prstGeom>
          <a:noFill/>
          <a:ln w="9525">
            <a:noFill/>
            <a:miter lim="800000"/>
            <a:headEnd/>
            <a:tailEnd/>
          </a:ln>
        </p:spPr>
        <p:txBody>
          <a:bodyPr wrap="none" lIns="0" tIns="0" rIns="0" bIns="0">
            <a:spAutoFit/>
          </a:bodyPr>
          <a:lstStyle/>
          <a:p>
            <a:r>
              <a:rPr lang="en-US" sz="1900">
                <a:solidFill>
                  <a:srgbClr val="000000"/>
                </a:solidFill>
                <a:latin typeface="Helvetica" charset="0"/>
              </a:rPr>
              <a:t>code</a:t>
            </a:r>
            <a:endParaRPr lang="en-US"/>
          </a:p>
        </p:txBody>
      </p:sp>
      <p:sp>
        <p:nvSpPr>
          <p:cNvPr id="18462" name="Rectangle 52"/>
          <p:cNvSpPr>
            <a:spLocks noChangeArrowheads="1"/>
          </p:cNvSpPr>
          <p:nvPr/>
        </p:nvSpPr>
        <p:spPr bwMode="auto">
          <a:xfrm>
            <a:off x="4357688" y="5603875"/>
            <a:ext cx="1304925" cy="292100"/>
          </a:xfrm>
          <a:prstGeom prst="rect">
            <a:avLst/>
          </a:prstGeom>
          <a:noFill/>
          <a:ln w="9525">
            <a:noFill/>
            <a:miter lim="800000"/>
            <a:headEnd/>
            <a:tailEnd/>
          </a:ln>
        </p:spPr>
        <p:txBody>
          <a:bodyPr wrap="none" lIns="0" tIns="0" rIns="0" bIns="0">
            <a:spAutoFit/>
          </a:bodyPr>
          <a:lstStyle/>
          <a:p>
            <a:pPr>
              <a:defRPr/>
            </a:pPr>
            <a:r>
              <a:rPr lang="en-US" sz="1900" dirty="0">
                <a:solidFill>
                  <a:srgbClr val="000000"/>
                </a:solidFill>
                <a:latin typeface="Helvetica" charset="0"/>
              </a:rPr>
              <a:t>release </a:t>
            </a:r>
            <a:r>
              <a:rPr lang="en-US" sz="1900" dirty="0">
                <a:solidFill>
                  <a:schemeClr val="accent5">
                    <a:lumMod val="50000"/>
                  </a:schemeClr>
                </a:solidFill>
                <a:latin typeface="Helvetica" charset="0"/>
              </a:rPr>
              <a:t>lock</a:t>
            </a:r>
            <a:endParaRPr lang="en-US" dirty="0">
              <a:solidFill>
                <a:schemeClr val="accent5">
                  <a:lumMod val="50000"/>
                </a:schemeClr>
              </a:solidFill>
            </a:endParaRPr>
          </a:p>
        </p:txBody>
      </p:sp>
      <p:sp>
        <p:nvSpPr>
          <p:cNvPr id="17439" name="Rectangle 53"/>
          <p:cNvSpPr>
            <a:spLocks noChangeArrowheads="1"/>
          </p:cNvSpPr>
          <p:nvPr/>
        </p:nvSpPr>
        <p:spPr bwMode="auto">
          <a:xfrm>
            <a:off x="4953000" y="1819275"/>
            <a:ext cx="698500" cy="288925"/>
          </a:xfrm>
          <a:prstGeom prst="rect">
            <a:avLst/>
          </a:prstGeom>
          <a:noFill/>
          <a:ln w="9525">
            <a:noFill/>
            <a:miter lim="800000"/>
            <a:headEnd/>
            <a:tailEnd/>
          </a:ln>
        </p:spPr>
        <p:txBody>
          <a:bodyPr wrap="none" lIns="0" tIns="0" rIns="0" bIns="0">
            <a:spAutoFit/>
          </a:bodyPr>
          <a:lstStyle/>
          <a:p>
            <a:r>
              <a:rPr lang="en-US" sz="1900">
                <a:solidFill>
                  <a:srgbClr val="000000"/>
                </a:solidFill>
                <a:latin typeface="Helvetica" charset="0"/>
              </a:rPr>
              <a:t>wait to</a:t>
            </a:r>
            <a:endParaRPr lang="en-US"/>
          </a:p>
        </p:txBody>
      </p:sp>
      <p:sp>
        <p:nvSpPr>
          <p:cNvPr id="17440" name="Rectangle 54"/>
          <p:cNvSpPr>
            <a:spLocks noChangeArrowheads="1"/>
          </p:cNvSpPr>
          <p:nvPr/>
        </p:nvSpPr>
        <p:spPr bwMode="auto">
          <a:xfrm>
            <a:off x="4953000" y="2055813"/>
            <a:ext cx="862013" cy="288925"/>
          </a:xfrm>
          <a:prstGeom prst="rect">
            <a:avLst/>
          </a:prstGeom>
          <a:noFill/>
          <a:ln w="9525">
            <a:noFill/>
            <a:miter lim="800000"/>
            <a:headEnd/>
            <a:tailEnd/>
          </a:ln>
        </p:spPr>
        <p:txBody>
          <a:bodyPr wrap="none" lIns="0" tIns="0" rIns="0" bIns="0">
            <a:spAutoFit/>
          </a:bodyPr>
          <a:lstStyle/>
          <a:p>
            <a:r>
              <a:rPr lang="en-US" sz="1900">
                <a:solidFill>
                  <a:srgbClr val="000000"/>
                </a:solidFill>
                <a:latin typeface="Helvetica" charset="0"/>
              </a:rPr>
              <a:t>acquire </a:t>
            </a:r>
            <a:endParaRPr lang="en-US"/>
          </a:p>
        </p:txBody>
      </p:sp>
      <p:sp>
        <p:nvSpPr>
          <p:cNvPr id="17441" name="Rectangle 55"/>
          <p:cNvSpPr>
            <a:spLocks noChangeArrowheads="1"/>
          </p:cNvSpPr>
          <p:nvPr/>
        </p:nvSpPr>
        <p:spPr bwMode="auto">
          <a:xfrm>
            <a:off x="4953000" y="2292350"/>
            <a:ext cx="430213" cy="288925"/>
          </a:xfrm>
          <a:prstGeom prst="rect">
            <a:avLst/>
          </a:prstGeom>
          <a:noFill/>
          <a:ln w="9525">
            <a:noFill/>
            <a:miter lim="800000"/>
            <a:headEnd/>
            <a:tailEnd/>
          </a:ln>
        </p:spPr>
        <p:txBody>
          <a:bodyPr wrap="none" lIns="0" tIns="0" rIns="0" bIns="0">
            <a:spAutoFit/>
          </a:bodyPr>
          <a:lstStyle/>
          <a:p>
            <a:r>
              <a:rPr lang="en-US" sz="1900">
                <a:solidFill>
                  <a:srgbClr val="000000"/>
                </a:solidFill>
                <a:latin typeface="Helvetica" charset="0"/>
              </a:rPr>
              <a:t>lock</a:t>
            </a:r>
            <a:endParaRPr lang="en-US"/>
          </a:p>
        </p:txBody>
      </p:sp>
      <p:grpSp>
        <p:nvGrpSpPr>
          <p:cNvPr id="17442" name="Group 58"/>
          <p:cNvGrpSpPr>
            <a:grpSpLocks/>
          </p:cNvGrpSpPr>
          <p:nvPr/>
        </p:nvGrpSpPr>
        <p:grpSpPr bwMode="auto">
          <a:xfrm>
            <a:off x="2028825" y="1700213"/>
            <a:ext cx="219075" cy="1470025"/>
            <a:chOff x="1278" y="1071"/>
            <a:chExt cx="138" cy="926"/>
          </a:xfrm>
        </p:grpSpPr>
        <p:sp>
          <p:nvSpPr>
            <p:cNvPr id="17446" name="Freeform 56"/>
            <p:cNvSpPr>
              <a:spLocks/>
            </p:cNvSpPr>
            <p:nvPr/>
          </p:nvSpPr>
          <p:spPr bwMode="auto">
            <a:xfrm>
              <a:off x="1278" y="1071"/>
              <a:ext cx="138" cy="458"/>
            </a:xfrm>
            <a:custGeom>
              <a:avLst/>
              <a:gdLst>
                <a:gd name="T0" fmla="*/ 138 w 138"/>
                <a:gd name="T1" fmla="*/ 0 h 458"/>
                <a:gd name="T2" fmla="*/ 106 w 138"/>
                <a:gd name="T3" fmla="*/ 11 h 458"/>
                <a:gd name="T4" fmla="*/ 74 w 138"/>
                <a:gd name="T5" fmla="*/ 32 h 458"/>
                <a:gd name="T6" fmla="*/ 53 w 138"/>
                <a:gd name="T7" fmla="*/ 64 h 458"/>
                <a:gd name="T8" fmla="*/ 42 w 138"/>
                <a:gd name="T9" fmla="*/ 107 h 458"/>
                <a:gd name="T10" fmla="*/ 42 w 138"/>
                <a:gd name="T11" fmla="*/ 192 h 458"/>
                <a:gd name="T12" fmla="*/ 53 w 138"/>
                <a:gd name="T13" fmla="*/ 277 h 458"/>
                <a:gd name="T14" fmla="*/ 53 w 138"/>
                <a:gd name="T15" fmla="*/ 373 h 458"/>
                <a:gd name="T16" fmla="*/ 31 w 138"/>
                <a:gd name="T17" fmla="*/ 416 h 458"/>
                <a:gd name="T18" fmla="*/ 0 w 138"/>
                <a:gd name="T19" fmla="*/ 458 h 4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8"/>
                <a:gd name="T31" fmla="*/ 0 h 458"/>
                <a:gd name="T32" fmla="*/ 138 w 138"/>
                <a:gd name="T33" fmla="*/ 458 h 4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8" h="458">
                  <a:moveTo>
                    <a:pt x="138" y="0"/>
                  </a:moveTo>
                  <a:lnTo>
                    <a:pt x="106" y="11"/>
                  </a:lnTo>
                  <a:lnTo>
                    <a:pt x="74" y="32"/>
                  </a:lnTo>
                  <a:lnTo>
                    <a:pt x="53" y="64"/>
                  </a:lnTo>
                  <a:lnTo>
                    <a:pt x="42" y="107"/>
                  </a:lnTo>
                  <a:lnTo>
                    <a:pt x="42" y="192"/>
                  </a:lnTo>
                  <a:lnTo>
                    <a:pt x="53" y="277"/>
                  </a:lnTo>
                  <a:lnTo>
                    <a:pt x="53" y="373"/>
                  </a:lnTo>
                  <a:lnTo>
                    <a:pt x="31" y="416"/>
                  </a:lnTo>
                  <a:lnTo>
                    <a:pt x="0" y="458"/>
                  </a:lnTo>
                </a:path>
              </a:pathLst>
            </a:custGeom>
            <a:noFill/>
            <a:ln w="17463">
              <a:solidFill>
                <a:srgbClr val="000000"/>
              </a:solidFill>
              <a:round/>
              <a:headEnd/>
              <a:tailEnd/>
            </a:ln>
          </p:spPr>
          <p:txBody>
            <a:bodyPr/>
            <a:lstStyle/>
            <a:p>
              <a:endParaRPr lang="en-US"/>
            </a:p>
          </p:txBody>
        </p:sp>
        <p:sp>
          <p:nvSpPr>
            <p:cNvPr id="17447" name="Freeform 57"/>
            <p:cNvSpPr>
              <a:spLocks/>
            </p:cNvSpPr>
            <p:nvPr/>
          </p:nvSpPr>
          <p:spPr bwMode="auto">
            <a:xfrm>
              <a:off x="1278" y="1540"/>
              <a:ext cx="138" cy="457"/>
            </a:xfrm>
            <a:custGeom>
              <a:avLst/>
              <a:gdLst>
                <a:gd name="T0" fmla="*/ 138 w 138"/>
                <a:gd name="T1" fmla="*/ 457 h 457"/>
                <a:gd name="T2" fmla="*/ 106 w 138"/>
                <a:gd name="T3" fmla="*/ 447 h 457"/>
                <a:gd name="T4" fmla="*/ 74 w 138"/>
                <a:gd name="T5" fmla="*/ 426 h 457"/>
                <a:gd name="T6" fmla="*/ 53 w 138"/>
                <a:gd name="T7" fmla="*/ 383 h 457"/>
                <a:gd name="T8" fmla="*/ 42 w 138"/>
                <a:gd name="T9" fmla="*/ 340 h 457"/>
                <a:gd name="T10" fmla="*/ 42 w 138"/>
                <a:gd name="T11" fmla="*/ 266 h 457"/>
                <a:gd name="T12" fmla="*/ 53 w 138"/>
                <a:gd name="T13" fmla="*/ 181 h 457"/>
                <a:gd name="T14" fmla="*/ 53 w 138"/>
                <a:gd name="T15" fmla="*/ 96 h 457"/>
                <a:gd name="T16" fmla="*/ 31 w 138"/>
                <a:gd name="T17" fmla="*/ 42 h 457"/>
                <a:gd name="T18" fmla="*/ 0 w 138"/>
                <a:gd name="T19" fmla="*/ 0 h 4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8"/>
                <a:gd name="T31" fmla="*/ 0 h 457"/>
                <a:gd name="T32" fmla="*/ 138 w 138"/>
                <a:gd name="T33" fmla="*/ 457 h 4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8" h="457">
                  <a:moveTo>
                    <a:pt x="138" y="457"/>
                  </a:moveTo>
                  <a:lnTo>
                    <a:pt x="106" y="447"/>
                  </a:lnTo>
                  <a:lnTo>
                    <a:pt x="74" y="426"/>
                  </a:lnTo>
                  <a:lnTo>
                    <a:pt x="53" y="383"/>
                  </a:lnTo>
                  <a:lnTo>
                    <a:pt x="42" y="340"/>
                  </a:lnTo>
                  <a:lnTo>
                    <a:pt x="42" y="266"/>
                  </a:lnTo>
                  <a:lnTo>
                    <a:pt x="53" y="181"/>
                  </a:lnTo>
                  <a:lnTo>
                    <a:pt x="53" y="96"/>
                  </a:lnTo>
                  <a:lnTo>
                    <a:pt x="31" y="42"/>
                  </a:lnTo>
                  <a:lnTo>
                    <a:pt x="0" y="0"/>
                  </a:lnTo>
                </a:path>
              </a:pathLst>
            </a:custGeom>
            <a:noFill/>
            <a:ln w="17463">
              <a:solidFill>
                <a:srgbClr val="000000"/>
              </a:solidFill>
              <a:round/>
              <a:headEnd/>
              <a:tailEnd/>
            </a:ln>
          </p:spPr>
          <p:txBody>
            <a:bodyPr/>
            <a:lstStyle/>
            <a:p>
              <a:endParaRPr lang="en-US"/>
            </a:p>
          </p:txBody>
        </p:sp>
      </p:grpSp>
      <p:grpSp>
        <p:nvGrpSpPr>
          <p:cNvPr id="17443" name="Group 61"/>
          <p:cNvGrpSpPr>
            <a:grpSpLocks/>
          </p:cNvGrpSpPr>
          <p:nvPr/>
        </p:nvGrpSpPr>
        <p:grpSpPr bwMode="auto">
          <a:xfrm>
            <a:off x="7056438" y="4016375"/>
            <a:ext cx="219075" cy="1470025"/>
            <a:chOff x="4382" y="2530"/>
            <a:chExt cx="138" cy="926"/>
          </a:xfrm>
        </p:grpSpPr>
        <p:sp>
          <p:nvSpPr>
            <p:cNvPr id="17444" name="Freeform 59"/>
            <p:cNvSpPr>
              <a:spLocks/>
            </p:cNvSpPr>
            <p:nvPr/>
          </p:nvSpPr>
          <p:spPr bwMode="auto">
            <a:xfrm>
              <a:off x="4382" y="2530"/>
              <a:ext cx="138" cy="457"/>
            </a:xfrm>
            <a:custGeom>
              <a:avLst/>
              <a:gdLst>
                <a:gd name="T0" fmla="*/ 0 w 138"/>
                <a:gd name="T1" fmla="*/ 0 h 457"/>
                <a:gd name="T2" fmla="*/ 42 w 138"/>
                <a:gd name="T3" fmla="*/ 10 h 457"/>
                <a:gd name="T4" fmla="*/ 63 w 138"/>
                <a:gd name="T5" fmla="*/ 32 h 457"/>
                <a:gd name="T6" fmla="*/ 85 w 138"/>
                <a:gd name="T7" fmla="*/ 106 h 457"/>
                <a:gd name="T8" fmla="*/ 85 w 138"/>
                <a:gd name="T9" fmla="*/ 149 h 457"/>
                <a:gd name="T10" fmla="*/ 85 w 138"/>
                <a:gd name="T11" fmla="*/ 191 h 457"/>
                <a:gd name="T12" fmla="*/ 85 w 138"/>
                <a:gd name="T13" fmla="*/ 276 h 457"/>
                <a:gd name="T14" fmla="*/ 95 w 138"/>
                <a:gd name="T15" fmla="*/ 372 h 457"/>
                <a:gd name="T16" fmla="*/ 117 w 138"/>
                <a:gd name="T17" fmla="*/ 415 h 457"/>
                <a:gd name="T18" fmla="*/ 138 w 138"/>
                <a:gd name="T19" fmla="*/ 457 h 4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8"/>
                <a:gd name="T31" fmla="*/ 0 h 457"/>
                <a:gd name="T32" fmla="*/ 138 w 138"/>
                <a:gd name="T33" fmla="*/ 457 h 4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8" h="457">
                  <a:moveTo>
                    <a:pt x="0" y="0"/>
                  </a:moveTo>
                  <a:lnTo>
                    <a:pt x="42" y="10"/>
                  </a:lnTo>
                  <a:lnTo>
                    <a:pt x="63" y="32"/>
                  </a:lnTo>
                  <a:lnTo>
                    <a:pt x="85" y="106"/>
                  </a:lnTo>
                  <a:lnTo>
                    <a:pt x="85" y="149"/>
                  </a:lnTo>
                  <a:lnTo>
                    <a:pt x="85" y="191"/>
                  </a:lnTo>
                  <a:lnTo>
                    <a:pt x="85" y="276"/>
                  </a:lnTo>
                  <a:lnTo>
                    <a:pt x="95" y="372"/>
                  </a:lnTo>
                  <a:lnTo>
                    <a:pt x="117" y="415"/>
                  </a:lnTo>
                  <a:lnTo>
                    <a:pt x="138" y="457"/>
                  </a:lnTo>
                </a:path>
              </a:pathLst>
            </a:custGeom>
            <a:noFill/>
            <a:ln w="17463">
              <a:solidFill>
                <a:srgbClr val="000000"/>
              </a:solidFill>
              <a:round/>
              <a:headEnd/>
              <a:tailEnd/>
            </a:ln>
          </p:spPr>
          <p:txBody>
            <a:bodyPr/>
            <a:lstStyle/>
            <a:p>
              <a:endParaRPr lang="en-US"/>
            </a:p>
          </p:txBody>
        </p:sp>
        <p:sp>
          <p:nvSpPr>
            <p:cNvPr id="17445" name="Freeform 60"/>
            <p:cNvSpPr>
              <a:spLocks/>
            </p:cNvSpPr>
            <p:nvPr/>
          </p:nvSpPr>
          <p:spPr bwMode="auto">
            <a:xfrm>
              <a:off x="4382" y="2998"/>
              <a:ext cx="138" cy="458"/>
            </a:xfrm>
            <a:custGeom>
              <a:avLst/>
              <a:gdLst>
                <a:gd name="T0" fmla="*/ 0 w 138"/>
                <a:gd name="T1" fmla="*/ 458 h 458"/>
                <a:gd name="T2" fmla="*/ 42 w 138"/>
                <a:gd name="T3" fmla="*/ 447 h 458"/>
                <a:gd name="T4" fmla="*/ 63 w 138"/>
                <a:gd name="T5" fmla="*/ 426 h 458"/>
                <a:gd name="T6" fmla="*/ 85 w 138"/>
                <a:gd name="T7" fmla="*/ 341 h 458"/>
                <a:gd name="T8" fmla="*/ 85 w 138"/>
                <a:gd name="T9" fmla="*/ 298 h 458"/>
                <a:gd name="T10" fmla="*/ 85 w 138"/>
                <a:gd name="T11" fmla="*/ 266 h 458"/>
                <a:gd name="T12" fmla="*/ 85 w 138"/>
                <a:gd name="T13" fmla="*/ 181 h 458"/>
                <a:gd name="T14" fmla="*/ 95 w 138"/>
                <a:gd name="T15" fmla="*/ 96 h 458"/>
                <a:gd name="T16" fmla="*/ 117 w 138"/>
                <a:gd name="T17" fmla="*/ 43 h 458"/>
                <a:gd name="T18" fmla="*/ 138 w 138"/>
                <a:gd name="T19" fmla="*/ 0 h 4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8"/>
                <a:gd name="T31" fmla="*/ 0 h 458"/>
                <a:gd name="T32" fmla="*/ 138 w 138"/>
                <a:gd name="T33" fmla="*/ 458 h 4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8" h="458">
                  <a:moveTo>
                    <a:pt x="0" y="458"/>
                  </a:moveTo>
                  <a:lnTo>
                    <a:pt x="42" y="447"/>
                  </a:lnTo>
                  <a:lnTo>
                    <a:pt x="63" y="426"/>
                  </a:lnTo>
                  <a:lnTo>
                    <a:pt x="85" y="341"/>
                  </a:lnTo>
                  <a:lnTo>
                    <a:pt x="85" y="298"/>
                  </a:lnTo>
                  <a:lnTo>
                    <a:pt x="85" y="266"/>
                  </a:lnTo>
                  <a:lnTo>
                    <a:pt x="85" y="181"/>
                  </a:lnTo>
                  <a:lnTo>
                    <a:pt x="95" y="96"/>
                  </a:lnTo>
                  <a:lnTo>
                    <a:pt x="117" y="43"/>
                  </a:lnTo>
                  <a:lnTo>
                    <a:pt x="138" y="0"/>
                  </a:lnTo>
                </a:path>
              </a:pathLst>
            </a:custGeom>
            <a:noFill/>
            <a:ln w="17463">
              <a:solidFill>
                <a:srgbClr val="000000"/>
              </a:solidFill>
              <a:round/>
              <a:headEnd/>
              <a:tailEnd/>
            </a:ln>
          </p:spPr>
          <p:txBody>
            <a:bodyPr/>
            <a:lstStyle/>
            <a:p>
              <a:endParaRPr lang="en-US"/>
            </a:p>
          </p:txBody>
        </p:sp>
      </p:grpSp>
      <p:sp>
        <p:nvSpPr>
          <p:cNvPr id="2" name="Rounded Rectangular Callout 1"/>
          <p:cNvSpPr/>
          <p:nvPr/>
        </p:nvSpPr>
        <p:spPr bwMode="auto">
          <a:xfrm>
            <a:off x="6248401" y="1397000"/>
            <a:ext cx="2819400" cy="844709"/>
          </a:xfrm>
          <a:prstGeom prst="wedgeRoundRectCallout">
            <a:avLst>
              <a:gd name="adj1" fmla="val -49012"/>
              <a:gd name="adj2" fmla="val 119517"/>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Will this solution work for bank account class?</a:t>
            </a:r>
          </a:p>
        </p:txBody>
      </p:sp>
      <p:sp>
        <p:nvSpPr>
          <p:cNvPr id="57" name="Rounded Rectangular Callout 56"/>
          <p:cNvSpPr/>
          <p:nvPr/>
        </p:nvSpPr>
        <p:spPr bwMode="auto">
          <a:xfrm>
            <a:off x="241141" y="4885372"/>
            <a:ext cx="2819400" cy="844709"/>
          </a:xfrm>
          <a:prstGeom prst="wedgeRoundRectCallout">
            <a:avLst>
              <a:gd name="adj1" fmla="val 66664"/>
              <a:gd name="adj2" fmla="val -51879"/>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Will this solution work for flight booking class?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432"/>
                                        </p:tgtEl>
                                        <p:attrNameLst>
                                          <p:attrName>style.visibility</p:attrName>
                                        </p:attrNameLst>
                                      </p:cBhvr>
                                      <p:to>
                                        <p:strVal val="visible"/>
                                      </p:to>
                                    </p:set>
                                    <p:animEffect transition="in" filter="wipe(left)">
                                      <p:cBhvr>
                                        <p:cTn id="7" dur="500"/>
                                        <p:tgtEl>
                                          <p:spTgt spid="1743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457"/>
                                        </p:tgtEl>
                                        <p:attrNameLst>
                                          <p:attrName>style.visibility</p:attrName>
                                        </p:attrNameLst>
                                      </p:cBhvr>
                                      <p:to>
                                        <p:strVal val="visible"/>
                                      </p:to>
                                    </p:set>
                                    <p:animEffect transition="in" filter="wipe(left)">
                                      <p:cBhvr>
                                        <p:cTn id="11" dur="500"/>
                                        <p:tgtEl>
                                          <p:spTgt spid="18457"/>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435"/>
                                        </p:tgtEl>
                                        <p:attrNameLst>
                                          <p:attrName>style.visibility</p:attrName>
                                        </p:attrNameLst>
                                      </p:cBhvr>
                                      <p:to>
                                        <p:strVal val="visible"/>
                                      </p:to>
                                    </p:set>
                                    <p:animEffect transition="in" filter="wipe(left)">
                                      <p:cBhvr>
                                        <p:cTn id="15" dur="500"/>
                                        <p:tgtEl>
                                          <p:spTgt spid="17435"/>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8462"/>
                                        </p:tgtEl>
                                        <p:attrNameLst>
                                          <p:attrName>style.visibility</p:attrName>
                                        </p:attrNameLst>
                                      </p:cBhvr>
                                      <p:to>
                                        <p:strVal val="visible"/>
                                      </p:to>
                                    </p:set>
                                    <p:animEffect transition="in" filter="wipe(left)">
                                      <p:cBhvr>
                                        <p:cTn id="19" dur="500"/>
                                        <p:tgtEl>
                                          <p:spTgt spid="1846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down)">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wipe(down)">
                                      <p:cBhvr>
                                        <p:cTn id="29"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2" grpId="0"/>
      <p:bldP spid="18457" grpId="0"/>
      <p:bldP spid="17435" grpId="0"/>
      <p:bldP spid="18462" grpId="0"/>
      <p:bldP spid="2" grpId="0" animBg="1"/>
      <p:bldP spid="5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p>
            <a:fld id="{0F48B6B4-F3E8-41F0-883C-697E7F768BE3}" type="slidenum">
              <a:rPr lang="en-US" smtClean="0"/>
              <a:pPr/>
              <a:t>17</a:t>
            </a:fld>
            <a:endParaRPr lang="en-US" smtClean="0"/>
          </a:p>
        </p:txBody>
      </p:sp>
      <p:sp>
        <p:nvSpPr>
          <p:cNvPr id="331166" name="Rectangle 414"/>
          <p:cNvSpPr>
            <a:spLocks noChangeArrowheads="1"/>
          </p:cNvSpPr>
          <p:nvPr/>
        </p:nvSpPr>
        <p:spPr bwMode="auto">
          <a:xfrm>
            <a:off x="457200" y="3321050"/>
            <a:ext cx="3714750" cy="2197100"/>
          </a:xfrm>
          <a:prstGeom prst="rect">
            <a:avLst/>
          </a:prstGeom>
          <a:solidFill>
            <a:schemeClr val="bg1"/>
          </a:solidFill>
          <a:ln w="9525">
            <a:solidFill>
              <a:schemeClr val="tx1"/>
            </a:solidFill>
            <a:prstDash val="dash"/>
            <a:miter lim="800000"/>
            <a:headEnd/>
            <a:tailEnd/>
          </a:ln>
        </p:spPr>
        <p:txBody>
          <a:bodyPr wrap="none" anchor="ctr"/>
          <a:lstStyle/>
          <a:p>
            <a:endParaRPr lang="en-US"/>
          </a:p>
        </p:txBody>
      </p:sp>
      <p:sp>
        <p:nvSpPr>
          <p:cNvPr id="331167" name="Rectangle 415"/>
          <p:cNvSpPr>
            <a:spLocks noChangeArrowheads="1"/>
          </p:cNvSpPr>
          <p:nvPr/>
        </p:nvSpPr>
        <p:spPr bwMode="auto">
          <a:xfrm>
            <a:off x="4800600" y="3308350"/>
            <a:ext cx="3733800" cy="2197100"/>
          </a:xfrm>
          <a:prstGeom prst="rect">
            <a:avLst/>
          </a:prstGeom>
          <a:solidFill>
            <a:schemeClr val="bg1"/>
          </a:solidFill>
          <a:ln w="9525">
            <a:solidFill>
              <a:schemeClr val="tx1"/>
            </a:solidFill>
            <a:prstDash val="dash"/>
            <a:miter lim="800000"/>
            <a:headEnd/>
            <a:tailEnd/>
          </a:ln>
        </p:spPr>
        <p:txBody>
          <a:bodyPr wrap="none" anchor="ctr"/>
          <a:lstStyle/>
          <a:p>
            <a:endParaRPr lang="en-US"/>
          </a:p>
        </p:txBody>
      </p:sp>
      <p:sp>
        <p:nvSpPr>
          <p:cNvPr id="18437" name="Rectangle 4"/>
          <p:cNvSpPr>
            <a:spLocks noGrp="1" noChangeArrowheads="1"/>
          </p:cNvSpPr>
          <p:nvPr>
            <p:ph type="title"/>
          </p:nvPr>
        </p:nvSpPr>
        <p:spPr>
          <a:xfrm>
            <a:off x="1752600" y="76200"/>
            <a:ext cx="7315200" cy="623888"/>
          </a:xfrm>
          <a:noFill/>
        </p:spPr>
        <p:txBody>
          <a:bodyPr/>
          <a:lstStyle/>
          <a:p>
            <a:pPr eaLnBrk="1" hangingPunct="1"/>
            <a:r>
              <a:rPr lang="en-US" sz="2800" smtClean="0"/>
              <a:t>Critical Operations on Shared Memory</a:t>
            </a:r>
          </a:p>
        </p:txBody>
      </p:sp>
      <p:sp>
        <p:nvSpPr>
          <p:cNvPr id="331163" name="Text Box 411"/>
          <p:cNvSpPr txBox="1">
            <a:spLocks noChangeArrowheads="1"/>
          </p:cNvSpPr>
          <p:nvPr/>
        </p:nvSpPr>
        <p:spPr bwMode="auto">
          <a:xfrm>
            <a:off x="2489200" y="2590800"/>
            <a:ext cx="4303713" cy="646113"/>
          </a:xfrm>
          <a:prstGeom prst="rect">
            <a:avLst/>
          </a:prstGeom>
          <a:noFill/>
          <a:ln w="9525">
            <a:noFill/>
            <a:miter lim="800000"/>
            <a:headEnd/>
            <a:tailEnd/>
          </a:ln>
        </p:spPr>
        <p:txBody>
          <a:bodyPr wrap="none">
            <a:spAutoFit/>
          </a:bodyPr>
          <a:lstStyle/>
          <a:p>
            <a:pPr>
              <a:tabLst>
                <a:tab pos="1995488" algn="l"/>
              </a:tabLst>
            </a:pPr>
            <a:r>
              <a:rPr lang="en-US" b="1" dirty="0">
                <a:latin typeface="Arial" charset="0"/>
                <a:cs typeface="Arial" charset="0"/>
              </a:rPr>
              <a:t>array</a:t>
            </a:r>
            <a:r>
              <a:rPr lang="en-US" dirty="0">
                <a:latin typeface="Arial" charset="0"/>
                <a:cs typeface="Arial" charset="0"/>
              </a:rPr>
              <a:t>[0..N–1] item:	</a:t>
            </a:r>
            <a:r>
              <a:rPr lang="en-US" dirty="0">
                <a:solidFill>
                  <a:schemeClr val="folHlink"/>
                </a:solidFill>
                <a:latin typeface="Arial" charset="0"/>
                <a:cs typeface="Arial" charset="0"/>
              </a:rPr>
              <a:t>buffer</a:t>
            </a:r>
            <a:r>
              <a:rPr lang="en-US" dirty="0">
                <a:latin typeface="Arial" charset="0"/>
                <a:cs typeface="Arial" charset="0"/>
              </a:rPr>
              <a:t>;</a:t>
            </a:r>
            <a:endParaRPr lang="en-US" b="1" dirty="0">
              <a:latin typeface="Arial" charset="0"/>
              <a:cs typeface="Arial" charset="0"/>
            </a:endParaRPr>
          </a:p>
          <a:p>
            <a:pPr>
              <a:tabLst>
                <a:tab pos="1995488" algn="l"/>
              </a:tabLst>
            </a:pPr>
            <a:r>
              <a:rPr lang="en-US" b="1" dirty="0">
                <a:latin typeface="Arial" charset="0"/>
                <a:cs typeface="Arial" charset="0"/>
              </a:rPr>
              <a:t>integer</a:t>
            </a:r>
            <a:r>
              <a:rPr lang="en-US" dirty="0">
                <a:latin typeface="Arial" charset="0"/>
                <a:cs typeface="Arial" charset="0"/>
              </a:rPr>
              <a:t>:	</a:t>
            </a:r>
            <a:r>
              <a:rPr lang="en-US" dirty="0">
                <a:solidFill>
                  <a:schemeClr val="folHlink"/>
                </a:solidFill>
                <a:latin typeface="Arial" charset="0"/>
                <a:cs typeface="Arial" charset="0"/>
              </a:rPr>
              <a:t>counter</a:t>
            </a:r>
            <a:r>
              <a:rPr lang="en-US" dirty="0">
                <a:latin typeface="Arial" charset="0"/>
                <a:cs typeface="Arial" charset="0"/>
              </a:rPr>
              <a:t> </a:t>
            </a:r>
            <a:r>
              <a:rPr lang="en-US" dirty="0" smtClean="0">
                <a:latin typeface="Arial" charset="0"/>
                <a:cs typeface="Arial" charset="0"/>
              </a:rPr>
              <a:t>= </a:t>
            </a:r>
            <a:r>
              <a:rPr lang="en-US" dirty="0">
                <a:latin typeface="Arial" charset="0"/>
                <a:cs typeface="Arial" charset="0"/>
              </a:rPr>
              <a:t>0, N = 10;</a:t>
            </a:r>
          </a:p>
        </p:txBody>
      </p:sp>
      <p:sp>
        <p:nvSpPr>
          <p:cNvPr id="331164" name="Text Box 412"/>
          <p:cNvSpPr txBox="1">
            <a:spLocks noChangeArrowheads="1"/>
          </p:cNvSpPr>
          <p:nvPr/>
        </p:nvSpPr>
        <p:spPr bwMode="auto">
          <a:xfrm>
            <a:off x="593725" y="3321050"/>
            <a:ext cx="4756150" cy="2014538"/>
          </a:xfrm>
          <a:prstGeom prst="rect">
            <a:avLst/>
          </a:prstGeom>
          <a:noFill/>
          <a:ln w="9525">
            <a:noFill/>
            <a:miter lim="800000"/>
            <a:headEnd/>
            <a:tailEnd/>
          </a:ln>
        </p:spPr>
        <p:txBody>
          <a:bodyPr wrap="none">
            <a:spAutoFit/>
          </a:bodyPr>
          <a:lstStyle/>
          <a:p>
            <a:pPr>
              <a:tabLst>
                <a:tab pos="346075" algn="l"/>
              </a:tabLst>
            </a:pPr>
            <a:r>
              <a:rPr lang="en-US">
                <a:latin typeface="Arial" charset="0"/>
                <a:cs typeface="Arial" charset="0"/>
              </a:rPr>
              <a:t>// Producer thread	</a:t>
            </a:r>
          </a:p>
          <a:p>
            <a:pPr>
              <a:tabLst>
                <a:tab pos="346075" algn="l"/>
              </a:tabLst>
            </a:pPr>
            <a:r>
              <a:rPr lang="en-US" b="1">
                <a:latin typeface="Arial" charset="0"/>
                <a:cs typeface="Arial" charset="0"/>
              </a:rPr>
              <a:t>repeat</a:t>
            </a:r>
            <a:r>
              <a:rPr lang="en-US">
                <a:latin typeface="Arial" charset="0"/>
                <a:cs typeface="Arial" charset="0"/>
              </a:rPr>
              <a:t>	</a:t>
            </a:r>
            <a:br>
              <a:rPr lang="en-US">
                <a:latin typeface="Arial" charset="0"/>
                <a:cs typeface="Arial" charset="0"/>
              </a:rPr>
            </a:br>
            <a:r>
              <a:rPr lang="en-US">
                <a:latin typeface="Arial" charset="0"/>
                <a:cs typeface="Arial" charset="0"/>
              </a:rPr>
              <a:t>	produce an item;		</a:t>
            </a:r>
            <a:br>
              <a:rPr lang="en-US">
                <a:latin typeface="Arial" charset="0"/>
                <a:cs typeface="Arial" charset="0"/>
              </a:rPr>
            </a:br>
            <a:r>
              <a:rPr lang="en-US">
                <a:latin typeface="Arial" charset="0"/>
                <a:cs typeface="Arial" charset="0"/>
              </a:rPr>
              <a:t>	</a:t>
            </a:r>
            <a:r>
              <a:rPr lang="en-US" b="1">
                <a:latin typeface="Arial" charset="0"/>
                <a:cs typeface="Arial" charset="0"/>
              </a:rPr>
              <a:t>while</a:t>
            </a:r>
            <a:r>
              <a:rPr lang="en-US">
                <a:latin typeface="Arial" charset="0"/>
                <a:cs typeface="Arial" charset="0"/>
              </a:rPr>
              <a:t>  counter == N  </a:t>
            </a:r>
            <a:r>
              <a:rPr lang="en-US" b="1">
                <a:latin typeface="Arial" charset="0"/>
                <a:cs typeface="Arial" charset="0"/>
              </a:rPr>
              <a:t>do</a:t>
            </a:r>
            <a:r>
              <a:rPr lang="en-US">
                <a:latin typeface="Arial" charset="0"/>
                <a:cs typeface="Arial" charset="0"/>
              </a:rPr>
              <a:t>  skip;		</a:t>
            </a:r>
            <a:br>
              <a:rPr lang="en-US">
                <a:latin typeface="Arial" charset="0"/>
                <a:cs typeface="Arial" charset="0"/>
              </a:rPr>
            </a:br>
            <a:r>
              <a:rPr lang="en-US">
                <a:latin typeface="Arial" charset="0"/>
                <a:cs typeface="Arial" charset="0"/>
              </a:rPr>
              <a:t>	deposit item in </a:t>
            </a:r>
            <a:r>
              <a:rPr lang="en-US">
                <a:solidFill>
                  <a:schemeClr val="folHlink"/>
                </a:solidFill>
                <a:latin typeface="Arial" charset="0"/>
                <a:cs typeface="Arial" charset="0"/>
              </a:rPr>
              <a:t>buffer</a:t>
            </a:r>
            <a:r>
              <a:rPr lang="en-US">
                <a:latin typeface="Arial" charset="0"/>
                <a:cs typeface="Arial" charset="0"/>
              </a:rPr>
              <a:t>;		</a:t>
            </a:r>
          </a:p>
          <a:p>
            <a:pPr>
              <a:tabLst>
                <a:tab pos="346075" algn="l"/>
              </a:tabLst>
            </a:pPr>
            <a:r>
              <a:rPr lang="en-US">
                <a:latin typeface="Arial" charset="0"/>
                <a:cs typeface="Arial" charset="0"/>
              </a:rPr>
              <a:t>	</a:t>
            </a:r>
            <a:r>
              <a:rPr lang="en-US">
                <a:solidFill>
                  <a:schemeClr val="folHlink"/>
                </a:solidFill>
                <a:latin typeface="Arial" charset="0"/>
                <a:cs typeface="Arial" charset="0"/>
              </a:rPr>
              <a:t>counter</a:t>
            </a:r>
            <a:r>
              <a:rPr lang="en-US">
                <a:latin typeface="Arial" charset="0"/>
                <a:cs typeface="Arial" charset="0"/>
              </a:rPr>
              <a:t> := </a:t>
            </a:r>
            <a:r>
              <a:rPr lang="en-US">
                <a:solidFill>
                  <a:schemeClr val="folHlink"/>
                </a:solidFill>
                <a:latin typeface="Arial" charset="0"/>
                <a:cs typeface="Arial" charset="0"/>
              </a:rPr>
              <a:t>counter</a:t>
            </a:r>
            <a:r>
              <a:rPr lang="en-US">
                <a:latin typeface="Arial" charset="0"/>
                <a:cs typeface="Arial" charset="0"/>
              </a:rPr>
              <a:t> + 1;		</a:t>
            </a:r>
            <a:br>
              <a:rPr lang="en-US">
                <a:latin typeface="Arial" charset="0"/>
                <a:cs typeface="Arial" charset="0"/>
              </a:rPr>
            </a:br>
            <a:r>
              <a:rPr lang="en-US" b="1">
                <a:latin typeface="Arial" charset="0"/>
                <a:cs typeface="Arial" charset="0"/>
              </a:rPr>
              <a:t>until  </a:t>
            </a:r>
            <a:r>
              <a:rPr lang="en-US">
                <a:latin typeface="Arial" charset="0"/>
                <a:cs typeface="Arial" charset="0"/>
              </a:rPr>
              <a:t>false;</a:t>
            </a:r>
          </a:p>
        </p:txBody>
      </p:sp>
      <p:sp>
        <p:nvSpPr>
          <p:cNvPr id="331165" name="Text Box 413"/>
          <p:cNvSpPr txBox="1">
            <a:spLocks noChangeArrowheads="1"/>
          </p:cNvSpPr>
          <p:nvPr/>
        </p:nvSpPr>
        <p:spPr bwMode="auto">
          <a:xfrm>
            <a:off x="5029200" y="3321050"/>
            <a:ext cx="3548063" cy="2032000"/>
          </a:xfrm>
          <a:prstGeom prst="rect">
            <a:avLst/>
          </a:prstGeom>
          <a:noFill/>
          <a:ln w="9525">
            <a:noFill/>
            <a:miter lim="800000"/>
            <a:headEnd/>
            <a:tailEnd/>
          </a:ln>
        </p:spPr>
        <p:txBody>
          <a:bodyPr wrap="none">
            <a:spAutoFit/>
          </a:bodyPr>
          <a:lstStyle/>
          <a:p>
            <a:pPr>
              <a:tabLst>
                <a:tab pos="346075" algn="l"/>
              </a:tabLst>
            </a:pPr>
            <a:r>
              <a:rPr lang="en-US">
                <a:latin typeface="Arial" charset="0"/>
                <a:cs typeface="Arial" charset="0"/>
              </a:rPr>
              <a:t>// Consumer thread</a:t>
            </a:r>
            <a:endParaRPr lang="en-US" b="1">
              <a:latin typeface="Arial" charset="0"/>
              <a:cs typeface="Arial" charset="0"/>
            </a:endParaRPr>
          </a:p>
          <a:p>
            <a:pPr>
              <a:tabLst>
                <a:tab pos="346075" algn="l"/>
              </a:tabLst>
            </a:pPr>
            <a:r>
              <a:rPr lang="en-US" b="1">
                <a:latin typeface="Arial" charset="0"/>
                <a:cs typeface="Arial" charset="0"/>
              </a:rPr>
              <a:t>repeat</a:t>
            </a:r>
            <a:r>
              <a:rPr lang="en-US">
                <a:latin typeface="Arial" charset="0"/>
                <a:cs typeface="Arial" charset="0"/>
              </a:rPr>
              <a:t/>
            </a:r>
            <a:br>
              <a:rPr lang="en-US">
                <a:latin typeface="Arial" charset="0"/>
                <a:cs typeface="Arial" charset="0"/>
              </a:rPr>
            </a:br>
            <a:r>
              <a:rPr lang="en-US">
                <a:latin typeface="Arial" charset="0"/>
                <a:cs typeface="Arial" charset="0"/>
              </a:rPr>
              <a:t>	</a:t>
            </a:r>
            <a:r>
              <a:rPr lang="en-US" b="1">
                <a:latin typeface="Arial" charset="0"/>
                <a:cs typeface="Arial" charset="0"/>
              </a:rPr>
              <a:t>while</a:t>
            </a:r>
            <a:r>
              <a:rPr lang="en-US">
                <a:latin typeface="Arial" charset="0"/>
                <a:cs typeface="Arial" charset="0"/>
              </a:rPr>
              <a:t>  </a:t>
            </a:r>
            <a:r>
              <a:rPr lang="en-US">
                <a:solidFill>
                  <a:schemeClr val="folHlink"/>
                </a:solidFill>
                <a:latin typeface="Arial" charset="0"/>
                <a:cs typeface="Arial" charset="0"/>
              </a:rPr>
              <a:t>counter</a:t>
            </a:r>
            <a:r>
              <a:rPr lang="en-US">
                <a:latin typeface="Arial" charset="0"/>
                <a:cs typeface="Arial" charset="0"/>
              </a:rPr>
              <a:t> == 0  </a:t>
            </a:r>
            <a:r>
              <a:rPr lang="en-US" b="1">
                <a:latin typeface="Arial" charset="0"/>
                <a:cs typeface="Arial" charset="0"/>
              </a:rPr>
              <a:t>do</a:t>
            </a:r>
            <a:r>
              <a:rPr lang="en-US">
                <a:latin typeface="Arial" charset="0"/>
                <a:cs typeface="Arial" charset="0"/>
              </a:rPr>
              <a:t>  skip;</a:t>
            </a:r>
            <a:br>
              <a:rPr lang="en-US">
                <a:latin typeface="Arial" charset="0"/>
                <a:cs typeface="Arial" charset="0"/>
              </a:rPr>
            </a:br>
            <a:r>
              <a:rPr lang="en-US">
                <a:latin typeface="Arial" charset="0"/>
                <a:cs typeface="Arial" charset="0"/>
              </a:rPr>
              <a:t>	extract item from </a:t>
            </a:r>
            <a:r>
              <a:rPr lang="en-US">
                <a:solidFill>
                  <a:schemeClr val="folHlink"/>
                </a:solidFill>
                <a:latin typeface="Arial" charset="0"/>
                <a:cs typeface="Arial" charset="0"/>
              </a:rPr>
              <a:t>buffer</a:t>
            </a:r>
            <a:r>
              <a:rPr lang="en-US">
                <a:latin typeface="Arial" charset="0"/>
                <a:cs typeface="Arial" charset="0"/>
              </a:rPr>
              <a:t>;</a:t>
            </a:r>
            <a:br>
              <a:rPr lang="en-US">
                <a:latin typeface="Arial" charset="0"/>
                <a:cs typeface="Arial" charset="0"/>
              </a:rPr>
            </a:br>
            <a:r>
              <a:rPr lang="en-US">
                <a:latin typeface="Arial" charset="0"/>
                <a:cs typeface="Arial" charset="0"/>
              </a:rPr>
              <a:t>	</a:t>
            </a:r>
            <a:r>
              <a:rPr lang="en-US">
                <a:solidFill>
                  <a:schemeClr val="folHlink"/>
                </a:solidFill>
                <a:latin typeface="Arial" charset="0"/>
                <a:cs typeface="Arial" charset="0"/>
              </a:rPr>
              <a:t>counter</a:t>
            </a:r>
            <a:r>
              <a:rPr lang="en-US">
                <a:latin typeface="Arial" charset="0"/>
                <a:cs typeface="Arial" charset="0"/>
              </a:rPr>
              <a:t> := </a:t>
            </a:r>
            <a:r>
              <a:rPr lang="en-US">
                <a:solidFill>
                  <a:schemeClr val="folHlink"/>
                </a:solidFill>
                <a:latin typeface="Arial" charset="0"/>
                <a:cs typeface="Arial" charset="0"/>
              </a:rPr>
              <a:t>counter</a:t>
            </a:r>
            <a:r>
              <a:rPr lang="en-US">
                <a:latin typeface="Arial" charset="0"/>
                <a:cs typeface="Arial" charset="0"/>
              </a:rPr>
              <a:t> – 1;</a:t>
            </a:r>
            <a:br>
              <a:rPr lang="en-US">
                <a:latin typeface="Arial" charset="0"/>
                <a:cs typeface="Arial" charset="0"/>
              </a:rPr>
            </a:br>
            <a:r>
              <a:rPr lang="en-US">
                <a:latin typeface="Arial" charset="0"/>
                <a:cs typeface="Arial" charset="0"/>
              </a:rPr>
              <a:t>	consume item;</a:t>
            </a:r>
            <a:br>
              <a:rPr lang="en-US">
                <a:latin typeface="Arial" charset="0"/>
                <a:cs typeface="Arial" charset="0"/>
              </a:rPr>
            </a:br>
            <a:r>
              <a:rPr lang="en-US" b="1">
                <a:latin typeface="Arial" charset="0"/>
                <a:cs typeface="Arial" charset="0"/>
              </a:rPr>
              <a:t>until  </a:t>
            </a:r>
            <a:r>
              <a:rPr lang="en-US">
                <a:latin typeface="Arial" charset="0"/>
                <a:cs typeface="Arial" charset="0"/>
              </a:rPr>
              <a:t>false;</a:t>
            </a:r>
          </a:p>
        </p:txBody>
      </p:sp>
      <p:sp>
        <p:nvSpPr>
          <p:cNvPr id="331168" name="Text Box 416"/>
          <p:cNvSpPr txBox="1">
            <a:spLocks noChangeArrowheads="1"/>
          </p:cNvSpPr>
          <p:nvPr/>
        </p:nvSpPr>
        <p:spPr bwMode="auto">
          <a:xfrm>
            <a:off x="501650" y="5562600"/>
            <a:ext cx="8032750" cy="641350"/>
          </a:xfrm>
          <a:prstGeom prst="rect">
            <a:avLst/>
          </a:prstGeom>
          <a:noFill/>
          <a:ln w="9525">
            <a:noFill/>
            <a:miter lim="800000"/>
            <a:headEnd/>
            <a:tailEnd/>
          </a:ln>
        </p:spPr>
        <p:txBody>
          <a:bodyPr>
            <a:spAutoFit/>
          </a:bodyPr>
          <a:lstStyle/>
          <a:p>
            <a:r>
              <a:rPr lang="en-US"/>
              <a:t>What would happen if one thread is interrupted (blocked, quantum/timeslice  expired) in the middle of the loop and the other thread is executed?</a:t>
            </a:r>
          </a:p>
        </p:txBody>
      </p:sp>
      <p:sp>
        <p:nvSpPr>
          <p:cNvPr id="18442" name="Rectangle 417"/>
          <p:cNvSpPr>
            <a:spLocks noChangeArrowheads="1"/>
          </p:cNvSpPr>
          <p:nvPr/>
        </p:nvSpPr>
        <p:spPr bwMode="auto">
          <a:xfrm>
            <a:off x="3028950" y="928688"/>
            <a:ext cx="3086100" cy="366712"/>
          </a:xfrm>
          <a:prstGeom prst="rect">
            <a:avLst/>
          </a:prstGeom>
          <a:noFill/>
          <a:ln w="9525">
            <a:noFill/>
            <a:miter lim="800000"/>
            <a:headEnd/>
            <a:tailEnd/>
          </a:ln>
        </p:spPr>
        <p:txBody>
          <a:bodyPr wrap="none">
            <a:spAutoFit/>
          </a:bodyPr>
          <a:lstStyle/>
          <a:p>
            <a:r>
              <a:rPr lang="en-US" b="1">
                <a:solidFill>
                  <a:schemeClr val="tx2"/>
                </a:solidFill>
              </a:rPr>
              <a:t>Consumer-Producer Problem</a:t>
            </a:r>
          </a:p>
        </p:txBody>
      </p:sp>
      <p:sp>
        <p:nvSpPr>
          <p:cNvPr id="331170" name="Rectangle 418"/>
          <p:cNvSpPr>
            <a:spLocks noChangeArrowheads="1"/>
          </p:cNvSpPr>
          <p:nvPr/>
        </p:nvSpPr>
        <p:spPr bwMode="auto">
          <a:xfrm>
            <a:off x="3181350" y="1662112"/>
            <a:ext cx="247650" cy="381000"/>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331171" name="Rectangle 419"/>
          <p:cNvSpPr>
            <a:spLocks noChangeArrowheads="1"/>
          </p:cNvSpPr>
          <p:nvPr/>
        </p:nvSpPr>
        <p:spPr bwMode="auto">
          <a:xfrm>
            <a:off x="3429000" y="1662112"/>
            <a:ext cx="247650" cy="381000"/>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331172" name="Rectangle 420"/>
          <p:cNvSpPr>
            <a:spLocks noChangeArrowheads="1"/>
          </p:cNvSpPr>
          <p:nvPr/>
        </p:nvSpPr>
        <p:spPr bwMode="auto">
          <a:xfrm>
            <a:off x="3676650" y="1662112"/>
            <a:ext cx="247650" cy="381000"/>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331173" name="Rectangle 421"/>
          <p:cNvSpPr>
            <a:spLocks noChangeArrowheads="1"/>
          </p:cNvSpPr>
          <p:nvPr/>
        </p:nvSpPr>
        <p:spPr bwMode="auto">
          <a:xfrm>
            <a:off x="3924300" y="1662112"/>
            <a:ext cx="247650" cy="381000"/>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331174" name="Rectangle 422"/>
          <p:cNvSpPr>
            <a:spLocks noChangeArrowheads="1"/>
          </p:cNvSpPr>
          <p:nvPr/>
        </p:nvSpPr>
        <p:spPr bwMode="auto">
          <a:xfrm>
            <a:off x="4171950" y="1662112"/>
            <a:ext cx="247650" cy="381000"/>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331175" name="Rectangle 423"/>
          <p:cNvSpPr>
            <a:spLocks noChangeArrowheads="1"/>
          </p:cNvSpPr>
          <p:nvPr/>
        </p:nvSpPr>
        <p:spPr bwMode="auto">
          <a:xfrm>
            <a:off x="4419600" y="1662112"/>
            <a:ext cx="247650" cy="381000"/>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331176" name="Rectangle 424"/>
          <p:cNvSpPr>
            <a:spLocks noChangeArrowheads="1"/>
          </p:cNvSpPr>
          <p:nvPr/>
        </p:nvSpPr>
        <p:spPr bwMode="auto">
          <a:xfrm>
            <a:off x="4667250" y="1662112"/>
            <a:ext cx="247650" cy="381000"/>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331177" name="Rectangle 425"/>
          <p:cNvSpPr>
            <a:spLocks noChangeArrowheads="1"/>
          </p:cNvSpPr>
          <p:nvPr/>
        </p:nvSpPr>
        <p:spPr bwMode="auto">
          <a:xfrm>
            <a:off x="4914900" y="1662112"/>
            <a:ext cx="247650" cy="381000"/>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331178" name="Rectangle 426"/>
          <p:cNvSpPr>
            <a:spLocks noChangeArrowheads="1"/>
          </p:cNvSpPr>
          <p:nvPr/>
        </p:nvSpPr>
        <p:spPr bwMode="auto">
          <a:xfrm>
            <a:off x="5162550" y="1662112"/>
            <a:ext cx="247650" cy="381000"/>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331179" name="AutoShape 427"/>
          <p:cNvSpPr>
            <a:spLocks noChangeArrowheads="1"/>
          </p:cNvSpPr>
          <p:nvPr/>
        </p:nvSpPr>
        <p:spPr bwMode="auto">
          <a:xfrm>
            <a:off x="2590800" y="1738312"/>
            <a:ext cx="43815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CC"/>
          </a:solidFill>
          <a:ln w="9525">
            <a:solidFill>
              <a:schemeClr val="tx1"/>
            </a:solidFill>
            <a:miter lim="800000"/>
            <a:headEnd/>
            <a:tailEnd/>
          </a:ln>
        </p:spPr>
        <p:txBody>
          <a:bodyPr wrap="none" anchor="ctr"/>
          <a:lstStyle/>
          <a:p>
            <a:endParaRPr lang="en-US"/>
          </a:p>
        </p:txBody>
      </p:sp>
      <p:sp>
        <p:nvSpPr>
          <p:cNvPr id="331180" name="AutoShape 428"/>
          <p:cNvSpPr>
            <a:spLocks noChangeArrowheads="1"/>
          </p:cNvSpPr>
          <p:nvPr/>
        </p:nvSpPr>
        <p:spPr bwMode="auto">
          <a:xfrm>
            <a:off x="5581650" y="1738312"/>
            <a:ext cx="43815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CC"/>
          </a:solidFill>
          <a:ln w="9525">
            <a:solidFill>
              <a:schemeClr val="tx1"/>
            </a:solidFill>
            <a:miter lim="800000"/>
            <a:headEnd/>
            <a:tailEnd/>
          </a:ln>
        </p:spPr>
        <p:txBody>
          <a:bodyPr wrap="none" anchor="ctr"/>
          <a:lstStyle/>
          <a:p>
            <a:endParaRPr lang="en-US"/>
          </a:p>
        </p:txBody>
      </p:sp>
      <p:sp>
        <p:nvSpPr>
          <p:cNvPr id="331181" name="Text Box 429"/>
          <p:cNvSpPr txBox="1">
            <a:spLocks noChangeArrowheads="1"/>
          </p:cNvSpPr>
          <p:nvPr/>
        </p:nvSpPr>
        <p:spPr bwMode="auto">
          <a:xfrm>
            <a:off x="1581150" y="1676400"/>
            <a:ext cx="1009650" cy="366712"/>
          </a:xfrm>
          <a:prstGeom prst="rect">
            <a:avLst/>
          </a:prstGeom>
          <a:noFill/>
          <a:ln w="9525">
            <a:noFill/>
            <a:miter lim="800000"/>
            <a:headEnd/>
            <a:tailEnd/>
          </a:ln>
        </p:spPr>
        <p:txBody>
          <a:bodyPr wrap="none">
            <a:spAutoFit/>
          </a:bodyPr>
          <a:lstStyle/>
          <a:p>
            <a:r>
              <a:rPr lang="en-US"/>
              <a:t>Producer</a:t>
            </a:r>
            <a:endParaRPr lang="en-GB"/>
          </a:p>
        </p:txBody>
      </p:sp>
      <p:sp>
        <p:nvSpPr>
          <p:cNvPr id="331182" name="Text Box 430"/>
          <p:cNvSpPr txBox="1">
            <a:spLocks noChangeArrowheads="1"/>
          </p:cNvSpPr>
          <p:nvPr/>
        </p:nvSpPr>
        <p:spPr bwMode="auto">
          <a:xfrm>
            <a:off x="6019800" y="1676400"/>
            <a:ext cx="1123950" cy="366712"/>
          </a:xfrm>
          <a:prstGeom prst="rect">
            <a:avLst/>
          </a:prstGeom>
          <a:noFill/>
          <a:ln w="9525">
            <a:noFill/>
            <a:miter lim="800000"/>
            <a:headEnd/>
            <a:tailEnd/>
          </a:ln>
        </p:spPr>
        <p:txBody>
          <a:bodyPr wrap="none">
            <a:spAutoFit/>
          </a:bodyPr>
          <a:lstStyle/>
          <a:p>
            <a:r>
              <a:rPr lang="en-US"/>
              <a:t>Consumer</a:t>
            </a:r>
            <a:endParaRPr lang="en-GB"/>
          </a:p>
        </p:txBody>
      </p:sp>
      <p:sp>
        <p:nvSpPr>
          <p:cNvPr id="331183" name="Text Box 431"/>
          <p:cNvSpPr txBox="1">
            <a:spLocks noChangeArrowheads="1"/>
          </p:cNvSpPr>
          <p:nvPr/>
        </p:nvSpPr>
        <p:spPr bwMode="auto">
          <a:xfrm>
            <a:off x="3943350" y="1371600"/>
            <a:ext cx="781050" cy="366712"/>
          </a:xfrm>
          <a:prstGeom prst="rect">
            <a:avLst/>
          </a:prstGeom>
          <a:noFill/>
          <a:ln w="9525">
            <a:noFill/>
            <a:miter lim="800000"/>
            <a:headEnd/>
            <a:tailEnd/>
          </a:ln>
        </p:spPr>
        <p:txBody>
          <a:bodyPr wrap="none">
            <a:spAutoFit/>
          </a:bodyPr>
          <a:lstStyle/>
          <a:p>
            <a:r>
              <a:rPr lang="en-US"/>
              <a:t>Buffer</a:t>
            </a:r>
            <a:endParaRPr lang="en-GB"/>
          </a:p>
        </p:txBody>
      </p:sp>
      <p:sp>
        <p:nvSpPr>
          <p:cNvPr id="2" name="Rounded Rectangular Callout 1"/>
          <p:cNvSpPr/>
          <p:nvPr/>
        </p:nvSpPr>
        <p:spPr bwMode="auto">
          <a:xfrm>
            <a:off x="6099810" y="2133600"/>
            <a:ext cx="1909763" cy="381000"/>
          </a:xfrm>
          <a:prstGeom prst="wedgeRoundRectCallout">
            <a:avLst>
              <a:gd name="adj1" fmla="val -95048"/>
              <a:gd name="adj2" fmla="val 119500"/>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Shared variables</a:t>
            </a:r>
          </a:p>
        </p:txBody>
      </p:sp>
      <p:sp>
        <p:nvSpPr>
          <p:cNvPr id="26" name="Rounded Rectangular Callout 25"/>
          <p:cNvSpPr/>
          <p:nvPr/>
        </p:nvSpPr>
        <p:spPr bwMode="auto">
          <a:xfrm>
            <a:off x="6096000" y="2133600"/>
            <a:ext cx="1909763" cy="381000"/>
          </a:xfrm>
          <a:prstGeom prst="wedgeRoundRectCallout">
            <a:avLst>
              <a:gd name="adj1" fmla="val -95048"/>
              <a:gd name="adj2" fmla="val 167500"/>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Shared variables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31170"/>
                                        </p:tgtEl>
                                        <p:attrNameLst>
                                          <p:attrName>style.visibility</p:attrName>
                                        </p:attrNameLst>
                                      </p:cBhvr>
                                      <p:to>
                                        <p:strVal val="visible"/>
                                      </p:to>
                                    </p:set>
                                    <p:animEffect transition="in" filter="wipe(left)">
                                      <p:cBhvr>
                                        <p:cTn id="7" dur="500"/>
                                        <p:tgtEl>
                                          <p:spTgt spid="33117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31171"/>
                                        </p:tgtEl>
                                        <p:attrNameLst>
                                          <p:attrName>style.visibility</p:attrName>
                                        </p:attrNameLst>
                                      </p:cBhvr>
                                      <p:to>
                                        <p:strVal val="visible"/>
                                      </p:to>
                                    </p:set>
                                    <p:animEffect transition="in" filter="wipe(left)">
                                      <p:cBhvr>
                                        <p:cTn id="10" dur="500"/>
                                        <p:tgtEl>
                                          <p:spTgt spid="33117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31172"/>
                                        </p:tgtEl>
                                        <p:attrNameLst>
                                          <p:attrName>style.visibility</p:attrName>
                                        </p:attrNameLst>
                                      </p:cBhvr>
                                      <p:to>
                                        <p:strVal val="visible"/>
                                      </p:to>
                                    </p:set>
                                    <p:animEffect transition="in" filter="wipe(left)">
                                      <p:cBhvr>
                                        <p:cTn id="13" dur="500"/>
                                        <p:tgtEl>
                                          <p:spTgt spid="33117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31173"/>
                                        </p:tgtEl>
                                        <p:attrNameLst>
                                          <p:attrName>style.visibility</p:attrName>
                                        </p:attrNameLst>
                                      </p:cBhvr>
                                      <p:to>
                                        <p:strVal val="visible"/>
                                      </p:to>
                                    </p:set>
                                    <p:animEffect transition="in" filter="wipe(left)">
                                      <p:cBhvr>
                                        <p:cTn id="16" dur="500"/>
                                        <p:tgtEl>
                                          <p:spTgt spid="33117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31174"/>
                                        </p:tgtEl>
                                        <p:attrNameLst>
                                          <p:attrName>style.visibility</p:attrName>
                                        </p:attrNameLst>
                                      </p:cBhvr>
                                      <p:to>
                                        <p:strVal val="visible"/>
                                      </p:to>
                                    </p:set>
                                    <p:animEffect transition="in" filter="wipe(left)">
                                      <p:cBhvr>
                                        <p:cTn id="19" dur="500"/>
                                        <p:tgtEl>
                                          <p:spTgt spid="331174"/>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31175"/>
                                        </p:tgtEl>
                                        <p:attrNameLst>
                                          <p:attrName>style.visibility</p:attrName>
                                        </p:attrNameLst>
                                      </p:cBhvr>
                                      <p:to>
                                        <p:strVal val="visible"/>
                                      </p:to>
                                    </p:set>
                                    <p:animEffect transition="in" filter="wipe(left)">
                                      <p:cBhvr>
                                        <p:cTn id="22" dur="500"/>
                                        <p:tgtEl>
                                          <p:spTgt spid="331175"/>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31176"/>
                                        </p:tgtEl>
                                        <p:attrNameLst>
                                          <p:attrName>style.visibility</p:attrName>
                                        </p:attrNameLst>
                                      </p:cBhvr>
                                      <p:to>
                                        <p:strVal val="visible"/>
                                      </p:to>
                                    </p:set>
                                    <p:animEffect transition="in" filter="wipe(left)">
                                      <p:cBhvr>
                                        <p:cTn id="25" dur="500"/>
                                        <p:tgtEl>
                                          <p:spTgt spid="33117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31177"/>
                                        </p:tgtEl>
                                        <p:attrNameLst>
                                          <p:attrName>style.visibility</p:attrName>
                                        </p:attrNameLst>
                                      </p:cBhvr>
                                      <p:to>
                                        <p:strVal val="visible"/>
                                      </p:to>
                                    </p:set>
                                    <p:animEffect transition="in" filter="wipe(left)">
                                      <p:cBhvr>
                                        <p:cTn id="28" dur="500"/>
                                        <p:tgtEl>
                                          <p:spTgt spid="33117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31178"/>
                                        </p:tgtEl>
                                        <p:attrNameLst>
                                          <p:attrName>style.visibility</p:attrName>
                                        </p:attrNameLst>
                                      </p:cBhvr>
                                      <p:to>
                                        <p:strVal val="visible"/>
                                      </p:to>
                                    </p:set>
                                    <p:animEffect transition="in" filter="wipe(left)">
                                      <p:cBhvr>
                                        <p:cTn id="31" dur="500"/>
                                        <p:tgtEl>
                                          <p:spTgt spid="33117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31179"/>
                                        </p:tgtEl>
                                        <p:attrNameLst>
                                          <p:attrName>style.visibility</p:attrName>
                                        </p:attrNameLst>
                                      </p:cBhvr>
                                      <p:to>
                                        <p:strVal val="visible"/>
                                      </p:to>
                                    </p:set>
                                    <p:animEffect transition="in" filter="wipe(left)">
                                      <p:cBhvr>
                                        <p:cTn id="34" dur="500"/>
                                        <p:tgtEl>
                                          <p:spTgt spid="331179"/>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31180"/>
                                        </p:tgtEl>
                                        <p:attrNameLst>
                                          <p:attrName>style.visibility</p:attrName>
                                        </p:attrNameLst>
                                      </p:cBhvr>
                                      <p:to>
                                        <p:strVal val="visible"/>
                                      </p:to>
                                    </p:set>
                                    <p:animEffect transition="in" filter="wipe(left)">
                                      <p:cBhvr>
                                        <p:cTn id="37" dur="500"/>
                                        <p:tgtEl>
                                          <p:spTgt spid="331180"/>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31181"/>
                                        </p:tgtEl>
                                        <p:attrNameLst>
                                          <p:attrName>style.visibility</p:attrName>
                                        </p:attrNameLst>
                                      </p:cBhvr>
                                      <p:to>
                                        <p:strVal val="visible"/>
                                      </p:to>
                                    </p:set>
                                    <p:animEffect transition="in" filter="wipe(left)">
                                      <p:cBhvr>
                                        <p:cTn id="40" dur="500"/>
                                        <p:tgtEl>
                                          <p:spTgt spid="331181"/>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31182"/>
                                        </p:tgtEl>
                                        <p:attrNameLst>
                                          <p:attrName>style.visibility</p:attrName>
                                        </p:attrNameLst>
                                      </p:cBhvr>
                                      <p:to>
                                        <p:strVal val="visible"/>
                                      </p:to>
                                    </p:set>
                                    <p:animEffect transition="in" filter="wipe(left)">
                                      <p:cBhvr>
                                        <p:cTn id="43" dur="500"/>
                                        <p:tgtEl>
                                          <p:spTgt spid="331182"/>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31183"/>
                                        </p:tgtEl>
                                        <p:attrNameLst>
                                          <p:attrName>style.visibility</p:attrName>
                                        </p:attrNameLst>
                                      </p:cBhvr>
                                      <p:to>
                                        <p:strVal val="visible"/>
                                      </p:to>
                                    </p:set>
                                    <p:animEffect transition="in" filter="wipe(left)">
                                      <p:cBhvr>
                                        <p:cTn id="46" dur="500"/>
                                        <p:tgtEl>
                                          <p:spTgt spid="33118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331166"/>
                                        </p:tgtEl>
                                        <p:attrNameLst>
                                          <p:attrName>style.visibility</p:attrName>
                                        </p:attrNameLst>
                                      </p:cBhvr>
                                      <p:to>
                                        <p:strVal val="visible"/>
                                      </p:to>
                                    </p:set>
                                    <p:animEffect transition="in" filter="wipe(up)">
                                      <p:cBhvr>
                                        <p:cTn id="51" dur="500"/>
                                        <p:tgtEl>
                                          <p:spTgt spid="331166"/>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331167"/>
                                        </p:tgtEl>
                                        <p:attrNameLst>
                                          <p:attrName>style.visibility</p:attrName>
                                        </p:attrNameLst>
                                      </p:cBhvr>
                                      <p:to>
                                        <p:strVal val="visible"/>
                                      </p:to>
                                    </p:set>
                                    <p:animEffect transition="in" filter="wipe(up)">
                                      <p:cBhvr>
                                        <p:cTn id="54" dur="500"/>
                                        <p:tgtEl>
                                          <p:spTgt spid="331167"/>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331163"/>
                                        </p:tgtEl>
                                        <p:attrNameLst>
                                          <p:attrName>style.visibility</p:attrName>
                                        </p:attrNameLst>
                                      </p:cBhvr>
                                      <p:to>
                                        <p:strVal val="visible"/>
                                      </p:to>
                                    </p:set>
                                    <p:animEffect transition="in" filter="wipe(up)">
                                      <p:cBhvr>
                                        <p:cTn id="57" dur="500"/>
                                        <p:tgtEl>
                                          <p:spTgt spid="331163"/>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331164"/>
                                        </p:tgtEl>
                                        <p:attrNameLst>
                                          <p:attrName>style.visibility</p:attrName>
                                        </p:attrNameLst>
                                      </p:cBhvr>
                                      <p:to>
                                        <p:strVal val="visible"/>
                                      </p:to>
                                    </p:set>
                                    <p:animEffect transition="in" filter="wipe(up)">
                                      <p:cBhvr>
                                        <p:cTn id="60" dur="500"/>
                                        <p:tgtEl>
                                          <p:spTgt spid="331164"/>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331165"/>
                                        </p:tgtEl>
                                        <p:attrNameLst>
                                          <p:attrName>style.visibility</p:attrName>
                                        </p:attrNameLst>
                                      </p:cBhvr>
                                      <p:to>
                                        <p:strVal val="visible"/>
                                      </p:to>
                                    </p:set>
                                    <p:animEffect transition="in" filter="wipe(up)">
                                      <p:cBhvr>
                                        <p:cTn id="63" dur="500"/>
                                        <p:tgtEl>
                                          <p:spTgt spid="331165"/>
                                        </p:tgtEl>
                                      </p:cBhvr>
                                    </p:animEffect>
                                  </p:childTnLst>
                                </p:cTn>
                              </p:par>
                            </p:childTnLst>
                          </p:cTn>
                        </p:par>
                        <p:par>
                          <p:cTn id="64" fill="hold" nodeType="afterGroup">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331168"/>
                                        </p:tgtEl>
                                        <p:attrNameLst>
                                          <p:attrName>style.visibility</p:attrName>
                                        </p:attrNameLst>
                                      </p:cBhvr>
                                      <p:to>
                                        <p:strVal val="visible"/>
                                      </p:to>
                                    </p:set>
                                    <p:animEffect transition="in" filter="wipe(left)">
                                      <p:cBhvr>
                                        <p:cTn id="67" dur="2000"/>
                                        <p:tgtEl>
                                          <p:spTgt spid="331168"/>
                                        </p:tgtEl>
                                      </p:cBhvr>
                                    </p:animEffect>
                                  </p:childTnLst>
                                </p:cTn>
                              </p:par>
                            </p:childTnLst>
                          </p:cTn>
                        </p:par>
                        <p:par>
                          <p:cTn id="68" fill="hold">
                            <p:stCondLst>
                              <p:cond delay="2500"/>
                            </p:stCondLst>
                            <p:childTnLst>
                              <p:par>
                                <p:cTn id="69" presetID="22" presetClass="entr" presetSubtype="4" fill="hold" grpId="0" nodeType="afterEffect">
                                  <p:stCondLst>
                                    <p:cond delay="0"/>
                                  </p:stCondLst>
                                  <p:childTnLst>
                                    <p:set>
                                      <p:cBhvr>
                                        <p:cTn id="70" dur="1" fill="hold">
                                          <p:stCondLst>
                                            <p:cond delay="0"/>
                                          </p:stCondLst>
                                        </p:cTn>
                                        <p:tgtEl>
                                          <p:spTgt spid="2"/>
                                        </p:tgtEl>
                                        <p:attrNameLst>
                                          <p:attrName>style.visibility</p:attrName>
                                        </p:attrNameLst>
                                      </p:cBhvr>
                                      <p:to>
                                        <p:strVal val="visible"/>
                                      </p:to>
                                    </p:set>
                                    <p:animEffect transition="in" filter="wipe(down)">
                                      <p:cBhvr>
                                        <p:cTn id="71" dur="500"/>
                                        <p:tgtEl>
                                          <p:spTgt spid="2"/>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wipe(down)">
                                      <p:cBhvr>
                                        <p:cTn id="7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166" grpId="0" animBg="1"/>
      <p:bldP spid="331167" grpId="0" animBg="1"/>
      <p:bldP spid="331163" grpId="0"/>
      <p:bldP spid="331164" grpId="0"/>
      <p:bldP spid="331165" grpId="0"/>
      <p:bldP spid="331168" grpId="0"/>
      <p:bldP spid="331170" grpId="0" animBg="1"/>
      <p:bldP spid="331171" grpId="0" animBg="1"/>
      <p:bldP spid="331172" grpId="0" animBg="1"/>
      <p:bldP spid="331173" grpId="0" animBg="1"/>
      <p:bldP spid="331174" grpId="0" animBg="1"/>
      <p:bldP spid="331175" grpId="0" animBg="1"/>
      <p:bldP spid="331176" grpId="0" animBg="1"/>
      <p:bldP spid="331177" grpId="0" animBg="1"/>
      <p:bldP spid="331178" grpId="0" animBg="1"/>
      <p:bldP spid="331179" grpId="0" animBg="1"/>
      <p:bldP spid="331180" grpId="0" animBg="1"/>
      <p:bldP spid="331181" grpId="0"/>
      <p:bldP spid="331182" grpId="0"/>
      <p:bldP spid="331183" grpId="0"/>
      <p:bldP spid="2" grpId="0" animBg="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p>
            <a:fld id="{8CD37426-AAE4-494D-9E3E-241C6E492F6C}" type="slidenum">
              <a:rPr lang="en-US" smtClean="0"/>
              <a:pPr/>
              <a:t>18</a:t>
            </a:fld>
            <a:endParaRPr lang="en-US" smtClean="0"/>
          </a:p>
        </p:txBody>
      </p:sp>
      <p:sp>
        <p:nvSpPr>
          <p:cNvPr id="19459" name="Rectangle 2"/>
          <p:cNvSpPr>
            <a:spLocks noGrp="1" noChangeArrowheads="1"/>
          </p:cNvSpPr>
          <p:nvPr>
            <p:ph type="title"/>
          </p:nvPr>
        </p:nvSpPr>
        <p:spPr>
          <a:xfrm>
            <a:off x="1143000" y="76200"/>
            <a:ext cx="7924800" cy="623888"/>
          </a:xfrm>
        </p:spPr>
        <p:txBody>
          <a:bodyPr/>
          <a:lstStyle/>
          <a:p>
            <a:pPr eaLnBrk="1" hangingPunct="1"/>
            <a:r>
              <a:rPr lang="en-US" sz="2800" smtClean="0"/>
              <a:t>A Potential Problem in Applying Locks: Deadlock</a:t>
            </a:r>
          </a:p>
        </p:txBody>
      </p:sp>
      <p:sp>
        <p:nvSpPr>
          <p:cNvPr id="19460" name="Text Box 4"/>
          <p:cNvSpPr txBox="1">
            <a:spLocks noChangeArrowheads="1"/>
          </p:cNvSpPr>
          <p:nvPr/>
        </p:nvSpPr>
        <p:spPr bwMode="auto">
          <a:xfrm>
            <a:off x="228600" y="1143000"/>
            <a:ext cx="8382000" cy="2678113"/>
          </a:xfrm>
          <a:prstGeom prst="rect">
            <a:avLst/>
          </a:prstGeom>
          <a:noFill/>
          <a:ln w="9525">
            <a:noFill/>
            <a:miter lim="800000"/>
            <a:headEnd/>
            <a:tailEnd/>
          </a:ln>
        </p:spPr>
        <p:txBody>
          <a:bodyPr>
            <a:spAutoFit/>
          </a:bodyPr>
          <a:lstStyle/>
          <a:p>
            <a:pPr marL="234950" indent="-234950">
              <a:buFontTx/>
              <a:buChar char="•"/>
            </a:pPr>
            <a:r>
              <a:rPr lang="en-US" sz="2400"/>
              <a:t>A </a:t>
            </a:r>
            <a:r>
              <a:rPr lang="en-US" sz="2400" b="1"/>
              <a:t>deadlock</a:t>
            </a:r>
            <a:r>
              <a:rPr lang="en-US" sz="2400"/>
              <a:t> is a situation wherein two or more competing actions are waiting for the other to finish, and thus neither ever does. </a:t>
            </a:r>
          </a:p>
          <a:p>
            <a:pPr marL="234950" indent="-234950">
              <a:buFontTx/>
              <a:buChar char="•"/>
            </a:pPr>
            <a:r>
              <a:rPr lang="en-US" sz="2400"/>
              <a:t>A typical situation is, two or more threads need more than one resource to proceed, and each holds (locks) one resource while waiting for other threads to release the resources.</a:t>
            </a:r>
          </a:p>
          <a:p>
            <a:pPr marL="234950" indent="-234950"/>
            <a:endParaRPr lang="en-US" sz="2400"/>
          </a:p>
        </p:txBody>
      </p:sp>
      <p:grpSp>
        <p:nvGrpSpPr>
          <p:cNvPr id="2" name="Group 22"/>
          <p:cNvGrpSpPr>
            <a:grpSpLocks/>
          </p:cNvGrpSpPr>
          <p:nvPr/>
        </p:nvGrpSpPr>
        <p:grpSpPr bwMode="auto">
          <a:xfrm>
            <a:off x="838200" y="3733800"/>
            <a:ext cx="3562351" cy="2819400"/>
            <a:chOff x="528" y="2352"/>
            <a:chExt cx="2244" cy="1776"/>
          </a:xfrm>
        </p:grpSpPr>
        <p:sp>
          <p:nvSpPr>
            <p:cNvPr id="19470" name="Rectangle 8"/>
            <p:cNvSpPr>
              <a:spLocks noChangeArrowheads="1"/>
            </p:cNvSpPr>
            <p:nvPr/>
          </p:nvSpPr>
          <p:spPr bwMode="auto">
            <a:xfrm>
              <a:off x="1056" y="2832"/>
              <a:ext cx="1488" cy="1296"/>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9471" name="Rectangle 9"/>
            <p:cNvSpPr>
              <a:spLocks noChangeArrowheads="1"/>
            </p:cNvSpPr>
            <p:nvPr/>
          </p:nvSpPr>
          <p:spPr bwMode="auto">
            <a:xfrm>
              <a:off x="1200" y="3504"/>
              <a:ext cx="1200" cy="384"/>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19472" name="Line 10"/>
            <p:cNvSpPr>
              <a:spLocks noChangeShapeType="1"/>
            </p:cNvSpPr>
            <p:nvPr/>
          </p:nvSpPr>
          <p:spPr bwMode="auto">
            <a:xfrm>
              <a:off x="1816" y="2544"/>
              <a:ext cx="0" cy="288"/>
            </a:xfrm>
            <a:prstGeom prst="line">
              <a:avLst/>
            </a:prstGeom>
            <a:noFill/>
            <a:ln w="9525">
              <a:solidFill>
                <a:schemeClr val="tx1"/>
              </a:solidFill>
              <a:round/>
              <a:headEnd/>
              <a:tailEnd type="triangle" w="med" len="med"/>
            </a:ln>
          </p:spPr>
          <p:txBody>
            <a:bodyPr/>
            <a:lstStyle/>
            <a:p>
              <a:endParaRPr lang="en-US"/>
            </a:p>
          </p:txBody>
        </p:sp>
        <p:sp>
          <p:nvSpPr>
            <p:cNvPr id="19473" name="Text Box 11"/>
            <p:cNvSpPr txBox="1">
              <a:spLocks noChangeArrowheads="1"/>
            </p:cNvSpPr>
            <p:nvPr/>
          </p:nvSpPr>
          <p:spPr bwMode="auto">
            <a:xfrm>
              <a:off x="576" y="2352"/>
              <a:ext cx="2196" cy="407"/>
            </a:xfrm>
            <a:prstGeom prst="rect">
              <a:avLst/>
            </a:prstGeom>
            <a:noFill/>
            <a:ln w="9525">
              <a:noFill/>
              <a:miter lim="800000"/>
              <a:headEnd/>
              <a:tailEnd/>
            </a:ln>
          </p:spPr>
          <p:txBody>
            <a:bodyPr wrap="none">
              <a:spAutoFit/>
            </a:bodyPr>
            <a:lstStyle/>
            <a:p>
              <a:r>
                <a:rPr lang="en-US" dirty="0"/>
                <a:t>Acquire </a:t>
              </a:r>
              <a:r>
                <a:rPr lang="en-US" dirty="0" smtClean="0"/>
                <a:t>resource1 (</a:t>
              </a:r>
              <a:r>
                <a:rPr lang="en-US" dirty="0" smtClean="0">
                  <a:solidFill>
                    <a:srgbClr val="0000FF"/>
                  </a:solidFill>
                </a:rPr>
                <a:t>available items</a:t>
              </a:r>
              <a:r>
                <a:rPr lang="en-US" dirty="0" smtClean="0"/>
                <a:t>)</a:t>
              </a:r>
              <a:endParaRPr lang="en-US" dirty="0"/>
            </a:p>
            <a:p>
              <a:r>
                <a:rPr lang="en-US" dirty="0"/>
                <a:t>and </a:t>
              </a:r>
              <a:r>
                <a:rPr lang="en-US" dirty="0">
                  <a:solidFill>
                    <a:srgbClr val="FF0000"/>
                  </a:solidFill>
                </a:rPr>
                <a:t>lock</a:t>
              </a:r>
              <a:r>
                <a:rPr lang="en-US" dirty="0"/>
                <a:t> resource 1</a:t>
              </a:r>
            </a:p>
          </p:txBody>
        </p:sp>
        <p:sp>
          <p:nvSpPr>
            <p:cNvPr id="19474" name="Line 12"/>
            <p:cNvSpPr>
              <a:spLocks noChangeShapeType="1"/>
            </p:cNvSpPr>
            <p:nvPr/>
          </p:nvSpPr>
          <p:spPr bwMode="auto">
            <a:xfrm>
              <a:off x="1816" y="3216"/>
              <a:ext cx="0" cy="288"/>
            </a:xfrm>
            <a:prstGeom prst="line">
              <a:avLst/>
            </a:prstGeom>
            <a:noFill/>
            <a:ln w="9525">
              <a:solidFill>
                <a:schemeClr val="tx1"/>
              </a:solidFill>
              <a:round/>
              <a:headEnd/>
              <a:tailEnd type="triangle" w="med" len="med"/>
            </a:ln>
          </p:spPr>
          <p:txBody>
            <a:bodyPr/>
            <a:lstStyle/>
            <a:p>
              <a:endParaRPr lang="en-US"/>
            </a:p>
          </p:txBody>
        </p:sp>
        <p:sp>
          <p:nvSpPr>
            <p:cNvPr id="19475" name="Text Box 13"/>
            <p:cNvSpPr txBox="1">
              <a:spLocks noChangeArrowheads="1"/>
            </p:cNvSpPr>
            <p:nvPr/>
          </p:nvSpPr>
          <p:spPr bwMode="auto">
            <a:xfrm>
              <a:off x="1104" y="3034"/>
              <a:ext cx="712" cy="404"/>
            </a:xfrm>
            <a:prstGeom prst="rect">
              <a:avLst/>
            </a:prstGeom>
            <a:noFill/>
            <a:ln w="9525">
              <a:noFill/>
              <a:miter lim="800000"/>
              <a:headEnd/>
              <a:tailEnd/>
            </a:ln>
          </p:spPr>
          <p:txBody>
            <a:bodyPr wrap="none">
              <a:spAutoFit/>
            </a:bodyPr>
            <a:lstStyle/>
            <a:p>
              <a:r>
                <a:rPr lang="en-US"/>
                <a:t>Wait for </a:t>
              </a:r>
            </a:p>
            <a:p>
              <a:r>
                <a:rPr lang="en-US"/>
                <a:t>resource 2</a:t>
              </a:r>
            </a:p>
          </p:txBody>
        </p:sp>
        <p:sp>
          <p:nvSpPr>
            <p:cNvPr id="19476" name="Text Box 20"/>
            <p:cNvSpPr txBox="1">
              <a:spLocks noChangeArrowheads="1"/>
            </p:cNvSpPr>
            <p:nvPr/>
          </p:nvSpPr>
          <p:spPr bwMode="auto">
            <a:xfrm>
              <a:off x="528" y="3292"/>
              <a:ext cx="524" cy="404"/>
            </a:xfrm>
            <a:prstGeom prst="rect">
              <a:avLst/>
            </a:prstGeom>
            <a:noFill/>
            <a:ln w="9525">
              <a:noFill/>
              <a:miter lim="800000"/>
              <a:headEnd/>
              <a:tailEnd/>
            </a:ln>
          </p:spPr>
          <p:txBody>
            <a:bodyPr wrap="none">
              <a:spAutoFit/>
            </a:bodyPr>
            <a:lstStyle/>
            <a:p>
              <a:pPr algn="ctr"/>
              <a:r>
                <a:rPr lang="en-US"/>
                <a:t>Thread</a:t>
              </a:r>
            </a:p>
            <a:p>
              <a:pPr algn="ctr"/>
              <a:r>
                <a:rPr lang="en-US"/>
                <a:t>1</a:t>
              </a:r>
            </a:p>
          </p:txBody>
        </p:sp>
      </p:grpSp>
      <p:grpSp>
        <p:nvGrpSpPr>
          <p:cNvPr id="3" name="Group 23"/>
          <p:cNvGrpSpPr>
            <a:grpSpLocks/>
          </p:cNvGrpSpPr>
          <p:nvPr/>
        </p:nvGrpSpPr>
        <p:grpSpPr bwMode="auto">
          <a:xfrm>
            <a:off x="4730752" y="3733800"/>
            <a:ext cx="3416301" cy="2851150"/>
            <a:chOff x="2980" y="2352"/>
            <a:chExt cx="2152" cy="1796"/>
          </a:xfrm>
        </p:grpSpPr>
        <p:sp>
          <p:nvSpPr>
            <p:cNvPr id="19463" name="Rectangle 14"/>
            <p:cNvSpPr>
              <a:spLocks noChangeArrowheads="1"/>
            </p:cNvSpPr>
            <p:nvPr/>
          </p:nvSpPr>
          <p:spPr bwMode="auto">
            <a:xfrm>
              <a:off x="3504" y="2852"/>
              <a:ext cx="1488" cy="1296"/>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19464" name="Rectangle 15"/>
            <p:cNvSpPr>
              <a:spLocks noChangeArrowheads="1"/>
            </p:cNvSpPr>
            <p:nvPr/>
          </p:nvSpPr>
          <p:spPr bwMode="auto">
            <a:xfrm>
              <a:off x="3648" y="3524"/>
              <a:ext cx="1200" cy="384"/>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9465" name="Line 16"/>
            <p:cNvSpPr>
              <a:spLocks noChangeShapeType="1"/>
            </p:cNvSpPr>
            <p:nvPr/>
          </p:nvSpPr>
          <p:spPr bwMode="auto">
            <a:xfrm>
              <a:off x="4264" y="2564"/>
              <a:ext cx="0" cy="288"/>
            </a:xfrm>
            <a:prstGeom prst="line">
              <a:avLst/>
            </a:prstGeom>
            <a:noFill/>
            <a:ln w="9525">
              <a:solidFill>
                <a:schemeClr val="tx1"/>
              </a:solidFill>
              <a:round/>
              <a:headEnd/>
              <a:tailEnd type="triangle" w="med" len="med"/>
            </a:ln>
          </p:spPr>
          <p:txBody>
            <a:bodyPr/>
            <a:lstStyle/>
            <a:p>
              <a:endParaRPr lang="en-US"/>
            </a:p>
          </p:txBody>
        </p:sp>
        <p:sp>
          <p:nvSpPr>
            <p:cNvPr id="19466" name="Text Box 17"/>
            <p:cNvSpPr txBox="1">
              <a:spLocks noChangeArrowheads="1"/>
            </p:cNvSpPr>
            <p:nvPr/>
          </p:nvSpPr>
          <p:spPr bwMode="auto">
            <a:xfrm>
              <a:off x="3024" y="2352"/>
              <a:ext cx="2108" cy="407"/>
            </a:xfrm>
            <a:prstGeom prst="rect">
              <a:avLst/>
            </a:prstGeom>
            <a:noFill/>
            <a:ln w="9525">
              <a:noFill/>
              <a:miter lim="800000"/>
              <a:headEnd/>
              <a:tailEnd/>
            </a:ln>
          </p:spPr>
          <p:txBody>
            <a:bodyPr wrap="none">
              <a:spAutoFit/>
            </a:bodyPr>
            <a:lstStyle/>
            <a:p>
              <a:r>
                <a:rPr lang="en-US" dirty="0"/>
                <a:t>Acquire </a:t>
              </a:r>
              <a:r>
                <a:rPr lang="en-US" dirty="0" smtClean="0"/>
                <a:t>resource2 (</a:t>
              </a:r>
              <a:r>
                <a:rPr lang="en-US" dirty="0" smtClean="0">
                  <a:solidFill>
                    <a:srgbClr val="0000FF"/>
                  </a:solidFill>
                </a:rPr>
                <a:t>shopping cart</a:t>
              </a:r>
              <a:r>
                <a:rPr lang="en-US" dirty="0" smtClean="0"/>
                <a:t>)</a:t>
              </a:r>
              <a:endParaRPr lang="en-US" dirty="0"/>
            </a:p>
            <a:p>
              <a:r>
                <a:rPr lang="en-US" dirty="0"/>
                <a:t>and </a:t>
              </a:r>
              <a:r>
                <a:rPr lang="en-US" dirty="0">
                  <a:solidFill>
                    <a:srgbClr val="FF0000"/>
                  </a:solidFill>
                </a:rPr>
                <a:t>lock</a:t>
              </a:r>
              <a:r>
                <a:rPr lang="en-US" dirty="0"/>
                <a:t> resource 2</a:t>
              </a:r>
            </a:p>
          </p:txBody>
        </p:sp>
        <p:sp>
          <p:nvSpPr>
            <p:cNvPr id="19467" name="Line 18"/>
            <p:cNvSpPr>
              <a:spLocks noChangeShapeType="1"/>
            </p:cNvSpPr>
            <p:nvPr/>
          </p:nvSpPr>
          <p:spPr bwMode="auto">
            <a:xfrm>
              <a:off x="4264" y="3236"/>
              <a:ext cx="0" cy="288"/>
            </a:xfrm>
            <a:prstGeom prst="line">
              <a:avLst/>
            </a:prstGeom>
            <a:noFill/>
            <a:ln w="9525">
              <a:solidFill>
                <a:schemeClr val="tx1"/>
              </a:solidFill>
              <a:round/>
              <a:headEnd/>
              <a:tailEnd type="triangle" w="med" len="med"/>
            </a:ln>
          </p:spPr>
          <p:txBody>
            <a:bodyPr/>
            <a:lstStyle/>
            <a:p>
              <a:endParaRPr lang="en-US"/>
            </a:p>
          </p:txBody>
        </p:sp>
        <p:sp>
          <p:nvSpPr>
            <p:cNvPr id="19468" name="Text Box 19"/>
            <p:cNvSpPr txBox="1">
              <a:spLocks noChangeArrowheads="1"/>
            </p:cNvSpPr>
            <p:nvPr/>
          </p:nvSpPr>
          <p:spPr bwMode="auto">
            <a:xfrm>
              <a:off x="3552" y="3054"/>
              <a:ext cx="712" cy="404"/>
            </a:xfrm>
            <a:prstGeom prst="rect">
              <a:avLst/>
            </a:prstGeom>
            <a:noFill/>
            <a:ln w="9525">
              <a:noFill/>
              <a:miter lim="800000"/>
              <a:headEnd/>
              <a:tailEnd/>
            </a:ln>
          </p:spPr>
          <p:txBody>
            <a:bodyPr wrap="none">
              <a:spAutoFit/>
            </a:bodyPr>
            <a:lstStyle/>
            <a:p>
              <a:r>
                <a:rPr lang="en-US"/>
                <a:t>Wait for </a:t>
              </a:r>
            </a:p>
            <a:p>
              <a:r>
                <a:rPr lang="en-US"/>
                <a:t>resource 1</a:t>
              </a:r>
            </a:p>
          </p:txBody>
        </p:sp>
        <p:sp>
          <p:nvSpPr>
            <p:cNvPr id="19469" name="Text Box 21"/>
            <p:cNvSpPr txBox="1">
              <a:spLocks noChangeArrowheads="1"/>
            </p:cNvSpPr>
            <p:nvPr/>
          </p:nvSpPr>
          <p:spPr bwMode="auto">
            <a:xfrm>
              <a:off x="2980" y="3292"/>
              <a:ext cx="524" cy="404"/>
            </a:xfrm>
            <a:prstGeom prst="rect">
              <a:avLst/>
            </a:prstGeom>
            <a:noFill/>
            <a:ln w="9525">
              <a:noFill/>
              <a:miter lim="800000"/>
              <a:headEnd/>
              <a:tailEnd/>
            </a:ln>
          </p:spPr>
          <p:txBody>
            <a:bodyPr wrap="none">
              <a:spAutoFit/>
            </a:bodyPr>
            <a:lstStyle/>
            <a:p>
              <a:pPr algn="ctr"/>
              <a:r>
                <a:rPr lang="en-US"/>
                <a:t>Thread</a:t>
              </a:r>
            </a:p>
            <a:p>
              <a:pPr algn="ctr"/>
              <a:r>
                <a:rPr lang="en-US"/>
                <a:t>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p>
            <a:fld id="{0DC19164-672A-4F8F-B9F7-36668F485EF5}" type="slidenum">
              <a:rPr lang="en-US" smtClean="0"/>
              <a:pPr/>
              <a:t>19</a:t>
            </a:fld>
            <a:endParaRPr lang="en-US" smtClean="0"/>
          </a:p>
        </p:txBody>
      </p:sp>
      <p:pic>
        <p:nvPicPr>
          <p:cNvPr id="465945" name="Picture 25"/>
          <p:cNvPicPr>
            <a:picLocks noChangeAspect="1" noChangeArrowheads="1"/>
          </p:cNvPicPr>
          <p:nvPr/>
        </p:nvPicPr>
        <p:blipFill>
          <a:blip r:embed="rId3" cstate="print"/>
          <a:srcRect/>
          <a:stretch>
            <a:fillRect/>
          </a:stretch>
        </p:blipFill>
        <p:spPr bwMode="auto">
          <a:xfrm>
            <a:off x="5205413" y="1662113"/>
            <a:ext cx="3176587" cy="3138487"/>
          </a:xfrm>
          <a:prstGeom prst="rect">
            <a:avLst/>
          </a:prstGeom>
          <a:noFill/>
          <a:ln w="9525">
            <a:noFill/>
            <a:miter lim="800000"/>
            <a:headEnd/>
            <a:tailEnd/>
          </a:ln>
        </p:spPr>
      </p:pic>
      <p:pic>
        <p:nvPicPr>
          <p:cNvPr id="20484" name="Picture 24"/>
          <p:cNvPicPr>
            <a:picLocks noChangeAspect="1" noChangeArrowheads="1"/>
          </p:cNvPicPr>
          <p:nvPr/>
        </p:nvPicPr>
        <p:blipFill>
          <a:blip r:embed="rId4" cstate="print"/>
          <a:srcRect/>
          <a:stretch>
            <a:fillRect/>
          </a:stretch>
        </p:blipFill>
        <p:spPr bwMode="auto">
          <a:xfrm>
            <a:off x="609600" y="1676400"/>
            <a:ext cx="3200400" cy="3175000"/>
          </a:xfrm>
          <a:prstGeom prst="rect">
            <a:avLst/>
          </a:prstGeom>
          <a:noFill/>
          <a:ln w="9525">
            <a:noFill/>
            <a:miter lim="800000"/>
            <a:headEnd/>
            <a:tailEnd/>
          </a:ln>
        </p:spPr>
      </p:pic>
      <p:sp>
        <p:nvSpPr>
          <p:cNvPr id="20485" name="Rectangle 2"/>
          <p:cNvSpPr>
            <a:spLocks noGrp="1" noChangeArrowheads="1"/>
          </p:cNvSpPr>
          <p:nvPr>
            <p:ph type="title"/>
          </p:nvPr>
        </p:nvSpPr>
        <p:spPr/>
        <p:txBody>
          <a:bodyPr/>
          <a:lstStyle/>
          <a:p>
            <a:pPr eaLnBrk="1" hangingPunct="1"/>
            <a:r>
              <a:rPr lang="en-US" smtClean="0"/>
              <a:t>Traffic Deadlock (multi-party deadlock)</a:t>
            </a:r>
          </a:p>
        </p:txBody>
      </p:sp>
      <p:sp>
        <p:nvSpPr>
          <p:cNvPr id="20486" name="Text Box 9"/>
          <p:cNvSpPr txBox="1">
            <a:spLocks noChangeArrowheads="1"/>
          </p:cNvSpPr>
          <p:nvPr/>
        </p:nvSpPr>
        <p:spPr bwMode="auto">
          <a:xfrm>
            <a:off x="228600" y="5410200"/>
            <a:ext cx="4217988" cy="923925"/>
          </a:xfrm>
          <a:prstGeom prst="rect">
            <a:avLst/>
          </a:prstGeom>
          <a:noFill/>
          <a:ln w="9525">
            <a:noFill/>
            <a:miter lim="800000"/>
            <a:headEnd/>
            <a:tailEnd/>
          </a:ln>
        </p:spPr>
        <p:txBody>
          <a:bodyPr wrap="none">
            <a:spAutoFit/>
          </a:bodyPr>
          <a:lstStyle/>
          <a:p>
            <a:pPr algn="ctr"/>
            <a:r>
              <a:rPr lang="en-US"/>
              <a:t>Deadlock possible:</a:t>
            </a:r>
          </a:p>
          <a:p>
            <a:pPr algn="ctr"/>
            <a:r>
              <a:rPr lang="en-US"/>
              <a:t>Each vehicle needs two sections of the road</a:t>
            </a:r>
          </a:p>
          <a:p>
            <a:pPr algn="ctr"/>
            <a:r>
              <a:rPr lang="en-US"/>
              <a:t>to proceed.</a:t>
            </a:r>
          </a:p>
        </p:txBody>
      </p:sp>
      <p:sp>
        <p:nvSpPr>
          <p:cNvPr id="465930" name="Text Box 10"/>
          <p:cNvSpPr txBox="1">
            <a:spLocks noChangeArrowheads="1"/>
          </p:cNvSpPr>
          <p:nvPr/>
        </p:nvSpPr>
        <p:spPr bwMode="auto">
          <a:xfrm>
            <a:off x="5029200" y="5410200"/>
            <a:ext cx="4057650" cy="1200150"/>
          </a:xfrm>
          <a:prstGeom prst="rect">
            <a:avLst/>
          </a:prstGeom>
          <a:noFill/>
          <a:ln w="9525">
            <a:noFill/>
            <a:miter lim="800000"/>
            <a:headEnd/>
            <a:tailEnd/>
          </a:ln>
        </p:spPr>
        <p:txBody>
          <a:bodyPr wrap="none">
            <a:spAutoFit/>
          </a:bodyPr>
          <a:lstStyle/>
          <a:p>
            <a:pPr algn="ctr"/>
            <a:r>
              <a:rPr lang="en-US"/>
              <a:t>Deadlock occurs:</a:t>
            </a:r>
          </a:p>
          <a:p>
            <a:pPr algn="ctr"/>
            <a:r>
              <a:rPr lang="en-US"/>
              <a:t>Each vehicle hold one section of the road,</a:t>
            </a:r>
          </a:p>
          <a:p>
            <a:pPr algn="ctr"/>
            <a:r>
              <a:rPr lang="en-US"/>
              <a:t>waiting for the second section to clear.</a:t>
            </a:r>
          </a:p>
          <a:p>
            <a:pPr algn="ctr"/>
            <a:endParaRPr lang="en-US"/>
          </a:p>
        </p:txBody>
      </p:sp>
      <p:pic>
        <p:nvPicPr>
          <p:cNvPr id="465931" name="Picture 11" descr="j0212957"/>
          <p:cNvPicPr>
            <a:picLocks noChangeAspect="1" noChangeArrowheads="1"/>
          </p:cNvPicPr>
          <p:nvPr/>
        </p:nvPicPr>
        <p:blipFill>
          <a:blip r:embed="rId5" cstate="print"/>
          <a:srcRect/>
          <a:stretch>
            <a:fillRect/>
          </a:stretch>
        </p:blipFill>
        <p:spPr bwMode="auto">
          <a:xfrm>
            <a:off x="3429000" y="2895600"/>
            <a:ext cx="533400" cy="334963"/>
          </a:xfrm>
          <a:prstGeom prst="rect">
            <a:avLst/>
          </a:prstGeom>
          <a:noFill/>
          <a:ln w="9525">
            <a:noFill/>
            <a:miter lim="800000"/>
            <a:headEnd/>
            <a:tailEnd/>
          </a:ln>
        </p:spPr>
      </p:pic>
      <p:pic>
        <p:nvPicPr>
          <p:cNvPr id="465932" name="Picture 12" descr="j0212957"/>
          <p:cNvPicPr>
            <a:picLocks noChangeAspect="1" noChangeArrowheads="1"/>
          </p:cNvPicPr>
          <p:nvPr/>
        </p:nvPicPr>
        <p:blipFill>
          <a:blip r:embed="rId5" cstate="print"/>
          <a:srcRect/>
          <a:stretch>
            <a:fillRect/>
          </a:stretch>
        </p:blipFill>
        <p:spPr bwMode="auto">
          <a:xfrm>
            <a:off x="7467600" y="2819400"/>
            <a:ext cx="533400" cy="334963"/>
          </a:xfrm>
          <a:prstGeom prst="rect">
            <a:avLst/>
          </a:prstGeom>
          <a:noFill/>
          <a:ln w="9525">
            <a:noFill/>
            <a:miter lim="800000"/>
            <a:headEnd/>
            <a:tailEnd/>
          </a:ln>
        </p:spPr>
      </p:pic>
      <p:pic>
        <p:nvPicPr>
          <p:cNvPr id="465933" name="Picture 13" descr="MCj03914140000[1]"/>
          <p:cNvPicPr>
            <a:picLocks noChangeAspect="1" noChangeArrowheads="1"/>
          </p:cNvPicPr>
          <p:nvPr/>
        </p:nvPicPr>
        <p:blipFill>
          <a:blip r:embed="rId6" cstate="print"/>
          <a:srcRect/>
          <a:stretch>
            <a:fillRect/>
          </a:stretch>
        </p:blipFill>
        <p:spPr bwMode="auto">
          <a:xfrm>
            <a:off x="533400" y="3224213"/>
            <a:ext cx="449263" cy="433387"/>
          </a:xfrm>
          <a:prstGeom prst="rect">
            <a:avLst/>
          </a:prstGeom>
          <a:noFill/>
          <a:ln w="9525">
            <a:noFill/>
            <a:miter lim="800000"/>
            <a:headEnd/>
            <a:tailEnd/>
          </a:ln>
        </p:spPr>
      </p:pic>
      <p:pic>
        <p:nvPicPr>
          <p:cNvPr id="465934" name="Picture 14" descr="MCj03914140000[1]"/>
          <p:cNvPicPr>
            <a:picLocks noChangeAspect="1" noChangeArrowheads="1"/>
          </p:cNvPicPr>
          <p:nvPr/>
        </p:nvPicPr>
        <p:blipFill>
          <a:blip r:embed="rId6" cstate="print"/>
          <a:srcRect/>
          <a:stretch>
            <a:fillRect/>
          </a:stretch>
        </p:blipFill>
        <p:spPr bwMode="auto">
          <a:xfrm>
            <a:off x="5646738" y="3200400"/>
            <a:ext cx="449262" cy="433388"/>
          </a:xfrm>
          <a:prstGeom prst="rect">
            <a:avLst/>
          </a:prstGeom>
          <a:noFill/>
          <a:ln w="9525">
            <a:noFill/>
            <a:miter lim="800000"/>
            <a:headEnd/>
            <a:tailEnd/>
          </a:ln>
        </p:spPr>
      </p:pic>
      <p:pic>
        <p:nvPicPr>
          <p:cNvPr id="465935" name="Picture 15"/>
          <p:cNvPicPr>
            <a:picLocks noChangeAspect="1" noChangeArrowheads="1"/>
          </p:cNvPicPr>
          <p:nvPr/>
        </p:nvPicPr>
        <p:blipFill>
          <a:blip r:embed="rId7" cstate="print"/>
          <a:srcRect/>
          <a:stretch>
            <a:fillRect/>
          </a:stretch>
        </p:blipFill>
        <p:spPr bwMode="auto">
          <a:xfrm>
            <a:off x="1828800" y="1457325"/>
            <a:ext cx="315913" cy="666750"/>
          </a:xfrm>
          <a:prstGeom prst="rect">
            <a:avLst/>
          </a:prstGeom>
          <a:noFill/>
          <a:ln w="9525">
            <a:noFill/>
            <a:miter lim="800000"/>
            <a:headEnd/>
            <a:tailEnd/>
          </a:ln>
        </p:spPr>
      </p:pic>
      <p:pic>
        <p:nvPicPr>
          <p:cNvPr id="465936" name="Picture 16"/>
          <p:cNvPicPr>
            <a:picLocks noChangeAspect="1" noChangeArrowheads="1"/>
          </p:cNvPicPr>
          <p:nvPr/>
        </p:nvPicPr>
        <p:blipFill>
          <a:blip r:embed="rId7" cstate="print"/>
          <a:srcRect/>
          <a:stretch>
            <a:fillRect/>
          </a:stretch>
        </p:blipFill>
        <p:spPr bwMode="auto">
          <a:xfrm>
            <a:off x="6400800" y="1905000"/>
            <a:ext cx="319088" cy="676275"/>
          </a:xfrm>
          <a:prstGeom prst="rect">
            <a:avLst/>
          </a:prstGeom>
          <a:noFill/>
          <a:ln w="9525">
            <a:noFill/>
            <a:miter lim="800000"/>
            <a:headEnd/>
            <a:tailEnd/>
          </a:ln>
        </p:spPr>
      </p:pic>
      <p:pic>
        <p:nvPicPr>
          <p:cNvPr id="465937" name="Picture 17"/>
          <p:cNvPicPr>
            <a:picLocks noChangeAspect="1" noChangeArrowheads="1"/>
          </p:cNvPicPr>
          <p:nvPr/>
        </p:nvPicPr>
        <p:blipFill>
          <a:blip r:embed="rId7" cstate="print"/>
          <a:srcRect/>
          <a:stretch>
            <a:fillRect/>
          </a:stretch>
        </p:blipFill>
        <p:spPr bwMode="auto">
          <a:xfrm>
            <a:off x="6381750" y="1219200"/>
            <a:ext cx="323850" cy="685800"/>
          </a:xfrm>
          <a:prstGeom prst="rect">
            <a:avLst/>
          </a:prstGeom>
          <a:noFill/>
          <a:ln w="9525">
            <a:noFill/>
            <a:miter lim="800000"/>
            <a:headEnd/>
            <a:tailEnd/>
          </a:ln>
        </p:spPr>
      </p:pic>
      <p:pic>
        <p:nvPicPr>
          <p:cNvPr id="465938" name="Picture 18"/>
          <p:cNvPicPr>
            <a:picLocks noChangeAspect="1" noChangeArrowheads="1"/>
          </p:cNvPicPr>
          <p:nvPr/>
        </p:nvPicPr>
        <p:blipFill>
          <a:blip r:embed="rId8" cstate="print"/>
          <a:srcRect/>
          <a:stretch>
            <a:fillRect/>
          </a:stretch>
        </p:blipFill>
        <p:spPr bwMode="auto">
          <a:xfrm>
            <a:off x="2265363" y="4572000"/>
            <a:ext cx="325437" cy="685800"/>
          </a:xfrm>
          <a:prstGeom prst="rect">
            <a:avLst/>
          </a:prstGeom>
          <a:noFill/>
          <a:ln w="9525">
            <a:noFill/>
            <a:miter lim="800000"/>
            <a:headEnd/>
            <a:tailEnd/>
          </a:ln>
        </p:spPr>
      </p:pic>
      <p:pic>
        <p:nvPicPr>
          <p:cNvPr id="465939" name="Picture 19"/>
          <p:cNvPicPr>
            <a:picLocks noChangeAspect="1" noChangeArrowheads="1"/>
          </p:cNvPicPr>
          <p:nvPr/>
        </p:nvPicPr>
        <p:blipFill>
          <a:blip r:embed="rId8" cstate="print"/>
          <a:srcRect/>
          <a:stretch>
            <a:fillRect/>
          </a:stretch>
        </p:blipFill>
        <p:spPr bwMode="auto">
          <a:xfrm>
            <a:off x="6858000" y="3886200"/>
            <a:ext cx="360363" cy="762000"/>
          </a:xfrm>
          <a:prstGeom prst="rect">
            <a:avLst/>
          </a:prstGeom>
          <a:noFill/>
          <a:ln w="9525">
            <a:noFill/>
            <a:miter lim="800000"/>
            <a:headEnd/>
            <a:tailEnd/>
          </a:ln>
        </p:spPr>
      </p:pic>
      <p:pic>
        <p:nvPicPr>
          <p:cNvPr id="465940" name="Picture 20"/>
          <p:cNvPicPr>
            <a:picLocks noChangeAspect="1" noChangeArrowheads="1"/>
          </p:cNvPicPr>
          <p:nvPr/>
        </p:nvPicPr>
        <p:blipFill>
          <a:blip r:embed="rId8" cstate="print"/>
          <a:srcRect/>
          <a:stretch>
            <a:fillRect/>
          </a:stretch>
        </p:blipFill>
        <p:spPr bwMode="auto">
          <a:xfrm>
            <a:off x="6858000" y="4572000"/>
            <a:ext cx="361950" cy="762000"/>
          </a:xfrm>
          <a:prstGeom prst="rect">
            <a:avLst/>
          </a:prstGeom>
          <a:noFill/>
          <a:ln w="9525">
            <a:noFill/>
            <a:miter lim="800000"/>
            <a:headEnd/>
            <a:tailEnd/>
          </a:ln>
        </p:spPr>
      </p:pic>
      <p:pic>
        <p:nvPicPr>
          <p:cNvPr id="465941" name="Picture 21" descr="MCj03985110000[1]"/>
          <p:cNvPicPr>
            <a:picLocks noChangeAspect="1" noChangeArrowheads="1"/>
          </p:cNvPicPr>
          <p:nvPr/>
        </p:nvPicPr>
        <p:blipFill>
          <a:blip r:embed="rId9" cstate="print"/>
          <a:srcRect/>
          <a:stretch>
            <a:fillRect/>
          </a:stretch>
        </p:blipFill>
        <p:spPr bwMode="auto">
          <a:xfrm>
            <a:off x="5029200" y="3352800"/>
            <a:ext cx="533400" cy="228600"/>
          </a:xfrm>
          <a:prstGeom prst="rect">
            <a:avLst/>
          </a:prstGeom>
          <a:noFill/>
          <a:ln w="9525">
            <a:noFill/>
            <a:miter lim="800000"/>
            <a:headEnd/>
            <a:tailEnd/>
          </a:ln>
        </p:spPr>
      </p:pic>
      <p:pic>
        <p:nvPicPr>
          <p:cNvPr id="465943" name="Picture 23" descr="MCj03830980000[1]"/>
          <p:cNvPicPr>
            <a:picLocks noChangeAspect="1" noChangeArrowheads="1"/>
          </p:cNvPicPr>
          <p:nvPr/>
        </p:nvPicPr>
        <p:blipFill>
          <a:blip r:embed="rId10" cstate="print"/>
          <a:srcRect/>
          <a:stretch>
            <a:fillRect/>
          </a:stretch>
        </p:blipFill>
        <p:spPr bwMode="auto">
          <a:xfrm>
            <a:off x="8075613" y="2819400"/>
            <a:ext cx="687387" cy="3206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465933"/>
                                        </p:tgtEl>
                                        <p:attrNameLst>
                                          <p:attrName>style.visibility</p:attrName>
                                        </p:attrNameLst>
                                      </p:cBhvr>
                                      <p:to>
                                        <p:strVal val="visible"/>
                                      </p:to>
                                    </p:set>
                                    <p:anim calcmode="lin" valueType="num">
                                      <p:cBhvr additive="base">
                                        <p:cTn id="7" dur="500" fill="hold"/>
                                        <p:tgtEl>
                                          <p:spTgt spid="465933"/>
                                        </p:tgtEl>
                                        <p:attrNameLst>
                                          <p:attrName>ppt_x</p:attrName>
                                        </p:attrNameLst>
                                      </p:cBhvr>
                                      <p:tavLst>
                                        <p:tav tm="0">
                                          <p:val>
                                            <p:strVal val="0-#ppt_w/2"/>
                                          </p:val>
                                        </p:tav>
                                        <p:tav tm="100000">
                                          <p:val>
                                            <p:strVal val="#ppt_x"/>
                                          </p:val>
                                        </p:tav>
                                      </p:tavLst>
                                    </p:anim>
                                    <p:anim calcmode="lin" valueType="num">
                                      <p:cBhvr additive="base">
                                        <p:cTn id="8" dur="500" fill="hold"/>
                                        <p:tgtEl>
                                          <p:spTgt spid="46593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nodeType="afterEffect">
                                  <p:stCondLst>
                                    <p:cond delay="0"/>
                                  </p:stCondLst>
                                  <p:childTnLst>
                                    <p:set>
                                      <p:cBhvr>
                                        <p:cTn id="11" dur="1" fill="hold">
                                          <p:stCondLst>
                                            <p:cond delay="0"/>
                                          </p:stCondLst>
                                        </p:cTn>
                                        <p:tgtEl>
                                          <p:spTgt spid="465931"/>
                                        </p:tgtEl>
                                        <p:attrNameLst>
                                          <p:attrName>style.visibility</p:attrName>
                                        </p:attrNameLst>
                                      </p:cBhvr>
                                      <p:to>
                                        <p:strVal val="visible"/>
                                      </p:to>
                                    </p:set>
                                    <p:anim calcmode="lin" valueType="num">
                                      <p:cBhvr additive="base">
                                        <p:cTn id="12" dur="500" fill="hold"/>
                                        <p:tgtEl>
                                          <p:spTgt spid="465931"/>
                                        </p:tgtEl>
                                        <p:attrNameLst>
                                          <p:attrName>ppt_x</p:attrName>
                                        </p:attrNameLst>
                                      </p:cBhvr>
                                      <p:tavLst>
                                        <p:tav tm="0">
                                          <p:val>
                                            <p:strVal val="1+#ppt_w/2"/>
                                          </p:val>
                                        </p:tav>
                                        <p:tav tm="100000">
                                          <p:val>
                                            <p:strVal val="#ppt_x"/>
                                          </p:val>
                                        </p:tav>
                                      </p:tavLst>
                                    </p:anim>
                                    <p:anim calcmode="lin" valueType="num">
                                      <p:cBhvr additive="base">
                                        <p:cTn id="13" dur="500" fill="hold"/>
                                        <p:tgtEl>
                                          <p:spTgt spid="465931"/>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1" fill="hold" nodeType="afterEffect">
                                  <p:stCondLst>
                                    <p:cond delay="0"/>
                                  </p:stCondLst>
                                  <p:childTnLst>
                                    <p:set>
                                      <p:cBhvr>
                                        <p:cTn id="16" dur="1" fill="hold">
                                          <p:stCondLst>
                                            <p:cond delay="0"/>
                                          </p:stCondLst>
                                        </p:cTn>
                                        <p:tgtEl>
                                          <p:spTgt spid="465935"/>
                                        </p:tgtEl>
                                        <p:attrNameLst>
                                          <p:attrName>style.visibility</p:attrName>
                                        </p:attrNameLst>
                                      </p:cBhvr>
                                      <p:to>
                                        <p:strVal val="visible"/>
                                      </p:to>
                                    </p:set>
                                    <p:anim calcmode="lin" valueType="num">
                                      <p:cBhvr additive="base">
                                        <p:cTn id="17" dur="500" fill="hold"/>
                                        <p:tgtEl>
                                          <p:spTgt spid="465935"/>
                                        </p:tgtEl>
                                        <p:attrNameLst>
                                          <p:attrName>ppt_x</p:attrName>
                                        </p:attrNameLst>
                                      </p:cBhvr>
                                      <p:tavLst>
                                        <p:tav tm="0">
                                          <p:val>
                                            <p:strVal val="#ppt_x"/>
                                          </p:val>
                                        </p:tav>
                                        <p:tav tm="100000">
                                          <p:val>
                                            <p:strVal val="#ppt_x"/>
                                          </p:val>
                                        </p:tav>
                                      </p:tavLst>
                                    </p:anim>
                                    <p:anim calcmode="lin" valueType="num">
                                      <p:cBhvr additive="base">
                                        <p:cTn id="18" dur="500" fill="hold"/>
                                        <p:tgtEl>
                                          <p:spTgt spid="465935"/>
                                        </p:tgtEl>
                                        <p:attrNameLst>
                                          <p:attrName>ppt_y</p:attrName>
                                        </p:attrNameLst>
                                      </p:cBhvr>
                                      <p:tavLst>
                                        <p:tav tm="0">
                                          <p:val>
                                            <p:strVal val="0-#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465938"/>
                                        </p:tgtEl>
                                        <p:attrNameLst>
                                          <p:attrName>style.visibility</p:attrName>
                                        </p:attrNameLst>
                                      </p:cBhvr>
                                      <p:to>
                                        <p:strVal val="visible"/>
                                      </p:to>
                                    </p:set>
                                    <p:anim calcmode="lin" valueType="num">
                                      <p:cBhvr additive="base">
                                        <p:cTn id="22" dur="500" fill="hold"/>
                                        <p:tgtEl>
                                          <p:spTgt spid="465938"/>
                                        </p:tgtEl>
                                        <p:attrNameLst>
                                          <p:attrName>ppt_x</p:attrName>
                                        </p:attrNameLst>
                                      </p:cBhvr>
                                      <p:tavLst>
                                        <p:tav tm="0">
                                          <p:val>
                                            <p:strVal val="#ppt_x"/>
                                          </p:val>
                                        </p:tav>
                                        <p:tav tm="100000">
                                          <p:val>
                                            <p:strVal val="#ppt_x"/>
                                          </p:val>
                                        </p:tav>
                                      </p:tavLst>
                                    </p:anim>
                                    <p:anim calcmode="lin" valueType="num">
                                      <p:cBhvr additive="base">
                                        <p:cTn id="23" dur="500" fill="hold"/>
                                        <p:tgtEl>
                                          <p:spTgt spid="465938"/>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465945"/>
                                        </p:tgtEl>
                                        <p:attrNameLst>
                                          <p:attrName>style.visibility</p:attrName>
                                        </p:attrNameLst>
                                      </p:cBhvr>
                                      <p:to>
                                        <p:strVal val="visible"/>
                                      </p:to>
                                    </p:set>
                                    <p:animEffect transition="in" filter="fade">
                                      <p:cBhvr>
                                        <p:cTn id="28" dur="2000"/>
                                        <p:tgtEl>
                                          <p:spTgt spid="465945"/>
                                        </p:tgtEl>
                                      </p:cBhvr>
                                    </p:animEffect>
                                  </p:childTnLst>
                                </p:cTn>
                              </p:par>
                              <p:par>
                                <p:cTn id="29" presetID="10" presetClass="entr" presetSubtype="0" fill="hold" nodeType="withEffect">
                                  <p:stCondLst>
                                    <p:cond delay="0"/>
                                  </p:stCondLst>
                                  <p:childTnLst>
                                    <p:set>
                                      <p:cBhvr>
                                        <p:cTn id="30" dur="1" fill="hold">
                                          <p:stCondLst>
                                            <p:cond delay="0"/>
                                          </p:stCondLst>
                                        </p:cTn>
                                        <p:tgtEl>
                                          <p:spTgt spid="465934"/>
                                        </p:tgtEl>
                                        <p:attrNameLst>
                                          <p:attrName>style.visibility</p:attrName>
                                        </p:attrNameLst>
                                      </p:cBhvr>
                                      <p:to>
                                        <p:strVal val="visible"/>
                                      </p:to>
                                    </p:set>
                                    <p:animEffect transition="in" filter="fade">
                                      <p:cBhvr>
                                        <p:cTn id="31" dur="2000"/>
                                        <p:tgtEl>
                                          <p:spTgt spid="465934"/>
                                        </p:tgtEl>
                                      </p:cBhvr>
                                    </p:animEffect>
                                  </p:childTnLst>
                                </p:cTn>
                              </p:par>
                              <p:par>
                                <p:cTn id="32" presetID="10" presetClass="entr" presetSubtype="0" fill="hold" nodeType="withEffect">
                                  <p:stCondLst>
                                    <p:cond delay="0"/>
                                  </p:stCondLst>
                                  <p:childTnLst>
                                    <p:set>
                                      <p:cBhvr>
                                        <p:cTn id="33" dur="1" fill="hold">
                                          <p:stCondLst>
                                            <p:cond delay="0"/>
                                          </p:stCondLst>
                                        </p:cTn>
                                        <p:tgtEl>
                                          <p:spTgt spid="465932"/>
                                        </p:tgtEl>
                                        <p:attrNameLst>
                                          <p:attrName>style.visibility</p:attrName>
                                        </p:attrNameLst>
                                      </p:cBhvr>
                                      <p:to>
                                        <p:strVal val="visible"/>
                                      </p:to>
                                    </p:set>
                                    <p:animEffect transition="in" filter="fade">
                                      <p:cBhvr>
                                        <p:cTn id="34" dur="2000"/>
                                        <p:tgtEl>
                                          <p:spTgt spid="465932"/>
                                        </p:tgtEl>
                                      </p:cBhvr>
                                    </p:animEffect>
                                  </p:childTnLst>
                                </p:cTn>
                              </p:par>
                              <p:par>
                                <p:cTn id="35" presetID="10" presetClass="entr" presetSubtype="0" fill="hold" nodeType="withEffect">
                                  <p:stCondLst>
                                    <p:cond delay="0"/>
                                  </p:stCondLst>
                                  <p:childTnLst>
                                    <p:set>
                                      <p:cBhvr>
                                        <p:cTn id="36" dur="1" fill="hold">
                                          <p:stCondLst>
                                            <p:cond delay="0"/>
                                          </p:stCondLst>
                                        </p:cTn>
                                        <p:tgtEl>
                                          <p:spTgt spid="465939"/>
                                        </p:tgtEl>
                                        <p:attrNameLst>
                                          <p:attrName>style.visibility</p:attrName>
                                        </p:attrNameLst>
                                      </p:cBhvr>
                                      <p:to>
                                        <p:strVal val="visible"/>
                                      </p:to>
                                    </p:set>
                                    <p:animEffect transition="in" filter="fade">
                                      <p:cBhvr>
                                        <p:cTn id="37" dur="2000"/>
                                        <p:tgtEl>
                                          <p:spTgt spid="465939"/>
                                        </p:tgtEl>
                                      </p:cBhvr>
                                    </p:animEffect>
                                  </p:childTnLst>
                                </p:cTn>
                              </p:par>
                              <p:par>
                                <p:cTn id="38" presetID="10" presetClass="entr" presetSubtype="0" fill="hold" nodeType="withEffect">
                                  <p:stCondLst>
                                    <p:cond delay="0"/>
                                  </p:stCondLst>
                                  <p:childTnLst>
                                    <p:set>
                                      <p:cBhvr>
                                        <p:cTn id="39" dur="1" fill="hold">
                                          <p:stCondLst>
                                            <p:cond delay="0"/>
                                          </p:stCondLst>
                                        </p:cTn>
                                        <p:tgtEl>
                                          <p:spTgt spid="465936"/>
                                        </p:tgtEl>
                                        <p:attrNameLst>
                                          <p:attrName>style.visibility</p:attrName>
                                        </p:attrNameLst>
                                      </p:cBhvr>
                                      <p:to>
                                        <p:strVal val="visible"/>
                                      </p:to>
                                    </p:set>
                                    <p:animEffect transition="in" filter="fade">
                                      <p:cBhvr>
                                        <p:cTn id="40" dur="2000"/>
                                        <p:tgtEl>
                                          <p:spTgt spid="465936"/>
                                        </p:tgtEl>
                                      </p:cBhvr>
                                    </p:animEffect>
                                  </p:childTnLst>
                                </p:cTn>
                              </p:par>
                            </p:childTnLst>
                          </p:cTn>
                        </p:par>
                        <p:par>
                          <p:cTn id="41" fill="hold" nodeType="afterGroup">
                            <p:stCondLst>
                              <p:cond delay="2000"/>
                            </p:stCondLst>
                            <p:childTnLst>
                              <p:par>
                                <p:cTn id="42" presetID="2" presetClass="entr" presetSubtype="8" fill="hold" nodeType="afterEffect">
                                  <p:stCondLst>
                                    <p:cond delay="0"/>
                                  </p:stCondLst>
                                  <p:childTnLst>
                                    <p:set>
                                      <p:cBhvr>
                                        <p:cTn id="43" dur="1" fill="hold">
                                          <p:stCondLst>
                                            <p:cond delay="0"/>
                                          </p:stCondLst>
                                        </p:cTn>
                                        <p:tgtEl>
                                          <p:spTgt spid="465941"/>
                                        </p:tgtEl>
                                        <p:attrNameLst>
                                          <p:attrName>style.visibility</p:attrName>
                                        </p:attrNameLst>
                                      </p:cBhvr>
                                      <p:to>
                                        <p:strVal val="visible"/>
                                      </p:to>
                                    </p:set>
                                    <p:anim calcmode="lin" valueType="num">
                                      <p:cBhvr additive="base">
                                        <p:cTn id="44" dur="500" fill="hold"/>
                                        <p:tgtEl>
                                          <p:spTgt spid="465941"/>
                                        </p:tgtEl>
                                        <p:attrNameLst>
                                          <p:attrName>ppt_x</p:attrName>
                                        </p:attrNameLst>
                                      </p:cBhvr>
                                      <p:tavLst>
                                        <p:tav tm="0">
                                          <p:val>
                                            <p:strVal val="0-#ppt_w/2"/>
                                          </p:val>
                                        </p:tav>
                                        <p:tav tm="100000">
                                          <p:val>
                                            <p:strVal val="#ppt_x"/>
                                          </p:val>
                                        </p:tav>
                                      </p:tavLst>
                                    </p:anim>
                                    <p:anim calcmode="lin" valueType="num">
                                      <p:cBhvr additive="base">
                                        <p:cTn id="45" dur="500" fill="hold"/>
                                        <p:tgtEl>
                                          <p:spTgt spid="465941"/>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2500"/>
                            </p:stCondLst>
                            <p:childTnLst>
                              <p:par>
                                <p:cTn id="47" presetID="2" presetClass="entr" presetSubtype="1" fill="hold" nodeType="afterEffect">
                                  <p:stCondLst>
                                    <p:cond delay="0"/>
                                  </p:stCondLst>
                                  <p:childTnLst>
                                    <p:set>
                                      <p:cBhvr>
                                        <p:cTn id="48" dur="1" fill="hold">
                                          <p:stCondLst>
                                            <p:cond delay="0"/>
                                          </p:stCondLst>
                                        </p:cTn>
                                        <p:tgtEl>
                                          <p:spTgt spid="465937"/>
                                        </p:tgtEl>
                                        <p:attrNameLst>
                                          <p:attrName>style.visibility</p:attrName>
                                        </p:attrNameLst>
                                      </p:cBhvr>
                                      <p:to>
                                        <p:strVal val="visible"/>
                                      </p:to>
                                    </p:set>
                                    <p:anim calcmode="lin" valueType="num">
                                      <p:cBhvr additive="base">
                                        <p:cTn id="49" dur="500" fill="hold"/>
                                        <p:tgtEl>
                                          <p:spTgt spid="465937"/>
                                        </p:tgtEl>
                                        <p:attrNameLst>
                                          <p:attrName>ppt_x</p:attrName>
                                        </p:attrNameLst>
                                      </p:cBhvr>
                                      <p:tavLst>
                                        <p:tav tm="0">
                                          <p:val>
                                            <p:strVal val="#ppt_x"/>
                                          </p:val>
                                        </p:tav>
                                        <p:tav tm="100000">
                                          <p:val>
                                            <p:strVal val="#ppt_x"/>
                                          </p:val>
                                        </p:tav>
                                      </p:tavLst>
                                    </p:anim>
                                    <p:anim calcmode="lin" valueType="num">
                                      <p:cBhvr additive="base">
                                        <p:cTn id="50" dur="500" fill="hold"/>
                                        <p:tgtEl>
                                          <p:spTgt spid="465937"/>
                                        </p:tgtEl>
                                        <p:attrNameLst>
                                          <p:attrName>ppt_y</p:attrName>
                                        </p:attrNameLst>
                                      </p:cBhvr>
                                      <p:tavLst>
                                        <p:tav tm="0">
                                          <p:val>
                                            <p:strVal val="0-#ppt_h/2"/>
                                          </p:val>
                                        </p:tav>
                                        <p:tav tm="100000">
                                          <p:val>
                                            <p:strVal val="#ppt_y"/>
                                          </p:val>
                                        </p:tav>
                                      </p:tavLst>
                                    </p:anim>
                                  </p:childTnLst>
                                </p:cTn>
                              </p:par>
                            </p:childTnLst>
                          </p:cTn>
                        </p:par>
                        <p:par>
                          <p:cTn id="51" fill="hold" nodeType="afterGroup">
                            <p:stCondLst>
                              <p:cond delay="3000"/>
                            </p:stCondLst>
                            <p:childTnLst>
                              <p:par>
                                <p:cTn id="52" presetID="2" presetClass="entr" presetSubtype="2" fill="hold" nodeType="afterEffect">
                                  <p:stCondLst>
                                    <p:cond delay="0"/>
                                  </p:stCondLst>
                                  <p:childTnLst>
                                    <p:set>
                                      <p:cBhvr>
                                        <p:cTn id="53" dur="1" fill="hold">
                                          <p:stCondLst>
                                            <p:cond delay="0"/>
                                          </p:stCondLst>
                                        </p:cTn>
                                        <p:tgtEl>
                                          <p:spTgt spid="465943"/>
                                        </p:tgtEl>
                                        <p:attrNameLst>
                                          <p:attrName>style.visibility</p:attrName>
                                        </p:attrNameLst>
                                      </p:cBhvr>
                                      <p:to>
                                        <p:strVal val="visible"/>
                                      </p:to>
                                    </p:set>
                                    <p:anim calcmode="lin" valueType="num">
                                      <p:cBhvr additive="base">
                                        <p:cTn id="54" dur="500" fill="hold"/>
                                        <p:tgtEl>
                                          <p:spTgt spid="465943"/>
                                        </p:tgtEl>
                                        <p:attrNameLst>
                                          <p:attrName>ppt_x</p:attrName>
                                        </p:attrNameLst>
                                      </p:cBhvr>
                                      <p:tavLst>
                                        <p:tav tm="0">
                                          <p:val>
                                            <p:strVal val="1+#ppt_w/2"/>
                                          </p:val>
                                        </p:tav>
                                        <p:tav tm="100000">
                                          <p:val>
                                            <p:strVal val="#ppt_x"/>
                                          </p:val>
                                        </p:tav>
                                      </p:tavLst>
                                    </p:anim>
                                    <p:anim calcmode="lin" valueType="num">
                                      <p:cBhvr additive="base">
                                        <p:cTn id="55" dur="500" fill="hold"/>
                                        <p:tgtEl>
                                          <p:spTgt spid="465943"/>
                                        </p:tgtEl>
                                        <p:attrNameLst>
                                          <p:attrName>ppt_y</p:attrName>
                                        </p:attrNameLst>
                                      </p:cBhvr>
                                      <p:tavLst>
                                        <p:tav tm="0">
                                          <p:val>
                                            <p:strVal val="#ppt_y"/>
                                          </p:val>
                                        </p:tav>
                                        <p:tav tm="100000">
                                          <p:val>
                                            <p:strVal val="#ppt_y"/>
                                          </p:val>
                                        </p:tav>
                                      </p:tavLst>
                                    </p:anim>
                                  </p:childTnLst>
                                </p:cTn>
                              </p:par>
                            </p:childTnLst>
                          </p:cTn>
                        </p:par>
                        <p:par>
                          <p:cTn id="56" fill="hold" nodeType="afterGroup">
                            <p:stCondLst>
                              <p:cond delay="3500"/>
                            </p:stCondLst>
                            <p:childTnLst>
                              <p:par>
                                <p:cTn id="57" presetID="2" presetClass="entr" presetSubtype="4" fill="hold" nodeType="afterEffect">
                                  <p:stCondLst>
                                    <p:cond delay="0"/>
                                  </p:stCondLst>
                                  <p:childTnLst>
                                    <p:set>
                                      <p:cBhvr>
                                        <p:cTn id="58" dur="1" fill="hold">
                                          <p:stCondLst>
                                            <p:cond delay="0"/>
                                          </p:stCondLst>
                                        </p:cTn>
                                        <p:tgtEl>
                                          <p:spTgt spid="465940"/>
                                        </p:tgtEl>
                                        <p:attrNameLst>
                                          <p:attrName>style.visibility</p:attrName>
                                        </p:attrNameLst>
                                      </p:cBhvr>
                                      <p:to>
                                        <p:strVal val="visible"/>
                                      </p:to>
                                    </p:set>
                                    <p:anim calcmode="lin" valueType="num">
                                      <p:cBhvr additive="base">
                                        <p:cTn id="59" dur="500" fill="hold"/>
                                        <p:tgtEl>
                                          <p:spTgt spid="465940"/>
                                        </p:tgtEl>
                                        <p:attrNameLst>
                                          <p:attrName>ppt_x</p:attrName>
                                        </p:attrNameLst>
                                      </p:cBhvr>
                                      <p:tavLst>
                                        <p:tav tm="0">
                                          <p:val>
                                            <p:strVal val="#ppt_x"/>
                                          </p:val>
                                        </p:tav>
                                        <p:tav tm="100000">
                                          <p:val>
                                            <p:strVal val="#ppt_x"/>
                                          </p:val>
                                        </p:tav>
                                      </p:tavLst>
                                    </p:anim>
                                    <p:anim calcmode="lin" valueType="num">
                                      <p:cBhvr additive="base">
                                        <p:cTn id="60" dur="500" fill="hold"/>
                                        <p:tgtEl>
                                          <p:spTgt spid="465940"/>
                                        </p:tgtEl>
                                        <p:attrNameLst>
                                          <p:attrName>ppt_y</p:attrName>
                                        </p:attrNameLst>
                                      </p:cBhvr>
                                      <p:tavLst>
                                        <p:tav tm="0">
                                          <p:val>
                                            <p:strVal val="1+#ppt_h/2"/>
                                          </p:val>
                                        </p:tav>
                                        <p:tav tm="100000">
                                          <p:val>
                                            <p:strVal val="#ppt_y"/>
                                          </p:val>
                                        </p:tav>
                                      </p:tavLst>
                                    </p:anim>
                                  </p:childTnLst>
                                </p:cTn>
                              </p:par>
                            </p:childTnLst>
                          </p:cTn>
                        </p:par>
                        <p:par>
                          <p:cTn id="61" fill="hold" nodeType="afterGroup">
                            <p:stCondLst>
                              <p:cond delay="4000"/>
                            </p:stCondLst>
                            <p:childTnLst>
                              <p:par>
                                <p:cTn id="62" presetID="49" presetClass="entr" presetSubtype="0" decel="100000" fill="hold" grpId="0" nodeType="afterEffect">
                                  <p:stCondLst>
                                    <p:cond delay="0"/>
                                  </p:stCondLst>
                                  <p:childTnLst>
                                    <p:set>
                                      <p:cBhvr>
                                        <p:cTn id="63" dur="1" fill="hold">
                                          <p:stCondLst>
                                            <p:cond delay="0"/>
                                          </p:stCondLst>
                                        </p:cTn>
                                        <p:tgtEl>
                                          <p:spTgt spid="465930"/>
                                        </p:tgtEl>
                                        <p:attrNameLst>
                                          <p:attrName>style.visibility</p:attrName>
                                        </p:attrNameLst>
                                      </p:cBhvr>
                                      <p:to>
                                        <p:strVal val="visible"/>
                                      </p:to>
                                    </p:set>
                                    <p:anim calcmode="lin" valueType="num">
                                      <p:cBhvr>
                                        <p:cTn id="64" dur="500" fill="hold"/>
                                        <p:tgtEl>
                                          <p:spTgt spid="465930"/>
                                        </p:tgtEl>
                                        <p:attrNameLst>
                                          <p:attrName>ppt_w</p:attrName>
                                        </p:attrNameLst>
                                      </p:cBhvr>
                                      <p:tavLst>
                                        <p:tav tm="0">
                                          <p:val>
                                            <p:fltVal val="0"/>
                                          </p:val>
                                        </p:tav>
                                        <p:tav tm="100000">
                                          <p:val>
                                            <p:strVal val="#ppt_w"/>
                                          </p:val>
                                        </p:tav>
                                      </p:tavLst>
                                    </p:anim>
                                    <p:anim calcmode="lin" valueType="num">
                                      <p:cBhvr>
                                        <p:cTn id="65" dur="500" fill="hold"/>
                                        <p:tgtEl>
                                          <p:spTgt spid="465930"/>
                                        </p:tgtEl>
                                        <p:attrNameLst>
                                          <p:attrName>ppt_h</p:attrName>
                                        </p:attrNameLst>
                                      </p:cBhvr>
                                      <p:tavLst>
                                        <p:tav tm="0">
                                          <p:val>
                                            <p:fltVal val="0"/>
                                          </p:val>
                                        </p:tav>
                                        <p:tav tm="100000">
                                          <p:val>
                                            <p:strVal val="#ppt_h"/>
                                          </p:val>
                                        </p:tav>
                                      </p:tavLst>
                                    </p:anim>
                                    <p:anim calcmode="lin" valueType="num">
                                      <p:cBhvr>
                                        <p:cTn id="66" dur="500" fill="hold"/>
                                        <p:tgtEl>
                                          <p:spTgt spid="465930"/>
                                        </p:tgtEl>
                                        <p:attrNameLst>
                                          <p:attrName>style.rotation</p:attrName>
                                        </p:attrNameLst>
                                      </p:cBhvr>
                                      <p:tavLst>
                                        <p:tav tm="0">
                                          <p:val>
                                            <p:fltVal val="360"/>
                                          </p:val>
                                        </p:tav>
                                        <p:tav tm="100000">
                                          <p:val>
                                            <p:fltVal val="0"/>
                                          </p:val>
                                        </p:tav>
                                      </p:tavLst>
                                    </p:anim>
                                    <p:animEffect transition="in" filter="fade">
                                      <p:cBhvr>
                                        <p:cTn id="67" dur="500"/>
                                        <p:tgtEl>
                                          <p:spTgt spid="465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p>
            <a:fld id="{A7BDA8BE-B8FF-4F5A-958A-725BED574152}" type="slidenum">
              <a:rPr lang="en-US" smtClean="0"/>
              <a:pPr/>
              <a:t>2</a:t>
            </a:fld>
            <a:endParaRPr lang="en-US" smtClean="0"/>
          </a:p>
        </p:txBody>
      </p:sp>
      <p:sp>
        <p:nvSpPr>
          <p:cNvPr id="4099" name="Rectangle 2"/>
          <p:cNvSpPr>
            <a:spLocks noGrp="1" noChangeArrowheads="1"/>
          </p:cNvSpPr>
          <p:nvPr>
            <p:ph type="title"/>
          </p:nvPr>
        </p:nvSpPr>
        <p:spPr/>
        <p:txBody>
          <a:bodyPr/>
          <a:lstStyle/>
          <a:p>
            <a:pPr eaLnBrk="1" hangingPunct="1"/>
            <a:r>
              <a:rPr lang="en-US" sz="3600" dirty="0" smtClean="0"/>
              <a:t>Chapter 2 Outline</a:t>
            </a:r>
            <a:endParaRPr lang="en-US" sz="3600" dirty="0" smtClean="0"/>
          </a:p>
        </p:txBody>
      </p:sp>
      <p:sp>
        <p:nvSpPr>
          <p:cNvPr id="4100" name="Rectangle 3"/>
          <p:cNvSpPr>
            <a:spLocks noGrp="1" noChangeArrowheads="1"/>
          </p:cNvSpPr>
          <p:nvPr>
            <p:ph type="body" idx="1"/>
          </p:nvPr>
        </p:nvSpPr>
        <p:spPr>
          <a:xfrm>
            <a:off x="304800" y="1066800"/>
            <a:ext cx="8686800" cy="5562600"/>
          </a:xfrm>
        </p:spPr>
        <p:txBody>
          <a:bodyPr/>
          <a:lstStyle/>
          <a:p>
            <a:pPr eaLnBrk="1" hangingPunct="1">
              <a:lnSpc>
                <a:spcPct val="120000"/>
              </a:lnSpc>
            </a:pPr>
            <a:r>
              <a:rPr lang="en-US" smtClean="0"/>
              <a:t>C# Basics</a:t>
            </a:r>
          </a:p>
          <a:p>
            <a:pPr eaLnBrk="1" hangingPunct="1">
              <a:lnSpc>
                <a:spcPct val="120000"/>
              </a:lnSpc>
              <a:buFont typeface="Wingdings" pitchFamily="2" charset="2"/>
              <a:buNone/>
            </a:pPr>
            <a:r>
              <a:rPr lang="en-US" sz="2400" smtClean="0"/>
              <a:t>	You must be familiar with Java or C++ or C#. If not, please spend extra time to read </a:t>
            </a:r>
            <a:r>
              <a:rPr lang="en-US" sz="2400" i="1" smtClean="0"/>
              <a:t>textbook </a:t>
            </a:r>
            <a:r>
              <a:rPr lang="en-US" sz="2400" smtClean="0"/>
              <a:t>sections 2.1 and 2.2, and to make sure you can understand the programs in the slides.</a:t>
            </a:r>
          </a:p>
          <a:p>
            <a:pPr eaLnBrk="1" hangingPunct="1">
              <a:lnSpc>
                <a:spcPct val="120000"/>
              </a:lnSpc>
            </a:pPr>
            <a:r>
              <a:rPr lang="en-US" smtClean="0"/>
              <a:t>What is distributed and multithreading computing?</a:t>
            </a:r>
          </a:p>
          <a:p>
            <a:pPr eaLnBrk="1" hangingPunct="1">
              <a:lnSpc>
                <a:spcPct val="120000"/>
              </a:lnSpc>
            </a:pPr>
            <a:r>
              <a:rPr lang="en-US" smtClean="0"/>
              <a:t>Java multithreading</a:t>
            </a:r>
          </a:p>
          <a:p>
            <a:pPr eaLnBrk="1" hangingPunct="1">
              <a:lnSpc>
                <a:spcPct val="120000"/>
              </a:lnSpc>
            </a:pPr>
            <a:r>
              <a:rPr lang="en-US" smtClean="0"/>
              <a:t>C# multithreading</a:t>
            </a:r>
          </a:p>
          <a:p>
            <a:pPr eaLnBrk="1" hangingPunct="1">
              <a:lnSpc>
                <a:spcPct val="120000"/>
              </a:lnSpc>
            </a:pPr>
            <a:r>
              <a:rPr lang="en-US" smtClean="0"/>
              <a:t>Thread/Process synchronization and communication</a:t>
            </a:r>
          </a:p>
          <a:p>
            <a:pPr eaLnBrk="1" hangingPunct="1">
              <a:lnSpc>
                <a:spcPct val="120000"/>
              </a:lnSpc>
            </a:pPr>
            <a:r>
              <a:rPr lang="en-US" smtClean="0"/>
              <a:t>Event-driven programming and a case study</a:t>
            </a:r>
          </a:p>
          <a:p>
            <a:pPr eaLnBrk="1" hangingPunct="1">
              <a:lnSpc>
                <a:spcPct val="120000"/>
              </a:lnSpc>
            </a:pPr>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p>
            <a:fld id="{477F5BBC-BEF9-4370-9F6B-FE6237FE314A}" type="slidenum">
              <a:rPr lang="en-US" smtClean="0"/>
              <a:pPr/>
              <a:t>20</a:t>
            </a:fld>
            <a:endParaRPr lang="en-US" smtClean="0"/>
          </a:p>
        </p:txBody>
      </p:sp>
      <p:sp>
        <p:nvSpPr>
          <p:cNvPr id="21507" name="Rectangle 2"/>
          <p:cNvSpPr>
            <a:spLocks noGrp="1" noChangeArrowheads="1"/>
          </p:cNvSpPr>
          <p:nvPr>
            <p:ph type="title"/>
          </p:nvPr>
        </p:nvSpPr>
        <p:spPr/>
        <p:txBody>
          <a:bodyPr/>
          <a:lstStyle/>
          <a:p>
            <a:pPr eaLnBrk="1" hangingPunct="1"/>
            <a:r>
              <a:rPr lang="en-US" smtClean="0"/>
              <a:t>Resolving Deadlock (1)</a:t>
            </a:r>
          </a:p>
        </p:txBody>
      </p:sp>
      <p:sp>
        <p:nvSpPr>
          <p:cNvPr id="21508" name="Text Box 3"/>
          <p:cNvSpPr txBox="1">
            <a:spLocks noChangeArrowheads="1"/>
          </p:cNvSpPr>
          <p:nvPr/>
        </p:nvSpPr>
        <p:spPr bwMode="auto">
          <a:xfrm>
            <a:off x="609600" y="990600"/>
            <a:ext cx="8001000" cy="1643527"/>
          </a:xfrm>
          <a:prstGeom prst="rect">
            <a:avLst/>
          </a:prstGeom>
          <a:noFill/>
          <a:ln w="9525">
            <a:noFill/>
            <a:miter lim="800000"/>
            <a:headEnd/>
            <a:tailEnd/>
          </a:ln>
        </p:spPr>
        <p:txBody>
          <a:bodyPr>
            <a:spAutoFit/>
          </a:bodyPr>
          <a:lstStyle/>
          <a:p>
            <a:pPr marL="234950" indent="-234950">
              <a:lnSpc>
                <a:spcPct val="120000"/>
              </a:lnSpc>
              <a:buFontTx/>
              <a:buChar char="•"/>
            </a:pPr>
            <a:r>
              <a:rPr lang="en-US" sz="2800" b="1" dirty="0"/>
              <a:t>Deadlock prevention</a:t>
            </a:r>
            <a:r>
              <a:rPr lang="en-US" sz="2800" dirty="0"/>
              <a:t>: use an algorithm which can guarantee that no deadlock can </a:t>
            </a:r>
            <a:r>
              <a:rPr lang="en-US" sz="2800" dirty="0" smtClean="0"/>
              <a:t>occur, e.g., prevent the condition to occur.</a:t>
            </a:r>
            <a:endParaRPr lang="en-US" sz="2800" dirty="0"/>
          </a:p>
        </p:txBody>
      </p:sp>
      <p:pic>
        <p:nvPicPr>
          <p:cNvPr id="21509" name="Picture 19"/>
          <p:cNvPicPr>
            <a:picLocks noChangeAspect="1" noChangeArrowheads="1"/>
          </p:cNvPicPr>
          <p:nvPr/>
        </p:nvPicPr>
        <p:blipFill>
          <a:blip r:embed="rId3" cstate="print"/>
          <a:srcRect/>
          <a:stretch>
            <a:fillRect/>
          </a:stretch>
        </p:blipFill>
        <p:spPr bwMode="auto">
          <a:xfrm>
            <a:off x="2362200" y="2895600"/>
            <a:ext cx="3200400" cy="3175000"/>
          </a:xfrm>
          <a:prstGeom prst="rect">
            <a:avLst/>
          </a:prstGeom>
          <a:noFill/>
          <a:ln w="9525">
            <a:noFill/>
            <a:miter lim="800000"/>
            <a:headEnd/>
            <a:tailEnd/>
          </a:ln>
        </p:spPr>
      </p:pic>
      <p:pic>
        <p:nvPicPr>
          <p:cNvPr id="421909" name="Picture 21" descr="j0212957"/>
          <p:cNvPicPr>
            <a:picLocks noChangeAspect="1" noChangeArrowheads="1"/>
          </p:cNvPicPr>
          <p:nvPr/>
        </p:nvPicPr>
        <p:blipFill>
          <a:blip r:embed="rId4" cstate="print"/>
          <a:srcRect/>
          <a:stretch>
            <a:fillRect/>
          </a:stretch>
        </p:blipFill>
        <p:spPr bwMode="auto">
          <a:xfrm>
            <a:off x="5181600" y="4114800"/>
            <a:ext cx="533400" cy="334963"/>
          </a:xfrm>
          <a:prstGeom prst="rect">
            <a:avLst/>
          </a:prstGeom>
          <a:noFill/>
          <a:ln w="9525">
            <a:noFill/>
            <a:miter lim="800000"/>
            <a:headEnd/>
            <a:tailEnd/>
          </a:ln>
        </p:spPr>
      </p:pic>
      <p:pic>
        <p:nvPicPr>
          <p:cNvPr id="421910" name="Picture 22" descr="MCj03914140000[1]"/>
          <p:cNvPicPr>
            <a:picLocks noChangeAspect="1" noChangeArrowheads="1"/>
          </p:cNvPicPr>
          <p:nvPr/>
        </p:nvPicPr>
        <p:blipFill>
          <a:blip r:embed="rId5" cstate="print"/>
          <a:srcRect/>
          <a:stretch>
            <a:fillRect/>
          </a:stretch>
        </p:blipFill>
        <p:spPr bwMode="auto">
          <a:xfrm>
            <a:off x="2286000" y="4443413"/>
            <a:ext cx="449263" cy="433387"/>
          </a:xfrm>
          <a:prstGeom prst="rect">
            <a:avLst/>
          </a:prstGeom>
          <a:noFill/>
          <a:ln w="9525">
            <a:noFill/>
            <a:miter lim="800000"/>
            <a:headEnd/>
            <a:tailEnd/>
          </a:ln>
        </p:spPr>
      </p:pic>
      <p:pic>
        <p:nvPicPr>
          <p:cNvPr id="421911" name="Picture 23"/>
          <p:cNvPicPr>
            <a:picLocks noChangeAspect="1" noChangeArrowheads="1"/>
          </p:cNvPicPr>
          <p:nvPr/>
        </p:nvPicPr>
        <p:blipFill>
          <a:blip r:embed="rId6" cstate="print"/>
          <a:srcRect/>
          <a:stretch>
            <a:fillRect/>
          </a:stretch>
        </p:blipFill>
        <p:spPr bwMode="auto">
          <a:xfrm>
            <a:off x="3581400" y="2676525"/>
            <a:ext cx="315913" cy="666750"/>
          </a:xfrm>
          <a:prstGeom prst="rect">
            <a:avLst/>
          </a:prstGeom>
          <a:noFill/>
          <a:ln w="9525">
            <a:noFill/>
            <a:miter lim="800000"/>
            <a:headEnd/>
            <a:tailEnd/>
          </a:ln>
        </p:spPr>
      </p:pic>
      <p:pic>
        <p:nvPicPr>
          <p:cNvPr id="421912" name="Picture 24"/>
          <p:cNvPicPr>
            <a:picLocks noChangeAspect="1" noChangeArrowheads="1"/>
          </p:cNvPicPr>
          <p:nvPr/>
        </p:nvPicPr>
        <p:blipFill>
          <a:blip r:embed="rId7" cstate="print"/>
          <a:srcRect/>
          <a:stretch>
            <a:fillRect/>
          </a:stretch>
        </p:blipFill>
        <p:spPr bwMode="auto">
          <a:xfrm>
            <a:off x="4017963" y="5791200"/>
            <a:ext cx="325437" cy="685800"/>
          </a:xfrm>
          <a:prstGeom prst="rect">
            <a:avLst/>
          </a:prstGeom>
          <a:noFill/>
          <a:ln w="9525">
            <a:noFill/>
            <a:miter lim="800000"/>
            <a:headEnd/>
            <a:tailEnd/>
          </a:ln>
        </p:spPr>
      </p:pic>
      <p:pic>
        <p:nvPicPr>
          <p:cNvPr id="1028" name="Picture 4" descr="http://www.searcylaw.com/images/dyk/what_is_an_intersection.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456171" y="4052312"/>
            <a:ext cx="985024" cy="861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421910"/>
                                        </p:tgtEl>
                                        <p:attrNameLst>
                                          <p:attrName>style.visibility</p:attrName>
                                        </p:attrNameLst>
                                      </p:cBhvr>
                                      <p:to>
                                        <p:strVal val="visible"/>
                                      </p:to>
                                    </p:set>
                                    <p:anim calcmode="lin" valueType="num">
                                      <p:cBhvr additive="base">
                                        <p:cTn id="7" dur="500" fill="hold"/>
                                        <p:tgtEl>
                                          <p:spTgt spid="421910"/>
                                        </p:tgtEl>
                                        <p:attrNameLst>
                                          <p:attrName>ppt_x</p:attrName>
                                        </p:attrNameLst>
                                      </p:cBhvr>
                                      <p:tavLst>
                                        <p:tav tm="0">
                                          <p:val>
                                            <p:strVal val="0-#ppt_w/2"/>
                                          </p:val>
                                        </p:tav>
                                        <p:tav tm="100000">
                                          <p:val>
                                            <p:strVal val="#ppt_x"/>
                                          </p:val>
                                        </p:tav>
                                      </p:tavLst>
                                    </p:anim>
                                    <p:anim calcmode="lin" valueType="num">
                                      <p:cBhvr additive="base">
                                        <p:cTn id="8" dur="500" fill="hold"/>
                                        <p:tgtEl>
                                          <p:spTgt spid="42191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21909"/>
                                        </p:tgtEl>
                                        <p:attrNameLst>
                                          <p:attrName>style.visibility</p:attrName>
                                        </p:attrNameLst>
                                      </p:cBhvr>
                                      <p:to>
                                        <p:strVal val="visible"/>
                                      </p:to>
                                    </p:set>
                                    <p:anim calcmode="lin" valueType="num">
                                      <p:cBhvr additive="base">
                                        <p:cTn id="11" dur="500" fill="hold"/>
                                        <p:tgtEl>
                                          <p:spTgt spid="421909"/>
                                        </p:tgtEl>
                                        <p:attrNameLst>
                                          <p:attrName>ppt_x</p:attrName>
                                        </p:attrNameLst>
                                      </p:cBhvr>
                                      <p:tavLst>
                                        <p:tav tm="0">
                                          <p:val>
                                            <p:strVal val="1+#ppt_w/2"/>
                                          </p:val>
                                        </p:tav>
                                        <p:tav tm="100000">
                                          <p:val>
                                            <p:strVal val="#ppt_x"/>
                                          </p:val>
                                        </p:tav>
                                      </p:tavLst>
                                    </p:anim>
                                    <p:anim calcmode="lin" valueType="num">
                                      <p:cBhvr additive="base">
                                        <p:cTn id="12" dur="500" fill="hold"/>
                                        <p:tgtEl>
                                          <p:spTgt spid="421909"/>
                                        </p:tgtEl>
                                        <p:attrNameLst>
                                          <p:attrName>ppt_y</p:attrName>
                                        </p:attrNameLst>
                                      </p:cBhvr>
                                      <p:tavLst>
                                        <p:tav tm="0">
                                          <p:val>
                                            <p:strVal val="#ppt_y"/>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421911"/>
                                        </p:tgtEl>
                                        <p:attrNameLst>
                                          <p:attrName>style.visibility</p:attrName>
                                        </p:attrNameLst>
                                      </p:cBhvr>
                                      <p:to>
                                        <p:strVal val="visible"/>
                                      </p:to>
                                    </p:set>
                                    <p:anim calcmode="lin" valueType="num">
                                      <p:cBhvr additive="base">
                                        <p:cTn id="15" dur="500" fill="hold"/>
                                        <p:tgtEl>
                                          <p:spTgt spid="421911"/>
                                        </p:tgtEl>
                                        <p:attrNameLst>
                                          <p:attrName>ppt_x</p:attrName>
                                        </p:attrNameLst>
                                      </p:cBhvr>
                                      <p:tavLst>
                                        <p:tav tm="0">
                                          <p:val>
                                            <p:strVal val="#ppt_x"/>
                                          </p:val>
                                        </p:tav>
                                        <p:tav tm="100000">
                                          <p:val>
                                            <p:strVal val="#ppt_x"/>
                                          </p:val>
                                        </p:tav>
                                      </p:tavLst>
                                    </p:anim>
                                    <p:anim calcmode="lin" valueType="num">
                                      <p:cBhvr additive="base">
                                        <p:cTn id="16" dur="500" fill="hold"/>
                                        <p:tgtEl>
                                          <p:spTgt spid="421911"/>
                                        </p:tgtEl>
                                        <p:attrNameLst>
                                          <p:attrName>ppt_y</p:attrName>
                                        </p:attrNameLst>
                                      </p:cBhvr>
                                      <p:tavLst>
                                        <p:tav tm="0">
                                          <p:val>
                                            <p:strVal val="0-#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21912"/>
                                        </p:tgtEl>
                                        <p:attrNameLst>
                                          <p:attrName>style.visibility</p:attrName>
                                        </p:attrNameLst>
                                      </p:cBhvr>
                                      <p:to>
                                        <p:strVal val="visible"/>
                                      </p:to>
                                    </p:set>
                                    <p:anim calcmode="lin" valueType="num">
                                      <p:cBhvr additive="base">
                                        <p:cTn id="19" dur="500" fill="hold"/>
                                        <p:tgtEl>
                                          <p:spTgt spid="421912"/>
                                        </p:tgtEl>
                                        <p:attrNameLst>
                                          <p:attrName>ppt_x</p:attrName>
                                        </p:attrNameLst>
                                      </p:cBhvr>
                                      <p:tavLst>
                                        <p:tav tm="0">
                                          <p:val>
                                            <p:strVal val="#ppt_x"/>
                                          </p:val>
                                        </p:tav>
                                        <p:tav tm="100000">
                                          <p:val>
                                            <p:strVal val="#ppt_x"/>
                                          </p:val>
                                        </p:tav>
                                      </p:tavLst>
                                    </p:anim>
                                    <p:anim calcmode="lin" valueType="num">
                                      <p:cBhvr additive="base">
                                        <p:cTn id="20" dur="500" fill="hold"/>
                                        <p:tgtEl>
                                          <p:spTgt spid="4219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1028"/>
                                        </p:tgtEl>
                                        <p:attrNameLst>
                                          <p:attrName>style.visibility</p:attrName>
                                        </p:attrNameLst>
                                      </p:cBhvr>
                                      <p:to>
                                        <p:strVal val="visible"/>
                                      </p:to>
                                    </p:set>
                                    <p:animEffect transition="in" filter="wheel(1)">
                                      <p:cBhvr>
                                        <p:cTn id="25" dur="2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AF0DF8D8-0430-488E-A494-1A72B445CFA4}" type="slidenum">
              <a:rPr lang="en-US" smtClean="0"/>
              <a:pPr/>
              <a:t>21</a:t>
            </a:fld>
            <a:endParaRPr lang="en-US" smtClean="0"/>
          </a:p>
        </p:txBody>
      </p:sp>
      <p:sp>
        <p:nvSpPr>
          <p:cNvPr id="22531" name="Rectangle 2"/>
          <p:cNvSpPr>
            <a:spLocks noGrp="1" noChangeArrowheads="1"/>
          </p:cNvSpPr>
          <p:nvPr>
            <p:ph type="title"/>
          </p:nvPr>
        </p:nvSpPr>
        <p:spPr/>
        <p:txBody>
          <a:bodyPr/>
          <a:lstStyle/>
          <a:p>
            <a:pPr eaLnBrk="1" hangingPunct="1"/>
            <a:r>
              <a:rPr lang="en-US" smtClean="0"/>
              <a:t>Resolving Deadlock (2)</a:t>
            </a:r>
          </a:p>
        </p:txBody>
      </p:sp>
      <p:sp>
        <p:nvSpPr>
          <p:cNvPr id="22532" name="Text Box 3"/>
          <p:cNvSpPr txBox="1">
            <a:spLocks noChangeArrowheads="1"/>
          </p:cNvSpPr>
          <p:nvPr/>
        </p:nvSpPr>
        <p:spPr bwMode="auto">
          <a:xfrm>
            <a:off x="609600" y="1066800"/>
            <a:ext cx="8001000" cy="1630363"/>
          </a:xfrm>
          <a:prstGeom prst="rect">
            <a:avLst/>
          </a:prstGeom>
          <a:noFill/>
          <a:ln w="9525">
            <a:noFill/>
            <a:miter lim="800000"/>
            <a:headEnd/>
            <a:tailEnd/>
          </a:ln>
        </p:spPr>
        <p:txBody>
          <a:bodyPr>
            <a:spAutoFit/>
          </a:bodyPr>
          <a:lstStyle/>
          <a:p>
            <a:pPr marL="234950" indent="-234950">
              <a:lnSpc>
                <a:spcPct val="120000"/>
              </a:lnSpc>
              <a:buFontTx/>
              <a:buChar char="•"/>
            </a:pPr>
            <a:r>
              <a:rPr lang="en-US" sz="2800" b="1"/>
              <a:t>Deadlock avoidance</a:t>
            </a:r>
            <a:r>
              <a:rPr lang="en-US" sz="2800"/>
              <a:t>: use an algorithm which will anticipate that a deadlock is likely to occur and  therefore refuse a resource request.</a:t>
            </a:r>
          </a:p>
        </p:txBody>
      </p:sp>
      <p:pic>
        <p:nvPicPr>
          <p:cNvPr id="22533" name="Picture 4"/>
          <p:cNvPicPr>
            <a:picLocks noChangeAspect="1" noChangeArrowheads="1"/>
          </p:cNvPicPr>
          <p:nvPr/>
        </p:nvPicPr>
        <p:blipFill>
          <a:blip r:embed="rId3" cstate="print"/>
          <a:srcRect/>
          <a:stretch>
            <a:fillRect/>
          </a:stretch>
        </p:blipFill>
        <p:spPr bwMode="auto">
          <a:xfrm>
            <a:off x="2895600" y="2895600"/>
            <a:ext cx="3200400" cy="3175000"/>
          </a:xfrm>
          <a:prstGeom prst="rect">
            <a:avLst/>
          </a:prstGeom>
          <a:noFill/>
          <a:ln w="9525">
            <a:noFill/>
            <a:miter lim="800000"/>
            <a:headEnd/>
            <a:tailEnd/>
          </a:ln>
        </p:spPr>
      </p:pic>
      <p:pic>
        <p:nvPicPr>
          <p:cNvPr id="22534" name="Picture 7"/>
          <p:cNvPicPr>
            <a:picLocks noChangeAspect="1" noChangeArrowheads="1"/>
          </p:cNvPicPr>
          <p:nvPr/>
        </p:nvPicPr>
        <p:blipFill>
          <a:blip r:embed="rId4" cstate="print"/>
          <a:srcRect/>
          <a:stretch>
            <a:fillRect/>
          </a:stretch>
        </p:blipFill>
        <p:spPr bwMode="auto">
          <a:xfrm>
            <a:off x="4114800" y="2676525"/>
            <a:ext cx="315913" cy="666750"/>
          </a:xfrm>
          <a:prstGeom prst="rect">
            <a:avLst/>
          </a:prstGeom>
          <a:noFill/>
          <a:ln w="9525">
            <a:noFill/>
            <a:miter lim="800000"/>
            <a:headEnd/>
            <a:tailEnd/>
          </a:ln>
        </p:spPr>
      </p:pic>
      <p:pic>
        <p:nvPicPr>
          <p:cNvPr id="22535" name="Picture 8"/>
          <p:cNvPicPr>
            <a:picLocks noChangeAspect="1" noChangeArrowheads="1"/>
          </p:cNvPicPr>
          <p:nvPr/>
        </p:nvPicPr>
        <p:blipFill>
          <a:blip r:embed="rId5" cstate="print"/>
          <a:srcRect/>
          <a:stretch>
            <a:fillRect/>
          </a:stretch>
        </p:blipFill>
        <p:spPr bwMode="auto">
          <a:xfrm>
            <a:off x="4551363" y="5791200"/>
            <a:ext cx="325437" cy="685800"/>
          </a:xfrm>
          <a:prstGeom prst="rect">
            <a:avLst/>
          </a:prstGeom>
          <a:noFill/>
          <a:ln w="9525">
            <a:noFill/>
            <a:miter lim="800000"/>
            <a:headEnd/>
            <a:tailEnd/>
          </a:ln>
        </p:spPr>
      </p:pic>
      <p:sp>
        <p:nvSpPr>
          <p:cNvPr id="479243" name="Line 11"/>
          <p:cNvSpPr>
            <a:spLocks noChangeShapeType="1"/>
          </p:cNvSpPr>
          <p:nvPr/>
        </p:nvSpPr>
        <p:spPr bwMode="auto">
          <a:xfrm>
            <a:off x="3970338" y="4038600"/>
            <a:ext cx="982662" cy="0"/>
          </a:xfrm>
          <a:prstGeom prst="line">
            <a:avLst/>
          </a:prstGeom>
          <a:noFill/>
          <a:ln w="76200">
            <a:solidFill>
              <a:srgbClr val="990000"/>
            </a:solidFill>
            <a:prstDash val="sysDot"/>
            <a:round/>
            <a:headEnd/>
            <a:tailEnd/>
          </a:ln>
        </p:spPr>
        <p:txBody>
          <a:bodyPr/>
          <a:lstStyle/>
          <a:p>
            <a:endParaRPr lang="en-US"/>
          </a:p>
        </p:txBody>
      </p:sp>
      <p:sp>
        <p:nvSpPr>
          <p:cNvPr id="22537" name="Rectangle 13"/>
          <p:cNvSpPr>
            <a:spLocks noChangeArrowheads="1"/>
          </p:cNvSpPr>
          <p:nvPr/>
        </p:nvSpPr>
        <p:spPr bwMode="auto">
          <a:xfrm>
            <a:off x="2895600" y="4114800"/>
            <a:ext cx="3200400" cy="838200"/>
          </a:xfrm>
          <a:prstGeom prst="rect">
            <a:avLst/>
          </a:prstGeom>
          <a:solidFill>
            <a:schemeClr val="bg1"/>
          </a:solidFill>
          <a:ln w="9525">
            <a:solidFill>
              <a:schemeClr val="bg1"/>
            </a:solidFill>
            <a:miter lim="800000"/>
            <a:headEnd/>
            <a:tailEnd/>
          </a:ln>
        </p:spPr>
        <p:txBody>
          <a:bodyPr wrap="none" anchor="ctr"/>
          <a:lstStyle/>
          <a:p>
            <a:endParaRPr lang="en-US"/>
          </a:p>
        </p:txBody>
      </p:sp>
      <p:pic>
        <p:nvPicPr>
          <p:cNvPr id="479244" name="Picture 12" descr="MCj02873420000[1]"/>
          <p:cNvPicPr>
            <a:picLocks noChangeAspect="1" noChangeArrowheads="1"/>
          </p:cNvPicPr>
          <p:nvPr/>
        </p:nvPicPr>
        <p:blipFill>
          <a:blip r:embed="rId6" cstate="print"/>
          <a:srcRect/>
          <a:stretch>
            <a:fillRect/>
          </a:stretch>
        </p:blipFill>
        <p:spPr bwMode="auto">
          <a:xfrm rot="21347768" flipH="1">
            <a:off x="892175" y="4097338"/>
            <a:ext cx="2178050" cy="703262"/>
          </a:xfrm>
          <a:prstGeom prst="rect">
            <a:avLst/>
          </a:prstGeom>
          <a:noFill/>
          <a:ln w="9525">
            <a:noFill/>
            <a:miter lim="800000"/>
            <a:headEnd/>
            <a:tailEnd/>
          </a:ln>
        </p:spPr>
      </p:pic>
      <p:sp>
        <p:nvSpPr>
          <p:cNvPr id="479242" name="Line 10"/>
          <p:cNvSpPr>
            <a:spLocks noChangeShapeType="1"/>
          </p:cNvSpPr>
          <p:nvPr/>
        </p:nvSpPr>
        <p:spPr bwMode="auto">
          <a:xfrm>
            <a:off x="4122738" y="4953000"/>
            <a:ext cx="982662" cy="0"/>
          </a:xfrm>
          <a:prstGeom prst="line">
            <a:avLst/>
          </a:prstGeom>
          <a:noFill/>
          <a:ln w="76200">
            <a:solidFill>
              <a:srgbClr val="990000"/>
            </a:solidFill>
            <a:prstDash val="sysDot"/>
            <a:round/>
            <a:headEnd/>
            <a:tailEnd/>
          </a:ln>
        </p:spPr>
        <p:txBody>
          <a:bodyPr/>
          <a:lstStyle/>
          <a:p>
            <a:endParaRPr lang="en-US"/>
          </a:p>
        </p:txBody>
      </p:sp>
      <p:pic>
        <p:nvPicPr>
          <p:cNvPr id="479246" name="Picture 14" descr="MCj02873420000[1]"/>
          <p:cNvPicPr>
            <a:picLocks noChangeAspect="1" noChangeArrowheads="1"/>
          </p:cNvPicPr>
          <p:nvPr/>
        </p:nvPicPr>
        <p:blipFill>
          <a:blip r:embed="rId6" cstate="print"/>
          <a:srcRect/>
          <a:stretch>
            <a:fillRect/>
          </a:stretch>
        </p:blipFill>
        <p:spPr bwMode="auto">
          <a:xfrm rot="21347768" flipH="1">
            <a:off x="2622550" y="4114800"/>
            <a:ext cx="2178050" cy="703263"/>
          </a:xfrm>
          <a:prstGeom prst="rect">
            <a:avLst/>
          </a:prstGeom>
          <a:noFill/>
          <a:ln w="9525">
            <a:noFill/>
            <a:miter lim="800000"/>
            <a:headEnd/>
            <a:tailEnd/>
          </a:ln>
        </p:spPr>
      </p:pic>
      <p:pic>
        <p:nvPicPr>
          <p:cNvPr id="479247" name="Picture 15" descr="MCj02873420000[1]"/>
          <p:cNvPicPr>
            <a:picLocks noChangeAspect="1" noChangeArrowheads="1"/>
          </p:cNvPicPr>
          <p:nvPr/>
        </p:nvPicPr>
        <p:blipFill>
          <a:blip r:embed="rId6" cstate="print"/>
          <a:srcRect/>
          <a:stretch>
            <a:fillRect/>
          </a:stretch>
        </p:blipFill>
        <p:spPr bwMode="auto">
          <a:xfrm rot="21347768" flipH="1">
            <a:off x="4375150" y="4173538"/>
            <a:ext cx="2178050" cy="703262"/>
          </a:xfrm>
          <a:prstGeom prst="rect">
            <a:avLst/>
          </a:prstGeom>
          <a:noFill/>
          <a:ln w="9525">
            <a:noFill/>
            <a:miter lim="800000"/>
            <a:headEnd/>
            <a:tailEnd/>
          </a:ln>
        </p:spPr>
      </p:pic>
      <p:pic>
        <p:nvPicPr>
          <p:cNvPr id="23569" name="Picture 17"/>
          <p:cNvPicPr>
            <a:picLocks noChangeAspect="1" noChangeArrowheads="1"/>
          </p:cNvPicPr>
          <p:nvPr/>
        </p:nvPicPr>
        <p:blipFill>
          <a:blip r:embed="rId7" cstate="print"/>
          <a:srcRect/>
          <a:stretch>
            <a:fillRect/>
          </a:stretch>
        </p:blipFill>
        <p:spPr bwMode="auto">
          <a:xfrm>
            <a:off x="4953000" y="2676525"/>
            <a:ext cx="514350" cy="1390650"/>
          </a:xfrm>
          <a:prstGeom prst="rect">
            <a:avLst/>
          </a:prstGeom>
          <a:noFill/>
          <a:ln w="9525">
            <a:noFill/>
            <a:miter lim="800000"/>
            <a:headEnd/>
            <a:tailEnd/>
          </a:ln>
        </p:spPr>
      </p:pic>
      <p:pic>
        <p:nvPicPr>
          <p:cNvPr id="18" name="Picture 17"/>
          <p:cNvPicPr>
            <a:picLocks noChangeAspect="1" noChangeArrowheads="1"/>
          </p:cNvPicPr>
          <p:nvPr/>
        </p:nvPicPr>
        <p:blipFill>
          <a:blip r:embed="rId7" cstate="print"/>
          <a:srcRect/>
          <a:stretch>
            <a:fillRect/>
          </a:stretch>
        </p:blipFill>
        <p:spPr bwMode="auto">
          <a:xfrm>
            <a:off x="3600450" y="4956175"/>
            <a:ext cx="514350" cy="1390650"/>
          </a:xfrm>
          <a:prstGeom prst="rect">
            <a:avLst/>
          </a:prstGeom>
          <a:noFill/>
          <a:ln w="9525">
            <a:noFill/>
            <a:miter lim="800000"/>
            <a:headEnd/>
            <a:tailEnd/>
          </a:ln>
        </p:spPr>
      </p:pic>
      <p:sp>
        <p:nvSpPr>
          <p:cNvPr id="2" name="TextBox 1"/>
          <p:cNvSpPr txBox="1">
            <a:spLocks noChangeArrowheads="1"/>
          </p:cNvSpPr>
          <p:nvPr/>
        </p:nvSpPr>
        <p:spPr bwMode="auto">
          <a:xfrm>
            <a:off x="6400800" y="3009900"/>
            <a:ext cx="2647950" cy="1200150"/>
          </a:xfrm>
          <a:prstGeom prst="rect">
            <a:avLst/>
          </a:prstGeom>
          <a:noFill/>
          <a:ln w="9525">
            <a:noFill/>
            <a:miter lim="800000"/>
            <a:headEnd/>
            <a:tailEnd/>
          </a:ln>
        </p:spPr>
        <p:txBody>
          <a:bodyPr>
            <a:spAutoFit/>
          </a:bodyPr>
          <a:lstStyle/>
          <a:p>
            <a:r>
              <a:rPr lang="en-US" sz="2400"/>
              <a:t>Using traffic lights and closable gates at level-crosing.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23569"/>
                                        </p:tgtEl>
                                        <p:attrNameLst>
                                          <p:attrName>style.visibility</p:attrName>
                                        </p:attrNameLst>
                                      </p:cBhvr>
                                      <p:to>
                                        <p:strVal val="visible"/>
                                      </p:to>
                                    </p:set>
                                    <p:anim calcmode="lin" valueType="num">
                                      <p:cBhvr additive="base">
                                        <p:cTn id="7" dur="500" fill="hold"/>
                                        <p:tgtEl>
                                          <p:spTgt spid="23569"/>
                                        </p:tgtEl>
                                        <p:attrNameLst>
                                          <p:attrName>ppt_x</p:attrName>
                                        </p:attrNameLst>
                                      </p:cBhvr>
                                      <p:tavLst>
                                        <p:tav tm="0">
                                          <p:val>
                                            <p:strVal val="#ppt_x"/>
                                          </p:val>
                                        </p:tav>
                                        <p:tav tm="100000">
                                          <p:val>
                                            <p:strVal val="#ppt_x"/>
                                          </p:val>
                                        </p:tav>
                                      </p:tavLst>
                                    </p:anim>
                                    <p:anim calcmode="lin" valueType="num">
                                      <p:cBhvr additive="base">
                                        <p:cTn id="8" dur="500" fill="hold"/>
                                        <p:tgtEl>
                                          <p:spTgt spid="23569"/>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479244"/>
                                        </p:tgtEl>
                                        <p:attrNameLst>
                                          <p:attrName>style.visibility</p:attrName>
                                        </p:attrNameLst>
                                      </p:cBhvr>
                                      <p:to>
                                        <p:strVal val="visible"/>
                                      </p:to>
                                    </p:set>
                                    <p:animEffect transition="in" filter="wipe(left)">
                                      <p:cBhvr>
                                        <p:cTn id="16" dur="500"/>
                                        <p:tgtEl>
                                          <p:spTgt spid="479244"/>
                                        </p:tgtEl>
                                      </p:cBhvr>
                                    </p:animEffect>
                                  </p:childTnLst>
                                </p:cTn>
                              </p:par>
                            </p:childTnLst>
                          </p:cTn>
                        </p:par>
                        <p:par>
                          <p:cTn id="17" fill="hold" nodeType="afterGroup">
                            <p:stCondLst>
                              <p:cond delay="1000"/>
                            </p:stCondLst>
                            <p:childTnLst>
                              <p:par>
                                <p:cTn id="18" presetID="31" presetClass="entr" presetSubtype="0"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p:cTn id="20" dur="1000" fill="hold"/>
                                        <p:tgtEl>
                                          <p:spTgt spid="2"/>
                                        </p:tgtEl>
                                        <p:attrNameLst>
                                          <p:attrName>ppt_w</p:attrName>
                                        </p:attrNameLst>
                                      </p:cBhvr>
                                      <p:tavLst>
                                        <p:tav tm="0">
                                          <p:val>
                                            <p:fltVal val="0"/>
                                          </p:val>
                                        </p:tav>
                                        <p:tav tm="100000">
                                          <p:val>
                                            <p:strVal val="#ppt_w"/>
                                          </p:val>
                                        </p:tav>
                                      </p:tavLst>
                                    </p:anim>
                                    <p:anim calcmode="lin" valueType="num">
                                      <p:cBhvr>
                                        <p:cTn id="21" dur="1000" fill="hold"/>
                                        <p:tgtEl>
                                          <p:spTgt spid="2"/>
                                        </p:tgtEl>
                                        <p:attrNameLst>
                                          <p:attrName>ppt_h</p:attrName>
                                        </p:attrNameLst>
                                      </p:cBhvr>
                                      <p:tavLst>
                                        <p:tav tm="0">
                                          <p:val>
                                            <p:fltVal val="0"/>
                                          </p:val>
                                        </p:tav>
                                        <p:tav tm="100000">
                                          <p:val>
                                            <p:strVal val="#ppt_h"/>
                                          </p:val>
                                        </p:tav>
                                      </p:tavLst>
                                    </p:anim>
                                    <p:anim calcmode="lin" valueType="num">
                                      <p:cBhvr>
                                        <p:cTn id="22" dur="1000" fill="hold"/>
                                        <p:tgtEl>
                                          <p:spTgt spid="2"/>
                                        </p:tgtEl>
                                        <p:attrNameLst>
                                          <p:attrName>style.rotation</p:attrName>
                                        </p:attrNameLst>
                                      </p:cBhvr>
                                      <p:tavLst>
                                        <p:tav tm="0">
                                          <p:val>
                                            <p:fltVal val="90"/>
                                          </p:val>
                                        </p:tav>
                                        <p:tav tm="100000">
                                          <p:val>
                                            <p:fltVal val="0"/>
                                          </p:val>
                                        </p:tav>
                                      </p:tavLst>
                                    </p:anim>
                                    <p:animEffect transition="in" filter="fade">
                                      <p:cBhvr>
                                        <p:cTn id="23" dur="1000"/>
                                        <p:tgtEl>
                                          <p:spTgt spid="2"/>
                                        </p:tgtEl>
                                      </p:cBhvr>
                                    </p:animEffect>
                                  </p:childTnLst>
                                </p:cTn>
                              </p:par>
                            </p:childTnLst>
                          </p:cTn>
                        </p:par>
                        <p:par>
                          <p:cTn id="24" fill="hold" nodeType="afterGroup">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479243"/>
                                        </p:tgtEl>
                                        <p:attrNameLst>
                                          <p:attrName>style.visibility</p:attrName>
                                        </p:attrNameLst>
                                      </p:cBhvr>
                                      <p:to>
                                        <p:strVal val="visible"/>
                                      </p:to>
                                    </p:set>
                                    <p:animEffect transition="in" filter="wipe(left)">
                                      <p:cBhvr>
                                        <p:cTn id="27" dur="500"/>
                                        <p:tgtEl>
                                          <p:spTgt spid="479243"/>
                                        </p:tgtEl>
                                      </p:cBhvr>
                                    </p:animEffect>
                                  </p:childTnLst>
                                </p:cTn>
                              </p:par>
                            </p:childTnLst>
                          </p:cTn>
                        </p:par>
                        <p:par>
                          <p:cTn id="28" fill="hold" nodeType="afterGroup">
                            <p:stCondLst>
                              <p:cond delay="2500"/>
                            </p:stCondLst>
                            <p:childTnLst>
                              <p:par>
                                <p:cTn id="29" presetID="22" presetClass="entr" presetSubtype="2" fill="hold" grpId="0" nodeType="afterEffect">
                                  <p:stCondLst>
                                    <p:cond delay="0"/>
                                  </p:stCondLst>
                                  <p:childTnLst>
                                    <p:set>
                                      <p:cBhvr>
                                        <p:cTn id="30" dur="1" fill="hold">
                                          <p:stCondLst>
                                            <p:cond delay="0"/>
                                          </p:stCondLst>
                                        </p:cTn>
                                        <p:tgtEl>
                                          <p:spTgt spid="479242"/>
                                        </p:tgtEl>
                                        <p:attrNameLst>
                                          <p:attrName>style.visibility</p:attrName>
                                        </p:attrNameLst>
                                      </p:cBhvr>
                                      <p:to>
                                        <p:strVal val="visible"/>
                                      </p:to>
                                    </p:set>
                                    <p:animEffect transition="in" filter="wipe(right)">
                                      <p:cBhvr>
                                        <p:cTn id="31" dur="500"/>
                                        <p:tgtEl>
                                          <p:spTgt spid="479242"/>
                                        </p:tgtEl>
                                      </p:cBhvr>
                                    </p:animEffect>
                                  </p:childTnLst>
                                </p:cTn>
                              </p:par>
                            </p:childTnLst>
                          </p:cTn>
                        </p:par>
                        <p:par>
                          <p:cTn id="32" fill="hold" nodeType="afterGroup">
                            <p:stCondLst>
                              <p:cond delay="3000"/>
                            </p:stCondLst>
                            <p:childTnLst>
                              <p:par>
                                <p:cTn id="33" presetID="22" presetClass="entr" presetSubtype="8" fill="hold" nodeType="afterEffect">
                                  <p:stCondLst>
                                    <p:cond delay="0"/>
                                  </p:stCondLst>
                                  <p:childTnLst>
                                    <p:set>
                                      <p:cBhvr>
                                        <p:cTn id="34" dur="1" fill="hold">
                                          <p:stCondLst>
                                            <p:cond delay="0"/>
                                          </p:stCondLst>
                                        </p:cTn>
                                        <p:tgtEl>
                                          <p:spTgt spid="479246"/>
                                        </p:tgtEl>
                                        <p:attrNameLst>
                                          <p:attrName>style.visibility</p:attrName>
                                        </p:attrNameLst>
                                      </p:cBhvr>
                                      <p:to>
                                        <p:strVal val="visible"/>
                                      </p:to>
                                    </p:set>
                                    <p:animEffect transition="in" filter="wipe(left)">
                                      <p:cBhvr>
                                        <p:cTn id="35" dur="500"/>
                                        <p:tgtEl>
                                          <p:spTgt spid="479246"/>
                                        </p:tgtEl>
                                      </p:cBhvr>
                                    </p:animEffect>
                                  </p:childTnLst>
                                </p:cTn>
                              </p:par>
                            </p:childTnLst>
                          </p:cTn>
                        </p:par>
                        <p:par>
                          <p:cTn id="36" fill="hold" nodeType="afterGroup">
                            <p:stCondLst>
                              <p:cond delay="3500"/>
                            </p:stCondLst>
                            <p:childTnLst>
                              <p:par>
                                <p:cTn id="37" presetID="22" presetClass="entr" presetSubtype="8" fill="hold" nodeType="afterEffect">
                                  <p:stCondLst>
                                    <p:cond delay="0"/>
                                  </p:stCondLst>
                                  <p:childTnLst>
                                    <p:set>
                                      <p:cBhvr>
                                        <p:cTn id="38" dur="1" fill="hold">
                                          <p:stCondLst>
                                            <p:cond delay="0"/>
                                          </p:stCondLst>
                                        </p:cTn>
                                        <p:tgtEl>
                                          <p:spTgt spid="479247"/>
                                        </p:tgtEl>
                                        <p:attrNameLst>
                                          <p:attrName>style.visibility</p:attrName>
                                        </p:attrNameLst>
                                      </p:cBhvr>
                                      <p:to>
                                        <p:strVal val="visible"/>
                                      </p:to>
                                    </p:set>
                                    <p:animEffect transition="in" filter="wipe(left)">
                                      <p:cBhvr>
                                        <p:cTn id="39" dur="500"/>
                                        <p:tgtEl>
                                          <p:spTgt spid="479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43" grpId="0" animBg="1"/>
      <p:bldP spid="479242" grpId="0" animBg="1"/>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p>
            <a:fld id="{93FF15E8-F3F9-4DFD-B2D8-5EA379CD67DF}" type="slidenum">
              <a:rPr lang="en-US" smtClean="0"/>
              <a:pPr/>
              <a:t>22</a:t>
            </a:fld>
            <a:endParaRPr lang="en-US" smtClean="0"/>
          </a:p>
        </p:txBody>
      </p:sp>
      <p:sp>
        <p:nvSpPr>
          <p:cNvPr id="23555" name="Rectangle 2"/>
          <p:cNvSpPr>
            <a:spLocks noGrp="1" noChangeArrowheads="1"/>
          </p:cNvSpPr>
          <p:nvPr>
            <p:ph type="title"/>
          </p:nvPr>
        </p:nvSpPr>
        <p:spPr/>
        <p:txBody>
          <a:bodyPr/>
          <a:lstStyle/>
          <a:p>
            <a:pPr eaLnBrk="1" hangingPunct="1"/>
            <a:r>
              <a:rPr lang="en-US" smtClean="0"/>
              <a:t>Resolving Deadlock (3)</a:t>
            </a:r>
          </a:p>
        </p:txBody>
      </p:sp>
      <p:sp>
        <p:nvSpPr>
          <p:cNvPr id="23556" name="Text Box 3"/>
          <p:cNvSpPr txBox="1">
            <a:spLocks noChangeArrowheads="1"/>
          </p:cNvSpPr>
          <p:nvPr/>
        </p:nvSpPr>
        <p:spPr bwMode="auto">
          <a:xfrm>
            <a:off x="609600" y="1143000"/>
            <a:ext cx="8001000" cy="2143125"/>
          </a:xfrm>
          <a:prstGeom prst="rect">
            <a:avLst/>
          </a:prstGeom>
          <a:noFill/>
          <a:ln w="9525">
            <a:noFill/>
            <a:miter lim="800000"/>
            <a:headEnd/>
            <a:tailEnd/>
          </a:ln>
        </p:spPr>
        <p:txBody>
          <a:bodyPr>
            <a:spAutoFit/>
          </a:bodyPr>
          <a:lstStyle/>
          <a:p>
            <a:pPr marL="234950" indent="-234950">
              <a:lnSpc>
                <a:spcPct val="120000"/>
              </a:lnSpc>
              <a:buFontTx/>
              <a:buChar char="•"/>
            </a:pPr>
            <a:r>
              <a:rPr lang="en-US" sz="2800" b="1"/>
              <a:t>Deadlock detection and recovery</a:t>
            </a:r>
            <a:r>
              <a:rPr lang="en-US" sz="2800"/>
              <a:t>: use an algorithm to detect the occurrence of a deadlock and force the threads to release the resources that are held while waiting.</a:t>
            </a:r>
          </a:p>
        </p:txBody>
      </p:sp>
      <p:pic>
        <p:nvPicPr>
          <p:cNvPr id="23557" name="Picture 10"/>
          <p:cNvPicPr>
            <a:picLocks noChangeAspect="1" noChangeArrowheads="1"/>
          </p:cNvPicPr>
          <p:nvPr/>
        </p:nvPicPr>
        <p:blipFill>
          <a:blip r:embed="rId3" cstate="print"/>
          <a:srcRect/>
          <a:stretch>
            <a:fillRect/>
          </a:stretch>
        </p:blipFill>
        <p:spPr bwMode="auto">
          <a:xfrm>
            <a:off x="2843213" y="3186113"/>
            <a:ext cx="3176587" cy="3138487"/>
          </a:xfrm>
          <a:prstGeom prst="rect">
            <a:avLst/>
          </a:prstGeom>
          <a:noFill/>
          <a:ln w="9525">
            <a:noFill/>
            <a:miter lim="800000"/>
            <a:headEnd/>
            <a:tailEnd/>
          </a:ln>
        </p:spPr>
      </p:pic>
      <p:pic>
        <p:nvPicPr>
          <p:cNvPr id="23558" name="Picture 12" descr="j0212957"/>
          <p:cNvPicPr>
            <a:picLocks noChangeAspect="1" noChangeArrowheads="1"/>
          </p:cNvPicPr>
          <p:nvPr/>
        </p:nvPicPr>
        <p:blipFill>
          <a:blip r:embed="rId4" cstate="print"/>
          <a:srcRect/>
          <a:stretch>
            <a:fillRect/>
          </a:stretch>
        </p:blipFill>
        <p:spPr bwMode="auto">
          <a:xfrm>
            <a:off x="5105400" y="4343400"/>
            <a:ext cx="533400" cy="334963"/>
          </a:xfrm>
          <a:prstGeom prst="rect">
            <a:avLst/>
          </a:prstGeom>
          <a:noFill/>
          <a:ln w="9525">
            <a:noFill/>
            <a:miter lim="800000"/>
            <a:headEnd/>
            <a:tailEnd/>
          </a:ln>
        </p:spPr>
      </p:pic>
      <p:pic>
        <p:nvPicPr>
          <p:cNvPr id="23559" name="Picture 13" descr="MCj03914140000[1]"/>
          <p:cNvPicPr>
            <a:picLocks noChangeAspect="1" noChangeArrowheads="1"/>
          </p:cNvPicPr>
          <p:nvPr/>
        </p:nvPicPr>
        <p:blipFill>
          <a:blip r:embed="rId5" cstate="print"/>
          <a:srcRect/>
          <a:stretch>
            <a:fillRect/>
          </a:stretch>
        </p:blipFill>
        <p:spPr bwMode="auto">
          <a:xfrm>
            <a:off x="3284538" y="4724400"/>
            <a:ext cx="449262" cy="433388"/>
          </a:xfrm>
          <a:prstGeom prst="rect">
            <a:avLst/>
          </a:prstGeom>
          <a:noFill/>
          <a:ln w="9525">
            <a:noFill/>
            <a:miter lim="800000"/>
            <a:headEnd/>
            <a:tailEnd/>
          </a:ln>
        </p:spPr>
      </p:pic>
      <p:pic>
        <p:nvPicPr>
          <p:cNvPr id="23560" name="Picture 14"/>
          <p:cNvPicPr>
            <a:picLocks noChangeAspect="1" noChangeArrowheads="1"/>
          </p:cNvPicPr>
          <p:nvPr/>
        </p:nvPicPr>
        <p:blipFill>
          <a:blip r:embed="rId6" cstate="print"/>
          <a:srcRect/>
          <a:stretch>
            <a:fillRect/>
          </a:stretch>
        </p:blipFill>
        <p:spPr bwMode="auto">
          <a:xfrm>
            <a:off x="4038600" y="3429000"/>
            <a:ext cx="319088" cy="676275"/>
          </a:xfrm>
          <a:prstGeom prst="rect">
            <a:avLst/>
          </a:prstGeom>
          <a:noFill/>
          <a:ln w="9525">
            <a:noFill/>
            <a:miter lim="800000"/>
            <a:headEnd/>
            <a:tailEnd/>
          </a:ln>
        </p:spPr>
      </p:pic>
      <p:pic>
        <p:nvPicPr>
          <p:cNvPr id="23561" name="Picture 16"/>
          <p:cNvPicPr>
            <a:picLocks noChangeAspect="1" noChangeArrowheads="1"/>
          </p:cNvPicPr>
          <p:nvPr/>
        </p:nvPicPr>
        <p:blipFill>
          <a:blip r:embed="rId7" cstate="print"/>
          <a:srcRect/>
          <a:stretch>
            <a:fillRect/>
          </a:stretch>
        </p:blipFill>
        <p:spPr bwMode="auto">
          <a:xfrm>
            <a:off x="4495800" y="5410200"/>
            <a:ext cx="360363" cy="762000"/>
          </a:xfrm>
          <a:prstGeom prst="rect">
            <a:avLst/>
          </a:prstGeom>
          <a:noFill/>
          <a:ln w="9525">
            <a:noFill/>
            <a:miter lim="800000"/>
            <a:headEnd/>
            <a:tailEnd/>
          </a:ln>
        </p:spPr>
      </p:pic>
      <p:sp>
        <p:nvSpPr>
          <p:cNvPr id="23562" name="Rectangle 21"/>
          <p:cNvSpPr>
            <a:spLocks noChangeArrowheads="1"/>
          </p:cNvSpPr>
          <p:nvPr/>
        </p:nvSpPr>
        <p:spPr bwMode="auto">
          <a:xfrm>
            <a:off x="4019550" y="4105275"/>
            <a:ext cx="338138" cy="619125"/>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23563" name="Rectangle 22"/>
          <p:cNvSpPr>
            <a:spLocks noChangeArrowheads="1"/>
          </p:cNvSpPr>
          <p:nvPr/>
        </p:nvSpPr>
        <p:spPr bwMode="auto">
          <a:xfrm>
            <a:off x="4495800" y="4791075"/>
            <a:ext cx="338138" cy="619125"/>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23564" name="Rectangle 23"/>
          <p:cNvSpPr>
            <a:spLocks noChangeArrowheads="1"/>
          </p:cNvSpPr>
          <p:nvPr/>
        </p:nvSpPr>
        <p:spPr bwMode="auto">
          <a:xfrm>
            <a:off x="3733800" y="4791075"/>
            <a:ext cx="776288" cy="366713"/>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23565" name="Rectangle 24"/>
          <p:cNvSpPr>
            <a:spLocks noChangeArrowheads="1"/>
          </p:cNvSpPr>
          <p:nvPr/>
        </p:nvSpPr>
        <p:spPr bwMode="auto">
          <a:xfrm>
            <a:off x="4329113" y="4357688"/>
            <a:ext cx="776287" cy="366712"/>
          </a:xfrm>
          <a:prstGeom prst="rect">
            <a:avLst/>
          </a:prstGeom>
          <a:solidFill>
            <a:schemeClr val="bg1"/>
          </a:solidFill>
          <a:ln w="9525">
            <a:solidFill>
              <a:schemeClr val="bg1"/>
            </a:solidFill>
            <a:miter lim="800000"/>
            <a:headEnd/>
            <a:tailEnd/>
          </a:ln>
        </p:spPr>
        <p:txBody>
          <a:bodyPr wrap="none" anchor="ctr"/>
          <a:lstStyle/>
          <a:p>
            <a:endParaRPr lang="en-US"/>
          </a:p>
        </p:txBody>
      </p:sp>
      <p:pic>
        <p:nvPicPr>
          <p:cNvPr id="23566" name="Picture 15"/>
          <p:cNvPicPr>
            <a:picLocks noChangeAspect="1" noChangeArrowheads="1"/>
          </p:cNvPicPr>
          <p:nvPr/>
        </p:nvPicPr>
        <p:blipFill>
          <a:blip r:embed="rId6" cstate="print"/>
          <a:srcRect/>
          <a:stretch>
            <a:fillRect/>
          </a:stretch>
        </p:blipFill>
        <p:spPr bwMode="auto">
          <a:xfrm>
            <a:off x="4019550" y="4114800"/>
            <a:ext cx="323850" cy="685800"/>
          </a:xfrm>
          <a:prstGeom prst="rect">
            <a:avLst/>
          </a:prstGeom>
          <a:noFill/>
          <a:ln w="9525">
            <a:noFill/>
            <a:miter lim="800000"/>
            <a:headEnd/>
            <a:tailEnd/>
          </a:ln>
        </p:spPr>
      </p:pic>
      <p:pic>
        <p:nvPicPr>
          <p:cNvPr id="23567" name="Picture 17"/>
          <p:cNvPicPr>
            <a:picLocks noChangeAspect="1" noChangeArrowheads="1"/>
          </p:cNvPicPr>
          <p:nvPr/>
        </p:nvPicPr>
        <p:blipFill>
          <a:blip r:embed="rId7" cstate="print"/>
          <a:srcRect/>
          <a:stretch>
            <a:fillRect/>
          </a:stretch>
        </p:blipFill>
        <p:spPr bwMode="auto">
          <a:xfrm>
            <a:off x="4495800" y="4724400"/>
            <a:ext cx="361950" cy="762000"/>
          </a:xfrm>
          <a:prstGeom prst="rect">
            <a:avLst/>
          </a:prstGeom>
          <a:noFill/>
          <a:ln w="9525">
            <a:noFill/>
            <a:miter lim="800000"/>
            <a:headEnd/>
            <a:tailEnd/>
          </a:ln>
        </p:spPr>
      </p:pic>
      <p:pic>
        <p:nvPicPr>
          <p:cNvPr id="23568" name="Picture 25" descr="MCj03985110000[1]"/>
          <p:cNvPicPr>
            <a:picLocks noChangeAspect="1" noChangeArrowheads="1"/>
          </p:cNvPicPr>
          <p:nvPr/>
        </p:nvPicPr>
        <p:blipFill>
          <a:blip r:embed="rId8" cstate="print"/>
          <a:srcRect/>
          <a:stretch>
            <a:fillRect/>
          </a:stretch>
        </p:blipFill>
        <p:spPr bwMode="auto">
          <a:xfrm>
            <a:off x="2667000" y="4876800"/>
            <a:ext cx="533400" cy="228600"/>
          </a:xfrm>
          <a:prstGeom prst="rect">
            <a:avLst/>
          </a:prstGeom>
          <a:noFill/>
          <a:ln w="9525">
            <a:noFill/>
            <a:miter lim="800000"/>
            <a:headEnd/>
            <a:tailEnd/>
          </a:ln>
        </p:spPr>
      </p:pic>
      <p:pic>
        <p:nvPicPr>
          <p:cNvPr id="23569" name="Picture 26"/>
          <p:cNvPicPr>
            <a:picLocks noChangeAspect="1" noChangeArrowheads="1"/>
          </p:cNvPicPr>
          <p:nvPr/>
        </p:nvPicPr>
        <p:blipFill>
          <a:blip r:embed="rId6" cstate="print"/>
          <a:srcRect/>
          <a:stretch>
            <a:fillRect/>
          </a:stretch>
        </p:blipFill>
        <p:spPr bwMode="auto">
          <a:xfrm>
            <a:off x="4038600" y="2743200"/>
            <a:ext cx="323850" cy="685800"/>
          </a:xfrm>
          <a:prstGeom prst="rect">
            <a:avLst/>
          </a:prstGeom>
          <a:noFill/>
          <a:ln w="9525">
            <a:noFill/>
            <a:miter lim="800000"/>
            <a:headEnd/>
            <a:tailEnd/>
          </a:ln>
        </p:spPr>
      </p:pic>
      <p:pic>
        <p:nvPicPr>
          <p:cNvPr id="23570" name="Picture 27" descr="MCj03830980000[1]"/>
          <p:cNvPicPr>
            <a:picLocks noChangeAspect="1" noChangeArrowheads="1"/>
          </p:cNvPicPr>
          <p:nvPr/>
        </p:nvPicPr>
        <p:blipFill>
          <a:blip r:embed="rId9" cstate="print"/>
          <a:srcRect/>
          <a:stretch>
            <a:fillRect/>
          </a:stretch>
        </p:blipFill>
        <p:spPr bwMode="auto">
          <a:xfrm>
            <a:off x="5713413" y="4343400"/>
            <a:ext cx="687387" cy="320675"/>
          </a:xfrm>
          <a:prstGeom prst="rect">
            <a:avLst/>
          </a:prstGeom>
          <a:noFill/>
          <a:ln w="9525">
            <a:noFill/>
            <a:miter lim="800000"/>
            <a:headEnd/>
            <a:tailEnd/>
          </a:ln>
        </p:spPr>
      </p:pic>
      <p:pic>
        <p:nvPicPr>
          <p:cNvPr id="23571" name="Picture 28"/>
          <p:cNvPicPr>
            <a:picLocks noChangeAspect="1" noChangeArrowheads="1"/>
          </p:cNvPicPr>
          <p:nvPr/>
        </p:nvPicPr>
        <p:blipFill>
          <a:blip r:embed="rId7" cstate="print"/>
          <a:srcRect/>
          <a:stretch>
            <a:fillRect/>
          </a:stretch>
        </p:blipFill>
        <p:spPr bwMode="auto">
          <a:xfrm>
            <a:off x="4495800" y="6096000"/>
            <a:ext cx="360363" cy="762000"/>
          </a:xfrm>
          <a:prstGeom prst="rect">
            <a:avLst/>
          </a:prstGeom>
          <a:noFill/>
          <a:ln w="9525">
            <a:noFill/>
            <a:miter lim="800000"/>
            <a:headEnd/>
            <a:tailEnd/>
          </a:ln>
        </p:spPr>
      </p:pic>
      <p:grpSp>
        <p:nvGrpSpPr>
          <p:cNvPr id="2" name="Group 33"/>
          <p:cNvGrpSpPr>
            <a:grpSpLocks/>
          </p:cNvGrpSpPr>
          <p:nvPr/>
        </p:nvGrpSpPr>
        <p:grpSpPr bwMode="auto">
          <a:xfrm>
            <a:off x="4019550" y="4800600"/>
            <a:ext cx="381000" cy="381000"/>
            <a:chOff x="5088" y="3216"/>
            <a:chExt cx="240" cy="240"/>
          </a:xfrm>
        </p:grpSpPr>
        <p:sp>
          <p:nvSpPr>
            <p:cNvPr id="23582" name="Oval 29"/>
            <p:cNvSpPr>
              <a:spLocks noChangeArrowheads="1"/>
            </p:cNvSpPr>
            <p:nvPr/>
          </p:nvSpPr>
          <p:spPr bwMode="auto">
            <a:xfrm>
              <a:off x="5088" y="3216"/>
              <a:ext cx="240" cy="240"/>
            </a:xfrm>
            <a:prstGeom prst="ellipse">
              <a:avLst/>
            </a:prstGeom>
            <a:solidFill>
              <a:schemeClr val="bg1"/>
            </a:solidFill>
            <a:ln w="9525">
              <a:solidFill>
                <a:schemeClr val="tx1"/>
              </a:solidFill>
              <a:round/>
              <a:headEnd/>
              <a:tailEnd/>
            </a:ln>
          </p:spPr>
          <p:txBody>
            <a:bodyPr wrap="none" anchor="ctr"/>
            <a:lstStyle/>
            <a:p>
              <a:endParaRPr lang="en-US"/>
            </a:p>
          </p:txBody>
        </p:sp>
        <p:sp>
          <p:nvSpPr>
            <p:cNvPr id="23583" name="Oval 30"/>
            <p:cNvSpPr>
              <a:spLocks noChangeArrowheads="1"/>
            </p:cNvSpPr>
            <p:nvPr/>
          </p:nvSpPr>
          <p:spPr bwMode="auto">
            <a:xfrm>
              <a:off x="5136" y="3264"/>
              <a:ext cx="144" cy="144"/>
            </a:xfrm>
            <a:prstGeom prst="ellipse">
              <a:avLst/>
            </a:prstGeom>
            <a:solidFill>
              <a:schemeClr val="bg1"/>
            </a:solidFill>
            <a:ln w="9525">
              <a:solidFill>
                <a:schemeClr val="tx1"/>
              </a:solidFill>
              <a:round/>
              <a:headEnd/>
              <a:tailEnd/>
            </a:ln>
          </p:spPr>
          <p:txBody>
            <a:bodyPr wrap="none" anchor="ctr"/>
            <a:lstStyle/>
            <a:p>
              <a:endParaRPr lang="en-US"/>
            </a:p>
          </p:txBody>
        </p:sp>
      </p:grpSp>
      <p:grpSp>
        <p:nvGrpSpPr>
          <p:cNvPr id="3" name="Group 34"/>
          <p:cNvGrpSpPr>
            <a:grpSpLocks/>
          </p:cNvGrpSpPr>
          <p:nvPr/>
        </p:nvGrpSpPr>
        <p:grpSpPr bwMode="auto">
          <a:xfrm>
            <a:off x="4510088" y="4343400"/>
            <a:ext cx="381000" cy="381000"/>
            <a:chOff x="5088" y="3216"/>
            <a:chExt cx="240" cy="240"/>
          </a:xfrm>
        </p:grpSpPr>
        <p:sp>
          <p:nvSpPr>
            <p:cNvPr id="23580" name="Oval 35"/>
            <p:cNvSpPr>
              <a:spLocks noChangeArrowheads="1"/>
            </p:cNvSpPr>
            <p:nvPr/>
          </p:nvSpPr>
          <p:spPr bwMode="auto">
            <a:xfrm>
              <a:off x="5088" y="3216"/>
              <a:ext cx="240" cy="240"/>
            </a:xfrm>
            <a:prstGeom prst="ellipse">
              <a:avLst/>
            </a:prstGeom>
            <a:solidFill>
              <a:schemeClr val="bg1"/>
            </a:solidFill>
            <a:ln w="9525">
              <a:solidFill>
                <a:schemeClr val="tx1"/>
              </a:solidFill>
              <a:round/>
              <a:headEnd/>
              <a:tailEnd/>
            </a:ln>
          </p:spPr>
          <p:txBody>
            <a:bodyPr wrap="none" anchor="ctr"/>
            <a:lstStyle/>
            <a:p>
              <a:endParaRPr lang="en-US"/>
            </a:p>
          </p:txBody>
        </p:sp>
        <p:sp>
          <p:nvSpPr>
            <p:cNvPr id="23581" name="Oval 36"/>
            <p:cNvSpPr>
              <a:spLocks noChangeArrowheads="1"/>
            </p:cNvSpPr>
            <p:nvPr/>
          </p:nvSpPr>
          <p:spPr bwMode="auto">
            <a:xfrm>
              <a:off x="5136" y="3264"/>
              <a:ext cx="144" cy="144"/>
            </a:xfrm>
            <a:prstGeom prst="ellipse">
              <a:avLst/>
            </a:prstGeom>
            <a:solidFill>
              <a:schemeClr val="bg1"/>
            </a:solidFill>
            <a:ln w="9525">
              <a:solidFill>
                <a:schemeClr val="tx1"/>
              </a:solidFill>
              <a:round/>
              <a:headEnd/>
              <a:tailEnd/>
            </a:ln>
          </p:spPr>
          <p:txBody>
            <a:bodyPr wrap="none" anchor="ctr"/>
            <a:lstStyle/>
            <a:p>
              <a:endParaRPr lang="en-US"/>
            </a:p>
          </p:txBody>
        </p:sp>
      </p:grpSp>
      <p:pic>
        <p:nvPicPr>
          <p:cNvPr id="480275" name="Picture 19" descr="MCj03830980000[1]"/>
          <p:cNvPicPr>
            <a:picLocks noChangeAspect="1" noChangeArrowheads="1"/>
          </p:cNvPicPr>
          <p:nvPr/>
        </p:nvPicPr>
        <p:blipFill>
          <a:blip r:embed="rId9" cstate="print"/>
          <a:srcRect/>
          <a:stretch>
            <a:fillRect/>
          </a:stretch>
        </p:blipFill>
        <p:spPr bwMode="auto">
          <a:xfrm>
            <a:off x="4362450" y="4357688"/>
            <a:ext cx="687388" cy="320675"/>
          </a:xfrm>
          <a:prstGeom prst="rect">
            <a:avLst/>
          </a:prstGeom>
          <a:noFill/>
          <a:ln w="9525">
            <a:noFill/>
            <a:miter lim="800000"/>
            <a:headEnd/>
            <a:tailEnd/>
          </a:ln>
        </p:spPr>
      </p:pic>
      <p:pic>
        <p:nvPicPr>
          <p:cNvPr id="480274" name="Picture 18" descr="MCj03985110000[1]"/>
          <p:cNvPicPr>
            <a:picLocks noChangeAspect="1" noChangeArrowheads="1"/>
          </p:cNvPicPr>
          <p:nvPr/>
        </p:nvPicPr>
        <p:blipFill>
          <a:blip r:embed="rId8" cstate="print"/>
          <a:srcRect/>
          <a:stretch>
            <a:fillRect/>
          </a:stretch>
        </p:blipFill>
        <p:spPr bwMode="auto">
          <a:xfrm>
            <a:off x="3886200" y="4876800"/>
            <a:ext cx="533400" cy="228600"/>
          </a:xfrm>
          <a:prstGeom prst="rect">
            <a:avLst/>
          </a:prstGeom>
          <a:noFill/>
          <a:ln w="9525">
            <a:noFill/>
            <a:miter lim="800000"/>
            <a:headEnd/>
            <a:tailEnd/>
          </a:ln>
        </p:spPr>
      </p:pic>
      <p:pic>
        <p:nvPicPr>
          <p:cNvPr id="23576" name="Picture 17"/>
          <p:cNvPicPr>
            <a:picLocks noChangeAspect="1" noChangeArrowheads="1"/>
          </p:cNvPicPr>
          <p:nvPr/>
        </p:nvPicPr>
        <p:blipFill>
          <a:blip r:embed="rId10" cstate="print"/>
          <a:srcRect/>
          <a:stretch>
            <a:fillRect/>
          </a:stretch>
        </p:blipFill>
        <p:spPr bwMode="auto">
          <a:xfrm>
            <a:off x="4897438" y="3429000"/>
            <a:ext cx="304800" cy="823913"/>
          </a:xfrm>
          <a:prstGeom prst="rect">
            <a:avLst/>
          </a:prstGeom>
          <a:noFill/>
          <a:ln w="9525">
            <a:noFill/>
            <a:miter lim="800000"/>
            <a:headEnd/>
            <a:tailEnd/>
          </a:ln>
        </p:spPr>
      </p:pic>
      <p:pic>
        <p:nvPicPr>
          <p:cNvPr id="23577" name="Picture 28"/>
          <p:cNvPicPr>
            <a:picLocks noChangeAspect="1" noChangeArrowheads="1"/>
          </p:cNvPicPr>
          <p:nvPr/>
        </p:nvPicPr>
        <p:blipFill>
          <a:blip r:embed="rId10" cstate="print"/>
          <a:srcRect/>
          <a:stretch>
            <a:fillRect/>
          </a:stretch>
        </p:blipFill>
        <p:spPr bwMode="auto">
          <a:xfrm>
            <a:off x="3657600" y="5181600"/>
            <a:ext cx="285750" cy="773113"/>
          </a:xfrm>
          <a:prstGeom prst="rect">
            <a:avLst/>
          </a:prstGeom>
          <a:noFill/>
          <a:ln w="9525">
            <a:noFill/>
            <a:miter lim="800000"/>
            <a:headEnd/>
            <a:tailEnd/>
          </a:ln>
        </p:spPr>
      </p:pic>
      <p:pic>
        <p:nvPicPr>
          <p:cNvPr id="23578" name="Picture 17"/>
          <p:cNvPicPr>
            <a:picLocks noChangeAspect="1" noChangeArrowheads="1"/>
          </p:cNvPicPr>
          <p:nvPr/>
        </p:nvPicPr>
        <p:blipFill>
          <a:blip r:embed="rId11" cstate="print"/>
          <a:srcRect/>
          <a:stretch>
            <a:fillRect/>
          </a:stretch>
        </p:blipFill>
        <p:spPr bwMode="auto">
          <a:xfrm>
            <a:off x="3138488" y="3994150"/>
            <a:ext cx="823912" cy="304800"/>
          </a:xfrm>
          <a:prstGeom prst="rect">
            <a:avLst/>
          </a:prstGeom>
          <a:noFill/>
          <a:ln w="9525">
            <a:noFill/>
            <a:miter lim="800000"/>
            <a:headEnd/>
            <a:tailEnd/>
          </a:ln>
        </p:spPr>
      </p:pic>
      <p:pic>
        <p:nvPicPr>
          <p:cNvPr id="23579" name="Picture 17"/>
          <p:cNvPicPr>
            <a:picLocks noChangeAspect="1" noChangeArrowheads="1"/>
          </p:cNvPicPr>
          <p:nvPr/>
        </p:nvPicPr>
        <p:blipFill>
          <a:blip r:embed="rId12" cstate="print"/>
          <a:srcRect/>
          <a:stretch>
            <a:fillRect/>
          </a:stretch>
        </p:blipFill>
        <p:spPr bwMode="auto">
          <a:xfrm>
            <a:off x="4857750" y="5181600"/>
            <a:ext cx="823913" cy="304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3" fill="hold" nodeType="clickEffect">
                                  <p:stCondLst>
                                    <p:cond delay="0"/>
                                  </p:stCondLst>
                                  <p:childTnLst>
                                    <p:anim calcmode="lin" valueType="num">
                                      <p:cBhvr additive="base">
                                        <p:cTn id="6" dur="500"/>
                                        <p:tgtEl>
                                          <p:spTgt spid="480275"/>
                                        </p:tgtEl>
                                        <p:attrNameLst>
                                          <p:attrName>ppt_x</p:attrName>
                                        </p:attrNameLst>
                                      </p:cBhvr>
                                      <p:tavLst>
                                        <p:tav tm="0">
                                          <p:val>
                                            <p:strVal val="ppt_x"/>
                                          </p:val>
                                        </p:tav>
                                        <p:tav tm="100000">
                                          <p:val>
                                            <p:strVal val="1+ppt_w/2"/>
                                          </p:val>
                                        </p:tav>
                                      </p:tavLst>
                                    </p:anim>
                                    <p:anim calcmode="lin" valueType="num">
                                      <p:cBhvr additive="base">
                                        <p:cTn id="7" dur="500"/>
                                        <p:tgtEl>
                                          <p:spTgt spid="480275"/>
                                        </p:tgtEl>
                                        <p:attrNameLst>
                                          <p:attrName>ppt_y</p:attrName>
                                        </p:attrNameLst>
                                      </p:cBhvr>
                                      <p:tavLst>
                                        <p:tav tm="0">
                                          <p:val>
                                            <p:strVal val="ppt_y"/>
                                          </p:val>
                                        </p:tav>
                                        <p:tav tm="100000">
                                          <p:val>
                                            <p:strVal val="0-ppt_h/2"/>
                                          </p:val>
                                        </p:tav>
                                      </p:tavLst>
                                    </p:anim>
                                    <p:set>
                                      <p:cBhvr>
                                        <p:cTn id="8" dur="1" fill="hold">
                                          <p:stCondLst>
                                            <p:cond delay="499"/>
                                          </p:stCondLst>
                                        </p:cTn>
                                        <p:tgtEl>
                                          <p:spTgt spid="480275"/>
                                        </p:tgtEl>
                                        <p:attrNameLst>
                                          <p:attrName>style.visibility</p:attrName>
                                        </p:attrNameLst>
                                      </p:cBhvr>
                                      <p:to>
                                        <p:strVal val="hidden"/>
                                      </p:to>
                                    </p:set>
                                  </p:childTnLst>
                                </p:cTn>
                              </p:par>
                            </p:childTnLst>
                          </p:cTn>
                        </p:par>
                        <p:par>
                          <p:cTn id="9" fill="hold" nodeType="afterGroup">
                            <p:stCondLst>
                              <p:cond delay="500"/>
                            </p:stCondLst>
                            <p:childTnLst>
                              <p:par>
                                <p:cTn id="10" presetID="2" presetClass="exit" presetSubtype="9" fill="hold" nodeType="afterEffect">
                                  <p:stCondLst>
                                    <p:cond delay="0"/>
                                  </p:stCondLst>
                                  <p:childTnLst>
                                    <p:anim calcmode="lin" valueType="num">
                                      <p:cBhvr additive="base">
                                        <p:cTn id="11" dur="500"/>
                                        <p:tgtEl>
                                          <p:spTgt spid="480274"/>
                                        </p:tgtEl>
                                        <p:attrNameLst>
                                          <p:attrName>ppt_x</p:attrName>
                                        </p:attrNameLst>
                                      </p:cBhvr>
                                      <p:tavLst>
                                        <p:tav tm="0">
                                          <p:val>
                                            <p:strVal val="ppt_x"/>
                                          </p:val>
                                        </p:tav>
                                        <p:tav tm="100000">
                                          <p:val>
                                            <p:strVal val="0-ppt_w/2"/>
                                          </p:val>
                                        </p:tav>
                                      </p:tavLst>
                                    </p:anim>
                                    <p:anim calcmode="lin" valueType="num">
                                      <p:cBhvr additive="base">
                                        <p:cTn id="12" dur="500"/>
                                        <p:tgtEl>
                                          <p:spTgt spid="480274"/>
                                        </p:tgtEl>
                                        <p:attrNameLst>
                                          <p:attrName>ppt_y</p:attrName>
                                        </p:attrNameLst>
                                      </p:cBhvr>
                                      <p:tavLst>
                                        <p:tav tm="0">
                                          <p:val>
                                            <p:strVal val="ppt_y"/>
                                          </p:val>
                                        </p:tav>
                                        <p:tav tm="100000">
                                          <p:val>
                                            <p:strVal val="0-ppt_h/2"/>
                                          </p:val>
                                        </p:tav>
                                      </p:tavLst>
                                    </p:anim>
                                    <p:set>
                                      <p:cBhvr>
                                        <p:cTn id="13" dur="1" fill="hold">
                                          <p:stCondLst>
                                            <p:cond delay="499"/>
                                          </p:stCondLst>
                                        </p:cTn>
                                        <p:tgtEl>
                                          <p:spTgt spid="480274"/>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2000"/>
                                        <p:tgtEl>
                                          <p:spTgt spid="3"/>
                                        </p:tgtEl>
                                      </p:cBhvr>
                                    </p:animEffect>
                                  </p:childTnLst>
                                </p:cTn>
                              </p:par>
                              <p:par>
                                <p:cTn id="17" presetID="10"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2000"/>
                                        <p:tgtEl>
                                          <p:spTgt spid="2"/>
                                        </p:tgtEl>
                                      </p:cBhvr>
                                    </p:animEffect>
                                  </p:childTnLst>
                                </p:cTn>
                              </p:par>
                            </p:childTnLst>
                          </p:cTn>
                        </p:par>
                        <p:par>
                          <p:cTn id="20" fill="hold" nodeType="afterGroup">
                            <p:stCondLst>
                              <p:cond delay="2500"/>
                            </p:stCondLst>
                            <p:childTnLst>
                              <p:par>
                                <p:cTn id="21" presetID="35" presetClass="emph" presetSubtype="0" fill="hold" nodeType="afterEffect">
                                  <p:stCondLst>
                                    <p:cond delay="0"/>
                                  </p:stCondLst>
                                  <p:childTnLst>
                                    <p:anim calcmode="discrete" valueType="str">
                                      <p:cBhvr>
                                        <p:cTn id="22" dur="1000" fill="hold"/>
                                        <p:tgtEl>
                                          <p:spTgt spid="3"/>
                                        </p:tgtEl>
                                        <p:attrNameLst>
                                          <p:attrName>style.visibility</p:attrName>
                                        </p:attrNameLst>
                                      </p:cBhvr>
                                      <p:tavLst>
                                        <p:tav tm="0">
                                          <p:val>
                                            <p:strVal val="hidden"/>
                                          </p:val>
                                        </p:tav>
                                        <p:tav tm="50000">
                                          <p:val>
                                            <p:strVal val="visible"/>
                                          </p:val>
                                        </p:tav>
                                      </p:tavLst>
                                    </p:anim>
                                  </p:childTnLst>
                                </p:cTn>
                              </p:par>
                              <p:par>
                                <p:cTn id="23" presetID="35" presetClass="emph" presetSubtype="0" fill="hold" nodeType="withEffect">
                                  <p:stCondLst>
                                    <p:cond delay="0"/>
                                  </p:stCondLst>
                                  <p:childTnLst>
                                    <p:anim calcmode="discrete" valueType="str">
                                      <p:cBhvr>
                                        <p:cTn id="24"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6"/>
          <p:cNvSpPr>
            <a:spLocks noChangeAspect="1" noChangeArrowheads="1" noTextEdit="1"/>
          </p:cNvSpPr>
          <p:nvPr/>
        </p:nvSpPr>
        <p:spPr bwMode="auto">
          <a:xfrm>
            <a:off x="4048125" y="1909763"/>
            <a:ext cx="5019675" cy="3500437"/>
          </a:xfrm>
          <a:prstGeom prst="rect">
            <a:avLst/>
          </a:prstGeom>
          <a:noFill/>
          <a:ln w="9525">
            <a:noFill/>
            <a:miter lim="800000"/>
            <a:headEnd/>
            <a:tailEnd/>
          </a:ln>
        </p:spPr>
        <p:txBody>
          <a:bodyPr/>
          <a:lstStyle/>
          <a:p>
            <a:endParaRPr lang="en-US"/>
          </a:p>
        </p:txBody>
      </p:sp>
      <p:pic>
        <p:nvPicPr>
          <p:cNvPr id="24579" name="Picture 40" descr="C:\Users\yinong\Pictures\Figure 9.17 14685515.jpg"/>
          <p:cNvPicPr>
            <a:picLocks noChangeAspect="1" noChangeArrowheads="1"/>
          </p:cNvPicPr>
          <p:nvPr/>
        </p:nvPicPr>
        <p:blipFill>
          <a:blip r:embed="rId3" cstate="print"/>
          <a:srcRect/>
          <a:stretch>
            <a:fillRect/>
          </a:stretch>
        </p:blipFill>
        <p:spPr bwMode="auto">
          <a:xfrm>
            <a:off x="5159375" y="5076825"/>
            <a:ext cx="381000" cy="482600"/>
          </a:xfrm>
          <a:prstGeom prst="rect">
            <a:avLst/>
          </a:prstGeom>
          <a:noFill/>
          <a:ln w="9525">
            <a:noFill/>
            <a:miter lim="800000"/>
            <a:headEnd/>
            <a:tailEnd/>
          </a:ln>
        </p:spPr>
      </p:pic>
      <p:pic>
        <p:nvPicPr>
          <p:cNvPr id="24580" name="Picture 41" descr="C:\Users\yinong\Pictures\Figure 9.17 14685515.jpg"/>
          <p:cNvPicPr>
            <a:picLocks noChangeAspect="1" noChangeArrowheads="1"/>
          </p:cNvPicPr>
          <p:nvPr/>
        </p:nvPicPr>
        <p:blipFill>
          <a:blip r:embed="rId3" cstate="print"/>
          <a:srcRect/>
          <a:stretch>
            <a:fillRect/>
          </a:stretch>
        </p:blipFill>
        <p:spPr bwMode="auto">
          <a:xfrm>
            <a:off x="4348163" y="3067050"/>
            <a:ext cx="381000" cy="482600"/>
          </a:xfrm>
          <a:prstGeom prst="rect">
            <a:avLst/>
          </a:prstGeom>
          <a:noFill/>
          <a:ln w="9525">
            <a:noFill/>
            <a:miter lim="800000"/>
            <a:headEnd/>
            <a:tailEnd/>
          </a:ln>
        </p:spPr>
      </p:pic>
      <p:pic>
        <p:nvPicPr>
          <p:cNvPr id="24581" name="Picture 42" descr="C:\Users\yinong\Pictures\Figure 9.17 14685515.jpg"/>
          <p:cNvPicPr>
            <a:picLocks noChangeAspect="1" noChangeArrowheads="1"/>
          </p:cNvPicPr>
          <p:nvPr/>
        </p:nvPicPr>
        <p:blipFill>
          <a:blip r:embed="rId4" cstate="print"/>
          <a:srcRect/>
          <a:stretch>
            <a:fillRect/>
          </a:stretch>
        </p:blipFill>
        <p:spPr bwMode="auto">
          <a:xfrm>
            <a:off x="8335963" y="3049588"/>
            <a:ext cx="381000" cy="482600"/>
          </a:xfrm>
          <a:prstGeom prst="rect">
            <a:avLst/>
          </a:prstGeom>
          <a:noFill/>
          <a:ln w="9525">
            <a:noFill/>
            <a:miter lim="800000"/>
            <a:headEnd/>
            <a:tailEnd/>
          </a:ln>
        </p:spPr>
      </p:pic>
      <p:pic>
        <p:nvPicPr>
          <p:cNvPr id="24582" name="Picture 44" descr="C:\Users\yinong\Pictures\Figure 9.17 14685515.jpg"/>
          <p:cNvPicPr>
            <a:picLocks noChangeAspect="1" noChangeArrowheads="1"/>
          </p:cNvPicPr>
          <p:nvPr/>
        </p:nvPicPr>
        <p:blipFill>
          <a:blip r:embed="rId4" cstate="print"/>
          <a:srcRect/>
          <a:stretch>
            <a:fillRect/>
          </a:stretch>
        </p:blipFill>
        <p:spPr bwMode="auto">
          <a:xfrm>
            <a:off x="7954963" y="4672013"/>
            <a:ext cx="381000" cy="482600"/>
          </a:xfrm>
          <a:prstGeom prst="rect">
            <a:avLst/>
          </a:prstGeom>
          <a:noFill/>
          <a:ln w="9525">
            <a:noFill/>
            <a:miter lim="800000"/>
            <a:headEnd/>
            <a:tailEnd/>
          </a:ln>
        </p:spPr>
      </p:pic>
      <p:pic>
        <p:nvPicPr>
          <p:cNvPr id="24583" name="Picture 43" descr="C:\Users\yinong\Pictures\Figure 9.17 14685515.jpg"/>
          <p:cNvPicPr>
            <a:picLocks noChangeAspect="1" noChangeArrowheads="1"/>
          </p:cNvPicPr>
          <p:nvPr/>
        </p:nvPicPr>
        <p:blipFill>
          <a:blip r:embed="rId3" cstate="print"/>
          <a:srcRect/>
          <a:stretch>
            <a:fillRect/>
          </a:stretch>
        </p:blipFill>
        <p:spPr bwMode="auto">
          <a:xfrm>
            <a:off x="6400800" y="1512888"/>
            <a:ext cx="381000" cy="482600"/>
          </a:xfrm>
          <a:prstGeom prst="rect">
            <a:avLst/>
          </a:prstGeom>
          <a:noFill/>
          <a:ln w="9525">
            <a:noFill/>
            <a:miter lim="800000"/>
            <a:headEnd/>
            <a:tailEnd/>
          </a:ln>
        </p:spPr>
      </p:pic>
      <p:sp>
        <p:nvSpPr>
          <p:cNvPr id="24584" name="Slide Number Placeholder 5"/>
          <p:cNvSpPr>
            <a:spLocks noGrp="1"/>
          </p:cNvSpPr>
          <p:nvPr>
            <p:ph type="sldNum" sz="quarter" idx="12"/>
          </p:nvPr>
        </p:nvSpPr>
        <p:spPr>
          <a:noFill/>
        </p:spPr>
        <p:txBody>
          <a:bodyPr/>
          <a:lstStyle/>
          <a:p>
            <a:fld id="{3BFABA54-319F-473A-89FD-7027AA590055}" type="slidenum">
              <a:rPr lang="en-US" smtClean="0"/>
              <a:pPr/>
              <a:t>23</a:t>
            </a:fld>
            <a:endParaRPr lang="en-US" smtClean="0"/>
          </a:p>
        </p:txBody>
      </p:sp>
      <p:sp>
        <p:nvSpPr>
          <p:cNvPr id="24585" name="Rectangle 2"/>
          <p:cNvSpPr>
            <a:spLocks noGrp="1" noChangeArrowheads="1"/>
          </p:cNvSpPr>
          <p:nvPr>
            <p:ph type="title"/>
          </p:nvPr>
        </p:nvSpPr>
        <p:spPr/>
        <p:txBody>
          <a:bodyPr/>
          <a:lstStyle/>
          <a:p>
            <a:pPr eaLnBrk="1" hangingPunct="1"/>
            <a:r>
              <a:rPr lang="en-US" sz="2800" smtClean="0"/>
              <a:t>Deadlock Example: </a:t>
            </a:r>
            <a:r>
              <a:rPr lang="en-US" sz="2800" b="0" smtClean="0"/>
              <a:t>Dining Philosophers Problem</a:t>
            </a:r>
          </a:p>
        </p:txBody>
      </p:sp>
      <p:sp>
        <p:nvSpPr>
          <p:cNvPr id="24586" name="Text Box 5"/>
          <p:cNvSpPr txBox="1">
            <a:spLocks noChangeArrowheads="1"/>
          </p:cNvSpPr>
          <p:nvPr/>
        </p:nvSpPr>
        <p:spPr bwMode="auto">
          <a:xfrm>
            <a:off x="228600" y="1143000"/>
            <a:ext cx="3352800" cy="4838700"/>
          </a:xfrm>
          <a:prstGeom prst="rect">
            <a:avLst/>
          </a:prstGeom>
          <a:noFill/>
          <a:ln w="9525">
            <a:noFill/>
            <a:miter lim="800000"/>
            <a:headEnd/>
            <a:tailEnd/>
          </a:ln>
        </p:spPr>
        <p:txBody>
          <a:bodyPr>
            <a:spAutoFit/>
          </a:bodyPr>
          <a:lstStyle/>
          <a:p>
            <a:pPr marL="234950" indent="-234950">
              <a:buFontTx/>
              <a:buChar char="•"/>
            </a:pPr>
            <a:r>
              <a:rPr lang="en-US" sz="2400"/>
              <a:t>Five philosophers are  thinking and eating</a:t>
            </a:r>
          </a:p>
          <a:p>
            <a:pPr marL="234950" indent="-234950">
              <a:buFontTx/>
              <a:buChar char="•"/>
            </a:pPr>
            <a:r>
              <a:rPr lang="en-US" sz="2400"/>
              <a:t>They share a round table with 5 bowls and five chopsticks.</a:t>
            </a:r>
          </a:p>
          <a:p>
            <a:pPr marL="234950" indent="-234950">
              <a:buFontTx/>
              <a:buChar char="•"/>
            </a:pPr>
            <a:r>
              <a:rPr lang="en-US" sz="2400"/>
              <a:t>Thinking: independent;</a:t>
            </a:r>
          </a:p>
          <a:p>
            <a:pPr marL="234950" indent="-234950">
              <a:buFontTx/>
              <a:buChar char="•"/>
            </a:pPr>
            <a:r>
              <a:rPr lang="en-US" sz="2400"/>
              <a:t>Eating: one shares chopsticks with one's two neighbors.</a:t>
            </a:r>
          </a:p>
          <a:p>
            <a:pPr marL="234950" indent="-234950">
              <a:buFontTx/>
              <a:buChar char="•"/>
            </a:pPr>
            <a:r>
              <a:rPr lang="en-US" sz="2400"/>
              <a:t>A philosopher may only pick up one chopstick at a time</a:t>
            </a:r>
          </a:p>
          <a:p>
            <a:pPr marL="234950" indent="-234950"/>
            <a:endParaRPr lang="en-US" sz="2400"/>
          </a:p>
        </p:txBody>
      </p:sp>
      <p:sp>
        <p:nvSpPr>
          <p:cNvPr id="24587" name="Oval 8"/>
          <p:cNvSpPr>
            <a:spLocks noChangeArrowheads="1"/>
          </p:cNvSpPr>
          <p:nvPr/>
        </p:nvSpPr>
        <p:spPr bwMode="auto">
          <a:xfrm>
            <a:off x="5238750" y="2414588"/>
            <a:ext cx="2655888" cy="2662237"/>
          </a:xfrm>
          <a:prstGeom prst="ellipse">
            <a:avLst/>
          </a:prstGeom>
          <a:noFill/>
          <a:ln w="28575">
            <a:solidFill>
              <a:srgbClr val="996633"/>
            </a:solidFill>
            <a:round/>
            <a:headEnd/>
            <a:tailEnd/>
          </a:ln>
        </p:spPr>
        <p:txBody>
          <a:bodyPr/>
          <a:lstStyle/>
          <a:p>
            <a:endParaRPr lang="en-US"/>
          </a:p>
        </p:txBody>
      </p:sp>
      <p:sp>
        <p:nvSpPr>
          <p:cNvPr id="24588" name="Oval 14"/>
          <p:cNvSpPr>
            <a:spLocks noChangeArrowheads="1"/>
          </p:cNvSpPr>
          <p:nvPr/>
        </p:nvSpPr>
        <p:spPr bwMode="auto">
          <a:xfrm>
            <a:off x="5461000" y="3273425"/>
            <a:ext cx="309563" cy="309563"/>
          </a:xfrm>
          <a:prstGeom prst="ellipse">
            <a:avLst/>
          </a:prstGeom>
          <a:blipFill dpi="0" rotWithShape="0">
            <a:blip r:embed="rId5" cstate="print"/>
            <a:srcRect/>
            <a:tile tx="0" ty="0" sx="100000" sy="100000" flip="none" algn="tl"/>
          </a:blipFill>
          <a:ln w="17463">
            <a:solidFill>
              <a:srgbClr val="000000"/>
            </a:solidFill>
            <a:round/>
            <a:headEnd/>
            <a:tailEnd/>
          </a:ln>
        </p:spPr>
        <p:txBody>
          <a:bodyPr/>
          <a:lstStyle/>
          <a:p>
            <a:endParaRPr lang="en-US"/>
          </a:p>
        </p:txBody>
      </p:sp>
      <p:sp>
        <p:nvSpPr>
          <p:cNvPr id="24589" name="Oval 15"/>
          <p:cNvSpPr>
            <a:spLocks noChangeArrowheads="1"/>
          </p:cNvSpPr>
          <p:nvPr/>
        </p:nvSpPr>
        <p:spPr bwMode="auto">
          <a:xfrm>
            <a:off x="5511800" y="3324225"/>
            <a:ext cx="207963" cy="207963"/>
          </a:xfrm>
          <a:prstGeom prst="ellipse">
            <a:avLst/>
          </a:prstGeom>
          <a:solidFill>
            <a:srgbClr val="FFFFFF"/>
          </a:solidFill>
          <a:ln w="17463">
            <a:solidFill>
              <a:srgbClr val="000000"/>
            </a:solidFill>
            <a:round/>
            <a:headEnd/>
            <a:tailEnd/>
          </a:ln>
        </p:spPr>
        <p:txBody>
          <a:bodyPr/>
          <a:lstStyle/>
          <a:p>
            <a:endParaRPr lang="en-US"/>
          </a:p>
        </p:txBody>
      </p:sp>
      <p:sp>
        <p:nvSpPr>
          <p:cNvPr id="24590" name="Oval 16"/>
          <p:cNvSpPr>
            <a:spLocks noChangeArrowheads="1"/>
          </p:cNvSpPr>
          <p:nvPr/>
        </p:nvSpPr>
        <p:spPr bwMode="auto">
          <a:xfrm>
            <a:off x="6985000" y="4387850"/>
            <a:ext cx="327025" cy="311150"/>
          </a:xfrm>
          <a:prstGeom prst="ellipse">
            <a:avLst/>
          </a:prstGeom>
          <a:blipFill dpi="0" rotWithShape="0">
            <a:blip r:embed="rId5" cstate="print"/>
            <a:srcRect/>
            <a:tile tx="0" ty="0" sx="100000" sy="100000" flip="none" algn="tl"/>
          </a:blipFill>
          <a:ln w="17463">
            <a:solidFill>
              <a:srgbClr val="000000"/>
            </a:solidFill>
            <a:round/>
            <a:headEnd/>
            <a:tailEnd/>
          </a:ln>
        </p:spPr>
        <p:txBody>
          <a:bodyPr/>
          <a:lstStyle/>
          <a:p>
            <a:endParaRPr lang="en-US"/>
          </a:p>
        </p:txBody>
      </p:sp>
      <p:sp>
        <p:nvSpPr>
          <p:cNvPr id="24591" name="Oval 17"/>
          <p:cNvSpPr>
            <a:spLocks noChangeArrowheads="1"/>
          </p:cNvSpPr>
          <p:nvPr/>
        </p:nvSpPr>
        <p:spPr bwMode="auto">
          <a:xfrm>
            <a:off x="7037388" y="4440238"/>
            <a:ext cx="223837" cy="206375"/>
          </a:xfrm>
          <a:prstGeom prst="ellipse">
            <a:avLst/>
          </a:prstGeom>
          <a:solidFill>
            <a:srgbClr val="FFFFFF"/>
          </a:solidFill>
          <a:ln w="17463">
            <a:solidFill>
              <a:srgbClr val="000000"/>
            </a:solidFill>
            <a:round/>
            <a:headEnd/>
            <a:tailEnd/>
          </a:ln>
        </p:spPr>
        <p:txBody>
          <a:bodyPr/>
          <a:lstStyle/>
          <a:p>
            <a:endParaRPr lang="en-US"/>
          </a:p>
        </p:txBody>
      </p:sp>
      <p:sp>
        <p:nvSpPr>
          <p:cNvPr id="24592" name="Oval 18"/>
          <p:cNvSpPr>
            <a:spLocks noChangeArrowheads="1"/>
          </p:cNvSpPr>
          <p:nvPr/>
        </p:nvSpPr>
        <p:spPr bwMode="auto">
          <a:xfrm>
            <a:off x="5821363" y="4387850"/>
            <a:ext cx="325437" cy="311150"/>
          </a:xfrm>
          <a:prstGeom prst="ellipse">
            <a:avLst/>
          </a:prstGeom>
          <a:blipFill dpi="0" rotWithShape="0">
            <a:blip r:embed="rId5" cstate="print"/>
            <a:srcRect/>
            <a:tile tx="0" ty="0" sx="100000" sy="100000" flip="none" algn="tl"/>
          </a:blipFill>
          <a:ln w="17463">
            <a:solidFill>
              <a:srgbClr val="000000"/>
            </a:solidFill>
            <a:round/>
            <a:headEnd/>
            <a:tailEnd/>
          </a:ln>
        </p:spPr>
        <p:txBody>
          <a:bodyPr/>
          <a:lstStyle/>
          <a:p>
            <a:endParaRPr lang="en-US"/>
          </a:p>
        </p:txBody>
      </p:sp>
      <p:sp>
        <p:nvSpPr>
          <p:cNvPr id="24593" name="Oval 19"/>
          <p:cNvSpPr>
            <a:spLocks noChangeArrowheads="1"/>
          </p:cNvSpPr>
          <p:nvPr/>
        </p:nvSpPr>
        <p:spPr bwMode="auto">
          <a:xfrm>
            <a:off x="5872163" y="4440238"/>
            <a:ext cx="223837" cy="206375"/>
          </a:xfrm>
          <a:prstGeom prst="ellipse">
            <a:avLst/>
          </a:prstGeom>
          <a:solidFill>
            <a:srgbClr val="FFFFFF"/>
          </a:solidFill>
          <a:ln w="17463">
            <a:solidFill>
              <a:srgbClr val="000000"/>
            </a:solidFill>
            <a:round/>
            <a:headEnd/>
            <a:tailEnd/>
          </a:ln>
        </p:spPr>
        <p:txBody>
          <a:bodyPr/>
          <a:lstStyle/>
          <a:p>
            <a:endParaRPr lang="en-US"/>
          </a:p>
        </p:txBody>
      </p:sp>
      <p:sp>
        <p:nvSpPr>
          <p:cNvPr id="24594" name="Oval 20"/>
          <p:cNvSpPr>
            <a:spLocks noChangeArrowheads="1"/>
          </p:cNvSpPr>
          <p:nvPr/>
        </p:nvSpPr>
        <p:spPr bwMode="auto">
          <a:xfrm>
            <a:off x="7362825" y="3273425"/>
            <a:ext cx="327025" cy="309563"/>
          </a:xfrm>
          <a:prstGeom prst="ellipse">
            <a:avLst/>
          </a:prstGeom>
          <a:blipFill dpi="0" rotWithShape="0">
            <a:blip r:embed="rId5" cstate="print"/>
            <a:srcRect/>
            <a:tile tx="0" ty="0" sx="100000" sy="100000" flip="none" algn="tl"/>
          </a:blipFill>
          <a:ln w="17463">
            <a:solidFill>
              <a:srgbClr val="000000"/>
            </a:solidFill>
            <a:round/>
            <a:headEnd/>
            <a:tailEnd/>
          </a:ln>
        </p:spPr>
        <p:txBody>
          <a:bodyPr/>
          <a:lstStyle/>
          <a:p>
            <a:endParaRPr lang="en-US"/>
          </a:p>
        </p:txBody>
      </p:sp>
      <p:sp>
        <p:nvSpPr>
          <p:cNvPr id="24595" name="Oval 21"/>
          <p:cNvSpPr>
            <a:spLocks noChangeArrowheads="1"/>
          </p:cNvSpPr>
          <p:nvPr/>
        </p:nvSpPr>
        <p:spPr bwMode="auto">
          <a:xfrm>
            <a:off x="7413625" y="3324225"/>
            <a:ext cx="206375" cy="207963"/>
          </a:xfrm>
          <a:prstGeom prst="ellipse">
            <a:avLst/>
          </a:prstGeom>
          <a:noFill/>
          <a:ln w="17463">
            <a:solidFill>
              <a:srgbClr val="000000"/>
            </a:solidFill>
            <a:round/>
            <a:headEnd/>
            <a:tailEnd/>
          </a:ln>
        </p:spPr>
        <p:txBody>
          <a:bodyPr/>
          <a:lstStyle/>
          <a:p>
            <a:endParaRPr lang="en-US"/>
          </a:p>
        </p:txBody>
      </p:sp>
      <p:sp>
        <p:nvSpPr>
          <p:cNvPr id="24596" name="Oval 22"/>
          <p:cNvSpPr>
            <a:spLocks noChangeArrowheads="1"/>
          </p:cNvSpPr>
          <p:nvPr/>
        </p:nvSpPr>
        <p:spPr bwMode="auto">
          <a:xfrm>
            <a:off x="6454775" y="2587625"/>
            <a:ext cx="327025" cy="309563"/>
          </a:xfrm>
          <a:prstGeom prst="ellipse">
            <a:avLst/>
          </a:prstGeom>
          <a:blipFill dpi="0" rotWithShape="0">
            <a:blip r:embed="rId5" cstate="print"/>
            <a:srcRect/>
            <a:tile tx="0" ty="0" sx="100000" sy="100000" flip="none" algn="tl"/>
          </a:blipFill>
          <a:ln w="17463">
            <a:solidFill>
              <a:srgbClr val="000000"/>
            </a:solidFill>
            <a:round/>
            <a:headEnd/>
            <a:tailEnd/>
          </a:ln>
        </p:spPr>
        <p:txBody>
          <a:bodyPr/>
          <a:lstStyle/>
          <a:p>
            <a:endParaRPr lang="en-US"/>
          </a:p>
        </p:txBody>
      </p:sp>
      <p:sp>
        <p:nvSpPr>
          <p:cNvPr id="24597" name="Oval 23"/>
          <p:cNvSpPr>
            <a:spLocks noChangeArrowheads="1"/>
          </p:cNvSpPr>
          <p:nvPr/>
        </p:nvSpPr>
        <p:spPr bwMode="auto">
          <a:xfrm>
            <a:off x="6523038" y="2638425"/>
            <a:ext cx="206375" cy="206375"/>
          </a:xfrm>
          <a:prstGeom prst="ellipse">
            <a:avLst/>
          </a:prstGeom>
          <a:solidFill>
            <a:srgbClr val="FFFFFF"/>
          </a:solidFill>
          <a:ln w="17463">
            <a:solidFill>
              <a:srgbClr val="000000"/>
            </a:solidFill>
            <a:round/>
            <a:headEnd/>
            <a:tailEnd/>
          </a:ln>
        </p:spPr>
        <p:txBody>
          <a:bodyPr/>
          <a:lstStyle/>
          <a:p>
            <a:endParaRPr lang="en-US"/>
          </a:p>
        </p:txBody>
      </p:sp>
      <p:sp>
        <p:nvSpPr>
          <p:cNvPr id="23" name="Line 24"/>
          <p:cNvSpPr>
            <a:spLocks noChangeShapeType="1"/>
          </p:cNvSpPr>
          <p:nvPr/>
        </p:nvSpPr>
        <p:spPr bwMode="auto">
          <a:xfrm flipH="1" flipV="1">
            <a:off x="5864225" y="2836863"/>
            <a:ext cx="274638" cy="325437"/>
          </a:xfrm>
          <a:prstGeom prst="line">
            <a:avLst/>
          </a:prstGeom>
          <a:noFill/>
          <a:ln w="28575">
            <a:solidFill>
              <a:schemeClr val="accent1"/>
            </a:solidFill>
            <a:round/>
            <a:headEnd/>
            <a:tailEnd/>
          </a:ln>
        </p:spPr>
        <p:txBody>
          <a:bodyPr/>
          <a:lstStyle/>
          <a:p>
            <a:endParaRPr lang="en-US"/>
          </a:p>
        </p:txBody>
      </p:sp>
      <p:sp>
        <p:nvSpPr>
          <p:cNvPr id="24" name="Line 25"/>
          <p:cNvSpPr>
            <a:spLocks noChangeShapeType="1"/>
          </p:cNvSpPr>
          <p:nvPr/>
        </p:nvSpPr>
        <p:spPr bwMode="auto">
          <a:xfrm flipV="1">
            <a:off x="7029450" y="2887663"/>
            <a:ext cx="273050" cy="274637"/>
          </a:xfrm>
          <a:prstGeom prst="line">
            <a:avLst/>
          </a:prstGeom>
          <a:noFill/>
          <a:ln w="28575">
            <a:solidFill>
              <a:schemeClr val="accent1"/>
            </a:solidFill>
            <a:round/>
            <a:headEnd/>
            <a:tailEnd/>
          </a:ln>
        </p:spPr>
        <p:txBody>
          <a:bodyPr/>
          <a:lstStyle/>
          <a:p>
            <a:endParaRPr lang="en-US"/>
          </a:p>
        </p:txBody>
      </p:sp>
      <p:sp>
        <p:nvSpPr>
          <p:cNvPr id="25" name="Line 26"/>
          <p:cNvSpPr>
            <a:spLocks noChangeShapeType="1"/>
          </p:cNvSpPr>
          <p:nvPr/>
        </p:nvSpPr>
        <p:spPr bwMode="auto">
          <a:xfrm>
            <a:off x="7251700" y="3951288"/>
            <a:ext cx="360363" cy="155575"/>
          </a:xfrm>
          <a:prstGeom prst="line">
            <a:avLst/>
          </a:prstGeom>
          <a:noFill/>
          <a:ln w="28575">
            <a:solidFill>
              <a:schemeClr val="accent1"/>
            </a:solidFill>
            <a:round/>
            <a:headEnd/>
            <a:tailEnd/>
          </a:ln>
        </p:spPr>
        <p:txBody>
          <a:bodyPr/>
          <a:lstStyle/>
          <a:p>
            <a:endParaRPr lang="en-US"/>
          </a:p>
        </p:txBody>
      </p:sp>
      <p:sp>
        <p:nvSpPr>
          <p:cNvPr id="26" name="Line 27"/>
          <p:cNvSpPr>
            <a:spLocks noChangeShapeType="1"/>
          </p:cNvSpPr>
          <p:nvPr/>
        </p:nvSpPr>
        <p:spPr bwMode="auto">
          <a:xfrm>
            <a:off x="6565900" y="4483100"/>
            <a:ext cx="0" cy="430213"/>
          </a:xfrm>
          <a:prstGeom prst="line">
            <a:avLst/>
          </a:prstGeom>
          <a:noFill/>
          <a:ln w="28575">
            <a:solidFill>
              <a:schemeClr val="accent1"/>
            </a:solidFill>
            <a:round/>
            <a:headEnd/>
            <a:tailEnd/>
          </a:ln>
        </p:spPr>
        <p:txBody>
          <a:bodyPr/>
          <a:lstStyle/>
          <a:p>
            <a:endParaRPr lang="en-US"/>
          </a:p>
        </p:txBody>
      </p:sp>
      <p:sp>
        <p:nvSpPr>
          <p:cNvPr id="27" name="Line 28"/>
          <p:cNvSpPr>
            <a:spLocks noChangeShapeType="1"/>
          </p:cNvSpPr>
          <p:nvPr/>
        </p:nvSpPr>
        <p:spPr bwMode="auto">
          <a:xfrm flipH="1">
            <a:off x="5453063" y="3951288"/>
            <a:ext cx="411162" cy="103187"/>
          </a:xfrm>
          <a:prstGeom prst="line">
            <a:avLst/>
          </a:prstGeom>
          <a:noFill/>
          <a:ln w="28575">
            <a:solidFill>
              <a:schemeClr val="accent1"/>
            </a:solidFill>
            <a:round/>
            <a:headEnd/>
            <a:tailEnd/>
          </a:ln>
        </p:spPr>
        <p:txBody>
          <a:bodyPr/>
          <a:lstStyle/>
          <a:p>
            <a:endParaRPr lang="en-US"/>
          </a:p>
        </p:txBody>
      </p:sp>
      <p:sp>
        <p:nvSpPr>
          <p:cNvPr id="24603" name="Rectangle 29"/>
          <p:cNvSpPr>
            <a:spLocks noChangeArrowheads="1"/>
          </p:cNvSpPr>
          <p:nvPr/>
        </p:nvSpPr>
        <p:spPr bwMode="auto">
          <a:xfrm>
            <a:off x="4729163" y="3240088"/>
            <a:ext cx="454025" cy="292100"/>
          </a:xfrm>
          <a:prstGeom prst="rect">
            <a:avLst/>
          </a:prstGeom>
          <a:noFill/>
          <a:ln w="9525">
            <a:noFill/>
            <a:miter lim="800000"/>
            <a:headEnd/>
            <a:tailEnd/>
          </a:ln>
        </p:spPr>
        <p:txBody>
          <a:bodyPr lIns="0" tIns="0" rIns="0" bIns="0">
            <a:spAutoFit/>
          </a:bodyPr>
          <a:lstStyle/>
          <a:p>
            <a:r>
              <a:rPr lang="en-US" sz="1900" b="1">
                <a:latin typeface="Helvetica" charset="0"/>
              </a:rPr>
              <a:t>P0</a:t>
            </a:r>
            <a:endParaRPr lang="en-US"/>
          </a:p>
        </p:txBody>
      </p:sp>
      <p:sp>
        <p:nvSpPr>
          <p:cNvPr id="24604" name="Rectangle 30"/>
          <p:cNvSpPr>
            <a:spLocks noChangeArrowheads="1"/>
          </p:cNvSpPr>
          <p:nvPr/>
        </p:nvSpPr>
        <p:spPr bwMode="auto">
          <a:xfrm>
            <a:off x="6454775" y="1995488"/>
            <a:ext cx="641350" cy="292100"/>
          </a:xfrm>
          <a:prstGeom prst="rect">
            <a:avLst/>
          </a:prstGeom>
          <a:noFill/>
          <a:ln w="9525">
            <a:noFill/>
            <a:miter lim="800000"/>
            <a:headEnd/>
            <a:tailEnd/>
          </a:ln>
        </p:spPr>
        <p:txBody>
          <a:bodyPr lIns="0" tIns="0" rIns="0" bIns="0">
            <a:spAutoFit/>
          </a:bodyPr>
          <a:lstStyle/>
          <a:p>
            <a:r>
              <a:rPr lang="en-US" sz="1900" b="1">
                <a:latin typeface="Helvetica" charset="0"/>
              </a:rPr>
              <a:t>P1</a:t>
            </a:r>
            <a:endParaRPr lang="en-US"/>
          </a:p>
        </p:txBody>
      </p:sp>
      <p:sp>
        <p:nvSpPr>
          <p:cNvPr id="24605" name="Rectangle 31"/>
          <p:cNvSpPr>
            <a:spLocks noChangeArrowheads="1"/>
          </p:cNvSpPr>
          <p:nvPr/>
        </p:nvSpPr>
        <p:spPr bwMode="auto">
          <a:xfrm>
            <a:off x="8001000" y="3257550"/>
            <a:ext cx="601663" cy="292100"/>
          </a:xfrm>
          <a:prstGeom prst="rect">
            <a:avLst/>
          </a:prstGeom>
          <a:noFill/>
          <a:ln w="9525">
            <a:noFill/>
            <a:miter lim="800000"/>
            <a:headEnd/>
            <a:tailEnd/>
          </a:ln>
        </p:spPr>
        <p:txBody>
          <a:bodyPr lIns="0" tIns="0" rIns="0" bIns="0">
            <a:spAutoFit/>
          </a:bodyPr>
          <a:lstStyle/>
          <a:p>
            <a:r>
              <a:rPr lang="en-US" sz="1900" b="1">
                <a:latin typeface="Helvetica" charset="0"/>
              </a:rPr>
              <a:t>P2</a:t>
            </a:r>
            <a:endParaRPr lang="en-US"/>
          </a:p>
        </p:txBody>
      </p:sp>
      <p:sp>
        <p:nvSpPr>
          <p:cNvPr id="24606" name="Rectangle 32"/>
          <p:cNvSpPr>
            <a:spLocks noChangeArrowheads="1"/>
          </p:cNvSpPr>
          <p:nvPr/>
        </p:nvSpPr>
        <p:spPr bwMode="auto">
          <a:xfrm>
            <a:off x="7458075" y="4699000"/>
            <a:ext cx="496888" cy="292100"/>
          </a:xfrm>
          <a:prstGeom prst="rect">
            <a:avLst/>
          </a:prstGeom>
          <a:noFill/>
          <a:ln w="9525">
            <a:noFill/>
            <a:miter lim="800000"/>
            <a:headEnd/>
            <a:tailEnd/>
          </a:ln>
        </p:spPr>
        <p:txBody>
          <a:bodyPr lIns="0" tIns="0" rIns="0" bIns="0">
            <a:spAutoFit/>
          </a:bodyPr>
          <a:lstStyle/>
          <a:p>
            <a:r>
              <a:rPr lang="en-US" sz="1900" b="1">
                <a:latin typeface="Helvetica" charset="0"/>
              </a:rPr>
              <a:t>P3</a:t>
            </a:r>
            <a:endParaRPr lang="en-US"/>
          </a:p>
        </p:txBody>
      </p:sp>
      <p:sp>
        <p:nvSpPr>
          <p:cNvPr id="24607" name="Rectangle 33"/>
          <p:cNvSpPr>
            <a:spLocks noChangeArrowheads="1"/>
          </p:cNvSpPr>
          <p:nvPr/>
        </p:nvSpPr>
        <p:spPr bwMode="auto">
          <a:xfrm>
            <a:off x="5367338" y="4784725"/>
            <a:ext cx="496887" cy="292100"/>
          </a:xfrm>
          <a:prstGeom prst="rect">
            <a:avLst/>
          </a:prstGeom>
          <a:noFill/>
          <a:ln w="9525">
            <a:noFill/>
            <a:miter lim="800000"/>
            <a:headEnd/>
            <a:tailEnd/>
          </a:ln>
        </p:spPr>
        <p:txBody>
          <a:bodyPr lIns="0" tIns="0" rIns="0" bIns="0">
            <a:spAutoFit/>
          </a:bodyPr>
          <a:lstStyle/>
          <a:p>
            <a:r>
              <a:rPr lang="en-US" sz="1900" b="1">
                <a:latin typeface="Helvetica" charset="0"/>
              </a:rPr>
              <a:t>P4</a:t>
            </a:r>
            <a:endParaRPr lang="en-US"/>
          </a:p>
        </p:txBody>
      </p:sp>
      <p:sp>
        <p:nvSpPr>
          <p:cNvPr id="24608" name="Rectangle 34"/>
          <p:cNvSpPr>
            <a:spLocks noChangeArrowheads="1"/>
          </p:cNvSpPr>
          <p:nvPr/>
        </p:nvSpPr>
        <p:spPr bwMode="auto">
          <a:xfrm>
            <a:off x="4191000" y="3962400"/>
            <a:ext cx="1012825" cy="554038"/>
          </a:xfrm>
          <a:prstGeom prst="rect">
            <a:avLst/>
          </a:prstGeom>
          <a:noFill/>
          <a:ln w="9525">
            <a:noFill/>
            <a:miter lim="800000"/>
            <a:headEnd/>
            <a:tailEnd/>
          </a:ln>
        </p:spPr>
        <p:txBody>
          <a:bodyPr wrap="none" lIns="0" tIns="0" rIns="0" bIns="0">
            <a:spAutoFit/>
          </a:bodyPr>
          <a:lstStyle/>
          <a:p>
            <a:r>
              <a:rPr lang="en-US">
                <a:latin typeface="Helvetica" charset="0"/>
              </a:rPr>
              <a:t>Chopstick</a:t>
            </a:r>
          </a:p>
          <a:p>
            <a:r>
              <a:rPr lang="en-US">
                <a:latin typeface="Helvetica" charset="0"/>
              </a:rPr>
              <a:t>[0]</a:t>
            </a:r>
            <a:endParaRPr lang="en-US"/>
          </a:p>
        </p:txBody>
      </p:sp>
      <p:sp>
        <p:nvSpPr>
          <p:cNvPr id="24609" name="Rectangle 35"/>
          <p:cNvSpPr>
            <a:spLocks noChangeArrowheads="1"/>
          </p:cNvSpPr>
          <p:nvPr/>
        </p:nvSpPr>
        <p:spPr bwMode="auto">
          <a:xfrm>
            <a:off x="4778375" y="2286000"/>
            <a:ext cx="1012825" cy="554038"/>
          </a:xfrm>
          <a:prstGeom prst="rect">
            <a:avLst/>
          </a:prstGeom>
          <a:noFill/>
          <a:ln w="9525">
            <a:noFill/>
            <a:miter lim="800000"/>
            <a:headEnd/>
            <a:tailEnd/>
          </a:ln>
        </p:spPr>
        <p:txBody>
          <a:bodyPr wrap="none" lIns="0" tIns="0" rIns="0" bIns="0">
            <a:spAutoFit/>
          </a:bodyPr>
          <a:lstStyle/>
          <a:p>
            <a:r>
              <a:rPr lang="en-US">
                <a:latin typeface="Helvetica" charset="0"/>
              </a:rPr>
              <a:t>Chopstick</a:t>
            </a:r>
          </a:p>
          <a:p>
            <a:r>
              <a:rPr lang="en-US">
                <a:latin typeface="Helvetica" charset="0"/>
              </a:rPr>
              <a:t>[1]</a:t>
            </a:r>
            <a:endParaRPr lang="en-US"/>
          </a:p>
        </p:txBody>
      </p:sp>
      <p:sp>
        <p:nvSpPr>
          <p:cNvPr id="24610" name="Rectangle 36"/>
          <p:cNvSpPr>
            <a:spLocks noChangeArrowheads="1"/>
          </p:cNvSpPr>
          <p:nvPr/>
        </p:nvSpPr>
        <p:spPr bwMode="auto">
          <a:xfrm>
            <a:off x="7597775" y="2286000"/>
            <a:ext cx="1012825" cy="554038"/>
          </a:xfrm>
          <a:prstGeom prst="rect">
            <a:avLst/>
          </a:prstGeom>
          <a:noFill/>
          <a:ln w="9525">
            <a:noFill/>
            <a:miter lim="800000"/>
            <a:headEnd/>
            <a:tailEnd/>
          </a:ln>
        </p:spPr>
        <p:txBody>
          <a:bodyPr wrap="none" lIns="0" tIns="0" rIns="0" bIns="0">
            <a:spAutoFit/>
          </a:bodyPr>
          <a:lstStyle/>
          <a:p>
            <a:r>
              <a:rPr lang="en-US">
                <a:latin typeface="Helvetica" charset="0"/>
              </a:rPr>
              <a:t>Chopstick</a:t>
            </a:r>
          </a:p>
          <a:p>
            <a:r>
              <a:rPr lang="en-US">
                <a:latin typeface="Helvetica" charset="0"/>
              </a:rPr>
              <a:t>[2]</a:t>
            </a:r>
            <a:endParaRPr lang="en-US"/>
          </a:p>
        </p:txBody>
      </p:sp>
      <p:sp>
        <p:nvSpPr>
          <p:cNvPr id="24611" name="Rectangle 37"/>
          <p:cNvSpPr>
            <a:spLocks noChangeArrowheads="1"/>
          </p:cNvSpPr>
          <p:nvPr/>
        </p:nvSpPr>
        <p:spPr bwMode="auto">
          <a:xfrm>
            <a:off x="7954963" y="3886200"/>
            <a:ext cx="1012825" cy="554038"/>
          </a:xfrm>
          <a:prstGeom prst="rect">
            <a:avLst/>
          </a:prstGeom>
          <a:noFill/>
          <a:ln w="9525">
            <a:noFill/>
            <a:miter lim="800000"/>
            <a:headEnd/>
            <a:tailEnd/>
          </a:ln>
        </p:spPr>
        <p:txBody>
          <a:bodyPr wrap="none" lIns="0" tIns="0" rIns="0" bIns="0">
            <a:spAutoFit/>
          </a:bodyPr>
          <a:lstStyle/>
          <a:p>
            <a:r>
              <a:rPr lang="en-US">
                <a:latin typeface="Helvetica" charset="0"/>
              </a:rPr>
              <a:t>Chopstick</a:t>
            </a:r>
          </a:p>
          <a:p>
            <a:r>
              <a:rPr lang="en-US">
                <a:latin typeface="Helvetica" charset="0"/>
              </a:rPr>
              <a:t>[3]</a:t>
            </a:r>
            <a:endParaRPr lang="en-US"/>
          </a:p>
        </p:txBody>
      </p:sp>
      <p:sp>
        <p:nvSpPr>
          <p:cNvPr id="24612" name="Rectangle 38"/>
          <p:cNvSpPr>
            <a:spLocks noChangeArrowheads="1"/>
          </p:cNvSpPr>
          <p:nvPr/>
        </p:nvSpPr>
        <p:spPr bwMode="auto">
          <a:xfrm>
            <a:off x="6149975" y="5118100"/>
            <a:ext cx="1012825" cy="554038"/>
          </a:xfrm>
          <a:prstGeom prst="rect">
            <a:avLst/>
          </a:prstGeom>
          <a:noFill/>
          <a:ln w="9525">
            <a:noFill/>
            <a:miter lim="800000"/>
            <a:headEnd/>
            <a:tailEnd/>
          </a:ln>
        </p:spPr>
        <p:txBody>
          <a:bodyPr wrap="none" lIns="0" tIns="0" rIns="0" bIns="0">
            <a:spAutoFit/>
          </a:bodyPr>
          <a:lstStyle/>
          <a:p>
            <a:r>
              <a:rPr lang="en-US">
                <a:latin typeface="Helvetica" charset="0"/>
              </a:rPr>
              <a:t>Chopstick</a:t>
            </a:r>
          </a:p>
          <a:p>
            <a:r>
              <a:rPr lang="en-US">
                <a:latin typeface="Helvetica" charset="0"/>
              </a:rPr>
              <a:t>[4]</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1.11111E-6 5.06938E-6 C -0.00226 -0.03977 -0.00434 -0.07932 0.00382 -0.10036 C 0.01198 -0.12141 0.03056 -0.12395 0.04931 -0.12626 " pathEditMode="relative" ptsTypes="aaA">
                                      <p:cBhvr>
                                        <p:cTn id="6" dur="2000" fill="hold"/>
                                        <p:tgtEl>
                                          <p:spTgt spid="23"/>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2.5E-6 7.32655E-6 C 0.00903 -0.00369 0.01198 -0.00392 0.02344 -0.00508 C 0.02708 -0.00693 0.03177 -0.00786 0.03507 -0.0104 C 0.03785 -0.01248 0.04028 -0.01503 0.04288 -0.01734 C 0.0441 -0.01849 0.0467 -0.02081 0.0467 -0.02081 C 0.06423 -0.01849 0.06649 -0.01757 0.08576 -0.01896 C 0.08958 -0.02081 0.09357 -0.02243 0.09739 -0.02428 C 0.10989 -0.01318 0.10781 -0.01688 0.10781 0.00694 " pathEditMode="relative" ptsTypes="fffffffA">
                                      <p:cBhvr>
                                        <p:cTn id="8" dur="2000" fill="hold"/>
                                        <p:tgtEl>
                                          <p:spTgt spid="24"/>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2.5E-6 1.12858E-6 C -0.03056 -0.01248 -0.06111 -0.02497 -0.07396 -0.03977 C -0.08681 -0.05458 -0.08177 -0.07146 -0.07656 -0.08811 " pathEditMode="relative" ptsTypes="aaA">
                                      <p:cBhvr>
                                        <p:cTn id="10" dur="2000" fill="hold"/>
                                        <p:tgtEl>
                                          <p:spTgt spid="27"/>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2.77778E-7 -5.48566E-6 C 0.00608 -0.01227 0.00261 -0.0081 0.0092 -0.01388 C 0.01372 -0.02337 0.0257 -0.02822 0.03386 -0.03123 C 0.03768 -0.03054 0.04341 -0.03377 0.04549 -0.02938 C 0.05868 -0.00278 0.04341 -0.01065 0.03907 -0.01227 C 0.0408 -0.02892 0.04167 -0.02822 0.0507 -0.03817 C 0.05209 -0.03979 0.05295 -0.0421 0.05452 -0.04325 C 0.05695 -0.04511 0.06233 -0.04672 0.06233 -0.04672 C 0.07379 -0.0458 0.08212 -0.05042 0.08577 -0.03632 C 0.08525 -0.03169 0.08698 -0.02545 0.08438 -0.02244 C 0.08143 -0.01897 0.07657 -0.02198 0.07275 -0.02082 C 0.07118 -0.02036 0.07014 -0.01851 0.06893 -0.01735 C 0.06702 -0.01042 0.06476 -0.00926 0.05973 -0.00695 C 0.05573 -0.00163 0.05174 -0.0007 0.04809 0.00508 C 0.04497 0.01017 0.04306 0.01687 0.04028 0.02242 C 0.03368 0.0511 0.04775 0.08417 0.02726 0.10198 C 0.02552 0.10938 0.02223 0.11516 0.02084 0.12279 C 0.02032 0.12557 0.01945 0.13135 0.01945 0.13135 " pathEditMode="relative" ptsTypes="fffffffffffffffffA">
                                      <p:cBhvr>
                                        <p:cTn id="12" dur="2000" fill="hold"/>
                                        <p:tgtEl>
                                          <p:spTgt spid="25"/>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00209 0.00254 C 0.01527 0.00416 0.01944 0.00162 0.02517 0.02336 C 0.02361 0.03654 0.02517 0.0407 0.01475 0.037 C 0.01788 0.03076 0.01996 0.03053 0.02517 0.02845 C 0.02812 0.02891 0.03142 0.02845 0.0342 0.03006 C 0.0375 0.03191 0.03819 0.04209 0.03941 0.04579 C 0.0401 0.0481 0.04132 0.05042 0.04201 0.05273 C 0.04305 0.0562 0.04461 0.06314 0.04461 0.06314 C 0.04375 0.08303 0.04479 0.10014 0.03159 0.11147 C 0.0177 0.108 0.02968 0.10823 0.03298 0.10985 C 0.0342 0.11517 0.03472 0.12327 0.03038 0.12697 C 0.02812 0.12882 0.02257 0.13043 0.02257 0.13043 C 0.01475 0.13737 0.01232 0.13853 0.00312 0.14084 C -0.00452 0.13969 -0.01042 0.1376 -0.01771 0.13575 C -0.02396 0.13159 -0.03039 0.1309 -0.03716 0.12882 C -0.03803 0.12697 -0.03941 0.12558 -0.03976 0.1235 C -0.03993 0.12165 -0.03993 0.11841 -0.03855 0.11841 C -0.03716 0.11841 -0.03768 0.12188 -0.03716 0.1235 C -0.04028 0.13575 -0.04445 0.13205 -0.05417 0.13043 C -0.06129 0.12743 -0.06667 0.12118 -0.07362 0.11841 C -0.07778 0.11471 -0.07969 0.11008 -0.08403 0.10638 C -0.08629 0.09644 -0.0882 0.08673 -0.09046 0.07678 C -0.08681 0.06984 -0.08559 0.06892 -0.08004 0.07331 C -0.07882 0.07562 -0.07344 0.08395 -0.07882 0.08719 C -0.08195 0.08904 -0.08577 0.08603 -0.08924 0.08557 C -0.09046 0.08441 -0.09271 0.08418 -0.09306 0.0821 C -0.09757 0.0555 -0.0875 0.0562 -0.09566 0.0562 " pathEditMode="relative" ptsTypes="ffffffffffffffffffffffffffA">
                                      <p:cBhvr>
                                        <p:cTn id="14" dur="2000" fill="hold"/>
                                        <p:tgtEl>
                                          <p:spTgt spid="2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114550" y="1266825"/>
            <a:ext cx="7029450" cy="5438775"/>
          </a:xfrm>
          <a:prstGeom prst="rect">
            <a:avLst/>
          </a:prstGeom>
          <a:noFill/>
          <a:ln w="9525">
            <a:noFill/>
            <a:miter lim="800000"/>
            <a:headEnd/>
            <a:tailEnd/>
          </a:ln>
        </p:spPr>
      </p:pic>
      <p:sp>
        <p:nvSpPr>
          <p:cNvPr id="25602" name="Title 1"/>
          <p:cNvSpPr>
            <a:spLocks noGrp="1"/>
          </p:cNvSpPr>
          <p:nvPr>
            <p:ph type="title"/>
          </p:nvPr>
        </p:nvSpPr>
        <p:spPr>
          <a:xfrm>
            <a:off x="1066800" y="128588"/>
            <a:ext cx="7620000" cy="776287"/>
          </a:xfrm>
        </p:spPr>
        <p:txBody>
          <a:bodyPr/>
          <a:lstStyle/>
          <a:p>
            <a:pPr algn="ctr"/>
            <a:r>
              <a:rPr lang="en-US" sz="2800" smtClean="0"/>
              <a:t>Parallel Implementation Using Intel® </a:t>
            </a:r>
            <a:br>
              <a:rPr lang="en-US" sz="2800" smtClean="0"/>
            </a:br>
            <a:r>
              <a:rPr lang="en-US" sz="2800" smtClean="0"/>
              <a:t>Threading Building Blocks (Intel® TBB)</a:t>
            </a:r>
          </a:p>
        </p:txBody>
      </p:sp>
      <p:sp>
        <p:nvSpPr>
          <p:cNvPr id="25603" name="Slide Number Placeholder 3"/>
          <p:cNvSpPr>
            <a:spLocks noGrp="1"/>
          </p:cNvSpPr>
          <p:nvPr>
            <p:ph type="sldNum" sz="quarter" idx="12"/>
          </p:nvPr>
        </p:nvSpPr>
        <p:spPr>
          <a:noFill/>
        </p:spPr>
        <p:txBody>
          <a:bodyPr/>
          <a:lstStyle/>
          <a:p>
            <a:fld id="{F3E584FD-2945-4998-99B5-150A37E68008}" type="slidenum">
              <a:rPr lang="en-US" smtClean="0"/>
              <a:pPr/>
              <a:t>24</a:t>
            </a:fld>
            <a:endParaRPr lang="en-US" smtClean="0"/>
          </a:p>
        </p:txBody>
      </p:sp>
      <p:sp>
        <p:nvSpPr>
          <p:cNvPr id="25605" name="Rectangle 4"/>
          <p:cNvSpPr>
            <a:spLocks noChangeArrowheads="1"/>
          </p:cNvSpPr>
          <p:nvPr/>
        </p:nvSpPr>
        <p:spPr bwMode="auto">
          <a:xfrm>
            <a:off x="1066800" y="833438"/>
            <a:ext cx="8001000" cy="461962"/>
          </a:xfrm>
          <a:prstGeom prst="rect">
            <a:avLst/>
          </a:prstGeom>
          <a:noFill/>
          <a:ln w="9525">
            <a:noFill/>
            <a:miter lim="800000"/>
            <a:headEnd/>
            <a:tailEnd/>
          </a:ln>
        </p:spPr>
        <p:txBody>
          <a:bodyPr>
            <a:spAutoFit/>
          </a:bodyPr>
          <a:lstStyle/>
          <a:p>
            <a:r>
              <a:rPr lang="en-US" sz="1200">
                <a:latin typeface="Arial" charset="0"/>
                <a:cs typeface="Arial" charset="0"/>
                <a:hlinkClick r:id="rId3"/>
              </a:rPr>
              <a:t>http://software.intel.com/en-us/blogs/2011/01/10/using-the-intel-threading-building-blocks-graph-community-preview-feature-an-implementation-of-dining-philosophers/?cid=sw:Dining_Philos_Blog_JK4</a:t>
            </a:r>
            <a:endParaRPr lang="en-US" sz="1200">
              <a:latin typeface="Arial" charset="0"/>
              <a:cs typeface="Arial" charset="0"/>
            </a:endParaRPr>
          </a:p>
        </p:txBody>
      </p:sp>
      <p:sp>
        <p:nvSpPr>
          <p:cNvPr id="25606" name="TextBox 5"/>
          <p:cNvSpPr txBox="1">
            <a:spLocks noChangeArrowheads="1"/>
          </p:cNvSpPr>
          <p:nvPr/>
        </p:nvSpPr>
        <p:spPr bwMode="auto">
          <a:xfrm>
            <a:off x="4448175" y="5505450"/>
            <a:ext cx="2362200" cy="1200150"/>
          </a:xfrm>
          <a:prstGeom prst="rect">
            <a:avLst/>
          </a:prstGeom>
          <a:noFill/>
          <a:ln w="9525">
            <a:noFill/>
            <a:miter lim="800000"/>
            <a:headEnd/>
            <a:tailEnd/>
          </a:ln>
        </p:spPr>
        <p:txBody>
          <a:bodyPr>
            <a:spAutoFit/>
          </a:bodyPr>
          <a:lstStyle/>
          <a:p>
            <a:r>
              <a:rPr lang="en-US" dirty="0"/>
              <a:t>Four philosophers are shown in the diagram. In the code, the number is a variable.</a:t>
            </a:r>
          </a:p>
        </p:txBody>
      </p:sp>
      <p:pic>
        <p:nvPicPr>
          <p:cNvPr id="2" name="Picture 2" descr="https://software.intel.com/sites/default/files/m/6/f/8/DiningPhilosophersTable.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1" y="2362200"/>
            <a:ext cx="2286000" cy="30582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D8FFF9E3-7264-4492-A050-20B3A20B8AFE}" type="slidenum">
              <a:rPr lang="en-US" smtClean="0"/>
              <a:pPr/>
              <a:t>25</a:t>
            </a:fld>
            <a:endParaRPr lang="en-US" smtClean="0"/>
          </a:p>
        </p:txBody>
      </p:sp>
      <p:sp>
        <p:nvSpPr>
          <p:cNvPr id="26627" name="Rectangle 2"/>
          <p:cNvSpPr>
            <a:spLocks noGrp="1" noChangeArrowheads="1"/>
          </p:cNvSpPr>
          <p:nvPr>
            <p:ph type="title"/>
          </p:nvPr>
        </p:nvSpPr>
        <p:spPr/>
        <p:txBody>
          <a:bodyPr/>
          <a:lstStyle/>
          <a:p>
            <a:pPr eaLnBrk="1" hangingPunct="1"/>
            <a:r>
              <a:rPr lang="en-US" smtClean="0"/>
              <a:t>Livelock</a:t>
            </a:r>
          </a:p>
        </p:txBody>
      </p:sp>
      <p:sp>
        <p:nvSpPr>
          <p:cNvPr id="25604" name="Rectangle 3"/>
          <p:cNvSpPr>
            <a:spLocks noGrp="1" noChangeArrowheads="1"/>
          </p:cNvSpPr>
          <p:nvPr>
            <p:ph type="body" idx="1"/>
          </p:nvPr>
        </p:nvSpPr>
        <p:spPr>
          <a:xfrm>
            <a:off x="685800" y="1143000"/>
            <a:ext cx="8269288" cy="4608513"/>
          </a:xfrm>
        </p:spPr>
        <p:txBody>
          <a:bodyPr/>
          <a:lstStyle/>
          <a:p>
            <a:pPr eaLnBrk="1" hangingPunct="1">
              <a:lnSpc>
                <a:spcPct val="80000"/>
              </a:lnSpc>
            </a:pPr>
            <a:r>
              <a:rPr lang="en-US" altLang="zh-CN" sz="2400" smtClean="0">
                <a:ea typeface="SimSun" pitchFamily="2" charset="-122"/>
              </a:rPr>
              <a:t>A condition that occurs when two or more threads continually change their states in response to the changes of other threads. </a:t>
            </a:r>
          </a:p>
          <a:p>
            <a:pPr eaLnBrk="1" hangingPunct="1">
              <a:lnSpc>
                <a:spcPct val="80000"/>
              </a:lnSpc>
            </a:pPr>
            <a:r>
              <a:rPr lang="en-US" altLang="zh-CN" sz="2400" smtClean="0">
                <a:ea typeface="SimSun" pitchFamily="2" charset="-122"/>
              </a:rPr>
              <a:t>Different from deadlock, where the resources are held, the resources in the livelock are still free </a:t>
            </a:r>
            <a:endParaRPr lang="en-US" sz="2400" smtClean="0"/>
          </a:p>
          <a:p>
            <a:pPr eaLnBrk="1" hangingPunct="1">
              <a:lnSpc>
                <a:spcPct val="80000"/>
              </a:lnSpc>
            </a:pPr>
            <a:r>
              <a:rPr lang="en-US" altLang="zh-CN" sz="2400" smtClean="0">
                <a:ea typeface="SimSun" pitchFamily="2" charset="-122"/>
              </a:rPr>
              <a:t>The result is that none of the threads will obtain the resource to complete. </a:t>
            </a:r>
          </a:p>
          <a:p>
            <a:pPr eaLnBrk="1" hangingPunct="1">
              <a:lnSpc>
                <a:spcPct val="80000"/>
              </a:lnSpc>
            </a:pPr>
            <a:r>
              <a:rPr lang="en-US" altLang="zh-CN" sz="2400" smtClean="0">
                <a:ea typeface="SimSun" pitchFamily="2" charset="-122"/>
              </a:rPr>
              <a:t>Example, two threads try to acquire a lock at the same time, sleep for the same amount of time if the lock is on, then wake up and try to acquire the lock again at the same time. </a:t>
            </a:r>
          </a:p>
          <a:p>
            <a:pPr eaLnBrk="1" hangingPunct="1">
              <a:lnSpc>
                <a:spcPct val="80000"/>
              </a:lnSpc>
            </a:pPr>
            <a:r>
              <a:rPr lang="en-US" altLang="zh-CN" sz="2400" smtClean="0">
                <a:ea typeface="SimSun" pitchFamily="2" charset="-122"/>
              </a:rPr>
              <a:t>Analogy: two persons meet in a hallway. Each tries to step aside to let the other person through but they end up swaying from side to side getting in each other's way as they try to get out of the way. </a:t>
            </a:r>
          </a:p>
        </p:txBody>
      </p:sp>
      <p:sp>
        <p:nvSpPr>
          <p:cNvPr id="25605" name="Line 4"/>
          <p:cNvSpPr>
            <a:spLocks noChangeShapeType="1"/>
          </p:cNvSpPr>
          <p:nvPr/>
        </p:nvSpPr>
        <p:spPr bwMode="auto">
          <a:xfrm>
            <a:off x="76200" y="5486400"/>
            <a:ext cx="9067800" cy="46038"/>
          </a:xfrm>
          <a:prstGeom prst="line">
            <a:avLst/>
          </a:prstGeom>
          <a:noFill/>
          <a:ln w="76200">
            <a:solidFill>
              <a:srgbClr val="CCCCFF"/>
            </a:solidFill>
            <a:round/>
            <a:headEnd/>
            <a:tailEnd/>
          </a:ln>
        </p:spPr>
        <p:txBody>
          <a:bodyPr/>
          <a:lstStyle/>
          <a:p>
            <a:endParaRPr lang="en-US"/>
          </a:p>
        </p:txBody>
      </p:sp>
      <p:sp>
        <p:nvSpPr>
          <p:cNvPr id="25606" name="Line 5"/>
          <p:cNvSpPr>
            <a:spLocks noChangeShapeType="1"/>
          </p:cNvSpPr>
          <p:nvPr/>
        </p:nvSpPr>
        <p:spPr bwMode="auto">
          <a:xfrm>
            <a:off x="0" y="6629400"/>
            <a:ext cx="9067800" cy="46038"/>
          </a:xfrm>
          <a:prstGeom prst="line">
            <a:avLst/>
          </a:prstGeom>
          <a:noFill/>
          <a:ln w="76200">
            <a:solidFill>
              <a:srgbClr val="CCCCFF"/>
            </a:solidFill>
            <a:round/>
            <a:headEnd/>
            <a:tailEnd/>
          </a:ln>
        </p:spPr>
        <p:txBody>
          <a:bodyPr/>
          <a:lstStyle/>
          <a:p>
            <a:endParaRPr lang="en-US"/>
          </a:p>
        </p:txBody>
      </p:sp>
      <p:pic>
        <p:nvPicPr>
          <p:cNvPr id="25621" name="Picture 21" descr="C:\Users\yinong\AppData\Local\Microsoft\Windows\Temporary Internet Files\Content.IE5\9SWV8VBD\MCj04241140000[1].wmf"/>
          <p:cNvPicPr>
            <a:picLocks noChangeAspect="1" noChangeArrowheads="1"/>
          </p:cNvPicPr>
          <p:nvPr/>
        </p:nvPicPr>
        <p:blipFill>
          <a:blip r:embed="rId3" cstate="print"/>
          <a:srcRect/>
          <a:stretch>
            <a:fillRect/>
          </a:stretch>
        </p:blipFill>
        <p:spPr bwMode="auto">
          <a:xfrm>
            <a:off x="7239000" y="5995988"/>
            <a:ext cx="655638" cy="633412"/>
          </a:xfrm>
          <a:prstGeom prst="rect">
            <a:avLst/>
          </a:prstGeom>
          <a:noFill/>
          <a:ln w="9525">
            <a:noFill/>
            <a:miter lim="800000"/>
            <a:headEnd/>
            <a:tailEnd/>
          </a:ln>
        </p:spPr>
      </p:pic>
      <p:pic>
        <p:nvPicPr>
          <p:cNvPr id="22" name="Picture 21" descr="C:\Users\yinong\AppData\Local\Microsoft\Windows\Temporary Internet Files\Content.IE5\9SWV8VBD\MCj04241140000[1].wmf"/>
          <p:cNvPicPr>
            <a:picLocks noChangeAspect="1" noChangeArrowheads="1"/>
          </p:cNvPicPr>
          <p:nvPr/>
        </p:nvPicPr>
        <p:blipFill>
          <a:blip r:embed="rId3" cstate="print"/>
          <a:srcRect/>
          <a:stretch>
            <a:fillRect/>
          </a:stretch>
        </p:blipFill>
        <p:spPr bwMode="auto">
          <a:xfrm flipH="1">
            <a:off x="1828800" y="6040438"/>
            <a:ext cx="609600" cy="5889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605"/>
                                        </p:tgtEl>
                                        <p:attrNameLst>
                                          <p:attrName>style.visibility</p:attrName>
                                        </p:attrNameLst>
                                      </p:cBhvr>
                                      <p:to>
                                        <p:strVal val="visible"/>
                                      </p:to>
                                    </p:set>
                                    <p:animEffect transition="in" filter="wipe(left)">
                                      <p:cBhvr>
                                        <p:cTn id="7" dur="500"/>
                                        <p:tgtEl>
                                          <p:spTgt spid="2560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606"/>
                                        </p:tgtEl>
                                        <p:attrNameLst>
                                          <p:attrName>style.visibility</p:attrName>
                                        </p:attrNameLst>
                                      </p:cBhvr>
                                      <p:to>
                                        <p:strVal val="visible"/>
                                      </p:to>
                                    </p:set>
                                    <p:animEffect transition="in" filter="wipe(left)">
                                      <p:cBhvr>
                                        <p:cTn id="10" dur="500"/>
                                        <p:tgtEl>
                                          <p:spTgt spid="2560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5604">
                                            <p:txEl>
                                              <p:pRg st="3" end="3"/>
                                            </p:txEl>
                                          </p:spTgt>
                                        </p:tgtEl>
                                        <p:attrNameLst>
                                          <p:attrName>style.visibility</p:attrName>
                                        </p:attrNameLst>
                                      </p:cBhvr>
                                      <p:to>
                                        <p:strVal val="visible"/>
                                      </p:to>
                                    </p:set>
                                    <p:animEffect transition="in" filter="wipe(left)">
                                      <p:cBhvr>
                                        <p:cTn id="15" dur="500"/>
                                        <p:tgtEl>
                                          <p:spTgt spid="25604">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5604">
                                            <p:txEl>
                                              <p:pRg st="4" end="4"/>
                                            </p:txEl>
                                          </p:spTgt>
                                        </p:tgtEl>
                                        <p:attrNameLst>
                                          <p:attrName>style.visibility</p:attrName>
                                        </p:attrNameLst>
                                      </p:cBhvr>
                                      <p:to>
                                        <p:strVal val="visible"/>
                                      </p:to>
                                    </p:set>
                                    <p:animEffect transition="in" filter="wipe(left)">
                                      <p:cBhvr>
                                        <p:cTn id="20" dur="500"/>
                                        <p:tgtEl>
                                          <p:spTgt spid="25604">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3000" fill="hold"/>
                                        <p:tgtEl>
                                          <p:spTgt spid="22"/>
                                        </p:tgtEl>
                                        <p:attrNameLst>
                                          <p:attrName>ppt_x</p:attrName>
                                        </p:attrNameLst>
                                      </p:cBhvr>
                                      <p:tavLst>
                                        <p:tav tm="0">
                                          <p:val>
                                            <p:strVal val="0-#ppt_w/2"/>
                                          </p:val>
                                        </p:tav>
                                        <p:tav tm="100000">
                                          <p:val>
                                            <p:strVal val="#ppt_x"/>
                                          </p:val>
                                        </p:tav>
                                      </p:tavLst>
                                    </p:anim>
                                    <p:anim calcmode="lin" valueType="num">
                                      <p:cBhvr additive="base">
                                        <p:cTn id="26" dur="3000" fill="hold"/>
                                        <p:tgtEl>
                                          <p:spTgt spid="22"/>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25621"/>
                                        </p:tgtEl>
                                        <p:attrNameLst>
                                          <p:attrName>style.visibility</p:attrName>
                                        </p:attrNameLst>
                                      </p:cBhvr>
                                      <p:to>
                                        <p:strVal val="visible"/>
                                      </p:to>
                                    </p:set>
                                    <p:anim calcmode="lin" valueType="num">
                                      <p:cBhvr additive="base">
                                        <p:cTn id="29" dur="3000" fill="hold"/>
                                        <p:tgtEl>
                                          <p:spTgt spid="25621"/>
                                        </p:tgtEl>
                                        <p:attrNameLst>
                                          <p:attrName>ppt_x</p:attrName>
                                        </p:attrNameLst>
                                      </p:cBhvr>
                                      <p:tavLst>
                                        <p:tav tm="0">
                                          <p:val>
                                            <p:strVal val="1+#ppt_w/2"/>
                                          </p:val>
                                        </p:tav>
                                        <p:tav tm="100000">
                                          <p:val>
                                            <p:strVal val="#ppt_x"/>
                                          </p:val>
                                        </p:tav>
                                      </p:tavLst>
                                    </p:anim>
                                    <p:anim calcmode="lin" valueType="num">
                                      <p:cBhvr additive="base">
                                        <p:cTn id="30" dur="3000" fill="hold"/>
                                        <p:tgtEl>
                                          <p:spTgt spid="25621"/>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3000"/>
                            </p:stCondLst>
                            <p:childTnLst>
                              <p:par>
                                <p:cTn id="32" presetID="63" presetClass="path" presetSubtype="0" accel="50000" decel="50000" fill="hold" nodeType="afterEffect">
                                  <p:stCondLst>
                                    <p:cond delay="0"/>
                                  </p:stCondLst>
                                  <p:childTnLst>
                                    <p:animMotion origin="layout" path="M 0 0  L 0.25 0  E" pathEditMode="relative" ptsTypes="">
                                      <p:cBhvr>
                                        <p:cTn id="33" dur="2000" fill="hold"/>
                                        <p:tgtEl>
                                          <p:spTgt spid="22"/>
                                        </p:tgtEl>
                                        <p:attrNameLst>
                                          <p:attrName>ppt_x</p:attrName>
                                          <p:attrName>ppt_y</p:attrName>
                                        </p:attrNameLst>
                                      </p:cBhvr>
                                    </p:animMotion>
                                  </p:childTnLst>
                                </p:cTn>
                              </p:par>
                              <p:par>
                                <p:cTn id="34" presetID="35" presetClass="path" presetSubtype="0" accel="50000" decel="50000" fill="hold" nodeType="withEffect">
                                  <p:stCondLst>
                                    <p:cond delay="0"/>
                                  </p:stCondLst>
                                  <p:childTnLst>
                                    <p:animMotion origin="layout" path="M 0 0  L -0.25 0  E" pathEditMode="relative" ptsTypes="">
                                      <p:cBhvr>
                                        <p:cTn id="35" dur="2000" fill="hold"/>
                                        <p:tgtEl>
                                          <p:spTgt spid="25621"/>
                                        </p:tgtEl>
                                        <p:attrNameLst>
                                          <p:attrName>ppt_x</p:attrName>
                                          <p:attrName>ppt_y</p:attrName>
                                        </p:attrNameLst>
                                      </p:cBhvr>
                                    </p:animMotion>
                                  </p:childTnLst>
                                </p:cTn>
                              </p:par>
                            </p:childTnLst>
                          </p:cTn>
                        </p:par>
                        <p:par>
                          <p:cTn id="36" fill="hold" nodeType="afterGroup">
                            <p:stCondLst>
                              <p:cond delay="5000"/>
                            </p:stCondLst>
                            <p:childTnLst>
                              <p:par>
                                <p:cTn id="37" presetID="0" presetClass="path" presetSubtype="0" repeatCount="4000" accel="50000" decel="50000" fill="hold" nodeType="afterEffect">
                                  <p:stCondLst>
                                    <p:cond delay="0"/>
                                  </p:stCondLst>
                                  <p:childTnLst>
                                    <p:animMotion origin="layout" path="M 0.25 -3.7037E-6 L 0.25157 -0.0949 L 0.25 -3.7037E-6 Z " pathEditMode="relative" ptsTypes="AAA">
                                      <p:cBhvr>
                                        <p:cTn id="38" dur="2000" fill="hold"/>
                                        <p:tgtEl>
                                          <p:spTgt spid="22"/>
                                        </p:tgtEl>
                                        <p:attrNameLst>
                                          <p:attrName>ppt_x</p:attrName>
                                          <p:attrName>ppt_y</p:attrName>
                                        </p:attrNameLst>
                                      </p:cBhvr>
                                    </p:animMotion>
                                  </p:childTnLst>
                                </p:cTn>
                              </p:par>
                              <p:par>
                                <p:cTn id="39" presetID="0" presetClass="path" presetSubtype="0" repeatCount="4000" accel="50000" decel="50000" fill="hold" nodeType="withEffect">
                                  <p:stCondLst>
                                    <p:cond delay="0"/>
                                  </p:stCondLst>
                                  <p:childTnLst>
                                    <p:animMotion origin="layout" path="M -0.25 2.22222E-6 L -0.24844 -0.09283 L -0.25451 0.01018 " pathEditMode="relative" ptsTypes="AAA">
                                      <p:cBhvr>
                                        <p:cTn id="40" dur="2000" fill="hold"/>
                                        <p:tgtEl>
                                          <p:spTgt spid="25621"/>
                                        </p:tgtEl>
                                        <p:attrNameLst>
                                          <p:attrName>ppt_x</p:attrName>
                                          <p:attrName>ppt_y</p:attrName>
                                        </p:attrNameLst>
                                      </p:cBhvr>
                                    </p:animMotion>
                                  </p:childTnLst>
                                </p:cTn>
                              </p:par>
                            </p:childTnLst>
                          </p:cTn>
                        </p:par>
                        <p:par>
                          <p:cTn id="41" fill="hold" nodeType="afterGroup">
                            <p:stCondLst>
                              <p:cond delay="13000"/>
                            </p:stCondLst>
                            <p:childTnLst>
                              <p:par>
                                <p:cTn id="42" presetID="0" presetClass="path" presetSubtype="0" accel="50000" decel="50000" fill="hold" nodeType="afterEffect">
                                  <p:stCondLst>
                                    <p:cond delay="0"/>
                                  </p:stCondLst>
                                  <p:childTnLst>
                                    <p:animMotion origin="layout" path="M -0.25 7.40741E-7 C -0.2677 0.00162 -0.28524 0.00347 -0.29236 0.00417 " pathEditMode="relative" ptsTypes="aA">
                                      <p:cBhvr>
                                        <p:cTn id="43" dur="2000" fill="hold"/>
                                        <p:tgtEl>
                                          <p:spTgt spid="25621"/>
                                        </p:tgtEl>
                                        <p:attrNameLst>
                                          <p:attrName>ppt_x</p:attrName>
                                          <p:attrName>ppt_y</p:attrName>
                                        </p:attrNameLst>
                                      </p:cBhvr>
                                    </p:animMotion>
                                  </p:childTnLst>
                                </p:cTn>
                              </p:par>
                              <p:par>
                                <p:cTn id="44" presetID="0" presetClass="path" presetSubtype="0" accel="50000" decel="50000" fill="hold" nodeType="withEffect">
                                  <p:stCondLst>
                                    <p:cond delay="0"/>
                                  </p:stCondLst>
                                  <p:childTnLst>
                                    <p:animMotion origin="layout" path="M 0.25 2.96296E-6 C 0.2632 0.00254 0.27657 0.00509 0.28195 0.00625 " pathEditMode="relative" ptsTypes="aA">
                                      <p:cBhvr>
                                        <p:cTn id="45" dur="2000" fill="hold"/>
                                        <p:tgtEl>
                                          <p:spTgt spid="22"/>
                                        </p:tgtEl>
                                        <p:attrNameLst>
                                          <p:attrName>ppt_x</p:attrName>
                                          <p:attrName>ppt_y</p:attrName>
                                        </p:attrNameLst>
                                      </p:cBhvr>
                                    </p:animMotion>
                                  </p:childTnLst>
                                </p:cTn>
                              </p:par>
                            </p:childTnLst>
                          </p:cTn>
                        </p:par>
                        <p:par>
                          <p:cTn id="46" fill="hold" nodeType="afterGroup">
                            <p:stCondLst>
                              <p:cond delay="15000"/>
                            </p:stCondLst>
                            <p:childTnLst>
                              <p:par>
                                <p:cTn id="47" presetID="26" presetClass="emph" presetSubtype="0" repeatCount="3000" fill="hold" nodeType="afterEffect">
                                  <p:stCondLst>
                                    <p:cond delay="0"/>
                                  </p:stCondLst>
                                  <p:childTnLst>
                                    <p:animEffect transition="out" filter="fade">
                                      <p:cBhvr>
                                        <p:cTn id="48" dur="500" tmFilter="0, 0; .2, .5; .8, .5; 1, 0"/>
                                        <p:tgtEl>
                                          <p:spTgt spid="25621"/>
                                        </p:tgtEl>
                                      </p:cBhvr>
                                    </p:animEffect>
                                    <p:animScale>
                                      <p:cBhvr>
                                        <p:cTn id="49" dur="250" autoRev="1" fill="hold"/>
                                        <p:tgtEl>
                                          <p:spTgt spid="25621"/>
                                        </p:tgtEl>
                                      </p:cBhvr>
                                      <p:by x="105000" y="105000"/>
                                    </p:animScale>
                                  </p:childTnLst>
                                </p:cTn>
                              </p:par>
                              <p:par>
                                <p:cTn id="50" presetID="26" presetClass="emph" presetSubtype="0" repeatCount="3000" fill="hold" nodeType="withEffect">
                                  <p:stCondLst>
                                    <p:cond delay="0"/>
                                  </p:stCondLst>
                                  <p:childTnLst>
                                    <p:animEffect transition="out" filter="fade">
                                      <p:cBhvr>
                                        <p:cTn id="51" dur="500" tmFilter="0, 0; .2, .5; .8, .5; 1, 0"/>
                                        <p:tgtEl>
                                          <p:spTgt spid="22"/>
                                        </p:tgtEl>
                                      </p:cBhvr>
                                    </p:animEffect>
                                    <p:animScale>
                                      <p:cBhvr>
                                        <p:cTn id="52" dur="250" autoRev="1" fill="hold"/>
                                        <p:tgtEl>
                                          <p:spTgt spid="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animBg="1"/>
      <p:bldP spid="2560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E4CFAA56-AFCC-418D-A98F-49CB89D422C4}" type="slidenum">
              <a:rPr lang="en-US" smtClean="0"/>
              <a:pPr/>
              <a:t>26</a:t>
            </a:fld>
            <a:endParaRPr lang="en-US" smtClean="0"/>
          </a:p>
        </p:txBody>
      </p:sp>
      <p:sp>
        <p:nvSpPr>
          <p:cNvPr id="27651" name="Rectangle 2"/>
          <p:cNvSpPr>
            <a:spLocks noGrp="1" noChangeArrowheads="1"/>
          </p:cNvSpPr>
          <p:nvPr>
            <p:ph type="title"/>
          </p:nvPr>
        </p:nvSpPr>
        <p:spPr/>
        <p:txBody>
          <a:bodyPr/>
          <a:lstStyle/>
          <a:p>
            <a:pPr eaLnBrk="1" hangingPunct="1"/>
            <a:r>
              <a:rPr lang="en-US" smtClean="0"/>
              <a:t>Livelock Avoidance in Ethernet</a:t>
            </a:r>
          </a:p>
        </p:txBody>
      </p:sp>
      <p:sp>
        <p:nvSpPr>
          <p:cNvPr id="27652" name="Rectangle 3"/>
          <p:cNvSpPr>
            <a:spLocks noGrp="1" noChangeArrowheads="1"/>
          </p:cNvSpPr>
          <p:nvPr>
            <p:ph type="body" idx="1"/>
          </p:nvPr>
        </p:nvSpPr>
        <p:spPr>
          <a:xfrm>
            <a:off x="457200" y="1716088"/>
            <a:ext cx="8269288" cy="4608512"/>
          </a:xfrm>
        </p:spPr>
        <p:txBody>
          <a:bodyPr/>
          <a:lstStyle/>
          <a:p>
            <a:pPr eaLnBrk="1" hangingPunct="1"/>
            <a:r>
              <a:rPr lang="en-US" smtClean="0"/>
              <a:t>Before sending, a node listens to the bus and sends if the bus is free</a:t>
            </a:r>
          </a:p>
          <a:p>
            <a:pPr eaLnBrk="1" hangingPunct="1"/>
            <a:r>
              <a:rPr lang="en-US" smtClean="0"/>
              <a:t>If a collision occurs, waits for a </a:t>
            </a:r>
            <a:r>
              <a:rPr lang="en-US" b="1" smtClean="0">
                <a:solidFill>
                  <a:schemeClr val="tx2"/>
                </a:solidFill>
              </a:rPr>
              <a:t>random time</a:t>
            </a:r>
          </a:p>
          <a:p>
            <a:pPr lvl="1" eaLnBrk="1" hangingPunct="1"/>
            <a:r>
              <a:rPr lang="en-US" smtClean="0"/>
              <a:t>by 1st collision, wait 0 or 1 slots of time;</a:t>
            </a:r>
          </a:p>
          <a:p>
            <a:pPr lvl="1" eaLnBrk="1" hangingPunct="1"/>
            <a:r>
              <a:rPr lang="en-US" smtClean="0"/>
              <a:t>by 2nd collision, wait 0, 1, 2, or 3 slots;</a:t>
            </a:r>
          </a:p>
          <a:p>
            <a:pPr lvl="1" eaLnBrk="1" hangingPunct="1"/>
            <a:r>
              <a:rPr lang="en-US" smtClean="0"/>
              <a:t>by 3rd collision, wait 0, 1, 2, 3, 4, 5, 6, or 7 slots;</a:t>
            </a:r>
          </a:p>
          <a:p>
            <a:pPr lvl="1" eaLnBrk="1" hangingPunct="1"/>
            <a:r>
              <a:rPr lang="en-US" smtClean="0"/>
              <a:t>by 4th collision, wait 0 , 1, 2, 3, ..., or 15 slots;</a:t>
            </a:r>
          </a:p>
          <a:p>
            <a:pPr lvl="1" eaLnBrk="1" hangingPunct="1"/>
            <a:r>
              <a:rPr lang="en-US" smtClean="0"/>
              <a:t>	…</a:t>
            </a:r>
          </a:p>
          <a:p>
            <a:pPr lvl="1" eaLnBrk="1" hangingPunct="1"/>
            <a:r>
              <a:rPr lang="en-US" smtClean="0"/>
              <a:t>by nth collision, wait 0 , 1, 2, 3, ..., or 2</a:t>
            </a:r>
            <a:r>
              <a:rPr lang="en-US" baseline="30000" smtClean="0"/>
              <a:t>n-1</a:t>
            </a:r>
            <a:r>
              <a:rPr lang="en-US" smtClean="0"/>
              <a:t> slots.</a:t>
            </a:r>
          </a:p>
        </p:txBody>
      </p:sp>
      <p:sp>
        <p:nvSpPr>
          <p:cNvPr id="27653" name="Rectangle 4"/>
          <p:cNvSpPr>
            <a:spLocks noChangeArrowheads="1"/>
          </p:cNvSpPr>
          <p:nvPr/>
        </p:nvSpPr>
        <p:spPr bwMode="auto">
          <a:xfrm>
            <a:off x="849313" y="1108075"/>
            <a:ext cx="7783512" cy="519113"/>
          </a:xfrm>
          <a:prstGeom prst="rect">
            <a:avLst/>
          </a:prstGeom>
          <a:noFill/>
          <a:ln w="9525">
            <a:noFill/>
            <a:miter lim="800000"/>
            <a:headEnd/>
            <a:tailEnd/>
          </a:ln>
        </p:spPr>
        <p:txBody>
          <a:bodyPr wrap="none" anchor="ctr">
            <a:spAutoFit/>
          </a:bodyPr>
          <a:lstStyle/>
          <a:p>
            <a:pPr eaLnBrk="1" hangingPunct="1"/>
            <a:r>
              <a:rPr lang="en-US" sz="2800"/>
              <a:t>CSMA/CD protocol with binary exponential backoff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07472A77-25E9-4FC6-9AFD-5816D2021042}" type="slidenum">
              <a:rPr lang="en-US" smtClean="0"/>
              <a:pPr/>
              <a:t>27</a:t>
            </a:fld>
            <a:endParaRPr lang="en-US" smtClean="0"/>
          </a:p>
        </p:txBody>
      </p:sp>
      <p:sp>
        <p:nvSpPr>
          <p:cNvPr id="28675" name="Rectangle 2"/>
          <p:cNvSpPr>
            <a:spLocks noGrp="1" noChangeArrowheads="1"/>
          </p:cNvSpPr>
          <p:nvPr>
            <p:ph type="title"/>
          </p:nvPr>
        </p:nvSpPr>
        <p:spPr/>
        <p:txBody>
          <a:bodyPr/>
          <a:lstStyle/>
          <a:p>
            <a:pPr eaLnBrk="1" hangingPunct="1"/>
            <a:r>
              <a:rPr lang="en-US" smtClean="0"/>
              <a:t>Starvation and Avoidance </a:t>
            </a:r>
          </a:p>
        </p:txBody>
      </p:sp>
      <p:sp>
        <p:nvSpPr>
          <p:cNvPr id="28676" name="Rectangle 3"/>
          <p:cNvSpPr>
            <a:spLocks noGrp="1" noChangeArrowheads="1"/>
          </p:cNvSpPr>
          <p:nvPr>
            <p:ph type="body" idx="1"/>
          </p:nvPr>
        </p:nvSpPr>
        <p:spPr/>
        <p:txBody>
          <a:bodyPr/>
          <a:lstStyle/>
          <a:p>
            <a:pPr eaLnBrk="1" hangingPunct="1"/>
            <a:r>
              <a:rPr lang="en-US" altLang="zh-CN" dirty="0" smtClean="0">
                <a:ea typeface="SimSun" pitchFamily="2" charset="-122"/>
              </a:rPr>
              <a:t>A thread is theoretically able to gain access  to the shared resource (lock), but practically unable to gain regular access and is unable to make progress. </a:t>
            </a:r>
          </a:p>
          <a:p>
            <a:pPr eaLnBrk="1" hangingPunct="1"/>
            <a:r>
              <a:rPr lang="en-US" altLang="zh-CN" dirty="0" smtClean="0">
                <a:ea typeface="SimSun" pitchFamily="2" charset="-122"/>
              </a:rPr>
              <a:t>Particularly, when the threads are given priorities. If there are too many threads with high </a:t>
            </a:r>
            <a:r>
              <a:rPr lang="en-US" altLang="zh-CN" dirty="0" smtClean="0">
                <a:ea typeface="SimSun" pitchFamily="2" charset="-122"/>
              </a:rPr>
              <a:t>priorities, </a:t>
            </a:r>
            <a:r>
              <a:rPr lang="en-US" altLang="zh-CN" dirty="0" smtClean="0">
                <a:ea typeface="SimSun" pitchFamily="2" charset="-122"/>
              </a:rPr>
              <a:t>the threads with </a:t>
            </a:r>
            <a:r>
              <a:rPr lang="en-US" altLang="zh-CN" dirty="0" smtClean="0">
                <a:ea typeface="SimSun" pitchFamily="2" charset="-122"/>
              </a:rPr>
              <a:t>a low </a:t>
            </a:r>
            <a:r>
              <a:rPr lang="en-US" altLang="zh-CN" dirty="0" smtClean="0">
                <a:ea typeface="SimSun" pitchFamily="2" charset="-122"/>
              </a:rPr>
              <a:t>priority may starve. </a:t>
            </a:r>
          </a:p>
          <a:p>
            <a:pPr eaLnBrk="1" hangingPunct="1"/>
            <a:r>
              <a:rPr lang="en-US" altLang="zh-CN" dirty="0" smtClean="0">
                <a:ea typeface="SimSun" pitchFamily="2" charset="-122"/>
              </a:rPr>
              <a:t>One of the solution is to dynamically change the </a:t>
            </a:r>
            <a:r>
              <a:rPr lang="en-US" altLang="zh-CN" dirty="0" smtClean="0">
                <a:ea typeface="SimSun" pitchFamily="2" charset="-122"/>
              </a:rPr>
              <a:t>priorities </a:t>
            </a:r>
            <a:r>
              <a:rPr lang="en-US" altLang="zh-CN" dirty="0" smtClean="0">
                <a:ea typeface="SimSun" pitchFamily="2" charset="-122"/>
              </a:rPr>
              <a:t>of threads. The longer a thread waits, the higher the priority of the thread will become. </a:t>
            </a:r>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94495021-8ED8-4169-81C2-64561B10418A}" type="slidenum">
              <a:rPr lang="en-US" smtClean="0"/>
              <a:pPr/>
              <a:t>28</a:t>
            </a:fld>
            <a:endParaRPr lang="en-US" smtClean="0"/>
          </a:p>
        </p:txBody>
      </p:sp>
      <p:sp>
        <p:nvSpPr>
          <p:cNvPr id="29699" name="Rectangle 2"/>
          <p:cNvSpPr>
            <a:spLocks noGrp="1" noChangeArrowheads="1"/>
          </p:cNvSpPr>
          <p:nvPr>
            <p:ph type="title"/>
          </p:nvPr>
        </p:nvSpPr>
        <p:spPr/>
        <p:txBody>
          <a:bodyPr/>
          <a:lstStyle/>
          <a:p>
            <a:pPr eaLnBrk="1" hangingPunct="1"/>
            <a:r>
              <a:rPr lang="en-US" smtClean="0"/>
              <a:t>Unix Support to Distributed Computing</a:t>
            </a:r>
          </a:p>
        </p:txBody>
      </p:sp>
      <p:sp>
        <p:nvSpPr>
          <p:cNvPr id="29700" name="Text Box 4"/>
          <p:cNvSpPr txBox="1">
            <a:spLocks noChangeArrowheads="1"/>
          </p:cNvSpPr>
          <p:nvPr/>
        </p:nvSpPr>
        <p:spPr bwMode="auto">
          <a:xfrm>
            <a:off x="228600" y="1060450"/>
            <a:ext cx="8763000" cy="3619452"/>
          </a:xfrm>
          <a:prstGeom prst="rect">
            <a:avLst/>
          </a:prstGeom>
          <a:noFill/>
          <a:ln w="9525">
            <a:noFill/>
            <a:miter lim="800000"/>
            <a:headEnd/>
            <a:tailEnd/>
          </a:ln>
        </p:spPr>
        <p:txBody>
          <a:bodyPr>
            <a:spAutoFit/>
          </a:bodyPr>
          <a:lstStyle/>
          <a:p>
            <a:r>
              <a:rPr lang="en-US" dirty="0"/>
              <a:t>Most operating systems support multi-process programming. </a:t>
            </a:r>
            <a:r>
              <a:rPr lang="en-US" dirty="0" smtClean="0"/>
              <a:t>For example:</a:t>
            </a:r>
            <a:endParaRPr lang="en-US" dirty="0"/>
          </a:p>
          <a:p>
            <a:r>
              <a:rPr lang="en-US" dirty="0" smtClean="0"/>
              <a:t>In Unix</a:t>
            </a:r>
            <a:r>
              <a:rPr lang="en-US" dirty="0"/>
              <a:t>, several </a:t>
            </a:r>
            <a:r>
              <a:rPr lang="en-US" b="1" dirty="0">
                <a:solidFill>
                  <a:srgbClr val="0000FF"/>
                </a:solidFill>
              </a:rPr>
              <a:t>system calls </a:t>
            </a:r>
            <a:r>
              <a:rPr lang="en-US" dirty="0"/>
              <a:t>are provided for users (programmers) to start parallel processes.</a:t>
            </a:r>
            <a:endParaRPr lang="en-US" i="1" dirty="0"/>
          </a:p>
          <a:p>
            <a:pPr>
              <a:lnSpc>
                <a:spcPct val="130000"/>
              </a:lnSpc>
            </a:pPr>
            <a:r>
              <a:rPr lang="en-US" sz="2400" i="1" dirty="0" err="1"/>
              <a:t>int</a:t>
            </a:r>
            <a:r>
              <a:rPr lang="en-US" sz="2400" i="1" dirty="0"/>
              <a:t>  </a:t>
            </a:r>
            <a:r>
              <a:rPr lang="en-US" sz="2400" b="1" i="1" dirty="0"/>
              <a:t>fork</a:t>
            </a:r>
            <a:r>
              <a:rPr lang="en-US" sz="2400" i="1" dirty="0"/>
              <a:t>( )</a:t>
            </a:r>
          </a:p>
          <a:p>
            <a:r>
              <a:rPr lang="en-US" dirty="0"/>
              <a:t>When fork() is executed in a process, it creates a new (child) process, which is basically a copy of its parent process: The same program code (including the </a:t>
            </a:r>
            <a:r>
              <a:rPr lang="en-US" b="1" i="1" dirty="0"/>
              <a:t>fork( )</a:t>
            </a:r>
            <a:r>
              <a:rPr lang="en-US" dirty="0"/>
              <a:t> ), status, user-data, and system-data segments, will be copied. The only difference is that, the two processes will receive </a:t>
            </a:r>
            <a:r>
              <a:rPr lang="en-US" dirty="0">
                <a:solidFill>
                  <a:srgbClr val="0000FF"/>
                </a:solidFill>
              </a:rPr>
              <a:t>different return values </a:t>
            </a:r>
            <a:r>
              <a:rPr lang="en-US" dirty="0"/>
              <a:t>from the function </a:t>
            </a:r>
            <a:r>
              <a:rPr lang="en-US" b="1" i="1" dirty="0"/>
              <a:t>fork( )</a:t>
            </a:r>
            <a:r>
              <a:rPr lang="en-US" dirty="0"/>
              <a:t>.  </a:t>
            </a:r>
          </a:p>
          <a:p>
            <a:pPr marL="344488" lvl="1" indent="-230188">
              <a:buFontTx/>
              <a:buChar char="•"/>
            </a:pPr>
            <a:r>
              <a:rPr lang="en-US" dirty="0"/>
              <a:t>The child receives a 0 return value, whereas the parent receives the process-ID of the child. If the parent receives “-1” value, an error has occurred. </a:t>
            </a:r>
          </a:p>
          <a:p>
            <a:pPr marL="344488" lvl="1" indent="-230188">
              <a:buFontTx/>
              <a:buChar char="•"/>
            </a:pPr>
            <a:r>
              <a:rPr lang="en-US" b="1" i="1" dirty="0"/>
              <a:t>fork ( )</a:t>
            </a:r>
            <a:r>
              <a:rPr lang="en-US" dirty="0"/>
              <a:t> has no arguments, the caller could not have done anything wrong. The only cause of an error is resource exhaustion. The parent may want to wait a while (with a </a:t>
            </a:r>
            <a:r>
              <a:rPr lang="en-US" i="1" dirty="0"/>
              <a:t>sleep</a:t>
            </a:r>
            <a:r>
              <a:rPr lang="en-US" dirty="0"/>
              <a:t> call) and try again.</a:t>
            </a:r>
          </a:p>
        </p:txBody>
      </p:sp>
      <p:sp>
        <p:nvSpPr>
          <p:cNvPr id="454666" name="Rectangle 10"/>
          <p:cNvSpPr>
            <a:spLocks noChangeArrowheads="1"/>
          </p:cNvSpPr>
          <p:nvPr/>
        </p:nvSpPr>
        <p:spPr bwMode="auto">
          <a:xfrm>
            <a:off x="1219200" y="4724400"/>
            <a:ext cx="2362200" cy="1905000"/>
          </a:xfrm>
          <a:prstGeom prst="rect">
            <a:avLst/>
          </a:prstGeom>
          <a:solidFill>
            <a:schemeClr val="bg1"/>
          </a:solidFill>
          <a:ln w="9525">
            <a:solidFill>
              <a:schemeClr val="tx1"/>
            </a:solidFill>
            <a:miter lim="800000"/>
            <a:headEnd/>
            <a:tailEnd/>
          </a:ln>
        </p:spPr>
        <p:txBody>
          <a:bodyPr wrap="none" anchor="ctr"/>
          <a:lstStyle/>
          <a:p>
            <a:r>
              <a:rPr lang="en-US"/>
              <a:t>….</a:t>
            </a:r>
          </a:p>
          <a:p>
            <a:r>
              <a:rPr lang="en-US"/>
              <a:t>switch(fork()) </a:t>
            </a:r>
          </a:p>
          <a:p>
            <a:r>
              <a:rPr lang="en-US"/>
              <a:t>-1: //error</a:t>
            </a:r>
          </a:p>
          <a:p>
            <a:r>
              <a:rPr lang="en-US"/>
              <a:t>0:  // child </a:t>
            </a:r>
            <a:r>
              <a:rPr lang="en-US" i="1"/>
              <a:t>exec</a:t>
            </a:r>
            <a:endParaRPr lang="en-US"/>
          </a:p>
          <a:p>
            <a:r>
              <a:rPr lang="en-US">
                <a:solidFill>
                  <a:schemeClr val="folHlink"/>
                </a:solidFill>
              </a:rPr>
              <a:t>default</a:t>
            </a:r>
            <a:r>
              <a:rPr lang="en-US"/>
              <a:t>: </a:t>
            </a:r>
            <a:r>
              <a:rPr lang="en-US">
                <a:solidFill>
                  <a:schemeClr val="folHlink"/>
                </a:solidFill>
              </a:rPr>
              <a:t>// parent thread</a:t>
            </a:r>
          </a:p>
        </p:txBody>
      </p:sp>
      <p:sp>
        <p:nvSpPr>
          <p:cNvPr id="454668" name="Rectangle 12"/>
          <p:cNvSpPr>
            <a:spLocks noChangeArrowheads="1"/>
          </p:cNvSpPr>
          <p:nvPr/>
        </p:nvSpPr>
        <p:spPr bwMode="auto">
          <a:xfrm>
            <a:off x="5638800" y="4724400"/>
            <a:ext cx="2286000" cy="1905000"/>
          </a:xfrm>
          <a:prstGeom prst="rect">
            <a:avLst/>
          </a:prstGeom>
          <a:solidFill>
            <a:schemeClr val="bg1"/>
          </a:solidFill>
          <a:ln w="9525">
            <a:solidFill>
              <a:schemeClr val="tx1"/>
            </a:solidFill>
            <a:miter lim="800000"/>
            <a:headEnd/>
            <a:tailEnd/>
          </a:ln>
        </p:spPr>
        <p:txBody>
          <a:bodyPr wrap="none" anchor="ctr"/>
          <a:lstStyle/>
          <a:p>
            <a:r>
              <a:rPr lang="en-US"/>
              <a:t>….</a:t>
            </a:r>
          </a:p>
          <a:p>
            <a:r>
              <a:rPr lang="en-US"/>
              <a:t>switch(fork()) </a:t>
            </a:r>
          </a:p>
          <a:p>
            <a:r>
              <a:rPr lang="en-US"/>
              <a:t>-1: //error</a:t>
            </a:r>
          </a:p>
          <a:p>
            <a:r>
              <a:rPr lang="en-US">
                <a:solidFill>
                  <a:schemeClr val="folHlink"/>
                </a:solidFill>
              </a:rPr>
              <a:t>0:  // child </a:t>
            </a:r>
            <a:r>
              <a:rPr lang="en-US" i="1">
                <a:solidFill>
                  <a:schemeClr val="folHlink"/>
                </a:solidFill>
              </a:rPr>
              <a:t>exec</a:t>
            </a:r>
            <a:endParaRPr lang="en-US">
              <a:solidFill>
                <a:schemeClr val="folHlink"/>
              </a:solidFill>
            </a:endParaRPr>
          </a:p>
          <a:p>
            <a:r>
              <a:rPr lang="en-US"/>
              <a:t>default: // parent thread</a:t>
            </a:r>
          </a:p>
        </p:txBody>
      </p:sp>
      <p:sp>
        <p:nvSpPr>
          <p:cNvPr id="454670" name="AutoShape 14"/>
          <p:cNvSpPr>
            <a:spLocks noChangeArrowheads="1"/>
          </p:cNvSpPr>
          <p:nvPr/>
        </p:nvSpPr>
        <p:spPr bwMode="auto">
          <a:xfrm>
            <a:off x="3810000" y="5219700"/>
            <a:ext cx="1295400" cy="990600"/>
          </a:xfrm>
          <a:prstGeom prst="notchedRightArrow">
            <a:avLst>
              <a:gd name="adj1" fmla="val 50000"/>
              <a:gd name="adj2" fmla="val 32692"/>
            </a:avLst>
          </a:prstGeom>
          <a:solidFill>
            <a:schemeClr val="accent1"/>
          </a:solidFill>
          <a:ln w="9525">
            <a:solidFill>
              <a:schemeClr val="tx1"/>
            </a:solidFill>
            <a:miter lim="800000"/>
            <a:headEnd/>
            <a:tailEnd/>
          </a:ln>
        </p:spPr>
        <p:txBody>
          <a:bodyPr wrap="none" anchor="ctr"/>
          <a:lstStyle/>
          <a:p>
            <a:pPr algn="ctr"/>
            <a:r>
              <a:rPr lang="en-US" sz="1400"/>
              <a:t>Create a </a:t>
            </a:r>
          </a:p>
          <a:p>
            <a:pPr algn="ctr"/>
            <a:r>
              <a:rPr lang="en-US" sz="1400"/>
              <a:t>child process</a:t>
            </a:r>
          </a:p>
        </p:txBody>
      </p:sp>
      <p:sp>
        <p:nvSpPr>
          <p:cNvPr id="29704" name="TextBox 4"/>
          <p:cNvSpPr txBox="1">
            <a:spLocks noChangeArrowheads="1"/>
          </p:cNvSpPr>
          <p:nvPr/>
        </p:nvSpPr>
        <p:spPr bwMode="auto">
          <a:xfrm>
            <a:off x="6629400" y="776288"/>
            <a:ext cx="1861343" cy="369332"/>
          </a:xfrm>
          <a:prstGeom prst="rect">
            <a:avLst/>
          </a:prstGeom>
          <a:noFill/>
          <a:ln w="9525">
            <a:noFill/>
            <a:miter lim="800000"/>
            <a:headEnd/>
            <a:tailEnd/>
          </a:ln>
        </p:spPr>
        <p:txBody>
          <a:bodyPr wrap="none">
            <a:spAutoFit/>
          </a:bodyPr>
          <a:lstStyle/>
          <a:p>
            <a:r>
              <a:rPr lang="en-US" dirty="0"/>
              <a:t>Text Section </a:t>
            </a:r>
            <a:r>
              <a:rPr lang="en-US" dirty="0" smtClean="0"/>
              <a:t>2.3.5</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4666"/>
                                        </p:tgtEl>
                                        <p:attrNameLst>
                                          <p:attrName>style.visibility</p:attrName>
                                        </p:attrNameLst>
                                      </p:cBhvr>
                                      <p:to>
                                        <p:strVal val="visible"/>
                                      </p:to>
                                    </p:set>
                                    <p:animEffect transition="in" filter="fade">
                                      <p:cBhvr>
                                        <p:cTn id="7" dur="2000"/>
                                        <p:tgtEl>
                                          <p:spTgt spid="454666"/>
                                        </p:tgtEl>
                                      </p:cBhvr>
                                    </p:animEffect>
                                  </p:childTnLst>
                                </p:cTn>
                              </p:par>
                            </p:childTnLst>
                          </p:cTn>
                        </p:par>
                        <p:par>
                          <p:cTn id="8" fill="hold" nodeType="afterGroup">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454668"/>
                                        </p:tgtEl>
                                        <p:attrNameLst>
                                          <p:attrName>style.visibility</p:attrName>
                                        </p:attrNameLst>
                                      </p:cBhvr>
                                      <p:to>
                                        <p:strVal val="visible"/>
                                      </p:to>
                                    </p:set>
                                    <p:animEffect transition="in" filter="wipe(left)">
                                      <p:cBhvr>
                                        <p:cTn id="11" dur="500"/>
                                        <p:tgtEl>
                                          <p:spTgt spid="454668"/>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454670"/>
                                        </p:tgtEl>
                                        <p:attrNameLst>
                                          <p:attrName>style.visibility</p:attrName>
                                        </p:attrNameLst>
                                      </p:cBhvr>
                                      <p:to>
                                        <p:strVal val="visible"/>
                                      </p:to>
                                    </p:set>
                                    <p:animEffect transition="in" filter="wipe(left)">
                                      <p:cBhvr>
                                        <p:cTn id="14" dur="500"/>
                                        <p:tgtEl>
                                          <p:spTgt spid="454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66" grpId="0" animBg="1"/>
      <p:bldP spid="454668" grpId="0" animBg="1"/>
      <p:bldP spid="45467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F72A4F90-AE71-46BD-805E-EDFFC2447E11}" type="slidenum">
              <a:rPr lang="en-US" smtClean="0"/>
              <a:pPr/>
              <a:t>29</a:t>
            </a:fld>
            <a:endParaRPr lang="en-US" smtClean="0"/>
          </a:p>
        </p:txBody>
      </p:sp>
      <p:sp>
        <p:nvSpPr>
          <p:cNvPr id="30723" name="Rectangle 2"/>
          <p:cNvSpPr>
            <a:spLocks noGrp="1" noChangeArrowheads="1"/>
          </p:cNvSpPr>
          <p:nvPr>
            <p:ph type="title"/>
          </p:nvPr>
        </p:nvSpPr>
        <p:spPr/>
        <p:txBody>
          <a:bodyPr/>
          <a:lstStyle/>
          <a:p>
            <a:pPr eaLnBrk="1" hangingPunct="1"/>
            <a:r>
              <a:rPr lang="en-US" smtClean="0"/>
              <a:t>Unix Support to Distributed Computing</a:t>
            </a:r>
          </a:p>
        </p:txBody>
      </p:sp>
      <p:sp>
        <p:nvSpPr>
          <p:cNvPr id="30724" name="Text Box 3"/>
          <p:cNvSpPr txBox="1">
            <a:spLocks noChangeArrowheads="1"/>
          </p:cNvSpPr>
          <p:nvPr/>
        </p:nvSpPr>
        <p:spPr bwMode="auto">
          <a:xfrm>
            <a:off x="457200" y="990600"/>
            <a:ext cx="8534400" cy="5483225"/>
          </a:xfrm>
          <a:prstGeom prst="rect">
            <a:avLst/>
          </a:prstGeom>
          <a:noFill/>
          <a:ln w="9525">
            <a:noFill/>
            <a:miter lim="800000"/>
            <a:headEnd/>
            <a:tailEnd/>
          </a:ln>
        </p:spPr>
        <p:txBody>
          <a:bodyPr>
            <a:spAutoFit/>
          </a:bodyPr>
          <a:lstStyle/>
          <a:p>
            <a:pPr marL="457200" indent="-457200">
              <a:lnSpc>
                <a:spcPct val="120000"/>
              </a:lnSpc>
              <a:tabLst>
                <a:tab pos="914400" algn="l"/>
                <a:tab pos="1371600" algn="l"/>
                <a:tab pos="4343400" algn="l"/>
              </a:tabLst>
            </a:pPr>
            <a:r>
              <a:rPr lang="en-US" sz="2400" i="1" dirty="0" err="1"/>
              <a:t>int</a:t>
            </a:r>
            <a:r>
              <a:rPr lang="en-US" sz="2400" i="1" dirty="0"/>
              <a:t>  </a:t>
            </a:r>
            <a:r>
              <a:rPr lang="en-US" sz="2400" b="1" i="1" dirty="0"/>
              <a:t>exec</a:t>
            </a:r>
            <a:r>
              <a:rPr lang="en-US" sz="2400" i="1" dirty="0"/>
              <a:t>( )</a:t>
            </a:r>
          </a:p>
          <a:p>
            <a:pPr marL="457200" indent="-457200">
              <a:lnSpc>
                <a:spcPct val="120000"/>
              </a:lnSpc>
              <a:tabLst>
                <a:tab pos="914400" algn="l"/>
                <a:tab pos="1371600" algn="l"/>
                <a:tab pos="4343400" algn="l"/>
              </a:tabLst>
            </a:pPr>
            <a:r>
              <a:rPr lang="en-US" dirty="0"/>
              <a:t>Usually, the child process executes an </a:t>
            </a:r>
            <a:r>
              <a:rPr lang="en-US" i="1" dirty="0"/>
              <a:t>exec</a:t>
            </a:r>
            <a:r>
              <a:rPr lang="en-US" dirty="0"/>
              <a:t> system-call after the return of </a:t>
            </a:r>
            <a:r>
              <a:rPr lang="en-US" i="1" dirty="0"/>
              <a:t>fork</a:t>
            </a:r>
            <a:r>
              <a:rPr lang="en-US" dirty="0"/>
              <a:t>, whereas the parent either waits for the child to terminate or goes off to do something else.</a:t>
            </a:r>
          </a:p>
          <a:p>
            <a:pPr marL="457200" indent="-457200">
              <a:lnSpc>
                <a:spcPct val="120000"/>
              </a:lnSpc>
              <a:tabLst>
                <a:tab pos="914400" algn="l"/>
                <a:tab pos="1371600" algn="l"/>
                <a:tab pos="4343400" algn="l"/>
              </a:tabLst>
            </a:pPr>
            <a:r>
              <a:rPr lang="en-US" dirty="0"/>
              <a:t>The </a:t>
            </a:r>
            <a:r>
              <a:rPr lang="en-US" i="1" dirty="0"/>
              <a:t>exec</a:t>
            </a:r>
            <a:r>
              <a:rPr lang="en-US" dirty="0"/>
              <a:t> system-call </a:t>
            </a:r>
            <a:r>
              <a:rPr lang="en-US" dirty="0" smtClean="0"/>
              <a:t>reinitializes </a:t>
            </a:r>
            <a:r>
              <a:rPr lang="en-US" dirty="0"/>
              <a:t>a process from the given program.</a:t>
            </a:r>
          </a:p>
          <a:p>
            <a:pPr marL="457200" indent="-457200">
              <a:lnSpc>
                <a:spcPct val="120000"/>
              </a:lnSpc>
              <a:tabLst>
                <a:tab pos="914400" algn="l"/>
                <a:tab pos="1371600" algn="l"/>
                <a:tab pos="4343400" algn="l"/>
              </a:tabLst>
            </a:pPr>
            <a:endParaRPr lang="en-US" dirty="0"/>
          </a:p>
          <a:p>
            <a:pPr marL="457200" indent="-457200">
              <a:lnSpc>
                <a:spcPct val="120000"/>
              </a:lnSpc>
              <a:tabLst>
                <a:tab pos="914400" algn="l"/>
                <a:tab pos="1371600" algn="l"/>
                <a:tab pos="4343400" algn="l"/>
              </a:tabLst>
            </a:pPr>
            <a:r>
              <a:rPr lang="en-US" dirty="0" err="1">
                <a:latin typeface="Arial" charset="0"/>
              </a:rPr>
              <a:t>int</a:t>
            </a:r>
            <a:r>
              <a:rPr lang="en-US" dirty="0">
                <a:latin typeface="Arial" charset="0"/>
              </a:rPr>
              <a:t>  </a:t>
            </a:r>
            <a:r>
              <a:rPr lang="en-US" b="1" dirty="0" err="1">
                <a:latin typeface="Arial" charset="0"/>
              </a:rPr>
              <a:t>execl</a:t>
            </a:r>
            <a:r>
              <a:rPr lang="en-US" dirty="0">
                <a:latin typeface="Arial" charset="0"/>
              </a:rPr>
              <a:t>(path, arg0, arg1, ..., </a:t>
            </a:r>
            <a:r>
              <a:rPr lang="en-US" dirty="0" err="1">
                <a:latin typeface="Arial" charset="0"/>
              </a:rPr>
              <a:t>argn</a:t>
            </a:r>
            <a:r>
              <a:rPr lang="en-US" dirty="0">
                <a:latin typeface="Arial" charset="0"/>
              </a:rPr>
              <a:t>, null )	// return –1 cannot execute the file </a:t>
            </a:r>
          </a:p>
          <a:p>
            <a:pPr marL="457200" indent="-457200">
              <a:lnSpc>
                <a:spcPct val="120000"/>
              </a:lnSpc>
              <a:tabLst>
                <a:tab pos="914400" algn="l"/>
                <a:tab pos="1371600" algn="l"/>
                <a:tab pos="4343400" algn="l"/>
              </a:tabLst>
            </a:pPr>
            <a:r>
              <a:rPr lang="en-US" dirty="0">
                <a:latin typeface="Arial" charset="0"/>
              </a:rPr>
              <a:t>	char	*path;	// path (location) of program file  </a:t>
            </a:r>
            <a:br>
              <a:rPr lang="en-US" dirty="0">
                <a:latin typeface="Arial" charset="0"/>
              </a:rPr>
            </a:br>
            <a:r>
              <a:rPr lang="en-US" dirty="0">
                <a:latin typeface="Arial" charset="0"/>
              </a:rPr>
              <a:t>char	*arg0;	// first argument (program file)  </a:t>
            </a:r>
            <a:br>
              <a:rPr lang="en-US" dirty="0">
                <a:latin typeface="Arial" charset="0"/>
              </a:rPr>
            </a:br>
            <a:r>
              <a:rPr lang="en-US" dirty="0">
                <a:latin typeface="Arial" charset="0"/>
              </a:rPr>
              <a:t>char	*arg1;	//second argument  </a:t>
            </a:r>
            <a:br>
              <a:rPr lang="en-US" dirty="0">
                <a:latin typeface="Arial" charset="0"/>
              </a:rPr>
            </a:br>
            <a:r>
              <a:rPr lang="en-US" dirty="0">
                <a:latin typeface="Arial" charset="0"/>
              </a:rPr>
              <a:t>. . .</a:t>
            </a:r>
            <a:br>
              <a:rPr lang="en-US" dirty="0">
                <a:latin typeface="Arial" charset="0"/>
              </a:rPr>
            </a:br>
            <a:r>
              <a:rPr lang="en-US" dirty="0">
                <a:latin typeface="Arial" charset="0"/>
              </a:rPr>
              <a:t>char	*</a:t>
            </a:r>
            <a:r>
              <a:rPr lang="en-US" dirty="0" err="1">
                <a:latin typeface="Arial" charset="0"/>
              </a:rPr>
              <a:t>argn</a:t>
            </a:r>
            <a:r>
              <a:rPr lang="en-US" dirty="0">
                <a:latin typeface="Arial" charset="0"/>
              </a:rPr>
              <a:t>;	// last argument  </a:t>
            </a:r>
            <a:br>
              <a:rPr lang="en-US" dirty="0">
                <a:latin typeface="Arial" charset="0"/>
              </a:rPr>
            </a:br>
            <a:r>
              <a:rPr lang="en-US" dirty="0">
                <a:latin typeface="Arial" charset="0"/>
              </a:rPr>
              <a:t>char	*null;	// null indicates end of arguments  </a:t>
            </a:r>
          </a:p>
          <a:p>
            <a:pPr marL="457200" indent="-457200">
              <a:lnSpc>
                <a:spcPct val="120000"/>
              </a:lnSpc>
              <a:tabLst>
                <a:tab pos="914400" algn="l"/>
                <a:tab pos="1371600" algn="l"/>
                <a:tab pos="4343400" algn="l"/>
              </a:tabLst>
            </a:pPr>
            <a:endParaRPr lang="en-US" dirty="0">
              <a:latin typeface="Arial" charset="0"/>
            </a:endParaRPr>
          </a:p>
          <a:p>
            <a:pPr marL="457200" indent="-457200">
              <a:lnSpc>
                <a:spcPct val="120000"/>
              </a:lnSpc>
              <a:tabLst>
                <a:tab pos="914400" algn="l"/>
                <a:tab pos="1371600" algn="l"/>
                <a:tab pos="4343400" algn="l"/>
              </a:tabLst>
            </a:pPr>
            <a:r>
              <a:rPr lang="en-US" dirty="0" err="1">
                <a:latin typeface="Arial" charset="0"/>
              </a:rPr>
              <a:t>int</a:t>
            </a:r>
            <a:r>
              <a:rPr lang="en-US" dirty="0">
                <a:latin typeface="Arial" charset="0"/>
              </a:rPr>
              <a:t>  </a:t>
            </a:r>
            <a:r>
              <a:rPr lang="en-US" b="1" dirty="0" err="1">
                <a:latin typeface="Arial" charset="0"/>
              </a:rPr>
              <a:t>execvp</a:t>
            </a:r>
            <a:r>
              <a:rPr lang="en-US" dirty="0">
                <a:latin typeface="Arial" charset="0"/>
              </a:rPr>
              <a:t>(file, </a:t>
            </a:r>
            <a:r>
              <a:rPr lang="en-US" dirty="0" err="1">
                <a:latin typeface="Arial" charset="0"/>
              </a:rPr>
              <a:t>argv</a:t>
            </a:r>
            <a:r>
              <a:rPr lang="en-US" dirty="0">
                <a:latin typeface="Arial" charset="0"/>
              </a:rPr>
              <a:t> )	// return –1 cannot execute the file</a:t>
            </a:r>
            <a:br>
              <a:rPr lang="en-US" dirty="0">
                <a:latin typeface="Arial" charset="0"/>
              </a:rPr>
            </a:br>
            <a:r>
              <a:rPr lang="en-US" dirty="0">
                <a:latin typeface="Arial" charset="0"/>
              </a:rPr>
              <a:t>char	</a:t>
            </a:r>
            <a:r>
              <a:rPr lang="en-US" dirty="0" smtClean="0">
                <a:latin typeface="Arial" charset="0"/>
              </a:rPr>
              <a:t>* file</a:t>
            </a:r>
            <a:r>
              <a:rPr lang="en-US" dirty="0">
                <a:latin typeface="Arial" charset="0"/>
              </a:rPr>
              <a:t>;	//program file name  </a:t>
            </a:r>
            <a:br>
              <a:rPr lang="en-US" dirty="0">
                <a:latin typeface="Arial" charset="0"/>
              </a:rPr>
            </a:br>
            <a:r>
              <a:rPr lang="en-US" dirty="0">
                <a:latin typeface="Arial" charset="0"/>
              </a:rPr>
              <a:t>char	</a:t>
            </a:r>
            <a:r>
              <a:rPr lang="en-US" dirty="0" smtClean="0">
                <a:latin typeface="Arial" charset="0"/>
              </a:rPr>
              <a:t>* </a:t>
            </a:r>
            <a:r>
              <a:rPr lang="en-US" dirty="0" err="1" smtClean="0">
                <a:latin typeface="Arial" charset="0"/>
              </a:rPr>
              <a:t>argv</a:t>
            </a:r>
            <a:r>
              <a:rPr lang="en-US" dirty="0">
                <a:latin typeface="Arial" charset="0"/>
              </a:rPr>
              <a:t>[ ];	// pointer to argument list  </a:t>
            </a:r>
          </a:p>
        </p:txBody>
      </p:sp>
      <p:sp>
        <p:nvSpPr>
          <p:cNvPr id="30725" name="TextBox 4"/>
          <p:cNvSpPr txBox="1">
            <a:spLocks noChangeArrowheads="1"/>
          </p:cNvSpPr>
          <p:nvPr/>
        </p:nvSpPr>
        <p:spPr bwMode="auto">
          <a:xfrm>
            <a:off x="3200400" y="762000"/>
            <a:ext cx="1861343" cy="369332"/>
          </a:xfrm>
          <a:prstGeom prst="rect">
            <a:avLst/>
          </a:prstGeom>
          <a:noFill/>
          <a:ln w="9525">
            <a:noFill/>
            <a:miter lim="800000"/>
            <a:headEnd/>
            <a:tailEnd/>
          </a:ln>
        </p:spPr>
        <p:txBody>
          <a:bodyPr wrap="none">
            <a:spAutoFit/>
          </a:bodyPr>
          <a:lstStyle/>
          <a:p>
            <a:r>
              <a:rPr lang="en-US" dirty="0"/>
              <a:t>Text Section </a:t>
            </a:r>
            <a:r>
              <a:rPr lang="en-US" dirty="0" smtClean="0"/>
              <a:t>2.3.5</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How is this Chapter Related to SOC?</a:t>
            </a:r>
          </a:p>
        </p:txBody>
      </p:sp>
      <p:sp>
        <p:nvSpPr>
          <p:cNvPr id="5123" name="Content Placeholder 2"/>
          <p:cNvSpPr>
            <a:spLocks noGrp="1"/>
          </p:cNvSpPr>
          <p:nvPr>
            <p:ph idx="1"/>
          </p:nvPr>
        </p:nvSpPr>
        <p:spPr>
          <a:xfrm>
            <a:off x="341313" y="1143000"/>
            <a:ext cx="8726487" cy="5638800"/>
          </a:xfrm>
        </p:spPr>
        <p:txBody>
          <a:bodyPr/>
          <a:lstStyle/>
          <a:p>
            <a:r>
              <a:rPr lang="en-US" sz="2400" dirty="0" smtClean="0"/>
              <a:t>Foundation of distributed computing paradigm; It is a required topic of this course.</a:t>
            </a:r>
          </a:p>
          <a:p>
            <a:r>
              <a:rPr lang="en-US" sz="2400" dirty="0" smtClean="0"/>
              <a:t>Many problems/techniques, e.g., </a:t>
            </a:r>
            <a:r>
              <a:rPr lang="en-US" sz="2400" dirty="0" smtClean="0">
                <a:solidFill>
                  <a:srgbClr val="0000FF"/>
                </a:solidFill>
              </a:rPr>
              <a:t>threading</a:t>
            </a:r>
            <a:r>
              <a:rPr lang="en-US" sz="2400" dirty="0" smtClean="0"/>
              <a:t> and </a:t>
            </a:r>
            <a:r>
              <a:rPr lang="en-US" sz="2400" dirty="0" smtClean="0">
                <a:solidFill>
                  <a:srgbClr val="0000FF"/>
                </a:solidFill>
              </a:rPr>
              <a:t>synchronization</a:t>
            </a:r>
            <a:r>
              <a:rPr lang="en-US" sz="2400" dirty="0" smtClean="0"/>
              <a:t>, studied in this chapter have been embedded into the SOC development environment, and thus the application builders are freed from solving these problems.</a:t>
            </a:r>
          </a:p>
          <a:p>
            <a:r>
              <a:rPr lang="en-US" sz="2400" dirty="0"/>
              <a:t>For developing basic services, these problems can be made transparent. However, when developing advanced services, you can control instances and currency of service </a:t>
            </a:r>
            <a:r>
              <a:rPr lang="en-US" sz="2400" dirty="0" smtClean="0"/>
              <a:t>execution (</a:t>
            </a:r>
            <a:r>
              <a:rPr lang="en-US" sz="2400" dirty="0"/>
              <a:t>C</a:t>
            </a:r>
            <a:r>
              <a:rPr lang="en-US" sz="2400" dirty="0" smtClean="0"/>
              <a:t>h. 7).</a:t>
            </a:r>
            <a:endParaRPr lang="en-US" sz="2400" dirty="0"/>
          </a:p>
          <a:p>
            <a:r>
              <a:rPr lang="en-US" sz="2400" dirty="0" smtClean="0">
                <a:solidFill>
                  <a:srgbClr val="0000FF"/>
                </a:solidFill>
              </a:rPr>
              <a:t>Event-driven </a:t>
            </a:r>
            <a:r>
              <a:rPr lang="en-US" sz="2400" dirty="0">
                <a:solidFill>
                  <a:srgbClr val="0000FF"/>
                </a:solidFill>
              </a:rPr>
              <a:t>programming </a:t>
            </a:r>
            <a:r>
              <a:rPr lang="en-US" sz="2400" dirty="0"/>
              <a:t>using events and event-handlers is frequently used in SOC and is essential to understand many of the applications to be discussed in the remainder of the course.</a:t>
            </a:r>
          </a:p>
          <a:p>
            <a:r>
              <a:rPr lang="en-US" sz="2400" dirty="0" smtClean="0"/>
              <a:t>If </a:t>
            </a:r>
            <a:r>
              <a:rPr lang="en-US" sz="2400" dirty="0"/>
              <a:t>a service provider wants to write his/her own hosting services (</a:t>
            </a:r>
            <a:r>
              <a:rPr lang="en-US" sz="2400" dirty="0" smtClean="0">
                <a:solidFill>
                  <a:srgbClr val="0000FF"/>
                </a:solidFill>
              </a:rPr>
              <a:t>self-hosting in Ch. 7</a:t>
            </a:r>
            <a:r>
              <a:rPr lang="en-US" sz="2400" dirty="0" smtClean="0"/>
              <a:t>), </a:t>
            </a:r>
            <a:r>
              <a:rPr lang="en-US" sz="2400" dirty="0"/>
              <a:t>this chapter is important</a:t>
            </a:r>
            <a:r>
              <a:rPr lang="en-US" sz="2400" dirty="0" smtClean="0"/>
              <a:t>.</a:t>
            </a:r>
            <a:endParaRPr lang="en-US" sz="2400" dirty="0"/>
          </a:p>
        </p:txBody>
      </p:sp>
      <p:sp>
        <p:nvSpPr>
          <p:cNvPr id="5124" name="Slide Number Placeholder 3"/>
          <p:cNvSpPr>
            <a:spLocks noGrp="1"/>
          </p:cNvSpPr>
          <p:nvPr>
            <p:ph type="sldNum" sz="quarter" idx="12"/>
          </p:nvPr>
        </p:nvSpPr>
        <p:spPr>
          <a:noFill/>
        </p:spPr>
        <p:txBody>
          <a:bodyPr/>
          <a:lstStyle/>
          <a:p>
            <a:fld id="{E1A47EF8-0F24-4BDA-88C2-45B7C4380A32}" type="slidenum">
              <a:rPr lang="en-US" smtClean="0"/>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p>
            <a:fld id="{8D3ACD57-0FE5-46F6-BA14-AFCE8D4157CC}" type="slidenum">
              <a:rPr lang="en-US" smtClean="0"/>
              <a:pPr/>
              <a:t>30</a:t>
            </a:fld>
            <a:endParaRPr lang="en-US" smtClean="0"/>
          </a:p>
        </p:txBody>
      </p:sp>
      <p:grpSp>
        <p:nvGrpSpPr>
          <p:cNvPr id="2" name="Group 110"/>
          <p:cNvGrpSpPr>
            <a:grpSpLocks/>
          </p:cNvGrpSpPr>
          <p:nvPr/>
        </p:nvGrpSpPr>
        <p:grpSpPr bwMode="auto">
          <a:xfrm>
            <a:off x="4294188" y="2736850"/>
            <a:ext cx="2335212" cy="2770187"/>
            <a:chOff x="2705" y="1185"/>
            <a:chExt cx="1471" cy="1745"/>
          </a:xfrm>
        </p:grpSpPr>
        <p:sp>
          <p:nvSpPr>
            <p:cNvPr id="31788" name="Oval 86"/>
            <p:cNvSpPr>
              <a:spLocks noChangeArrowheads="1"/>
            </p:cNvSpPr>
            <p:nvPr/>
          </p:nvSpPr>
          <p:spPr bwMode="auto">
            <a:xfrm>
              <a:off x="2705" y="1185"/>
              <a:ext cx="1471" cy="1745"/>
            </a:xfrm>
            <a:prstGeom prst="ellipse">
              <a:avLst/>
            </a:prstGeom>
            <a:solidFill>
              <a:srgbClr val="FFFFFF"/>
            </a:solidFill>
            <a:ln w="7938">
              <a:solidFill>
                <a:srgbClr val="000000"/>
              </a:solidFill>
              <a:round/>
              <a:headEnd/>
              <a:tailEnd/>
            </a:ln>
          </p:spPr>
          <p:txBody>
            <a:bodyPr/>
            <a:lstStyle/>
            <a:p>
              <a:endParaRPr lang="en-US"/>
            </a:p>
          </p:txBody>
        </p:sp>
        <p:sp>
          <p:nvSpPr>
            <p:cNvPr id="31789" name="Rectangle 87"/>
            <p:cNvSpPr>
              <a:spLocks noChangeArrowheads="1"/>
            </p:cNvSpPr>
            <p:nvPr/>
          </p:nvSpPr>
          <p:spPr bwMode="auto">
            <a:xfrm>
              <a:off x="3120" y="1294"/>
              <a:ext cx="654"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Process </a:t>
              </a:r>
              <a:r>
                <a:rPr lang="en-US" sz="1600">
                  <a:solidFill>
                    <a:srgbClr val="FF0000"/>
                  </a:solidFill>
                  <a:latin typeface="Arial" charset="0"/>
                </a:rPr>
                <a:t>P1</a:t>
              </a:r>
            </a:p>
          </p:txBody>
        </p:sp>
        <p:sp>
          <p:nvSpPr>
            <p:cNvPr id="31790" name="Rectangle 90"/>
            <p:cNvSpPr>
              <a:spLocks noChangeArrowheads="1"/>
            </p:cNvSpPr>
            <p:nvPr/>
          </p:nvSpPr>
          <p:spPr bwMode="auto">
            <a:xfrm>
              <a:off x="2880" y="1573"/>
              <a:ext cx="1122" cy="195"/>
            </a:xfrm>
            <a:prstGeom prst="rect">
              <a:avLst/>
            </a:prstGeom>
            <a:solidFill>
              <a:srgbClr val="FFFFFF"/>
            </a:solidFill>
            <a:ln w="7938">
              <a:solidFill>
                <a:srgbClr val="000000"/>
              </a:solidFill>
              <a:miter lim="800000"/>
              <a:headEnd/>
              <a:tailEnd/>
            </a:ln>
          </p:spPr>
          <p:txBody>
            <a:bodyPr/>
            <a:lstStyle/>
            <a:p>
              <a:pPr algn="ctr"/>
              <a:r>
                <a:rPr lang="en-US" sz="1600">
                  <a:solidFill>
                    <a:srgbClr val="000000"/>
                  </a:solidFill>
                  <a:latin typeface="Arial" charset="0"/>
                </a:rPr>
                <a:t>Instructions(prog)</a:t>
              </a:r>
              <a:endParaRPr lang="en-US" sz="1600">
                <a:latin typeface="Arial" charset="0"/>
              </a:endParaRPr>
            </a:p>
            <a:p>
              <a:pPr algn="ctr"/>
              <a:endParaRPr lang="en-US" sz="1600">
                <a:latin typeface="Arial" charset="0"/>
              </a:endParaRPr>
            </a:p>
          </p:txBody>
        </p:sp>
        <p:sp>
          <p:nvSpPr>
            <p:cNvPr id="31791" name="Rectangle 91"/>
            <p:cNvSpPr>
              <a:spLocks noChangeArrowheads="1"/>
            </p:cNvSpPr>
            <p:nvPr/>
          </p:nvSpPr>
          <p:spPr bwMode="auto">
            <a:xfrm>
              <a:off x="2917" y="1787"/>
              <a:ext cx="1037" cy="194"/>
            </a:xfrm>
            <a:prstGeom prst="rect">
              <a:avLst/>
            </a:prstGeom>
            <a:solidFill>
              <a:srgbClr val="FFFFFF"/>
            </a:solidFill>
            <a:ln w="7938">
              <a:solidFill>
                <a:srgbClr val="000000"/>
              </a:solidFill>
              <a:miter lim="800000"/>
              <a:headEnd/>
              <a:tailEnd/>
            </a:ln>
          </p:spPr>
          <p:txBody>
            <a:bodyPr/>
            <a:lstStyle/>
            <a:p>
              <a:r>
                <a:rPr lang="en-US" sz="1600">
                  <a:solidFill>
                    <a:srgbClr val="000000"/>
                  </a:solidFill>
                  <a:latin typeface="Arial" charset="0"/>
                </a:rPr>
                <a:t>user_data(prog)</a:t>
              </a:r>
              <a:endParaRPr lang="en-US" sz="1600">
                <a:latin typeface="Arial" charset="0"/>
              </a:endParaRPr>
            </a:p>
            <a:p>
              <a:endParaRPr lang="en-US" sz="1600">
                <a:latin typeface="Arial" charset="0"/>
              </a:endParaRPr>
            </a:p>
          </p:txBody>
        </p:sp>
        <p:sp>
          <p:nvSpPr>
            <p:cNvPr id="31792" name="Rectangle 95"/>
            <p:cNvSpPr>
              <a:spLocks noChangeArrowheads="1"/>
            </p:cNvSpPr>
            <p:nvPr/>
          </p:nvSpPr>
          <p:spPr bwMode="auto">
            <a:xfrm>
              <a:off x="2917" y="2014"/>
              <a:ext cx="989" cy="194"/>
            </a:xfrm>
            <a:prstGeom prst="rect">
              <a:avLst/>
            </a:prstGeom>
            <a:solidFill>
              <a:srgbClr val="FFFFFF"/>
            </a:solidFill>
            <a:ln w="7938">
              <a:solidFill>
                <a:srgbClr val="000000"/>
              </a:solidFill>
              <a:miter lim="800000"/>
              <a:headEnd/>
              <a:tailEnd/>
            </a:ln>
          </p:spPr>
          <p:txBody>
            <a:bodyPr/>
            <a:lstStyle/>
            <a:p>
              <a:r>
                <a:rPr lang="en-US" sz="1600">
                  <a:solidFill>
                    <a:srgbClr val="000000"/>
                  </a:solidFill>
                  <a:latin typeface="Arial" charset="0"/>
                </a:rPr>
                <a:t>sys_data(prog)</a:t>
              </a:r>
              <a:endParaRPr lang="en-US" sz="1600">
                <a:latin typeface="Arial" charset="0"/>
              </a:endParaRPr>
            </a:p>
            <a:p>
              <a:endParaRPr lang="en-US" sz="1600">
                <a:latin typeface="Arial" charset="0"/>
              </a:endParaRPr>
            </a:p>
          </p:txBody>
        </p:sp>
      </p:grpSp>
      <p:sp>
        <p:nvSpPr>
          <p:cNvPr id="31748" name="Rectangle 2"/>
          <p:cNvSpPr>
            <a:spLocks noGrp="1" noChangeArrowheads="1"/>
          </p:cNvSpPr>
          <p:nvPr>
            <p:ph type="title"/>
          </p:nvPr>
        </p:nvSpPr>
        <p:spPr/>
        <p:txBody>
          <a:bodyPr/>
          <a:lstStyle/>
          <a:p>
            <a:pPr eaLnBrk="1" hangingPunct="1"/>
            <a:r>
              <a:rPr lang="en-US" smtClean="0"/>
              <a:t>How is a New Process Created in Unix?</a:t>
            </a:r>
          </a:p>
        </p:txBody>
      </p:sp>
      <p:sp>
        <p:nvSpPr>
          <p:cNvPr id="31749" name="Oval 20"/>
          <p:cNvSpPr>
            <a:spLocks noChangeArrowheads="1"/>
          </p:cNvSpPr>
          <p:nvPr/>
        </p:nvSpPr>
        <p:spPr bwMode="auto">
          <a:xfrm>
            <a:off x="304800" y="2741612"/>
            <a:ext cx="2335213" cy="2770188"/>
          </a:xfrm>
          <a:prstGeom prst="ellipse">
            <a:avLst/>
          </a:prstGeom>
          <a:solidFill>
            <a:srgbClr val="FFFFFF"/>
          </a:solidFill>
          <a:ln w="7938">
            <a:solidFill>
              <a:srgbClr val="000000"/>
            </a:solidFill>
            <a:round/>
            <a:headEnd/>
            <a:tailEnd/>
          </a:ln>
        </p:spPr>
        <p:txBody>
          <a:bodyPr/>
          <a:lstStyle/>
          <a:p>
            <a:endParaRPr lang="en-US"/>
          </a:p>
        </p:txBody>
      </p:sp>
      <p:sp>
        <p:nvSpPr>
          <p:cNvPr id="31750" name="Rectangle 21"/>
          <p:cNvSpPr>
            <a:spLocks noChangeArrowheads="1"/>
          </p:cNvSpPr>
          <p:nvPr/>
        </p:nvSpPr>
        <p:spPr bwMode="auto">
          <a:xfrm>
            <a:off x="993775" y="2914650"/>
            <a:ext cx="1038225"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Process P0</a:t>
            </a:r>
            <a:endParaRPr lang="en-US" sz="1600">
              <a:latin typeface="Arial" charset="0"/>
            </a:endParaRPr>
          </a:p>
        </p:txBody>
      </p:sp>
      <p:sp>
        <p:nvSpPr>
          <p:cNvPr id="456726" name="Rectangle 22"/>
          <p:cNvSpPr>
            <a:spLocks noChangeArrowheads="1"/>
          </p:cNvSpPr>
          <p:nvPr/>
        </p:nvSpPr>
        <p:spPr bwMode="auto">
          <a:xfrm>
            <a:off x="1098550" y="4649787"/>
            <a:ext cx="635000" cy="244475"/>
          </a:xfrm>
          <a:prstGeom prst="rect">
            <a:avLst/>
          </a:prstGeom>
          <a:noFill/>
          <a:ln w="9525">
            <a:noFill/>
            <a:miter lim="800000"/>
            <a:headEnd/>
            <a:tailEnd/>
          </a:ln>
        </p:spPr>
        <p:txBody>
          <a:bodyPr wrap="none" lIns="0" tIns="0" rIns="0" bIns="0">
            <a:spAutoFit/>
          </a:bodyPr>
          <a:lstStyle/>
          <a:p>
            <a:pPr algn="ctr"/>
            <a:r>
              <a:rPr lang="en-US" sz="1600" b="1" i="1">
                <a:solidFill>
                  <a:srgbClr val="000000"/>
                </a:solidFill>
                <a:latin typeface="Arial" charset="0"/>
              </a:rPr>
              <a:t>fork( ) </a:t>
            </a:r>
            <a:endParaRPr lang="en-US" sz="1600" b="1" i="1">
              <a:latin typeface="Arial" charset="0"/>
            </a:endParaRPr>
          </a:p>
        </p:txBody>
      </p:sp>
      <p:sp>
        <p:nvSpPr>
          <p:cNvPr id="31752" name="Rectangle 40"/>
          <p:cNvSpPr>
            <a:spLocks noChangeArrowheads="1"/>
          </p:cNvSpPr>
          <p:nvPr/>
        </p:nvSpPr>
        <p:spPr bwMode="auto">
          <a:xfrm>
            <a:off x="554038" y="3352800"/>
            <a:ext cx="1808162" cy="309562"/>
          </a:xfrm>
          <a:prstGeom prst="rect">
            <a:avLst/>
          </a:prstGeom>
          <a:solidFill>
            <a:srgbClr val="FFFFFF"/>
          </a:solidFill>
          <a:ln w="7938">
            <a:solidFill>
              <a:srgbClr val="000000"/>
            </a:solidFill>
            <a:miter lim="800000"/>
            <a:headEnd/>
            <a:tailEnd/>
          </a:ln>
        </p:spPr>
        <p:txBody>
          <a:bodyPr/>
          <a:lstStyle/>
          <a:p>
            <a:r>
              <a:rPr lang="en-US" sz="1600">
                <a:solidFill>
                  <a:srgbClr val="000000"/>
                </a:solidFill>
                <a:latin typeface="Arial" charset="0"/>
              </a:rPr>
              <a:t>Instructions(prog)</a:t>
            </a:r>
            <a:endParaRPr lang="en-US" sz="1600">
              <a:latin typeface="Arial" charset="0"/>
            </a:endParaRPr>
          </a:p>
          <a:p>
            <a:endParaRPr lang="en-US" sz="1600">
              <a:latin typeface="Arial" charset="0"/>
            </a:endParaRPr>
          </a:p>
        </p:txBody>
      </p:sp>
      <p:sp>
        <p:nvSpPr>
          <p:cNvPr id="31753" name="Rectangle 43"/>
          <p:cNvSpPr>
            <a:spLocks noChangeArrowheads="1"/>
          </p:cNvSpPr>
          <p:nvPr/>
        </p:nvSpPr>
        <p:spPr bwMode="auto">
          <a:xfrm>
            <a:off x="612775" y="3692525"/>
            <a:ext cx="1673225" cy="307975"/>
          </a:xfrm>
          <a:prstGeom prst="rect">
            <a:avLst/>
          </a:prstGeom>
          <a:solidFill>
            <a:srgbClr val="FFFFFF"/>
          </a:solidFill>
          <a:ln w="7938">
            <a:solidFill>
              <a:srgbClr val="000000"/>
            </a:solidFill>
            <a:miter lim="800000"/>
            <a:headEnd/>
            <a:tailEnd/>
          </a:ln>
        </p:spPr>
        <p:txBody>
          <a:bodyPr/>
          <a:lstStyle/>
          <a:p>
            <a:r>
              <a:rPr lang="en-US" sz="1600">
                <a:solidFill>
                  <a:srgbClr val="000000"/>
                </a:solidFill>
                <a:latin typeface="Arial" charset="0"/>
              </a:rPr>
              <a:t>user_data(prog)</a:t>
            </a:r>
            <a:endParaRPr lang="en-US" sz="1600">
              <a:latin typeface="Arial" charset="0"/>
            </a:endParaRPr>
          </a:p>
          <a:p>
            <a:endParaRPr lang="en-US" sz="1600">
              <a:latin typeface="Arial" charset="0"/>
            </a:endParaRPr>
          </a:p>
        </p:txBody>
      </p:sp>
      <p:sp>
        <p:nvSpPr>
          <p:cNvPr id="31754" name="Rectangle 80"/>
          <p:cNvSpPr>
            <a:spLocks noChangeArrowheads="1"/>
          </p:cNvSpPr>
          <p:nvPr/>
        </p:nvSpPr>
        <p:spPr bwMode="auto">
          <a:xfrm>
            <a:off x="914400" y="4972050"/>
            <a:ext cx="396875" cy="244475"/>
          </a:xfrm>
          <a:prstGeom prst="rect">
            <a:avLst/>
          </a:prstGeom>
          <a:noFill/>
          <a:ln w="9525">
            <a:noFill/>
            <a:miter lim="800000"/>
            <a:headEnd/>
            <a:tailEnd/>
          </a:ln>
        </p:spPr>
        <p:txBody>
          <a:bodyPr wrap="none" lIns="0" tIns="0" rIns="0" bIns="0">
            <a:spAutoFit/>
          </a:bodyPr>
          <a:lstStyle/>
          <a:p>
            <a:r>
              <a:rPr lang="en-US" sz="1600" b="1">
                <a:solidFill>
                  <a:srgbClr val="000000"/>
                </a:solidFill>
                <a:latin typeface="Arial" charset="0"/>
              </a:rPr>
              <a:t>wait</a:t>
            </a:r>
            <a:endParaRPr lang="en-US" sz="1600">
              <a:latin typeface="Arial" charset="0"/>
            </a:endParaRPr>
          </a:p>
        </p:txBody>
      </p:sp>
      <p:sp>
        <p:nvSpPr>
          <p:cNvPr id="31755" name="Rectangle 81"/>
          <p:cNvSpPr>
            <a:spLocks noChangeArrowheads="1"/>
          </p:cNvSpPr>
          <p:nvPr/>
        </p:nvSpPr>
        <p:spPr bwMode="auto">
          <a:xfrm>
            <a:off x="1360488" y="4972050"/>
            <a:ext cx="668337" cy="244475"/>
          </a:xfrm>
          <a:prstGeom prst="rect">
            <a:avLst/>
          </a:prstGeom>
          <a:noFill/>
          <a:ln w="9525">
            <a:noFill/>
            <a:miter lim="800000"/>
            <a:headEnd/>
            <a:tailEnd/>
          </a:ln>
        </p:spPr>
        <p:txBody>
          <a:bodyPr wrap="none" lIns="0" tIns="0" rIns="0" bIns="0">
            <a:spAutoFit/>
          </a:bodyPr>
          <a:lstStyle/>
          <a:p>
            <a:r>
              <a:rPr lang="en-US" sz="1600" dirty="0">
                <a:solidFill>
                  <a:srgbClr val="000000"/>
                </a:solidFill>
                <a:latin typeface="Arial" charset="0"/>
              </a:rPr>
              <a:t> for exit</a:t>
            </a:r>
            <a:endParaRPr lang="en-US" sz="1600" dirty="0">
              <a:latin typeface="Arial" charset="0"/>
            </a:endParaRPr>
          </a:p>
        </p:txBody>
      </p:sp>
      <p:sp>
        <p:nvSpPr>
          <p:cNvPr id="31756" name="Rectangle 82"/>
          <p:cNvSpPr>
            <a:spLocks noChangeArrowheads="1"/>
          </p:cNvSpPr>
          <p:nvPr/>
        </p:nvSpPr>
        <p:spPr bwMode="auto">
          <a:xfrm>
            <a:off x="1296988" y="5183187"/>
            <a:ext cx="474662"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of P1</a:t>
            </a:r>
            <a:endParaRPr lang="en-US" sz="1600">
              <a:latin typeface="Arial" charset="0"/>
            </a:endParaRPr>
          </a:p>
        </p:txBody>
      </p:sp>
      <p:sp>
        <p:nvSpPr>
          <p:cNvPr id="31757" name="Rectangle 85"/>
          <p:cNvSpPr>
            <a:spLocks noChangeArrowheads="1"/>
          </p:cNvSpPr>
          <p:nvPr/>
        </p:nvSpPr>
        <p:spPr bwMode="auto">
          <a:xfrm>
            <a:off x="612775" y="4052887"/>
            <a:ext cx="1673225" cy="307975"/>
          </a:xfrm>
          <a:prstGeom prst="rect">
            <a:avLst/>
          </a:prstGeom>
          <a:solidFill>
            <a:srgbClr val="FFFFFF"/>
          </a:solidFill>
          <a:ln w="7938">
            <a:solidFill>
              <a:srgbClr val="000000"/>
            </a:solidFill>
            <a:miter lim="800000"/>
            <a:headEnd/>
            <a:tailEnd/>
          </a:ln>
        </p:spPr>
        <p:txBody>
          <a:bodyPr/>
          <a:lstStyle/>
          <a:p>
            <a:r>
              <a:rPr lang="en-US" sz="1600">
                <a:solidFill>
                  <a:srgbClr val="000000"/>
                </a:solidFill>
                <a:latin typeface="Arial" charset="0"/>
              </a:rPr>
              <a:t>sys_data(prog)</a:t>
            </a:r>
            <a:endParaRPr lang="en-US" sz="1600">
              <a:latin typeface="Arial" charset="0"/>
            </a:endParaRPr>
          </a:p>
          <a:p>
            <a:endParaRPr lang="en-US" sz="1600">
              <a:latin typeface="Arial" charset="0"/>
            </a:endParaRPr>
          </a:p>
        </p:txBody>
      </p:sp>
      <p:sp>
        <p:nvSpPr>
          <p:cNvPr id="456792" name="Rectangle 88"/>
          <p:cNvSpPr>
            <a:spLocks noChangeArrowheads="1"/>
          </p:cNvSpPr>
          <p:nvPr/>
        </p:nvSpPr>
        <p:spPr bwMode="auto">
          <a:xfrm>
            <a:off x="4784725" y="4665662"/>
            <a:ext cx="1691169" cy="246221"/>
          </a:xfrm>
          <a:prstGeom prst="rect">
            <a:avLst/>
          </a:prstGeom>
          <a:noFill/>
          <a:ln w="9525">
            <a:noFill/>
            <a:miter lim="800000"/>
            <a:headEnd/>
            <a:tailEnd/>
          </a:ln>
        </p:spPr>
        <p:txBody>
          <a:bodyPr wrap="none" lIns="0" tIns="0" rIns="0" bIns="0">
            <a:spAutoFit/>
          </a:bodyPr>
          <a:lstStyle/>
          <a:p>
            <a:r>
              <a:rPr lang="en-US" sz="1600" b="1" i="1" dirty="0" err="1" smtClean="0">
                <a:solidFill>
                  <a:srgbClr val="000000"/>
                </a:solidFill>
                <a:latin typeface="Arial" charset="0"/>
              </a:rPr>
              <a:t>execl</a:t>
            </a:r>
            <a:r>
              <a:rPr lang="en-US" sz="1600" dirty="0" smtClean="0">
                <a:solidFill>
                  <a:srgbClr val="000000"/>
                </a:solidFill>
                <a:latin typeface="Arial" charset="0"/>
              </a:rPr>
              <a:t> </a:t>
            </a:r>
            <a:r>
              <a:rPr lang="en-US" sz="1600" dirty="0">
                <a:solidFill>
                  <a:srgbClr val="000000"/>
                </a:solidFill>
                <a:latin typeface="Arial" charset="0"/>
              </a:rPr>
              <a:t>(</a:t>
            </a:r>
            <a:r>
              <a:rPr lang="en-US" sz="1600" dirty="0" err="1">
                <a:solidFill>
                  <a:srgbClr val="000000"/>
                </a:solidFill>
                <a:latin typeface="Arial" charset="0"/>
              </a:rPr>
              <a:t>prog</a:t>
            </a:r>
            <a:r>
              <a:rPr lang="en-US" sz="1600" dirty="0">
                <a:solidFill>
                  <a:srgbClr val="000000"/>
                </a:solidFill>
                <a:latin typeface="Arial" charset="0"/>
              </a:rPr>
              <a:t>, data) </a:t>
            </a:r>
          </a:p>
        </p:txBody>
      </p:sp>
      <p:sp>
        <p:nvSpPr>
          <p:cNvPr id="31759" name="Rectangle 102"/>
          <p:cNvSpPr>
            <a:spLocks noChangeArrowheads="1"/>
          </p:cNvSpPr>
          <p:nvPr/>
        </p:nvSpPr>
        <p:spPr bwMode="auto">
          <a:xfrm>
            <a:off x="609600" y="4589462"/>
            <a:ext cx="387350" cy="366713"/>
          </a:xfrm>
          <a:prstGeom prst="rect">
            <a:avLst/>
          </a:prstGeom>
          <a:noFill/>
          <a:ln w="9525">
            <a:noFill/>
            <a:miter lim="800000"/>
            <a:headEnd/>
            <a:tailEnd/>
          </a:ln>
        </p:spPr>
        <p:txBody>
          <a:bodyPr wrap="none">
            <a:spAutoFit/>
          </a:bodyPr>
          <a:lstStyle/>
          <a:p>
            <a:r>
              <a:rPr lang="en-US">
                <a:sym typeface="Wingdings 2" pitchFamily="18" charset="2"/>
              </a:rPr>
              <a:t></a:t>
            </a:r>
          </a:p>
        </p:txBody>
      </p:sp>
      <p:grpSp>
        <p:nvGrpSpPr>
          <p:cNvPr id="3" name="Group 109"/>
          <p:cNvGrpSpPr>
            <a:grpSpLocks/>
          </p:cNvGrpSpPr>
          <p:nvPr/>
        </p:nvGrpSpPr>
        <p:grpSpPr bwMode="auto">
          <a:xfrm>
            <a:off x="2640013" y="3598862"/>
            <a:ext cx="1627187" cy="900113"/>
            <a:chOff x="1663" y="1728"/>
            <a:chExt cx="1025" cy="567"/>
          </a:xfrm>
        </p:grpSpPr>
        <p:sp>
          <p:nvSpPr>
            <p:cNvPr id="31784" name="Freeform 24"/>
            <p:cNvSpPr>
              <a:spLocks/>
            </p:cNvSpPr>
            <p:nvPr/>
          </p:nvSpPr>
          <p:spPr bwMode="auto">
            <a:xfrm>
              <a:off x="2478" y="1832"/>
              <a:ext cx="104" cy="88"/>
            </a:xfrm>
            <a:custGeom>
              <a:avLst/>
              <a:gdLst>
                <a:gd name="T0" fmla="*/ 2147483647 w 13"/>
                <a:gd name="T1" fmla="*/ 0 h 8"/>
                <a:gd name="T2" fmla="*/ 2147483647 w 13"/>
                <a:gd name="T3" fmla="*/ 2147483647 h 8"/>
                <a:gd name="T4" fmla="*/ 2147483647 w 13"/>
                <a:gd name="T5" fmla="*/ 2147483647 h 8"/>
                <a:gd name="T6" fmla="*/ 2147483647 w 13"/>
                <a:gd name="T7" fmla="*/ 2147483647 h 8"/>
                <a:gd name="T8" fmla="*/ 2147483647 w 13"/>
                <a:gd name="T9" fmla="*/ 0 h 8"/>
                <a:gd name="T10" fmla="*/ 0 60000 65536"/>
                <a:gd name="T11" fmla="*/ 0 60000 65536"/>
                <a:gd name="T12" fmla="*/ 0 60000 65536"/>
                <a:gd name="T13" fmla="*/ 0 60000 65536"/>
                <a:gd name="T14" fmla="*/ 0 60000 65536"/>
                <a:gd name="T15" fmla="*/ 0 w 13"/>
                <a:gd name="T16" fmla="*/ 0 h 8"/>
                <a:gd name="T17" fmla="*/ 13 w 13"/>
                <a:gd name="T18" fmla="*/ 8 h 8"/>
              </a:gdLst>
              <a:ahLst/>
              <a:cxnLst>
                <a:cxn ang="T10">
                  <a:pos x="T0" y="T1"/>
                </a:cxn>
                <a:cxn ang="T11">
                  <a:pos x="T2" y="T3"/>
                </a:cxn>
                <a:cxn ang="T12">
                  <a:pos x="T4" y="T5"/>
                </a:cxn>
                <a:cxn ang="T13">
                  <a:pos x="T6" y="T7"/>
                </a:cxn>
                <a:cxn ang="T14">
                  <a:pos x="T8" y="T9"/>
                </a:cxn>
              </a:cxnLst>
              <a:rect l="T15" t="T16" r="T17" b="T18"/>
              <a:pathLst>
                <a:path w="13" h="8">
                  <a:moveTo>
                    <a:pt x="1" y="0"/>
                  </a:moveTo>
                  <a:cubicBezTo>
                    <a:pt x="1" y="1"/>
                    <a:pt x="1" y="1"/>
                    <a:pt x="1" y="1"/>
                  </a:cubicBezTo>
                  <a:cubicBezTo>
                    <a:pt x="0" y="4"/>
                    <a:pt x="1" y="6"/>
                    <a:pt x="3" y="8"/>
                  </a:cubicBezTo>
                  <a:lnTo>
                    <a:pt x="13" y="2"/>
                  </a:lnTo>
                  <a:lnTo>
                    <a:pt x="1" y="0"/>
                  </a:lnTo>
                  <a:close/>
                </a:path>
              </a:pathLst>
            </a:custGeom>
            <a:noFill/>
            <a:ln w="9525">
              <a:noFill/>
              <a:round/>
              <a:headEnd/>
              <a:tailEnd/>
            </a:ln>
          </p:spPr>
          <p:txBody>
            <a:bodyPr/>
            <a:lstStyle/>
            <a:p>
              <a:endParaRPr lang="en-US"/>
            </a:p>
          </p:txBody>
        </p:sp>
        <p:sp>
          <p:nvSpPr>
            <p:cNvPr id="31785" name="Line 25"/>
            <p:cNvSpPr>
              <a:spLocks noChangeShapeType="1"/>
            </p:cNvSpPr>
            <p:nvPr/>
          </p:nvSpPr>
          <p:spPr bwMode="auto">
            <a:xfrm>
              <a:off x="1663" y="2064"/>
              <a:ext cx="1025" cy="0"/>
            </a:xfrm>
            <a:prstGeom prst="line">
              <a:avLst/>
            </a:prstGeom>
            <a:noFill/>
            <a:ln w="7938">
              <a:solidFill>
                <a:srgbClr val="000000"/>
              </a:solidFill>
              <a:round/>
              <a:headEnd/>
              <a:tailEnd type="arrow" w="med" len="med"/>
            </a:ln>
          </p:spPr>
          <p:txBody>
            <a:bodyPr/>
            <a:lstStyle/>
            <a:p>
              <a:endParaRPr lang="en-US"/>
            </a:p>
          </p:txBody>
        </p:sp>
        <p:sp>
          <p:nvSpPr>
            <p:cNvPr id="31786" name="Rectangle 73"/>
            <p:cNvSpPr>
              <a:spLocks noChangeArrowheads="1"/>
            </p:cNvSpPr>
            <p:nvPr/>
          </p:nvSpPr>
          <p:spPr bwMode="auto">
            <a:xfrm>
              <a:off x="1833" y="1728"/>
              <a:ext cx="712" cy="308"/>
            </a:xfrm>
            <a:prstGeom prst="rect">
              <a:avLst/>
            </a:prstGeom>
            <a:noFill/>
            <a:ln w="9525">
              <a:noFill/>
              <a:miter lim="800000"/>
              <a:headEnd/>
              <a:tailEnd/>
            </a:ln>
          </p:spPr>
          <p:txBody>
            <a:bodyPr wrap="none" lIns="0" tIns="0" rIns="0" bIns="0">
              <a:spAutoFit/>
            </a:bodyPr>
            <a:lstStyle/>
            <a:p>
              <a:pPr algn="ctr"/>
              <a:r>
                <a:rPr lang="en-US" sz="1600">
                  <a:solidFill>
                    <a:srgbClr val="000000"/>
                  </a:solidFill>
                  <a:latin typeface="Arial" charset="0"/>
                </a:rPr>
                <a:t>Create</a:t>
              </a:r>
            </a:p>
            <a:p>
              <a:pPr algn="ctr"/>
              <a:r>
                <a:rPr lang="en-US" sz="1600">
                  <a:solidFill>
                    <a:srgbClr val="000000"/>
                  </a:solidFill>
                  <a:latin typeface="Arial" charset="0"/>
                </a:rPr>
                <a:t>a copy of P0</a:t>
              </a:r>
              <a:endParaRPr lang="en-US" sz="1600">
                <a:latin typeface="Arial" charset="0"/>
              </a:endParaRPr>
            </a:p>
          </p:txBody>
        </p:sp>
        <p:sp>
          <p:nvSpPr>
            <p:cNvPr id="31787" name="Rectangle 103"/>
            <p:cNvSpPr>
              <a:spLocks noChangeArrowheads="1"/>
            </p:cNvSpPr>
            <p:nvPr/>
          </p:nvSpPr>
          <p:spPr bwMode="auto">
            <a:xfrm>
              <a:off x="2016" y="2064"/>
              <a:ext cx="244" cy="231"/>
            </a:xfrm>
            <a:prstGeom prst="rect">
              <a:avLst/>
            </a:prstGeom>
            <a:noFill/>
            <a:ln w="9525">
              <a:noFill/>
              <a:miter lim="800000"/>
              <a:headEnd/>
              <a:tailEnd/>
            </a:ln>
          </p:spPr>
          <p:txBody>
            <a:bodyPr wrap="none">
              <a:spAutoFit/>
            </a:bodyPr>
            <a:lstStyle/>
            <a:p>
              <a:r>
                <a:rPr lang="en-US">
                  <a:sym typeface="Wingdings 2" pitchFamily="18" charset="2"/>
                </a:rPr>
                <a:t></a:t>
              </a:r>
            </a:p>
          </p:txBody>
        </p:sp>
      </p:grpSp>
      <p:sp>
        <p:nvSpPr>
          <p:cNvPr id="456808" name="Rectangle 104"/>
          <p:cNvSpPr>
            <a:spLocks noChangeArrowheads="1"/>
          </p:cNvSpPr>
          <p:nvPr/>
        </p:nvSpPr>
        <p:spPr bwMode="auto">
          <a:xfrm>
            <a:off x="4419600" y="4603750"/>
            <a:ext cx="387350" cy="366712"/>
          </a:xfrm>
          <a:prstGeom prst="rect">
            <a:avLst/>
          </a:prstGeom>
          <a:noFill/>
          <a:ln w="9525">
            <a:noFill/>
            <a:miter lim="800000"/>
            <a:headEnd/>
            <a:tailEnd/>
          </a:ln>
        </p:spPr>
        <p:txBody>
          <a:bodyPr wrap="none">
            <a:spAutoFit/>
          </a:bodyPr>
          <a:lstStyle/>
          <a:p>
            <a:r>
              <a:rPr lang="en-US">
                <a:sym typeface="Wingdings 2" pitchFamily="18" charset="2"/>
              </a:rPr>
              <a:t></a:t>
            </a:r>
          </a:p>
        </p:txBody>
      </p:sp>
      <p:grpSp>
        <p:nvGrpSpPr>
          <p:cNvPr id="4" name="Group 112"/>
          <p:cNvGrpSpPr>
            <a:grpSpLocks/>
          </p:cNvGrpSpPr>
          <p:nvPr/>
        </p:nvGrpSpPr>
        <p:grpSpPr bwMode="auto">
          <a:xfrm>
            <a:off x="5486400" y="2498726"/>
            <a:ext cx="3352800" cy="3521077"/>
            <a:chOff x="3456" y="1035"/>
            <a:chExt cx="2112" cy="2218"/>
          </a:xfrm>
        </p:grpSpPr>
        <p:grpSp>
          <p:nvGrpSpPr>
            <p:cNvPr id="31767" name="Group 39"/>
            <p:cNvGrpSpPr>
              <a:grpSpLocks/>
            </p:cNvGrpSpPr>
            <p:nvPr/>
          </p:nvGrpSpPr>
          <p:grpSpPr bwMode="auto">
            <a:xfrm>
              <a:off x="4608" y="1206"/>
              <a:ext cx="960" cy="618"/>
              <a:chOff x="2239" y="2610"/>
              <a:chExt cx="365" cy="369"/>
            </a:xfrm>
          </p:grpSpPr>
          <p:grpSp>
            <p:nvGrpSpPr>
              <p:cNvPr id="31773" name="Group 36"/>
              <p:cNvGrpSpPr>
                <a:grpSpLocks/>
              </p:cNvGrpSpPr>
              <p:nvPr/>
            </p:nvGrpSpPr>
            <p:grpSpPr bwMode="auto">
              <a:xfrm>
                <a:off x="2239" y="2610"/>
                <a:ext cx="365" cy="369"/>
                <a:chOff x="2239" y="2610"/>
                <a:chExt cx="365" cy="369"/>
              </a:xfrm>
            </p:grpSpPr>
            <p:sp>
              <p:nvSpPr>
                <p:cNvPr id="31776" name="Freeform 28"/>
                <p:cNvSpPr>
                  <a:spLocks/>
                </p:cNvSpPr>
                <p:nvPr/>
              </p:nvSpPr>
              <p:spPr bwMode="auto">
                <a:xfrm>
                  <a:off x="2522" y="2610"/>
                  <a:ext cx="82" cy="368"/>
                </a:xfrm>
                <a:custGeom>
                  <a:avLst/>
                  <a:gdLst>
                    <a:gd name="T0" fmla="*/ 82 w 82"/>
                    <a:gd name="T1" fmla="*/ 0 h 368"/>
                    <a:gd name="T2" fmla="*/ 55 w 82"/>
                    <a:gd name="T3" fmla="*/ 38 h 368"/>
                    <a:gd name="T4" fmla="*/ 33 w 82"/>
                    <a:gd name="T5" fmla="*/ 69 h 368"/>
                    <a:gd name="T6" fmla="*/ 16 w 82"/>
                    <a:gd name="T7" fmla="*/ 92 h 368"/>
                    <a:gd name="T8" fmla="*/ 6 w 82"/>
                    <a:gd name="T9" fmla="*/ 123 h 368"/>
                    <a:gd name="T10" fmla="*/ 0 w 82"/>
                    <a:gd name="T11" fmla="*/ 146 h 368"/>
                    <a:gd name="T12" fmla="*/ 0 w 82"/>
                    <a:gd name="T13" fmla="*/ 169 h 368"/>
                    <a:gd name="T14" fmla="*/ 6 w 82"/>
                    <a:gd name="T15" fmla="*/ 192 h 368"/>
                    <a:gd name="T16" fmla="*/ 11 w 82"/>
                    <a:gd name="T17" fmla="*/ 215 h 368"/>
                    <a:gd name="T18" fmla="*/ 22 w 82"/>
                    <a:gd name="T19" fmla="*/ 230 h 368"/>
                    <a:gd name="T20" fmla="*/ 33 w 82"/>
                    <a:gd name="T21" fmla="*/ 253 h 368"/>
                    <a:gd name="T22" fmla="*/ 33 w 82"/>
                    <a:gd name="T23" fmla="*/ 269 h 368"/>
                    <a:gd name="T24" fmla="*/ 38 w 82"/>
                    <a:gd name="T25" fmla="*/ 292 h 368"/>
                    <a:gd name="T26" fmla="*/ 33 w 82"/>
                    <a:gd name="T27" fmla="*/ 307 h 368"/>
                    <a:gd name="T28" fmla="*/ 27 w 82"/>
                    <a:gd name="T29" fmla="*/ 330 h 368"/>
                    <a:gd name="T30" fmla="*/ 16 w 82"/>
                    <a:gd name="T31" fmla="*/ 353 h 368"/>
                    <a:gd name="T32" fmla="*/ 6 w 82"/>
                    <a:gd name="T33" fmla="*/ 368 h 368"/>
                    <a:gd name="T34" fmla="*/ 82 w 82"/>
                    <a:gd name="T35" fmla="*/ 0 h 3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2"/>
                    <a:gd name="T55" fmla="*/ 0 h 368"/>
                    <a:gd name="T56" fmla="*/ 82 w 82"/>
                    <a:gd name="T57" fmla="*/ 368 h 36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2" h="368">
                      <a:moveTo>
                        <a:pt x="82" y="0"/>
                      </a:moveTo>
                      <a:lnTo>
                        <a:pt x="55" y="38"/>
                      </a:lnTo>
                      <a:lnTo>
                        <a:pt x="33" y="69"/>
                      </a:lnTo>
                      <a:lnTo>
                        <a:pt x="16" y="92"/>
                      </a:lnTo>
                      <a:lnTo>
                        <a:pt x="6" y="123"/>
                      </a:lnTo>
                      <a:lnTo>
                        <a:pt x="0" y="146"/>
                      </a:lnTo>
                      <a:lnTo>
                        <a:pt x="0" y="169"/>
                      </a:lnTo>
                      <a:lnTo>
                        <a:pt x="6" y="192"/>
                      </a:lnTo>
                      <a:lnTo>
                        <a:pt x="11" y="215"/>
                      </a:lnTo>
                      <a:lnTo>
                        <a:pt x="22" y="230"/>
                      </a:lnTo>
                      <a:lnTo>
                        <a:pt x="33" y="253"/>
                      </a:lnTo>
                      <a:lnTo>
                        <a:pt x="33" y="269"/>
                      </a:lnTo>
                      <a:lnTo>
                        <a:pt x="38" y="292"/>
                      </a:lnTo>
                      <a:lnTo>
                        <a:pt x="33" y="307"/>
                      </a:lnTo>
                      <a:lnTo>
                        <a:pt x="27" y="330"/>
                      </a:lnTo>
                      <a:lnTo>
                        <a:pt x="16" y="353"/>
                      </a:lnTo>
                      <a:lnTo>
                        <a:pt x="6" y="368"/>
                      </a:lnTo>
                      <a:lnTo>
                        <a:pt x="82" y="0"/>
                      </a:lnTo>
                      <a:close/>
                    </a:path>
                  </a:pathLst>
                </a:custGeom>
                <a:solidFill>
                  <a:srgbClr val="FFFFFF"/>
                </a:solidFill>
                <a:ln w="9525">
                  <a:noFill/>
                  <a:round/>
                  <a:headEnd/>
                  <a:tailEnd/>
                </a:ln>
              </p:spPr>
              <p:txBody>
                <a:bodyPr/>
                <a:lstStyle/>
                <a:p>
                  <a:endParaRPr lang="en-US"/>
                </a:p>
              </p:txBody>
            </p:sp>
            <p:sp>
              <p:nvSpPr>
                <p:cNvPr id="31777" name="Freeform 29"/>
                <p:cNvSpPr>
                  <a:spLocks/>
                </p:cNvSpPr>
                <p:nvPr/>
              </p:nvSpPr>
              <p:spPr bwMode="auto">
                <a:xfrm>
                  <a:off x="2522" y="2610"/>
                  <a:ext cx="82" cy="368"/>
                </a:xfrm>
                <a:custGeom>
                  <a:avLst/>
                  <a:gdLst>
                    <a:gd name="T0" fmla="*/ 82 w 82"/>
                    <a:gd name="T1" fmla="*/ 0 h 368"/>
                    <a:gd name="T2" fmla="*/ 55 w 82"/>
                    <a:gd name="T3" fmla="*/ 38 h 368"/>
                    <a:gd name="T4" fmla="*/ 33 w 82"/>
                    <a:gd name="T5" fmla="*/ 69 h 368"/>
                    <a:gd name="T6" fmla="*/ 16 w 82"/>
                    <a:gd name="T7" fmla="*/ 92 h 368"/>
                    <a:gd name="T8" fmla="*/ 6 w 82"/>
                    <a:gd name="T9" fmla="*/ 123 h 368"/>
                    <a:gd name="T10" fmla="*/ 0 w 82"/>
                    <a:gd name="T11" fmla="*/ 146 h 368"/>
                    <a:gd name="T12" fmla="*/ 0 w 82"/>
                    <a:gd name="T13" fmla="*/ 169 h 368"/>
                    <a:gd name="T14" fmla="*/ 6 w 82"/>
                    <a:gd name="T15" fmla="*/ 192 h 368"/>
                    <a:gd name="T16" fmla="*/ 11 w 82"/>
                    <a:gd name="T17" fmla="*/ 215 h 368"/>
                    <a:gd name="T18" fmla="*/ 22 w 82"/>
                    <a:gd name="T19" fmla="*/ 230 h 368"/>
                    <a:gd name="T20" fmla="*/ 33 w 82"/>
                    <a:gd name="T21" fmla="*/ 253 h 368"/>
                    <a:gd name="T22" fmla="*/ 33 w 82"/>
                    <a:gd name="T23" fmla="*/ 269 h 368"/>
                    <a:gd name="T24" fmla="*/ 38 w 82"/>
                    <a:gd name="T25" fmla="*/ 292 h 368"/>
                    <a:gd name="T26" fmla="*/ 33 w 82"/>
                    <a:gd name="T27" fmla="*/ 307 h 368"/>
                    <a:gd name="T28" fmla="*/ 27 w 82"/>
                    <a:gd name="T29" fmla="*/ 330 h 368"/>
                    <a:gd name="T30" fmla="*/ 16 w 82"/>
                    <a:gd name="T31" fmla="*/ 353 h 368"/>
                    <a:gd name="T32" fmla="*/ 6 w 82"/>
                    <a:gd name="T33" fmla="*/ 368 h 368"/>
                    <a:gd name="T34" fmla="*/ 82 w 82"/>
                    <a:gd name="T35" fmla="*/ 0 h 3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2"/>
                    <a:gd name="T55" fmla="*/ 0 h 368"/>
                    <a:gd name="T56" fmla="*/ 82 w 82"/>
                    <a:gd name="T57" fmla="*/ 368 h 36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2" h="368">
                      <a:moveTo>
                        <a:pt x="82" y="0"/>
                      </a:moveTo>
                      <a:lnTo>
                        <a:pt x="55" y="38"/>
                      </a:lnTo>
                      <a:lnTo>
                        <a:pt x="33" y="69"/>
                      </a:lnTo>
                      <a:lnTo>
                        <a:pt x="16" y="92"/>
                      </a:lnTo>
                      <a:lnTo>
                        <a:pt x="6" y="123"/>
                      </a:lnTo>
                      <a:lnTo>
                        <a:pt x="0" y="146"/>
                      </a:lnTo>
                      <a:lnTo>
                        <a:pt x="0" y="169"/>
                      </a:lnTo>
                      <a:lnTo>
                        <a:pt x="6" y="192"/>
                      </a:lnTo>
                      <a:lnTo>
                        <a:pt x="11" y="215"/>
                      </a:lnTo>
                      <a:lnTo>
                        <a:pt x="22" y="230"/>
                      </a:lnTo>
                      <a:lnTo>
                        <a:pt x="33" y="253"/>
                      </a:lnTo>
                      <a:lnTo>
                        <a:pt x="33" y="269"/>
                      </a:lnTo>
                      <a:lnTo>
                        <a:pt x="38" y="292"/>
                      </a:lnTo>
                      <a:lnTo>
                        <a:pt x="33" y="307"/>
                      </a:lnTo>
                      <a:lnTo>
                        <a:pt x="27" y="330"/>
                      </a:lnTo>
                      <a:lnTo>
                        <a:pt x="16" y="353"/>
                      </a:lnTo>
                      <a:lnTo>
                        <a:pt x="6" y="368"/>
                      </a:lnTo>
                      <a:lnTo>
                        <a:pt x="82" y="0"/>
                      </a:lnTo>
                      <a:close/>
                    </a:path>
                  </a:pathLst>
                </a:custGeom>
                <a:solidFill>
                  <a:srgbClr val="FFFFFF"/>
                </a:solidFill>
                <a:ln w="9525">
                  <a:noFill/>
                  <a:round/>
                  <a:headEnd/>
                  <a:tailEnd/>
                </a:ln>
              </p:spPr>
              <p:txBody>
                <a:bodyPr/>
                <a:lstStyle/>
                <a:p>
                  <a:endParaRPr lang="en-US"/>
                </a:p>
              </p:txBody>
            </p:sp>
            <p:sp>
              <p:nvSpPr>
                <p:cNvPr id="31778" name="Freeform 30"/>
                <p:cNvSpPr>
                  <a:spLocks/>
                </p:cNvSpPr>
                <p:nvPr/>
              </p:nvSpPr>
              <p:spPr bwMode="auto">
                <a:xfrm>
                  <a:off x="2522" y="2610"/>
                  <a:ext cx="82" cy="368"/>
                </a:xfrm>
                <a:custGeom>
                  <a:avLst/>
                  <a:gdLst>
                    <a:gd name="T0" fmla="*/ 82 w 82"/>
                    <a:gd name="T1" fmla="*/ 0 h 368"/>
                    <a:gd name="T2" fmla="*/ 55 w 82"/>
                    <a:gd name="T3" fmla="*/ 38 h 368"/>
                    <a:gd name="T4" fmla="*/ 33 w 82"/>
                    <a:gd name="T5" fmla="*/ 69 h 368"/>
                    <a:gd name="T6" fmla="*/ 16 w 82"/>
                    <a:gd name="T7" fmla="*/ 92 h 368"/>
                    <a:gd name="T8" fmla="*/ 6 w 82"/>
                    <a:gd name="T9" fmla="*/ 123 h 368"/>
                    <a:gd name="T10" fmla="*/ 0 w 82"/>
                    <a:gd name="T11" fmla="*/ 146 h 368"/>
                    <a:gd name="T12" fmla="*/ 0 w 82"/>
                    <a:gd name="T13" fmla="*/ 169 h 368"/>
                    <a:gd name="T14" fmla="*/ 6 w 82"/>
                    <a:gd name="T15" fmla="*/ 192 h 368"/>
                    <a:gd name="T16" fmla="*/ 11 w 82"/>
                    <a:gd name="T17" fmla="*/ 215 h 368"/>
                    <a:gd name="T18" fmla="*/ 22 w 82"/>
                    <a:gd name="T19" fmla="*/ 230 h 368"/>
                    <a:gd name="T20" fmla="*/ 33 w 82"/>
                    <a:gd name="T21" fmla="*/ 253 h 368"/>
                    <a:gd name="T22" fmla="*/ 33 w 82"/>
                    <a:gd name="T23" fmla="*/ 269 h 368"/>
                    <a:gd name="T24" fmla="*/ 38 w 82"/>
                    <a:gd name="T25" fmla="*/ 292 h 368"/>
                    <a:gd name="T26" fmla="*/ 33 w 82"/>
                    <a:gd name="T27" fmla="*/ 307 h 368"/>
                    <a:gd name="T28" fmla="*/ 27 w 82"/>
                    <a:gd name="T29" fmla="*/ 330 h 368"/>
                    <a:gd name="T30" fmla="*/ 16 w 82"/>
                    <a:gd name="T31" fmla="*/ 353 h 368"/>
                    <a:gd name="T32" fmla="*/ 6 w 82"/>
                    <a:gd name="T33" fmla="*/ 368 h 3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368"/>
                    <a:gd name="T53" fmla="*/ 82 w 82"/>
                    <a:gd name="T54" fmla="*/ 368 h 3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368">
                      <a:moveTo>
                        <a:pt x="82" y="0"/>
                      </a:moveTo>
                      <a:lnTo>
                        <a:pt x="55" y="38"/>
                      </a:lnTo>
                      <a:lnTo>
                        <a:pt x="33" y="69"/>
                      </a:lnTo>
                      <a:lnTo>
                        <a:pt x="16" y="92"/>
                      </a:lnTo>
                      <a:lnTo>
                        <a:pt x="6" y="123"/>
                      </a:lnTo>
                      <a:lnTo>
                        <a:pt x="0" y="146"/>
                      </a:lnTo>
                      <a:lnTo>
                        <a:pt x="0" y="169"/>
                      </a:lnTo>
                      <a:lnTo>
                        <a:pt x="6" y="192"/>
                      </a:lnTo>
                      <a:lnTo>
                        <a:pt x="11" y="215"/>
                      </a:lnTo>
                      <a:lnTo>
                        <a:pt x="22" y="230"/>
                      </a:lnTo>
                      <a:lnTo>
                        <a:pt x="33" y="253"/>
                      </a:lnTo>
                      <a:lnTo>
                        <a:pt x="33" y="269"/>
                      </a:lnTo>
                      <a:lnTo>
                        <a:pt x="38" y="292"/>
                      </a:lnTo>
                      <a:lnTo>
                        <a:pt x="33" y="307"/>
                      </a:lnTo>
                      <a:lnTo>
                        <a:pt x="27" y="330"/>
                      </a:lnTo>
                      <a:lnTo>
                        <a:pt x="16" y="353"/>
                      </a:lnTo>
                      <a:lnTo>
                        <a:pt x="6" y="368"/>
                      </a:lnTo>
                    </a:path>
                  </a:pathLst>
                </a:custGeom>
                <a:noFill/>
                <a:ln w="7938">
                  <a:solidFill>
                    <a:srgbClr val="000000"/>
                  </a:solidFill>
                  <a:round/>
                  <a:headEnd/>
                  <a:tailEnd/>
                </a:ln>
              </p:spPr>
              <p:txBody>
                <a:bodyPr/>
                <a:lstStyle/>
                <a:p>
                  <a:endParaRPr lang="en-US"/>
                </a:p>
              </p:txBody>
            </p:sp>
            <p:sp>
              <p:nvSpPr>
                <p:cNvPr id="31779" name="Freeform 31"/>
                <p:cNvSpPr>
                  <a:spLocks/>
                </p:cNvSpPr>
                <p:nvPr/>
              </p:nvSpPr>
              <p:spPr bwMode="auto">
                <a:xfrm>
                  <a:off x="2239" y="2610"/>
                  <a:ext cx="87" cy="368"/>
                </a:xfrm>
                <a:custGeom>
                  <a:avLst/>
                  <a:gdLst>
                    <a:gd name="T0" fmla="*/ 87 w 87"/>
                    <a:gd name="T1" fmla="*/ 0 h 368"/>
                    <a:gd name="T2" fmla="*/ 60 w 87"/>
                    <a:gd name="T3" fmla="*/ 38 h 368"/>
                    <a:gd name="T4" fmla="*/ 38 w 87"/>
                    <a:gd name="T5" fmla="*/ 69 h 368"/>
                    <a:gd name="T6" fmla="*/ 22 w 87"/>
                    <a:gd name="T7" fmla="*/ 92 h 368"/>
                    <a:gd name="T8" fmla="*/ 5 w 87"/>
                    <a:gd name="T9" fmla="*/ 123 h 368"/>
                    <a:gd name="T10" fmla="*/ 0 w 87"/>
                    <a:gd name="T11" fmla="*/ 146 h 368"/>
                    <a:gd name="T12" fmla="*/ 0 w 87"/>
                    <a:gd name="T13" fmla="*/ 169 h 368"/>
                    <a:gd name="T14" fmla="*/ 5 w 87"/>
                    <a:gd name="T15" fmla="*/ 192 h 368"/>
                    <a:gd name="T16" fmla="*/ 16 w 87"/>
                    <a:gd name="T17" fmla="*/ 215 h 368"/>
                    <a:gd name="T18" fmla="*/ 27 w 87"/>
                    <a:gd name="T19" fmla="*/ 230 h 368"/>
                    <a:gd name="T20" fmla="*/ 33 w 87"/>
                    <a:gd name="T21" fmla="*/ 253 h 368"/>
                    <a:gd name="T22" fmla="*/ 38 w 87"/>
                    <a:gd name="T23" fmla="*/ 269 h 368"/>
                    <a:gd name="T24" fmla="*/ 38 w 87"/>
                    <a:gd name="T25" fmla="*/ 292 h 368"/>
                    <a:gd name="T26" fmla="*/ 38 w 87"/>
                    <a:gd name="T27" fmla="*/ 307 h 368"/>
                    <a:gd name="T28" fmla="*/ 27 w 87"/>
                    <a:gd name="T29" fmla="*/ 330 h 368"/>
                    <a:gd name="T30" fmla="*/ 22 w 87"/>
                    <a:gd name="T31" fmla="*/ 353 h 368"/>
                    <a:gd name="T32" fmla="*/ 5 w 87"/>
                    <a:gd name="T33" fmla="*/ 368 h 368"/>
                    <a:gd name="T34" fmla="*/ 87 w 87"/>
                    <a:gd name="T35" fmla="*/ 0 h 3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7"/>
                    <a:gd name="T55" fmla="*/ 0 h 368"/>
                    <a:gd name="T56" fmla="*/ 87 w 87"/>
                    <a:gd name="T57" fmla="*/ 368 h 36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7" h="368">
                      <a:moveTo>
                        <a:pt x="87" y="0"/>
                      </a:moveTo>
                      <a:lnTo>
                        <a:pt x="60" y="38"/>
                      </a:lnTo>
                      <a:lnTo>
                        <a:pt x="38" y="69"/>
                      </a:lnTo>
                      <a:lnTo>
                        <a:pt x="22" y="92"/>
                      </a:lnTo>
                      <a:lnTo>
                        <a:pt x="5" y="123"/>
                      </a:lnTo>
                      <a:lnTo>
                        <a:pt x="0" y="146"/>
                      </a:lnTo>
                      <a:lnTo>
                        <a:pt x="0" y="169"/>
                      </a:lnTo>
                      <a:lnTo>
                        <a:pt x="5" y="192"/>
                      </a:lnTo>
                      <a:lnTo>
                        <a:pt x="16" y="215"/>
                      </a:lnTo>
                      <a:lnTo>
                        <a:pt x="27" y="230"/>
                      </a:lnTo>
                      <a:lnTo>
                        <a:pt x="33" y="253"/>
                      </a:lnTo>
                      <a:lnTo>
                        <a:pt x="38" y="269"/>
                      </a:lnTo>
                      <a:lnTo>
                        <a:pt x="38" y="292"/>
                      </a:lnTo>
                      <a:lnTo>
                        <a:pt x="38" y="307"/>
                      </a:lnTo>
                      <a:lnTo>
                        <a:pt x="27" y="330"/>
                      </a:lnTo>
                      <a:lnTo>
                        <a:pt x="22" y="353"/>
                      </a:lnTo>
                      <a:lnTo>
                        <a:pt x="5" y="368"/>
                      </a:lnTo>
                      <a:lnTo>
                        <a:pt x="87" y="0"/>
                      </a:lnTo>
                      <a:close/>
                    </a:path>
                  </a:pathLst>
                </a:custGeom>
                <a:solidFill>
                  <a:srgbClr val="FFFFFF"/>
                </a:solidFill>
                <a:ln w="9525">
                  <a:noFill/>
                  <a:round/>
                  <a:headEnd/>
                  <a:tailEnd/>
                </a:ln>
              </p:spPr>
              <p:txBody>
                <a:bodyPr/>
                <a:lstStyle/>
                <a:p>
                  <a:endParaRPr lang="en-US"/>
                </a:p>
              </p:txBody>
            </p:sp>
            <p:sp>
              <p:nvSpPr>
                <p:cNvPr id="31780" name="Freeform 32"/>
                <p:cNvSpPr>
                  <a:spLocks/>
                </p:cNvSpPr>
                <p:nvPr/>
              </p:nvSpPr>
              <p:spPr bwMode="auto">
                <a:xfrm>
                  <a:off x="2239" y="2610"/>
                  <a:ext cx="87" cy="368"/>
                </a:xfrm>
                <a:custGeom>
                  <a:avLst/>
                  <a:gdLst>
                    <a:gd name="T0" fmla="*/ 87 w 87"/>
                    <a:gd name="T1" fmla="*/ 0 h 368"/>
                    <a:gd name="T2" fmla="*/ 60 w 87"/>
                    <a:gd name="T3" fmla="*/ 38 h 368"/>
                    <a:gd name="T4" fmla="*/ 38 w 87"/>
                    <a:gd name="T5" fmla="*/ 69 h 368"/>
                    <a:gd name="T6" fmla="*/ 22 w 87"/>
                    <a:gd name="T7" fmla="*/ 92 h 368"/>
                    <a:gd name="T8" fmla="*/ 5 w 87"/>
                    <a:gd name="T9" fmla="*/ 123 h 368"/>
                    <a:gd name="T10" fmla="*/ 0 w 87"/>
                    <a:gd name="T11" fmla="*/ 146 h 368"/>
                    <a:gd name="T12" fmla="*/ 0 w 87"/>
                    <a:gd name="T13" fmla="*/ 169 h 368"/>
                    <a:gd name="T14" fmla="*/ 5 w 87"/>
                    <a:gd name="T15" fmla="*/ 192 h 368"/>
                    <a:gd name="T16" fmla="*/ 16 w 87"/>
                    <a:gd name="T17" fmla="*/ 215 h 368"/>
                    <a:gd name="T18" fmla="*/ 27 w 87"/>
                    <a:gd name="T19" fmla="*/ 230 h 368"/>
                    <a:gd name="T20" fmla="*/ 33 w 87"/>
                    <a:gd name="T21" fmla="*/ 253 h 368"/>
                    <a:gd name="T22" fmla="*/ 38 w 87"/>
                    <a:gd name="T23" fmla="*/ 269 h 368"/>
                    <a:gd name="T24" fmla="*/ 38 w 87"/>
                    <a:gd name="T25" fmla="*/ 292 h 368"/>
                    <a:gd name="T26" fmla="*/ 38 w 87"/>
                    <a:gd name="T27" fmla="*/ 307 h 368"/>
                    <a:gd name="T28" fmla="*/ 27 w 87"/>
                    <a:gd name="T29" fmla="*/ 330 h 368"/>
                    <a:gd name="T30" fmla="*/ 22 w 87"/>
                    <a:gd name="T31" fmla="*/ 353 h 368"/>
                    <a:gd name="T32" fmla="*/ 5 w 87"/>
                    <a:gd name="T33" fmla="*/ 368 h 368"/>
                    <a:gd name="T34" fmla="*/ 87 w 87"/>
                    <a:gd name="T35" fmla="*/ 0 h 3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7"/>
                    <a:gd name="T55" fmla="*/ 0 h 368"/>
                    <a:gd name="T56" fmla="*/ 87 w 87"/>
                    <a:gd name="T57" fmla="*/ 368 h 36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7" h="368">
                      <a:moveTo>
                        <a:pt x="87" y="0"/>
                      </a:moveTo>
                      <a:lnTo>
                        <a:pt x="60" y="38"/>
                      </a:lnTo>
                      <a:lnTo>
                        <a:pt x="38" y="69"/>
                      </a:lnTo>
                      <a:lnTo>
                        <a:pt x="22" y="92"/>
                      </a:lnTo>
                      <a:lnTo>
                        <a:pt x="5" y="123"/>
                      </a:lnTo>
                      <a:lnTo>
                        <a:pt x="0" y="146"/>
                      </a:lnTo>
                      <a:lnTo>
                        <a:pt x="0" y="169"/>
                      </a:lnTo>
                      <a:lnTo>
                        <a:pt x="5" y="192"/>
                      </a:lnTo>
                      <a:lnTo>
                        <a:pt x="16" y="215"/>
                      </a:lnTo>
                      <a:lnTo>
                        <a:pt x="27" y="230"/>
                      </a:lnTo>
                      <a:lnTo>
                        <a:pt x="33" y="253"/>
                      </a:lnTo>
                      <a:lnTo>
                        <a:pt x="38" y="269"/>
                      </a:lnTo>
                      <a:lnTo>
                        <a:pt x="38" y="292"/>
                      </a:lnTo>
                      <a:lnTo>
                        <a:pt x="38" y="307"/>
                      </a:lnTo>
                      <a:lnTo>
                        <a:pt x="27" y="330"/>
                      </a:lnTo>
                      <a:lnTo>
                        <a:pt x="22" y="353"/>
                      </a:lnTo>
                      <a:lnTo>
                        <a:pt x="5" y="368"/>
                      </a:lnTo>
                      <a:lnTo>
                        <a:pt x="87" y="0"/>
                      </a:lnTo>
                      <a:close/>
                    </a:path>
                  </a:pathLst>
                </a:custGeom>
                <a:solidFill>
                  <a:srgbClr val="FFFFFF"/>
                </a:solidFill>
                <a:ln w="9525">
                  <a:noFill/>
                  <a:round/>
                  <a:headEnd/>
                  <a:tailEnd/>
                </a:ln>
              </p:spPr>
              <p:txBody>
                <a:bodyPr/>
                <a:lstStyle/>
                <a:p>
                  <a:endParaRPr lang="en-US"/>
                </a:p>
              </p:txBody>
            </p:sp>
            <p:sp>
              <p:nvSpPr>
                <p:cNvPr id="31781" name="Freeform 33"/>
                <p:cNvSpPr>
                  <a:spLocks/>
                </p:cNvSpPr>
                <p:nvPr/>
              </p:nvSpPr>
              <p:spPr bwMode="auto">
                <a:xfrm>
                  <a:off x="2239" y="2610"/>
                  <a:ext cx="87" cy="368"/>
                </a:xfrm>
                <a:custGeom>
                  <a:avLst/>
                  <a:gdLst>
                    <a:gd name="T0" fmla="*/ 87 w 87"/>
                    <a:gd name="T1" fmla="*/ 0 h 368"/>
                    <a:gd name="T2" fmla="*/ 60 w 87"/>
                    <a:gd name="T3" fmla="*/ 38 h 368"/>
                    <a:gd name="T4" fmla="*/ 38 w 87"/>
                    <a:gd name="T5" fmla="*/ 69 h 368"/>
                    <a:gd name="T6" fmla="*/ 22 w 87"/>
                    <a:gd name="T7" fmla="*/ 92 h 368"/>
                    <a:gd name="T8" fmla="*/ 5 w 87"/>
                    <a:gd name="T9" fmla="*/ 123 h 368"/>
                    <a:gd name="T10" fmla="*/ 0 w 87"/>
                    <a:gd name="T11" fmla="*/ 146 h 368"/>
                    <a:gd name="T12" fmla="*/ 0 w 87"/>
                    <a:gd name="T13" fmla="*/ 169 h 368"/>
                    <a:gd name="T14" fmla="*/ 5 w 87"/>
                    <a:gd name="T15" fmla="*/ 192 h 368"/>
                    <a:gd name="T16" fmla="*/ 16 w 87"/>
                    <a:gd name="T17" fmla="*/ 215 h 368"/>
                    <a:gd name="T18" fmla="*/ 27 w 87"/>
                    <a:gd name="T19" fmla="*/ 230 h 368"/>
                    <a:gd name="T20" fmla="*/ 33 w 87"/>
                    <a:gd name="T21" fmla="*/ 253 h 368"/>
                    <a:gd name="T22" fmla="*/ 38 w 87"/>
                    <a:gd name="T23" fmla="*/ 269 h 368"/>
                    <a:gd name="T24" fmla="*/ 38 w 87"/>
                    <a:gd name="T25" fmla="*/ 292 h 368"/>
                    <a:gd name="T26" fmla="*/ 38 w 87"/>
                    <a:gd name="T27" fmla="*/ 307 h 368"/>
                    <a:gd name="T28" fmla="*/ 27 w 87"/>
                    <a:gd name="T29" fmla="*/ 330 h 368"/>
                    <a:gd name="T30" fmla="*/ 22 w 87"/>
                    <a:gd name="T31" fmla="*/ 353 h 368"/>
                    <a:gd name="T32" fmla="*/ 5 w 87"/>
                    <a:gd name="T33" fmla="*/ 368 h 3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7"/>
                    <a:gd name="T52" fmla="*/ 0 h 368"/>
                    <a:gd name="T53" fmla="*/ 87 w 87"/>
                    <a:gd name="T54" fmla="*/ 368 h 3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7" h="368">
                      <a:moveTo>
                        <a:pt x="87" y="0"/>
                      </a:moveTo>
                      <a:lnTo>
                        <a:pt x="60" y="38"/>
                      </a:lnTo>
                      <a:lnTo>
                        <a:pt x="38" y="69"/>
                      </a:lnTo>
                      <a:lnTo>
                        <a:pt x="22" y="92"/>
                      </a:lnTo>
                      <a:lnTo>
                        <a:pt x="5" y="123"/>
                      </a:lnTo>
                      <a:lnTo>
                        <a:pt x="0" y="146"/>
                      </a:lnTo>
                      <a:lnTo>
                        <a:pt x="0" y="169"/>
                      </a:lnTo>
                      <a:lnTo>
                        <a:pt x="5" y="192"/>
                      </a:lnTo>
                      <a:lnTo>
                        <a:pt x="16" y="215"/>
                      </a:lnTo>
                      <a:lnTo>
                        <a:pt x="27" y="230"/>
                      </a:lnTo>
                      <a:lnTo>
                        <a:pt x="33" y="253"/>
                      </a:lnTo>
                      <a:lnTo>
                        <a:pt x="38" y="269"/>
                      </a:lnTo>
                      <a:lnTo>
                        <a:pt x="38" y="292"/>
                      </a:lnTo>
                      <a:lnTo>
                        <a:pt x="38" y="307"/>
                      </a:lnTo>
                      <a:lnTo>
                        <a:pt x="27" y="330"/>
                      </a:lnTo>
                      <a:lnTo>
                        <a:pt x="22" y="353"/>
                      </a:lnTo>
                      <a:lnTo>
                        <a:pt x="5" y="368"/>
                      </a:lnTo>
                    </a:path>
                  </a:pathLst>
                </a:custGeom>
                <a:noFill/>
                <a:ln w="7938">
                  <a:solidFill>
                    <a:srgbClr val="000000"/>
                  </a:solidFill>
                  <a:round/>
                  <a:headEnd/>
                  <a:tailEnd/>
                </a:ln>
              </p:spPr>
              <p:txBody>
                <a:bodyPr/>
                <a:lstStyle/>
                <a:p>
                  <a:endParaRPr lang="en-US"/>
                </a:p>
              </p:txBody>
            </p:sp>
            <p:sp>
              <p:nvSpPr>
                <p:cNvPr id="31782" name="Line 34"/>
                <p:cNvSpPr>
                  <a:spLocks noChangeShapeType="1"/>
                </p:cNvSpPr>
                <p:nvPr/>
              </p:nvSpPr>
              <p:spPr bwMode="auto">
                <a:xfrm flipH="1">
                  <a:off x="2326" y="2610"/>
                  <a:ext cx="278" cy="1"/>
                </a:xfrm>
                <a:prstGeom prst="line">
                  <a:avLst/>
                </a:prstGeom>
                <a:noFill/>
                <a:ln w="7938">
                  <a:solidFill>
                    <a:srgbClr val="000000"/>
                  </a:solidFill>
                  <a:round/>
                  <a:headEnd/>
                  <a:tailEnd/>
                </a:ln>
              </p:spPr>
              <p:txBody>
                <a:bodyPr/>
                <a:lstStyle/>
                <a:p>
                  <a:endParaRPr lang="en-US"/>
                </a:p>
              </p:txBody>
            </p:sp>
            <p:sp>
              <p:nvSpPr>
                <p:cNvPr id="31783" name="Line 35"/>
                <p:cNvSpPr>
                  <a:spLocks noChangeShapeType="1"/>
                </p:cNvSpPr>
                <p:nvPr/>
              </p:nvSpPr>
              <p:spPr bwMode="auto">
                <a:xfrm flipH="1">
                  <a:off x="2244" y="2978"/>
                  <a:ext cx="284" cy="1"/>
                </a:xfrm>
                <a:prstGeom prst="line">
                  <a:avLst/>
                </a:prstGeom>
                <a:noFill/>
                <a:ln w="7938">
                  <a:solidFill>
                    <a:srgbClr val="000000"/>
                  </a:solidFill>
                  <a:round/>
                  <a:headEnd/>
                  <a:tailEnd/>
                </a:ln>
              </p:spPr>
              <p:txBody>
                <a:bodyPr/>
                <a:lstStyle/>
                <a:p>
                  <a:endParaRPr lang="en-US"/>
                </a:p>
              </p:txBody>
            </p:sp>
          </p:grpSp>
          <p:sp>
            <p:nvSpPr>
              <p:cNvPr id="31774" name="Rectangle 37"/>
              <p:cNvSpPr>
                <a:spLocks noChangeArrowheads="1"/>
              </p:cNvSpPr>
              <p:nvPr/>
            </p:nvSpPr>
            <p:spPr bwMode="auto">
              <a:xfrm>
                <a:off x="2288" y="2687"/>
                <a:ext cx="301" cy="276"/>
              </a:xfrm>
              <a:prstGeom prst="rect">
                <a:avLst/>
              </a:prstGeom>
              <a:noFill/>
              <a:ln w="9525">
                <a:noFill/>
                <a:miter lim="800000"/>
                <a:headEnd/>
                <a:tailEnd/>
              </a:ln>
            </p:spPr>
            <p:txBody>
              <a:bodyPr lIns="0" tIns="0" rIns="0" bIns="0">
                <a:spAutoFit/>
              </a:bodyPr>
              <a:lstStyle/>
              <a:p>
                <a:r>
                  <a:rPr lang="en-US" sz="1600">
                    <a:solidFill>
                      <a:srgbClr val="000000"/>
                    </a:solidFill>
                    <a:latin typeface="Arial" charset="0"/>
                  </a:rPr>
                  <a:t>Program</a:t>
                </a:r>
              </a:p>
              <a:p>
                <a:r>
                  <a:rPr lang="en-US" sz="1600">
                    <a:solidFill>
                      <a:srgbClr val="000000"/>
                    </a:solidFill>
                    <a:latin typeface="Arial" charset="0"/>
                  </a:rPr>
                  <a:t>executable</a:t>
                </a:r>
              </a:p>
              <a:p>
                <a:r>
                  <a:rPr lang="en-US" sz="1600">
                    <a:solidFill>
                      <a:srgbClr val="000000"/>
                    </a:solidFill>
                    <a:latin typeface="Arial" charset="0"/>
                  </a:rPr>
                  <a:t>code</a:t>
                </a:r>
                <a:endParaRPr lang="en-US" sz="1600">
                  <a:latin typeface="Arial" charset="0"/>
                </a:endParaRPr>
              </a:p>
            </p:txBody>
          </p:sp>
          <p:sp>
            <p:nvSpPr>
              <p:cNvPr id="31775" name="Rectangle 38"/>
              <p:cNvSpPr>
                <a:spLocks noChangeArrowheads="1"/>
              </p:cNvSpPr>
              <p:nvPr/>
            </p:nvSpPr>
            <p:spPr bwMode="auto">
              <a:xfrm>
                <a:off x="2310" y="2779"/>
                <a:ext cx="1" cy="137"/>
              </a:xfrm>
              <a:prstGeom prst="rect">
                <a:avLst/>
              </a:prstGeom>
              <a:noFill/>
              <a:ln w="9525">
                <a:noFill/>
                <a:miter lim="800000"/>
                <a:headEnd/>
                <a:tailEnd/>
              </a:ln>
            </p:spPr>
            <p:txBody>
              <a:bodyPr wrap="none" lIns="0" tIns="0" rIns="0" bIns="0">
                <a:spAutoFit/>
              </a:bodyPr>
              <a:lstStyle/>
              <a:p>
                <a:endParaRPr lang="en-GB" sz="2400">
                  <a:latin typeface="Arial" charset="0"/>
                </a:endParaRPr>
              </a:p>
            </p:txBody>
          </p:sp>
        </p:grpSp>
        <p:sp>
          <p:nvSpPr>
            <p:cNvPr id="31768" name="Line 96"/>
            <p:cNvSpPr>
              <a:spLocks noChangeShapeType="1"/>
            </p:cNvSpPr>
            <p:nvPr/>
          </p:nvSpPr>
          <p:spPr bwMode="auto">
            <a:xfrm flipH="1">
              <a:off x="3936" y="1440"/>
              <a:ext cx="720" cy="192"/>
            </a:xfrm>
            <a:prstGeom prst="line">
              <a:avLst/>
            </a:prstGeom>
            <a:noFill/>
            <a:ln w="9525">
              <a:solidFill>
                <a:schemeClr val="tx1"/>
              </a:solidFill>
              <a:round/>
              <a:headEnd/>
              <a:tailEnd type="triangle" w="med" len="med"/>
            </a:ln>
          </p:spPr>
          <p:txBody>
            <a:bodyPr/>
            <a:lstStyle/>
            <a:p>
              <a:endParaRPr lang="en-US"/>
            </a:p>
          </p:txBody>
        </p:sp>
        <p:sp>
          <p:nvSpPr>
            <p:cNvPr id="31769" name="Freeform 98"/>
            <p:cNvSpPr>
              <a:spLocks/>
            </p:cNvSpPr>
            <p:nvPr/>
          </p:nvSpPr>
          <p:spPr bwMode="auto">
            <a:xfrm>
              <a:off x="3456" y="1824"/>
              <a:ext cx="1488" cy="1392"/>
            </a:xfrm>
            <a:custGeom>
              <a:avLst/>
              <a:gdLst>
                <a:gd name="T0" fmla="*/ 0 w 1680"/>
                <a:gd name="T1" fmla="*/ 6594 h 1296"/>
                <a:gd name="T2" fmla="*/ 0 w 1680"/>
                <a:gd name="T3" fmla="*/ 11871 h 1296"/>
                <a:gd name="T4" fmla="*/ 39 w 1680"/>
                <a:gd name="T5" fmla="*/ 11871 h 1296"/>
                <a:gd name="T6" fmla="*/ 39 w 1680"/>
                <a:gd name="T7" fmla="*/ 0 h 1296"/>
                <a:gd name="T8" fmla="*/ 0 60000 65536"/>
                <a:gd name="T9" fmla="*/ 0 60000 65536"/>
                <a:gd name="T10" fmla="*/ 0 60000 65536"/>
                <a:gd name="T11" fmla="*/ 0 60000 65536"/>
                <a:gd name="T12" fmla="*/ 0 w 1680"/>
                <a:gd name="T13" fmla="*/ 0 h 1296"/>
                <a:gd name="T14" fmla="*/ 1680 w 1680"/>
                <a:gd name="T15" fmla="*/ 1296 h 1296"/>
              </a:gdLst>
              <a:ahLst/>
              <a:cxnLst>
                <a:cxn ang="T8">
                  <a:pos x="T0" y="T1"/>
                </a:cxn>
                <a:cxn ang="T9">
                  <a:pos x="T2" y="T3"/>
                </a:cxn>
                <a:cxn ang="T10">
                  <a:pos x="T4" y="T5"/>
                </a:cxn>
                <a:cxn ang="T11">
                  <a:pos x="T6" y="T7"/>
                </a:cxn>
              </a:cxnLst>
              <a:rect l="T12" t="T13" r="T14" b="T15"/>
              <a:pathLst>
                <a:path w="1680" h="1296">
                  <a:moveTo>
                    <a:pt x="0" y="720"/>
                  </a:moveTo>
                  <a:lnTo>
                    <a:pt x="0" y="1296"/>
                  </a:lnTo>
                  <a:lnTo>
                    <a:pt x="1680" y="1296"/>
                  </a:lnTo>
                  <a:lnTo>
                    <a:pt x="1680" y="0"/>
                  </a:lnTo>
                </a:path>
              </a:pathLst>
            </a:custGeom>
            <a:noFill/>
            <a:ln w="9525">
              <a:solidFill>
                <a:schemeClr val="tx1"/>
              </a:solidFill>
              <a:round/>
              <a:headEnd/>
              <a:tailEnd type="arrow" w="med" len="med"/>
            </a:ln>
          </p:spPr>
          <p:txBody>
            <a:bodyPr/>
            <a:lstStyle/>
            <a:p>
              <a:endParaRPr lang="en-US"/>
            </a:p>
          </p:txBody>
        </p:sp>
        <p:sp>
          <p:nvSpPr>
            <p:cNvPr id="31770" name="Rectangle 99"/>
            <p:cNvSpPr>
              <a:spLocks noChangeArrowheads="1"/>
            </p:cNvSpPr>
            <p:nvPr/>
          </p:nvSpPr>
          <p:spPr bwMode="auto">
            <a:xfrm>
              <a:off x="4795" y="1035"/>
              <a:ext cx="581" cy="192"/>
            </a:xfrm>
            <a:prstGeom prst="rect">
              <a:avLst/>
            </a:prstGeom>
            <a:noFill/>
            <a:ln w="9525">
              <a:noFill/>
              <a:miter lim="800000"/>
              <a:headEnd/>
              <a:tailEnd/>
            </a:ln>
          </p:spPr>
          <p:txBody>
            <a:bodyPr wrap="none">
              <a:spAutoFit/>
            </a:bodyPr>
            <a:lstStyle/>
            <a:p>
              <a:r>
                <a:rPr lang="en-US" sz="1400" b="1" dirty="0">
                  <a:solidFill>
                    <a:srgbClr val="000000"/>
                  </a:solidFill>
                  <a:latin typeface="Arial" charset="0"/>
                </a:rPr>
                <a:t>prog.exe</a:t>
              </a:r>
            </a:p>
          </p:txBody>
        </p:sp>
        <p:sp>
          <p:nvSpPr>
            <p:cNvPr id="31771" name="Rectangle 105"/>
            <p:cNvSpPr>
              <a:spLocks noChangeArrowheads="1"/>
            </p:cNvSpPr>
            <p:nvPr/>
          </p:nvSpPr>
          <p:spPr bwMode="auto">
            <a:xfrm>
              <a:off x="4272" y="3022"/>
              <a:ext cx="244" cy="231"/>
            </a:xfrm>
            <a:prstGeom prst="rect">
              <a:avLst/>
            </a:prstGeom>
            <a:noFill/>
            <a:ln w="9525">
              <a:noFill/>
              <a:miter lim="800000"/>
              <a:headEnd/>
              <a:tailEnd/>
            </a:ln>
          </p:spPr>
          <p:txBody>
            <a:bodyPr wrap="none">
              <a:spAutoFit/>
            </a:bodyPr>
            <a:lstStyle/>
            <a:p>
              <a:r>
                <a:rPr lang="en-US">
                  <a:sym typeface="Wingdings 2" pitchFamily="18" charset="2"/>
                </a:rPr>
                <a:t></a:t>
              </a:r>
            </a:p>
          </p:txBody>
        </p:sp>
        <p:sp>
          <p:nvSpPr>
            <p:cNvPr id="31772" name="Rectangle 106"/>
            <p:cNvSpPr>
              <a:spLocks noChangeArrowheads="1"/>
            </p:cNvSpPr>
            <p:nvPr/>
          </p:nvSpPr>
          <p:spPr bwMode="auto">
            <a:xfrm>
              <a:off x="4128" y="1342"/>
              <a:ext cx="244" cy="231"/>
            </a:xfrm>
            <a:prstGeom prst="rect">
              <a:avLst/>
            </a:prstGeom>
            <a:noFill/>
            <a:ln w="9525">
              <a:noFill/>
              <a:miter lim="800000"/>
              <a:headEnd/>
              <a:tailEnd/>
            </a:ln>
          </p:spPr>
          <p:txBody>
            <a:bodyPr wrap="none">
              <a:spAutoFit/>
            </a:bodyPr>
            <a:lstStyle/>
            <a:p>
              <a:r>
                <a:rPr lang="en-US">
                  <a:sym typeface="Wingdings 2" pitchFamily="18" charset="2"/>
                </a:rPr>
                <a:t></a:t>
              </a:r>
            </a:p>
          </p:txBody>
        </p:sp>
      </p:grpSp>
      <p:grpSp>
        <p:nvGrpSpPr>
          <p:cNvPr id="7" name="Group 111"/>
          <p:cNvGrpSpPr>
            <a:grpSpLocks/>
          </p:cNvGrpSpPr>
          <p:nvPr/>
        </p:nvGrpSpPr>
        <p:grpSpPr bwMode="auto">
          <a:xfrm>
            <a:off x="6096000" y="3827462"/>
            <a:ext cx="609600" cy="914400"/>
            <a:chOff x="3840" y="1872"/>
            <a:chExt cx="384" cy="576"/>
          </a:xfrm>
        </p:grpSpPr>
        <p:sp>
          <p:nvSpPr>
            <p:cNvPr id="31765" name="Freeform 100"/>
            <p:cNvSpPr>
              <a:spLocks/>
            </p:cNvSpPr>
            <p:nvPr/>
          </p:nvSpPr>
          <p:spPr bwMode="auto">
            <a:xfrm>
              <a:off x="3840" y="1872"/>
              <a:ext cx="192" cy="576"/>
            </a:xfrm>
            <a:custGeom>
              <a:avLst/>
              <a:gdLst>
                <a:gd name="T0" fmla="*/ 0 w 192"/>
                <a:gd name="T1" fmla="*/ 52 h 624"/>
                <a:gd name="T2" fmla="*/ 0 w 192"/>
                <a:gd name="T3" fmla="*/ 41 h 624"/>
                <a:gd name="T4" fmla="*/ 192 w 192"/>
                <a:gd name="T5" fmla="*/ 41 h 624"/>
                <a:gd name="T6" fmla="*/ 192 w 192"/>
                <a:gd name="T7" fmla="*/ 0 h 624"/>
                <a:gd name="T8" fmla="*/ 48 w 192"/>
                <a:gd name="T9" fmla="*/ 0 h 624"/>
                <a:gd name="T10" fmla="*/ 0 60000 65536"/>
                <a:gd name="T11" fmla="*/ 0 60000 65536"/>
                <a:gd name="T12" fmla="*/ 0 60000 65536"/>
                <a:gd name="T13" fmla="*/ 0 60000 65536"/>
                <a:gd name="T14" fmla="*/ 0 60000 65536"/>
                <a:gd name="T15" fmla="*/ 0 w 192"/>
                <a:gd name="T16" fmla="*/ 0 h 624"/>
                <a:gd name="T17" fmla="*/ 192 w 192"/>
                <a:gd name="T18" fmla="*/ 624 h 624"/>
              </a:gdLst>
              <a:ahLst/>
              <a:cxnLst>
                <a:cxn ang="T10">
                  <a:pos x="T0" y="T1"/>
                </a:cxn>
                <a:cxn ang="T11">
                  <a:pos x="T2" y="T3"/>
                </a:cxn>
                <a:cxn ang="T12">
                  <a:pos x="T4" y="T5"/>
                </a:cxn>
                <a:cxn ang="T13">
                  <a:pos x="T6" y="T7"/>
                </a:cxn>
                <a:cxn ang="T14">
                  <a:pos x="T8" y="T9"/>
                </a:cxn>
              </a:cxnLst>
              <a:rect l="T15" t="T16" r="T17" b="T18"/>
              <a:pathLst>
                <a:path w="192" h="624">
                  <a:moveTo>
                    <a:pt x="0" y="624"/>
                  </a:moveTo>
                  <a:lnTo>
                    <a:pt x="0" y="480"/>
                  </a:lnTo>
                  <a:lnTo>
                    <a:pt x="192" y="480"/>
                  </a:lnTo>
                  <a:lnTo>
                    <a:pt x="192" y="0"/>
                  </a:lnTo>
                  <a:lnTo>
                    <a:pt x="48" y="0"/>
                  </a:lnTo>
                </a:path>
              </a:pathLst>
            </a:custGeom>
            <a:noFill/>
            <a:ln w="9525">
              <a:solidFill>
                <a:schemeClr val="tx1"/>
              </a:solidFill>
              <a:round/>
              <a:headEnd/>
              <a:tailEnd type="arrow" w="med" len="med"/>
            </a:ln>
          </p:spPr>
          <p:txBody>
            <a:bodyPr/>
            <a:lstStyle/>
            <a:p>
              <a:endParaRPr lang="en-US"/>
            </a:p>
          </p:txBody>
        </p:sp>
        <p:sp>
          <p:nvSpPr>
            <p:cNvPr id="31766" name="Rectangle 107"/>
            <p:cNvSpPr>
              <a:spLocks noChangeArrowheads="1"/>
            </p:cNvSpPr>
            <p:nvPr/>
          </p:nvSpPr>
          <p:spPr bwMode="auto">
            <a:xfrm>
              <a:off x="3980" y="1968"/>
              <a:ext cx="244" cy="231"/>
            </a:xfrm>
            <a:prstGeom prst="rect">
              <a:avLst/>
            </a:prstGeom>
            <a:noFill/>
            <a:ln w="9525">
              <a:noFill/>
              <a:miter lim="800000"/>
              <a:headEnd/>
              <a:tailEnd/>
            </a:ln>
          </p:spPr>
          <p:txBody>
            <a:bodyPr wrap="none">
              <a:spAutoFit/>
            </a:bodyPr>
            <a:lstStyle/>
            <a:p>
              <a:r>
                <a:rPr lang="en-US">
                  <a:sym typeface="Wingdings 2" pitchFamily="18" charset="2"/>
                </a:rPr>
                <a:t></a:t>
              </a:r>
            </a:p>
          </p:txBody>
        </p:sp>
      </p:grpSp>
      <p:sp>
        <p:nvSpPr>
          <p:cNvPr id="456812" name="Rectangle 108"/>
          <p:cNvSpPr>
            <a:spLocks noChangeArrowheads="1"/>
          </p:cNvSpPr>
          <p:nvPr/>
        </p:nvSpPr>
        <p:spPr bwMode="auto">
          <a:xfrm>
            <a:off x="4343400" y="3308350"/>
            <a:ext cx="387350" cy="366712"/>
          </a:xfrm>
          <a:prstGeom prst="rect">
            <a:avLst/>
          </a:prstGeom>
          <a:noFill/>
          <a:ln w="9525">
            <a:noFill/>
            <a:miter lim="800000"/>
            <a:headEnd/>
            <a:tailEnd/>
          </a:ln>
        </p:spPr>
        <p:txBody>
          <a:bodyPr wrap="none">
            <a:spAutoFit/>
          </a:bodyPr>
          <a:lstStyle/>
          <a:p>
            <a:r>
              <a:rPr lang="en-US">
                <a:sym typeface="Wingdings 2" pitchFamily="18" charset="2"/>
              </a:rPr>
              <a:t></a:t>
            </a:r>
          </a:p>
        </p:txBody>
      </p:sp>
      <p:sp>
        <p:nvSpPr>
          <p:cNvPr id="5" name="Rectangle 4"/>
          <p:cNvSpPr/>
          <p:nvPr/>
        </p:nvSpPr>
        <p:spPr>
          <a:xfrm>
            <a:off x="457200" y="1295400"/>
            <a:ext cx="8484577" cy="812530"/>
          </a:xfrm>
          <a:prstGeom prst="rect">
            <a:avLst/>
          </a:prstGeom>
        </p:spPr>
        <p:txBody>
          <a:bodyPr wrap="square">
            <a:spAutoFit/>
          </a:bodyPr>
          <a:lstStyle/>
          <a:p>
            <a:pPr marL="285750" indent="-285750">
              <a:lnSpc>
                <a:spcPct val="130000"/>
              </a:lnSpc>
              <a:buFont typeface="Wingdings" pitchFamily="2" charset="2"/>
              <a:buChar char="Ø"/>
            </a:pPr>
            <a:r>
              <a:rPr lang="en-US" dirty="0" smtClean="0">
                <a:latin typeface="Arial" pitchFamily="34" charset="0"/>
              </a:rPr>
              <a:t>Use </a:t>
            </a:r>
            <a:r>
              <a:rPr lang="en-US" b="1" dirty="0" err="1" smtClean="0">
                <a:latin typeface="Arial" pitchFamily="34" charset="0"/>
              </a:rPr>
              <a:t>int</a:t>
            </a:r>
            <a:r>
              <a:rPr lang="en-US" b="1" dirty="0" smtClean="0">
                <a:latin typeface="Arial" pitchFamily="34" charset="0"/>
              </a:rPr>
              <a:t> </a:t>
            </a:r>
            <a:r>
              <a:rPr lang="en-US" b="1" dirty="0">
                <a:latin typeface="Arial" pitchFamily="34" charset="0"/>
              </a:rPr>
              <a:t>fork( </a:t>
            </a:r>
            <a:r>
              <a:rPr lang="en-US" b="1" dirty="0" smtClean="0">
                <a:latin typeface="Arial" pitchFamily="34" charset="0"/>
              </a:rPr>
              <a:t>) </a:t>
            </a:r>
            <a:r>
              <a:rPr lang="en-US" dirty="0" smtClean="0">
                <a:latin typeface="Arial" pitchFamily="34" charset="0"/>
              </a:rPr>
              <a:t>system call to create a duplicate of the parent process; </a:t>
            </a:r>
          </a:p>
          <a:p>
            <a:pPr marL="285750" indent="-285750">
              <a:lnSpc>
                <a:spcPct val="130000"/>
              </a:lnSpc>
              <a:buFont typeface="Wingdings" pitchFamily="2" charset="2"/>
              <a:buChar char="Ø"/>
            </a:pPr>
            <a:r>
              <a:rPr lang="en-US" dirty="0">
                <a:latin typeface="Arial" pitchFamily="34" charset="0"/>
              </a:rPr>
              <a:t>Use </a:t>
            </a:r>
            <a:r>
              <a:rPr lang="en-US" b="1" dirty="0" err="1" smtClean="0">
                <a:latin typeface="Arial" pitchFamily="34" charset="0"/>
              </a:rPr>
              <a:t>int</a:t>
            </a:r>
            <a:r>
              <a:rPr lang="en-US" b="1" dirty="0" smtClean="0">
                <a:latin typeface="Arial" pitchFamily="34" charset="0"/>
              </a:rPr>
              <a:t> </a:t>
            </a:r>
            <a:r>
              <a:rPr lang="en-US" b="1" dirty="0" err="1" smtClean="0">
                <a:latin typeface="Arial" pitchFamily="34" charset="0"/>
              </a:rPr>
              <a:t>execl</a:t>
            </a:r>
            <a:r>
              <a:rPr lang="en-US" b="1" dirty="0" smtClean="0">
                <a:latin typeface="Arial" pitchFamily="34" charset="0"/>
              </a:rPr>
              <a:t>() </a:t>
            </a:r>
            <a:r>
              <a:rPr lang="en-US" dirty="0">
                <a:latin typeface="Arial" pitchFamily="34" charset="0"/>
              </a:rPr>
              <a:t>system call to </a:t>
            </a:r>
            <a:r>
              <a:rPr lang="en-US" dirty="0" smtClean="0">
                <a:latin typeface="Arial" pitchFamily="34" charset="0"/>
              </a:rPr>
              <a:t>change the parent-copy process to child process </a:t>
            </a:r>
            <a:endParaRPr lang="en-US" dirty="0">
              <a:latin typeface="Arial" pitchFamily="34" charset="0"/>
            </a:endParaRPr>
          </a:p>
        </p:txBody>
      </p:sp>
    </p:spTree>
    <p:extLst>
      <p:ext uri="{BB962C8B-B14F-4D97-AF65-F5344CB8AC3E}">
        <p14:creationId xmlns:p14="http://schemas.microsoft.com/office/powerpoint/2010/main" val="38483213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grpId="0" nodeType="clickEffect">
                                  <p:stCondLst>
                                    <p:cond delay="0"/>
                                  </p:stCondLst>
                                  <p:childTnLst>
                                    <p:animRot by="21600000">
                                      <p:cBhvr>
                                        <p:cTn id="6" dur="2000" fill="hold"/>
                                        <p:tgtEl>
                                          <p:spTgt spid="456726"/>
                                        </p:tgtEl>
                                        <p:attrNameLst>
                                          <p:attrName>r</p:attrName>
                                        </p:attrNameLst>
                                      </p:cBhvr>
                                    </p:animRot>
                                  </p:childTnLst>
                                </p:cTn>
                              </p:par>
                            </p:childTnLst>
                          </p:cTn>
                        </p:par>
                        <p:par>
                          <p:cTn id="7" fill="hold" nodeType="afterGroup">
                            <p:stCondLst>
                              <p:cond delay="2000"/>
                            </p:stCondLst>
                            <p:childTnLst>
                              <p:par>
                                <p:cTn id="8" presetID="22" presetClass="entr" presetSubtype="8"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par>
                          <p:cTn id="11" fill="hold" nodeType="afterGroup">
                            <p:stCondLst>
                              <p:cond delay="2500"/>
                            </p:stCondLst>
                            <p:childTnLst>
                              <p:par>
                                <p:cTn id="12" presetID="22" presetClass="entr" presetSubtype="8"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nodeType="afterGroup">
                            <p:stCondLst>
                              <p:cond delay="3000"/>
                            </p:stCondLst>
                            <p:childTnLst>
                              <p:par>
                                <p:cTn id="16" presetID="22" presetClass="entr" presetSubtype="8" fill="hold" grpId="0" nodeType="afterEffect">
                                  <p:stCondLst>
                                    <p:cond delay="0"/>
                                  </p:stCondLst>
                                  <p:childTnLst>
                                    <p:set>
                                      <p:cBhvr>
                                        <p:cTn id="17" dur="1" fill="hold">
                                          <p:stCondLst>
                                            <p:cond delay="0"/>
                                          </p:stCondLst>
                                        </p:cTn>
                                        <p:tgtEl>
                                          <p:spTgt spid="456808"/>
                                        </p:tgtEl>
                                        <p:attrNameLst>
                                          <p:attrName>style.visibility</p:attrName>
                                        </p:attrNameLst>
                                      </p:cBhvr>
                                      <p:to>
                                        <p:strVal val="visible"/>
                                      </p:to>
                                    </p:set>
                                    <p:animEffect transition="in" filter="wipe(left)">
                                      <p:cBhvr>
                                        <p:cTn id="18" dur="500"/>
                                        <p:tgtEl>
                                          <p:spTgt spid="456808"/>
                                        </p:tgtEl>
                                      </p:cBhvr>
                                    </p:animEffect>
                                  </p:childTnLst>
                                </p:cTn>
                              </p:par>
                            </p:childTnLst>
                          </p:cTn>
                        </p:par>
                        <p:par>
                          <p:cTn id="19" fill="hold" nodeType="afterGroup">
                            <p:stCondLst>
                              <p:cond delay="3500"/>
                            </p:stCondLst>
                            <p:childTnLst>
                              <p:par>
                                <p:cTn id="20" presetID="22" presetClass="entr" presetSubtype="8" fill="hold" grpId="0" nodeType="afterEffect">
                                  <p:stCondLst>
                                    <p:cond delay="0"/>
                                  </p:stCondLst>
                                  <p:childTnLst>
                                    <p:set>
                                      <p:cBhvr>
                                        <p:cTn id="21" dur="1" fill="hold">
                                          <p:stCondLst>
                                            <p:cond delay="0"/>
                                          </p:stCondLst>
                                        </p:cTn>
                                        <p:tgtEl>
                                          <p:spTgt spid="456792"/>
                                        </p:tgtEl>
                                        <p:attrNameLst>
                                          <p:attrName>style.visibility</p:attrName>
                                        </p:attrNameLst>
                                      </p:cBhvr>
                                      <p:to>
                                        <p:strVal val="visible"/>
                                      </p:to>
                                    </p:set>
                                    <p:animEffect transition="in" filter="wipe(left)">
                                      <p:cBhvr>
                                        <p:cTn id="22" dur="500"/>
                                        <p:tgtEl>
                                          <p:spTgt spid="4567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mph" presetSubtype="0" fill="hold" grpId="1" nodeType="clickEffect">
                                  <p:stCondLst>
                                    <p:cond delay="0"/>
                                  </p:stCondLst>
                                  <p:childTnLst>
                                    <p:animRot by="21600000">
                                      <p:cBhvr>
                                        <p:cTn id="26" dur="2000" fill="hold"/>
                                        <p:tgtEl>
                                          <p:spTgt spid="456792"/>
                                        </p:tgtEl>
                                        <p:attrNameLst>
                                          <p:attrName>r</p:attrName>
                                        </p:attrNameLst>
                                      </p:cBhvr>
                                    </p:animRot>
                                  </p:childTnLst>
                                </p:cTn>
                              </p:par>
                            </p:childTnLst>
                          </p:cTn>
                        </p:par>
                        <p:par>
                          <p:cTn id="27" fill="hold" nodeType="afterGroup">
                            <p:stCondLst>
                              <p:cond delay="2000"/>
                            </p:stCondLst>
                            <p:childTnLst>
                              <p:par>
                                <p:cTn id="28" presetID="22" presetClass="entr" presetSubtype="4"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down)">
                                      <p:cBhvr>
                                        <p:cTn id="30" dur="500"/>
                                        <p:tgtEl>
                                          <p:spTgt spid="7"/>
                                        </p:tgtEl>
                                      </p:cBhvr>
                                    </p:animEffect>
                                  </p:childTnLst>
                                </p:cTn>
                              </p:par>
                            </p:childTnLst>
                          </p:cTn>
                        </p:par>
                        <p:par>
                          <p:cTn id="31" fill="hold" nodeType="afterGroup">
                            <p:stCondLst>
                              <p:cond delay="2500"/>
                            </p:stCondLst>
                            <p:childTnLst>
                              <p:par>
                                <p:cTn id="32" presetID="22" presetClass="entr" presetSubtype="4"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down)">
                                      <p:cBhvr>
                                        <p:cTn id="34" dur="500"/>
                                        <p:tgtEl>
                                          <p:spTgt spid="4"/>
                                        </p:tgtEl>
                                      </p:cBhvr>
                                    </p:animEffect>
                                  </p:childTnLst>
                                </p:cTn>
                              </p:par>
                            </p:childTnLst>
                          </p:cTn>
                        </p:par>
                        <p:par>
                          <p:cTn id="35" fill="hold" nodeType="afterGroup">
                            <p:stCondLst>
                              <p:cond delay="3000"/>
                            </p:stCondLst>
                            <p:childTnLst>
                              <p:par>
                                <p:cTn id="36" presetID="4" presetClass="entr" presetSubtype="16" fill="hold" grpId="1" nodeType="afterEffect">
                                  <p:stCondLst>
                                    <p:cond delay="0"/>
                                  </p:stCondLst>
                                  <p:childTnLst>
                                    <p:set>
                                      <p:cBhvr>
                                        <p:cTn id="37" dur="1" fill="hold">
                                          <p:stCondLst>
                                            <p:cond delay="0"/>
                                          </p:stCondLst>
                                        </p:cTn>
                                        <p:tgtEl>
                                          <p:spTgt spid="456812"/>
                                        </p:tgtEl>
                                        <p:attrNameLst>
                                          <p:attrName>style.visibility</p:attrName>
                                        </p:attrNameLst>
                                      </p:cBhvr>
                                      <p:to>
                                        <p:strVal val="visible"/>
                                      </p:to>
                                    </p:set>
                                    <p:animEffect transition="in" filter="box(in)">
                                      <p:cBhvr>
                                        <p:cTn id="38" dur="500"/>
                                        <p:tgtEl>
                                          <p:spTgt spid="456812"/>
                                        </p:tgtEl>
                                      </p:cBhvr>
                                    </p:animEffect>
                                  </p:childTnLst>
                                </p:cTn>
                              </p:par>
                              <p:par>
                                <p:cTn id="39" presetID="8" presetClass="emph" presetSubtype="0" fill="hold" grpId="0" nodeType="withEffect">
                                  <p:stCondLst>
                                    <p:cond delay="0"/>
                                  </p:stCondLst>
                                  <p:childTnLst>
                                    <p:animRot by="21600000">
                                      <p:cBhvr>
                                        <p:cTn id="40" dur="2000" fill="hold"/>
                                        <p:tgtEl>
                                          <p:spTgt spid="4568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26" grpId="0"/>
      <p:bldP spid="456792" grpId="0"/>
      <p:bldP spid="456792" grpId="1"/>
      <p:bldP spid="456808" grpId="0"/>
      <p:bldP spid="456812" grpId="0"/>
      <p:bldP spid="456812"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8001000" cy="623888"/>
          </a:xfrm>
        </p:spPr>
        <p:txBody>
          <a:bodyPr/>
          <a:lstStyle/>
          <a:p>
            <a:pPr algn="ctr"/>
            <a:r>
              <a:rPr lang="en-US" dirty="0" smtClean="0"/>
              <a:t>Case Study: Writing a UNIX Shell: </a:t>
            </a:r>
            <a:r>
              <a:rPr lang="en-US" dirty="0" err="1" smtClean="0"/>
              <a:t>SimShell</a:t>
            </a:r>
            <a:endParaRPr lang="en-US" dirty="0"/>
          </a:p>
        </p:txBody>
      </p:sp>
      <p:sp>
        <p:nvSpPr>
          <p:cNvPr id="3" name="Content Placeholder 2"/>
          <p:cNvSpPr>
            <a:spLocks noGrp="1"/>
          </p:cNvSpPr>
          <p:nvPr>
            <p:ph idx="1"/>
          </p:nvPr>
        </p:nvSpPr>
        <p:spPr>
          <a:xfrm>
            <a:off x="457200" y="1371600"/>
            <a:ext cx="8269288" cy="5105400"/>
          </a:xfrm>
        </p:spPr>
        <p:txBody>
          <a:bodyPr/>
          <a:lstStyle/>
          <a:p>
            <a:r>
              <a:rPr lang="en-US" dirty="0" err="1" smtClean="0"/>
              <a:t>SimShell</a:t>
            </a:r>
            <a:r>
              <a:rPr lang="en-US" dirty="0" smtClean="0"/>
              <a:t> is  a simple command Line Interpreter;</a:t>
            </a:r>
          </a:p>
          <a:p>
            <a:r>
              <a:rPr lang="en-US" dirty="0" smtClean="0"/>
              <a:t>When </a:t>
            </a:r>
            <a:r>
              <a:rPr lang="en-US" dirty="0" err="1" smtClean="0"/>
              <a:t>SimShell</a:t>
            </a:r>
            <a:r>
              <a:rPr lang="en-US" dirty="0" smtClean="0"/>
              <a:t> is running, you can enter a command (program name) followed by a list of parameters;</a:t>
            </a:r>
          </a:p>
          <a:p>
            <a:pPr lvl="1"/>
            <a:r>
              <a:rPr lang="en-US" sz="2400" dirty="0" smtClean="0"/>
              <a:t>e.g., </a:t>
            </a:r>
            <a:r>
              <a:rPr lang="en-US" sz="2400" dirty="0" smtClean="0">
                <a:solidFill>
                  <a:srgbClr val="0000FF"/>
                </a:solidFill>
              </a:rPr>
              <a:t>equationSolver.exe </a:t>
            </a:r>
            <a:r>
              <a:rPr lang="en-US" sz="2400" dirty="0" err="1" smtClean="0">
                <a:solidFill>
                  <a:srgbClr val="0000FF"/>
                </a:solidFill>
              </a:rPr>
              <a:t>inMatrix</a:t>
            </a:r>
            <a:r>
              <a:rPr lang="en-US" sz="2400" dirty="0" smtClean="0">
                <a:solidFill>
                  <a:srgbClr val="0000FF"/>
                </a:solidFill>
              </a:rPr>
              <a:t> </a:t>
            </a:r>
            <a:r>
              <a:rPr lang="en-US" sz="2400" dirty="0" err="1" smtClean="0">
                <a:solidFill>
                  <a:srgbClr val="0000FF"/>
                </a:solidFill>
              </a:rPr>
              <a:t>outVector</a:t>
            </a:r>
            <a:endParaRPr lang="en-US" sz="2400" dirty="0" smtClean="0">
              <a:solidFill>
                <a:srgbClr val="0000FF"/>
              </a:solidFill>
            </a:endParaRPr>
          </a:p>
          <a:p>
            <a:r>
              <a:rPr lang="en-US" dirty="0" err="1" smtClean="0"/>
              <a:t>SimShell</a:t>
            </a:r>
            <a:r>
              <a:rPr lang="en-US" dirty="0" smtClean="0"/>
              <a:t> will start the program </a:t>
            </a:r>
            <a:r>
              <a:rPr lang="en-US" dirty="0" err="1" smtClean="0">
                <a:solidFill>
                  <a:srgbClr val="0000FF"/>
                </a:solidFill>
              </a:rPr>
              <a:t>equationSolver</a:t>
            </a:r>
            <a:r>
              <a:rPr lang="en-US" dirty="0" smtClean="0"/>
              <a:t>, read </a:t>
            </a:r>
            <a:r>
              <a:rPr lang="en-US" dirty="0" err="1" smtClean="0">
                <a:solidFill>
                  <a:srgbClr val="0000FF"/>
                </a:solidFill>
              </a:rPr>
              <a:t>inMatrix</a:t>
            </a:r>
            <a:r>
              <a:rPr lang="en-US" dirty="0" smtClean="0">
                <a:solidFill>
                  <a:srgbClr val="0000FF"/>
                </a:solidFill>
              </a:rPr>
              <a:t> </a:t>
            </a:r>
            <a:r>
              <a:rPr lang="en-US" dirty="0" smtClean="0"/>
              <a:t>and feed them to the program, and return </a:t>
            </a:r>
            <a:r>
              <a:rPr lang="en-US" dirty="0" err="1" smtClean="0">
                <a:solidFill>
                  <a:srgbClr val="0000FF"/>
                </a:solidFill>
              </a:rPr>
              <a:t>outVector</a:t>
            </a:r>
            <a:r>
              <a:rPr lang="en-US" dirty="0" smtClean="0"/>
              <a:t>;</a:t>
            </a:r>
          </a:p>
          <a:p>
            <a:r>
              <a:rPr lang="en-US" dirty="0" smtClean="0"/>
              <a:t>The program can run in foreground (return to </a:t>
            </a:r>
            <a:r>
              <a:rPr lang="en-US" dirty="0" err="1" smtClean="0"/>
              <a:t>SimShell</a:t>
            </a:r>
            <a:r>
              <a:rPr lang="en-US" dirty="0" smtClean="0"/>
              <a:t> after the command is completed) or in background (return to </a:t>
            </a:r>
            <a:r>
              <a:rPr lang="en-US" dirty="0" err="1" smtClean="0"/>
              <a:t>SimShell</a:t>
            </a:r>
            <a:r>
              <a:rPr lang="en-US" dirty="0" smtClean="0"/>
              <a:t> immediate);</a:t>
            </a:r>
          </a:p>
          <a:p>
            <a:r>
              <a:rPr lang="en-US" dirty="0" err="1" smtClean="0"/>
              <a:t>Simshell</a:t>
            </a:r>
            <a:r>
              <a:rPr lang="en-US" dirty="0" smtClean="0"/>
              <a:t> is written in C.</a:t>
            </a:r>
            <a:endParaRPr lang="en-US" dirty="0"/>
          </a:p>
        </p:txBody>
      </p:sp>
      <p:sp>
        <p:nvSpPr>
          <p:cNvPr id="4" name="Slide Number Placeholder 3"/>
          <p:cNvSpPr>
            <a:spLocks noGrp="1"/>
          </p:cNvSpPr>
          <p:nvPr>
            <p:ph type="sldNum" sz="quarter" idx="12"/>
          </p:nvPr>
        </p:nvSpPr>
        <p:spPr/>
        <p:txBody>
          <a:bodyPr/>
          <a:lstStyle/>
          <a:p>
            <a:pPr>
              <a:defRPr/>
            </a:pPr>
            <a:fld id="{4C9115C4-EDF7-4BE9-8831-70958E3A8482}" type="slidenum">
              <a:rPr lang="en-US" smtClean="0"/>
              <a:pPr>
                <a:defRPr/>
              </a:pPr>
              <a:t>31</a:t>
            </a:fld>
            <a:endParaRPr lang="en-US"/>
          </a:p>
        </p:txBody>
      </p:sp>
    </p:spTree>
    <p:extLst>
      <p:ext uri="{BB962C8B-B14F-4D97-AF65-F5344CB8AC3E}">
        <p14:creationId xmlns:p14="http://schemas.microsoft.com/office/powerpoint/2010/main" val="3017072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lstStyle/>
          <a:p>
            <a:fld id="{DDBC8A62-13C4-4153-BBA9-12EB46BB7454}" type="slidenum">
              <a:rPr lang="en-US" smtClean="0"/>
              <a:pPr/>
              <a:t>32</a:t>
            </a:fld>
            <a:endParaRPr lang="en-US" smtClean="0"/>
          </a:p>
        </p:txBody>
      </p:sp>
      <p:sp>
        <p:nvSpPr>
          <p:cNvPr id="32771" name="Rectangle 2"/>
          <p:cNvSpPr>
            <a:spLocks noGrp="1" noChangeArrowheads="1"/>
          </p:cNvSpPr>
          <p:nvPr>
            <p:ph type="title"/>
          </p:nvPr>
        </p:nvSpPr>
        <p:spPr>
          <a:xfrm>
            <a:off x="1447800" y="76200"/>
            <a:ext cx="7620000" cy="623888"/>
          </a:xfrm>
        </p:spPr>
        <p:txBody>
          <a:bodyPr/>
          <a:lstStyle/>
          <a:p>
            <a:pPr eaLnBrk="1" hangingPunct="1"/>
            <a:r>
              <a:rPr lang="en-US" sz="2800" smtClean="0"/>
              <a:t>Example: Creating a Child Process in Unix</a:t>
            </a:r>
          </a:p>
        </p:txBody>
      </p:sp>
      <p:sp>
        <p:nvSpPr>
          <p:cNvPr id="32772" name="Text Box 3"/>
          <p:cNvSpPr txBox="1">
            <a:spLocks noChangeArrowheads="1"/>
          </p:cNvSpPr>
          <p:nvPr/>
        </p:nvSpPr>
        <p:spPr bwMode="auto">
          <a:xfrm>
            <a:off x="457200" y="1101725"/>
            <a:ext cx="8534400" cy="5521512"/>
          </a:xfrm>
          <a:prstGeom prst="rect">
            <a:avLst/>
          </a:prstGeom>
          <a:noFill/>
          <a:ln w="9525">
            <a:noFill/>
            <a:miter lim="800000"/>
            <a:headEnd/>
            <a:tailEnd/>
          </a:ln>
        </p:spPr>
        <p:txBody>
          <a:bodyPr>
            <a:spAutoFit/>
          </a:bodyPr>
          <a:lstStyle/>
          <a:p>
            <a:pPr marL="457200" indent="-457200">
              <a:lnSpc>
                <a:spcPct val="120000"/>
              </a:lnSpc>
              <a:tabLst>
                <a:tab pos="1033463" algn="l"/>
                <a:tab pos="1538288" algn="l"/>
                <a:tab pos="2171700" algn="l"/>
                <a:tab pos="4343400" algn="l"/>
              </a:tabLst>
            </a:pPr>
            <a:r>
              <a:rPr lang="en-US" dirty="0">
                <a:latin typeface="Arial" charset="0"/>
              </a:rPr>
              <a:t>#include &lt;</a:t>
            </a:r>
            <a:r>
              <a:rPr lang="en-US" dirty="0" err="1">
                <a:latin typeface="Arial" charset="0"/>
              </a:rPr>
              <a:t>fcntl.h</a:t>
            </a:r>
            <a:r>
              <a:rPr lang="en-US" dirty="0">
                <a:latin typeface="Arial" charset="0"/>
              </a:rPr>
              <a:t>&gt; // </a:t>
            </a:r>
            <a:r>
              <a:rPr lang="en-US" dirty="0" err="1" smtClean="0">
                <a:solidFill>
                  <a:srgbClr val="0000FF"/>
                </a:solidFill>
                <a:latin typeface="Arial" charset="0"/>
              </a:rPr>
              <a:t>SimShell</a:t>
            </a:r>
            <a:r>
              <a:rPr lang="en-US" dirty="0" smtClean="0">
                <a:latin typeface="Arial" charset="0"/>
              </a:rPr>
              <a:t> </a:t>
            </a:r>
            <a:r>
              <a:rPr lang="en-US" dirty="0" smtClean="0">
                <a:solidFill>
                  <a:srgbClr val="0000FF"/>
                </a:solidFill>
                <a:latin typeface="Arial" charset="0"/>
              </a:rPr>
              <a:t>is</a:t>
            </a:r>
            <a:r>
              <a:rPr lang="en-US" dirty="0" smtClean="0">
                <a:latin typeface="Arial" charset="0"/>
              </a:rPr>
              <a:t> </a:t>
            </a:r>
            <a:r>
              <a:rPr lang="en-US" dirty="0" smtClean="0">
                <a:solidFill>
                  <a:srgbClr val="0000FF"/>
                </a:solidFill>
                <a:latin typeface="Arial" charset="0"/>
              </a:rPr>
              <a:t>Command </a:t>
            </a:r>
            <a:r>
              <a:rPr lang="en-US" dirty="0">
                <a:solidFill>
                  <a:srgbClr val="0000FF"/>
                </a:solidFill>
                <a:latin typeface="Arial" charset="0"/>
              </a:rPr>
              <a:t>Line Interpreter </a:t>
            </a:r>
          </a:p>
          <a:p>
            <a:pPr marL="457200" indent="-457200">
              <a:lnSpc>
                <a:spcPct val="120000"/>
              </a:lnSpc>
              <a:tabLst>
                <a:tab pos="1033463" algn="l"/>
                <a:tab pos="1538288" algn="l"/>
                <a:tab pos="2171700" algn="l"/>
                <a:tab pos="4343400" algn="l"/>
              </a:tabLst>
            </a:pPr>
            <a:r>
              <a:rPr lang="en-US" dirty="0">
                <a:latin typeface="Arial" charset="0"/>
              </a:rPr>
              <a:t>static void main (</a:t>
            </a:r>
            <a:r>
              <a:rPr lang="en-US" dirty="0" err="1">
                <a:latin typeface="Arial" charset="0"/>
              </a:rPr>
              <a:t>int</a:t>
            </a:r>
            <a:r>
              <a:rPr lang="en-US" dirty="0">
                <a:latin typeface="Arial" charset="0"/>
              </a:rPr>
              <a:t> </a:t>
            </a:r>
            <a:r>
              <a:rPr lang="en-US" dirty="0" err="1">
                <a:latin typeface="Arial" charset="0"/>
              </a:rPr>
              <a:t>argc</a:t>
            </a:r>
            <a:r>
              <a:rPr lang="en-US" dirty="0">
                <a:latin typeface="Arial" charset="0"/>
              </a:rPr>
              <a:t>, </a:t>
            </a:r>
            <a:r>
              <a:rPr lang="en-US" dirty="0"/>
              <a:t>char *</a:t>
            </a:r>
            <a:r>
              <a:rPr lang="en-US" dirty="0" err="1"/>
              <a:t>argv</a:t>
            </a:r>
            <a:r>
              <a:rPr lang="en-US" dirty="0"/>
              <a:t>[ ]</a:t>
            </a:r>
            <a:r>
              <a:rPr lang="en-US" dirty="0">
                <a:latin typeface="Arial" charset="0"/>
              </a:rPr>
              <a:t>)  {	</a:t>
            </a:r>
          </a:p>
          <a:p>
            <a:pPr marL="457200" indent="-457200">
              <a:lnSpc>
                <a:spcPct val="120000"/>
              </a:lnSpc>
              <a:tabLst>
                <a:tab pos="1033463" algn="l"/>
                <a:tab pos="1538288" algn="l"/>
                <a:tab pos="2171700" algn="l"/>
                <a:tab pos="4343400" algn="l"/>
              </a:tabLst>
            </a:pPr>
            <a:r>
              <a:rPr lang="en-US" dirty="0">
                <a:latin typeface="Arial" charset="0"/>
              </a:rPr>
              <a:t>	while (TRUE) {	// read, execute a command and wait for termination</a:t>
            </a:r>
          </a:p>
          <a:p>
            <a:pPr marL="457200" indent="-457200">
              <a:lnSpc>
                <a:spcPct val="120000"/>
              </a:lnSpc>
              <a:tabLst>
                <a:tab pos="1033463" algn="l"/>
                <a:tab pos="1538288" algn="l"/>
                <a:tab pos="2171700" algn="l"/>
                <a:tab pos="4343400" algn="l"/>
              </a:tabLst>
            </a:pPr>
            <a:r>
              <a:rPr lang="en-US" dirty="0">
                <a:latin typeface="Arial" charset="0"/>
              </a:rPr>
              <a:t>	</a:t>
            </a:r>
            <a:r>
              <a:rPr lang="en-US" dirty="0" err="1">
                <a:latin typeface="Arial" charset="0"/>
              </a:rPr>
              <a:t>read_command</a:t>
            </a:r>
            <a:r>
              <a:rPr lang="en-US" dirty="0">
                <a:latin typeface="Arial" charset="0"/>
              </a:rPr>
              <a:t>(</a:t>
            </a:r>
            <a:r>
              <a:rPr lang="en-US" dirty="0" err="1">
                <a:latin typeface="Arial" charset="0"/>
              </a:rPr>
              <a:t>argv</a:t>
            </a:r>
            <a:r>
              <a:rPr lang="en-US" dirty="0">
                <a:latin typeface="Arial" charset="0"/>
              </a:rPr>
              <a:t>); </a:t>
            </a:r>
            <a:r>
              <a:rPr lang="en-US" dirty="0" smtClean="0">
                <a:latin typeface="Arial" charset="0"/>
              </a:rPr>
              <a:t>// </a:t>
            </a:r>
            <a:r>
              <a:rPr lang="en-US" dirty="0" err="1" smtClean="0">
                <a:solidFill>
                  <a:srgbClr val="0000FF"/>
                </a:solidFill>
                <a:latin typeface="Arial" charset="0"/>
              </a:rPr>
              <a:t>equationSolver</a:t>
            </a:r>
            <a:r>
              <a:rPr lang="en-US" dirty="0" smtClean="0">
                <a:solidFill>
                  <a:srgbClr val="0000FF"/>
                </a:solidFill>
                <a:latin typeface="Arial" charset="0"/>
              </a:rPr>
              <a:t> </a:t>
            </a:r>
            <a:r>
              <a:rPr lang="en-US" dirty="0" err="1" smtClean="0">
                <a:solidFill>
                  <a:srgbClr val="0000FF"/>
                </a:solidFill>
                <a:latin typeface="Arial" charset="0"/>
              </a:rPr>
              <a:t>inMatrix</a:t>
            </a:r>
            <a:r>
              <a:rPr lang="en-US" dirty="0" smtClean="0">
                <a:solidFill>
                  <a:srgbClr val="0000FF"/>
                </a:solidFill>
                <a:latin typeface="Arial" charset="0"/>
              </a:rPr>
              <a:t> </a:t>
            </a:r>
            <a:r>
              <a:rPr lang="en-US" dirty="0" err="1" smtClean="0">
                <a:solidFill>
                  <a:srgbClr val="0000FF"/>
                </a:solidFill>
                <a:latin typeface="Arial" charset="0"/>
              </a:rPr>
              <a:t>outVector</a:t>
            </a:r>
            <a:endParaRPr lang="en-US" dirty="0">
              <a:solidFill>
                <a:srgbClr val="0000FF"/>
              </a:solidFill>
              <a:latin typeface="Arial" charset="0"/>
            </a:endParaRPr>
          </a:p>
          <a:p>
            <a:pPr marL="457200" indent="-457200">
              <a:lnSpc>
                <a:spcPct val="120000"/>
              </a:lnSpc>
              <a:tabLst>
                <a:tab pos="1033463" algn="l"/>
                <a:tab pos="1538288" algn="l"/>
                <a:tab pos="2171700" algn="l"/>
                <a:tab pos="4343400" algn="l"/>
              </a:tabLst>
            </a:pPr>
            <a:r>
              <a:rPr lang="en-US" dirty="0">
                <a:latin typeface="Arial" charset="0"/>
              </a:rPr>
              <a:t>	// </a:t>
            </a:r>
            <a:r>
              <a:rPr lang="en-US" dirty="0" err="1" smtClean="0">
                <a:latin typeface="Arial" charset="0"/>
              </a:rPr>
              <a:t>argv</a:t>
            </a:r>
            <a:r>
              <a:rPr lang="en-US" dirty="0" smtClean="0">
                <a:latin typeface="Arial" charset="0"/>
              </a:rPr>
              <a:t>[0] = “</a:t>
            </a:r>
            <a:r>
              <a:rPr lang="en-US" dirty="0" smtClean="0">
                <a:solidFill>
                  <a:srgbClr val="0000FF"/>
                </a:solidFill>
                <a:latin typeface="Arial" charset="0"/>
              </a:rPr>
              <a:t>equationSolver.exe</a:t>
            </a:r>
            <a:r>
              <a:rPr lang="en-US" dirty="0" smtClean="0">
                <a:latin typeface="Arial" charset="0"/>
              </a:rPr>
              <a:t>”, </a:t>
            </a:r>
            <a:r>
              <a:rPr lang="en-US" dirty="0" err="1" smtClean="0">
                <a:latin typeface="Arial" charset="0"/>
              </a:rPr>
              <a:t>argv</a:t>
            </a:r>
            <a:r>
              <a:rPr lang="en-US" dirty="0" smtClean="0">
                <a:latin typeface="Arial" charset="0"/>
              </a:rPr>
              <a:t>[1] = “</a:t>
            </a:r>
            <a:r>
              <a:rPr lang="en-US" dirty="0" err="1" smtClean="0">
                <a:solidFill>
                  <a:srgbClr val="0000FF"/>
                </a:solidFill>
                <a:latin typeface="Arial" charset="0"/>
              </a:rPr>
              <a:t>inMatrix</a:t>
            </a:r>
            <a:r>
              <a:rPr lang="en-US" dirty="0" smtClean="0">
                <a:latin typeface="Arial" charset="0"/>
              </a:rPr>
              <a:t>”, </a:t>
            </a:r>
            <a:r>
              <a:rPr lang="en-US" dirty="0" err="1" smtClean="0">
                <a:latin typeface="Arial" charset="0"/>
              </a:rPr>
              <a:t>argv</a:t>
            </a:r>
            <a:r>
              <a:rPr lang="en-US" dirty="0" smtClean="0">
                <a:latin typeface="Arial" charset="0"/>
              </a:rPr>
              <a:t>[2] = “</a:t>
            </a:r>
            <a:r>
              <a:rPr lang="en-US" dirty="0" err="1" smtClean="0">
                <a:solidFill>
                  <a:srgbClr val="0000FF"/>
                </a:solidFill>
                <a:latin typeface="Arial" charset="0"/>
              </a:rPr>
              <a:t>outVector</a:t>
            </a:r>
            <a:r>
              <a:rPr lang="en-US" dirty="0" smtClean="0">
                <a:latin typeface="Arial" charset="0"/>
              </a:rPr>
              <a:t>”</a:t>
            </a:r>
            <a:endParaRPr lang="en-US" dirty="0">
              <a:latin typeface="Arial" charset="0"/>
            </a:endParaRPr>
          </a:p>
          <a:p>
            <a:pPr marL="457200" indent="-457200">
              <a:lnSpc>
                <a:spcPct val="120000"/>
              </a:lnSpc>
              <a:tabLst>
                <a:tab pos="1033463" algn="l"/>
                <a:tab pos="1538288" algn="l"/>
                <a:tab pos="2171700" algn="l"/>
                <a:tab pos="4343400" algn="l"/>
              </a:tabLst>
            </a:pPr>
            <a:r>
              <a:rPr lang="en-US" dirty="0">
                <a:latin typeface="Arial" charset="0"/>
              </a:rPr>
              <a:t>	switch(fork()) {</a:t>
            </a:r>
          </a:p>
          <a:p>
            <a:pPr marL="457200" indent="-457200">
              <a:lnSpc>
                <a:spcPct val="120000"/>
              </a:lnSpc>
              <a:tabLst>
                <a:tab pos="1033463" algn="l"/>
                <a:tab pos="1538288" algn="l"/>
                <a:tab pos="2171700" algn="l"/>
                <a:tab pos="4343400" algn="l"/>
              </a:tabLst>
            </a:pPr>
            <a:r>
              <a:rPr lang="en-US" dirty="0">
                <a:latin typeface="Arial" charset="0"/>
              </a:rPr>
              <a:t>	case -1: 	</a:t>
            </a:r>
            <a:r>
              <a:rPr lang="en-US" dirty="0" err="1">
                <a:latin typeface="Arial" charset="0"/>
              </a:rPr>
              <a:t>printf</a:t>
            </a:r>
            <a:r>
              <a:rPr lang="en-US" dirty="0">
                <a:latin typeface="Arial" charset="0"/>
              </a:rPr>
              <a:t>("Cannot create new process \n");</a:t>
            </a:r>
          </a:p>
          <a:p>
            <a:pPr marL="457200" indent="-457200">
              <a:lnSpc>
                <a:spcPct val="120000"/>
              </a:lnSpc>
              <a:tabLst>
                <a:tab pos="1033463" algn="l"/>
                <a:tab pos="1538288" algn="l"/>
                <a:tab pos="2171700" algn="l"/>
                <a:tab pos="4343400" algn="l"/>
              </a:tabLst>
            </a:pPr>
            <a:r>
              <a:rPr lang="en-US" dirty="0">
                <a:latin typeface="Arial" charset="0"/>
              </a:rPr>
              <a:t>			return;</a:t>
            </a:r>
          </a:p>
          <a:p>
            <a:pPr marL="457200" indent="-457200">
              <a:lnSpc>
                <a:spcPct val="120000"/>
              </a:lnSpc>
              <a:tabLst>
                <a:tab pos="1033463" algn="l"/>
                <a:tab pos="1538288" algn="l"/>
                <a:tab pos="2171700" algn="l"/>
                <a:tab pos="4343400" algn="l"/>
              </a:tabLst>
            </a:pPr>
            <a:r>
              <a:rPr lang="en-US" dirty="0">
                <a:latin typeface="Arial" charset="0"/>
              </a:rPr>
              <a:t>	case 0:	</a:t>
            </a:r>
            <a:r>
              <a:rPr lang="en-US" dirty="0" err="1">
                <a:latin typeface="Arial" charset="0"/>
              </a:rPr>
              <a:t>execvp</a:t>
            </a:r>
            <a:r>
              <a:rPr lang="en-US" dirty="0">
                <a:latin typeface="Arial" charset="0"/>
              </a:rPr>
              <a:t> (</a:t>
            </a:r>
            <a:r>
              <a:rPr lang="en-US" dirty="0" err="1">
                <a:latin typeface="Arial" charset="0"/>
              </a:rPr>
              <a:t>argv</a:t>
            </a:r>
            <a:r>
              <a:rPr lang="en-US" dirty="0">
                <a:latin typeface="Arial" charset="0"/>
              </a:rPr>
              <a:t>[0], </a:t>
            </a:r>
            <a:r>
              <a:rPr lang="en-US" dirty="0" err="1">
                <a:latin typeface="Arial" charset="0"/>
              </a:rPr>
              <a:t>argv</a:t>
            </a:r>
            <a:r>
              <a:rPr lang="en-US" dirty="0">
                <a:latin typeface="Arial" charset="0"/>
              </a:rPr>
              <a:t>);	// </a:t>
            </a:r>
            <a:r>
              <a:rPr lang="en-US" dirty="0" err="1" smtClean="0">
                <a:latin typeface="Arial" charset="0"/>
              </a:rPr>
              <a:t>execvp</a:t>
            </a:r>
            <a:r>
              <a:rPr lang="en-US" dirty="0" smtClean="0">
                <a:latin typeface="Arial" charset="0"/>
              </a:rPr>
              <a:t> does not return to caller</a:t>
            </a:r>
            <a:endParaRPr lang="en-US" dirty="0">
              <a:latin typeface="Arial" charset="0"/>
            </a:endParaRPr>
          </a:p>
          <a:p>
            <a:pPr marL="457200" indent="-457200">
              <a:lnSpc>
                <a:spcPct val="120000"/>
              </a:lnSpc>
              <a:tabLst>
                <a:tab pos="1033463" algn="l"/>
                <a:tab pos="1538288" algn="l"/>
                <a:tab pos="2171700" algn="l"/>
                <a:tab pos="4343400" algn="l"/>
              </a:tabLst>
            </a:pPr>
            <a:r>
              <a:rPr lang="en-US" dirty="0">
                <a:latin typeface="Arial" charset="0"/>
              </a:rPr>
              <a:t>			</a:t>
            </a:r>
            <a:r>
              <a:rPr lang="en-US" dirty="0" err="1">
                <a:latin typeface="Arial" charset="0"/>
              </a:rPr>
              <a:t>printf</a:t>
            </a:r>
            <a:r>
              <a:rPr lang="en-US" dirty="0">
                <a:latin typeface="Arial" charset="0"/>
              </a:rPr>
              <a:t>("Cannot execute \n"); // </a:t>
            </a:r>
            <a:r>
              <a:rPr lang="en-US" dirty="0" err="1">
                <a:latin typeface="Arial" charset="0"/>
              </a:rPr>
              <a:t>execvp</a:t>
            </a:r>
            <a:r>
              <a:rPr lang="en-US" dirty="0">
                <a:latin typeface="Arial" charset="0"/>
              </a:rPr>
              <a:t> returns only by error</a:t>
            </a:r>
          </a:p>
          <a:p>
            <a:pPr marL="457200" indent="-457200">
              <a:lnSpc>
                <a:spcPct val="120000"/>
              </a:lnSpc>
              <a:tabLst>
                <a:tab pos="1033463" algn="l"/>
                <a:tab pos="1538288" algn="l"/>
                <a:tab pos="2171700" algn="l"/>
                <a:tab pos="4343400" algn="l"/>
              </a:tabLst>
            </a:pPr>
            <a:r>
              <a:rPr lang="en-US" dirty="0">
                <a:latin typeface="Arial" charset="0"/>
              </a:rPr>
              <a:t>			exit (1);</a:t>
            </a:r>
          </a:p>
          <a:p>
            <a:pPr marL="457200" indent="-457200">
              <a:lnSpc>
                <a:spcPct val="120000"/>
              </a:lnSpc>
              <a:tabLst>
                <a:tab pos="1033463" algn="l"/>
                <a:tab pos="1538288" algn="l"/>
                <a:tab pos="2171700" algn="l"/>
                <a:tab pos="4343400" algn="l"/>
              </a:tabLst>
            </a:pPr>
            <a:r>
              <a:rPr lang="en-US" dirty="0">
                <a:latin typeface="Arial" charset="0"/>
              </a:rPr>
              <a:t>	default:	if (wait(NULL) == -1)		</a:t>
            </a:r>
          </a:p>
          <a:p>
            <a:pPr marL="457200" indent="-457200">
              <a:lnSpc>
                <a:spcPct val="120000"/>
              </a:lnSpc>
              <a:tabLst>
                <a:tab pos="1033463" algn="l"/>
                <a:tab pos="1538288" algn="l"/>
                <a:tab pos="2171700" algn="l"/>
                <a:tab pos="4343400" algn="l"/>
              </a:tabLst>
            </a:pPr>
            <a:r>
              <a:rPr lang="en-US" dirty="0">
                <a:latin typeface="Arial" charset="0"/>
              </a:rPr>
              <a:t>				</a:t>
            </a:r>
            <a:r>
              <a:rPr lang="en-US" dirty="0" err="1">
                <a:latin typeface="Arial" charset="0"/>
              </a:rPr>
              <a:t>printf</a:t>
            </a:r>
            <a:r>
              <a:rPr lang="en-US" dirty="0">
                <a:latin typeface="Arial" charset="0"/>
              </a:rPr>
              <a:t>("Cannot execute wait system call \n");</a:t>
            </a:r>
          </a:p>
          <a:p>
            <a:pPr marL="457200" indent="-457200">
              <a:lnSpc>
                <a:spcPct val="120000"/>
              </a:lnSpc>
              <a:tabLst>
                <a:tab pos="1033463" algn="l"/>
                <a:tab pos="1538288" algn="l"/>
                <a:tab pos="2171700" algn="l"/>
                <a:tab pos="4343400" algn="l"/>
              </a:tabLst>
            </a:pPr>
            <a:r>
              <a:rPr lang="en-US" dirty="0"/>
              <a:t>			</a:t>
            </a:r>
            <a:r>
              <a:rPr lang="en-US" dirty="0">
                <a:latin typeface="Arial" charset="0"/>
              </a:rPr>
              <a:t>// Parent process receives the PID of child process </a:t>
            </a:r>
          </a:p>
          <a:p>
            <a:pPr marL="457200" indent="-457200">
              <a:lnSpc>
                <a:spcPct val="120000"/>
              </a:lnSpc>
              <a:tabLst>
                <a:tab pos="1033463" algn="l"/>
                <a:tab pos="1538288" algn="l"/>
                <a:tab pos="2171700" algn="l"/>
                <a:tab pos="4343400" algn="l"/>
              </a:tabLst>
            </a:pPr>
            <a:r>
              <a:rPr lang="en-US" dirty="0">
                <a:latin typeface="Arial" charset="0"/>
              </a:rPr>
              <a:t>			// and then waits for the termination of child  </a:t>
            </a:r>
          </a:p>
          <a:p>
            <a:pPr marL="457200" indent="-457200">
              <a:lnSpc>
                <a:spcPct val="120000"/>
              </a:lnSpc>
              <a:tabLst>
                <a:tab pos="1033463" algn="l"/>
                <a:tab pos="1538288" algn="l"/>
                <a:tab pos="2171700" algn="l"/>
                <a:tab pos="4343400" algn="l"/>
              </a:tabLst>
            </a:pPr>
            <a:r>
              <a:rPr lang="en-US" dirty="0">
                <a:latin typeface="Arial" charset="0"/>
              </a:rPr>
              <a:t>}	}	}		</a:t>
            </a:r>
          </a:p>
        </p:txBody>
      </p:sp>
      <p:sp>
        <p:nvSpPr>
          <p:cNvPr id="32773" name="TextBox 4"/>
          <p:cNvSpPr txBox="1">
            <a:spLocks noChangeArrowheads="1"/>
          </p:cNvSpPr>
          <p:nvPr/>
        </p:nvSpPr>
        <p:spPr bwMode="auto">
          <a:xfrm>
            <a:off x="6172200" y="762000"/>
            <a:ext cx="1861343" cy="369332"/>
          </a:xfrm>
          <a:prstGeom prst="rect">
            <a:avLst/>
          </a:prstGeom>
          <a:noFill/>
          <a:ln w="9525">
            <a:noFill/>
            <a:miter lim="800000"/>
            <a:headEnd/>
            <a:tailEnd/>
          </a:ln>
        </p:spPr>
        <p:txBody>
          <a:bodyPr wrap="none">
            <a:spAutoFit/>
          </a:bodyPr>
          <a:lstStyle/>
          <a:p>
            <a:r>
              <a:rPr lang="en-US" dirty="0"/>
              <a:t>Text Section </a:t>
            </a:r>
            <a:r>
              <a:rPr lang="en-US" dirty="0" smtClean="0"/>
              <a:t>2.3.5</a:t>
            </a:r>
            <a:endParaRPr lang="en-US" dirty="0"/>
          </a:p>
        </p:txBody>
      </p:sp>
    </p:spTree>
    <p:extLst>
      <p:ext uri="{BB962C8B-B14F-4D97-AF65-F5344CB8AC3E}">
        <p14:creationId xmlns:p14="http://schemas.microsoft.com/office/powerpoint/2010/main" val="3130070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a:t>
            </a:r>
            <a:endParaRPr lang="en-US" dirty="0"/>
          </a:p>
        </p:txBody>
      </p:sp>
      <p:sp>
        <p:nvSpPr>
          <p:cNvPr id="3" name="Content Placeholder 2"/>
          <p:cNvSpPr>
            <a:spLocks noGrp="1"/>
          </p:cNvSpPr>
          <p:nvPr>
            <p:ph idx="1"/>
          </p:nvPr>
        </p:nvSpPr>
        <p:spPr/>
        <p:txBody>
          <a:bodyPr/>
          <a:lstStyle/>
          <a:p>
            <a:r>
              <a:rPr lang="en-US" dirty="0" smtClean="0"/>
              <a:t>Creating a new process is the easy first step;</a:t>
            </a:r>
          </a:p>
          <a:p>
            <a:r>
              <a:rPr lang="en-US" dirty="0" smtClean="0"/>
              <a:t>Managing the correct execution with coordination and synchronization are much harder</a:t>
            </a:r>
          </a:p>
          <a:p>
            <a:r>
              <a:rPr lang="en-US" dirty="0" smtClean="0"/>
              <a:t>We will use Java multithreading and C#</a:t>
            </a:r>
            <a:r>
              <a:rPr lang="en-US" dirty="0"/>
              <a:t> multithreading </a:t>
            </a:r>
            <a:r>
              <a:rPr lang="en-US" dirty="0" smtClean="0"/>
              <a:t>to show the problems and solutions</a:t>
            </a:r>
          </a:p>
          <a:p>
            <a:pPr lvl="1"/>
            <a:r>
              <a:rPr lang="en-US" dirty="0" smtClean="0"/>
              <a:t>Synchronization</a:t>
            </a:r>
          </a:p>
          <a:p>
            <a:pPr lvl="1"/>
            <a:r>
              <a:rPr lang="en-US" dirty="0" smtClean="0"/>
              <a:t>Coordination</a:t>
            </a:r>
          </a:p>
          <a:p>
            <a:pPr lvl="1"/>
            <a:r>
              <a:rPr lang="en-US" dirty="0" smtClean="0"/>
              <a:t>Event-driving communication</a:t>
            </a:r>
            <a:endParaRPr lang="en-US" dirty="0"/>
          </a:p>
        </p:txBody>
      </p:sp>
      <p:sp>
        <p:nvSpPr>
          <p:cNvPr id="4" name="Slide Number Placeholder 3"/>
          <p:cNvSpPr>
            <a:spLocks noGrp="1"/>
          </p:cNvSpPr>
          <p:nvPr>
            <p:ph type="sldNum" sz="quarter" idx="12"/>
          </p:nvPr>
        </p:nvSpPr>
        <p:spPr/>
        <p:txBody>
          <a:bodyPr/>
          <a:lstStyle/>
          <a:p>
            <a:pPr>
              <a:defRPr/>
            </a:pPr>
            <a:fld id="{4C9115C4-EDF7-4BE9-8831-70958E3A8482}" type="slidenum">
              <a:rPr lang="en-US" smtClean="0"/>
              <a:pPr>
                <a:defRPr/>
              </a:pPr>
              <a:t>33</a:t>
            </a:fld>
            <a:endParaRPr lang="en-US"/>
          </a:p>
        </p:txBody>
      </p:sp>
    </p:spTree>
    <p:extLst>
      <p:ext uri="{BB962C8B-B14F-4D97-AF65-F5344CB8AC3E}">
        <p14:creationId xmlns:p14="http://schemas.microsoft.com/office/powerpoint/2010/main" val="1725333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3386"/>
            <a:ext cx="7620000" cy="971089"/>
          </a:xfrm>
        </p:spPr>
        <p:txBody>
          <a:bodyPr/>
          <a:lstStyle/>
          <a:p>
            <a:pPr algn="ctr"/>
            <a:r>
              <a:rPr lang="en-US" dirty="0" smtClean="0"/>
              <a:t>Managing Execution of Services </a:t>
            </a:r>
            <a:br>
              <a:rPr lang="en-US" dirty="0" smtClean="0"/>
            </a:br>
            <a:r>
              <a:rPr lang="en-US" sz="2400" dirty="0" smtClean="0"/>
              <a:t>(Text Chapter </a:t>
            </a:r>
            <a:r>
              <a:rPr lang="en-US" sz="2400" dirty="0" smtClean="0"/>
              <a:t>7, Section 7.2)</a:t>
            </a:r>
            <a:endParaRPr lang="en-US" sz="2400" dirty="0"/>
          </a:p>
        </p:txBody>
      </p:sp>
      <p:sp>
        <p:nvSpPr>
          <p:cNvPr id="4" name="Slide Number Placeholder 3"/>
          <p:cNvSpPr>
            <a:spLocks noGrp="1"/>
          </p:cNvSpPr>
          <p:nvPr>
            <p:ph type="sldNum" sz="quarter" idx="12"/>
          </p:nvPr>
        </p:nvSpPr>
        <p:spPr>
          <a:xfrm>
            <a:off x="76200" y="304800"/>
            <a:ext cx="762000" cy="457200"/>
          </a:xfrm>
        </p:spPr>
        <p:txBody>
          <a:bodyPr/>
          <a:lstStyle/>
          <a:p>
            <a:pPr>
              <a:defRPr/>
            </a:pPr>
            <a:fld id="{4C9115C4-EDF7-4BE9-8831-70958E3A8482}" type="slidenum">
              <a:rPr lang="en-US" smtClean="0"/>
              <a:pPr>
                <a:defRPr/>
              </a:pPr>
              <a:t>4</a:t>
            </a:fld>
            <a:endParaRPr lang="en-US" dirty="0"/>
          </a:p>
        </p:txBody>
      </p:sp>
      <p:grpSp>
        <p:nvGrpSpPr>
          <p:cNvPr id="102" name="Group 101"/>
          <p:cNvGrpSpPr/>
          <p:nvPr/>
        </p:nvGrpSpPr>
        <p:grpSpPr>
          <a:xfrm>
            <a:off x="389697" y="1275889"/>
            <a:ext cx="8318762" cy="5277311"/>
            <a:chOff x="389697" y="1199689"/>
            <a:chExt cx="8318762" cy="4657493"/>
          </a:xfrm>
        </p:grpSpPr>
        <p:sp>
          <p:nvSpPr>
            <p:cNvPr id="15" name="Oval 14"/>
            <p:cNvSpPr/>
            <p:nvPr/>
          </p:nvSpPr>
          <p:spPr bwMode="auto">
            <a:xfrm>
              <a:off x="597725" y="2057131"/>
              <a:ext cx="1340947" cy="484231"/>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sz="2000" b="0" dirty="0"/>
                <a:t>Single</a:t>
              </a:r>
            </a:p>
          </p:txBody>
        </p:sp>
        <p:sp>
          <p:nvSpPr>
            <p:cNvPr id="16" name="Oval 15"/>
            <p:cNvSpPr/>
            <p:nvPr/>
          </p:nvSpPr>
          <p:spPr bwMode="auto">
            <a:xfrm>
              <a:off x="3161922" y="1981200"/>
              <a:ext cx="1862425" cy="484231"/>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sz="2000" dirty="0" err="1"/>
                <a:t>PerSession</a:t>
              </a:r>
              <a:endParaRPr lang="en-US" sz="2000" b="0" dirty="0"/>
            </a:p>
          </p:txBody>
        </p:sp>
        <p:sp>
          <p:nvSpPr>
            <p:cNvPr id="17" name="Oval 17"/>
            <p:cNvSpPr>
              <a:spLocks noChangeArrowheads="1"/>
            </p:cNvSpPr>
            <p:nvPr/>
          </p:nvSpPr>
          <p:spPr bwMode="auto">
            <a:xfrm>
              <a:off x="6490539" y="2057131"/>
              <a:ext cx="1524085" cy="484231"/>
            </a:xfrm>
            <a:prstGeom prst="ellipse">
              <a:avLst/>
            </a:prstGeom>
            <a:solidFill>
              <a:schemeClr val="accent1"/>
            </a:solidFill>
            <a:ln w="9525" algn="ctr">
              <a:solidFill>
                <a:schemeClr val="tx1"/>
              </a:solidFill>
              <a:round/>
              <a:headEnd/>
              <a:tailEnd/>
            </a:ln>
          </p:spPr>
          <p:txBody>
            <a:bodyPr/>
            <a:lstStyle/>
            <a:p>
              <a:pPr algn="ctr"/>
              <a:r>
                <a:rPr lang="en-US" sz="2000" dirty="0" err="1" smtClean="0"/>
                <a:t>PerCall</a:t>
              </a:r>
              <a:endParaRPr lang="en-US" sz="2000" b="0" dirty="0"/>
            </a:p>
          </p:txBody>
        </p:sp>
        <p:sp>
          <p:nvSpPr>
            <p:cNvPr id="18" name="Oval 17"/>
            <p:cNvSpPr/>
            <p:nvPr/>
          </p:nvSpPr>
          <p:spPr bwMode="auto">
            <a:xfrm>
              <a:off x="612725" y="4724400"/>
              <a:ext cx="1340947" cy="484231"/>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sz="2000" b="0" dirty="0"/>
                <a:t>Single</a:t>
              </a:r>
            </a:p>
          </p:txBody>
        </p:sp>
        <p:sp>
          <p:nvSpPr>
            <p:cNvPr id="19" name="Oval 18"/>
            <p:cNvSpPr/>
            <p:nvPr/>
          </p:nvSpPr>
          <p:spPr bwMode="auto">
            <a:xfrm>
              <a:off x="3175420" y="4724400"/>
              <a:ext cx="1862425" cy="484231"/>
            </a:xfrm>
            <a:prstGeom prst="ellipse">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sz="2000" dirty="0" smtClean="0"/>
                <a:t>Reentrant</a:t>
              </a:r>
              <a:endParaRPr lang="en-US" sz="2000" b="0" dirty="0"/>
            </a:p>
          </p:txBody>
        </p:sp>
        <p:sp>
          <p:nvSpPr>
            <p:cNvPr id="20" name="Oval 19"/>
            <p:cNvSpPr/>
            <p:nvPr/>
          </p:nvSpPr>
          <p:spPr bwMode="auto">
            <a:xfrm>
              <a:off x="6416042" y="4724400"/>
              <a:ext cx="1598582" cy="484231"/>
            </a:xfrm>
            <a:prstGeom prst="ellipse">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a:lstStyle/>
            <a:p>
              <a:pPr algn="ctr"/>
              <a:r>
                <a:rPr lang="en-US" sz="2000" dirty="0"/>
                <a:t>Multiple</a:t>
              </a:r>
              <a:endParaRPr lang="en-US" sz="2000" b="0" dirty="0"/>
            </a:p>
          </p:txBody>
        </p:sp>
        <p:sp>
          <p:nvSpPr>
            <p:cNvPr id="21" name="Rectangle 20"/>
            <p:cNvSpPr/>
            <p:nvPr/>
          </p:nvSpPr>
          <p:spPr bwMode="auto">
            <a:xfrm>
              <a:off x="2675876" y="1243471"/>
              <a:ext cx="2830888" cy="5214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a:lstStyle/>
            <a:p>
              <a:pPr algn="ctr">
                <a:defRPr/>
              </a:pPr>
              <a:r>
                <a:rPr lang="en-US" sz="2000" dirty="0" err="1" smtClean="0"/>
                <a:t>InstanceContextMode</a:t>
              </a:r>
              <a:endParaRPr lang="en-US" sz="2000" b="0" dirty="0"/>
            </a:p>
          </p:txBody>
        </p:sp>
        <p:sp>
          <p:nvSpPr>
            <p:cNvPr id="22" name="Rectangle 21"/>
            <p:cNvSpPr/>
            <p:nvPr/>
          </p:nvSpPr>
          <p:spPr bwMode="auto">
            <a:xfrm>
              <a:off x="2802936" y="5410200"/>
              <a:ext cx="2607397" cy="44698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a:lstStyle/>
            <a:p>
              <a:pPr algn="ctr">
                <a:defRPr/>
              </a:pPr>
              <a:r>
                <a:rPr lang="en-US" sz="2000" kern="0" dirty="0" err="1" smtClean="0"/>
                <a:t>ConcurrencyMode</a:t>
              </a:r>
              <a:endParaRPr lang="en-US" sz="2000" dirty="0"/>
            </a:p>
          </p:txBody>
        </p:sp>
        <p:cxnSp>
          <p:nvCxnSpPr>
            <p:cNvPr id="23" name="Straight Arrow Connector 24"/>
            <p:cNvCxnSpPr>
              <a:cxnSpLocks noChangeShapeType="1"/>
              <a:stCxn id="21" idx="2"/>
              <a:endCxn id="16" idx="0"/>
            </p:cNvCxnSpPr>
            <p:nvPr/>
          </p:nvCxnSpPr>
          <p:spPr bwMode="auto">
            <a:xfrm>
              <a:off x="4091320" y="1764950"/>
              <a:ext cx="1815" cy="216250"/>
            </a:xfrm>
            <a:prstGeom prst="straightConnector1">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cxnSp>
          <p:nvCxnSpPr>
            <p:cNvPr id="24" name="Straight Arrow Connector 27"/>
            <p:cNvCxnSpPr>
              <a:cxnSpLocks noChangeShapeType="1"/>
              <a:stCxn id="21" idx="1"/>
              <a:endCxn id="15" idx="0"/>
            </p:cNvCxnSpPr>
            <p:nvPr/>
          </p:nvCxnSpPr>
          <p:spPr bwMode="auto">
            <a:xfrm flipH="1">
              <a:off x="1268199" y="1504211"/>
              <a:ext cx="1407677" cy="552920"/>
            </a:xfrm>
            <a:prstGeom prst="straightConnector1">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cxnSp>
          <p:nvCxnSpPr>
            <p:cNvPr id="25" name="Straight Arrow Connector 29"/>
            <p:cNvCxnSpPr>
              <a:cxnSpLocks noChangeShapeType="1"/>
              <a:stCxn id="21" idx="3"/>
              <a:endCxn id="17" idx="0"/>
            </p:cNvCxnSpPr>
            <p:nvPr/>
          </p:nvCxnSpPr>
          <p:spPr bwMode="auto">
            <a:xfrm>
              <a:off x="5506764" y="1504211"/>
              <a:ext cx="1745818" cy="552920"/>
            </a:xfrm>
            <a:prstGeom prst="straightConnector1">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cxnSp>
          <p:nvCxnSpPr>
            <p:cNvPr id="26" name="Straight Arrow Connector 31"/>
            <p:cNvCxnSpPr>
              <a:cxnSpLocks noChangeShapeType="1"/>
              <a:stCxn id="22" idx="0"/>
              <a:endCxn id="19" idx="4"/>
            </p:cNvCxnSpPr>
            <p:nvPr/>
          </p:nvCxnSpPr>
          <p:spPr bwMode="auto">
            <a:xfrm flipH="1" flipV="1">
              <a:off x="4106633" y="5208631"/>
              <a:ext cx="2" cy="201569"/>
            </a:xfrm>
            <a:prstGeom prst="straightConnector1">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cxnSp>
          <p:nvCxnSpPr>
            <p:cNvPr id="27" name="Straight Arrow Connector 34"/>
            <p:cNvCxnSpPr>
              <a:cxnSpLocks noChangeShapeType="1"/>
              <a:stCxn id="22" idx="1"/>
              <a:endCxn id="18" idx="4"/>
            </p:cNvCxnSpPr>
            <p:nvPr/>
          </p:nvCxnSpPr>
          <p:spPr bwMode="auto">
            <a:xfrm flipH="1" flipV="1">
              <a:off x="1283199" y="5208631"/>
              <a:ext cx="1519737" cy="425060"/>
            </a:xfrm>
            <a:prstGeom prst="straightConnector1">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cxnSp>
          <p:nvCxnSpPr>
            <p:cNvPr id="28" name="Straight Arrow Connector 36"/>
            <p:cNvCxnSpPr>
              <a:cxnSpLocks noChangeShapeType="1"/>
              <a:stCxn id="22" idx="3"/>
              <a:endCxn id="20" idx="4"/>
            </p:cNvCxnSpPr>
            <p:nvPr/>
          </p:nvCxnSpPr>
          <p:spPr bwMode="auto">
            <a:xfrm flipV="1">
              <a:off x="5410333" y="5208631"/>
              <a:ext cx="1805000" cy="425060"/>
            </a:xfrm>
            <a:prstGeom prst="straightConnector1">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sp>
          <p:nvSpPr>
            <p:cNvPr id="29" name="TextBox 37"/>
            <p:cNvSpPr txBox="1">
              <a:spLocks noChangeArrowheads="1"/>
            </p:cNvSpPr>
            <p:nvPr/>
          </p:nvSpPr>
          <p:spPr bwMode="auto">
            <a:xfrm flipV="1">
              <a:off x="389697" y="3429644"/>
              <a:ext cx="492444" cy="142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sz="2000" b="0" dirty="0"/>
                <a:t>Instances</a:t>
              </a:r>
            </a:p>
          </p:txBody>
        </p:sp>
        <p:sp>
          <p:nvSpPr>
            <p:cNvPr id="6" name="Rectangle 5"/>
            <p:cNvSpPr/>
            <p:nvPr/>
          </p:nvSpPr>
          <p:spPr bwMode="auto">
            <a:xfrm flipV="1">
              <a:off x="1009634" y="2699301"/>
              <a:ext cx="521479" cy="819468"/>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7" name="Rectangle 6"/>
            <p:cNvSpPr/>
            <p:nvPr/>
          </p:nvSpPr>
          <p:spPr bwMode="auto">
            <a:xfrm flipV="1">
              <a:off x="3166775" y="2699301"/>
              <a:ext cx="521479" cy="81946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8" name="Rectangle 7"/>
            <p:cNvSpPr/>
            <p:nvPr/>
          </p:nvSpPr>
          <p:spPr bwMode="auto">
            <a:xfrm flipV="1">
              <a:off x="3837248" y="2699301"/>
              <a:ext cx="521479" cy="81946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9" name="Rectangle 8"/>
            <p:cNvSpPr/>
            <p:nvPr/>
          </p:nvSpPr>
          <p:spPr bwMode="auto">
            <a:xfrm flipV="1">
              <a:off x="4507721" y="2699301"/>
              <a:ext cx="521479" cy="81946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10" name="Rectangle 9"/>
            <p:cNvSpPr/>
            <p:nvPr/>
          </p:nvSpPr>
          <p:spPr bwMode="auto">
            <a:xfrm flipV="1">
              <a:off x="5803075" y="2699301"/>
              <a:ext cx="521479" cy="819468"/>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11" name="Rectangle 10"/>
            <p:cNvSpPr/>
            <p:nvPr/>
          </p:nvSpPr>
          <p:spPr bwMode="auto">
            <a:xfrm flipV="1">
              <a:off x="6399050" y="2699301"/>
              <a:ext cx="521479" cy="819468"/>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12" name="Rectangle 11"/>
            <p:cNvSpPr/>
            <p:nvPr/>
          </p:nvSpPr>
          <p:spPr bwMode="auto">
            <a:xfrm flipV="1">
              <a:off x="6995027" y="2699301"/>
              <a:ext cx="521479" cy="819468"/>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13" name="Rectangle 12"/>
            <p:cNvSpPr/>
            <p:nvPr/>
          </p:nvSpPr>
          <p:spPr bwMode="auto">
            <a:xfrm flipV="1">
              <a:off x="7591004" y="2699301"/>
              <a:ext cx="521479" cy="819468"/>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14" name="Rectangle 13"/>
            <p:cNvSpPr/>
            <p:nvPr/>
          </p:nvSpPr>
          <p:spPr bwMode="auto">
            <a:xfrm flipV="1">
              <a:off x="8186980" y="2699301"/>
              <a:ext cx="521479" cy="819468"/>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30" name="Down Arrow 29"/>
            <p:cNvSpPr/>
            <p:nvPr/>
          </p:nvSpPr>
          <p:spPr bwMode="auto">
            <a:xfrm flipV="1">
              <a:off x="1022175" y="3593266"/>
              <a:ext cx="521479" cy="201763"/>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31" name="Down Arrow 30"/>
            <p:cNvSpPr/>
            <p:nvPr/>
          </p:nvSpPr>
          <p:spPr bwMode="auto">
            <a:xfrm flipV="1">
              <a:off x="1022175" y="3838486"/>
              <a:ext cx="521479" cy="201763"/>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32" name="Down Arrow 31"/>
            <p:cNvSpPr/>
            <p:nvPr/>
          </p:nvSpPr>
          <p:spPr bwMode="auto">
            <a:xfrm flipV="1">
              <a:off x="1022175" y="4083705"/>
              <a:ext cx="521479" cy="201763"/>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33" name="Down Arrow 32"/>
            <p:cNvSpPr/>
            <p:nvPr/>
          </p:nvSpPr>
          <p:spPr bwMode="auto">
            <a:xfrm flipV="1">
              <a:off x="1022175" y="4328924"/>
              <a:ext cx="521479" cy="201763"/>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34" name="Down Arrow 33"/>
            <p:cNvSpPr/>
            <p:nvPr/>
          </p:nvSpPr>
          <p:spPr bwMode="auto">
            <a:xfrm flipV="1">
              <a:off x="3166775" y="3624307"/>
              <a:ext cx="521479" cy="201763"/>
            </a:xfrm>
            <a:prstGeom prst="down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35" name="Down Arrow 34"/>
            <p:cNvSpPr/>
            <p:nvPr/>
          </p:nvSpPr>
          <p:spPr bwMode="auto">
            <a:xfrm flipV="1">
              <a:off x="3837248" y="3593266"/>
              <a:ext cx="521479" cy="201763"/>
            </a:xfrm>
            <a:prstGeom prst="down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36" name="Down Arrow 35"/>
            <p:cNvSpPr/>
            <p:nvPr/>
          </p:nvSpPr>
          <p:spPr bwMode="auto">
            <a:xfrm flipV="1">
              <a:off x="3837248" y="3838486"/>
              <a:ext cx="521479" cy="201763"/>
            </a:xfrm>
            <a:prstGeom prst="down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37" name="Down Arrow 36"/>
            <p:cNvSpPr/>
            <p:nvPr/>
          </p:nvSpPr>
          <p:spPr bwMode="auto">
            <a:xfrm flipV="1">
              <a:off x="3837248" y="4083705"/>
              <a:ext cx="521479" cy="201763"/>
            </a:xfrm>
            <a:prstGeom prst="down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38" name="Down Arrow 37"/>
            <p:cNvSpPr/>
            <p:nvPr/>
          </p:nvSpPr>
          <p:spPr bwMode="auto">
            <a:xfrm flipV="1">
              <a:off x="4507721" y="3562226"/>
              <a:ext cx="521479" cy="201763"/>
            </a:xfrm>
            <a:prstGeom prst="down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39" name="Down Arrow 38"/>
            <p:cNvSpPr/>
            <p:nvPr/>
          </p:nvSpPr>
          <p:spPr bwMode="auto">
            <a:xfrm flipV="1">
              <a:off x="4507721" y="3807445"/>
              <a:ext cx="521479" cy="201763"/>
            </a:xfrm>
            <a:prstGeom prst="down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40" name="Down Arrow 39"/>
            <p:cNvSpPr/>
            <p:nvPr/>
          </p:nvSpPr>
          <p:spPr bwMode="auto">
            <a:xfrm flipV="1">
              <a:off x="4507721" y="4052664"/>
              <a:ext cx="521479" cy="201763"/>
            </a:xfrm>
            <a:prstGeom prst="down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41" name="Down Arrow 40"/>
            <p:cNvSpPr/>
            <p:nvPr/>
          </p:nvSpPr>
          <p:spPr bwMode="auto">
            <a:xfrm flipV="1">
              <a:off x="4507721" y="4297884"/>
              <a:ext cx="521479" cy="201763"/>
            </a:xfrm>
            <a:prstGeom prst="down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42" name="Down Arrow 41"/>
            <p:cNvSpPr/>
            <p:nvPr/>
          </p:nvSpPr>
          <p:spPr bwMode="auto">
            <a:xfrm flipV="1">
              <a:off x="5803075" y="3663107"/>
              <a:ext cx="521479" cy="201763"/>
            </a:xfrm>
            <a:prstGeom prst="downArrow">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43" name="Down Arrow 42"/>
            <p:cNvSpPr/>
            <p:nvPr/>
          </p:nvSpPr>
          <p:spPr bwMode="auto">
            <a:xfrm flipV="1">
              <a:off x="6399050" y="3667764"/>
              <a:ext cx="521479" cy="201763"/>
            </a:xfrm>
            <a:prstGeom prst="downArrow">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44" name="Down Arrow 43"/>
            <p:cNvSpPr/>
            <p:nvPr/>
          </p:nvSpPr>
          <p:spPr bwMode="auto">
            <a:xfrm flipV="1">
              <a:off x="6995027" y="3672419"/>
              <a:ext cx="521479" cy="201763"/>
            </a:xfrm>
            <a:prstGeom prst="downArrow">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45" name="Down Arrow 44"/>
            <p:cNvSpPr/>
            <p:nvPr/>
          </p:nvSpPr>
          <p:spPr bwMode="auto">
            <a:xfrm flipV="1">
              <a:off x="7591004" y="3677075"/>
              <a:ext cx="521479" cy="201763"/>
            </a:xfrm>
            <a:prstGeom prst="downArrow">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46" name="Down Arrow 45"/>
            <p:cNvSpPr/>
            <p:nvPr/>
          </p:nvSpPr>
          <p:spPr bwMode="auto">
            <a:xfrm flipV="1">
              <a:off x="8186980" y="3681731"/>
              <a:ext cx="521479" cy="201763"/>
            </a:xfrm>
            <a:prstGeom prst="downArrow">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cxnSp>
          <p:nvCxnSpPr>
            <p:cNvPr id="47" name="Straight Arrow Connector 62"/>
            <p:cNvCxnSpPr>
              <a:cxnSpLocks noChangeShapeType="1"/>
              <a:stCxn id="15" idx="4"/>
              <a:endCxn id="6" idx="2"/>
            </p:cNvCxnSpPr>
            <p:nvPr/>
          </p:nvCxnSpPr>
          <p:spPr bwMode="auto">
            <a:xfrm>
              <a:off x="1268199" y="2541362"/>
              <a:ext cx="2175" cy="157939"/>
            </a:xfrm>
            <a:prstGeom prst="straightConnector1">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cxnSp>
          <p:nvCxnSpPr>
            <p:cNvPr id="48" name="Straight Arrow Connector 64"/>
            <p:cNvCxnSpPr>
              <a:cxnSpLocks noChangeShapeType="1"/>
              <a:stCxn id="16" idx="4"/>
            </p:cNvCxnSpPr>
            <p:nvPr/>
          </p:nvCxnSpPr>
          <p:spPr bwMode="auto">
            <a:xfrm flipH="1">
              <a:off x="3161922" y="2465431"/>
              <a:ext cx="931213" cy="195188"/>
            </a:xfrm>
            <a:prstGeom prst="straightConnector1">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cxnSp>
          <p:nvCxnSpPr>
            <p:cNvPr id="49" name="Straight Arrow Connector 66"/>
            <p:cNvCxnSpPr>
              <a:cxnSpLocks noChangeShapeType="1"/>
              <a:stCxn id="16" idx="4"/>
              <a:endCxn id="8" idx="2"/>
            </p:cNvCxnSpPr>
            <p:nvPr/>
          </p:nvCxnSpPr>
          <p:spPr bwMode="auto">
            <a:xfrm>
              <a:off x="4093135" y="2465431"/>
              <a:ext cx="4853" cy="233870"/>
            </a:xfrm>
            <a:prstGeom prst="straightConnector1">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cxnSp>
          <p:nvCxnSpPr>
            <p:cNvPr id="50" name="Straight Arrow Connector 68"/>
            <p:cNvCxnSpPr>
              <a:cxnSpLocks noChangeShapeType="1"/>
              <a:stCxn id="19" idx="0"/>
              <a:endCxn id="41" idx="0"/>
            </p:cNvCxnSpPr>
            <p:nvPr/>
          </p:nvCxnSpPr>
          <p:spPr bwMode="auto">
            <a:xfrm flipV="1">
              <a:off x="4106633" y="4499647"/>
              <a:ext cx="661828" cy="224753"/>
            </a:xfrm>
            <a:prstGeom prst="straightConnector1">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cxnSp>
          <p:nvCxnSpPr>
            <p:cNvPr id="51" name="Straight Arrow Connector 70"/>
            <p:cNvCxnSpPr>
              <a:cxnSpLocks noChangeShapeType="1"/>
              <a:stCxn id="20" idx="0"/>
              <a:endCxn id="42" idx="0"/>
            </p:cNvCxnSpPr>
            <p:nvPr/>
          </p:nvCxnSpPr>
          <p:spPr bwMode="auto">
            <a:xfrm flipH="1" flipV="1">
              <a:off x="6063815" y="3864870"/>
              <a:ext cx="1151518" cy="859530"/>
            </a:xfrm>
            <a:prstGeom prst="straightConnector1">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cxnSp>
          <p:nvCxnSpPr>
            <p:cNvPr id="52" name="Straight Arrow Connector 71"/>
            <p:cNvCxnSpPr>
              <a:cxnSpLocks noChangeShapeType="1"/>
              <a:stCxn id="20" idx="0"/>
              <a:endCxn id="43" idx="0"/>
            </p:cNvCxnSpPr>
            <p:nvPr/>
          </p:nvCxnSpPr>
          <p:spPr bwMode="auto">
            <a:xfrm flipH="1" flipV="1">
              <a:off x="6659790" y="3869527"/>
              <a:ext cx="555543" cy="854873"/>
            </a:xfrm>
            <a:prstGeom prst="straightConnector1">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cxnSp>
          <p:nvCxnSpPr>
            <p:cNvPr id="53" name="Straight Arrow Connector 72"/>
            <p:cNvCxnSpPr>
              <a:cxnSpLocks noChangeShapeType="1"/>
              <a:stCxn id="20" idx="0"/>
              <a:endCxn id="44" idx="0"/>
            </p:cNvCxnSpPr>
            <p:nvPr/>
          </p:nvCxnSpPr>
          <p:spPr bwMode="auto">
            <a:xfrm flipV="1">
              <a:off x="7215333" y="3874182"/>
              <a:ext cx="40434" cy="850218"/>
            </a:xfrm>
            <a:prstGeom prst="straightConnector1">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cxnSp>
          <p:nvCxnSpPr>
            <p:cNvPr id="54" name="Straight Arrow Connector 73"/>
            <p:cNvCxnSpPr>
              <a:cxnSpLocks noChangeShapeType="1"/>
              <a:stCxn id="20" idx="0"/>
              <a:endCxn id="45" idx="0"/>
            </p:cNvCxnSpPr>
            <p:nvPr/>
          </p:nvCxnSpPr>
          <p:spPr bwMode="auto">
            <a:xfrm flipV="1">
              <a:off x="7215333" y="3878838"/>
              <a:ext cx="636411" cy="845562"/>
            </a:xfrm>
            <a:prstGeom prst="straightConnector1">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cxnSp>
          <p:nvCxnSpPr>
            <p:cNvPr id="55" name="Straight Arrow Connector 74"/>
            <p:cNvCxnSpPr>
              <a:cxnSpLocks noChangeShapeType="1"/>
              <a:stCxn id="20" idx="0"/>
              <a:endCxn id="46" idx="0"/>
            </p:cNvCxnSpPr>
            <p:nvPr/>
          </p:nvCxnSpPr>
          <p:spPr bwMode="auto">
            <a:xfrm flipV="1">
              <a:off x="7215333" y="3883494"/>
              <a:ext cx="1232387" cy="840906"/>
            </a:xfrm>
            <a:prstGeom prst="straightConnector1">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cxnSp>
          <p:nvCxnSpPr>
            <p:cNvPr id="56" name="Straight Arrow Connector 84"/>
            <p:cNvCxnSpPr>
              <a:cxnSpLocks noChangeShapeType="1"/>
              <a:stCxn id="18" idx="0"/>
              <a:endCxn id="33" idx="0"/>
            </p:cNvCxnSpPr>
            <p:nvPr/>
          </p:nvCxnSpPr>
          <p:spPr bwMode="auto">
            <a:xfrm flipH="1" flipV="1">
              <a:off x="1282915" y="4530687"/>
              <a:ext cx="284" cy="193713"/>
            </a:xfrm>
            <a:prstGeom prst="straightConnector1">
              <a:avLst/>
            </a:prstGeom>
            <a:noFill/>
            <a:ln w="9525" algn="ctr">
              <a:solidFill>
                <a:schemeClr val="tx1"/>
              </a:solidFill>
              <a:prstDash val="lgDash"/>
              <a:round/>
              <a:headEnd type="none" w="med" len="med"/>
              <a:tailEnd type="triangle" w="med" len="med"/>
            </a:ln>
            <a:extLst>
              <a:ext uri="{909E8E84-426E-40DD-AFC4-6F175D3DCCD1}">
                <a14:hiddenFill xmlns:a14="http://schemas.microsoft.com/office/drawing/2010/main">
                  <a:noFill/>
                </a14:hiddenFill>
              </a:ext>
            </a:extLst>
          </p:spPr>
        </p:cxnSp>
        <p:cxnSp>
          <p:nvCxnSpPr>
            <p:cNvPr id="57" name="Straight Arrow Connector 85"/>
            <p:cNvCxnSpPr>
              <a:cxnSpLocks noChangeShapeType="1"/>
              <a:stCxn id="17" idx="4"/>
              <a:endCxn id="11" idx="2"/>
            </p:cNvCxnSpPr>
            <p:nvPr/>
          </p:nvCxnSpPr>
          <p:spPr bwMode="auto">
            <a:xfrm flipH="1">
              <a:off x="6659790" y="2541362"/>
              <a:ext cx="592792" cy="157939"/>
            </a:xfrm>
            <a:prstGeom prst="straightConnector1">
              <a:avLst/>
            </a:prstGeom>
            <a:noFill/>
            <a:ln w="9525" algn="ctr">
              <a:solidFill>
                <a:schemeClr val="tx1"/>
              </a:solidFill>
              <a:prstDash val="lgDash"/>
              <a:round/>
              <a:headEnd type="none" w="med" len="med"/>
              <a:tailEnd type="triangle" w="med" len="med"/>
            </a:ln>
            <a:extLst>
              <a:ext uri="{909E8E84-426E-40DD-AFC4-6F175D3DCCD1}">
                <a14:hiddenFill xmlns:a14="http://schemas.microsoft.com/office/drawing/2010/main">
                  <a:noFill/>
                </a14:hiddenFill>
              </a:ext>
            </a:extLst>
          </p:spPr>
        </p:cxnSp>
        <p:cxnSp>
          <p:nvCxnSpPr>
            <p:cNvPr id="58" name="Straight Arrow Connector 86"/>
            <p:cNvCxnSpPr>
              <a:cxnSpLocks noChangeShapeType="1"/>
              <a:stCxn id="17" idx="4"/>
              <a:endCxn id="14" idx="2"/>
            </p:cNvCxnSpPr>
            <p:nvPr/>
          </p:nvCxnSpPr>
          <p:spPr bwMode="auto">
            <a:xfrm>
              <a:off x="7252582" y="2541362"/>
              <a:ext cx="1195138" cy="157939"/>
            </a:xfrm>
            <a:prstGeom prst="straightConnector1">
              <a:avLst/>
            </a:prstGeom>
            <a:noFill/>
            <a:ln w="9525" algn="ctr">
              <a:solidFill>
                <a:schemeClr val="tx1"/>
              </a:solidFill>
              <a:prstDash val="lgDash"/>
              <a:round/>
              <a:headEnd type="none" w="med" len="med"/>
              <a:tailEnd type="triangle" w="med" len="med"/>
            </a:ln>
            <a:extLst>
              <a:ext uri="{909E8E84-426E-40DD-AFC4-6F175D3DCCD1}">
                <a14:hiddenFill xmlns:a14="http://schemas.microsoft.com/office/drawing/2010/main">
                  <a:noFill/>
                </a14:hiddenFill>
              </a:ext>
            </a:extLst>
          </p:spPr>
        </p:cxnSp>
        <p:cxnSp>
          <p:nvCxnSpPr>
            <p:cNvPr id="59" name="Straight Arrow Connector 87"/>
            <p:cNvCxnSpPr>
              <a:cxnSpLocks noChangeShapeType="1"/>
              <a:stCxn id="17" idx="4"/>
              <a:endCxn id="10" idx="2"/>
            </p:cNvCxnSpPr>
            <p:nvPr/>
          </p:nvCxnSpPr>
          <p:spPr bwMode="auto">
            <a:xfrm flipH="1">
              <a:off x="6063815" y="2541362"/>
              <a:ext cx="1188767" cy="157939"/>
            </a:xfrm>
            <a:prstGeom prst="straightConnector1">
              <a:avLst/>
            </a:prstGeom>
            <a:noFill/>
            <a:ln w="9525" algn="ctr">
              <a:solidFill>
                <a:schemeClr val="tx1"/>
              </a:solidFill>
              <a:prstDash val="lgDash"/>
              <a:round/>
              <a:headEnd type="none" w="med" len="med"/>
              <a:tailEnd type="triangle" w="med" len="med"/>
            </a:ln>
            <a:extLst>
              <a:ext uri="{909E8E84-426E-40DD-AFC4-6F175D3DCCD1}">
                <a14:hiddenFill xmlns:a14="http://schemas.microsoft.com/office/drawing/2010/main">
                  <a:noFill/>
                </a14:hiddenFill>
              </a:ext>
            </a:extLst>
          </p:spPr>
        </p:cxnSp>
        <p:cxnSp>
          <p:nvCxnSpPr>
            <p:cNvPr id="60" name="Straight Arrow Connector 88"/>
            <p:cNvCxnSpPr>
              <a:cxnSpLocks noChangeShapeType="1"/>
              <a:stCxn id="16" idx="4"/>
              <a:endCxn id="9" idx="2"/>
            </p:cNvCxnSpPr>
            <p:nvPr/>
          </p:nvCxnSpPr>
          <p:spPr bwMode="auto">
            <a:xfrm>
              <a:off x="4093135" y="2465431"/>
              <a:ext cx="675326" cy="233870"/>
            </a:xfrm>
            <a:prstGeom prst="straightConnector1">
              <a:avLst/>
            </a:prstGeom>
            <a:noFill/>
            <a:ln w="9525" algn="ctr">
              <a:solidFill>
                <a:schemeClr val="tx1"/>
              </a:solidFill>
              <a:prstDash val="lgDash"/>
              <a:round/>
              <a:headEnd type="none" w="med" len="med"/>
              <a:tailEnd type="triangle" w="med" len="med"/>
            </a:ln>
            <a:extLst>
              <a:ext uri="{909E8E84-426E-40DD-AFC4-6F175D3DCCD1}">
                <a14:hiddenFill xmlns:a14="http://schemas.microsoft.com/office/drawing/2010/main">
                  <a:noFill/>
                </a14:hiddenFill>
              </a:ext>
            </a:extLst>
          </p:spPr>
        </p:cxnSp>
        <p:cxnSp>
          <p:nvCxnSpPr>
            <p:cNvPr id="61" name="Straight Arrow Connector 89"/>
            <p:cNvCxnSpPr>
              <a:cxnSpLocks noChangeShapeType="1"/>
              <a:stCxn id="19" idx="0"/>
              <a:endCxn id="37" idx="0"/>
            </p:cNvCxnSpPr>
            <p:nvPr/>
          </p:nvCxnSpPr>
          <p:spPr bwMode="auto">
            <a:xfrm flipH="1" flipV="1">
              <a:off x="4097988" y="4285468"/>
              <a:ext cx="8645" cy="438932"/>
            </a:xfrm>
            <a:prstGeom prst="straightConnector1">
              <a:avLst/>
            </a:prstGeom>
            <a:noFill/>
            <a:ln w="9525" algn="ctr">
              <a:solidFill>
                <a:schemeClr val="tx1"/>
              </a:solidFill>
              <a:prstDash val="lgDash"/>
              <a:round/>
              <a:headEnd type="none" w="med" len="med"/>
              <a:tailEnd type="triangle" w="med" len="med"/>
            </a:ln>
            <a:extLst>
              <a:ext uri="{909E8E84-426E-40DD-AFC4-6F175D3DCCD1}">
                <a14:hiddenFill xmlns:a14="http://schemas.microsoft.com/office/drawing/2010/main">
                  <a:noFill/>
                </a14:hiddenFill>
              </a:ext>
            </a:extLst>
          </p:spPr>
        </p:cxnSp>
        <p:cxnSp>
          <p:nvCxnSpPr>
            <p:cNvPr id="62" name="Straight Arrow Connector 90"/>
            <p:cNvCxnSpPr>
              <a:cxnSpLocks noChangeShapeType="1"/>
              <a:stCxn id="19" idx="0"/>
              <a:endCxn id="34" idx="0"/>
            </p:cNvCxnSpPr>
            <p:nvPr/>
          </p:nvCxnSpPr>
          <p:spPr bwMode="auto">
            <a:xfrm flipH="1" flipV="1">
              <a:off x="3427515" y="3826070"/>
              <a:ext cx="679118" cy="898330"/>
            </a:xfrm>
            <a:prstGeom prst="straightConnector1">
              <a:avLst/>
            </a:prstGeom>
            <a:noFill/>
            <a:ln w="9525" algn="ctr">
              <a:solidFill>
                <a:schemeClr val="tx1"/>
              </a:solidFill>
              <a:prstDash val="lgDash"/>
              <a:round/>
              <a:headEnd type="none" w="med" len="med"/>
              <a:tailEnd type="triangle" w="med" len="med"/>
            </a:ln>
            <a:extLst>
              <a:ext uri="{909E8E84-426E-40DD-AFC4-6F175D3DCCD1}">
                <a14:hiddenFill xmlns:a14="http://schemas.microsoft.com/office/drawing/2010/main">
                  <a:noFill/>
                </a14:hiddenFill>
              </a:ext>
            </a:extLst>
          </p:spPr>
        </p:cxnSp>
        <p:cxnSp>
          <p:nvCxnSpPr>
            <p:cNvPr id="63" name="Straight Arrow Connector 101"/>
            <p:cNvCxnSpPr>
              <a:cxnSpLocks noChangeShapeType="1"/>
              <a:stCxn id="17" idx="4"/>
              <a:endCxn id="12" idx="2"/>
            </p:cNvCxnSpPr>
            <p:nvPr/>
          </p:nvCxnSpPr>
          <p:spPr bwMode="auto">
            <a:xfrm>
              <a:off x="7252582" y="2541362"/>
              <a:ext cx="3185" cy="157939"/>
            </a:xfrm>
            <a:prstGeom prst="straightConnector1">
              <a:avLst/>
            </a:prstGeom>
            <a:noFill/>
            <a:ln w="9525" algn="ctr">
              <a:solidFill>
                <a:schemeClr val="tx1"/>
              </a:solidFill>
              <a:prstDash val="lgDash"/>
              <a:round/>
              <a:headEnd type="none" w="med" len="med"/>
              <a:tailEnd type="triangle" w="med" len="med"/>
            </a:ln>
            <a:extLst>
              <a:ext uri="{909E8E84-426E-40DD-AFC4-6F175D3DCCD1}">
                <a14:hiddenFill xmlns:a14="http://schemas.microsoft.com/office/drawing/2010/main">
                  <a:noFill/>
                </a14:hiddenFill>
              </a:ext>
            </a:extLst>
          </p:spPr>
        </p:cxnSp>
        <p:cxnSp>
          <p:nvCxnSpPr>
            <p:cNvPr id="64" name="Straight Arrow Connector 102"/>
            <p:cNvCxnSpPr>
              <a:cxnSpLocks noChangeShapeType="1"/>
              <a:stCxn id="17" idx="4"/>
              <a:endCxn id="13" idx="2"/>
            </p:cNvCxnSpPr>
            <p:nvPr/>
          </p:nvCxnSpPr>
          <p:spPr bwMode="auto">
            <a:xfrm>
              <a:off x="7252582" y="2541362"/>
              <a:ext cx="599162" cy="157939"/>
            </a:xfrm>
            <a:prstGeom prst="straightConnector1">
              <a:avLst/>
            </a:prstGeom>
            <a:noFill/>
            <a:ln w="9525" algn="ctr">
              <a:solidFill>
                <a:schemeClr val="tx1"/>
              </a:solidFill>
              <a:prstDash val="lgDash"/>
              <a:round/>
              <a:headEnd type="none" w="med" len="med"/>
              <a:tailEnd type="triangle" w="med" len="med"/>
            </a:ln>
            <a:extLst>
              <a:ext uri="{909E8E84-426E-40DD-AFC4-6F175D3DCCD1}">
                <a14:hiddenFill xmlns:a14="http://schemas.microsoft.com/office/drawing/2010/main">
                  <a:noFill/>
                </a14:hiddenFill>
              </a:ext>
            </a:extLst>
          </p:spPr>
        </p:cxnSp>
        <p:sp>
          <p:nvSpPr>
            <p:cNvPr id="65" name="TextBox 64"/>
            <p:cNvSpPr txBox="1"/>
            <p:nvPr/>
          </p:nvSpPr>
          <p:spPr>
            <a:xfrm>
              <a:off x="6008043" y="1199689"/>
              <a:ext cx="2549830" cy="400110"/>
            </a:xfrm>
            <a:prstGeom prst="rect">
              <a:avLst/>
            </a:prstGeom>
            <a:noFill/>
          </p:spPr>
          <p:txBody>
            <a:bodyPr wrap="square" rtlCol="0">
              <a:spAutoFit/>
            </a:bodyPr>
            <a:lstStyle/>
            <a:p>
              <a:r>
                <a:rPr lang="en-US" sz="2000" b="0" dirty="0" smtClean="0"/>
                <a:t>For state management</a:t>
              </a:r>
              <a:endParaRPr lang="en-US" sz="2000" b="0" dirty="0"/>
            </a:p>
          </p:txBody>
        </p:sp>
        <p:sp>
          <p:nvSpPr>
            <p:cNvPr id="66" name="TextBox 65"/>
            <p:cNvSpPr txBox="1"/>
            <p:nvPr/>
          </p:nvSpPr>
          <p:spPr>
            <a:xfrm>
              <a:off x="6509203" y="5453791"/>
              <a:ext cx="2048670" cy="403391"/>
            </a:xfrm>
            <a:prstGeom prst="rect">
              <a:avLst/>
            </a:prstGeom>
            <a:noFill/>
          </p:spPr>
          <p:txBody>
            <a:bodyPr wrap="square" rtlCol="0">
              <a:spAutoFit/>
            </a:bodyPr>
            <a:lstStyle/>
            <a:p>
              <a:r>
                <a:rPr lang="en-US" sz="2000" b="0" dirty="0" smtClean="0"/>
                <a:t>For concurrency</a:t>
              </a:r>
              <a:endParaRPr lang="en-US" sz="2000" b="0" dirty="0"/>
            </a:p>
          </p:txBody>
        </p:sp>
      </p:grpSp>
    </p:spTree>
    <p:extLst>
      <p:ext uri="{BB962C8B-B14F-4D97-AF65-F5344CB8AC3E}">
        <p14:creationId xmlns:p14="http://schemas.microsoft.com/office/powerpoint/2010/main" val="2668296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p>
            <a:fld id="{F49E5A08-47C2-4491-A060-183A5FA383E6}" type="slidenum">
              <a:rPr lang="en-US" smtClean="0"/>
              <a:pPr/>
              <a:t>5</a:t>
            </a:fld>
            <a:endParaRPr lang="en-US" smtClean="0"/>
          </a:p>
        </p:txBody>
      </p:sp>
      <p:sp>
        <p:nvSpPr>
          <p:cNvPr id="6147" name="Rectangle 2"/>
          <p:cNvSpPr>
            <a:spLocks noGrp="1" noChangeArrowheads="1"/>
          </p:cNvSpPr>
          <p:nvPr>
            <p:ph type="title"/>
          </p:nvPr>
        </p:nvSpPr>
        <p:spPr>
          <a:xfrm>
            <a:off x="1382713" y="190500"/>
            <a:ext cx="7162800" cy="571500"/>
          </a:xfrm>
        </p:spPr>
        <p:txBody>
          <a:bodyPr/>
          <a:lstStyle/>
          <a:p>
            <a:pPr eaLnBrk="1" hangingPunct="1"/>
            <a:r>
              <a:rPr lang="en-US" sz="2400" smtClean="0"/>
              <a:t>C# Basics: Comparing with C++ and Java</a:t>
            </a:r>
            <a:br>
              <a:rPr lang="en-US" sz="2400" smtClean="0"/>
            </a:br>
            <a:r>
              <a:rPr lang="en-US" sz="2000" b="0" smtClean="0"/>
              <a:t>Reading: Text Chapter 2, Section 2.1</a:t>
            </a:r>
          </a:p>
        </p:txBody>
      </p:sp>
      <p:graphicFrame>
        <p:nvGraphicFramePr>
          <p:cNvPr id="445517" name="Group 77"/>
          <p:cNvGraphicFramePr>
            <a:graphicFrameLocks noGrp="1"/>
          </p:cNvGraphicFramePr>
          <p:nvPr>
            <p:ph idx="1"/>
            <p:extLst>
              <p:ext uri="{D42A27DB-BD31-4B8C-83A1-F6EECF244321}">
                <p14:modId xmlns:p14="http://schemas.microsoft.com/office/powerpoint/2010/main" val="4192370183"/>
              </p:ext>
            </p:extLst>
          </p:nvPr>
        </p:nvGraphicFramePr>
        <p:xfrm>
          <a:off x="76200" y="762000"/>
          <a:ext cx="8991600" cy="5946775"/>
        </p:xfrm>
        <a:graphic>
          <a:graphicData uri="http://schemas.openxmlformats.org/drawingml/2006/table">
            <a:tbl>
              <a:tblPr/>
              <a:tblGrid>
                <a:gridCol w="1358900"/>
                <a:gridCol w="3594100"/>
                <a:gridCol w="4038600"/>
              </a:tblGrid>
              <a:tr h="3810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Feature</a:t>
                      </a:r>
                      <a:endParaRPr kumimoji="0" lang="en-US" sz="1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C++</a:t>
                      </a:r>
                      <a:endParaRPr kumimoji="0" lang="en-US" sz="1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C# [</a:t>
                      </a:r>
                      <a:r>
                        <a:rPr kumimoji="0" lang="en-US" sz="1600" b="0" i="1" u="none" strike="noStrike" cap="none" normalizeH="0" baseline="0" dirty="0" smtClean="0">
                          <a:ln>
                            <a:noFill/>
                          </a:ln>
                          <a:solidFill>
                            <a:schemeClr val="tx1"/>
                          </a:solidFill>
                          <a:effectLst/>
                          <a:latin typeface="Times New Roman" pitchFamily="18" charset="0"/>
                          <a:cs typeface="Times New Roman" pitchFamily="18" charset="0"/>
                        </a:rPr>
                        <a:t>Java</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en-US" sz="1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3476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main()</a:t>
                      </a:r>
                      <a:endParaRPr kumimoji="0" lang="en-US" sz="1600" b="0" i="0" u="none" strike="noStrike" cap="none" normalizeH="0" baseline="0" smtClean="0">
                        <a:ln>
                          <a:noFill/>
                        </a:ln>
                        <a:solidFill>
                          <a:schemeClr val="tx1"/>
                        </a:solidFill>
                        <a:effectLst/>
                        <a:latin typeface="Arial" pitchFamily="34"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A global function outside any class</a:t>
                      </a:r>
                      <a:endParaRPr kumimoji="0" lang="en-US" sz="1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public static function in a class</a:t>
                      </a:r>
                      <a:endParaRPr kumimoji="0" lang="en-US" sz="1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855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Use of library functions</a:t>
                      </a:r>
                      <a:endParaRPr kumimoji="0" lang="en-US" sz="1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Header files (</a:t>
                      </a: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#include </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directives) and the </a:t>
                      </a: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using</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directive can be used</a:t>
                      </a:r>
                      <a:endParaRPr kumimoji="0" lang="en-US" sz="1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Header files may not be used. The </a:t>
                      </a: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using</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600" b="1" i="1" u="none" strike="noStrike" cap="none" normalizeH="0" baseline="0" dirty="0" smtClean="0">
                          <a:ln>
                            <a:noFill/>
                          </a:ln>
                          <a:solidFill>
                            <a:schemeClr val="tx1"/>
                          </a:solidFill>
                          <a:effectLst/>
                          <a:latin typeface="Times New Roman" pitchFamily="18" charset="0"/>
                          <a:cs typeface="Times New Roman" pitchFamily="18" charset="0"/>
                        </a:rPr>
                        <a:t>import</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directive is used to reference types / classes  in other namespaces.</a:t>
                      </a:r>
                      <a:endParaRPr kumimoji="0" lang="en-US" sz="1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8572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Preprocessor directives </a:t>
                      </a:r>
                      <a:endParaRPr kumimoji="0" lang="en-US" sz="1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Preprocessor directives and macros are allowed. A macro is an enforced inline function.</a:t>
                      </a:r>
                      <a:endParaRPr kumimoji="0" lang="en-US" sz="1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Preprocessor directives are allowed, but cannot create macros. Directives can be used for conditional compilation.</a:t>
                      </a:r>
                      <a:endParaRPr kumimoji="0" lang="en-US" sz="1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601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kern="1200" dirty="0" smtClean="0">
                          <a:solidFill>
                            <a:schemeClr val="tx1"/>
                          </a:solidFill>
                          <a:latin typeface="+mn-lt"/>
                          <a:ea typeface="+mn-ea"/>
                          <a:cs typeface="+mn-cs"/>
                        </a:rPr>
                        <a:t>Global /</a:t>
                      </a:r>
                      <a:r>
                        <a:rPr lang="en-US" sz="1600" kern="1200" baseline="0" dirty="0" smtClean="0">
                          <a:solidFill>
                            <a:schemeClr val="tx1"/>
                          </a:solidFill>
                          <a:latin typeface="+mn-lt"/>
                          <a:ea typeface="+mn-ea"/>
                          <a:cs typeface="+mn-cs"/>
                        </a:rPr>
                        <a:t> </a:t>
                      </a:r>
                      <a:r>
                        <a:rPr lang="en-US" sz="1600" kern="1200" dirty="0" smtClean="0">
                          <a:solidFill>
                            <a:schemeClr val="tx1"/>
                          </a:solidFill>
                          <a:latin typeface="+mn-lt"/>
                          <a:ea typeface="+mn-ea"/>
                          <a:cs typeface="+mn-cs"/>
                        </a:rPr>
                        <a:t>static variables or functions</a:t>
                      </a:r>
                      <a:endParaRPr kumimoji="0" lang="en-US" sz="1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Both are allowed. Both acquire memory from static memory, but have different scope.</a:t>
                      </a:r>
                      <a:endParaRPr kumimoji="0" lang="en-US" sz="1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Global is not allowed. Static is allowed, which must be contained within a class / type declaration.</a:t>
                      </a:r>
                      <a:endParaRPr kumimoji="0" lang="en-US" sz="1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8572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Multiple inheritance</a:t>
                      </a:r>
                      <a:endParaRPr kumimoji="0" lang="en-US" sz="1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Multiple inheritance is allowed. Need to declare virtual classes if the base classes share members.</a:t>
                      </a:r>
                      <a:endParaRPr kumimoji="0" lang="en-US" sz="1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A class can inherit one base class only. However, a class can implement multiple </a:t>
                      </a:r>
                      <a:r>
                        <a:rPr kumimoji="0" lang="en-US" sz="1600" b="0" i="0" u="none" strike="noStrike" cap="none" normalizeH="0" baseline="0" dirty="0" smtClean="0">
                          <a:ln>
                            <a:noFill/>
                          </a:ln>
                          <a:solidFill>
                            <a:srgbClr val="0000FF"/>
                          </a:solidFill>
                          <a:effectLst/>
                          <a:latin typeface="Times New Roman" pitchFamily="18" charset="0"/>
                          <a:cs typeface="Times New Roman" pitchFamily="18" charset="0"/>
                        </a:rPr>
                        <a:t>interfaces</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without the implementation.</a:t>
                      </a:r>
                      <a:endParaRPr kumimoji="0" lang="en-US" sz="1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601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Override	</a:t>
                      </a:r>
                      <a:endParaRPr kumimoji="0" lang="en-US" sz="1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Declaring override functions does </a:t>
                      </a:r>
                      <a:r>
                        <a:rPr kumimoji="0" lang="en-US" sz="1600" b="0" i="0" u="none" strike="noStrike" cap="none" normalizeH="0" baseline="0" dirty="0" smtClean="0">
                          <a:ln>
                            <a:noFill/>
                          </a:ln>
                          <a:solidFill>
                            <a:srgbClr val="FF0000"/>
                          </a:solidFill>
                          <a:effectLst/>
                          <a:latin typeface="Times New Roman" pitchFamily="18" charset="0"/>
                          <a:cs typeface="Times New Roman" pitchFamily="18" charset="0"/>
                        </a:rPr>
                        <a:t>not</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require the </a:t>
                      </a: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override</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keyword</a:t>
                      </a:r>
                      <a:endParaRPr kumimoji="0" lang="en-US" sz="1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Declaring override methods requires the </a:t>
                      </a: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override</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keyword.</a:t>
                      </a:r>
                      <a:endParaRPr kumimoji="0" lang="en-US" sz="1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875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Garbage collector and destructor</a:t>
                      </a:r>
                      <a:endParaRPr kumimoji="0" lang="en-US" sz="1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No automatic garbage collector. The destructors is called automatically, but a programmer can call the destructor.</a:t>
                      </a:r>
                      <a:endParaRPr kumimoji="0" lang="en-US" sz="1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There is an automatic garbage collector. Programmer </a:t>
                      </a:r>
                      <a:r>
                        <a:rPr kumimoji="0" lang="en-US" sz="1600" b="0" i="0" u="none" strike="noStrike" cap="none" normalizeH="0" baseline="0" dirty="0" smtClean="0">
                          <a:ln>
                            <a:noFill/>
                          </a:ln>
                          <a:solidFill>
                            <a:srgbClr val="FF0000"/>
                          </a:solidFill>
                          <a:effectLst/>
                          <a:latin typeface="Times New Roman" pitchFamily="18" charset="0"/>
                          <a:cs typeface="Times New Roman" pitchFamily="18" charset="0"/>
                        </a:rPr>
                        <a:t>cannot </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call the destructors in C#. C# unmanaged code collects garbage manually </a:t>
                      </a:r>
                      <a:endParaRPr kumimoji="0" lang="en-US" sz="1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476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895350" algn="l"/>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long</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type	</a:t>
                      </a:r>
                      <a:endParaRPr kumimoji="0" lang="en-US" sz="1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Depends on the computer, can be 32 bits</a:t>
                      </a:r>
                      <a:endParaRPr kumimoji="0" lang="en-US" sz="1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Independent of the computer, 64 bits</a:t>
                      </a:r>
                      <a:endParaRPr kumimoji="0" lang="en-US" sz="1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6BEC0A57-CBFA-4A64-BCE9-1BF881F296DE}" type="slidenum">
              <a:rPr lang="en-US" smtClean="0"/>
              <a:pPr/>
              <a:t>6</a:t>
            </a:fld>
            <a:endParaRPr lang="en-US" smtClean="0"/>
          </a:p>
        </p:txBody>
      </p:sp>
      <p:sp>
        <p:nvSpPr>
          <p:cNvPr id="7171" name="Rectangle 2"/>
          <p:cNvSpPr>
            <a:spLocks noGrp="1" noChangeArrowheads="1"/>
          </p:cNvSpPr>
          <p:nvPr>
            <p:ph type="title"/>
          </p:nvPr>
        </p:nvSpPr>
        <p:spPr>
          <a:xfrm>
            <a:off x="1447800" y="152400"/>
            <a:ext cx="7162800" cy="381000"/>
          </a:xfrm>
        </p:spPr>
        <p:txBody>
          <a:bodyPr/>
          <a:lstStyle/>
          <a:p>
            <a:pPr eaLnBrk="1" hangingPunct="1"/>
            <a:r>
              <a:rPr lang="en-US" sz="2400" smtClean="0"/>
              <a:t>C# Basics: Comparing C++ and C#</a:t>
            </a:r>
          </a:p>
        </p:txBody>
      </p:sp>
      <p:graphicFrame>
        <p:nvGraphicFramePr>
          <p:cNvPr id="446603" name="Group 139"/>
          <p:cNvGraphicFramePr>
            <a:graphicFrameLocks noGrp="1"/>
          </p:cNvGraphicFramePr>
          <p:nvPr>
            <p:ph idx="1"/>
          </p:nvPr>
        </p:nvGraphicFramePr>
        <p:xfrm>
          <a:off x="76200" y="622300"/>
          <a:ext cx="9067800" cy="4785038"/>
        </p:xfrm>
        <a:graphic>
          <a:graphicData uri="http://schemas.openxmlformats.org/drawingml/2006/table">
            <a:tbl>
              <a:tblPr/>
              <a:tblGrid>
                <a:gridCol w="1371600"/>
                <a:gridCol w="3352800"/>
                <a:gridCol w="4343400"/>
              </a:tblGrid>
              <a:tr h="33521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Feature</a:t>
                      </a:r>
                      <a:endParaRPr kumimoji="0" lang="en-US" sz="1600" b="0" i="0" u="none" strike="noStrike" cap="none" normalizeH="0" baseline="0" dirty="0" smtClean="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C++</a:t>
                      </a:r>
                      <a:endParaRPr kumimoji="0" lang="en-US" sz="1600" b="0" i="0" u="none" strike="noStrike" cap="none" normalizeH="0" baseline="0" smtClean="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C#</a:t>
                      </a:r>
                      <a:endParaRPr kumimoji="0" lang="en-US" sz="1600" b="0" i="0" u="none" strike="noStrike" cap="none" normalizeH="0" baseline="0" smtClean="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106668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Array declaration</a:t>
                      </a:r>
                      <a:endParaRPr kumimoji="0" lang="en-US" sz="1600" b="0" i="0" u="none" strike="noStrike" cap="none" normalizeH="0" baseline="0" smtClean="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The brackets "[]" appear following the array variable, e.g.,  </a:t>
                      </a:r>
                      <a:b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br>
                      <a:r>
                        <a:rPr kumimoji="0" lang="en-US" sz="16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int</a:t>
                      </a:r>
                      <a:r>
                        <a:rPr kumimoji="0" lang="en-US"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myArray</a:t>
                      </a:r>
                      <a:r>
                        <a:rPr kumimoji="0" lang="en-US"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{1,2,7};</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Courier New" pitchFamily="49" charset="0"/>
                          <a:cs typeface="Times New Roman" pitchFamily="18" charset="0"/>
                        </a:rPr>
                        <a:t>int</a:t>
                      </a:r>
                      <a:r>
                        <a:rPr kumimoji="0" lang="en-US" sz="1600" b="0" i="0" u="none" strike="noStrike" cap="none" normalizeH="0" baseline="0" dirty="0" smtClean="0">
                          <a:ln>
                            <a:noFill/>
                          </a:ln>
                          <a:solidFill>
                            <a:schemeClr val="tx1"/>
                          </a:solidFill>
                          <a:effectLst/>
                          <a:latin typeface="Courier New" pitchFamily="49" charset="0"/>
                          <a:cs typeface="Times New Roman" pitchFamily="18" charset="0"/>
                        </a:rPr>
                        <a:t> </a:t>
                      </a:r>
                      <a:r>
                        <a:rPr kumimoji="0" lang="en-US" sz="1600" b="0" i="0" u="none" strike="noStrike" cap="none" normalizeH="0" baseline="0" dirty="0" err="1" smtClean="0">
                          <a:ln>
                            <a:noFill/>
                          </a:ln>
                          <a:solidFill>
                            <a:schemeClr val="tx1"/>
                          </a:solidFill>
                          <a:effectLst/>
                          <a:latin typeface="Courier New" pitchFamily="49" charset="0"/>
                          <a:cs typeface="Times New Roman" pitchFamily="18" charset="0"/>
                        </a:rPr>
                        <a:t>myArray</a:t>
                      </a:r>
                      <a:r>
                        <a:rPr kumimoji="0" lang="en-US" sz="1600" b="0" i="0" u="none" strike="noStrike" cap="none" normalizeH="0" baseline="0" dirty="0" smtClean="0">
                          <a:ln>
                            <a:noFill/>
                          </a:ln>
                          <a:solidFill>
                            <a:schemeClr val="tx1"/>
                          </a:solidFill>
                          <a:effectLst/>
                          <a:latin typeface="Courier New" pitchFamily="49" charset="0"/>
                          <a:cs typeface="Times New Roman" pitchFamily="18" charset="0"/>
                        </a:rPr>
                        <a:t> = new </a:t>
                      </a:r>
                      <a:r>
                        <a:rPr kumimoji="0" lang="en-US" sz="1600" b="0" i="0" u="none" strike="noStrike" cap="none" normalizeH="0" baseline="0" dirty="0" err="1" smtClean="0">
                          <a:ln>
                            <a:noFill/>
                          </a:ln>
                          <a:solidFill>
                            <a:schemeClr val="tx1"/>
                          </a:solidFill>
                          <a:effectLst/>
                          <a:latin typeface="Courier New" pitchFamily="49" charset="0"/>
                          <a:cs typeface="Times New Roman" pitchFamily="18" charset="0"/>
                        </a:rPr>
                        <a:t>int</a:t>
                      </a:r>
                      <a:r>
                        <a:rPr kumimoji="0" lang="en-US" sz="1600" b="0" i="0" u="none" strike="noStrike" cap="none" normalizeH="0" baseline="0" dirty="0" smtClean="0">
                          <a:ln>
                            <a:noFill/>
                          </a:ln>
                          <a:solidFill>
                            <a:schemeClr val="tx1"/>
                          </a:solidFill>
                          <a:effectLst/>
                          <a:latin typeface="Courier New" pitchFamily="49" charset="0"/>
                          <a:cs typeface="Times New Roman" pitchFamily="18" charset="0"/>
                        </a:rPr>
                        <a:t>[8];</a:t>
                      </a: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The brackets "[]" appear following the array type, e.g.,</a:t>
                      </a:r>
                      <a:r>
                        <a:rPr kumimoji="0" lang="en-US" sz="16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Times New Roman" pitchFamily="18" charset="0"/>
                        </a:rPr>
                        <a:t>int[] myArray = new int[100];</a:t>
                      </a: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5790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String type and operation</a:t>
                      </a:r>
                      <a:endParaRPr kumimoji="0" lang="en-US" sz="1600" b="0" i="0" u="none" strike="noStrike" cap="none" normalizeH="0" baseline="0" dirty="0" smtClean="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An array of characters with a terminator. Use functions: e.g., strcmp</a:t>
                      </a:r>
                      <a:endParaRPr kumimoji="0" lang="en-US" sz="1600" b="0" i="0" u="none" strike="noStrike" cap="none" normalizeH="0" baseline="0" smtClean="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A string type is defined. One can use </a:t>
                      </a:r>
                      <a:r>
                        <a:rPr kumimoji="0" lang="en-US" sz="16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and </a:t>
                      </a:r>
                      <a:r>
                        <a:rPr kumimoji="0" lang="en-US" sz="1600" b="0" i="0" u="none" strike="noStrike" cap="none" normalizeH="0" baseline="0" smtClean="0">
                          <a:ln>
                            <a:noFill/>
                          </a:ln>
                          <a:solidFill>
                            <a:schemeClr val="tx1"/>
                          </a:solidFill>
                          <a:effectLst/>
                          <a:latin typeface="Courier New" pitchFamily="49" charset="0"/>
                          <a:cs typeface="Times New Roman" pitchFamily="18" charset="0"/>
                        </a:rPr>
                        <a:t>!=</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to compare two string objects.</a:t>
                      </a:r>
                      <a:endParaRPr kumimoji="0" lang="en-US" sz="1600" b="0" i="0" u="none" strike="noStrike" cap="none" normalizeH="0" baseline="0" smtClean="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57903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Pointer</a:t>
                      </a:r>
                      <a:endParaRPr kumimoji="0" lang="en-US" sz="1600" b="0" i="0" u="none" strike="noStrike" cap="none" normalizeH="0" baseline="0" smtClean="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Allowed.</a:t>
                      </a:r>
                      <a:endParaRPr kumimoji="0" lang="en-US" sz="1600" b="0" i="0" u="none" strike="noStrike" cap="none" normalizeH="0" baseline="0" dirty="0" smtClean="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Pointers are allowed only in unsafe mode, e.g.: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Times New Roman" pitchFamily="18" charset="0"/>
                        </a:rPr>
                        <a:t>unsafe { swap(&amp;x, &amp;y); }</a:t>
                      </a: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57903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switch</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statement</a:t>
                      </a:r>
                      <a:endParaRPr kumimoji="0" lang="en-US" sz="1600" b="0" i="0" u="none" strike="noStrike" cap="none" normalizeH="0" baseline="0" smtClean="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support fall through from one case label to another. Use </a:t>
                      </a: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break</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to exit.</a:t>
                      </a:r>
                      <a:endParaRPr kumimoji="0" lang="en-US" sz="1600" b="0" i="0" u="none" strike="noStrike" cap="none" normalizeH="0" baseline="0" dirty="0" smtClean="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Does not support fall through from one case label to another. The break is implied.</a:t>
                      </a:r>
                      <a:endParaRPr kumimoji="0" lang="en-US" sz="1600" b="0" i="0" u="none" strike="noStrike" cap="none" normalizeH="0" baseline="0" dirty="0" smtClean="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57903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foreach </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statement</a:t>
                      </a:r>
                      <a:endParaRPr kumimoji="0" lang="en-US" sz="1600" b="0" i="0" u="none" strike="noStrike" cap="none" normalizeH="0" baseline="0" smtClean="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Not supported.</a:t>
                      </a:r>
                      <a:endParaRPr kumimoji="0" lang="en-US" sz="1600" b="0" i="0" u="none" strike="noStrike" cap="none" normalizeH="0" baseline="0" dirty="0" smtClean="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99"/>
                          </a:solidFill>
                          <a:effectLst/>
                          <a:latin typeface="Times New Roman" pitchFamily="18" charset="0"/>
                          <a:cs typeface="Times New Roman" pitchFamily="18" charset="0"/>
                        </a:rPr>
                        <a:t>Iterate design pattern</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Used to iterate through arrays and collections.</a:t>
                      </a:r>
                      <a:endParaRPr kumimoji="0" lang="en-US" sz="1600" b="0" i="0" u="none" strike="noStrike" cap="none" normalizeH="0" baseline="0" dirty="0" smtClean="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06668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Value type and reference type</a:t>
                      </a:r>
                      <a:endParaRPr kumimoji="0" lang="en-US" sz="1600" b="0" i="0" u="none" strike="noStrike" cap="none" normalizeH="0" baseline="0" smtClean="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Primitive types are value types and pointer can be applied to both value and reference types</a:t>
                      </a:r>
                      <a:endParaRPr kumimoji="0" lang="en-US" sz="1600" b="0" i="0" u="none" strike="noStrike" cap="none" normalizeH="0" baseline="0" dirty="0" smtClean="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2"/>
                          </a:solidFill>
                          <a:effectLst/>
                          <a:latin typeface="Times New Roman" pitchFamily="18" charset="0"/>
                          <a:cs typeface="Times New Roman" pitchFamily="18" charset="0"/>
                        </a:rPr>
                        <a:t>Value type can be automatically “</a:t>
                      </a:r>
                      <a:r>
                        <a:rPr kumimoji="0" lang="en-US" sz="1600" b="1" i="0" u="none" strike="noStrike" cap="none" normalizeH="0" baseline="0" smtClean="0">
                          <a:ln>
                            <a:noFill/>
                          </a:ln>
                          <a:solidFill>
                            <a:schemeClr val="tx2"/>
                          </a:solidFill>
                          <a:effectLst/>
                          <a:latin typeface="Times New Roman" pitchFamily="18" charset="0"/>
                          <a:cs typeface="Times New Roman" pitchFamily="18" charset="0"/>
                        </a:rPr>
                        <a:t>boxed</a:t>
                      </a:r>
                      <a:r>
                        <a:rPr kumimoji="0" lang="en-US" sz="1600" b="0" i="0" u="none" strike="noStrike" cap="none" normalizeH="0" baseline="0" smtClean="0">
                          <a:ln>
                            <a:noFill/>
                          </a:ln>
                          <a:solidFill>
                            <a:schemeClr val="tx2"/>
                          </a:solidFill>
                          <a:effectLst/>
                          <a:latin typeface="Times New Roman" pitchFamily="18" charset="0"/>
                          <a:cs typeface="Times New Roman" pitchFamily="18" charset="0"/>
                        </a:rPr>
                        <a:t>” into a reference type when a value is passed to a reference. A boxed value can be “</a:t>
                      </a:r>
                      <a:r>
                        <a:rPr kumimoji="0" lang="en-US" sz="1600" b="1" i="0" u="none" strike="noStrike" cap="none" normalizeH="0" baseline="0" smtClean="0">
                          <a:ln>
                            <a:noFill/>
                          </a:ln>
                          <a:solidFill>
                            <a:schemeClr val="tx2"/>
                          </a:solidFill>
                          <a:effectLst/>
                          <a:latin typeface="Times New Roman" pitchFamily="18" charset="0"/>
                          <a:cs typeface="Times New Roman" pitchFamily="18" charset="0"/>
                        </a:rPr>
                        <a:t>unboxed</a:t>
                      </a:r>
                      <a:r>
                        <a:rPr kumimoji="0" lang="en-US" sz="1600" b="0" i="0" u="none" strike="noStrike" cap="none" normalizeH="0" baseline="0" smtClean="0">
                          <a:ln>
                            <a:noFill/>
                          </a:ln>
                          <a:solidFill>
                            <a:schemeClr val="tx2"/>
                          </a:solidFill>
                          <a:effectLst/>
                          <a:latin typeface="Times New Roman" pitchFamily="18" charset="0"/>
                          <a:cs typeface="Times New Roman" pitchFamily="18" charset="0"/>
                        </a:rPr>
                        <a:t>” when it is passed to an value type variable</a:t>
                      </a:r>
                      <a:endParaRPr kumimoji="0" lang="en-US" sz="1600" b="0" i="0" u="none" strike="noStrike" cap="none" normalizeH="0" baseline="0" smtClean="0">
                        <a:ln>
                          <a:noFill/>
                        </a:ln>
                        <a:solidFill>
                          <a:schemeClr val="tx2"/>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7206" name="Text Box 77"/>
          <p:cNvSpPr txBox="1">
            <a:spLocks noChangeArrowheads="1"/>
          </p:cNvSpPr>
          <p:nvPr/>
        </p:nvSpPr>
        <p:spPr bwMode="auto">
          <a:xfrm>
            <a:off x="1600200" y="5438775"/>
            <a:ext cx="7391400" cy="1190625"/>
          </a:xfrm>
          <a:prstGeom prst="rect">
            <a:avLst/>
          </a:prstGeom>
          <a:noFill/>
          <a:ln w="9525">
            <a:noFill/>
            <a:miter lim="800000"/>
            <a:headEnd/>
            <a:tailEnd/>
          </a:ln>
        </p:spPr>
        <p:txBody>
          <a:bodyPr>
            <a:spAutoFit/>
          </a:bodyPr>
          <a:lstStyle/>
          <a:p>
            <a:pPr>
              <a:tabLst>
                <a:tab pos="3886200" algn="l"/>
              </a:tabLst>
            </a:pPr>
            <a:r>
              <a:rPr lang="en-US">
                <a:solidFill>
                  <a:schemeClr val="tx2"/>
                </a:solidFill>
              </a:rPr>
              <a:t>int v = 55;</a:t>
            </a:r>
          </a:p>
          <a:p>
            <a:pPr>
              <a:tabLst>
                <a:tab pos="3886200" algn="l"/>
              </a:tabLst>
            </a:pPr>
            <a:r>
              <a:rPr lang="en-US">
                <a:solidFill>
                  <a:schemeClr val="tx2"/>
                </a:solidFill>
              </a:rPr>
              <a:t>object x = v; 	//box int value v into reference type</a:t>
            </a:r>
          </a:p>
          <a:p>
            <a:pPr>
              <a:tabLst>
                <a:tab pos="3886200" algn="l"/>
              </a:tabLst>
            </a:pPr>
            <a:r>
              <a:rPr lang="en-US">
                <a:solidFill>
                  <a:schemeClr val="tx2"/>
                </a:solidFill>
              </a:rPr>
              <a:t>Console.WriteLine ("Value is: {0}", x);	</a:t>
            </a:r>
          </a:p>
          <a:p>
            <a:pPr>
              <a:tabLst>
                <a:tab pos="3886200" algn="l"/>
              </a:tabLst>
            </a:pPr>
            <a:r>
              <a:rPr lang="en-US">
                <a:solidFill>
                  <a:schemeClr val="tx2"/>
                </a:solidFill>
              </a:rPr>
              <a:t>int v2 = (int) x;	// unbox / cast an object</a:t>
            </a:r>
          </a:p>
        </p:txBody>
      </p:sp>
      <p:sp>
        <p:nvSpPr>
          <p:cNvPr id="7207" name="Text Box 136"/>
          <p:cNvSpPr txBox="1">
            <a:spLocks noChangeArrowheads="1"/>
          </p:cNvSpPr>
          <p:nvPr/>
        </p:nvSpPr>
        <p:spPr bwMode="auto">
          <a:xfrm>
            <a:off x="212725" y="5424488"/>
            <a:ext cx="1060450" cy="366712"/>
          </a:xfrm>
          <a:prstGeom prst="rect">
            <a:avLst/>
          </a:prstGeom>
          <a:noFill/>
          <a:ln w="9525">
            <a:noFill/>
            <a:miter lim="800000"/>
            <a:headEnd/>
            <a:tailEnd/>
          </a:ln>
        </p:spPr>
        <p:txBody>
          <a:bodyPr wrap="none">
            <a:spAutoFit/>
          </a:bodyPr>
          <a:lstStyle/>
          <a:p>
            <a:r>
              <a:rPr lang="en-US">
                <a:solidFill>
                  <a:schemeClr val="tx2"/>
                </a:solidFill>
              </a:rPr>
              <a:t>Example: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p>
            <a:fld id="{23231C1B-2278-433F-B07F-B8EFBFBCA370}" type="slidenum">
              <a:rPr lang="en-US" smtClean="0"/>
              <a:pPr/>
              <a:t>7</a:t>
            </a:fld>
            <a:endParaRPr lang="en-US" smtClean="0"/>
          </a:p>
        </p:txBody>
      </p:sp>
      <p:sp>
        <p:nvSpPr>
          <p:cNvPr id="8195" name="Rectangle 2"/>
          <p:cNvSpPr>
            <a:spLocks noChangeArrowheads="1"/>
          </p:cNvSpPr>
          <p:nvPr/>
        </p:nvSpPr>
        <p:spPr bwMode="auto">
          <a:xfrm>
            <a:off x="587375" y="117475"/>
            <a:ext cx="8480425"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a:solidFill>
                  <a:schemeClr val="folHlink"/>
                </a:solidFill>
                <a:cs typeface="Times New Roman" pitchFamily="18" charset="0"/>
              </a:rPr>
              <a:t>Primitive Types and Ranges in C and </a:t>
            </a:r>
            <a:r>
              <a:rPr lang="en-US" sz="3400" b="1" i="1">
                <a:solidFill>
                  <a:schemeClr val="folHlink"/>
                </a:solidFill>
                <a:cs typeface="Times New Roman" pitchFamily="18" charset="0"/>
              </a:rPr>
              <a:t>C++</a:t>
            </a:r>
            <a:r>
              <a:rPr lang="en-US" sz="3400" b="1">
                <a:solidFill>
                  <a:schemeClr val="folHlink"/>
                </a:solidFill>
              </a:rPr>
              <a:t> </a:t>
            </a:r>
          </a:p>
        </p:txBody>
      </p:sp>
      <p:sp>
        <p:nvSpPr>
          <p:cNvPr id="8196" name="Rectangle 3"/>
          <p:cNvSpPr>
            <a:spLocks noChangeArrowheads="1"/>
          </p:cNvSpPr>
          <p:nvPr/>
        </p:nvSpPr>
        <p:spPr bwMode="auto">
          <a:xfrm>
            <a:off x="644525" y="806450"/>
            <a:ext cx="7951788" cy="5930900"/>
          </a:xfrm>
          <a:prstGeom prst="rect">
            <a:avLst/>
          </a:prstGeom>
          <a:noFill/>
          <a:ln w="9525">
            <a:noFill/>
            <a:miter lim="800000"/>
            <a:headEnd/>
            <a:tailEnd/>
          </a:ln>
        </p:spPr>
        <p:txBody>
          <a:bodyPr lIns="96736" tIns="48368" rIns="96736" bIns="48368">
            <a:spAutoFit/>
          </a:bodyPr>
          <a:lstStyle/>
          <a:p>
            <a:pPr marL="63500" indent="3175" algn="just" defTabSz="966788">
              <a:tabLst>
                <a:tab pos="3021013" algn="l"/>
                <a:tab pos="7127875" algn="l"/>
              </a:tabLst>
            </a:pPr>
            <a:r>
              <a:rPr lang="en-US" sz="2100">
                <a:solidFill>
                  <a:schemeClr val="folHlink"/>
                </a:solidFill>
                <a:cs typeface="Times New Roman" pitchFamily="18" charset="0"/>
              </a:rPr>
              <a:t>    Type	</a:t>
            </a:r>
            <a:r>
              <a:rPr lang="en-US" sz="2100">
                <a:solidFill>
                  <a:srgbClr val="FF0000"/>
                </a:solidFill>
                <a:cs typeface="Times New Roman" pitchFamily="18" charset="0"/>
              </a:rPr>
              <a:t>Guaranteed minimum range</a:t>
            </a:r>
            <a:r>
              <a:rPr lang="en-US" sz="2100">
                <a:solidFill>
                  <a:schemeClr val="folHlink"/>
                </a:solidFill>
                <a:cs typeface="Times New Roman" pitchFamily="18" charset="0"/>
              </a:rPr>
              <a:t>	</a:t>
            </a:r>
            <a:r>
              <a:rPr lang="en-US" sz="2100">
                <a:solidFill>
                  <a:schemeClr val="folHlink"/>
                </a:solidFill>
                <a:cs typeface="Times New Roman" pitchFamily="18" charset="0"/>
                <a:sym typeface="Symbol" pitchFamily="18" charset="2"/>
              </a:rPr>
              <a:t> </a:t>
            </a:r>
            <a:r>
              <a:rPr lang="en-US" sz="2100">
                <a:solidFill>
                  <a:schemeClr val="folHlink"/>
                </a:solidFill>
                <a:cs typeface="Times New Roman" pitchFamily="18" charset="0"/>
              </a:rPr>
              <a:t>bits</a:t>
            </a:r>
          </a:p>
          <a:p>
            <a:pPr marL="63500" indent="3175" algn="just" defTabSz="966788">
              <a:lnSpc>
                <a:spcPct val="120000"/>
              </a:lnSpc>
              <a:tabLst>
                <a:tab pos="3021013" algn="l"/>
                <a:tab pos="7127875" algn="l"/>
              </a:tabLst>
            </a:pPr>
            <a:r>
              <a:rPr lang="en-US" sz="2100" i="1">
                <a:cs typeface="Times New Roman" pitchFamily="18" charset="0"/>
              </a:rPr>
              <a:t>bool	true/false</a:t>
            </a:r>
            <a:r>
              <a:rPr lang="en-US" sz="2100">
                <a:cs typeface="Times New Roman" pitchFamily="18" charset="0"/>
              </a:rPr>
              <a:t>	1 (8)</a:t>
            </a:r>
          </a:p>
          <a:p>
            <a:pPr marL="63500" indent="3175" algn="just" defTabSz="966788">
              <a:tabLst>
                <a:tab pos="3021013" algn="l"/>
                <a:tab pos="7127875" algn="l"/>
              </a:tabLst>
            </a:pPr>
            <a:r>
              <a:rPr lang="en-US" sz="2100">
                <a:cs typeface="Times New Roman" pitchFamily="18" charset="0"/>
              </a:rPr>
              <a:t>char	-127 to 127  or  0 to 255	8</a:t>
            </a:r>
          </a:p>
          <a:p>
            <a:pPr marL="63500" indent="3175" algn="just" defTabSz="966788">
              <a:tabLst>
                <a:tab pos="3021013" algn="l"/>
                <a:tab pos="7127875" algn="l"/>
              </a:tabLst>
            </a:pPr>
            <a:r>
              <a:rPr lang="en-US" sz="2100">
                <a:cs typeface="Times New Roman" pitchFamily="18" charset="0"/>
              </a:rPr>
              <a:t>signed char	-127 to 127	8</a:t>
            </a:r>
          </a:p>
          <a:p>
            <a:pPr marL="63500" indent="3175" algn="just" defTabSz="966788">
              <a:tabLst>
                <a:tab pos="3021013" algn="l"/>
                <a:tab pos="7127875" algn="l"/>
              </a:tabLst>
            </a:pPr>
            <a:r>
              <a:rPr lang="en-US" sz="2100">
                <a:cs typeface="Times New Roman" pitchFamily="18" charset="0"/>
              </a:rPr>
              <a:t>unsigned char	0 to 255	8</a:t>
            </a:r>
          </a:p>
          <a:p>
            <a:pPr marL="63500" indent="3175" algn="just" defTabSz="966788">
              <a:tabLst>
                <a:tab pos="3021013" algn="l"/>
                <a:tab pos="7127875" algn="l"/>
              </a:tabLst>
            </a:pPr>
            <a:r>
              <a:rPr lang="en-US" sz="2100">
                <a:cs typeface="Times New Roman" pitchFamily="18" charset="0"/>
              </a:rPr>
              <a:t>int	-32,768 to 32,767	16</a:t>
            </a:r>
          </a:p>
          <a:p>
            <a:pPr marL="63500" indent="3175" algn="just" defTabSz="966788">
              <a:tabLst>
                <a:tab pos="3021013" algn="l"/>
                <a:tab pos="7127875" algn="l"/>
              </a:tabLst>
            </a:pPr>
            <a:r>
              <a:rPr lang="en-US" sz="2100">
                <a:cs typeface="Times New Roman" pitchFamily="18" charset="0"/>
              </a:rPr>
              <a:t>signed </a:t>
            </a:r>
            <a:r>
              <a:rPr lang="en-US" sz="2100" i="1">
                <a:cs typeface="Times New Roman" pitchFamily="18" charset="0"/>
              </a:rPr>
              <a:t>int</a:t>
            </a:r>
            <a:r>
              <a:rPr lang="en-US" sz="2100">
                <a:cs typeface="Times New Roman" pitchFamily="18" charset="0"/>
              </a:rPr>
              <a:t>	same as int	16</a:t>
            </a:r>
          </a:p>
          <a:p>
            <a:pPr marL="63500" indent="3175" algn="just" defTabSz="966788">
              <a:tabLst>
                <a:tab pos="3021013" algn="l"/>
                <a:tab pos="7127875" algn="l"/>
              </a:tabLst>
            </a:pPr>
            <a:r>
              <a:rPr lang="en-US" sz="2100">
                <a:cs typeface="Times New Roman" pitchFamily="18" charset="0"/>
              </a:rPr>
              <a:t>unsigned </a:t>
            </a:r>
            <a:r>
              <a:rPr lang="en-US" sz="2100" i="1">
                <a:cs typeface="Times New Roman" pitchFamily="18" charset="0"/>
              </a:rPr>
              <a:t>int</a:t>
            </a:r>
            <a:r>
              <a:rPr lang="en-US" sz="2100">
                <a:cs typeface="Times New Roman" pitchFamily="18" charset="0"/>
              </a:rPr>
              <a:t>	0 to 65,535	16</a:t>
            </a:r>
          </a:p>
          <a:p>
            <a:pPr marL="63500" indent="3175" algn="just" defTabSz="966788">
              <a:tabLst>
                <a:tab pos="3021013" algn="l"/>
                <a:tab pos="7127875" algn="l"/>
              </a:tabLst>
            </a:pPr>
            <a:r>
              <a:rPr lang="en-US" sz="2100">
                <a:cs typeface="Times New Roman" pitchFamily="18" charset="0"/>
              </a:rPr>
              <a:t>short </a:t>
            </a:r>
            <a:r>
              <a:rPr lang="en-US" sz="2100" i="1">
                <a:cs typeface="Times New Roman" pitchFamily="18" charset="0"/>
              </a:rPr>
              <a:t>int</a:t>
            </a:r>
            <a:r>
              <a:rPr lang="en-US" sz="2100">
                <a:cs typeface="Times New Roman" pitchFamily="18" charset="0"/>
              </a:rPr>
              <a:t>	 -32,768 to 32,767 	16</a:t>
            </a:r>
          </a:p>
          <a:p>
            <a:pPr marL="63500" indent="3175" algn="just" defTabSz="966788">
              <a:tabLst>
                <a:tab pos="3021013" algn="l"/>
                <a:tab pos="7127875" algn="l"/>
              </a:tabLst>
            </a:pPr>
            <a:r>
              <a:rPr lang="en-US" sz="2100">
                <a:cs typeface="Times New Roman" pitchFamily="18" charset="0"/>
              </a:rPr>
              <a:t>signed short </a:t>
            </a:r>
            <a:r>
              <a:rPr lang="en-US" sz="2100" i="1">
                <a:cs typeface="Times New Roman" pitchFamily="18" charset="0"/>
              </a:rPr>
              <a:t>int</a:t>
            </a:r>
            <a:r>
              <a:rPr lang="en-US" sz="2100">
                <a:cs typeface="Times New Roman" pitchFamily="18" charset="0"/>
              </a:rPr>
              <a:t>	same as short int 	16</a:t>
            </a:r>
          </a:p>
          <a:p>
            <a:pPr marL="63500" indent="3175" algn="just" defTabSz="966788">
              <a:tabLst>
                <a:tab pos="3021013" algn="l"/>
                <a:tab pos="7127875" algn="l"/>
              </a:tabLst>
            </a:pPr>
            <a:r>
              <a:rPr lang="en-US" sz="2100">
                <a:cs typeface="Times New Roman" pitchFamily="18" charset="0"/>
              </a:rPr>
              <a:t>unsigned short </a:t>
            </a:r>
            <a:r>
              <a:rPr lang="en-US" sz="2100" i="1">
                <a:cs typeface="Times New Roman" pitchFamily="18" charset="0"/>
              </a:rPr>
              <a:t>int</a:t>
            </a:r>
            <a:r>
              <a:rPr lang="en-US" sz="2100">
                <a:cs typeface="Times New Roman" pitchFamily="18" charset="0"/>
              </a:rPr>
              <a:t>	unsigned int 	16</a:t>
            </a:r>
          </a:p>
          <a:p>
            <a:pPr marL="63500" indent="3175" algn="just" defTabSz="966788">
              <a:tabLst>
                <a:tab pos="3021013" algn="l"/>
                <a:tab pos="7127875" algn="l"/>
              </a:tabLst>
            </a:pPr>
            <a:r>
              <a:rPr lang="en-US" sz="2100">
                <a:solidFill>
                  <a:srgbClr val="0000FF"/>
                </a:solidFill>
                <a:cs typeface="Times New Roman" pitchFamily="18" charset="0"/>
              </a:rPr>
              <a:t>long </a:t>
            </a:r>
            <a:r>
              <a:rPr lang="en-US" sz="2100" i="1">
                <a:solidFill>
                  <a:srgbClr val="0000FF"/>
                </a:solidFill>
                <a:cs typeface="Times New Roman" pitchFamily="18" charset="0"/>
              </a:rPr>
              <a:t>int</a:t>
            </a:r>
            <a:r>
              <a:rPr lang="en-US" sz="2100">
                <a:solidFill>
                  <a:srgbClr val="0000FF"/>
                </a:solidFill>
                <a:cs typeface="Times New Roman" pitchFamily="18" charset="0"/>
              </a:rPr>
              <a:t>	</a:t>
            </a:r>
            <a:r>
              <a:rPr lang="en-US" sz="2100">
                <a:solidFill>
                  <a:srgbClr val="0000FF"/>
                </a:solidFill>
                <a:cs typeface="Times New Roman" pitchFamily="18" charset="0"/>
                <a:sym typeface="Symbol" pitchFamily="18" charset="2"/>
              </a:rPr>
              <a:t></a:t>
            </a:r>
            <a:r>
              <a:rPr lang="en-US" sz="2100">
                <a:solidFill>
                  <a:srgbClr val="0000FF"/>
                </a:solidFill>
                <a:cs typeface="Times New Roman" pitchFamily="18" charset="0"/>
              </a:rPr>
              <a:t>2,147,483,647 	32</a:t>
            </a:r>
          </a:p>
          <a:p>
            <a:pPr marL="63500" indent="3175" algn="just" defTabSz="966788">
              <a:tabLst>
                <a:tab pos="3021013" algn="l"/>
                <a:tab pos="7127875" algn="l"/>
              </a:tabLst>
            </a:pPr>
            <a:r>
              <a:rPr lang="en-US" sz="2100">
                <a:cs typeface="Times New Roman" pitchFamily="18" charset="0"/>
              </a:rPr>
              <a:t>signed long </a:t>
            </a:r>
            <a:r>
              <a:rPr lang="en-US" sz="2100" i="1">
                <a:cs typeface="Times New Roman" pitchFamily="18" charset="0"/>
              </a:rPr>
              <a:t>int</a:t>
            </a:r>
            <a:r>
              <a:rPr lang="en-US" sz="2100">
                <a:cs typeface="Times New Roman" pitchFamily="18" charset="0"/>
              </a:rPr>
              <a:t>	</a:t>
            </a:r>
            <a:r>
              <a:rPr lang="en-US" sz="2100">
                <a:cs typeface="Times New Roman" pitchFamily="18" charset="0"/>
                <a:sym typeface="Symbol" pitchFamily="18" charset="2"/>
              </a:rPr>
              <a:t>same as </a:t>
            </a:r>
            <a:r>
              <a:rPr lang="en-US" sz="2100">
                <a:cs typeface="Times New Roman" pitchFamily="18" charset="0"/>
              </a:rPr>
              <a:t>long int</a:t>
            </a:r>
            <a:r>
              <a:rPr lang="en-US" sz="2100">
                <a:cs typeface="Times New Roman" pitchFamily="18" charset="0"/>
                <a:sym typeface="Symbol" pitchFamily="18" charset="2"/>
              </a:rPr>
              <a:t> </a:t>
            </a:r>
            <a:r>
              <a:rPr lang="en-US" sz="2100">
                <a:cs typeface="Times New Roman" pitchFamily="18" charset="0"/>
              </a:rPr>
              <a:t>	32</a:t>
            </a:r>
          </a:p>
          <a:p>
            <a:pPr marL="63500" indent="3175" algn="just" defTabSz="966788">
              <a:tabLst>
                <a:tab pos="3021013" algn="l"/>
                <a:tab pos="7127875" algn="l"/>
              </a:tabLst>
            </a:pPr>
            <a:r>
              <a:rPr lang="en-US" sz="2100">
                <a:cs typeface="Times New Roman" pitchFamily="18" charset="0"/>
              </a:rPr>
              <a:t>unsigned long </a:t>
            </a:r>
            <a:r>
              <a:rPr lang="en-US" sz="2100" i="1">
                <a:cs typeface="Times New Roman" pitchFamily="18" charset="0"/>
              </a:rPr>
              <a:t>int</a:t>
            </a:r>
            <a:r>
              <a:rPr lang="en-US" sz="2100">
                <a:cs typeface="Times New Roman" pitchFamily="18" charset="0"/>
              </a:rPr>
              <a:t>	</a:t>
            </a:r>
            <a:r>
              <a:rPr lang="en-US" sz="2100">
                <a:cs typeface="Times New Roman" pitchFamily="18" charset="0"/>
                <a:sym typeface="Symbol" pitchFamily="18" charset="2"/>
              </a:rPr>
              <a:t>0 to </a:t>
            </a:r>
            <a:r>
              <a:rPr lang="en-US" sz="2100">
                <a:cs typeface="Times New Roman" pitchFamily="18" charset="0"/>
              </a:rPr>
              <a:t>4,294,967,295 	32</a:t>
            </a:r>
          </a:p>
          <a:p>
            <a:pPr marL="63500" indent="3175" algn="just" defTabSz="966788">
              <a:tabLst>
                <a:tab pos="3021013" algn="l"/>
                <a:tab pos="7127875" algn="l"/>
              </a:tabLst>
            </a:pPr>
            <a:r>
              <a:rPr lang="en-US" sz="2100">
                <a:cs typeface="Times New Roman" pitchFamily="18" charset="0"/>
              </a:rPr>
              <a:t>float	6 decimal digits of precision	32</a:t>
            </a:r>
          </a:p>
          <a:p>
            <a:pPr marL="63500" indent="3175" algn="just" defTabSz="966788">
              <a:tabLst>
                <a:tab pos="3021013" algn="l"/>
                <a:tab pos="7127875" algn="l"/>
              </a:tabLst>
            </a:pPr>
            <a:r>
              <a:rPr lang="en-US" sz="2100">
                <a:cs typeface="Times New Roman" pitchFamily="18" charset="0"/>
              </a:rPr>
              <a:t>double	10 decimal digits of precision	64</a:t>
            </a:r>
          </a:p>
          <a:p>
            <a:pPr marL="63500" indent="3175" algn="just" defTabSz="966788">
              <a:tabLst>
                <a:tab pos="3021013" algn="l"/>
                <a:tab pos="7127875" algn="l"/>
              </a:tabLst>
            </a:pPr>
            <a:r>
              <a:rPr lang="en-US" sz="2100">
                <a:cs typeface="Times New Roman" pitchFamily="18" charset="0"/>
              </a:rPr>
              <a:t>long double	10 decimal digits of precision	64</a:t>
            </a:r>
          </a:p>
          <a:p>
            <a:pPr marL="63500" indent="3175" algn="just" defTabSz="966788">
              <a:tabLst>
                <a:tab pos="3021013" algn="l"/>
                <a:tab pos="7127875" algn="l"/>
              </a:tabLst>
            </a:pPr>
            <a:r>
              <a:rPr lang="en-US" sz="2100" i="1">
                <a:cs typeface="Times New Roman" pitchFamily="18" charset="0"/>
              </a:rPr>
              <a:t>wchar_t</a:t>
            </a:r>
            <a:r>
              <a:rPr lang="en-US" sz="2100">
                <a:cs typeface="Times New Roman" pitchFamily="18" charset="0"/>
              </a:rPr>
              <a:t>	same as unsigned int	16</a:t>
            </a:r>
          </a:p>
        </p:txBody>
      </p:sp>
      <p:sp>
        <p:nvSpPr>
          <p:cNvPr id="8197" name="Line 4"/>
          <p:cNvSpPr>
            <a:spLocks noChangeShapeType="1"/>
          </p:cNvSpPr>
          <p:nvPr/>
        </p:nvSpPr>
        <p:spPr bwMode="auto">
          <a:xfrm>
            <a:off x="609600" y="1219200"/>
            <a:ext cx="8099425" cy="0"/>
          </a:xfrm>
          <a:prstGeom prst="line">
            <a:avLst/>
          </a:prstGeom>
          <a:noFill/>
          <a:ln w="9525">
            <a:solidFill>
              <a:schemeClr val="hlink"/>
            </a:solidFill>
            <a:prstDash val="sysDot"/>
            <a:round/>
            <a:headEnd/>
            <a:tailEnd/>
          </a:ln>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DF64D3C0-F667-4161-8B3D-82C187C06FD9}" type="slidenum">
              <a:rPr lang="en-US" smtClean="0"/>
              <a:pPr/>
              <a:t>8</a:t>
            </a:fld>
            <a:endParaRPr lang="en-US" smtClean="0"/>
          </a:p>
        </p:txBody>
      </p:sp>
      <p:sp>
        <p:nvSpPr>
          <p:cNvPr id="9219" name="Rectangle 2"/>
          <p:cNvSpPr>
            <a:spLocks noChangeArrowheads="1"/>
          </p:cNvSpPr>
          <p:nvPr/>
        </p:nvSpPr>
        <p:spPr bwMode="auto">
          <a:xfrm>
            <a:off x="914400" y="0"/>
            <a:ext cx="8229600" cy="838200"/>
          </a:xfrm>
          <a:prstGeom prst="rect">
            <a:avLst/>
          </a:prstGeom>
          <a:noFill/>
          <a:ln w="9525">
            <a:noFill/>
            <a:miter lim="800000"/>
            <a:headEnd/>
            <a:tailEnd/>
          </a:ln>
        </p:spPr>
        <p:txBody>
          <a:bodyPr lIns="96744" tIns="48372" rIns="96744" bIns="48372" anchor="ctr"/>
          <a:lstStyle/>
          <a:p>
            <a:pPr marL="363538" indent="-363538" algn="ctr" defTabSz="966788">
              <a:lnSpc>
                <a:spcPct val="95000"/>
              </a:lnSpc>
              <a:spcBef>
                <a:spcPct val="20000"/>
              </a:spcBef>
            </a:pPr>
            <a:r>
              <a:rPr lang="en-US" sz="3200" b="1">
                <a:solidFill>
                  <a:schemeClr val="folHlink"/>
                </a:solidFill>
                <a:cs typeface="Times New Roman" pitchFamily="18" charset="0"/>
              </a:rPr>
              <a:t>Primitive Types in C# </a:t>
            </a:r>
            <a:r>
              <a:rPr lang="en-US" sz="3200">
                <a:solidFill>
                  <a:schemeClr val="folHlink"/>
                </a:solidFill>
                <a:cs typeface="Times New Roman" pitchFamily="18" charset="0"/>
              </a:rPr>
              <a:t>(Machine-independent)</a:t>
            </a:r>
            <a:endParaRPr lang="en-US" sz="3200">
              <a:solidFill>
                <a:schemeClr val="folHlink"/>
              </a:solidFill>
            </a:endParaRPr>
          </a:p>
        </p:txBody>
      </p:sp>
      <p:graphicFrame>
        <p:nvGraphicFramePr>
          <p:cNvPr id="8" name="Table 7"/>
          <p:cNvGraphicFramePr>
            <a:graphicFrameLocks noGrp="1"/>
          </p:cNvGraphicFramePr>
          <p:nvPr/>
        </p:nvGraphicFramePr>
        <p:xfrm>
          <a:off x="457200" y="838200"/>
          <a:ext cx="8458200" cy="5821367"/>
        </p:xfrm>
        <a:graphic>
          <a:graphicData uri="http://schemas.openxmlformats.org/drawingml/2006/table">
            <a:tbl>
              <a:tblPr/>
              <a:tblGrid>
                <a:gridCol w="1219200"/>
                <a:gridCol w="2743200"/>
                <a:gridCol w="685800"/>
                <a:gridCol w="2209800"/>
                <a:gridCol w="1600200"/>
              </a:tblGrid>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charset="0"/>
                        </a:rPr>
                        <a:t>Data type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charset="0"/>
                        </a:rPr>
                        <a:t>Description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charset="0"/>
                        </a:rPr>
                        <a:t>bits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charset="0"/>
                        </a:rPr>
                        <a:t>Data range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charset="0"/>
                        </a:rPr>
                        <a:t>Example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23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byte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Short integer of 8 bits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0 thru 255 (2</a:t>
                      </a:r>
                      <a:r>
                        <a:rPr kumimoji="0" lang="en-US" sz="1800" b="0" i="0" u="none" strike="noStrike" cap="none" normalizeH="0" baseline="30000" smtClean="0">
                          <a:ln>
                            <a:noFill/>
                          </a:ln>
                          <a:solidFill>
                            <a:srgbClr val="000000"/>
                          </a:solidFill>
                          <a:effectLst/>
                          <a:latin typeface="Arial" charset="0"/>
                          <a:cs typeface="Arial" charset="0"/>
                        </a:rPr>
                        <a:t>8</a:t>
                      </a:r>
                      <a:r>
                        <a:rPr kumimoji="0" lang="en-US" sz="1800" b="0" i="0" u="none" strike="noStrike" cap="none" normalizeH="0" baseline="0" smtClean="0">
                          <a:ln>
                            <a:noFill/>
                          </a:ln>
                          <a:solidFill>
                            <a:srgbClr val="000000"/>
                          </a:solidFill>
                          <a:effectLst/>
                          <a:latin typeface="Arial" charset="0"/>
                          <a:cs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byte b = 123;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642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int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Int32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Integer of 32 bits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32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-2</a:t>
                      </a:r>
                      <a:r>
                        <a:rPr kumimoji="0" lang="en-US" sz="1800" b="0" i="0" u="none" strike="noStrike" cap="none" normalizeH="0" baseline="30000" smtClean="0">
                          <a:ln>
                            <a:noFill/>
                          </a:ln>
                          <a:solidFill>
                            <a:srgbClr val="000000"/>
                          </a:solidFill>
                          <a:effectLst/>
                          <a:latin typeface="Arial" charset="0"/>
                          <a:cs typeface="Arial" charset="0"/>
                        </a:rPr>
                        <a:t>31</a:t>
                      </a:r>
                      <a:r>
                        <a:rPr kumimoji="0" lang="en-US" sz="1800" b="0" i="0" u="none" strike="noStrike" cap="none" normalizeH="0" baseline="0" smtClean="0">
                          <a:ln>
                            <a:noFill/>
                          </a:ln>
                          <a:solidFill>
                            <a:srgbClr val="000000"/>
                          </a:solidFill>
                          <a:effectLst/>
                          <a:latin typeface="Arial" charset="0"/>
                          <a:cs typeface="Arial" charset="0"/>
                        </a:rPr>
                        <a:t> thru 2</a:t>
                      </a:r>
                      <a:r>
                        <a:rPr kumimoji="0" lang="en-US" sz="1800" b="0" i="0" u="none" strike="noStrike" cap="none" normalizeH="0" baseline="30000" smtClean="0">
                          <a:ln>
                            <a:noFill/>
                          </a:ln>
                          <a:solidFill>
                            <a:srgbClr val="000000"/>
                          </a:solidFill>
                          <a:effectLst/>
                          <a:latin typeface="Arial" charset="0"/>
                          <a:cs typeface="Arial" charset="0"/>
                        </a:rPr>
                        <a:t>31</a:t>
                      </a:r>
                      <a:r>
                        <a:rPr kumimoji="0" lang="en-US" sz="1800" b="0" i="0" u="none" strike="noStrike" cap="none" normalizeH="0" baseline="0" smtClean="0">
                          <a:ln>
                            <a:noFill/>
                          </a:ln>
                          <a:solidFill>
                            <a:srgbClr val="000000"/>
                          </a:solidFill>
                          <a:effectLst/>
                          <a:latin typeface="Arial" charset="0"/>
                          <a:cs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int x;</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Int32 y = 200;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642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FF"/>
                          </a:solidFill>
                          <a:effectLst/>
                          <a:latin typeface="Arial" charset="0"/>
                          <a:cs typeface="Arial" charset="0"/>
                        </a:rPr>
                        <a:t>long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FF"/>
                          </a:solidFill>
                          <a:effectLst/>
                          <a:latin typeface="Arial" charset="0"/>
                          <a:cs typeface="Arial" charset="0"/>
                        </a:rPr>
                        <a:t>Int64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FF"/>
                          </a:solidFill>
                          <a:effectLst/>
                          <a:latin typeface="Arial" charset="0"/>
                          <a:cs typeface="Arial" charset="0"/>
                        </a:rPr>
                        <a:t>Integer of 64 bits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FF"/>
                          </a:solidFill>
                          <a:effectLst/>
                          <a:latin typeface="Arial" charset="0"/>
                          <a:cs typeface="Arial" charset="0"/>
                        </a:rPr>
                        <a:t>64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FF"/>
                          </a:solidFill>
                          <a:effectLst/>
                          <a:latin typeface="Arial" charset="0"/>
                          <a:cs typeface="Arial" charset="0"/>
                        </a:rPr>
                        <a:t>-2</a:t>
                      </a:r>
                      <a:r>
                        <a:rPr kumimoji="0" lang="en-US" sz="1800" b="0" i="0" u="none" strike="noStrike" cap="none" normalizeH="0" baseline="30000" smtClean="0">
                          <a:ln>
                            <a:noFill/>
                          </a:ln>
                          <a:solidFill>
                            <a:srgbClr val="0000FF"/>
                          </a:solidFill>
                          <a:effectLst/>
                          <a:latin typeface="Arial" charset="0"/>
                          <a:cs typeface="Arial" charset="0"/>
                        </a:rPr>
                        <a:t>63</a:t>
                      </a:r>
                      <a:r>
                        <a:rPr kumimoji="0" lang="en-US" sz="1800" b="0" i="0" u="none" strike="noStrike" cap="none" normalizeH="0" baseline="0" smtClean="0">
                          <a:ln>
                            <a:noFill/>
                          </a:ln>
                          <a:solidFill>
                            <a:srgbClr val="0000FF"/>
                          </a:solidFill>
                          <a:effectLst/>
                          <a:latin typeface="Arial" charset="0"/>
                          <a:cs typeface="Arial" charset="0"/>
                        </a:rPr>
                        <a:t> thru 2</a:t>
                      </a:r>
                      <a:r>
                        <a:rPr kumimoji="0" lang="en-US" sz="1800" b="0" i="0" u="none" strike="noStrike" cap="none" normalizeH="0" baseline="30000" smtClean="0">
                          <a:ln>
                            <a:noFill/>
                          </a:ln>
                          <a:solidFill>
                            <a:srgbClr val="0000FF"/>
                          </a:solidFill>
                          <a:effectLst/>
                          <a:latin typeface="Arial" charset="0"/>
                          <a:cs typeface="Arial" charset="0"/>
                        </a:rPr>
                        <a:t>63</a:t>
                      </a:r>
                      <a:r>
                        <a:rPr kumimoji="0" lang="en-US" sz="1800" b="0" i="0" u="none" strike="noStrike" cap="none" normalizeH="0" baseline="0" smtClean="0">
                          <a:ln>
                            <a:noFill/>
                          </a:ln>
                          <a:solidFill>
                            <a:srgbClr val="0000FF"/>
                          </a:solidFill>
                          <a:effectLst/>
                          <a:latin typeface="Arial" charset="0"/>
                          <a:cs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FF"/>
                          </a:solidFill>
                          <a:effectLst/>
                          <a:latin typeface="Arial" charset="0"/>
                          <a:cs typeface="Arial" charset="0"/>
                        </a:rPr>
                        <a:t>long x = 300;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FF"/>
                          </a:solidFill>
                          <a:effectLst/>
                          <a:latin typeface="Arial" charset="0"/>
                          <a:cs typeface="Arial" charset="0"/>
                        </a:rPr>
                        <a:t>Int64 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642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float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single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Real number, floating-point number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32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sym typeface="Symbol" pitchFamily="18" charset="2"/>
                        </a:rPr>
                        <a:t></a:t>
                      </a:r>
                      <a:r>
                        <a:rPr kumimoji="0" lang="en-US" sz="1800" b="0" i="0" u="none" strike="noStrike" cap="none" normalizeH="0" baseline="0" smtClean="0">
                          <a:ln>
                            <a:noFill/>
                          </a:ln>
                          <a:solidFill>
                            <a:srgbClr val="000000"/>
                          </a:solidFill>
                          <a:effectLst/>
                          <a:latin typeface="Arial" charset="0"/>
                          <a:cs typeface="Arial" charset="0"/>
                        </a:rPr>
                        <a:t>3.4 * 10</a:t>
                      </a:r>
                      <a:r>
                        <a:rPr kumimoji="0" lang="en-US" sz="1800" b="0" i="0" u="none" strike="noStrike" cap="none" normalizeH="0" baseline="30000" smtClean="0">
                          <a:ln>
                            <a:noFill/>
                          </a:ln>
                          <a:solidFill>
                            <a:srgbClr val="000000"/>
                          </a:solidFill>
                          <a:effectLst/>
                          <a:latin typeface="Arial" charset="0"/>
                          <a:cs typeface="Arial" charset="0"/>
                        </a:rPr>
                        <a:t>38</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7-decimal precision</a:t>
                      </a:r>
                      <a:endParaRPr kumimoji="0" lang="en-US" sz="1800" b="0" i="0" u="none" strike="noStrike" cap="none" normalizeH="0" baseline="3000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float z = 3.4;</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z = z + 5.1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642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double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Double precision real number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64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Arial" charset="0"/>
                          <a:sym typeface="Symbol" pitchFamily="18" charset="2"/>
                        </a:rPr>
                        <a:t>1.7</a:t>
                      </a:r>
                      <a:r>
                        <a:rPr kumimoji="0" lang="en-US" sz="1600" b="0" i="0" u="none" strike="noStrike" cap="none" normalizeH="0" baseline="0" smtClean="0">
                          <a:ln>
                            <a:noFill/>
                          </a:ln>
                          <a:solidFill>
                            <a:srgbClr val="000000"/>
                          </a:solidFill>
                          <a:effectLst/>
                          <a:latin typeface="Arial" charset="0"/>
                          <a:cs typeface="Arial" charset="0"/>
                        </a:rPr>
                        <a:t> * 10</a:t>
                      </a:r>
                      <a:r>
                        <a:rPr kumimoji="0" lang="en-US" sz="1600" b="0" i="0" u="none" strike="noStrike" cap="none" normalizeH="0" baseline="30000" smtClean="0">
                          <a:ln>
                            <a:noFill/>
                          </a:ln>
                          <a:solidFill>
                            <a:srgbClr val="000000"/>
                          </a:solidFill>
                          <a:effectLst/>
                          <a:latin typeface="Arial" charset="0"/>
                          <a:cs typeface="Arial" charset="0"/>
                        </a:rPr>
                        <a:t>308</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Arial" charset="0"/>
                        </a:rPr>
                        <a:t>16-decimal precision</a:t>
                      </a:r>
                      <a:endParaRPr kumimoji="0" lang="en-US" sz="1600" b="0" i="0" u="none" strike="noStrike" cap="none" normalizeH="0" baseline="3000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double d = 3.000000001;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642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0000"/>
                          </a:solidFill>
                          <a:effectLst/>
                          <a:latin typeface="Arial" charset="0"/>
                          <a:cs typeface="Arial" charset="0"/>
                        </a:rPr>
                        <a:t>decimal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Smaller data range, but much higher precision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128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Arial" charset="0"/>
                          <a:sym typeface="Symbol" pitchFamily="18" charset="2"/>
                        </a:rPr>
                        <a:t>7.9</a:t>
                      </a:r>
                      <a:r>
                        <a:rPr kumimoji="0" lang="en-US" sz="1600" b="0" i="0" u="none" strike="noStrike" cap="none" normalizeH="0" baseline="0" smtClean="0">
                          <a:ln>
                            <a:noFill/>
                          </a:ln>
                          <a:solidFill>
                            <a:srgbClr val="000000"/>
                          </a:solidFill>
                          <a:effectLst/>
                          <a:latin typeface="Arial" charset="0"/>
                          <a:cs typeface="Arial" charset="0"/>
                        </a:rPr>
                        <a:t> * 10</a:t>
                      </a:r>
                      <a:r>
                        <a:rPr kumimoji="0" lang="en-US" sz="1600" b="0" i="0" u="none" strike="noStrike" cap="none" normalizeH="0" baseline="30000" smtClean="0">
                          <a:ln>
                            <a:noFill/>
                          </a:ln>
                          <a:solidFill>
                            <a:srgbClr val="000000"/>
                          </a:solidFill>
                          <a:effectLst/>
                          <a:latin typeface="Arial" charset="0"/>
                          <a:cs typeface="Arial" charset="0"/>
                        </a:rPr>
                        <a:t>28</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Arial" charset="0"/>
                        </a:rPr>
                        <a:t>28-decimal precision</a:t>
                      </a:r>
                      <a:endParaRPr kumimoji="0" lang="en-US" sz="1600" b="0" i="0" u="none" strike="noStrike" cap="none" normalizeH="0" baseline="3000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decimal z = 3.0000004</a:t>
                      </a:r>
                      <a:r>
                        <a:rPr kumimoji="0" lang="en-US" sz="1800" b="0" i="0" u="none" strike="noStrike" cap="none" normalizeH="0" baseline="0" smtClean="0">
                          <a:ln>
                            <a:noFill/>
                          </a:ln>
                          <a:solidFill>
                            <a:srgbClr val="FF0000"/>
                          </a:solidFill>
                          <a:effectLst/>
                          <a:latin typeface="Arial" charset="0"/>
                          <a:cs typeface="Arial" charset="0"/>
                        </a:rPr>
                        <a:t>m</a:t>
                      </a:r>
                      <a:r>
                        <a:rPr kumimoji="0" lang="en-US" sz="1800" b="0" i="0" u="none" strike="noStrike" cap="none" normalizeH="0" baseline="0" smtClean="0">
                          <a:ln>
                            <a:noFill/>
                          </a:ln>
                          <a:solidFill>
                            <a:srgbClr val="000000"/>
                          </a:solidFill>
                          <a:effectLst/>
                          <a:latin typeface="Arial" charset="0"/>
                          <a:cs typeface="Arial"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4397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char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One unicode character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16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0 thru 2</a:t>
                      </a:r>
                      <a:r>
                        <a:rPr kumimoji="0" lang="en-US" sz="1800" b="0" i="0" u="none" strike="noStrike" cap="none" normalizeH="0" baseline="30000" smtClean="0">
                          <a:ln>
                            <a:noFill/>
                          </a:ln>
                          <a:solidFill>
                            <a:srgbClr val="000000"/>
                          </a:solidFill>
                          <a:effectLst/>
                          <a:latin typeface="Arial" charset="0"/>
                          <a:cs typeface="Arial" charset="0"/>
                        </a:rPr>
                        <a:t>16</a:t>
                      </a:r>
                      <a:r>
                        <a:rPr kumimoji="0" lang="en-US" sz="1800" b="0" i="0" u="none" strike="noStrike" cap="none" normalizeH="0" baseline="0" smtClean="0">
                          <a:ln>
                            <a:noFill/>
                          </a:ln>
                          <a:solidFill>
                            <a:srgbClr val="000000"/>
                          </a:solidFill>
                          <a:effectLst/>
                          <a:latin typeface="Arial" charset="0"/>
                          <a:cs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char ch = ‘A’;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642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String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Sequence of characters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16 ea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Length determined when it is initialized.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string str = “Hello World”;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642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bool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Boolean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True or false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bool flag;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flag = true;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p>
            <a:fld id="{59E8F3C1-5601-4F1A-9DD5-12DD9657E595}" type="slidenum">
              <a:rPr lang="en-US" smtClean="0"/>
              <a:pPr/>
              <a:t>9</a:t>
            </a:fld>
            <a:endParaRPr lang="en-US" smtClean="0"/>
          </a:p>
        </p:txBody>
      </p:sp>
      <p:sp>
        <p:nvSpPr>
          <p:cNvPr id="10243" name="Rectangle 2"/>
          <p:cNvSpPr>
            <a:spLocks noGrp="1" noChangeArrowheads="1"/>
          </p:cNvSpPr>
          <p:nvPr>
            <p:ph type="title"/>
          </p:nvPr>
        </p:nvSpPr>
        <p:spPr/>
        <p:txBody>
          <a:bodyPr/>
          <a:lstStyle/>
          <a:p>
            <a:pPr eaLnBrk="1" hangingPunct="1"/>
            <a:r>
              <a:rPr lang="en-US" smtClean="0"/>
              <a:t>Distributed Computing / Multithreading</a:t>
            </a:r>
          </a:p>
        </p:txBody>
      </p:sp>
      <p:sp>
        <p:nvSpPr>
          <p:cNvPr id="267267" name="Rectangle 3"/>
          <p:cNvSpPr>
            <a:spLocks noGrp="1" noChangeArrowheads="1"/>
          </p:cNvSpPr>
          <p:nvPr>
            <p:ph type="body" idx="1"/>
          </p:nvPr>
        </p:nvSpPr>
        <p:spPr>
          <a:xfrm>
            <a:off x="609600" y="1143000"/>
            <a:ext cx="8458200" cy="5486400"/>
          </a:xfrm>
        </p:spPr>
        <p:txBody>
          <a:bodyPr/>
          <a:lstStyle/>
          <a:p>
            <a:pPr eaLnBrk="1" hangingPunct="1">
              <a:lnSpc>
                <a:spcPct val="80000"/>
              </a:lnSpc>
            </a:pPr>
            <a:r>
              <a:rPr lang="en-US" sz="2600" dirty="0" smtClean="0"/>
              <a:t>The ability of executing different parts of a program simultaneously. </a:t>
            </a:r>
          </a:p>
          <a:p>
            <a:pPr eaLnBrk="1" hangingPunct="1">
              <a:lnSpc>
                <a:spcPct val="80000"/>
              </a:lnSpc>
            </a:pPr>
            <a:r>
              <a:rPr lang="en-US" sz="2600" dirty="0" smtClean="0"/>
              <a:t>In the OS case, the parts of code executed in parallel are called </a:t>
            </a:r>
            <a:r>
              <a:rPr lang="en-US" sz="2600" b="1" dirty="0" smtClean="0">
                <a:solidFill>
                  <a:schemeClr val="folHlink"/>
                </a:solidFill>
              </a:rPr>
              <a:t>processes</a:t>
            </a:r>
            <a:r>
              <a:rPr lang="en-US" sz="2600" dirty="0" smtClean="0"/>
              <a:t> or </a:t>
            </a:r>
            <a:r>
              <a:rPr lang="en-US" sz="2600" b="1" dirty="0" smtClean="0">
                <a:solidFill>
                  <a:schemeClr val="folHlink"/>
                </a:solidFill>
              </a:rPr>
              <a:t>tasks</a:t>
            </a:r>
            <a:r>
              <a:rPr lang="en-US" sz="2600" dirty="0" smtClean="0"/>
              <a:t> and are often semantically independent of each other (but can be related). </a:t>
            </a:r>
          </a:p>
          <a:p>
            <a:pPr eaLnBrk="1" hangingPunct="1">
              <a:lnSpc>
                <a:spcPct val="80000"/>
              </a:lnSpc>
            </a:pPr>
            <a:r>
              <a:rPr lang="en-US" sz="2600" dirty="0" smtClean="0"/>
              <a:t>OS performs process scheduling and resource (processors, memory, peripherals, etc.) allocation. OS system-calls allow users to create, manage, and synchronize processes.</a:t>
            </a:r>
          </a:p>
          <a:p>
            <a:pPr eaLnBrk="1" hangingPunct="1">
              <a:lnSpc>
                <a:spcPct val="80000"/>
              </a:lnSpc>
            </a:pPr>
            <a:r>
              <a:rPr lang="en-US" sz="2600" dirty="0" smtClean="0"/>
              <a:t>In the case of the application program, the parts of code executed in parallel are called </a:t>
            </a:r>
            <a:r>
              <a:rPr lang="en-US" sz="2600" b="1" dirty="0" smtClean="0">
                <a:solidFill>
                  <a:schemeClr val="folHlink"/>
                </a:solidFill>
              </a:rPr>
              <a:t>threads</a:t>
            </a:r>
            <a:r>
              <a:rPr lang="en-US" sz="2600" dirty="0" smtClean="0"/>
              <a:t>. More often they are semantically dependent (but can be independent). </a:t>
            </a:r>
          </a:p>
          <a:p>
            <a:pPr eaLnBrk="1" hangingPunct="1">
              <a:lnSpc>
                <a:spcPct val="80000"/>
              </a:lnSpc>
            </a:pPr>
            <a:r>
              <a:rPr lang="en-US" sz="2600" dirty="0" smtClean="0"/>
              <a:t>In both cases, programmers must carefully design the OS/application in such a way that all the processes/threads can run at the same time without interfering with each other, and produce </a:t>
            </a:r>
            <a:r>
              <a:rPr lang="en-US" sz="2600" dirty="0" smtClean="0">
                <a:solidFill>
                  <a:srgbClr val="0000FF"/>
                </a:solidFill>
              </a:rPr>
              <a:t>the same/correct result no matter in what orders they are executed</a:t>
            </a:r>
            <a:r>
              <a:rPr lang="en-US" sz="26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67267">
                                            <p:txEl>
                                              <p:pRg st="3" end="3"/>
                                            </p:txEl>
                                          </p:spTgt>
                                        </p:tgtEl>
                                        <p:attrNameLst>
                                          <p:attrName>style.visibility</p:attrName>
                                        </p:attrNameLst>
                                      </p:cBhvr>
                                      <p:to>
                                        <p:strVal val="visible"/>
                                      </p:to>
                                    </p:set>
                                    <p:animEffect transition="in" filter="fade">
                                      <p:cBhvr>
                                        <p:cTn id="7" dur="2000"/>
                                        <p:tgtEl>
                                          <p:spTgt spid="267267">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67267">
                                            <p:txEl>
                                              <p:pRg st="4" end="4"/>
                                            </p:txEl>
                                          </p:spTgt>
                                        </p:tgtEl>
                                        <p:attrNameLst>
                                          <p:attrName>style.visibility</p:attrName>
                                        </p:attrNameLst>
                                      </p:cBhvr>
                                      <p:to>
                                        <p:strVal val="visible"/>
                                      </p:to>
                                    </p:set>
                                    <p:animEffect transition="in" filter="fade">
                                      <p:cBhvr>
                                        <p:cTn id="12" dur="2000"/>
                                        <p:tgtEl>
                                          <p:spTgt spid="267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12209</TotalTime>
  <Words>2791</Words>
  <Application>Microsoft Office PowerPoint</Application>
  <PresentationFormat>On-screen Show (4:3)</PresentationFormat>
  <Paragraphs>532</Paragraphs>
  <Slides>33</Slides>
  <Notes>29</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Blends</vt:lpstr>
      <vt:lpstr>PowerPoint Presentation</vt:lpstr>
      <vt:lpstr>Chapter 2 Outline</vt:lpstr>
      <vt:lpstr>How is this Chapter Related to SOC?</vt:lpstr>
      <vt:lpstr>Managing Execution of Services  (Text Chapter 7, Section 7.2)</vt:lpstr>
      <vt:lpstr>C# Basics: Comparing with C++ and Java Reading: Text Chapter 2, Section 2.1</vt:lpstr>
      <vt:lpstr>C# Basics: Comparing C++ and C#</vt:lpstr>
      <vt:lpstr>PowerPoint Presentation</vt:lpstr>
      <vt:lpstr>PowerPoint Presentation</vt:lpstr>
      <vt:lpstr>Distributed Computing / Multithreading</vt:lpstr>
      <vt:lpstr>Process/Thread vs. Program/Method</vt:lpstr>
      <vt:lpstr>Distributed Computing Environment</vt:lpstr>
      <vt:lpstr>Distributed Computing &amp; Threading</vt:lpstr>
      <vt:lpstr>Critical Operations on Shared Resources</vt:lpstr>
      <vt:lpstr>Automatic Teller Machine (ATM) Example</vt:lpstr>
      <vt:lpstr>A "Perfect" Synchronization?</vt:lpstr>
      <vt:lpstr>A Simple Solution: Synchronized Access</vt:lpstr>
      <vt:lpstr>Critical Operations on Shared Memory</vt:lpstr>
      <vt:lpstr>A Potential Problem in Applying Locks: Deadlock</vt:lpstr>
      <vt:lpstr>Traffic Deadlock (multi-party deadlock)</vt:lpstr>
      <vt:lpstr>Resolving Deadlock (1)</vt:lpstr>
      <vt:lpstr>Resolving Deadlock (2)</vt:lpstr>
      <vt:lpstr>Resolving Deadlock (3)</vt:lpstr>
      <vt:lpstr>Deadlock Example: Dining Philosophers Problem</vt:lpstr>
      <vt:lpstr>Parallel Implementation Using Intel®  Threading Building Blocks (Intel® TBB)</vt:lpstr>
      <vt:lpstr>Livelock</vt:lpstr>
      <vt:lpstr>Livelock Avoidance in Ethernet</vt:lpstr>
      <vt:lpstr>Starvation and Avoidance </vt:lpstr>
      <vt:lpstr>Unix Support to Distributed Computing</vt:lpstr>
      <vt:lpstr>Unix Support to Distributed Computing</vt:lpstr>
      <vt:lpstr>How is a New Process Created in Unix?</vt:lpstr>
      <vt:lpstr>Case Study: Writing a UNIX Shell: SimShell</vt:lpstr>
      <vt:lpstr>Example: Creating a Child Process in Unix</vt:lpstr>
      <vt:lpstr>Next</vt:lpstr>
    </vt:vector>
  </TitlesOfParts>
  <Company>ASU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445</dc:title>
  <dc:creator>Dr. Yinong Chen</dc:creator>
  <cp:lastModifiedBy>Yinong Chen</cp:lastModifiedBy>
  <cp:revision>708</cp:revision>
  <dcterms:created xsi:type="dcterms:W3CDTF">2005-09-17T18:09:54Z</dcterms:created>
  <dcterms:modified xsi:type="dcterms:W3CDTF">2014-09-04T15:17:20Z</dcterms:modified>
</cp:coreProperties>
</file>