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0"/>
  </p:notesMasterIdLst>
  <p:handoutMasterIdLst>
    <p:handoutMasterId r:id="rId41"/>
  </p:handoutMasterIdLst>
  <p:sldIdLst>
    <p:sldId id="511" r:id="rId2"/>
    <p:sldId id="521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298" r:id="rId11"/>
    <p:sldId id="493" r:id="rId12"/>
    <p:sldId id="436" r:id="rId13"/>
    <p:sldId id="299" r:id="rId14"/>
    <p:sldId id="437" r:id="rId15"/>
    <p:sldId id="305" r:id="rId16"/>
    <p:sldId id="439" r:id="rId17"/>
    <p:sldId id="438" r:id="rId18"/>
    <p:sldId id="302" r:id="rId19"/>
    <p:sldId id="301" r:id="rId20"/>
    <p:sldId id="440" r:id="rId21"/>
    <p:sldId id="515" r:id="rId22"/>
    <p:sldId id="441" r:id="rId23"/>
    <p:sldId id="442" r:id="rId24"/>
    <p:sldId id="353" r:id="rId25"/>
    <p:sldId id="446" r:id="rId26"/>
    <p:sldId id="449" r:id="rId27"/>
    <p:sldId id="450" r:id="rId28"/>
    <p:sldId id="491" r:id="rId29"/>
    <p:sldId id="492" r:id="rId30"/>
    <p:sldId id="495" r:id="rId31"/>
    <p:sldId id="496" r:id="rId32"/>
    <p:sldId id="497" r:id="rId33"/>
    <p:sldId id="498" r:id="rId34"/>
    <p:sldId id="499" r:id="rId35"/>
    <p:sldId id="500" r:id="rId36"/>
    <p:sldId id="522" r:id="rId37"/>
    <p:sldId id="523" r:id="rId38"/>
    <p:sldId id="524" r:id="rId3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00"/>
    <a:srgbClr val="008000"/>
    <a:srgbClr val="FFFFCC"/>
    <a:srgbClr val="CCECFF"/>
    <a:srgbClr val="FF9900"/>
    <a:srgbClr val="808080"/>
    <a:srgbClr val="CCC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1" autoAdjust="0"/>
    <p:restoredTop sz="86444" autoAdjust="0"/>
  </p:normalViewPr>
  <p:slideViewPr>
    <p:cSldViewPr snapToObjects="1">
      <p:cViewPr varScale="1">
        <p:scale>
          <a:sx n="82" d="100"/>
          <a:sy n="82" d="100"/>
        </p:scale>
        <p:origin x="-144" y="-78"/>
      </p:cViewPr>
      <p:guideLst>
        <p:guide orient="horz" pos="4080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B7CF871F-852A-45DA-A56D-99F9CEC1C3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07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F36A57B2-CEB9-4502-97CF-70927838E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17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5A7A99-7FF5-45E0-92BD-473A21F3EB57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AAD778-CE36-4ACC-9436-C6D31DE1FBFA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433E5-9A66-46DD-8BB0-4B0FC775AD5C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1EC2F7-DFE1-43F7-AC7D-F23663BFFD96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3CFA3-448A-4305-8C3F-2166F2CBF49C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ADA2B7-95F5-4B7C-9340-AB6F52BEEE25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17E7F8-C82F-461D-B5FD-F5C3C7A4AA07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A5B0D-8281-4CAD-AE74-C0CC1234081E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DCCF9A-4778-4AB4-A770-2E0296EB253E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B8CC9-0859-4A44-8648-4A0D600CF02B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5C4E93-3FE2-4FA3-BBB5-01B9A80317CC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5D17F6-3F20-4D73-9B80-5B2CB52B7A54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CED883-8776-4B2B-A1A4-0BF239F51E33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CED883-8776-4B2B-A1A4-0BF239F51E33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C2FC5-1B6A-40C7-9563-67FF3A7D8761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550793-74F0-4E82-9A05-C58A604BA77B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0D9E4C-9214-4B9A-B54F-2B2626BBB4D6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7BCF06-1FD5-4449-9A5E-8D6CC3C6BFFD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82C4AA-60DE-40EC-A549-C9D74A5CBEE6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6FBB7-A23A-45F5-8AE0-429635ECD13A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CDF1EE-1274-41A6-A76D-76B697F075A1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E30D3-6757-4A44-B1B0-52BA1A967FFC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E83D9E-D572-45BD-87DC-60EFA92F0E60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6EF3DE-A645-4F7C-990E-0E2FC47D3FC4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D15A67-31CD-4324-81D7-FF650BE2E55D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F52F2-B31E-44D3-AB02-7D6B543D3AD8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A597B-689D-416D-880A-F8DF4CAC7E49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A918AF-37F2-46E4-A1F8-785E012BB5FB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6953EA-A59E-4965-8BE5-A45D526B9019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3A3C62-EA27-46BE-B565-E6D21BD7DC01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B37CE-0164-4944-AE73-76376DEC64C3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2863C5-980A-4B3A-A436-8F69BAC49E7F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150C2-5244-49DB-9781-510891B2561F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EFFD58-0D3A-4F0B-AEBF-AFDB5C18F8B9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E8836-0A5E-4111-98D4-F3948901842E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0E568-CAA5-415B-A5E4-9538D5E24DAA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74039-F37F-48A9-A7E1-950699323B0A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BA205E-9D75-4330-BDB2-79BFD39E05D7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8E755-61E4-4B85-AAFA-B5CF35C2D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54AE9-0DED-48DE-98DD-48502D386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B568E-5447-4752-A1FF-18A935971E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27A51-5C7C-4BF9-B57F-2150248F7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5218B-83BD-41B6-A974-2B2DD3003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3015E-E27A-41F8-9238-B085DABFD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5E012-77ED-45FB-9923-D5F2582F16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4E6AA-CC0B-454A-AB83-B1E27393D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C0F5A-FB6C-499F-9DB9-B47D527B2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3F610-2274-4E90-B01C-C989180FEC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7E255-4341-48A5-9199-8253B93B2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793D0-3179-4FD3-9BE5-0545372E2C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25FB197-5DEC-49AD-A88F-1D92AFDAA5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9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376238" y="2895600"/>
            <a:ext cx="838676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folHlink"/>
                </a:solidFill>
              </a:rPr>
              <a:t>Chapter 2</a:t>
            </a: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folHlink"/>
                </a:solidFill>
              </a:rPr>
              <a:t>Distributed Computing and Multithreading</a:t>
            </a: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200" b="1" smtClean="0">
                <a:solidFill>
                  <a:schemeClr val="folHlink"/>
                </a:solidFill>
              </a:rPr>
              <a:t>Lecture 07: </a:t>
            </a:r>
            <a:r>
              <a:rPr lang="en-US" sz="3200" b="1" dirty="0">
                <a:solidFill>
                  <a:schemeClr val="folHlink"/>
                </a:solidFill>
              </a:rPr>
              <a:t>C# Multithreading</a:t>
            </a: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b="1" dirty="0">
              <a:solidFill>
                <a:srgbClr val="0066FF"/>
              </a:solidFill>
            </a:endParaRP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1" dirty="0" smtClean="0">
                <a:solidFill>
                  <a:schemeClr val="folHlink"/>
                </a:solidFill>
              </a:rPr>
              <a:t>(Reading: Text </a:t>
            </a:r>
            <a:r>
              <a:rPr lang="en-US" sz="2800" b="1" dirty="0">
                <a:solidFill>
                  <a:schemeClr val="folHlink"/>
                </a:solidFill>
              </a:rPr>
              <a:t>Chapter 2)</a:t>
            </a:r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685800" y="1524000"/>
            <a:ext cx="7821613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b="1" i="1">
                <a:solidFill>
                  <a:srgbClr val="280099"/>
                </a:solidFill>
              </a:rPr>
              <a:t>CSE 445 / CSE 598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b="1" i="1">
                <a:solidFill>
                  <a:srgbClr val="280099"/>
                </a:solidFill>
              </a:rPr>
              <a:t>Distributed Software Development</a:t>
            </a:r>
            <a:endParaRPr lang="en-US" altLang="en-US" sz="3000" b="1" i="1">
              <a:solidFill>
                <a:srgbClr val="280099"/>
              </a:solidFill>
            </a:endParaRPr>
          </a:p>
        </p:txBody>
      </p:sp>
      <p:grpSp>
        <p:nvGrpSpPr>
          <p:cNvPr id="3076" name="Group 5"/>
          <p:cNvGrpSpPr>
            <a:grpSpLocks/>
          </p:cNvGrpSpPr>
          <p:nvPr/>
        </p:nvGrpSpPr>
        <p:grpSpPr bwMode="auto">
          <a:xfrm>
            <a:off x="217488" y="219075"/>
            <a:ext cx="5802312" cy="674688"/>
            <a:chOff x="76200" y="219075"/>
            <a:chExt cx="6640512" cy="771525"/>
          </a:xfrm>
        </p:grpSpPr>
        <p:pic>
          <p:nvPicPr>
            <p:cNvPr id="307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8762" y="219075"/>
              <a:ext cx="6457950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8" name="Picture 8" descr="http://engineering.asu.edu/sites/default/files/shared/downloads/ASU_engineering_RGB_2009_0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200" y="222250"/>
              <a:ext cx="3230562" cy="758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1F78D0-B035-4333-AC7E-B738875F73C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2: Adding up 100 numbers</a:t>
            </a:r>
          </a:p>
        </p:txBody>
      </p:sp>
      <p:grpSp>
        <p:nvGrpSpPr>
          <p:cNvPr id="11268" name="Group 39"/>
          <p:cNvGrpSpPr>
            <a:grpSpLocks/>
          </p:cNvGrpSpPr>
          <p:nvPr/>
        </p:nvGrpSpPr>
        <p:grpSpPr bwMode="auto">
          <a:xfrm>
            <a:off x="2905353" y="1116132"/>
            <a:ext cx="2641735" cy="1017468"/>
            <a:chOff x="774" y="771"/>
            <a:chExt cx="1293" cy="498"/>
          </a:xfrm>
        </p:grpSpPr>
        <p:sp>
          <p:nvSpPr>
            <p:cNvPr id="11271" name="Text Box 35"/>
            <p:cNvSpPr txBox="1">
              <a:spLocks noChangeArrowheads="1"/>
            </p:cNvSpPr>
            <p:nvPr/>
          </p:nvSpPr>
          <p:spPr bwMode="auto">
            <a:xfrm>
              <a:off x="774" y="914"/>
              <a:ext cx="1293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Sum =      </a:t>
              </a:r>
              <a:r>
                <a:rPr lang="en-US" sz="2400" dirty="0" smtClean="0"/>
                <a:t> </a:t>
              </a:r>
              <a:r>
                <a:rPr lang="en-US" sz="2400" dirty="0">
                  <a:sym typeface="Symbol" pitchFamily="18" charset="2"/>
                </a:rPr>
                <a:t>i = 5050</a:t>
              </a:r>
            </a:p>
          </p:txBody>
        </p:sp>
        <p:sp>
          <p:nvSpPr>
            <p:cNvPr id="11272" name="Rectangle 36"/>
            <p:cNvSpPr>
              <a:spLocks noChangeArrowheads="1"/>
            </p:cNvSpPr>
            <p:nvPr/>
          </p:nvSpPr>
          <p:spPr bwMode="auto">
            <a:xfrm>
              <a:off x="1223" y="840"/>
              <a:ext cx="23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000" dirty="0">
                  <a:sym typeface="Symbol" pitchFamily="18" charset="2"/>
                </a:rPr>
                <a:t></a:t>
              </a:r>
            </a:p>
          </p:txBody>
        </p:sp>
        <p:sp>
          <p:nvSpPr>
            <p:cNvPr id="11273" name="Text Box 37"/>
            <p:cNvSpPr txBox="1">
              <a:spLocks noChangeArrowheads="1"/>
            </p:cNvSpPr>
            <p:nvPr/>
          </p:nvSpPr>
          <p:spPr bwMode="auto">
            <a:xfrm>
              <a:off x="1236" y="1088"/>
              <a:ext cx="24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i=1</a:t>
              </a:r>
              <a:endParaRPr lang="en-US" dirty="0"/>
            </a:p>
          </p:txBody>
        </p:sp>
        <p:sp>
          <p:nvSpPr>
            <p:cNvPr id="11274" name="Text Box 38"/>
            <p:cNvSpPr txBox="1">
              <a:spLocks noChangeArrowheads="1"/>
            </p:cNvSpPr>
            <p:nvPr/>
          </p:nvSpPr>
          <p:spPr bwMode="auto">
            <a:xfrm>
              <a:off x="1218" y="771"/>
              <a:ext cx="26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</p:grpSp>
      <p:sp>
        <p:nvSpPr>
          <p:cNvPr id="11269" name="Text Box 40"/>
          <p:cNvSpPr txBox="1">
            <a:spLocks noChangeArrowheads="1"/>
          </p:cNvSpPr>
          <p:nvPr/>
        </p:nvSpPr>
        <p:spPr bwMode="auto">
          <a:xfrm>
            <a:off x="1027449" y="1394750"/>
            <a:ext cx="16395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To compute</a:t>
            </a:r>
          </a:p>
        </p:txBody>
      </p:sp>
      <p:sp>
        <p:nvSpPr>
          <p:cNvPr id="269353" name="Text Box 41"/>
          <p:cNvSpPr txBox="1">
            <a:spLocks noChangeArrowheads="1"/>
          </p:cNvSpPr>
          <p:nvPr/>
        </p:nvSpPr>
        <p:spPr bwMode="auto">
          <a:xfrm>
            <a:off x="593725" y="2286000"/>
            <a:ext cx="82454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2800"/>
              <a:t>Declare an array for 100 numbers;</a:t>
            </a:r>
          </a:p>
          <a:p>
            <a:pPr marL="342900" indent="-342900">
              <a:buFontTx/>
              <a:buAutoNum type="arabicPeriod"/>
            </a:pPr>
            <a:r>
              <a:rPr lang="en-US" sz="2800"/>
              <a:t>Initialize the array to 1, 2, 3, …, 100;</a:t>
            </a:r>
          </a:p>
          <a:p>
            <a:pPr marL="342900" indent="-342900">
              <a:buFontTx/>
              <a:buAutoNum type="arabicPeriod"/>
            </a:pPr>
            <a:r>
              <a:rPr lang="en-US" sz="2800"/>
              <a:t>Define a </a:t>
            </a:r>
            <a:r>
              <a:rPr lang="en-US" sz="2800" i="1">
                <a:solidFill>
                  <a:schemeClr val="folHlink"/>
                </a:solidFill>
              </a:rPr>
              <a:t>writer</a:t>
            </a:r>
            <a:r>
              <a:rPr lang="en-US" sz="2800"/>
              <a:t> function that randomly swaps the numbers, start the function as thread, and let the thread run for 10 seconds;</a:t>
            </a:r>
          </a:p>
          <a:p>
            <a:pPr marL="342900" indent="-342900">
              <a:buFontTx/>
              <a:buAutoNum type="arabicPeriod"/>
            </a:pPr>
            <a:r>
              <a:rPr lang="en-US" sz="2800"/>
              <a:t>Define a </a:t>
            </a:r>
            <a:r>
              <a:rPr lang="en-US" sz="2800" i="1">
                <a:solidFill>
                  <a:schemeClr val="folHlink"/>
                </a:solidFill>
              </a:rPr>
              <a:t>reader</a:t>
            </a:r>
            <a:r>
              <a:rPr lang="en-US" sz="2800"/>
              <a:t> function that computes the sum of the numbers in the array, create 5 threads from this function, and let the threads run till the </a:t>
            </a:r>
            <a:r>
              <a:rPr lang="en-US" sz="2800" i="1">
                <a:solidFill>
                  <a:schemeClr val="folHlink"/>
                </a:solidFill>
              </a:rPr>
              <a:t>writer</a:t>
            </a:r>
            <a:r>
              <a:rPr lang="en-US" sz="2800"/>
              <a:t> thread terminates. The reader threads will report an error if the sum does not equal to 5050.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848600" cy="623888"/>
          </a:xfrm>
        </p:spPr>
        <p:txBody>
          <a:bodyPr/>
          <a:lstStyle/>
          <a:p>
            <a:r>
              <a:rPr lang="en-US" dirty="0" smtClean="0"/>
              <a:t>Structure of the Program: </a:t>
            </a:r>
            <a:r>
              <a:rPr lang="en-US" dirty="0" smtClean="0">
                <a:solidFill>
                  <a:srgbClr val="990000"/>
                </a:solidFill>
              </a:rPr>
              <a:t>All in One Class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200878-2B20-43AF-9A14-1955E0D2B39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447800" y="1600200"/>
            <a:ext cx="6248400" cy="4800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676400" y="914400"/>
            <a:ext cx="273685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Arial" pitchFamily="34" charset="0"/>
              </a:rPr>
              <a:t>using System.Threading;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Arial" pitchFamily="34" charset="0"/>
              </a:rPr>
              <a:t>class SummationApp </a:t>
            </a:r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692275" y="1981200"/>
            <a:ext cx="5715000" cy="2286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Main() function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…</a:t>
            </a:r>
          </a:p>
          <a:p>
            <a:pPr>
              <a:lnSpc>
                <a:spcPct val="110000"/>
              </a:lnSpc>
            </a:pPr>
            <a:r>
              <a:rPr lang="en-US">
                <a:latin typeface="Arial" pitchFamily="34" charset="0"/>
                <a:cs typeface="Arial" pitchFamily="34" charset="0"/>
              </a:rPr>
              <a:t>writer = new Thread(new ThreadStart(WriterFunc));</a:t>
            </a:r>
          </a:p>
          <a:p>
            <a:pPr>
              <a:lnSpc>
                <a:spcPct val="110000"/>
              </a:lnSpc>
            </a:pPr>
            <a:r>
              <a:rPr lang="en-US">
                <a:latin typeface="Arial" pitchFamily="34" charset="0"/>
                <a:cs typeface="Arial" pitchFamily="34" charset="0"/>
              </a:rPr>
              <a:t>writer.Start();</a:t>
            </a:r>
          </a:p>
          <a:p>
            <a:pPr>
              <a:lnSpc>
                <a:spcPct val="110000"/>
              </a:lnSpc>
            </a:pPr>
            <a:r>
              <a:rPr lang="en-US">
                <a:latin typeface="Arial" pitchFamily="34" charset="0"/>
                <a:cs typeface="Arial" pitchFamily="34" charset="0"/>
              </a:rPr>
              <a:t>…</a:t>
            </a:r>
          </a:p>
          <a:p>
            <a:pPr>
              <a:lnSpc>
                <a:spcPct val="110000"/>
              </a:lnSpc>
            </a:pPr>
            <a:r>
              <a:rPr lang="en-US">
                <a:latin typeface="Arial" pitchFamily="34" charset="0"/>
              </a:rPr>
              <a:t>reader = new Thread(new ThreadStart(ReaderFunc));</a:t>
            </a:r>
          </a:p>
          <a:p>
            <a:pPr>
              <a:lnSpc>
                <a:spcPct val="110000"/>
              </a:lnSpc>
            </a:pPr>
            <a:r>
              <a:rPr lang="en-US">
                <a:latin typeface="Arial" pitchFamily="34" charset="0"/>
              </a:rPr>
              <a:t>reader.Start();</a:t>
            </a:r>
          </a:p>
          <a:p>
            <a:pPr>
              <a:lnSpc>
                <a:spcPct val="110000"/>
              </a:lnSpc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76400" y="4572000"/>
            <a:ext cx="5715000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static WriterFunc()         // Do not need to create object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76400" y="5410200"/>
            <a:ext cx="5715000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static ReaderFunc()</a:t>
            </a: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1981200" y="2895600"/>
            <a:ext cx="4038600" cy="1676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rot="10800000" flipV="1">
            <a:off x="2362200" y="3733800"/>
            <a:ext cx="4038600" cy="1676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C30A7F-A80E-46EC-9322-DC25BD5F703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152400"/>
            <a:ext cx="7620000" cy="623888"/>
          </a:xfrm>
        </p:spPr>
        <p:txBody>
          <a:bodyPr/>
          <a:lstStyle/>
          <a:p>
            <a:pPr eaLnBrk="1" hangingPunct="1"/>
            <a:r>
              <a:rPr lang="de-DE" smtClean="0"/>
              <a:t>Example: Application Summation</a:t>
            </a:r>
            <a:endParaRPr lang="en-US" smtClean="0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609600" y="341313"/>
            <a:ext cx="47196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GB" sz="3200" b="1">
              <a:solidFill>
                <a:schemeClr val="tx2"/>
              </a:solidFill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050925" y="914400"/>
            <a:ext cx="7940675" cy="588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using System;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using </a:t>
            </a:r>
            <a:r>
              <a:rPr lang="en-US" dirty="0" err="1">
                <a:latin typeface="Arial" pitchFamily="34" charset="0"/>
              </a:rPr>
              <a:t>System.Threading</a:t>
            </a:r>
            <a:r>
              <a:rPr lang="en-US" dirty="0">
                <a:latin typeface="Arial" pitchFamily="34" charset="0"/>
              </a:rPr>
              <a:t>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class </a:t>
            </a:r>
            <a:r>
              <a:rPr lang="en-US" dirty="0" err="1">
                <a:latin typeface="Arial" pitchFamily="34" charset="0"/>
              </a:rPr>
              <a:t>SummationApp</a:t>
            </a:r>
            <a:r>
              <a:rPr lang="en-US" dirty="0">
                <a:latin typeface="Arial" pitchFamily="34" charset="0"/>
              </a:rPr>
              <a:t> {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static Random </a:t>
            </a:r>
            <a:r>
              <a:rPr lang="en-US" dirty="0" err="1">
                <a:latin typeface="Arial" pitchFamily="34" charset="0"/>
              </a:rPr>
              <a:t>rng</a:t>
            </a:r>
            <a:r>
              <a:rPr lang="en-US" dirty="0">
                <a:latin typeface="Arial" pitchFamily="34" charset="0"/>
              </a:rPr>
              <a:t> = new Random();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static byte[ ] buffer = new byte[100];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static Thread writer;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static void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</a:rPr>
              <a:t>Main</a:t>
            </a:r>
            <a:r>
              <a:rPr lang="en-US" dirty="0">
                <a:latin typeface="Arial" pitchFamily="34" charset="0"/>
              </a:rPr>
              <a:t>() {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for (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= 0;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&lt; 100;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++)		</a:t>
            </a:r>
            <a:r>
              <a:rPr lang="en-US" dirty="0">
                <a:solidFill>
                  <a:schemeClr val="folHlink"/>
                </a:solidFill>
                <a:latin typeface="Arial" pitchFamily="34" charset="0"/>
              </a:rPr>
              <a:t>// Initialize the buffer</a:t>
            </a:r>
            <a:endParaRPr lang="en-US" dirty="0">
              <a:latin typeface="Arial" pitchFamily="34" charset="0"/>
            </a:endParaRP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	buffer[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] = (byte)(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+ 1);	</a:t>
            </a:r>
            <a:endParaRPr lang="en-US" dirty="0">
              <a:solidFill>
                <a:schemeClr val="folHlink"/>
              </a:solidFill>
              <a:latin typeface="Arial" pitchFamily="34" charset="0"/>
            </a:endParaRP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writer = new Thread(new </a:t>
            </a:r>
            <a:r>
              <a:rPr lang="en-US" dirty="0" err="1">
                <a:latin typeface="Arial" pitchFamily="34" charset="0"/>
              </a:rPr>
              <a:t>ThreadStart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WriterFunc</a:t>
            </a:r>
            <a:r>
              <a:rPr lang="en-US" dirty="0">
                <a:latin typeface="Arial" pitchFamily="34" charset="0"/>
              </a:rPr>
              <a:t>));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	</a:t>
            </a:r>
            <a:r>
              <a:rPr lang="en-US" dirty="0" err="1">
                <a:latin typeface="Arial" pitchFamily="34" charset="0"/>
              </a:rPr>
              <a:t>writer.Start</a:t>
            </a:r>
            <a:r>
              <a:rPr lang="en-US" dirty="0">
                <a:latin typeface="Arial" pitchFamily="34" charset="0"/>
              </a:rPr>
              <a:t>();	 		</a:t>
            </a:r>
            <a:r>
              <a:rPr lang="en-US" dirty="0">
                <a:solidFill>
                  <a:schemeClr val="folHlink"/>
                </a:solidFill>
                <a:latin typeface="Arial" pitchFamily="34" charset="0"/>
              </a:rPr>
              <a:t>// Start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one</a:t>
            </a:r>
            <a:r>
              <a:rPr lang="en-US" dirty="0">
                <a:solidFill>
                  <a:schemeClr val="folHlink"/>
                </a:solidFill>
                <a:latin typeface="Arial" pitchFamily="34" charset="0"/>
              </a:rPr>
              <a:t> writer thread</a:t>
            </a:r>
            <a:r>
              <a:rPr lang="en-US" dirty="0">
                <a:latin typeface="Arial" pitchFamily="34" charset="0"/>
              </a:rPr>
              <a:t>        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	Thread[ ]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</a:rPr>
              <a:t>readers</a:t>
            </a:r>
            <a:r>
              <a:rPr lang="en-US" dirty="0">
                <a:latin typeface="Arial" pitchFamily="34" charset="0"/>
              </a:rPr>
              <a:t> = new Thread[5];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	for (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= 0;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&lt; 5;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++) 		</a:t>
            </a:r>
            <a:r>
              <a:rPr lang="en-US" dirty="0">
                <a:solidFill>
                  <a:schemeClr val="folHlink"/>
                </a:solidFill>
                <a:latin typeface="Arial" pitchFamily="34" charset="0"/>
              </a:rPr>
              <a:t>// Start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five</a:t>
            </a:r>
            <a:r>
              <a:rPr lang="en-US" dirty="0">
                <a:solidFill>
                  <a:schemeClr val="folHlink"/>
                </a:solidFill>
                <a:latin typeface="Arial" pitchFamily="34" charset="0"/>
              </a:rPr>
              <a:t> reader threads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	{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    		readers[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] = new Thread(new </a:t>
            </a:r>
            <a:r>
              <a:rPr lang="en-US" dirty="0" err="1">
                <a:latin typeface="Arial" pitchFamily="34" charset="0"/>
              </a:rPr>
              <a:t>ThreadStart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ReaderFunc</a:t>
            </a:r>
            <a:r>
              <a:rPr lang="en-US" dirty="0">
                <a:latin typeface="Arial" pitchFamily="34" charset="0"/>
              </a:rPr>
              <a:t>));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    		readers[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].Name = (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+ 1).</a:t>
            </a:r>
            <a:r>
              <a:rPr lang="en-US" dirty="0" err="1">
                <a:latin typeface="Arial" pitchFamily="34" charset="0"/>
              </a:rPr>
              <a:t>ToString</a:t>
            </a:r>
            <a:r>
              <a:rPr lang="en-US" dirty="0">
                <a:latin typeface="Arial" pitchFamily="34" charset="0"/>
              </a:rPr>
              <a:t>();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    		readers[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].Start();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	}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}</a:t>
            </a:r>
          </a:p>
        </p:txBody>
      </p:sp>
      <p:cxnSp>
        <p:nvCxnSpPr>
          <p:cNvPr id="6" name="Straight Arrow Connector 4"/>
          <p:cNvCxnSpPr>
            <a:cxnSpLocks noChangeShapeType="1"/>
          </p:cNvCxnSpPr>
          <p:nvPr/>
        </p:nvCxnSpPr>
        <p:spPr bwMode="auto">
          <a:xfrm rot="16200000" flipH="1">
            <a:off x="7391400" y="5715000"/>
            <a:ext cx="5334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7" name="Straight Arrow Connector 4"/>
          <p:cNvCxnSpPr>
            <a:cxnSpLocks noChangeShapeType="1"/>
          </p:cNvCxnSpPr>
          <p:nvPr/>
        </p:nvCxnSpPr>
        <p:spPr bwMode="auto">
          <a:xfrm flipV="1">
            <a:off x="7391400" y="3810000"/>
            <a:ext cx="876782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0B393B-AEAA-43E3-B7EA-5AC761CD608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4339" name="Rectangle 100"/>
          <p:cNvSpPr>
            <a:spLocks noGrp="1" noChangeArrowheads="1"/>
          </p:cNvSpPr>
          <p:nvPr>
            <p:ph type="title"/>
          </p:nvPr>
        </p:nvSpPr>
        <p:spPr>
          <a:xfrm>
            <a:off x="1260475" y="152400"/>
            <a:ext cx="7620000" cy="623888"/>
          </a:xfrm>
        </p:spPr>
        <p:txBody>
          <a:bodyPr/>
          <a:lstStyle/>
          <a:p>
            <a:pPr eaLnBrk="1" hangingPunct="1"/>
            <a:r>
              <a:rPr lang="de-DE" sz="2800" smtClean="0"/>
              <a:t>Example: Reader Function: Add and Checksum</a:t>
            </a:r>
            <a:endParaRPr lang="en-US" sz="2800" smtClean="0"/>
          </a:p>
        </p:txBody>
      </p:sp>
      <p:sp>
        <p:nvSpPr>
          <p:cNvPr id="14340" name="Rectangle 129"/>
          <p:cNvSpPr>
            <a:spLocks noChangeArrowheads="1"/>
          </p:cNvSpPr>
          <p:nvPr/>
        </p:nvSpPr>
        <p:spPr bwMode="auto">
          <a:xfrm>
            <a:off x="609600" y="341313"/>
            <a:ext cx="47196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GB" sz="3200" b="1">
              <a:solidFill>
                <a:schemeClr val="tx2"/>
              </a:solidFill>
            </a:endParaRPr>
          </a:p>
        </p:txBody>
      </p:sp>
      <p:sp>
        <p:nvSpPr>
          <p:cNvPr id="14341" name="Text Box 149"/>
          <p:cNvSpPr txBox="1">
            <a:spLocks noChangeArrowheads="1"/>
          </p:cNvSpPr>
          <p:nvPr/>
        </p:nvSpPr>
        <p:spPr bwMode="auto">
          <a:xfrm>
            <a:off x="669925" y="1381125"/>
            <a:ext cx="8093075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static void </a:t>
            </a:r>
            <a:r>
              <a:rPr lang="en-US" dirty="0" err="1">
                <a:latin typeface="Arial" pitchFamily="34" charset="0"/>
              </a:rPr>
              <a:t>ReaderFunc</a:t>
            </a:r>
            <a:r>
              <a:rPr lang="en-US" dirty="0">
                <a:latin typeface="Arial" pitchFamily="34" charset="0"/>
              </a:rPr>
              <a:t>()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for (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= 0; </a:t>
            </a:r>
            <a:r>
              <a:rPr lang="en-US" dirty="0" err="1">
                <a:latin typeface="Arial" pitchFamily="34" charset="0"/>
              </a:rPr>
              <a:t>writer.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</a:rPr>
              <a:t>IsAlive</a:t>
            </a:r>
            <a:r>
              <a:rPr lang="en-US" dirty="0">
                <a:latin typeface="Arial" pitchFamily="34" charset="0"/>
              </a:rPr>
              <a:t>;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++)	</a:t>
            </a:r>
            <a:r>
              <a:rPr lang="en-US" dirty="0" smtClean="0">
                <a:latin typeface="Arial" pitchFamily="34" charset="0"/>
              </a:rPr>
              <a:t>  </a:t>
            </a:r>
            <a:r>
              <a:rPr lang="en-US" dirty="0" smtClean="0">
                <a:solidFill>
                  <a:schemeClr val="folHlink"/>
                </a:solidFill>
                <a:latin typeface="Arial" pitchFamily="34" charset="0"/>
              </a:rPr>
              <a:t>// </a:t>
            </a:r>
            <a:r>
              <a:rPr lang="en-US" dirty="0">
                <a:solidFill>
                  <a:schemeClr val="folHlink"/>
                </a:solidFill>
                <a:latin typeface="Arial" pitchFamily="34" charset="0"/>
              </a:rPr>
              <a:t>Loop until the writer thread ends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sum = 0;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for (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k = 0; k &lt; 100; k++) </a:t>
            </a:r>
            <a:r>
              <a:rPr lang="en-US" dirty="0" smtClean="0">
                <a:latin typeface="Arial" pitchFamily="34" charset="0"/>
              </a:rPr>
              <a:t>  </a:t>
            </a:r>
            <a:r>
              <a:rPr lang="en-US" dirty="0" smtClean="0">
                <a:solidFill>
                  <a:schemeClr val="folHlink"/>
                </a:solidFill>
                <a:latin typeface="Arial" pitchFamily="34" charset="0"/>
              </a:rPr>
              <a:t>// </a:t>
            </a:r>
            <a:r>
              <a:rPr lang="en-US" dirty="0">
                <a:solidFill>
                  <a:schemeClr val="folHlink"/>
                </a:solidFill>
                <a:latin typeface="Arial" pitchFamily="34" charset="0"/>
              </a:rPr>
              <a:t>Sum the values in the buffer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solidFill>
                  <a:schemeClr val="folHlink"/>
                </a:solidFill>
                <a:latin typeface="Arial" pitchFamily="34" charset="0"/>
              </a:rPr>
              <a:t>			</a:t>
            </a:r>
            <a:r>
              <a:rPr lang="en-US" dirty="0">
                <a:latin typeface="Arial" pitchFamily="34" charset="0"/>
              </a:rPr>
              <a:t>sum += buffer[k];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if (sum != 5050) 		</a:t>
            </a:r>
            <a:r>
              <a:rPr lang="en-US" dirty="0" smtClean="0">
                <a:latin typeface="Arial" pitchFamily="34" charset="0"/>
              </a:rPr>
              <a:t>  </a:t>
            </a:r>
            <a:r>
              <a:rPr lang="en-US" dirty="0" smtClean="0">
                <a:solidFill>
                  <a:schemeClr val="folHlink"/>
                </a:solidFill>
                <a:latin typeface="Arial" pitchFamily="34" charset="0"/>
              </a:rPr>
              <a:t>// </a:t>
            </a:r>
            <a:r>
              <a:rPr lang="en-US" dirty="0">
                <a:solidFill>
                  <a:schemeClr val="folHlink"/>
                </a:solidFill>
                <a:latin typeface="Arial" pitchFamily="34" charset="0"/>
              </a:rPr>
              <a:t>Report an error if the sum is incorrect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{	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	string message = </a:t>
            </a:r>
            <a:r>
              <a:rPr lang="en-US" dirty="0" err="1">
                <a:latin typeface="Arial" pitchFamily="34" charset="0"/>
              </a:rPr>
              <a:t>String.Format</a:t>
            </a:r>
            <a:r>
              <a:rPr lang="en-US" dirty="0">
                <a:latin typeface="Arial" pitchFamily="34" charset="0"/>
              </a:rPr>
              <a:t>("Thread {0} " +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            			</a:t>
            </a:r>
            <a:r>
              <a:rPr lang="en-US" dirty="0" smtClean="0">
                <a:latin typeface="Arial" pitchFamily="34" charset="0"/>
              </a:rPr>
              <a:t>       "</a:t>
            </a:r>
            <a:r>
              <a:rPr lang="en-US" dirty="0">
                <a:latin typeface="Arial" pitchFamily="34" charset="0"/>
              </a:rPr>
              <a:t>reports a corrupted read on iteration {1</a:t>
            </a:r>
            <a:r>
              <a:rPr lang="en-US" dirty="0" smtClean="0">
                <a:latin typeface="Arial" pitchFamily="34" charset="0"/>
              </a:rPr>
              <a:t>}",</a:t>
            </a:r>
            <a:endParaRPr lang="en-US" dirty="0">
              <a:latin typeface="Arial" pitchFamily="34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	</a:t>
            </a:r>
            <a:r>
              <a:rPr lang="en-US" dirty="0" smtClean="0">
                <a:latin typeface="Arial" pitchFamily="34" charset="0"/>
              </a:rPr>
              <a:t>                             </a:t>
            </a:r>
            <a:r>
              <a:rPr lang="en-US" dirty="0" err="1" smtClean="0">
                <a:latin typeface="Arial" pitchFamily="34" charset="0"/>
              </a:rPr>
              <a:t>Thread.CurrentThread.Name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+ 1);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	</a:t>
            </a:r>
            <a:r>
              <a:rPr lang="en-US" dirty="0" err="1">
                <a:latin typeface="Arial" pitchFamily="34" charset="0"/>
              </a:rPr>
              <a:t>Console.WriteLine</a:t>
            </a:r>
            <a:r>
              <a:rPr lang="en-US" dirty="0">
                <a:latin typeface="Arial" pitchFamily="34" charset="0"/>
              </a:rPr>
              <a:t>(message);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	</a:t>
            </a:r>
            <a:r>
              <a:rPr lang="en-US" dirty="0" err="1">
                <a:latin typeface="Arial" pitchFamily="34" charset="0"/>
              </a:rPr>
              <a:t>writer.Abort</a:t>
            </a:r>
            <a:r>
              <a:rPr lang="en-US" dirty="0">
                <a:latin typeface="Arial" pitchFamily="34" charset="0"/>
              </a:rPr>
              <a:t>();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	return;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DE016F-3229-4FF6-A440-2C9D5263C23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152400"/>
            <a:ext cx="7620000" cy="623888"/>
          </a:xfrm>
        </p:spPr>
        <p:txBody>
          <a:bodyPr/>
          <a:lstStyle/>
          <a:p>
            <a:pPr eaLnBrk="1" hangingPunct="1"/>
            <a:r>
              <a:rPr lang="de-DE" smtClean="0"/>
              <a:t>Example: Writer Function</a:t>
            </a:r>
            <a:endParaRPr lang="en-US" smtClean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09600" y="341313"/>
            <a:ext cx="47196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GB" sz="3200" b="1">
              <a:solidFill>
                <a:schemeClr val="tx2"/>
              </a:solidFill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69925" y="1066800"/>
            <a:ext cx="7940675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static void </a:t>
            </a:r>
            <a:r>
              <a:rPr lang="en-US" dirty="0" err="1">
                <a:latin typeface="Arial" pitchFamily="34" charset="0"/>
              </a:rPr>
              <a:t>WriterFunc</a:t>
            </a:r>
            <a:r>
              <a:rPr lang="en-US" dirty="0">
                <a:latin typeface="Arial" pitchFamily="34" charset="0"/>
              </a:rPr>
              <a:t>()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</a:t>
            </a:r>
            <a:r>
              <a:rPr lang="en-US" dirty="0" err="1">
                <a:latin typeface="Arial" pitchFamily="34" charset="0"/>
              </a:rPr>
              <a:t>DateTime</a:t>
            </a:r>
            <a:r>
              <a:rPr lang="en-US" dirty="0">
                <a:latin typeface="Arial" pitchFamily="34" charset="0"/>
              </a:rPr>
              <a:t> start = </a:t>
            </a:r>
            <a:r>
              <a:rPr lang="en-US" dirty="0" err="1">
                <a:latin typeface="Arial" pitchFamily="34" charset="0"/>
              </a:rPr>
              <a:t>DateTime.Now</a:t>
            </a:r>
            <a:r>
              <a:rPr lang="en-US" dirty="0">
                <a:latin typeface="Arial" pitchFamily="34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>
              <a:latin typeface="Arial" pitchFamily="34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// Loop for up to 10 seconds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while ((</a:t>
            </a:r>
            <a:r>
              <a:rPr lang="en-US" dirty="0" err="1">
                <a:latin typeface="Arial" pitchFamily="34" charset="0"/>
              </a:rPr>
              <a:t>DateTime.Now</a:t>
            </a:r>
            <a:r>
              <a:rPr lang="en-US" dirty="0">
                <a:latin typeface="Arial" pitchFamily="34" charset="0"/>
              </a:rPr>
              <a:t> - start).Seconds &lt; 10)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    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j = </a:t>
            </a:r>
            <a:r>
              <a:rPr lang="en-US" dirty="0" err="1">
                <a:latin typeface="Arial" pitchFamily="34" charset="0"/>
              </a:rPr>
              <a:t>rng.Next</a:t>
            </a:r>
            <a:r>
              <a:rPr lang="en-US" dirty="0">
                <a:latin typeface="Arial" pitchFamily="34" charset="0"/>
              </a:rPr>
              <a:t>(0, 99);  // position 1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    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k = </a:t>
            </a:r>
            <a:r>
              <a:rPr lang="en-US" dirty="0" err="1">
                <a:latin typeface="Arial" pitchFamily="34" charset="0"/>
              </a:rPr>
              <a:t>rng.Next</a:t>
            </a:r>
            <a:r>
              <a:rPr lang="en-US" dirty="0">
                <a:latin typeface="Arial" pitchFamily="34" charset="0"/>
              </a:rPr>
              <a:t>(0, 99); // position 2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    Swap(ref buffer[j], ref buffer[k]);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static void Swap(ref byte a, ref byte b)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byte </a:t>
            </a:r>
            <a:r>
              <a:rPr lang="en-US" dirty="0" err="1">
                <a:latin typeface="Arial" pitchFamily="34" charset="0"/>
              </a:rPr>
              <a:t>tmp</a:t>
            </a:r>
            <a:r>
              <a:rPr lang="en-US" dirty="0">
                <a:latin typeface="Arial" pitchFamily="34" charset="0"/>
              </a:rPr>
              <a:t> = a;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a = b;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b = </a:t>
            </a:r>
            <a:r>
              <a:rPr lang="en-US" dirty="0" err="1">
                <a:latin typeface="Arial" pitchFamily="34" charset="0"/>
              </a:rPr>
              <a:t>tmp</a:t>
            </a:r>
            <a:r>
              <a:rPr lang="en-US" dirty="0">
                <a:latin typeface="Arial" pitchFamily="34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}</a:t>
            </a:r>
          </a:p>
        </p:txBody>
      </p:sp>
      <p:pic>
        <p:nvPicPr>
          <p:cNvPr id="4393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929188"/>
            <a:ext cx="6324600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9302" name="AutoShape 6"/>
          <p:cNvSpPr>
            <a:spLocks noChangeArrowheads="1"/>
          </p:cNvSpPr>
          <p:nvPr/>
        </p:nvSpPr>
        <p:spPr bwMode="auto">
          <a:xfrm>
            <a:off x="6172200" y="2209800"/>
            <a:ext cx="2590800" cy="25146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0" b="1"/>
              <a:t>Why does swapping orders change the sum?</a:t>
            </a:r>
          </a:p>
        </p:txBody>
      </p:sp>
      <p:cxnSp>
        <p:nvCxnSpPr>
          <p:cNvPr id="15368" name="Straight Arrow Connector 2"/>
          <p:cNvCxnSpPr>
            <a:cxnSpLocks noChangeShapeType="1"/>
          </p:cNvCxnSpPr>
          <p:nvPr/>
        </p:nvCxnSpPr>
        <p:spPr bwMode="auto">
          <a:xfrm>
            <a:off x="1752600" y="3605213"/>
            <a:ext cx="304800" cy="509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27311D-992F-4A9A-AC13-C8E4278A11A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Two Problems</a:t>
            </a:r>
            <a:endParaRPr lang="en-US" smtClean="0"/>
          </a:p>
        </p:txBody>
      </p:sp>
      <p:sp>
        <p:nvSpPr>
          <p:cNvPr id="16388" name="Text Box 12"/>
          <p:cNvSpPr txBox="1">
            <a:spLocks noChangeArrowheads="1"/>
          </p:cNvSpPr>
          <p:nvPr/>
        </p:nvSpPr>
        <p:spPr bwMode="auto">
          <a:xfrm>
            <a:off x="898525" y="1143000"/>
            <a:ext cx="801687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/>
              <a:t>1.	In the middle of swapping, the </a:t>
            </a:r>
            <a:r>
              <a:rPr lang="en-US" sz="2400" dirty="0">
                <a:solidFill>
                  <a:srgbClr val="990000"/>
                </a:solidFill>
              </a:rPr>
              <a:t>writer</a:t>
            </a:r>
            <a:r>
              <a:rPr lang="en-US" sz="2400" dirty="0"/>
              <a:t> thread is interrupted:</a:t>
            </a:r>
          </a:p>
          <a:p>
            <a:pPr marL="342900" indent="-342900">
              <a:buFontTx/>
              <a:buChar char="•"/>
              <a:tabLst>
                <a:tab pos="914400" algn="l"/>
                <a:tab pos="1371600" algn="l"/>
              </a:tabLst>
            </a:pPr>
            <a:endParaRPr lang="en-US" sz="2400" dirty="0"/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 </a:t>
            </a:r>
            <a:r>
              <a:rPr lang="en-US" sz="2400" dirty="0">
                <a:latin typeface="Arial" pitchFamily="34" charset="0"/>
              </a:rPr>
              <a:t>Swap(ref byte a, ref byte b</a:t>
            </a:r>
            <a:r>
              <a:rPr lang="en-US" sz="2400" dirty="0" smtClean="0">
                <a:latin typeface="Arial" pitchFamily="34" charset="0"/>
              </a:rPr>
              <a:t>)</a:t>
            </a:r>
            <a:r>
              <a:rPr lang="en-US" sz="2400" dirty="0" smtClean="0">
                <a:latin typeface="Arial" pitchFamily="34" charset="0"/>
              </a:rPr>
              <a:t>;</a:t>
            </a:r>
            <a:endParaRPr lang="en-US" sz="2400" dirty="0" smtClean="0">
              <a:latin typeface="Arial" pitchFamily="34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>
                <a:latin typeface="Arial" pitchFamily="34" charset="0"/>
              </a:rPr>
              <a:t>	{</a:t>
            </a:r>
            <a:endParaRPr lang="en-US" sz="2400" dirty="0">
              <a:latin typeface="Arial" pitchFamily="34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>
                <a:latin typeface="Arial" pitchFamily="34" charset="0"/>
              </a:rPr>
              <a:t>		byte </a:t>
            </a:r>
            <a:r>
              <a:rPr lang="en-US" sz="2400" dirty="0" err="1">
                <a:latin typeface="Arial" pitchFamily="34" charset="0"/>
              </a:rPr>
              <a:t>tmp</a:t>
            </a:r>
            <a:r>
              <a:rPr lang="en-US" sz="2400" dirty="0">
                <a:latin typeface="Arial" pitchFamily="34" charset="0"/>
              </a:rPr>
              <a:t> = a;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>
                <a:latin typeface="Arial" pitchFamily="34" charset="0"/>
              </a:rPr>
              <a:t>		a </a:t>
            </a:r>
            <a:r>
              <a:rPr lang="en-US" sz="2400" dirty="0">
                <a:latin typeface="Arial" pitchFamily="34" charset="0"/>
              </a:rPr>
              <a:t>= b;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>
                <a:latin typeface="Arial" pitchFamily="34" charset="0"/>
              </a:rPr>
              <a:t>		b </a:t>
            </a:r>
            <a:r>
              <a:rPr lang="en-US" sz="2400" dirty="0">
                <a:latin typeface="Arial" pitchFamily="34" charset="0"/>
              </a:rPr>
              <a:t>= </a:t>
            </a:r>
            <a:r>
              <a:rPr lang="en-US" sz="2400" dirty="0" err="1">
                <a:latin typeface="Arial" pitchFamily="34" charset="0"/>
              </a:rPr>
              <a:t>tmp</a:t>
            </a:r>
            <a:r>
              <a:rPr lang="en-US" sz="2400" dirty="0">
                <a:latin typeface="Arial" pitchFamily="34" charset="0"/>
              </a:rPr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>
                <a:latin typeface="Arial" pitchFamily="34" charset="0"/>
              </a:rPr>
              <a:t>	}</a:t>
            </a:r>
            <a:endParaRPr lang="en-US" sz="2400" dirty="0">
              <a:latin typeface="Arial" pitchFamily="34" charset="0"/>
            </a:endParaRPr>
          </a:p>
          <a:p>
            <a:pPr marL="342900" indent="-342900">
              <a:tabLst>
                <a:tab pos="914400" algn="l"/>
                <a:tab pos="1371600" algn="l"/>
              </a:tabLst>
            </a:pPr>
            <a:endParaRPr lang="en-US" sz="2400" dirty="0">
              <a:latin typeface="Arial" pitchFamily="34" charset="0"/>
            </a:endParaRP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 smtClean="0"/>
              <a:t>2.	In </a:t>
            </a:r>
            <a:r>
              <a:rPr lang="en-US" sz="2400" dirty="0"/>
              <a:t>the middle of summation, the </a:t>
            </a:r>
            <a:r>
              <a:rPr lang="en-US" sz="2400" dirty="0">
                <a:solidFill>
                  <a:srgbClr val="990000"/>
                </a:solidFill>
              </a:rPr>
              <a:t>reader</a:t>
            </a:r>
            <a:r>
              <a:rPr lang="en-US" sz="2400" dirty="0"/>
              <a:t> thread is interrupted and a swap is made</a:t>
            </a:r>
            <a:r>
              <a:rPr lang="en-US" sz="2400" dirty="0" smtClean="0"/>
              <a:t>: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endParaRPr lang="en-US" sz="2400" dirty="0"/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/>
              <a:t>	</a:t>
            </a:r>
            <a:r>
              <a:rPr lang="en-US" sz="2400" dirty="0">
                <a:latin typeface="Arial" pitchFamily="34" charset="0"/>
              </a:rPr>
              <a:t>for (</a:t>
            </a:r>
            <a:r>
              <a:rPr lang="en-US" sz="2400" dirty="0" err="1">
                <a:latin typeface="Arial" pitchFamily="34" charset="0"/>
              </a:rPr>
              <a:t>int</a:t>
            </a:r>
            <a:r>
              <a:rPr lang="en-US" sz="2400" dirty="0">
                <a:latin typeface="Arial" pitchFamily="34" charset="0"/>
              </a:rPr>
              <a:t> k = 0; k &lt; 100; k++) 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	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		</a:t>
            </a:r>
            <a:r>
              <a:rPr lang="en-US" sz="2400" dirty="0">
                <a:latin typeface="Arial" pitchFamily="34" charset="0"/>
              </a:rPr>
              <a:t>sum += buffer[k];</a:t>
            </a:r>
          </a:p>
          <a:p>
            <a:pPr marL="342900" indent="-342900">
              <a:buFontTx/>
              <a:buAutoNum type="arabicPeriod"/>
              <a:tabLst>
                <a:tab pos="914400" algn="l"/>
                <a:tab pos="1371600" algn="l"/>
              </a:tabLst>
            </a:pPr>
            <a:endParaRPr lang="en-US" sz="2400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609600" y="3182075"/>
            <a:ext cx="1295400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Interrupt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09600" y="5791200"/>
            <a:ext cx="1295400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Interrupt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5717E-6 L 0 -0.0638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B7614C-3765-42F5-956F-509AC75A136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Solving the Problems Using </a:t>
            </a:r>
            <a:r>
              <a:rPr lang="de-DE" i="1" smtClean="0"/>
              <a:t>Monitor</a:t>
            </a:r>
            <a:endParaRPr lang="en-US" i="1" smtClean="0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517525" y="1066800"/>
            <a:ext cx="801687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/>
              <a:t>1.	 In the middle of swap, the </a:t>
            </a:r>
            <a:r>
              <a:rPr lang="en-US" sz="2400">
                <a:solidFill>
                  <a:srgbClr val="990000"/>
                </a:solidFill>
              </a:rPr>
              <a:t>writer</a:t>
            </a:r>
            <a:r>
              <a:rPr lang="en-US" sz="2400"/>
              <a:t> thread is interrupted: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latin typeface="Arial" pitchFamily="34" charset="0"/>
              </a:rPr>
              <a:t>	</a:t>
            </a:r>
            <a:r>
              <a:rPr lang="en-US" sz="2400">
                <a:solidFill>
                  <a:schemeClr val="folHlink"/>
                </a:solidFill>
                <a:latin typeface="Arial" pitchFamily="34" charset="0"/>
              </a:rPr>
              <a:t>Monitor.Enter(buffer);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solidFill>
                  <a:schemeClr val="folHlink"/>
                </a:solidFill>
                <a:latin typeface="Arial" pitchFamily="34" charset="0"/>
              </a:rPr>
              <a:t>	try {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latin typeface="Arial" pitchFamily="34" charset="0"/>
              </a:rPr>
              <a:t>		Swap(ref buffer[j], ref buffer[k]);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latin typeface="Arial" pitchFamily="34" charset="0"/>
              </a:rPr>
              <a:t>	</a:t>
            </a:r>
            <a:r>
              <a:rPr lang="en-US" sz="2400">
                <a:solidFill>
                  <a:schemeClr val="folHlink"/>
                </a:solidFill>
                <a:latin typeface="Arial" pitchFamily="34" charset="0"/>
              </a:rPr>
              <a:t>}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latin typeface="Arial" pitchFamily="34" charset="0"/>
              </a:rPr>
              <a:t>	</a:t>
            </a:r>
            <a:r>
              <a:rPr lang="en-US" sz="2400">
                <a:solidFill>
                  <a:schemeClr val="folHlink"/>
                </a:solidFill>
                <a:latin typeface="Arial" pitchFamily="34" charset="0"/>
              </a:rPr>
              <a:t>finally {	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solidFill>
                  <a:schemeClr val="folHlink"/>
                </a:solidFill>
                <a:latin typeface="Arial" pitchFamily="34" charset="0"/>
              </a:rPr>
              <a:t>		Monitor.Exit(buffer);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solidFill>
                  <a:schemeClr val="folHlink"/>
                </a:solidFill>
                <a:latin typeface="Arial" pitchFamily="34" charset="0"/>
              </a:rPr>
              <a:t>	}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669925" y="4267200"/>
            <a:ext cx="8169275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 err="1">
                <a:solidFill>
                  <a:schemeClr val="folHlink"/>
                </a:solidFill>
                <a:latin typeface="Arial" pitchFamily="34" charset="0"/>
              </a:rPr>
              <a:t>Monitor.Enter</a:t>
            </a:r>
            <a:r>
              <a:rPr lang="en-US" sz="2000" dirty="0">
                <a:solidFill>
                  <a:schemeClr val="folHlink"/>
                </a:solidFill>
                <a:latin typeface="Arial" pitchFamily="34" charset="0"/>
              </a:rPr>
              <a:t>(buffer)</a:t>
            </a:r>
            <a:r>
              <a:rPr lang="en-US" sz="2000" dirty="0"/>
              <a:t> locks the buffer, making the buffer cannot be accessed by </a:t>
            </a:r>
            <a:r>
              <a:rPr lang="en-US" sz="2000" dirty="0" smtClean="0"/>
              <a:t>another thread</a:t>
            </a:r>
            <a:r>
              <a:rPr lang="en-US" sz="2000" dirty="0"/>
              <a:t>;</a:t>
            </a:r>
          </a:p>
          <a:p>
            <a:pPr marL="228600" indent="-228600">
              <a:buFontTx/>
              <a:buChar char="•"/>
            </a:pPr>
            <a:r>
              <a:rPr lang="en-US" sz="2000" dirty="0" err="1">
                <a:solidFill>
                  <a:schemeClr val="folHlink"/>
                </a:solidFill>
                <a:latin typeface="Arial" pitchFamily="34" charset="0"/>
              </a:rPr>
              <a:t>Monitor.Exit</a:t>
            </a:r>
            <a:r>
              <a:rPr lang="en-US" sz="2000" dirty="0">
                <a:solidFill>
                  <a:schemeClr val="folHlink"/>
                </a:solidFill>
                <a:latin typeface="Arial" pitchFamily="34" charset="0"/>
              </a:rPr>
              <a:t>(buffer)</a:t>
            </a:r>
            <a:r>
              <a:rPr lang="en-US" sz="2000" dirty="0"/>
              <a:t> cancels the lock;</a:t>
            </a:r>
          </a:p>
          <a:p>
            <a:pPr marL="228600" indent="-228600">
              <a:buFontTx/>
              <a:buChar char="•"/>
            </a:pPr>
            <a:r>
              <a:rPr lang="en-US" sz="2000" dirty="0"/>
              <a:t>Putting </a:t>
            </a:r>
            <a:r>
              <a:rPr lang="en-US" sz="2000" dirty="0" err="1">
                <a:solidFill>
                  <a:schemeClr val="folHlink"/>
                </a:solidFill>
                <a:latin typeface="Arial" pitchFamily="34" charset="0"/>
              </a:rPr>
              <a:t>Monitor.Exit</a:t>
            </a:r>
            <a:r>
              <a:rPr lang="en-US" sz="2000" dirty="0">
                <a:solidFill>
                  <a:schemeClr val="folHlink"/>
                </a:solidFill>
                <a:latin typeface="Arial" pitchFamily="34" charset="0"/>
              </a:rPr>
              <a:t>(buffer)</a:t>
            </a:r>
            <a:r>
              <a:rPr lang="en-US" sz="2000" dirty="0"/>
              <a:t> in the </a:t>
            </a:r>
            <a:r>
              <a:rPr lang="en-US" sz="2000" dirty="0">
                <a:solidFill>
                  <a:schemeClr val="folHlink"/>
                </a:solidFill>
                <a:latin typeface="Arial" pitchFamily="34" charset="0"/>
              </a:rPr>
              <a:t>finally</a:t>
            </a:r>
            <a:r>
              <a:rPr lang="en-US" sz="2000" dirty="0"/>
              <a:t> block ensures that it will be executed even if an exception occurs. Always put the unlock operation in the </a:t>
            </a:r>
            <a:r>
              <a:rPr lang="en-US" sz="2000" dirty="0">
                <a:solidFill>
                  <a:schemeClr val="folHlink"/>
                </a:solidFill>
                <a:latin typeface="Arial" pitchFamily="34" charset="0"/>
              </a:rPr>
              <a:t>finally</a:t>
            </a:r>
            <a:r>
              <a:rPr lang="en-US" sz="2000" dirty="0"/>
              <a:t> block to eliminate the risk of orphaning a lock and causing other threads to hang indefinitely!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6934200" y="1676400"/>
            <a:ext cx="2133600" cy="1524000"/>
          </a:xfrm>
          <a:prstGeom prst="wedgeRoundRectCallout">
            <a:avLst>
              <a:gd name="adj1" fmla="val -188315"/>
              <a:gd name="adj2" fmla="val -48028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C# Monitor is similar to Java’s “synchronized statements”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4A0716-34D0-4633-A4D4-D4D5E8BE482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Solving the Problems Using Monitor</a:t>
            </a:r>
            <a:endParaRPr lang="en-US" smtClean="0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17525" y="1454150"/>
            <a:ext cx="8016875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 startAt="2"/>
              <a:tabLst>
                <a:tab pos="914400" algn="l"/>
                <a:tab pos="1371600" algn="l"/>
              </a:tabLst>
            </a:pPr>
            <a:r>
              <a:rPr lang="en-US" sz="2400" dirty="0"/>
              <a:t>In the middle of summation, the </a:t>
            </a:r>
            <a:r>
              <a:rPr lang="en-US" sz="2400" dirty="0">
                <a:solidFill>
                  <a:srgbClr val="990000"/>
                </a:solidFill>
              </a:rPr>
              <a:t>reader</a:t>
            </a:r>
            <a:r>
              <a:rPr lang="en-US" sz="2400" dirty="0"/>
              <a:t> thread is interrupted </a:t>
            </a:r>
            <a:r>
              <a:rPr lang="en-US" sz="2400" dirty="0" smtClean="0"/>
              <a:t>and then </a:t>
            </a:r>
            <a:r>
              <a:rPr lang="en-US" sz="2400" dirty="0"/>
              <a:t>a swap is made:</a:t>
            </a:r>
          </a:p>
          <a:p>
            <a:pPr marL="342900" indent="-342900">
              <a:buFontTx/>
              <a:buAutoNum type="arabicPeriod" startAt="2"/>
              <a:tabLst>
                <a:tab pos="914400" algn="l"/>
                <a:tab pos="1371600" algn="l"/>
              </a:tabLst>
            </a:pPr>
            <a:endParaRPr lang="en-US" sz="2400" dirty="0"/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folHlink"/>
                </a:solidFill>
                <a:latin typeface="Arial" pitchFamily="34" charset="0"/>
              </a:rPr>
              <a:t>Monitor.Enter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(buffer);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	try {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for (</a:t>
            </a:r>
            <a:r>
              <a:rPr lang="en-US" sz="2400" dirty="0" err="1">
                <a:latin typeface="Arial" pitchFamily="34" charset="0"/>
              </a:rPr>
              <a:t>int</a:t>
            </a:r>
            <a:r>
              <a:rPr lang="en-US" sz="2400" dirty="0">
                <a:latin typeface="Arial" pitchFamily="34" charset="0"/>
              </a:rPr>
              <a:t> k = 0; k &lt; 100; k++) 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	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			</a:t>
            </a:r>
            <a:r>
              <a:rPr lang="en-US" sz="2400" dirty="0">
                <a:latin typeface="Arial" pitchFamily="34" charset="0"/>
              </a:rPr>
              <a:t>sum += buffer[k];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}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finally {	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dirty="0">
                <a:solidFill>
                  <a:schemeClr val="folHlink"/>
                </a:solidFill>
              </a:rPr>
              <a:t>		</a:t>
            </a:r>
            <a:r>
              <a:rPr lang="en-US" sz="2400" dirty="0" err="1">
                <a:solidFill>
                  <a:schemeClr val="folHlink"/>
                </a:solidFill>
                <a:latin typeface="Arial" pitchFamily="34" charset="0"/>
              </a:rPr>
              <a:t>Monitor.Exit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(buffer);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8F6416-C9C2-4211-80E6-17A94F35C31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pPr eaLnBrk="1" hangingPunct="1"/>
            <a:r>
              <a:rPr lang="en-US" smtClean="0"/>
              <a:t>Monitor Adds and Removes a Lock</a:t>
            </a:r>
          </a:p>
        </p:txBody>
      </p:sp>
      <p:sp>
        <p:nvSpPr>
          <p:cNvPr id="19460" name="Rectangle 203"/>
          <p:cNvSpPr>
            <a:spLocks noChangeArrowheads="1"/>
          </p:cNvSpPr>
          <p:nvPr/>
        </p:nvSpPr>
        <p:spPr bwMode="auto">
          <a:xfrm>
            <a:off x="2667000" y="1524000"/>
            <a:ext cx="14478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Write buffer</a:t>
            </a:r>
          </a:p>
        </p:txBody>
      </p:sp>
      <p:sp>
        <p:nvSpPr>
          <p:cNvPr id="19461" name="Line 204"/>
          <p:cNvSpPr>
            <a:spLocks noChangeShapeType="1"/>
          </p:cNvSpPr>
          <p:nvPr/>
        </p:nvSpPr>
        <p:spPr bwMode="auto">
          <a:xfrm>
            <a:off x="1752600" y="1676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2" name="Line 205"/>
          <p:cNvSpPr>
            <a:spLocks noChangeShapeType="1"/>
          </p:cNvSpPr>
          <p:nvPr/>
        </p:nvSpPr>
        <p:spPr bwMode="auto">
          <a:xfrm>
            <a:off x="4114800" y="1676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Text Box 206"/>
          <p:cNvSpPr txBox="1">
            <a:spLocks noChangeArrowheads="1"/>
          </p:cNvSpPr>
          <p:nvPr/>
        </p:nvSpPr>
        <p:spPr bwMode="auto">
          <a:xfrm>
            <a:off x="685800" y="14620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Thread A</a:t>
            </a:r>
          </a:p>
        </p:txBody>
      </p:sp>
      <p:sp>
        <p:nvSpPr>
          <p:cNvPr id="19464" name="Line 208"/>
          <p:cNvSpPr>
            <a:spLocks noChangeShapeType="1"/>
          </p:cNvSpPr>
          <p:nvPr/>
        </p:nvSpPr>
        <p:spPr bwMode="auto">
          <a:xfrm>
            <a:off x="1752600" y="2209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Line 209"/>
          <p:cNvSpPr>
            <a:spLocks noChangeShapeType="1"/>
          </p:cNvSpPr>
          <p:nvPr/>
        </p:nvSpPr>
        <p:spPr bwMode="auto">
          <a:xfrm>
            <a:off x="4114800" y="2209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Text Box 210"/>
          <p:cNvSpPr txBox="1">
            <a:spLocks noChangeArrowheads="1"/>
          </p:cNvSpPr>
          <p:nvPr/>
        </p:nvSpPr>
        <p:spPr bwMode="auto">
          <a:xfrm>
            <a:off x="685800" y="1995488"/>
            <a:ext cx="1041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Thread B</a:t>
            </a:r>
          </a:p>
        </p:txBody>
      </p:sp>
      <p:sp>
        <p:nvSpPr>
          <p:cNvPr id="19467" name="Rectangle 207"/>
          <p:cNvSpPr>
            <a:spLocks noChangeArrowheads="1"/>
          </p:cNvSpPr>
          <p:nvPr/>
        </p:nvSpPr>
        <p:spPr bwMode="auto">
          <a:xfrm>
            <a:off x="3352800" y="2057400"/>
            <a:ext cx="14478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Read buffer</a:t>
            </a:r>
          </a:p>
        </p:txBody>
      </p:sp>
      <p:sp>
        <p:nvSpPr>
          <p:cNvPr id="19468" name="Rectangle 211"/>
          <p:cNvSpPr>
            <a:spLocks noChangeArrowheads="1"/>
          </p:cNvSpPr>
          <p:nvPr/>
        </p:nvSpPr>
        <p:spPr bwMode="auto">
          <a:xfrm>
            <a:off x="2667000" y="3695700"/>
            <a:ext cx="14478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Write buffer</a:t>
            </a:r>
          </a:p>
        </p:txBody>
      </p:sp>
      <p:sp>
        <p:nvSpPr>
          <p:cNvPr id="19469" name="Line 212"/>
          <p:cNvSpPr>
            <a:spLocks noChangeShapeType="1"/>
          </p:cNvSpPr>
          <p:nvPr/>
        </p:nvSpPr>
        <p:spPr bwMode="auto">
          <a:xfrm>
            <a:off x="1752600" y="3848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Line 213"/>
          <p:cNvSpPr>
            <a:spLocks noChangeShapeType="1"/>
          </p:cNvSpPr>
          <p:nvPr/>
        </p:nvSpPr>
        <p:spPr bwMode="auto">
          <a:xfrm>
            <a:off x="4114800" y="38481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Text Box 214"/>
          <p:cNvSpPr txBox="1">
            <a:spLocks noChangeArrowheads="1"/>
          </p:cNvSpPr>
          <p:nvPr/>
        </p:nvSpPr>
        <p:spPr bwMode="auto">
          <a:xfrm>
            <a:off x="685800" y="36337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Thread A</a:t>
            </a:r>
          </a:p>
        </p:txBody>
      </p:sp>
      <p:sp>
        <p:nvSpPr>
          <p:cNvPr id="19472" name="Line 215"/>
          <p:cNvSpPr>
            <a:spLocks noChangeShapeType="1"/>
          </p:cNvSpPr>
          <p:nvPr/>
        </p:nvSpPr>
        <p:spPr bwMode="auto">
          <a:xfrm>
            <a:off x="1752600" y="4686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Line 216"/>
          <p:cNvSpPr>
            <a:spLocks noChangeShapeType="1"/>
          </p:cNvSpPr>
          <p:nvPr/>
        </p:nvSpPr>
        <p:spPr bwMode="auto">
          <a:xfrm>
            <a:off x="5181600" y="46863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Text Box 217"/>
          <p:cNvSpPr txBox="1">
            <a:spLocks noChangeArrowheads="1"/>
          </p:cNvSpPr>
          <p:nvPr/>
        </p:nvSpPr>
        <p:spPr bwMode="auto">
          <a:xfrm>
            <a:off x="685800" y="4471988"/>
            <a:ext cx="1041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Thread B</a:t>
            </a:r>
          </a:p>
        </p:txBody>
      </p:sp>
      <p:sp>
        <p:nvSpPr>
          <p:cNvPr id="19475" name="Rectangle 218"/>
          <p:cNvSpPr>
            <a:spLocks noChangeArrowheads="1"/>
          </p:cNvSpPr>
          <p:nvPr/>
        </p:nvSpPr>
        <p:spPr bwMode="auto">
          <a:xfrm>
            <a:off x="4419600" y="4533900"/>
            <a:ext cx="14478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Read buffer</a:t>
            </a:r>
          </a:p>
        </p:txBody>
      </p:sp>
      <p:sp>
        <p:nvSpPr>
          <p:cNvPr id="19476" name="Oval 219"/>
          <p:cNvSpPr>
            <a:spLocks noChangeArrowheads="1"/>
          </p:cNvSpPr>
          <p:nvPr/>
        </p:nvSpPr>
        <p:spPr bwMode="auto">
          <a:xfrm>
            <a:off x="2362200" y="36957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lock</a:t>
            </a:r>
          </a:p>
        </p:txBody>
      </p:sp>
      <p:sp>
        <p:nvSpPr>
          <p:cNvPr id="19477" name="Oval 220"/>
          <p:cNvSpPr>
            <a:spLocks noChangeArrowheads="1"/>
          </p:cNvSpPr>
          <p:nvPr/>
        </p:nvSpPr>
        <p:spPr bwMode="auto">
          <a:xfrm>
            <a:off x="4114800" y="3695700"/>
            <a:ext cx="304800" cy="304800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1200">
                <a:solidFill>
                  <a:schemeClr val="bg1"/>
                </a:solidFill>
              </a:rPr>
              <a:t>un</a:t>
            </a:r>
            <a:br>
              <a:rPr lang="en-US" sz="1200">
                <a:solidFill>
                  <a:schemeClr val="bg1"/>
                </a:solidFill>
              </a:rPr>
            </a:br>
            <a:r>
              <a:rPr lang="en-US" sz="1200">
                <a:solidFill>
                  <a:schemeClr val="bg1"/>
                </a:solidFill>
              </a:rPr>
              <a:t>lock</a:t>
            </a:r>
          </a:p>
        </p:txBody>
      </p:sp>
      <p:sp>
        <p:nvSpPr>
          <p:cNvPr id="19478" name="Text Box 221"/>
          <p:cNvSpPr txBox="1">
            <a:spLocks noChangeArrowheads="1"/>
          </p:cNvSpPr>
          <p:nvPr/>
        </p:nvSpPr>
        <p:spPr bwMode="auto">
          <a:xfrm>
            <a:off x="1660525" y="3124200"/>
            <a:ext cx="1485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Monitor.Enter</a:t>
            </a:r>
          </a:p>
        </p:txBody>
      </p:sp>
      <p:sp>
        <p:nvSpPr>
          <p:cNvPr id="19479" name="Text Box 222"/>
          <p:cNvSpPr txBox="1">
            <a:spLocks noChangeArrowheads="1"/>
          </p:cNvSpPr>
          <p:nvPr/>
        </p:nvSpPr>
        <p:spPr bwMode="auto">
          <a:xfrm>
            <a:off x="3695700" y="31623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Monitor.Exit</a:t>
            </a:r>
          </a:p>
        </p:txBody>
      </p:sp>
      <p:sp>
        <p:nvSpPr>
          <p:cNvPr id="19480" name="Oval 223"/>
          <p:cNvSpPr>
            <a:spLocks noChangeArrowheads="1"/>
          </p:cNvSpPr>
          <p:nvPr/>
        </p:nvSpPr>
        <p:spPr bwMode="auto">
          <a:xfrm>
            <a:off x="3352800" y="45339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lock</a:t>
            </a:r>
          </a:p>
        </p:txBody>
      </p:sp>
      <p:sp>
        <p:nvSpPr>
          <p:cNvPr id="19481" name="Line 225"/>
          <p:cNvSpPr>
            <a:spLocks noChangeShapeType="1"/>
          </p:cNvSpPr>
          <p:nvPr/>
        </p:nvSpPr>
        <p:spPr bwMode="auto">
          <a:xfrm>
            <a:off x="3657600" y="46863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2" name="Text Box 226"/>
          <p:cNvSpPr txBox="1">
            <a:spLocks noChangeArrowheads="1"/>
          </p:cNvSpPr>
          <p:nvPr/>
        </p:nvSpPr>
        <p:spPr bwMode="auto">
          <a:xfrm>
            <a:off x="3505200" y="5149850"/>
            <a:ext cx="317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Thread B is blocked, </a:t>
            </a:r>
          </a:p>
          <a:p>
            <a:r>
              <a:rPr lang="en-US"/>
              <a:t>until thread A calls Monitor.Exit</a:t>
            </a:r>
          </a:p>
        </p:txBody>
      </p:sp>
      <p:sp>
        <p:nvSpPr>
          <p:cNvPr id="19483" name="Line 227"/>
          <p:cNvSpPr>
            <a:spLocks noChangeShapeType="1"/>
          </p:cNvSpPr>
          <p:nvPr/>
        </p:nvSpPr>
        <p:spPr bwMode="auto">
          <a:xfrm flipV="1">
            <a:off x="3886200" y="4838700"/>
            <a:ext cx="0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4" name="Text Box 228"/>
          <p:cNvSpPr txBox="1">
            <a:spLocks noChangeArrowheads="1"/>
          </p:cNvSpPr>
          <p:nvPr/>
        </p:nvSpPr>
        <p:spPr bwMode="auto">
          <a:xfrm>
            <a:off x="6019800" y="1981200"/>
            <a:ext cx="264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May read inconsistent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D609CB-DCD7-47E5-9FE8-AEA8FCF554E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smtClean="0"/>
              <a:t>C# </a:t>
            </a:r>
            <a:r>
              <a:rPr lang="en-US" i="1" smtClean="0"/>
              <a:t>lock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574675" y="304800"/>
            <a:ext cx="8001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endParaRPr lang="en-GB" sz="3200" b="1">
              <a:solidFill>
                <a:schemeClr val="tx2"/>
              </a:solidFill>
            </a:endParaRPr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974725" y="914400"/>
            <a:ext cx="7089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Another (simpler) way of locking shared object is to use C# lock keyword.</a:t>
            </a:r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822325" y="1339850"/>
            <a:ext cx="8245475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dirty="0"/>
              <a:t>	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lock(buffer) {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dirty="0"/>
              <a:t>	</a:t>
            </a:r>
            <a:r>
              <a:rPr lang="en-US" sz="2400" dirty="0">
                <a:latin typeface="Arial" pitchFamily="34" charset="0"/>
              </a:rPr>
              <a:t>	for (</a:t>
            </a:r>
            <a:r>
              <a:rPr lang="en-US" sz="2400" dirty="0" err="1">
                <a:latin typeface="Arial" pitchFamily="34" charset="0"/>
              </a:rPr>
              <a:t>int</a:t>
            </a:r>
            <a:r>
              <a:rPr lang="en-US" sz="2400" dirty="0">
                <a:latin typeface="Arial" pitchFamily="34" charset="0"/>
              </a:rPr>
              <a:t> k = 0; k &lt; 100; k++) 	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sum += buffer[k];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dirty="0"/>
              <a:t>	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}	// compiler adds the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</a:rPr>
              <a:t>finally 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section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dirty="0"/>
              <a:t>	</a:t>
            </a:r>
            <a:endParaRPr lang="en-US" sz="2400" dirty="0"/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/>
              <a:t>is functionally equivalent to: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/>
              <a:t>		</a:t>
            </a:r>
            <a:r>
              <a:rPr lang="en-US" sz="2400" dirty="0" err="1">
                <a:solidFill>
                  <a:schemeClr val="folHlink"/>
                </a:solidFill>
                <a:latin typeface="Arial" pitchFamily="34" charset="0"/>
              </a:rPr>
              <a:t>Monitor.Enter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(buffer);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		try {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	for (</a:t>
            </a:r>
            <a:r>
              <a:rPr lang="en-US" sz="2400" dirty="0" err="1">
                <a:latin typeface="Arial" pitchFamily="34" charset="0"/>
              </a:rPr>
              <a:t>int</a:t>
            </a:r>
            <a:r>
              <a:rPr lang="en-US" sz="2400" dirty="0">
                <a:latin typeface="Arial" pitchFamily="34" charset="0"/>
              </a:rPr>
              <a:t> k = 0; k &lt; 100; k++) 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	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			</a:t>
            </a:r>
            <a:r>
              <a:rPr lang="en-US" sz="2400" dirty="0">
                <a:latin typeface="Arial" pitchFamily="34" charset="0"/>
              </a:rPr>
              <a:t>sum += buffer[k];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}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</a:rPr>
              <a:t>finally { 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solidFill>
                  <a:srgbClr val="FF0000"/>
                </a:solidFill>
                <a:latin typeface="Arial" pitchFamily="34" charset="0"/>
              </a:rPr>
              <a:t>			</a:t>
            </a:r>
            <a:r>
              <a:rPr lang="en-US" sz="2400" dirty="0" err="1">
                <a:solidFill>
                  <a:srgbClr val="FF0000"/>
                </a:solidFill>
                <a:latin typeface="Arial" pitchFamily="34" charset="0"/>
              </a:rPr>
              <a:t>Monitor.Exit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</a:rPr>
              <a:t>(buffer);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solidFill>
                  <a:srgbClr val="FF0000"/>
                </a:solidFill>
                <a:latin typeface="Arial" pitchFamily="34" charset="0"/>
              </a:rPr>
              <a:t>		}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6934200" y="3352800"/>
            <a:ext cx="2133600" cy="1524000"/>
          </a:xfrm>
          <a:prstGeom prst="wedgeRoundRectCallout">
            <a:avLst>
              <a:gd name="adj1" fmla="val -146023"/>
              <a:gd name="adj2" fmla="val -7487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C# lock is similar to Java’s “synchronized statements”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25A657-1DB5-4CC7-8159-CE9FA4FF443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Roadmap of Chapter 2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69342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Basic concepts of multithreading and multitasking in UNIX OS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Java multithreading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FF"/>
                </a:solidFill>
              </a:rPr>
              <a:t>C# multithreading using Thread, Monitor, </a:t>
            </a:r>
            <a:r>
              <a:rPr lang="en-US" dirty="0" err="1" smtClean="0">
                <a:solidFill>
                  <a:srgbClr val="0000FF"/>
                </a:solidFill>
              </a:rPr>
              <a:t>ReaderWriterLock</a:t>
            </a:r>
            <a:r>
              <a:rPr lang="en-US" dirty="0" smtClean="0">
                <a:solidFill>
                  <a:srgbClr val="0000FF"/>
                </a:solidFill>
              </a:rPr>
              <a:t> classes, </a:t>
            </a:r>
            <a:r>
              <a:rPr lang="en-US" dirty="0" err="1" smtClean="0">
                <a:solidFill>
                  <a:srgbClr val="0000FF"/>
                </a:solidFill>
              </a:rPr>
              <a:t>Mutex</a:t>
            </a:r>
            <a:endParaRPr lang="en-US" dirty="0">
              <a:solidFill>
                <a:srgbClr val="0000FF"/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0000FF"/>
                </a:solidFill>
              </a:rPr>
              <a:t>Implementation Issues of Lock</a:t>
            </a:r>
          </a:p>
          <a:p>
            <a:pPr eaLnBrk="1" hangingPunct="1">
              <a:defRPr/>
            </a:pPr>
            <a:r>
              <a:rPr lang="en-US" dirty="0" smtClean="0"/>
              <a:t>Semaphore</a:t>
            </a:r>
          </a:p>
          <a:p>
            <a:pPr eaLnBrk="1" hangingPunct="1">
              <a:defRPr/>
            </a:pPr>
            <a:r>
              <a:rPr lang="en-US" dirty="0" smtClean="0"/>
              <a:t>Coordination events</a:t>
            </a:r>
          </a:p>
          <a:p>
            <a:pPr eaLnBrk="1" hangingPunct="1">
              <a:defRPr/>
            </a:pPr>
            <a:r>
              <a:rPr lang="en-US" dirty="0" smtClean="0"/>
              <a:t>Event-driven programming </a:t>
            </a:r>
          </a:p>
          <a:p>
            <a:pPr eaLnBrk="1" hangingPunct="1">
              <a:defRPr/>
            </a:pPr>
            <a:r>
              <a:rPr lang="en-US" dirty="0"/>
              <a:t>C</a:t>
            </a:r>
            <a:r>
              <a:rPr lang="en-US" dirty="0" smtClean="0"/>
              <a:t>ase study of event-driven programming</a:t>
            </a:r>
          </a:p>
          <a:p>
            <a:pPr eaLnBrk="1" hangingPunct="1">
              <a:defRPr/>
            </a:pPr>
            <a:r>
              <a:rPr lang="en-US" dirty="0"/>
              <a:t>Threading-Multicore Performance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6200" y="1143000"/>
            <a:ext cx="150714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Lecture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05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1981200"/>
            <a:ext cx="150714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Lecture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06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2586335"/>
            <a:ext cx="150714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</a:rPr>
              <a:t>Lecture </a:t>
            </a:r>
            <a:r>
              <a:rPr lang="en-US" sz="2400" dirty="0" smtClean="0">
                <a:solidFill>
                  <a:srgbClr val="0000FF"/>
                </a:solidFill>
              </a:rPr>
              <a:t>07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104" name="TextBox 7"/>
          <p:cNvSpPr txBox="1">
            <a:spLocks noChangeArrowheads="1"/>
          </p:cNvSpPr>
          <p:nvPr/>
        </p:nvSpPr>
        <p:spPr bwMode="auto">
          <a:xfrm>
            <a:off x="93663" y="4038600"/>
            <a:ext cx="15071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Lecture </a:t>
            </a:r>
            <a:r>
              <a:rPr lang="en-US" sz="2400" dirty="0" smtClean="0"/>
              <a:t>08</a:t>
            </a:r>
            <a:endParaRPr lang="en-US" sz="2400" dirty="0"/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93056" y="6091535"/>
            <a:ext cx="15071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Lecture </a:t>
            </a:r>
            <a:r>
              <a:rPr lang="en-US" sz="2400" dirty="0" smtClean="0"/>
              <a:t>09</a:t>
            </a:r>
            <a:endParaRPr lang="en-US" sz="2400" dirty="0"/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6541718" y="4029205"/>
            <a:ext cx="2514600" cy="1295400"/>
          </a:xfrm>
          <a:prstGeom prst="wedgeRoundRectCallout">
            <a:avLst>
              <a:gd name="adj1" fmla="val -69650"/>
              <a:gd name="adj2" fmla="val 80872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Assignment 2: Based on the entire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chapter, but more specifically based on the case study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54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460FB8-18D4-46EE-B73B-E09E56D1351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pPr eaLnBrk="1" hangingPunct="1"/>
            <a:r>
              <a:rPr lang="en-US" smtClean="0"/>
              <a:t>Conditionally Acquiring a Lock</a:t>
            </a:r>
          </a:p>
        </p:txBody>
      </p:sp>
      <p:sp>
        <p:nvSpPr>
          <p:cNvPr id="21508" name="Text Box 29"/>
          <p:cNvSpPr txBox="1">
            <a:spLocks noChangeArrowheads="1"/>
          </p:cNvSpPr>
          <p:nvPr/>
        </p:nvSpPr>
        <p:spPr bwMode="auto">
          <a:xfrm>
            <a:off x="304800" y="1066800"/>
            <a:ext cx="86868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tabLst>
                <a:tab pos="914400" algn="l"/>
                <a:tab pos="1371600" algn="l"/>
              </a:tabLst>
            </a:pPr>
            <a:r>
              <a:rPr lang="en-US" sz="2400" dirty="0"/>
              <a:t>If you do NOT want a thread to be blocked, you can use </a:t>
            </a:r>
            <a:r>
              <a:rPr lang="en-US" sz="2400" dirty="0" err="1">
                <a:solidFill>
                  <a:schemeClr val="folHlink"/>
                </a:solidFill>
                <a:latin typeface="Arial" pitchFamily="34" charset="0"/>
              </a:rPr>
              <a:t>Monitor.</a:t>
            </a:r>
            <a:r>
              <a:rPr lang="en-US" sz="2400" dirty="0" err="1">
                <a:solidFill>
                  <a:srgbClr val="008000"/>
                </a:solidFill>
                <a:latin typeface="Arial" pitchFamily="34" charset="0"/>
              </a:rPr>
              <a:t>TryEnter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(buffer), </a:t>
            </a:r>
            <a:r>
              <a:rPr lang="en-US" sz="2400" dirty="0"/>
              <a:t>which</a:t>
            </a:r>
          </a:p>
          <a:p>
            <a:pPr marL="342900" indent="-342900">
              <a:lnSpc>
                <a:spcPct val="120000"/>
              </a:lnSpc>
              <a:buFontTx/>
              <a:buChar char="•"/>
              <a:tabLst>
                <a:tab pos="914400" algn="l"/>
                <a:tab pos="1371600" algn="l"/>
              </a:tabLst>
            </a:pPr>
            <a:r>
              <a:rPr lang="en-US" sz="2400" dirty="0"/>
              <a:t>acquires the </a:t>
            </a:r>
            <a:r>
              <a:rPr lang="en-US" sz="2400" dirty="0">
                <a:solidFill>
                  <a:schemeClr val="hlink"/>
                </a:solidFill>
              </a:rPr>
              <a:t>lock</a:t>
            </a:r>
            <a:r>
              <a:rPr lang="en-US" sz="2400" dirty="0"/>
              <a:t> and returns true, if the </a:t>
            </a:r>
            <a:r>
              <a:rPr lang="en-US" sz="2400" dirty="0">
                <a:solidFill>
                  <a:schemeClr val="hlink"/>
                </a:solidFill>
              </a:rPr>
              <a:t>lock</a:t>
            </a:r>
            <a:r>
              <a:rPr lang="en-US" sz="2400" dirty="0"/>
              <a:t> is available;</a:t>
            </a:r>
          </a:p>
          <a:p>
            <a:pPr marL="342900" indent="-342900">
              <a:lnSpc>
                <a:spcPct val="120000"/>
              </a:lnSpc>
              <a:buFontTx/>
              <a:buChar char="•"/>
              <a:tabLst>
                <a:tab pos="914400" algn="l"/>
                <a:tab pos="1371600" algn="l"/>
              </a:tabLst>
            </a:pPr>
            <a:r>
              <a:rPr lang="en-US" sz="2400" dirty="0"/>
              <a:t>returns false, if the </a:t>
            </a:r>
            <a:r>
              <a:rPr lang="en-US" sz="2400" dirty="0">
                <a:solidFill>
                  <a:schemeClr val="hlink"/>
                </a:solidFill>
              </a:rPr>
              <a:t>lock</a:t>
            </a:r>
            <a:r>
              <a:rPr lang="en-US" sz="2400" dirty="0"/>
              <a:t> is not available.</a:t>
            </a:r>
          </a:p>
          <a:p>
            <a:pPr marL="342900" indent="-342900">
              <a:lnSpc>
                <a:spcPct val="120000"/>
              </a:lnSpc>
              <a:buFontTx/>
              <a:buChar char="•"/>
              <a:tabLst>
                <a:tab pos="914400" algn="l"/>
                <a:tab pos="1371600" algn="l"/>
              </a:tabLst>
            </a:pPr>
            <a:r>
              <a:rPr lang="en-US" sz="2400" dirty="0" smtClean="0"/>
              <a:t>The thread to execute other code, </a:t>
            </a:r>
            <a:r>
              <a:rPr lang="en-US" sz="2400" dirty="0"/>
              <a:t>instead of simply being blocked!</a:t>
            </a:r>
          </a:p>
        </p:txBody>
      </p:sp>
      <p:sp>
        <p:nvSpPr>
          <p:cNvPr id="442398" name="Text Box 30"/>
          <p:cNvSpPr txBox="1">
            <a:spLocks noChangeArrowheads="1"/>
          </p:cNvSpPr>
          <p:nvPr/>
        </p:nvSpPr>
        <p:spPr bwMode="auto">
          <a:xfrm>
            <a:off x="1050925" y="3616325"/>
            <a:ext cx="801687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latin typeface="Arial" pitchFamily="34" charset="0"/>
              </a:rPr>
              <a:t>		if (</a:t>
            </a:r>
            <a:r>
              <a:rPr lang="en-US" sz="2400">
                <a:solidFill>
                  <a:schemeClr val="folHlink"/>
                </a:solidFill>
                <a:latin typeface="Arial" pitchFamily="34" charset="0"/>
              </a:rPr>
              <a:t>Monitor.</a:t>
            </a:r>
            <a:r>
              <a:rPr lang="en-US" sz="2400">
                <a:solidFill>
                  <a:srgbClr val="008000"/>
                </a:solidFill>
                <a:latin typeface="Arial" pitchFamily="34" charset="0"/>
              </a:rPr>
              <a:t>TryEnter</a:t>
            </a:r>
            <a:r>
              <a:rPr lang="en-US" sz="2400">
                <a:solidFill>
                  <a:schemeClr val="folHlink"/>
                </a:solidFill>
                <a:latin typeface="Arial" pitchFamily="34" charset="0"/>
              </a:rPr>
              <a:t>(buffer)</a:t>
            </a:r>
            <a:r>
              <a:rPr lang="en-US" sz="2400">
                <a:latin typeface="Arial" pitchFamily="34" charset="0"/>
              </a:rPr>
              <a:t>)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latin typeface="Arial" pitchFamily="34" charset="0"/>
              </a:rPr>
              <a:t>		{	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latin typeface="Arial" pitchFamily="34" charset="0"/>
              </a:rPr>
              <a:t>			for (int k = 0; k &lt; 100; k++) </a:t>
            </a:r>
            <a:r>
              <a:rPr lang="en-US" sz="2400">
                <a:solidFill>
                  <a:schemeClr val="folHlink"/>
                </a:solidFill>
                <a:latin typeface="Arial" pitchFamily="34" charset="0"/>
              </a:rPr>
              <a:t>	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solidFill>
                  <a:schemeClr val="folHlink"/>
                </a:solidFill>
                <a:latin typeface="Arial" pitchFamily="34" charset="0"/>
              </a:rPr>
              <a:t>			</a:t>
            </a:r>
            <a:r>
              <a:rPr lang="en-US" sz="2400">
                <a:latin typeface="Arial" pitchFamily="34" charset="0"/>
              </a:rPr>
              <a:t>sum += buffer[k];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latin typeface="Arial" pitchFamily="34" charset="0"/>
              </a:rPr>
              <a:t>		}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latin typeface="Arial" pitchFamily="34" charset="0"/>
              </a:rPr>
              <a:t>		else { 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latin typeface="Arial" pitchFamily="34" charset="0"/>
              </a:rPr>
              <a:t>			// do something else and try the lock later again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latin typeface="Arial" pitchFamily="34" charset="0"/>
              </a:rPr>
              <a:t>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4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9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460FB8-18D4-46EE-B73B-E09E56D1351D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Conditionally Acquiring a Lock: More Options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92037"/>
              </p:ext>
            </p:extLst>
          </p:nvPr>
        </p:nvGraphicFramePr>
        <p:xfrm>
          <a:off x="304800" y="1295400"/>
          <a:ext cx="8683487" cy="5147159"/>
        </p:xfrm>
        <a:graphic>
          <a:graphicData uri="http://schemas.openxmlformats.org/drawingml/2006/table">
            <a:tbl>
              <a:tblPr/>
              <a:tblGrid>
                <a:gridCol w="2968488"/>
                <a:gridCol w="5714999"/>
              </a:tblGrid>
              <a:tr h="147114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Name</a:t>
                      </a:r>
                    </a:p>
                  </a:txBody>
                  <a:tcPr marL="15991" marR="15991" marT="15991" marB="1599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Description</a:t>
                      </a:r>
                    </a:p>
                  </a:txBody>
                  <a:tcPr marL="15991" marR="15991" marT="15991" marB="1599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417357">
                <a:tc>
                  <a:txBody>
                    <a:bodyPr/>
                    <a:lstStyle/>
                    <a:p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TryEnter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(Object)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Attempts to acquire an exclusive lock on the specified object.</a:t>
                      </a: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2755">
                <a:tc>
                  <a:txBody>
                    <a:bodyPr/>
                    <a:lstStyle/>
                    <a:p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TryEnter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(Object, </a:t>
                      </a: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Boolean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Attempts to acquire an exclusive lock on the specified object, and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</a:rPr>
                        <a:t>atomically sets a value that indicates whether the lock was taken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7622">
                <a:tc>
                  <a:txBody>
                    <a:bodyPr/>
                    <a:lstStyle/>
                    <a:p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TryEnter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(Object, </a:t>
                      </a: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Int32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Attempts, for the specified number of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</a:rPr>
                        <a:t>milliseconds</a:t>
                      </a:r>
                      <a:r>
                        <a:rPr lang="en-US" sz="1800" dirty="0">
                          <a:effectLst/>
                        </a:rPr>
                        <a:t>, to acquire an exclusive lock on the specified object.</a:t>
                      </a: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7622">
                <a:tc>
                  <a:txBody>
                    <a:bodyPr/>
                    <a:lstStyle/>
                    <a:p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TryEnter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(Object, </a:t>
                      </a:r>
                      <a:r>
                        <a:rPr lang="en-US" sz="1800" u="none" strike="noStrike" dirty="0" err="1">
                          <a:solidFill>
                            <a:srgbClr val="0000FF"/>
                          </a:solidFill>
                          <a:effectLst/>
                        </a:rPr>
                        <a:t>TimeSpan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Attempts, for the specified amount </a:t>
                      </a:r>
                      <a:r>
                        <a:rPr lang="en-US" sz="1800" dirty="0" smtClean="0">
                          <a:effectLst/>
                        </a:rPr>
                        <a:t>in 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effectLst/>
                        </a:rPr>
                        <a:t>TimeSpan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type,</a:t>
                      </a:r>
                      <a:r>
                        <a:rPr lang="en-US" sz="1800" baseline="0" dirty="0" smtClean="0">
                          <a:effectLst/>
                        </a:rPr>
                        <a:t> which has the properties of </a:t>
                      </a:r>
                      <a:r>
                        <a:rPr lang="en-US" sz="1800" baseline="0" dirty="0" smtClean="0">
                          <a:solidFill>
                            <a:srgbClr val="0000FF"/>
                          </a:solidFill>
                          <a:effectLst/>
                        </a:rPr>
                        <a:t>Days, Hours, Minutes, Seconds, Milliseconds, Ticks</a:t>
                      </a:r>
                      <a:r>
                        <a:rPr lang="en-US" sz="1800" baseline="0" dirty="0" smtClean="0">
                          <a:effectLst/>
                        </a:rPr>
                        <a:t>, etc.</a:t>
                      </a:r>
                      <a:endParaRPr lang="en-US" sz="1800" dirty="0">
                        <a:effectLst/>
                      </a:endParaRP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3021">
                <a:tc>
                  <a:txBody>
                    <a:bodyPr/>
                    <a:lstStyle/>
                    <a:p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TryEnter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(Object, </a:t>
                      </a: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Int32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Boolean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Attempts, for the specified number of milliseconds, to acquire an exclusive lock on the specified object, and atomically sets a value that indicates whether the lock was taken.</a:t>
                      </a: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3021">
                <a:tc>
                  <a:txBody>
                    <a:bodyPr/>
                    <a:lstStyle/>
                    <a:p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TryEnter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(Object, 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TimeSpan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Boolean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Attempts, for the specified amount of time, to acquire an exclusive lock on the specified object, and atomically sets a value that indicates whether the lock was taken.</a:t>
                      </a: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25" name="Picture 1" descr="Public meth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tatic mem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ublic meth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tic mem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ublic meth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tic mem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ublic meth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atic mem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Public meth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atic mem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Public meth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tatic mem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85888" y="762000"/>
            <a:ext cx="6919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http://msdn.microsoft.com/en-us/library/system.threading.monitor.tryenter.aspx</a:t>
            </a:r>
          </a:p>
        </p:txBody>
      </p:sp>
    </p:spTree>
    <p:extLst>
      <p:ext uri="{BB962C8B-B14F-4D97-AF65-F5344CB8AC3E}">
        <p14:creationId xmlns:p14="http://schemas.microsoft.com/office/powerpoint/2010/main" val="219297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D30FA7-6B01-4219-82C4-E0D506AB1E9A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pPr eaLnBrk="1" hangingPunct="1"/>
            <a:r>
              <a:rPr lang="en-US" smtClean="0"/>
              <a:t>Wait( ) and Pulse( ) methods in Monitor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8229600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925" indent="-288925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400" dirty="0"/>
              <a:t>In Java: </a:t>
            </a:r>
            <a:r>
              <a:rPr lang="en-US" sz="2400" dirty="0">
                <a:solidFill>
                  <a:srgbClr val="990000"/>
                </a:solidFill>
              </a:rPr>
              <a:t>wait()</a:t>
            </a:r>
            <a:r>
              <a:rPr lang="en-US" sz="2400" dirty="0">
                <a:solidFill>
                  <a:srgbClr val="008000"/>
                </a:solidFill>
              </a:rPr>
              <a:t>, </a:t>
            </a:r>
            <a:r>
              <a:rPr lang="en-US" sz="2400" dirty="0">
                <a:solidFill>
                  <a:srgbClr val="990000"/>
                </a:solidFill>
              </a:rPr>
              <a:t>notify()</a:t>
            </a:r>
            <a:r>
              <a:rPr lang="en-US" sz="2400" dirty="0">
                <a:solidFill>
                  <a:srgbClr val="008000"/>
                </a:solidFill>
              </a:rPr>
              <a:t>, </a:t>
            </a:r>
            <a:r>
              <a:rPr lang="en-US" sz="2400" dirty="0"/>
              <a:t>and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err="1">
                <a:solidFill>
                  <a:srgbClr val="990000"/>
                </a:solidFill>
              </a:rPr>
              <a:t>notifyAll</a:t>
            </a:r>
            <a:r>
              <a:rPr lang="en-US" sz="2400" dirty="0">
                <a:solidFill>
                  <a:srgbClr val="990000"/>
                </a:solidFill>
              </a:rPr>
              <a:t>()</a:t>
            </a:r>
            <a:r>
              <a:rPr lang="en-US" sz="2400" dirty="0">
                <a:solidFill>
                  <a:srgbClr val="008000"/>
                </a:solidFill>
              </a:rPr>
              <a:t>. </a:t>
            </a:r>
            <a:endParaRPr lang="en-US" sz="2400" dirty="0" smtClean="0">
              <a:solidFill>
                <a:srgbClr val="008000"/>
              </a:solidFill>
            </a:endParaRPr>
          </a:p>
          <a:p>
            <a:pPr marL="288925" indent="-288925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400" dirty="0" smtClean="0"/>
              <a:t>In </a:t>
            </a:r>
            <a:r>
              <a:rPr lang="en-US" sz="2400" dirty="0"/>
              <a:t>C#, Monitor class has equivalent methods:  </a:t>
            </a:r>
          </a:p>
          <a:p>
            <a:pPr marL="288925" indent="-288925">
              <a:lnSpc>
                <a:spcPct val="120000"/>
              </a:lnSpc>
              <a:tabLst>
                <a:tab pos="914400" algn="l"/>
                <a:tab pos="1371600" algn="l"/>
              </a:tabLst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folHlink"/>
                </a:solidFill>
                <a:latin typeface="Arial" pitchFamily="34" charset="0"/>
              </a:rPr>
              <a:t>Monitor.Wait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()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folHlink"/>
                </a:solidFill>
                <a:latin typeface="Arial" pitchFamily="34" charset="0"/>
              </a:rPr>
              <a:t>Monitor.Pulse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()</a:t>
            </a:r>
            <a:r>
              <a:rPr lang="en-US" sz="2400" dirty="0"/>
              <a:t>, and</a:t>
            </a:r>
            <a:r>
              <a:rPr lang="en-US" dirty="0"/>
              <a:t> </a:t>
            </a:r>
            <a:r>
              <a:rPr lang="en-US" sz="2400" dirty="0" err="1">
                <a:solidFill>
                  <a:schemeClr val="folHlink"/>
                </a:solidFill>
                <a:latin typeface="Arial" pitchFamily="34" charset="0"/>
              </a:rPr>
              <a:t>Monitor.PulseAll</a:t>
            </a:r>
            <a:r>
              <a:rPr lang="en-US" sz="2400" dirty="0" smtClean="0">
                <a:solidFill>
                  <a:schemeClr val="folHlink"/>
                </a:solidFill>
                <a:latin typeface="Arial" pitchFamily="34" charset="0"/>
              </a:rPr>
              <a:t>()</a:t>
            </a:r>
          </a:p>
          <a:p>
            <a:pPr marL="288925" indent="-288925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400" dirty="0"/>
              <a:t>Using Wait and </a:t>
            </a:r>
            <a:r>
              <a:rPr lang="en-US" sz="2400" dirty="0" smtClean="0"/>
              <a:t>Pulse </a:t>
            </a:r>
            <a:r>
              <a:rPr lang="en-US" sz="2400" dirty="0"/>
              <a:t>is more efficient than using spin-loop.</a:t>
            </a:r>
            <a:endParaRPr lang="en-US" sz="2400" dirty="0"/>
          </a:p>
        </p:txBody>
      </p:sp>
      <p:sp>
        <p:nvSpPr>
          <p:cNvPr id="443396" name="Text Box 4"/>
          <p:cNvSpPr txBox="1">
            <a:spLocks noChangeArrowheads="1"/>
          </p:cNvSpPr>
          <p:nvPr/>
        </p:nvSpPr>
        <p:spPr bwMode="auto">
          <a:xfrm>
            <a:off x="152400" y="2883015"/>
            <a:ext cx="8915400" cy="3822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static void Producer() {	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string[ ]  </a:t>
            </a:r>
            <a:r>
              <a:rPr lang="en-US" sz="2400" dirty="0" err="1">
                <a:latin typeface="Arial" pitchFamily="34" charset="0"/>
              </a:rPr>
              <a:t>str</a:t>
            </a:r>
            <a:r>
              <a:rPr lang="en-US" sz="2400" dirty="0">
                <a:latin typeface="Arial" pitchFamily="34" charset="0"/>
              </a:rPr>
              <a:t> = new string[ ] {“item1”, “item2”, item3”};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lock(queue)  {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	</a:t>
            </a:r>
            <a:r>
              <a:rPr lang="en-US" sz="2400" dirty="0" err="1">
                <a:solidFill>
                  <a:srgbClr val="990000"/>
                </a:solidFill>
                <a:latin typeface="Arial" pitchFamily="34" charset="0"/>
              </a:rPr>
              <a:t>foreach</a:t>
            </a:r>
            <a:r>
              <a:rPr lang="en-US" sz="2400" dirty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en-US" sz="2400" dirty="0">
                <a:latin typeface="Arial" pitchFamily="34" charset="0"/>
              </a:rPr>
              <a:t>(string item in </a:t>
            </a:r>
            <a:r>
              <a:rPr lang="en-US" sz="2400" dirty="0" err="1">
                <a:latin typeface="Arial" pitchFamily="34" charset="0"/>
              </a:rPr>
              <a:t>str</a:t>
            </a:r>
            <a:r>
              <a:rPr lang="en-US" sz="2400" dirty="0">
                <a:latin typeface="Arial" pitchFamily="34" charset="0"/>
              </a:rPr>
              <a:t>) {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		</a:t>
            </a:r>
            <a:r>
              <a:rPr lang="en-US" sz="2400" dirty="0" err="1">
                <a:latin typeface="Arial" pitchFamily="34" charset="0"/>
              </a:rPr>
              <a:t>quene.Enqueue</a:t>
            </a:r>
            <a:r>
              <a:rPr lang="en-US" sz="2400" dirty="0">
                <a:latin typeface="Arial" pitchFamily="34" charset="0"/>
              </a:rPr>
              <a:t> (item);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		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</a:rPr>
              <a:t>Monitor.Pulse</a:t>
            </a:r>
            <a:r>
              <a:rPr lang="en-US" sz="2400" dirty="0">
                <a:latin typeface="Arial" pitchFamily="34" charset="0"/>
              </a:rPr>
              <a:t>(queue);	// notify available item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		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</a:rPr>
              <a:t>Monitor.Wait</a:t>
            </a:r>
            <a:r>
              <a:rPr lang="en-US" sz="2400" dirty="0">
                <a:latin typeface="Arial" pitchFamily="34" charset="0"/>
              </a:rPr>
              <a:t>(queue);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		</a:t>
            </a:r>
            <a:r>
              <a:rPr lang="en-US" sz="2400" dirty="0" err="1">
                <a:latin typeface="Arial" pitchFamily="34" charset="0"/>
              </a:rPr>
              <a:t>Thread.Sleep</a:t>
            </a:r>
            <a:r>
              <a:rPr lang="en-US" sz="2400" dirty="0">
                <a:latin typeface="Arial" pitchFamily="34" charset="0"/>
              </a:rPr>
              <a:t>(500);</a:t>
            </a:r>
          </a:p>
          <a:p>
            <a:pPr marL="342900" indent="-342900">
              <a:lnSpc>
                <a:spcPct val="70000"/>
              </a:lnSpc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	}</a:t>
            </a:r>
          </a:p>
          <a:p>
            <a:pPr marL="342900" indent="-342900">
              <a:lnSpc>
                <a:spcPct val="70000"/>
              </a:lnSpc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}</a:t>
            </a:r>
          </a:p>
          <a:p>
            <a:pPr marL="342900" indent="-342900">
              <a:lnSpc>
                <a:spcPct val="70000"/>
              </a:lnSpc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8B5682-D30A-4CAD-9AE6-B9FBF821693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pPr eaLnBrk="1" hangingPunct="1"/>
            <a:r>
              <a:rPr lang="en-US" smtClean="0"/>
              <a:t>Wait( ) and Pulse( ) methods in Monitor</a:t>
            </a:r>
          </a:p>
        </p:txBody>
      </p:sp>
      <p:sp>
        <p:nvSpPr>
          <p:cNvPr id="444420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84582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400">
                <a:latin typeface="Arial" pitchFamily="34" charset="0"/>
              </a:rPr>
              <a:t>	static void Consumer() {	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400">
                <a:latin typeface="Arial" pitchFamily="34" charset="0"/>
              </a:rPr>
              <a:t>		lock(queue)  {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400">
                <a:latin typeface="Arial" pitchFamily="34" charset="0"/>
              </a:rPr>
              <a:t>			while (true) {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400">
                <a:latin typeface="Arial" pitchFamily="34" charset="0"/>
              </a:rPr>
              <a:t>				if (queue.Count &gt; 0) {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400">
                <a:latin typeface="Arial" pitchFamily="34" charset="0"/>
              </a:rPr>
              <a:t>					while (queue.Count &gt; 0) {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400">
                <a:latin typeface="Arial" pitchFamily="34" charset="0"/>
              </a:rPr>
              <a:t>						string item = (string) queue.Dequeue();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400">
                <a:latin typeface="Arial" pitchFamily="34" charset="0"/>
              </a:rPr>
              <a:t>						ConsoleWriteLine(item);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400">
                <a:latin typeface="Arial" pitchFamily="34" charset="0"/>
              </a:rPr>
              <a:t>					} // endwhile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400">
                <a:latin typeface="Arial" pitchFamily="34" charset="0"/>
              </a:rPr>
              <a:t>					</a:t>
            </a:r>
            <a:r>
              <a:rPr lang="en-US" sz="2400">
                <a:solidFill>
                  <a:schemeClr val="tx2"/>
                </a:solidFill>
                <a:latin typeface="Arial" pitchFamily="34" charset="0"/>
              </a:rPr>
              <a:t>Monitor.Pulse</a:t>
            </a:r>
            <a:r>
              <a:rPr lang="en-US" sz="2400">
                <a:latin typeface="Arial" pitchFamily="34" charset="0"/>
              </a:rPr>
              <a:t>(queue);	// space available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400">
                <a:latin typeface="Arial" pitchFamily="34" charset="0"/>
              </a:rPr>
              <a:t>				} // endif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400">
                <a:latin typeface="Arial" pitchFamily="34" charset="0"/>
              </a:rPr>
              <a:t>				</a:t>
            </a:r>
            <a:r>
              <a:rPr lang="en-US" sz="2400">
                <a:solidFill>
                  <a:schemeClr val="tx2"/>
                </a:solidFill>
                <a:latin typeface="Arial" pitchFamily="34" charset="0"/>
              </a:rPr>
              <a:t>Monitor.Wait</a:t>
            </a:r>
            <a:r>
              <a:rPr lang="en-US" sz="2400">
                <a:latin typeface="Arial" pitchFamily="34" charset="0"/>
              </a:rPr>
              <a:t>(queue)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400">
                <a:latin typeface="Arial" pitchFamily="34" charset="0"/>
              </a:rPr>
              <a:t>			} // endwhile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400">
                <a:latin typeface="Arial" pitchFamily="34" charset="0"/>
              </a:rPr>
              <a:t>		} // endlock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400">
                <a:latin typeface="Arial" pitchFamily="34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05EFDF-7093-44FF-A7B6-4396357FB4A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7162800" cy="788988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Reader/Writer Locks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365125" y="1181100"/>
            <a:ext cx="86264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5425" indent="-225425">
              <a:buFontTx/>
              <a:buChar char="•"/>
            </a:pPr>
            <a:r>
              <a:rPr lang="en-US" sz="2000"/>
              <a:t>Reader/Writer locks have the same functions as Monitor for preventing simultaneous access to the shared  resources that can cause problems;</a:t>
            </a:r>
          </a:p>
          <a:p>
            <a:pPr marL="225425" indent="-225425">
              <a:buFontTx/>
              <a:buChar char="•"/>
            </a:pPr>
            <a:r>
              <a:rPr lang="en-US" sz="2000"/>
              <a:t>Reader/Writer locks are smarter: They allow simultaneous reads – leading to better performance;</a:t>
            </a:r>
          </a:p>
          <a:p>
            <a:pPr marL="225425" indent="-225425">
              <a:buFontTx/>
              <a:buChar char="•"/>
            </a:pPr>
            <a:r>
              <a:rPr lang="en-US" sz="2000"/>
              <a:t>They do not allow overlapped read-write  or write-write.</a:t>
            </a:r>
          </a:p>
        </p:txBody>
      </p:sp>
      <p:sp>
        <p:nvSpPr>
          <p:cNvPr id="24581" name="Text Box 9"/>
          <p:cNvSpPr txBox="1">
            <a:spLocks noChangeArrowheads="1"/>
          </p:cNvSpPr>
          <p:nvPr/>
        </p:nvSpPr>
        <p:spPr bwMode="auto">
          <a:xfrm>
            <a:off x="457200" y="3352800"/>
            <a:ext cx="203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AcquireReaderLock</a:t>
            </a:r>
          </a:p>
        </p:txBody>
      </p:sp>
      <p:sp>
        <p:nvSpPr>
          <p:cNvPr id="24582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201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ReleaseReaderLock</a:t>
            </a:r>
          </a:p>
        </p:txBody>
      </p:sp>
      <p:sp>
        <p:nvSpPr>
          <p:cNvPr id="24583" name="Text Box 11"/>
          <p:cNvSpPr txBox="1">
            <a:spLocks noChangeArrowheads="1"/>
          </p:cNvSpPr>
          <p:nvPr/>
        </p:nvSpPr>
        <p:spPr bwMode="auto">
          <a:xfrm>
            <a:off x="457200" y="4191000"/>
            <a:ext cx="198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AcquireWriterLock</a:t>
            </a:r>
          </a:p>
        </p:txBody>
      </p:sp>
      <p:sp>
        <p:nvSpPr>
          <p:cNvPr id="24584" name="Text Box 12"/>
          <p:cNvSpPr txBox="1">
            <a:spLocks noChangeArrowheads="1"/>
          </p:cNvSpPr>
          <p:nvPr/>
        </p:nvSpPr>
        <p:spPr bwMode="auto">
          <a:xfrm>
            <a:off x="4514850" y="4191000"/>
            <a:ext cx="196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ReleaseWriterLock</a:t>
            </a:r>
          </a:p>
        </p:txBody>
      </p:sp>
      <p:sp>
        <p:nvSpPr>
          <p:cNvPr id="24585" name="Text Box 13"/>
          <p:cNvSpPr txBox="1">
            <a:spLocks noChangeArrowheads="1"/>
          </p:cNvSpPr>
          <p:nvPr/>
        </p:nvSpPr>
        <p:spPr bwMode="auto">
          <a:xfrm>
            <a:off x="457200" y="3733800"/>
            <a:ext cx="203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AcquireReaderLock</a:t>
            </a:r>
          </a:p>
        </p:txBody>
      </p:sp>
      <p:sp>
        <p:nvSpPr>
          <p:cNvPr id="24586" name="Text Box 14"/>
          <p:cNvSpPr txBox="1">
            <a:spLocks noChangeArrowheads="1"/>
          </p:cNvSpPr>
          <p:nvPr/>
        </p:nvSpPr>
        <p:spPr bwMode="auto">
          <a:xfrm>
            <a:off x="3429000" y="3733800"/>
            <a:ext cx="201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ReleaseReaderLock</a:t>
            </a:r>
          </a:p>
        </p:txBody>
      </p:sp>
      <p:sp>
        <p:nvSpPr>
          <p:cNvPr id="24587" name="Rectangle 15"/>
          <p:cNvSpPr>
            <a:spLocks noChangeArrowheads="1"/>
          </p:cNvSpPr>
          <p:nvPr/>
        </p:nvSpPr>
        <p:spPr bwMode="auto">
          <a:xfrm>
            <a:off x="2495550" y="3429000"/>
            <a:ext cx="93345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16"/>
          <p:cNvSpPr>
            <a:spLocks noChangeArrowheads="1"/>
          </p:cNvSpPr>
          <p:nvPr/>
        </p:nvSpPr>
        <p:spPr bwMode="auto">
          <a:xfrm>
            <a:off x="2495550" y="3886200"/>
            <a:ext cx="93345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7"/>
          <p:cNvSpPr>
            <a:spLocks noChangeArrowheads="1"/>
          </p:cNvSpPr>
          <p:nvPr/>
        </p:nvSpPr>
        <p:spPr bwMode="auto">
          <a:xfrm>
            <a:off x="3581400" y="4343400"/>
            <a:ext cx="93345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18"/>
          <p:cNvSpPr>
            <a:spLocks noChangeShapeType="1"/>
          </p:cNvSpPr>
          <p:nvPr/>
        </p:nvSpPr>
        <p:spPr bwMode="auto">
          <a:xfrm>
            <a:off x="2495550" y="4419600"/>
            <a:ext cx="1085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1" name="Text Box 30"/>
          <p:cNvSpPr txBox="1">
            <a:spLocks noChangeArrowheads="1"/>
          </p:cNvSpPr>
          <p:nvPr/>
        </p:nvSpPr>
        <p:spPr bwMode="auto">
          <a:xfrm>
            <a:off x="1447800" y="4662488"/>
            <a:ext cx="198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AcquireWriterLock</a:t>
            </a:r>
          </a:p>
        </p:txBody>
      </p:sp>
      <p:sp>
        <p:nvSpPr>
          <p:cNvPr id="24592" name="Text Box 31"/>
          <p:cNvSpPr txBox="1">
            <a:spLocks noChangeArrowheads="1"/>
          </p:cNvSpPr>
          <p:nvPr/>
        </p:nvSpPr>
        <p:spPr bwMode="auto">
          <a:xfrm>
            <a:off x="5505450" y="4662488"/>
            <a:ext cx="196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ReleaseWriterLock</a:t>
            </a:r>
          </a:p>
        </p:txBody>
      </p:sp>
      <p:sp>
        <p:nvSpPr>
          <p:cNvPr id="24593" name="Rectangle 32"/>
          <p:cNvSpPr>
            <a:spLocks noChangeArrowheads="1"/>
          </p:cNvSpPr>
          <p:nvPr/>
        </p:nvSpPr>
        <p:spPr bwMode="auto">
          <a:xfrm>
            <a:off x="4572000" y="4814888"/>
            <a:ext cx="93345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33"/>
          <p:cNvSpPr>
            <a:spLocks noChangeShapeType="1"/>
          </p:cNvSpPr>
          <p:nvPr/>
        </p:nvSpPr>
        <p:spPr bwMode="auto">
          <a:xfrm>
            <a:off x="3486150" y="4891088"/>
            <a:ext cx="1085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5" name="Text Box 34"/>
          <p:cNvSpPr txBox="1">
            <a:spLocks noChangeArrowheads="1"/>
          </p:cNvSpPr>
          <p:nvPr/>
        </p:nvSpPr>
        <p:spPr bwMode="auto">
          <a:xfrm>
            <a:off x="3092450" y="5119688"/>
            <a:ext cx="203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AcquireReaderLock</a:t>
            </a:r>
          </a:p>
        </p:txBody>
      </p:sp>
      <p:sp>
        <p:nvSpPr>
          <p:cNvPr id="24596" name="Text Box 35"/>
          <p:cNvSpPr txBox="1">
            <a:spLocks noChangeArrowheads="1"/>
          </p:cNvSpPr>
          <p:nvPr/>
        </p:nvSpPr>
        <p:spPr bwMode="auto">
          <a:xfrm>
            <a:off x="6521450" y="5119688"/>
            <a:ext cx="201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ReleaseReaderLock</a:t>
            </a:r>
          </a:p>
        </p:txBody>
      </p:sp>
      <p:sp>
        <p:nvSpPr>
          <p:cNvPr id="24597" name="Rectangle 36"/>
          <p:cNvSpPr>
            <a:spLocks noChangeArrowheads="1"/>
          </p:cNvSpPr>
          <p:nvPr/>
        </p:nvSpPr>
        <p:spPr bwMode="auto">
          <a:xfrm>
            <a:off x="5588000" y="5272088"/>
            <a:ext cx="93345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Line 38"/>
          <p:cNvSpPr>
            <a:spLocks noChangeShapeType="1"/>
          </p:cNvSpPr>
          <p:nvPr/>
        </p:nvSpPr>
        <p:spPr bwMode="auto">
          <a:xfrm>
            <a:off x="5130800" y="53340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F51809-1E6F-495C-B1A8-322E5A69601C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Example Using ReaderWriter Locks: Main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69288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using System;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using System.Threading;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class MyApp</a:t>
            </a:r>
            <a:r>
              <a:rPr lang="en-US" sz="1800" dirty="0" smtClean="0">
                <a:latin typeface="Arial" pitchFamily="34" charset="0"/>
              </a:rPr>
              <a:t> </a:t>
            </a:r>
            <a:r>
              <a:rPr lang="en-US" sz="1800" noProof="1" smtClean="0">
                <a:latin typeface="Arial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    static Random rng = new Random();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    static byte[</a:t>
            </a:r>
            <a:r>
              <a:rPr lang="en-US" sz="1800" dirty="0" smtClean="0">
                <a:latin typeface="Arial" pitchFamily="34" charset="0"/>
              </a:rPr>
              <a:t> </a:t>
            </a:r>
            <a:r>
              <a:rPr lang="en-US" sz="1800" noProof="1" smtClean="0">
                <a:latin typeface="Arial" pitchFamily="34" charset="0"/>
              </a:rPr>
              <a:t>] buffer = new byte[100];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    static Thread writer;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    static </a:t>
            </a:r>
            <a:r>
              <a:rPr lang="en-US" sz="1800" noProof="1" smtClean="0">
                <a:solidFill>
                  <a:srgbClr val="990000"/>
                </a:solidFill>
                <a:latin typeface="Arial" pitchFamily="34" charset="0"/>
              </a:rPr>
              <a:t>ReaderWriterLock </a:t>
            </a:r>
            <a:r>
              <a:rPr lang="en-US" sz="1800" u="sng" noProof="1" smtClean="0">
                <a:solidFill>
                  <a:srgbClr val="990000"/>
                </a:solidFill>
                <a:latin typeface="Arial" pitchFamily="34" charset="0"/>
              </a:rPr>
              <a:t>rwlock</a:t>
            </a:r>
            <a:r>
              <a:rPr lang="en-US" sz="1800" noProof="1" smtClean="0">
                <a:solidFill>
                  <a:srgbClr val="990000"/>
                </a:solidFill>
                <a:latin typeface="Arial" pitchFamily="34" charset="0"/>
              </a:rPr>
              <a:t> = new ReaderWriterLock();</a:t>
            </a:r>
            <a:r>
              <a:rPr lang="en-US" sz="1800" dirty="0" smtClean="0">
                <a:latin typeface="Arial" pitchFamily="34" charset="0"/>
              </a:rPr>
              <a:t> </a:t>
            </a:r>
            <a:r>
              <a:rPr lang="en-US" sz="1800" dirty="0" smtClean="0">
                <a:solidFill>
                  <a:schemeClr val="accent1"/>
                </a:solidFill>
                <a:latin typeface="Arial" pitchFamily="34" charset="0"/>
              </a:rPr>
              <a:t>// lib class</a:t>
            </a:r>
            <a:endParaRPr lang="en-US" sz="1800" noProof="1" smtClean="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    static void Main()  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                for (int i = 0; i &lt; 100; i++)</a:t>
            </a:r>
            <a:r>
              <a:rPr lang="en-US" sz="1800" dirty="0" smtClean="0">
                <a:latin typeface="Arial" pitchFamily="34" charset="0"/>
              </a:rPr>
              <a:t>	 	</a:t>
            </a:r>
            <a:r>
              <a:rPr lang="en-US" sz="1800" noProof="1" smtClean="0">
                <a:solidFill>
                  <a:schemeClr val="accent1"/>
                </a:solidFill>
                <a:latin typeface="Arial" pitchFamily="34" charset="0"/>
              </a:rPr>
              <a:t>// Initialize the buffer</a:t>
            </a:r>
            <a:endParaRPr lang="en-US" sz="1800" noProof="1" smtClean="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            buffer[i] = (byte)(i + 1);        </a:t>
            </a:r>
            <a:endParaRPr lang="en-US" sz="1800" noProof="1" smtClean="0">
              <a:solidFill>
                <a:schemeClr val="accent1"/>
              </a:solidFill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        </a:t>
            </a:r>
            <a:r>
              <a:rPr lang="en-US" sz="1800" noProof="1" smtClean="0">
                <a:solidFill>
                  <a:srgbClr val="0000FF"/>
                </a:solidFill>
                <a:latin typeface="Arial" pitchFamily="34" charset="0"/>
              </a:rPr>
              <a:t>writer = new Thread(new ThreadStart(WriterFunc));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</a:rPr>
              <a:t> </a:t>
            </a:r>
            <a:endParaRPr lang="en-US" sz="1800" noProof="1" smtClean="0">
              <a:solidFill>
                <a:srgbClr val="0000FF"/>
              </a:solidFill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        writer.Start();</a:t>
            </a:r>
            <a:r>
              <a:rPr lang="en-US" sz="1800" dirty="0" smtClean="0">
                <a:latin typeface="Arial" pitchFamily="34" charset="0"/>
              </a:rPr>
              <a:t>	 		</a:t>
            </a:r>
            <a:r>
              <a:rPr lang="en-US" sz="1800" noProof="1" smtClean="0">
                <a:solidFill>
                  <a:schemeClr val="accent1"/>
                </a:solidFill>
                <a:latin typeface="Arial" pitchFamily="34" charset="0"/>
              </a:rPr>
              <a:t>// Start </a:t>
            </a:r>
            <a:r>
              <a:rPr lang="en-US" sz="1800" b="1" noProof="1" smtClean="0">
                <a:solidFill>
                  <a:schemeClr val="accent1"/>
                </a:solidFill>
                <a:latin typeface="Arial" pitchFamily="34" charset="0"/>
              </a:rPr>
              <a:t>one</a:t>
            </a:r>
            <a:r>
              <a:rPr lang="en-US" sz="1800" noProof="1" smtClean="0">
                <a:solidFill>
                  <a:schemeClr val="accent1"/>
                </a:solidFill>
                <a:latin typeface="Arial" pitchFamily="34" charset="0"/>
              </a:rPr>
              <a:t> writer thread</a:t>
            </a:r>
            <a:endParaRPr lang="en-US" sz="1800" noProof="1" smtClean="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</a:rPr>
              <a:t>	  </a:t>
            </a:r>
            <a:r>
              <a:rPr lang="en-US" sz="1800" noProof="1" smtClean="0">
                <a:latin typeface="Arial" pitchFamily="34" charset="0"/>
              </a:rPr>
              <a:t>Thread[</a:t>
            </a:r>
            <a:r>
              <a:rPr lang="en-US" sz="1800" dirty="0" smtClean="0">
                <a:latin typeface="Arial" pitchFamily="34" charset="0"/>
              </a:rPr>
              <a:t> </a:t>
            </a:r>
            <a:r>
              <a:rPr lang="en-US" sz="1800" noProof="1" smtClean="0">
                <a:latin typeface="Arial" pitchFamily="34" charset="0"/>
              </a:rPr>
              <a:t>] readers = new Thread[10];</a:t>
            </a:r>
            <a:r>
              <a:rPr lang="en-US" sz="1800" dirty="0" smtClean="0">
                <a:latin typeface="Arial" pitchFamily="34" charset="0"/>
              </a:rPr>
              <a:t>	</a:t>
            </a:r>
            <a:r>
              <a:rPr lang="en-US" sz="1800" noProof="1" smtClean="0">
                <a:solidFill>
                  <a:schemeClr val="accent1"/>
                </a:solidFill>
                <a:latin typeface="Arial" pitchFamily="34" charset="0"/>
              </a:rPr>
              <a:t>// Create </a:t>
            </a:r>
            <a:r>
              <a:rPr lang="en-US" sz="1800" b="1" dirty="0" smtClean="0">
                <a:solidFill>
                  <a:schemeClr val="accent1"/>
                </a:solidFill>
                <a:latin typeface="Arial" pitchFamily="34" charset="0"/>
              </a:rPr>
              <a:t>ten</a:t>
            </a:r>
            <a:r>
              <a:rPr lang="en-US" sz="1800" noProof="1" smtClean="0">
                <a:solidFill>
                  <a:schemeClr val="accent1"/>
                </a:solidFill>
                <a:latin typeface="Arial" pitchFamily="34" charset="0"/>
              </a:rPr>
              <a:t> reader threads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        for (int i = 0; i &lt; </a:t>
            </a:r>
            <a:r>
              <a:rPr lang="en-US" sz="1800" noProof="1" smtClean="0">
                <a:solidFill>
                  <a:srgbClr val="990000"/>
                </a:solidFill>
                <a:latin typeface="Arial" pitchFamily="34" charset="0"/>
              </a:rPr>
              <a:t>10;</a:t>
            </a:r>
            <a:r>
              <a:rPr lang="en-US" sz="1800" noProof="1" smtClean="0">
                <a:latin typeface="Arial" pitchFamily="34" charset="0"/>
              </a:rPr>
              <a:t> i++)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            </a:t>
            </a:r>
            <a:r>
              <a:rPr lang="en-US" sz="1800" noProof="1" smtClean="0">
                <a:solidFill>
                  <a:srgbClr val="0000FF"/>
                </a:solidFill>
                <a:latin typeface="Arial" pitchFamily="34" charset="0"/>
              </a:rPr>
              <a:t>readers[i] = new Thread(new ThreadStart(ReaderFunc));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            readers[i].Name = (i + 1).ToString();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            readers[i].Start();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        }</a:t>
            </a:r>
            <a:r>
              <a:rPr lang="en-US" sz="1800" dirty="0" smtClean="0">
                <a:latin typeface="Arial" pitchFamily="34" charset="0"/>
              </a:rPr>
              <a:t> </a:t>
            </a:r>
            <a:r>
              <a:rPr lang="en-US" sz="1800" dirty="0" smtClean="0">
                <a:solidFill>
                  <a:schemeClr val="accent1"/>
                </a:solidFill>
                <a:latin typeface="Arial" pitchFamily="34" charset="0"/>
              </a:rPr>
              <a:t>// end for</a:t>
            </a:r>
            <a:endParaRPr lang="en-US" sz="1800" noProof="1" smtClean="0">
              <a:solidFill>
                <a:schemeClr val="accent1"/>
              </a:solidFill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    }</a:t>
            </a:r>
            <a:r>
              <a:rPr lang="en-US" sz="1800" dirty="0" smtClean="0">
                <a:latin typeface="Arial" pitchFamily="34" charset="0"/>
              </a:rPr>
              <a:t> </a:t>
            </a:r>
            <a:r>
              <a:rPr lang="en-US" sz="1800" dirty="0" smtClean="0">
                <a:solidFill>
                  <a:schemeClr val="accent1"/>
                </a:solidFill>
                <a:latin typeface="Arial" pitchFamily="34" charset="0"/>
              </a:rPr>
              <a:t>// end Main()</a:t>
            </a:r>
          </a:p>
        </p:txBody>
      </p:sp>
      <p:sp>
        <p:nvSpPr>
          <p:cNvPr id="5" name="Oval Callout 4"/>
          <p:cNvSpPr>
            <a:spLocks noChangeArrowheads="1"/>
          </p:cNvSpPr>
          <p:nvPr/>
        </p:nvSpPr>
        <p:spPr bwMode="auto">
          <a:xfrm>
            <a:off x="5334000" y="1066800"/>
            <a:ext cx="2971800" cy="1219200"/>
          </a:xfrm>
          <a:prstGeom prst="wedgeEllipseCallout">
            <a:avLst>
              <a:gd name="adj1" fmla="val -69329"/>
              <a:gd name="adj2" fmla="val 8450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Create an object of ReaderWriteLock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C0E75E-B1F2-4534-849B-0BF441082DE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Example Using ReaderWriter Locks: Reader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990600"/>
            <a:ext cx="8269287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static void ReaderFunc()</a:t>
            </a:r>
            <a:r>
              <a:rPr lang="en-US" sz="1800" smtClean="0">
                <a:latin typeface="Arial" pitchFamily="34" charset="0"/>
              </a:rPr>
              <a:t> </a:t>
            </a:r>
            <a:r>
              <a:rPr lang="en-US" sz="1800" noProof="1" smtClean="0">
                <a:latin typeface="Arial" pitchFamily="34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smtClean="0">
                <a:latin typeface="Arial" pitchFamily="34" charset="0"/>
              </a:rPr>
              <a:t>	</a:t>
            </a:r>
            <a:r>
              <a:rPr lang="en-US" sz="1800" noProof="1" smtClean="0">
                <a:latin typeface="Arial" pitchFamily="34" charset="0"/>
              </a:rPr>
              <a:t>for (int i = 0; writer.IsAlive; i++)</a:t>
            </a:r>
            <a:r>
              <a:rPr lang="en-US" sz="1800" smtClean="0">
                <a:latin typeface="Arial" pitchFamily="34" charset="0"/>
              </a:rPr>
              <a:t> {		</a:t>
            </a:r>
            <a:r>
              <a:rPr lang="en-US" sz="1800" noProof="1" smtClean="0">
                <a:solidFill>
                  <a:schemeClr val="accent1"/>
                </a:solidFill>
                <a:latin typeface="Arial" pitchFamily="34" charset="0"/>
              </a:rPr>
              <a:t>// Loop until the writer thread ends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smtClean="0">
                <a:latin typeface="Arial" pitchFamily="34" charset="0"/>
              </a:rPr>
              <a:t>		</a:t>
            </a:r>
            <a:r>
              <a:rPr lang="en-US" sz="1800" noProof="1" smtClean="0">
                <a:latin typeface="Arial" pitchFamily="34" charset="0"/>
              </a:rPr>
              <a:t>int sum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smtClean="0">
                <a:latin typeface="Arial" pitchFamily="34" charset="0"/>
              </a:rPr>
              <a:t>		</a:t>
            </a:r>
            <a:r>
              <a:rPr lang="en-US" sz="1800" u="sng" noProof="1" smtClean="0">
                <a:solidFill>
                  <a:srgbClr val="990000"/>
                </a:solidFill>
                <a:latin typeface="Arial" pitchFamily="34" charset="0"/>
              </a:rPr>
              <a:t>rwlock</a:t>
            </a:r>
            <a:r>
              <a:rPr lang="en-US" sz="1800" noProof="1" smtClean="0">
                <a:solidFill>
                  <a:srgbClr val="990000"/>
                </a:solidFill>
                <a:latin typeface="Arial" pitchFamily="34" charset="0"/>
              </a:rPr>
              <a:t>.AcquireReaderLock(Timeout.Infinite); </a:t>
            </a:r>
            <a:r>
              <a:rPr lang="en-US" sz="1800" noProof="1" smtClean="0">
                <a:solidFill>
                  <a:schemeClr val="accent1"/>
                </a:solidFill>
                <a:latin typeface="Arial" pitchFamily="34" charset="0"/>
              </a:rPr>
              <a:t>// or a number in millisec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   try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smtClean="0">
                <a:latin typeface="Arial" pitchFamily="34" charset="0"/>
              </a:rPr>
              <a:t>			</a:t>
            </a:r>
            <a:r>
              <a:rPr lang="en-US" sz="1800" noProof="1" smtClean="0">
                <a:latin typeface="Arial" pitchFamily="34" charset="0"/>
              </a:rPr>
              <a:t>for (int k = 0; k &lt; 100; k++)</a:t>
            </a:r>
            <a:r>
              <a:rPr lang="en-US" sz="1800" smtClean="0">
                <a:latin typeface="Arial" pitchFamily="34" charset="0"/>
              </a:rPr>
              <a:t>	</a:t>
            </a:r>
            <a:r>
              <a:rPr lang="en-US" sz="1800" noProof="1" smtClean="0">
                <a:solidFill>
                  <a:schemeClr val="accent1"/>
                </a:solidFill>
                <a:latin typeface="Arial" pitchFamily="34" charset="0"/>
              </a:rPr>
              <a:t>// Sum the values in the buffer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smtClean="0">
                <a:latin typeface="Arial" pitchFamily="34" charset="0"/>
              </a:rPr>
              <a:t>				</a:t>
            </a:r>
            <a:r>
              <a:rPr lang="en-US" sz="1800" noProof="1" smtClean="0">
                <a:latin typeface="Arial" pitchFamily="34" charset="0"/>
              </a:rPr>
              <a:t>sum += buffer[k];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smtClean="0">
                <a:latin typeface="Arial" pitchFamily="34" charset="0"/>
              </a:rPr>
              <a:t>		</a:t>
            </a:r>
            <a:r>
              <a:rPr lang="en-US" sz="1800" noProof="1" smtClean="0">
                <a:latin typeface="Arial" pitchFamily="34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smtClean="0">
                <a:latin typeface="Arial" pitchFamily="34" charset="0"/>
              </a:rPr>
              <a:t>		</a:t>
            </a:r>
            <a:r>
              <a:rPr lang="en-US" sz="1800" noProof="1" smtClean="0">
                <a:latin typeface="Arial" pitchFamily="34" charset="0"/>
              </a:rPr>
              <a:t>finally</a:t>
            </a:r>
            <a:r>
              <a:rPr lang="en-US" sz="1800" smtClean="0">
                <a:latin typeface="Arial" pitchFamily="34" charset="0"/>
              </a:rPr>
              <a:t> </a:t>
            </a:r>
            <a:r>
              <a:rPr lang="en-US" sz="1800" noProof="1" smtClean="0">
                <a:latin typeface="Arial" pitchFamily="34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smtClean="0">
                <a:latin typeface="Arial" pitchFamily="34" charset="0"/>
              </a:rPr>
              <a:t>			</a:t>
            </a:r>
            <a:r>
              <a:rPr lang="en-US" sz="1800" noProof="1" smtClean="0">
                <a:solidFill>
                  <a:srgbClr val="990000"/>
                </a:solidFill>
                <a:latin typeface="Arial" pitchFamily="34" charset="0"/>
              </a:rPr>
              <a:t>rwlock.ReleaseReaderLock();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smtClean="0">
                <a:latin typeface="Arial" pitchFamily="34" charset="0"/>
              </a:rPr>
              <a:t>		</a:t>
            </a:r>
            <a:r>
              <a:rPr lang="en-US" sz="1800" noProof="1" smtClean="0">
                <a:latin typeface="Arial" pitchFamily="34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smtClean="0">
                <a:latin typeface="Arial" pitchFamily="34" charset="0"/>
              </a:rPr>
              <a:t>		</a:t>
            </a:r>
            <a:r>
              <a:rPr lang="en-US" sz="1800" noProof="1" smtClean="0">
                <a:latin typeface="Arial" pitchFamily="34" charset="0"/>
              </a:rPr>
              <a:t>Console.WriteLine("sum = {0}", sum);</a:t>
            </a:r>
            <a:endParaRPr lang="en-US" sz="1800" smtClean="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smtClean="0">
                <a:latin typeface="Arial" pitchFamily="34" charset="0"/>
              </a:rPr>
              <a:t>		</a:t>
            </a:r>
            <a:r>
              <a:rPr lang="en-US" sz="1800" noProof="1" smtClean="0">
                <a:latin typeface="Arial" pitchFamily="34" charset="0"/>
              </a:rPr>
              <a:t>if (sum != 5050)</a:t>
            </a:r>
            <a:r>
              <a:rPr lang="en-US" sz="1800" smtClean="0">
                <a:latin typeface="Arial" pitchFamily="34" charset="0"/>
              </a:rPr>
              <a:t>	{ 	</a:t>
            </a:r>
            <a:r>
              <a:rPr lang="en-US" sz="1800" noProof="1" smtClean="0">
                <a:solidFill>
                  <a:schemeClr val="accent1"/>
                </a:solidFill>
                <a:latin typeface="Arial" pitchFamily="34" charset="0"/>
              </a:rPr>
              <a:t>// Report an error if the sum is incorrect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smtClean="0">
                <a:latin typeface="Arial" pitchFamily="34" charset="0"/>
              </a:rPr>
              <a:t>			</a:t>
            </a:r>
            <a:r>
              <a:rPr lang="en-US" sz="1800" noProof="1" smtClean="0">
                <a:latin typeface="Arial" pitchFamily="34" charset="0"/>
              </a:rPr>
              <a:t>string message = String.Format("Thread {0} " +</a:t>
            </a:r>
            <a:r>
              <a:rPr lang="en-US" sz="1800" smtClean="0">
                <a:latin typeface="Arial" pitchFamily="34" charset="0"/>
              </a:rPr>
              <a:t> </a:t>
            </a:r>
            <a:r>
              <a:rPr lang="en-US" sz="1800" noProof="1" smtClean="0">
                <a:latin typeface="Arial" pitchFamily="34" charset="0"/>
              </a:rPr>
              <a:t>"reports a corrupt</a:t>
            </a:r>
            <a:r>
              <a:rPr lang="en-US" sz="1800" smtClean="0">
                <a:latin typeface="Arial" pitchFamily="34" charset="0"/>
              </a:rPr>
              <a:t> 	</a:t>
            </a:r>
            <a:r>
              <a:rPr lang="en-US" sz="1800" noProof="1" smtClean="0">
                <a:latin typeface="Arial" pitchFamily="34" charset="0"/>
              </a:rPr>
              <a:t>read on iteration {1}",</a:t>
            </a:r>
            <a:r>
              <a:rPr lang="en-US" sz="1800" smtClean="0">
                <a:latin typeface="Arial" pitchFamily="34" charset="0"/>
              </a:rPr>
              <a:t> </a:t>
            </a:r>
            <a:r>
              <a:rPr lang="en-US" sz="1800" noProof="1" smtClean="0">
                <a:latin typeface="Arial" pitchFamily="34" charset="0"/>
              </a:rPr>
              <a:t>Thread.CurrentThread.Name, i + 1);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smtClean="0">
                <a:latin typeface="Arial" pitchFamily="34" charset="0"/>
              </a:rPr>
              <a:t>			</a:t>
            </a:r>
            <a:r>
              <a:rPr lang="en-US" sz="1800" noProof="1" smtClean="0">
                <a:latin typeface="Arial" pitchFamily="34" charset="0"/>
              </a:rPr>
              <a:t>Console.WriteLine(message);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smtClean="0">
                <a:latin typeface="Arial" pitchFamily="34" charset="0"/>
              </a:rPr>
              <a:t>			</a:t>
            </a:r>
            <a:r>
              <a:rPr lang="en-US" sz="1800" noProof="1" smtClean="0">
                <a:latin typeface="Arial" pitchFamily="34" charset="0"/>
              </a:rPr>
              <a:t>writer.Abort();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smtClean="0">
                <a:latin typeface="Arial" pitchFamily="34" charset="0"/>
              </a:rPr>
              <a:t>			</a:t>
            </a:r>
            <a:r>
              <a:rPr lang="en-US" sz="1800" noProof="1" smtClean="0">
                <a:latin typeface="Arial" pitchFamily="34" charset="0"/>
              </a:rPr>
              <a:t>return;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    }</a:t>
            </a:r>
            <a:r>
              <a:rPr lang="en-US" sz="1800" smtClean="0">
                <a:latin typeface="Arial" pitchFamily="34" charset="0"/>
              </a:rPr>
              <a:t> </a:t>
            </a:r>
            <a:r>
              <a:rPr lang="en-US" sz="1800" smtClean="0">
                <a:solidFill>
                  <a:schemeClr val="accent1"/>
                </a:solidFill>
                <a:latin typeface="Arial" pitchFamily="34" charset="0"/>
              </a:rPr>
              <a:t>// end if</a:t>
            </a:r>
            <a:endParaRPr lang="en-US" sz="1800" noProof="1" smtClean="0">
              <a:solidFill>
                <a:schemeClr val="accent1"/>
              </a:solidFill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}</a:t>
            </a:r>
            <a:r>
              <a:rPr lang="en-US" sz="1800" smtClean="0">
                <a:latin typeface="Arial" pitchFamily="34" charset="0"/>
              </a:rPr>
              <a:t> </a:t>
            </a:r>
            <a:r>
              <a:rPr lang="en-US" sz="1800" smtClean="0">
                <a:solidFill>
                  <a:schemeClr val="accent1"/>
                </a:solidFill>
                <a:latin typeface="Arial" pitchFamily="34" charset="0"/>
              </a:rPr>
              <a:t>// end for</a:t>
            </a:r>
            <a:endParaRPr lang="en-US" sz="1800" noProof="1" smtClean="0">
              <a:solidFill>
                <a:schemeClr val="accent1"/>
              </a:solidFill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}</a:t>
            </a:r>
            <a:r>
              <a:rPr lang="en-US" sz="1800" smtClean="0">
                <a:latin typeface="Arial" pitchFamily="34" charset="0"/>
              </a:rPr>
              <a:t> </a:t>
            </a:r>
            <a:r>
              <a:rPr lang="en-US" sz="1800" smtClean="0">
                <a:solidFill>
                  <a:schemeClr val="accent1"/>
                </a:solidFill>
                <a:latin typeface="Arial" pitchFamily="34" charset="0"/>
              </a:rPr>
              <a:t>// end ReaderFunc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81A59B-7F22-4BB2-8AE0-96492BBADA1B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Example Using ReaderWriter Locks: Writer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7315200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static void WriterFunc()</a:t>
            </a:r>
            <a:r>
              <a:rPr lang="en-US" sz="1800" dirty="0" smtClean="0">
                <a:latin typeface="Arial" pitchFamily="34" charset="0"/>
              </a:rPr>
              <a:t> </a:t>
            </a:r>
            <a:r>
              <a:rPr lang="en-US" sz="1800" noProof="1" smtClean="0">
                <a:latin typeface="Arial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DateTime start = DateTime.Now;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</a:t>
            </a:r>
            <a:r>
              <a:rPr lang="en-US" sz="1800" noProof="1" smtClean="0">
                <a:solidFill>
                  <a:schemeClr val="accent1"/>
                </a:solidFill>
                <a:latin typeface="Arial" pitchFamily="34" charset="0"/>
              </a:rPr>
              <a:t>// Loop for up to 10 seconds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while ((DateTime.Now - start).Seconds &lt; 10)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    int j = rng.Next(0, 100);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    int k = rng.Next(0, 100);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    </a:t>
            </a:r>
            <a:r>
              <a:rPr lang="en-US" sz="1800" noProof="1" smtClean="0">
                <a:solidFill>
                  <a:srgbClr val="990000"/>
                </a:solidFill>
                <a:latin typeface="Arial" pitchFamily="34" charset="0"/>
              </a:rPr>
              <a:t>rwlock.AcquireWriterLock(300); // wait for 300 millisec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    try</a:t>
            </a:r>
            <a:r>
              <a:rPr lang="en-US" sz="1800" dirty="0" smtClean="0">
                <a:latin typeface="Arial" pitchFamily="34" charset="0"/>
              </a:rPr>
              <a:t> </a:t>
            </a:r>
            <a:r>
              <a:rPr lang="en-US" sz="1800" noProof="1" smtClean="0">
                <a:latin typeface="Arial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        Swap(ref buffer[j], ref buffer[k]);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    finally</a:t>
            </a:r>
            <a:r>
              <a:rPr lang="en-US" sz="1800" dirty="0" smtClean="0">
                <a:latin typeface="Arial" pitchFamily="34" charset="0"/>
              </a:rPr>
              <a:t> </a:t>
            </a:r>
            <a:r>
              <a:rPr lang="en-US" sz="1800" noProof="1" smtClean="0">
                <a:latin typeface="Arial" pitchFamily="34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        </a:t>
            </a:r>
            <a:r>
              <a:rPr lang="en-US" sz="1800" noProof="1" smtClean="0">
                <a:solidFill>
                  <a:srgbClr val="990000"/>
                </a:solidFill>
                <a:latin typeface="Arial" pitchFamily="34" charset="0"/>
              </a:rPr>
              <a:t>rwlock.ReleaseWriterLock();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}</a:t>
            </a:r>
            <a:r>
              <a:rPr lang="en-US" sz="1800" dirty="0" smtClean="0">
                <a:latin typeface="Arial" pitchFamily="34" charset="0"/>
              </a:rPr>
              <a:t> </a:t>
            </a:r>
            <a:r>
              <a:rPr lang="en-US" sz="1800" dirty="0" smtClean="0">
                <a:solidFill>
                  <a:schemeClr val="accent1"/>
                </a:solidFill>
                <a:latin typeface="Arial" pitchFamily="34" charset="0"/>
              </a:rPr>
              <a:t>// end while</a:t>
            </a:r>
            <a:endParaRPr lang="en-US" sz="1800" noProof="1" smtClean="0">
              <a:solidFill>
                <a:schemeClr val="accent1"/>
              </a:solidFill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}</a:t>
            </a:r>
            <a:r>
              <a:rPr lang="en-US" sz="1800" dirty="0" smtClean="0">
                <a:latin typeface="Arial" pitchFamily="34" charset="0"/>
              </a:rPr>
              <a:t> </a:t>
            </a:r>
            <a:r>
              <a:rPr lang="en-US" sz="1800" dirty="0" smtClean="0">
                <a:solidFill>
                  <a:schemeClr val="accent1"/>
                </a:solidFill>
                <a:latin typeface="Arial" pitchFamily="34" charset="0"/>
              </a:rPr>
              <a:t>// end </a:t>
            </a:r>
            <a:r>
              <a:rPr lang="en-US" sz="1800" dirty="0" err="1" smtClean="0">
                <a:solidFill>
                  <a:schemeClr val="accent1"/>
                </a:solidFill>
                <a:latin typeface="Arial" pitchFamily="34" charset="0"/>
              </a:rPr>
              <a:t>WriteFunc</a:t>
            </a:r>
            <a:endParaRPr lang="en-US" sz="1800" noProof="1" smtClean="0">
              <a:solidFill>
                <a:schemeClr val="accent1"/>
              </a:solidFill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static void Swap(ref byte a, ref byte b)</a:t>
            </a:r>
            <a:r>
              <a:rPr lang="en-US" sz="1800" dirty="0" smtClean="0">
                <a:latin typeface="Arial" pitchFamily="34" charset="0"/>
              </a:rPr>
              <a:t> </a:t>
            </a:r>
            <a:r>
              <a:rPr lang="en-US" sz="1800" noProof="1" smtClean="0">
                <a:latin typeface="Arial" pitchFamily="34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byte tmp = 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a = 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b = tmp;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}</a:t>
            </a:r>
            <a:endParaRPr lang="en-US" sz="1800" dirty="0" smtClean="0">
              <a:latin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2000" y="5410200"/>
            <a:ext cx="1540292" cy="762000"/>
            <a:chOff x="669508" y="5410200"/>
            <a:chExt cx="1540292" cy="762000"/>
          </a:xfrm>
        </p:grpSpPr>
        <p:cxnSp>
          <p:nvCxnSpPr>
            <p:cNvPr id="3" name="Straight Arrow Connector 2"/>
            <p:cNvCxnSpPr/>
            <p:nvPr/>
          </p:nvCxnSpPr>
          <p:spPr bwMode="auto">
            <a:xfrm>
              <a:off x="1143000" y="5410200"/>
              <a:ext cx="10668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>
              <a:off x="1143000" y="6172200"/>
              <a:ext cx="10668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" name="TextBox 3"/>
            <p:cNvSpPr txBox="1"/>
            <p:nvPr/>
          </p:nvSpPr>
          <p:spPr>
            <a:xfrm>
              <a:off x="669508" y="5410200"/>
              <a:ext cx="13708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you put </a:t>
              </a:r>
            </a:p>
            <a:p>
              <a:r>
                <a:rPr lang="en-US" dirty="0" smtClean="0"/>
                <a:t>lock here?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391400" cy="623888"/>
          </a:xfrm>
        </p:spPr>
        <p:txBody>
          <a:bodyPr/>
          <a:lstStyle/>
          <a:p>
            <a:r>
              <a:rPr lang="en-US" i="1" smtClean="0"/>
              <a:t>Monitor</a:t>
            </a:r>
            <a:r>
              <a:rPr lang="en-US" smtClean="0"/>
              <a:t> class vs. </a:t>
            </a:r>
            <a:r>
              <a:rPr lang="en-US" i="1" smtClean="0"/>
              <a:t>ReaderWriterLock</a:t>
            </a:r>
            <a:r>
              <a:rPr lang="en-US" smtClean="0"/>
              <a:t> class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410200"/>
          </a:xfrm>
        </p:spPr>
        <p:txBody>
          <a:bodyPr/>
          <a:lstStyle/>
          <a:p>
            <a:r>
              <a:rPr lang="en-US" sz="2400" i="1" smtClean="0"/>
              <a:t>ReaderWriterLock</a:t>
            </a:r>
            <a:r>
              <a:rPr lang="en-US" sz="2400" smtClean="0"/>
              <a:t> class allows reader-reader to overlap, but does NOT allow reader-writer and writer-writer to overlap;</a:t>
            </a:r>
          </a:p>
          <a:p>
            <a:r>
              <a:rPr lang="en-US" sz="2400" smtClean="0"/>
              <a:t>We need to instantiate an object of </a:t>
            </a:r>
            <a:r>
              <a:rPr lang="en-US" sz="2400" i="1" noProof="1" smtClean="0"/>
              <a:t>ReaderWriterLock</a:t>
            </a:r>
            <a:r>
              <a:rPr lang="en-US" sz="2400" noProof="1" smtClean="0"/>
              <a:t> class before using the methods of the class: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400" noProof="1" smtClean="0"/>
              <a:t>	</a:t>
            </a:r>
            <a:r>
              <a:rPr lang="en-US" sz="2400" noProof="1" smtClean="0">
                <a:solidFill>
                  <a:srgbClr val="990000"/>
                </a:solidFill>
                <a:latin typeface="Arial" pitchFamily="34" charset="0"/>
              </a:rPr>
              <a:t>ReaderWriterLock </a:t>
            </a:r>
            <a:r>
              <a:rPr lang="en-US" sz="2400" u="sng" noProof="1" smtClean="0">
                <a:solidFill>
                  <a:srgbClr val="990000"/>
                </a:solidFill>
                <a:latin typeface="Arial" pitchFamily="34" charset="0"/>
              </a:rPr>
              <a:t>rwlock</a:t>
            </a:r>
            <a:r>
              <a:rPr lang="en-US" sz="2400" noProof="1" smtClean="0">
                <a:solidFill>
                  <a:srgbClr val="990000"/>
                </a:solidFill>
                <a:latin typeface="Arial" pitchFamily="34" charset="0"/>
              </a:rPr>
              <a:t> = new ReaderWriterLock();</a:t>
            </a:r>
            <a:r>
              <a:rPr lang="en-US" sz="2400" smtClean="0">
                <a:latin typeface="Arial" pitchFamily="34" charset="0"/>
              </a:rPr>
              <a:t> </a:t>
            </a:r>
            <a:endParaRPr lang="en-US" sz="2400" smtClean="0"/>
          </a:p>
          <a:p>
            <a:r>
              <a:rPr lang="en-US" sz="2400" i="1" smtClean="0"/>
              <a:t>ReaderWriterLock</a:t>
            </a:r>
            <a:r>
              <a:rPr lang="en-US" sz="2400" smtClean="0"/>
              <a:t> class’s lock acquiring methods have a time-out: How long to wait before giving up, while Monitor.Enter waits forever; and </a:t>
            </a:r>
            <a:r>
              <a:rPr lang="en-US" sz="2400" i="1" smtClean="0"/>
              <a:t>Monitor.TryEnter</a:t>
            </a:r>
            <a:r>
              <a:rPr lang="en-US" sz="2400" smtClean="0"/>
              <a:t> gives up immediately: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en-US" sz="2400" noProof="1" smtClean="0">
                <a:solidFill>
                  <a:srgbClr val="990000"/>
                </a:solidFill>
                <a:latin typeface="Arial" pitchFamily="34" charset="0"/>
              </a:rPr>
              <a:t>rwlock.AcquireReaderLock(Timeout.Infinite); // forever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400" noProof="1" smtClean="0">
                <a:solidFill>
                  <a:srgbClr val="990000"/>
                </a:solidFill>
                <a:latin typeface="Arial" pitchFamily="34" charset="0"/>
              </a:rPr>
              <a:t>	rwlock.AcquireWriterLock(300); // wait for 300 millisec</a:t>
            </a:r>
            <a:endParaRPr lang="en-US" sz="240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914400" cy="457200"/>
          </a:xfrm>
          <a:noFill/>
        </p:spPr>
        <p:txBody>
          <a:bodyPr/>
          <a:lstStyle/>
          <a:p>
            <a:fld id="{393ED5CA-8FBD-4CA4-B393-371B6851C1D7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391400" cy="623888"/>
          </a:xfrm>
        </p:spPr>
        <p:txBody>
          <a:bodyPr/>
          <a:lstStyle/>
          <a:p>
            <a:r>
              <a:rPr lang="en-US" i="1" smtClean="0"/>
              <a:t>Monitor</a:t>
            </a:r>
            <a:r>
              <a:rPr lang="en-US" smtClean="0"/>
              <a:t> vs. </a:t>
            </a:r>
            <a:r>
              <a:rPr lang="en-US" i="1" smtClean="0"/>
              <a:t>ReaderWriterLock</a:t>
            </a:r>
            <a:r>
              <a:rPr lang="en-US" smtClean="0"/>
              <a:t>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077200" cy="53340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Monitor class methods use an parameter, 	</a:t>
            </a:r>
            <a:r>
              <a:rPr lang="en-US" sz="2400" i="1" dirty="0" err="1" smtClean="0"/>
              <a:t>Monitor.Enter</a:t>
            </a:r>
            <a:r>
              <a:rPr lang="en-US" sz="2400" dirty="0" smtClean="0"/>
              <a:t>(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buffer</a:t>
            </a:r>
            <a:r>
              <a:rPr lang="en-US" sz="2400" dirty="0" smtClean="0"/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i="1" dirty="0" smtClean="0"/>
              <a:t>		</a:t>
            </a:r>
            <a:r>
              <a:rPr lang="en-US" sz="2400" i="1" dirty="0" err="1" smtClean="0"/>
              <a:t>Monitor.TryEnter</a:t>
            </a:r>
            <a:r>
              <a:rPr lang="en-US" sz="2400" dirty="0" smtClean="0"/>
              <a:t>(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buffer</a:t>
            </a:r>
            <a:r>
              <a:rPr lang="en-US" sz="2400" dirty="0" smtClean="0"/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to define what object to lock, while </a:t>
            </a:r>
          </a:p>
          <a:p>
            <a:pPr>
              <a:defRPr/>
            </a:pPr>
            <a:r>
              <a:rPr lang="en-US" sz="2400" i="1" dirty="0" err="1" smtClean="0"/>
              <a:t>ReaderWriterLock</a:t>
            </a:r>
            <a:r>
              <a:rPr lang="en-US" sz="2400" dirty="0" smtClean="0"/>
              <a:t> class’s lock acquiring methods do not specify what object to lock – Thus, it locks all objects accessed by the statements between the lock and unlock – similar to Java synchronized method: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</a:t>
            </a:r>
            <a:r>
              <a:rPr lang="en-US" sz="2400" noProof="1" smtClean="0">
                <a:latin typeface="Arial" pitchFamily="34" charset="0"/>
              </a:rPr>
              <a:t>rwlock.AcquireReaderLock(</a:t>
            </a:r>
            <a:r>
              <a:rPr lang="en-US" sz="2400" noProof="1" smtClean="0">
                <a:solidFill>
                  <a:schemeClr val="tx2"/>
                </a:solidFill>
                <a:latin typeface="Arial" pitchFamily="34" charset="0"/>
              </a:rPr>
              <a:t>Timeout.Infinite</a:t>
            </a:r>
            <a:r>
              <a:rPr lang="en-US" sz="2400" noProof="1" smtClean="0">
                <a:latin typeface="Arial" pitchFamily="34" charset="0"/>
              </a:rPr>
              <a:t>); // forever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2400" noProof="1" smtClean="0">
                <a:latin typeface="Arial" pitchFamily="34" charset="0"/>
              </a:rPr>
              <a:t>	rwlock.AcquireWriterLock(</a:t>
            </a:r>
            <a:r>
              <a:rPr lang="en-US" sz="2400" noProof="1" smtClean="0">
                <a:solidFill>
                  <a:schemeClr val="tx2"/>
                </a:solidFill>
                <a:latin typeface="Arial" pitchFamily="34" charset="0"/>
              </a:rPr>
              <a:t>300</a:t>
            </a:r>
            <a:r>
              <a:rPr lang="en-US" sz="2400" noProof="1" smtClean="0">
                <a:latin typeface="Arial" pitchFamily="34" charset="0"/>
              </a:rPr>
              <a:t>); // wait for 300 millisec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However, you do not have to quote for the entire method. You can quote just the statements accessing a single object.</a:t>
            </a:r>
            <a:endParaRPr lang="en-US" sz="2400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650945-EB40-4421-B592-E9C049AD790F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2973A7-5B97-4041-BB9B-2B0A556DF60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696200" cy="838200"/>
          </a:xfrm>
        </p:spPr>
        <p:txBody>
          <a:bodyPr/>
          <a:lstStyle/>
          <a:p>
            <a:pPr algn="ctr" eaLnBrk="1" hangingPunct="1"/>
            <a:r>
              <a:rPr lang="en-US" sz="2800" smtClean="0"/>
              <a:t>Thread Classes in </a:t>
            </a:r>
            <a:br>
              <a:rPr lang="en-US" sz="2800" smtClean="0"/>
            </a:br>
            <a:r>
              <a:rPr lang="en-US" sz="2800" smtClean="0"/>
              <a:t>.Net Framework Class Library (FCL)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8839200" cy="4238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FCL defines a number of threading classes, as members of </a:t>
            </a:r>
            <a:r>
              <a:rPr lang="en-US" sz="1800" b="1" i="1" smtClean="0">
                <a:solidFill>
                  <a:schemeClr val="folHlink"/>
                </a:solidFill>
              </a:rPr>
              <a:t>System.Threading</a:t>
            </a:r>
            <a:r>
              <a:rPr lang="en-US" sz="1800" smtClean="0"/>
              <a:t> namespace</a:t>
            </a:r>
          </a:p>
        </p:txBody>
      </p:sp>
      <p:graphicFrame>
        <p:nvGraphicFramePr>
          <p:cNvPr id="437477" name="Group 22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55705638"/>
              </p:ext>
            </p:extLst>
          </p:nvPr>
        </p:nvGraphicFramePr>
        <p:xfrm>
          <a:off x="304800" y="1524000"/>
          <a:ext cx="8650288" cy="5210180"/>
        </p:xfrm>
        <a:graphic>
          <a:graphicData uri="http://schemas.openxmlformats.org/drawingml/2006/table">
            <a:tbl>
              <a:tblPr/>
              <a:tblGrid>
                <a:gridCol w="2057400"/>
                <a:gridCol w="6592888"/>
              </a:tblGrid>
              <a:tr h="365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Classes/Functions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657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Thread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Methods: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Start()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Suspend(); Resume(); Interrupt();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Join()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Sleep()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 Abort();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3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Monitor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Prevent more than one thread from accessing a resource </a:t>
                      </a: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at the same time, e.g., </a:t>
                      </a: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Monitor.Enter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rsc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Monitor.Exit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rsc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 </a:t>
                      </a: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Monitor.</a:t>
                      </a: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Wait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rsc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 </a:t>
                      </a: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Monitor.</a:t>
                      </a: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Pulse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rsc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 </a:t>
                      </a: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Monitor.PulseAll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rsc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Conditional Locks</a:t>
                      </a: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Check if the lock is available and can program the thread to wait for locks, or do something else and come back to check the lock later.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ReaderWriterLock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Enable multiple threads to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read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resource simultaneously, but prevent overlapping reads-writes, and overlapping writes-writes.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Mutex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Prevents more than one thread or more than one application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process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from accessing a resource at the same time at OS level.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AutoResetEvent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Blocks a thread until another thread sets the event. It is used to define the order of execution among the threads.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ManualResetEvent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Blocks one or more threads until another thread sets the event. Manual reset is required. Used to define the order of execution.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30" name="TextBox 5"/>
          <p:cNvSpPr txBox="1">
            <a:spLocks noChangeArrowheads="1"/>
          </p:cNvSpPr>
          <p:nvPr/>
        </p:nvSpPr>
        <p:spPr bwMode="auto">
          <a:xfrm>
            <a:off x="3594100" y="838200"/>
            <a:ext cx="1687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Text Section 2.5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7C24D9-9B71-46E1-8CD0-987EC03A3D7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7391400" cy="560388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How is Monitor implemented?</a:t>
            </a:r>
          </a:p>
        </p:txBody>
      </p:sp>
      <p:sp>
        <p:nvSpPr>
          <p:cNvPr id="30724" name="Rectangle 105"/>
          <p:cNvSpPr>
            <a:spLocks noChangeArrowheads="1"/>
          </p:cNvSpPr>
          <p:nvPr/>
        </p:nvSpPr>
        <p:spPr bwMode="auto">
          <a:xfrm>
            <a:off x="3187700" y="1143000"/>
            <a:ext cx="2362200" cy="403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106"/>
          <p:cNvSpPr txBox="1">
            <a:spLocks noChangeArrowheads="1"/>
          </p:cNvSpPr>
          <p:nvPr/>
        </p:nvSpPr>
        <p:spPr bwMode="auto">
          <a:xfrm>
            <a:off x="4057650" y="8382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Heap</a:t>
            </a:r>
          </a:p>
        </p:txBody>
      </p:sp>
      <p:sp>
        <p:nvSpPr>
          <p:cNvPr id="30726" name="Rectangle 107"/>
          <p:cNvSpPr>
            <a:spLocks noChangeArrowheads="1"/>
          </p:cNvSpPr>
          <p:nvPr/>
        </p:nvSpPr>
        <p:spPr bwMode="auto">
          <a:xfrm>
            <a:off x="3492500" y="1905000"/>
            <a:ext cx="1828800" cy="304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Method table pointer</a:t>
            </a:r>
          </a:p>
        </p:txBody>
      </p:sp>
      <p:sp>
        <p:nvSpPr>
          <p:cNvPr id="30727" name="Rectangle 108"/>
          <p:cNvSpPr>
            <a:spLocks noChangeArrowheads="1"/>
          </p:cNvSpPr>
          <p:nvPr/>
        </p:nvSpPr>
        <p:spPr bwMode="auto">
          <a:xfrm>
            <a:off x="3492500" y="2209800"/>
            <a:ext cx="1828800" cy="304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SyncBlock index</a:t>
            </a:r>
          </a:p>
        </p:txBody>
      </p:sp>
      <p:sp>
        <p:nvSpPr>
          <p:cNvPr id="30728" name="Rectangle 109"/>
          <p:cNvSpPr>
            <a:spLocks noChangeArrowheads="1"/>
          </p:cNvSpPr>
          <p:nvPr/>
        </p:nvSpPr>
        <p:spPr bwMode="auto">
          <a:xfrm>
            <a:off x="3492500" y="2514600"/>
            <a:ext cx="1828800" cy="76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Instance data</a:t>
            </a:r>
          </a:p>
        </p:txBody>
      </p:sp>
      <p:sp>
        <p:nvSpPr>
          <p:cNvPr id="30729" name="Rectangle 110"/>
          <p:cNvSpPr>
            <a:spLocks noChangeArrowheads="1"/>
          </p:cNvSpPr>
          <p:nvPr/>
        </p:nvSpPr>
        <p:spPr bwMode="auto">
          <a:xfrm>
            <a:off x="3492500" y="3429000"/>
            <a:ext cx="1828800" cy="3048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Method table pointer</a:t>
            </a:r>
          </a:p>
        </p:txBody>
      </p:sp>
      <p:sp>
        <p:nvSpPr>
          <p:cNvPr id="30730" name="Rectangle 111"/>
          <p:cNvSpPr>
            <a:spLocks noChangeArrowheads="1"/>
          </p:cNvSpPr>
          <p:nvPr/>
        </p:nvSpPr>
        <p:spPr bwMode="auto">
          <a:xfrm>
            <a:off x="3492500" y="3733800"/>
            <a:ext cx="1828800" cy="3048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SyncBlock index</a:t>
            </a:r>
          </a:p>
        </p:txBody>
      </p:sp>
      <p:sp>
        <p:nvSpPr>
          <p:cNvPr id="30731" name="Rectangle 112"/>
          <p:cNvSpPr>
            <a:spLocks noChangeArrowheads="1"/>
          </p:cNvSpPr>
          <p:nvPr/>
        </p:nvSpPr>
        <p:spPr bwMode="auto">
          <a:xfrm>
            <a:off x="3492500" y="4038600"/>
            <a:ext cx="1828800" cy="5334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Instance data</a:t>
            </a:r>
          </a:p>
        </p:txBody>
      </p:sp>
      <p:sp>
        <p:nvSpPr>
          <p:cNvPr id="30732" name="Rectangle 113"/>
          <p:cNvSpPr>
            <a:spLocks noChangeArrowheads="1"/>
          </p:cNvSpPr>
          <p:nvPr/>
        </p:nvSpPr>
        <p:spPr bwMode="auto">
          <a:xfrm>
            <a:off x="901700" y="1828800"/>
            <a:ext cx="16002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method 1</a:t>
            </a:r>
          </a:p>
        </p:txBody>
      </p:sp>
      <p:sp>
        <p:nvSpPr>
          <p:cNvPr id="30733" name="Rectangle 114"/>
          <p:cNvSpPr>
            <a:spLocks noChangeArrowheads="1"/>
          </p:cNvSpPr>
          <p:nvPr/>
        </p:nvSpPr>
        <p:spPr bwMode="auto">
          <a:xfrm>
            <a:off x="901700" y="2057400"/>
            <a:ext cx="16002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method 2</a:t>
            </a:r>
          </a:p>
        </p:txBody>
      </p:sp>
      <p:sp>
        <p:nvSpPr>
          <p:cNvPr id="30734" name="Rectangle 115"/>
          <p:cNvSpPr>
            <a:spLocks noChangeArrowheads="1"/>
          </p:cNvSpPr>
          <p:nvPr/>
        </p:nvSpPr>
        <p:spPr bwMode="auto">
          <a:xfrm>
            <a:off x="901700" y="2286000"/>
            <a:ext cx="16002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35" name="Rectangle 116"/>
          <p:cNvSpPr>
            <a:spLocks noChangeArrowheads="1"/>
          </p:cNvSpPr>
          <p:nvPr/>
        </p:nvSpPr>
        <p:spPr bwMode="auto">
          <a:xfrm>
            <a:off x="901700" y="2514600"/>
            <a:ext cx="16002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method n</a:t>
            </a:r>
          </a:p>
        </p:txBody>
      </p:sp>
      <p:sp>
        <p:nvSpPr>
          <p:cNvPr id="30736" name="Text Box 117"/>
          <p:cNvSpPr txBox="1">
            <a:spLocks noChangeArrowheads="1"/>
          </p:cNvSpPr>
          <p:nvPr/>
        </p:nvSpPr>
        <p:spPr bwMode="auto">
          <a:xfrm>
            <a:off x="977900" y="1066800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Dynamic</a:t>
            </a:r>
          </a:p>
          <a:p>
            <a:pPr algn="ctr"/>
            <a:r>
              <a:rPr lang="en-US"/>
              <a:t>method table</a:t>
            </a:r>
          </a:p>
        </p:txBody>
      </p:sp>
      <p:sp>
        <p:nvSpPr>
          <p:cNvPr id="30737" name="Freeform 118"/>
          <p:cNvSpPr>
            <a:spLocks/>
          </p:cNvSpPr>
          <p:nvPr/>
        </p:nvSpPr>
        <p:spPr bwMode="auto">
          <a:xfrm>
            <a:off x="520700" y="1676400"/>
            <a:ext cx="2971800" cy="381000"/>
          </a:xfrm>
          <a:custGeom>
            <a:avLst/>
            <a:gdLst>
              <a:gd name="T0" fmla="*/ 2147483647 w 1872"/>
              <a:gd name="T1" fmla="*/ 2147483647 h 240"/>
              <a:gd name="T2" fmla="*/ 2147483647 w 1872"/>
              <a:gd name="T3" fmla="*/ 2147483647 h 240"/>
              <a:gd name="T4" fmla="*/ 2147483647 w 1872"/>
              <a:gd name="T5" fmla="*/ 0 h 240"/>
              <a:gd name="T6" fmla="*/ 0 w 1872"/>
              <a:gd name="T7" fmla="*/ 0 h 240"/>
              <a:gd name="T8" fmla="*/ 0 w 1872"/>
              <a:gd name="T9" fmla="*/ 2147483647 h 240"/>
              <a:gd name="T10" fmla="*/ 2147483647 w 1872"/>
              <a:gd name="T11" fmla="*/ 2147483647 h 2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72"/>
              <a:gd name="T19" fmla="*/ 0 h 240"/>
              <a:gd name="T20" fmla="*/ 1872 w 1872"/>
              <a:gd name="T21" fmla="*/ 240 h 2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72" h="240">
                <a:moveTo>
                  <a:pt x="1872" y="240"/>
                </a:moveTo>
                <a:lnTo>
                  <a:pt x="1440" y="240"/>
                </a:lnTo>
                <a:lnTo>
                  <a:pt x="1440" y="0"/>
                </a:lnTo>
                <a:lnTo>
                  <a:pt x="0" y="0"/>
                </a:lnTo>
                <a:lnTo>
                  <a:pt x="0" y="144"/>
                </a:lnTo>
                <a:lnTo>
                  <a:pt x="240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8" name="Rectangle 119"/>
          <p:cNvSpPr>
            <a:spLocks noChangeArrowheads="1"/>
          </p:cNvSpPr>
          <p:nvPr/>
        </p:nvSpPr>
        <p:spPr bwMode="auto">
          <a:xfrm>
            <a:off x="901700" y="3352800"/>
            <a:ext cx="1600200" cy="228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method 1</a:t>
            </a:r>
          </a:p>
        </p:txBody>
      </p:sp>
      <p:sp>
        <p:nvSpPr>
          <p:cNvPr id="30739" name="Rectangle 120"/>
          <p:cNvSpPr>
            <a:spLocks noChangeArrowheads="1"/>
          </p:cNvSpPr>
          <p:nvPr/>
        </p:nvSpPr>
        <p:spPr bwMode="auto">
          <a:xfrm>
            <a:off x="901700" y="3581400"/>
            <a:ext cx="1600200" cy="228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method 2</a:t>
            </a:r>
          </a:p>
        </p:txBody>
      </p:sp>
      <p:sp>
        <p:nvSpPr>
          <p:cNvPr id="30740" name="Rectangle 121"/>
          <p:cNvSpPr>
            <a:spLocks noChangeArrowheads="1"/>
          </p:cNvSpPr>
          <p:nvPr/>
        </p:nvSpPr>
        <p:spPr bwMode="auto">
          <a:xfrm>
            <a:off x="901700" y="3810000"/>
            <a:ext cx="1600200" cy="228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41" name="Rectangle 122"/>
          <p:cNvSpPr>
            <a:spLocks noChangeArrowheads="1"/>
          </p:cNvSpPr>
          <p:nvPr/>
        </p:nvSpPr>
        <p:spPr bwMode="auto">
          <a:xfrm>
            <a:off x="901700" y="4038600"/>
            <a:ext cx="1600200" cy="228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method m</a:t>
            </a:r>
          </a:p>
        </p:txBody>
      </p:sp>
      <p:sp>
        <p:nvSpPr>
          <p:cNvPr id="30742" name="Freeform 123"/>
          <p:cNvSpPr>
            <a:spLocks/>
          </p:cNvSpPr>
          <p:nvPr/>
        </p:nvSpPr>
        <p:spPr bwMode="auto">
          <a:xfrm>
            <a:off x="520700" y="3200400"/>
            <a:ext cx="2971800" cy="381000"/>
          </a:xfrm>
          <a:custGeom>
            <a:avLst/>
            <a:gdLst>
              <a:gd name="T0" fmla="*/ 2147483647 w 1872"/>
              <a:gd name="T1" fmla="*/ 2147483647 h 240"/>
              <a:gd name="T2" fmla="*/ 2147483647 w 1872"/>
              <a:gd name="T3" fmla="*/ 2147483647 h 240"/>
              <a:gd name="T4" fmla="*/ 2147483647 w 1872"/>
              <a:gd name="T5" fmla="*/ 0 h 240"/>
              <a:gd name="T6" fmla="*/ 0 w 1872"/>
              <a:gd name="T7" fmla="*/ 0 h 240"/>
              <a:gd name="T8" fmla="*/ 0 w 1872"/>
              <a:gd name="T9" fmla="*/ 2147483647 h 240"/>
              <a:gd name="T10" fmla="*/ 2147483647 w 1872"/>
              <a:gd name="T11" fmla="*/ 2147483647 h 2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72"/>
              <a:gd name="T19" fmla="*/ 0 h 240"/>
              <a:gd name="T20" fmla="*/ 1872 w 1872"/>
              <a:gd name="T21" fmla="*/ 240 h 2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72" h="240">
                <a:moveTo>
                  <a:pt x="1872" y="240"/>
                </a:moveTo>
                <a:lnTo>
                  <a:pt x="1440" y="240"/>
                </a:lnTo>
                <a:lnTo>
                  <a:pt x="1440" y="0"/>
                </a:lnTo>
                <a:lnTo>
                  <a:pt x="0" y="0"/>
                </a:lnTo>
                <a:lnTo>
                  <a:pt x="0" y="144"/>
                </a:lnTo>
                <a:lnTo>
                  <a:pt x="240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43" name="Rectangle 124"/>
          <p:cNvSpPr>
            <a:spLocks noChangeArrowheads="1"/>
          </p:cNvSpPr>
          <p:nvPr/>
        </p:nvSpPr>
        <p:spPr bwMode="auto">
          <a:xfrm>
            <a:off x="6388100" y="16002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44" name="Rectangle 125"/>
          <p:cNvSpPr>
            <a:spLocks noChangeArrowheads="1"/>
          </p:cNvSpPr>
          <p:nvPr/>
        </p:nvSpPr>
        <p:spPr bwMode="auto">
          <a:xfrm>
            <a:off x="6388100" y="18288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45" name="Rectangle 126"/>
          <p:cNvSpPr>
            <a:spLocks noChangeArrowheads="1"/>
          </p:cNvSpPr>
          <p:nvPr/>
        </p:nvSpPr>
        <p:spPr bwMode="auto">
          <a:xfrm>
            <a:off x="6388100" y="20574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46" name="Rectangle 127"/>
          <p:cNvSpPr>
            <a:spLocks noChangeArrowheads="1"/>
          </p:cNvSpPr>
          <p:nvPr/>
        </p:nvSpPr>
        <p:spPr bwMode="auto">
          <a:xfrm>
            <a:off x="6388100" y="22860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47" name="Rectangle 128"/>
          <p:cNvSpPr>
            <a:spLocks noChangeArrowheads="1"/>
          </p:cNvSpPr>
          <p:nvPr/>
        </p:nvSpPr>
        <p:spPr bwMode="auto">
          <a:xfrm>
            <a:off x="6388100" y="25146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48" name="Rectangle 129"/>
          <p:cNvSpPr>
            <a:spLocks noChangeArrowheads="1"/>
          </p:cNvSpPr>
          <p:nvPr/>
        </p:nvSpPr>
        <p:spPr bwMode="auto">
          <a:xfrm>
            <a:off x="6388100" y="27432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49" name="Rectangle 130"/>
          <p:cNvSpPr>
            <a:spLocks noChangeArrowheads="1"/>
          </p:cNvSpPr>
          <p:nvPr/>
        </p:nvSpPr>
        <p:spPr bwMode="auto">
          <a:xfrm>
            <a:off x="6388100" y="2971800"/>
            <a:ext cx="16002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lock: true/false</a:t>
            </a:r>
          </a:p>
        </p:txBody>
      </p:sp>
      <p:sp>
        <p:nvSpPr>
          <p:cNvPr id="30750" name="Rectangle 131"/>
          <p:cNvSpPr>
            <a:spLocks noChangeArrowheads="1"/>
          </p:cNvSpPr>
          <p:nvPr/>
        </p:nvSpPr>
        <p:spPr bwMode="auto">
          <a:xfrm>
            <a:off x="6388100" y="32004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1" name="Rectangle 132"/>
          <p:cNvSpPr>
            <a:spLocks noChangeArrowheads="1"/>
          </p:cNvSpPr>
          <p:nvPr/>
        </p:nvSpPr>
        <p:spPr bwMode="auto">
          <a:xfrm>
            <a:off x="6388100" y="34290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2" name="Rectangle 133"/>
          <p:cNvSpPr>
            <a:spLocks noChangeArrowheads="1"/>
          </p:cNvSpPr>
          <p:nvPr/>
        </p:nvSpPr>
        <p:spPr bwMode="auto">
          <a:xfrm>
            <a:off x="6388100" y="3657600"/>
            <a:ext cx="1600200" cy="228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lock: true/false</a:t>
            </a:r>
          </a:p>
        </p:txBody>
      </p:sp>
      <p:sp>
        <p:nvSpPr>
          <p:cNvPr id="30753" name="Rectangle 134"/>
          <p:cNvSpPr>
            <a:spLocks noChangeArrowheads="1"/>
          </p:cNvSpPr>
          <p:nvPr/>
        </p:nvSpPr>
        <p:spPr bwMode="auto">
          <a:xfrm>
            <a:off x="6388100" y="38862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4" name="Rectangle 135"/>
          <p:cNvSpPr>
            <a:spLocks noChangeArrowheads="1"/>
          </p:cNvSpPr>
          <p:nvPr/>
        </p:nvSpPr>
        <p:spPr bwMode="auto">
          <a:xfrm>
            <a:off x="6388100" y="41148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5" name="Rectangle 136"/>
          <p:cNvSpPr>
            <a:spLocks noChangeArrowheads="1"/>
          </p:cNvSpPr>
          <p:nvPr/>
        </p:nvSpPr>
        <p:spPr bwMode="auto">
          <a:xfrm>
            <a:off x="6388100" y="43434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6" name="Rectangle 137"/>
          <p:cNvSpPr>
            <a:spLocks noChangeArrowheads="1"/>
          </p:cNvSpPr>
          <p:nvPr/>
        </p:nvSpPr>
        <p:spPr bwMode="auto">
          <a:xfrm>
            <a:off x="6388100" y="45720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7" name="Rectangle 138"/>
          <p:cNvSpPr>
            <a:spLocks noChangeArrowheads="1"/>
          </p:cNvSpPr>
          <p:nvPr/>
        </p:nvSpPr>
        <p:spPr bwMode="auto">
          <a:xfrm>
            <a:off x="6388100" y="48006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8" name="Rectangle 139"/>
          <p:cNvSpPr>
            <a:spLocks noChangeArrowheads="1"/>
          </p:cNvSpPr>
          <p:nvPr/>
        </p:nvSpPr>
        <p:spPr bwMode="auto">
          <a:xfrm>
            <a:off x="6388100" y="50292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9" name="Text Box 143"/>
          <p:cNvSpPr txBox="1">
            <a:spLocks noChangeArrowheads="1"/>
          </p:cNvSpPr>
          <p:nvPr/>
        </p:nvSpPr>
        <p:spPr bwMode="auto">
          <a:xfrm>
            <a:off x="6311900" y="12192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SyncBlock Table</a:t>
            </a:r>
          </a:p>
        </p:txBody>
      </p:sp>
      <p:sp>
        <p:nvSpPr>
          <p:cNvPr id="30760" name="Freeform 144"/>
          <p:cNvSpPr>
            <a:spLocks/>
          </p:cNvSpPr>
          <p:nvPr/>
        </p:nvSpPr>
        <p:spPr bwMode="auto">
          <a:xfrm>
            <a:off x="5321300" y="2362200"/>
            <a:ext cx="1066800" cy="685800"/>
          </a:xfrm>
          <a:custGeom>
            <a:avLst/>
            <a:gdLst>
              <a:gd name="T0" fmla="*/ 0 w 672"/>
              <a:gd name="T1" fmla="*/ 0 h 480"/>
              <a:gd name="T2" fmla="*/ 2147483647 w 672"/>
              <a:gd name="T3" fmla="*/ 0 h 480"/>
              <a:gd name="T4" fmla="*/ 2147483647 w 672"/>
              <a:gd name="T5" fmla="*/ 2147483647 h 480"/>
              <a:gd name="T6" fmla="*/ 2147483647 w 672"/>
              <a:gd name="T7" fmla="*/ 2147483647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480"/>
              <a:gd name="T14" fmla="*/ 672 w 67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480">
                <a:moveTo>
                  <a:pt x="0" y="0"/>
                </a:moveTo>
                <a:lnTo>
                  <a:pt x="336" y="0"/>
                </a:lnTo>
                <a:lnTo>
                  <a:pt x="336" y="480"/>
                </a:lnTo>
                <a:lnTo>
                  <a:pt x="672" y="4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61" name="Freeform 145"/>
          <p:cNvSpPr>
            <a:spLocks/>
          </p:cNvSpPr>
          <p:nvPr/>
        </p:nvSpPr>
        <p:spPr bwMode="auto">
          <a:xfrm>
            <a:off x="5321300" y="3581400"/>
            <a:ext cx="1066800" cy="228600"/>
          </a:xfrm>
          <a:custGeom>
            <a:avLst/>
            <a:gdLst>
              <a:gd name="T0" fmla="*/ 0 w 672"/>
              <a:gd name="T1" fmla="*/ 0 h 480"/>
              <a:gd name="T2" fmla="*/ 2147483647 w 672"/>
              <a:gd name="T3" fmla="*/ 0 h 480"/>
              <a:gd name="T4" fmla="*/ 2147483647 w 672"/>
              <a:gd name="T5" fmla="*/ 2147483647 h 480"/>
              <a:gd name="T6" fmla="*/ 2147483647 w 672"/>
              <a:gd name="T7" fmla="*/ 2147483647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480"/>
              <a:gd name="T14" fmla="*/ 672 w 67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480">
                <a:moveTo>
                  <a:pt x="0" y="0"/>
                </a:moveTo>
                <a:lnTo>
                  <a:pt x="336" y="0"/>
                </a:lnTo>
                <a:lnTo>
                  <a:pt x="336" y="480"/>
                </a:lnTo>
                <a:lnTo>
                  <a:pt x="672" y="4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62" name="Text Box 146"/>
          <p:cNvSpPr txBox="1">
            <a:spLocks noChangeArrowheads="1"/>
          </p:cNvSpPr>
          <p:nvPr/>
        </p:nvSpPr>
        <p:spPr bwMode="auto">
          <a:xfrm>
            <a:off x="441325" y="5334000"/>
            <a:ext cx="85502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/>
            <a:r>
              <a:rPr lang="en-US" dirty="0"/>
              <a:t>Before entering an object referenced by “buffer”, the runtime checks if the lock is on/off.</a:t>
            </a:r>
          </a:p>
          <a:p>
            <a:pPr marL="228600" indent="-228600">
              <a:buFontTx/>
              <a:buChar char="•"/>
            </a:pPr>
            <a:r>
              <a:rPr lang="en-US" dirty="0"/>
              <a:t>If the lock is on (true), the thread issuing the </a:t>
            </a:r>
            <a:r>
              <a:rPr lang="en-US" i="1" dirty="0" err="1"/>
              <a:t>Monitor.Enter</a:t>
            </a:r>
            <a:r>
              <a:rPr lang="en-US" dirty="0"/>
              <a:t> is blocked.</a:t>
            </a:r>
          </a:p>
          <a:p>
            <a:pPr marL="228600" indent="-228600">
              <a:buFontTx/>
              <a:buChar char="•"/>
            </a:pPr>
            <a:r>
              <a:rPr lang="en-US" dirty="0"/>
              <a:t>If the lock is off (false), the lock is turned </a:t>
            </a:r>
            <a:r>
              <a:rPr lang="en-US" dirty="0" smtClean="0"/>
              <a:t>on and </a:t>
            </a:r>
            <a:r>
              <a:rPr lang="en-US" dirty="0"/>
              <a:t>the thread </a:t>
            </a:r>
            <a:r>
              <a:rPr lang="en-US" dirty="0" smtClean="0"/>
              <a:t>accesses </a:t>
            </a:r>
            <a:r>
              <a:rPr lang="en-US" dirty="0"/>
              <a:t>the object referenced by buffer.</a:t>
            </a:r>
          </a:p>
        </p:txBody>
      </p:sp>
      <p:sp>
        <p:nvSpPr>
          <p:cNvPr id="30763" name="Line 147"/>
          <p:cNvSpPr>
            <a:spLocks noChangeShapeType="1"/>
          </p:cNvSpPr>
          <p:nvPr/>
        </p:nvSpPr>
        <p:spPr bwMode="auto">
          <a:xfrm>
            <a:off x="2743200" y="1204913"/>
            <a:ext cx="749300" cy="738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64" name="Text Box 148"/>
          <p:cNvSpPr txBox="1">
            <a:spLocks noChangeArrowheads="1"/>
          </p:cNvSpPr>
          <p:nvPr/>
        </p:nvSpPr>
        <p:spPr bwMode="auto">
          <a:xfrm>
            <a:off x="2362200" y="852488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buffer</a:t>
            </a:r>
          </a:p>
        </p:txBody>
      </p:sp>
      <p:sp>
        <p:nvSpPr>
          <p:cNvPr id="30765" name="Rounded Rectangular Callout 44"/>
          <p:cNvSpPr>
            <a:spLocks noChangeArrowheads="1"/>
          </p:cNvSpPr>
          <p:nvPr/>
        </p:nvSpPr>
        <p:spPr bwMode="auto">
          <a:xfrm>
            <a:off x="7988300" y="293688"/>
            <a:ext cx="990600" cy="685800"/>
          </a:xfrm>
          <a:prstGeom prst="wedgeRoundRectCallout">
            <a:avLst>
              <a:gd name="adj1" fmla="val -90579"/>
              <a:gd name="adj2" fmla="val 8324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Easy to search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9"/>
          <p:cNvSpPr>
            <a:spLocks noChangeArrowheads="1"/>
          </p:cNvSpPr>
          <p:nvPr/>
        </p:nvSpPr>
        <p:spPr bwMode="auto">
          <a:xfrm>
            <a:off x="928688" y="80963"/>
            <a:ext cx="8062912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tx2"/>
                </a:solidFill>
                <a:cs typeface="Times New Roman" pitchFamily="18" charset="0"/>
              </a:rPr>
              <a:t>Allocating Memory to a Program (text </a:t>
            </a:r>
            <a:r>
              <a:rPr lang="en-US" sz="3200" b="1" dirty="0" smtClean="0">
                <a:solidFill>
                  <a:schemeClr val="tx2"/>
                </a:solidFill>
                <a:cs typeface="Times New Roman" pitchFamily="18" charset="0"/>
              </a:rPr>
              <a:t>Ch2</a:t>
            </a:r>
            <a:r>
              <a:rPr lang="en-US" sz="3200" b="1" dirty="0">
                <a:solidFill>
                  <a:schemeClr val="tx2"/>
                </a:solidFill>
                <a:cs typeface="Times New Roman" pitchFamily="18" charset="0"/>
              </a:rPr>
              <a:t>)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1747" name="Text Box 31"/>
          <p:cNvSpPr txBox="1">
            <a:spLocks noChangeArrowheads="1"/>
          </p:cNvSpPr>
          <p:nvPr/>
        </p:nvSpPr>
        <p:spPr bwMode="auto">
          <a:xfrm>
            <a:off x="914400" y="990600"/>
            <a:ext cx="7737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OS allocates the memory block (starting address + block size)</a:t>
            </a:r>
          </a:p>
        </p:txBody>
      </p:sp>
      <p:grpSp>
        <p:nvGrpSpPr>
          <p:cNvPr id="31748" name="Group 39"/>
          <p:cNvGrpSpPr>
            <a:grpSpLocks/>
          </p:cNvGrpSpPr>
          <p:nvPr/>
        </p:nvGrpSpPr>
        <p:grpSpPr bwMode="auto">
          <a:xfrm>
            <a:off x="838200" y="1628775"/>
            <a:ext cx="8153400" cy="4699000"/>
            <a:chOff x="1728" y="940"/>
            <a:chExt cx="3216" cy="1853"/>
          </a:xfrm>
        </p:grpSpPr>
        <p:sp>
          <p:nvSpPr>
            <p:cNvPr id="31749" name="Rectangle 40"/>
            <p:cNvSpPr>
              <a:spLocks noChangeArrowheads="1"/>
            </p:cNvSpPr>
            <p:nvPr/>
          </p:nvSpPr>
          <p:spPr bwMode="auto">
            <a:xfrm>
              <a:off x="2632" y="1044"/>
              <a:ext cx="861" cy="17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0" name="Text Box 41"/>
            <p:cNvSpPr txBox="1">
              <a:spLocks noChangeArrowheads="1"/>
            </p:cNvSpPr>
            <p:nvPr/>
          </p:nvSpPr>
          <p:spPr bwMode="auto">
            <a:xfrm>
              <a:off x="1728" y="940"/>
              <a:ext cx="589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Starting address</a:t>
              </a:r>
            </a:p>
          </p:txBody>
        </p:sp>
        <p:sp>
          <p:nvSpPr>
            <p:cNvPr id="31751" name="Line 42"/>
            <p:cNvSpPr>
              <a:spLocks noChangeShapeType="1"/>
            </p:cNvSpPr>
            <p:nvPr/>
          </p:nvSpPr>
          <p:spPr bwMode="auto">
            <a:xfrm>
              <a:off x="3037" y="1044"/>
              <a:ext cx="0" cy="17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Text Box 43"/>
            <p:cNvSpPr txBox="1">
              <a:spLocks noChangeArrowheads="1"/>
            </p:cNvSpPr>
            <p:nvPr/>
          </p:nvSpPr>
          <p:spPr bwMode="auto">
            <a:xfrm>
              <a:off x="2810" y="1909"/>
              <a:ext cx="410" cy="1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Block size</a:t>
              </a:r>
            </a:p>
          </p:txBody>
        </p:sp>
        <p:sp>
          <p:nvSpPr>
            <p:cNvPr id="31753" name="Line 44"/>
            <p:cNvSpPr>
              <a:spLocks noChangeShapeType="1"/>
            </p:cNvSpPr>
            <p:nvPr/>
          </p:nvSpPr>
          <p:spPr bwMode="auto">
            <a:xfrm>
              <a:off x="2465" y="2727"/>
              <a:ext cx="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Text Box 45"/>
            <p:cNvSpPr txBox="1">
              <a:spLocks noChangeArrowheads="1"/>
            </p:cNvSpPr>
            <p:nvPr/>
          </p:nvSpPr>
          <p:spPr bwMode="auto">
            <a:xfrm>
              <a:off x="1872" y="2640"/>
              <a:ext cx="672" cy="1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Stack pointer</a:t>
              </a:r>
            </a:p>
          </p:txBody>
        </p:sp>
        <p:sp>
          <p:nvSpPr>
            <p:cNvPr id="31755" name="Line 46"/>
            <p:cNvSpPr>
              <a:spLocks noChangeShapeType="1"/>
            </p:cNvSpPr>
            <p:nvPr/>
          </p:nvSpPr>
          <p:spPr bwMode="auto">
            <a:xfrm>
              <a:off x="2448" y="1739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Text Box 47"/>
            <p:cNvSpPr txBox="1">
              <a:spLocks noChangeArrowheads="1"/>
            </p:cNvSpPr>
            <p:nvPr/>
          </p:nvSpPr>
          <p:spPr bwMode="auto">
            <a:xfrm>
              <a:off x="1899" y="1667"/>
              <a:ext cx="508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Heap pointer</a:t>
              </a:r>
            </a:p>
          </p:txBody>
        </p:sp>
        <p:sp>
          <p:nvSpPr>
            <p:cNvPr id="31757" name="Rectangle 48"/>
            <p:cNvSpPr>
              <a:spLocks noChangeArrowheads="1"/>
            </p:cNvSpPr>
            <p:nvPr/>
          </p:nvSpPr>
          <p:spPr bwMode="auto">
            <a:xfrm>
              <a:off x="3557" y="1680"/>
              <a:ext cx="1387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Objects created</a:t>
              </a:r>
              <a:br>
                <a:rPr lang="en-US" sz="1600"/>
              </a:br>
              <a:r>
                <a:rPr lang="en-US" sz="1600"/>
                <a:t>using “new”, including member functions/methods</a:t>
              </a:r>
            </a:p>
          </p:txBody>
        </p:sp>
        <p:sp>
          <p:nvSpPr>
            <p:cNvPr id="31758" name="Rectangle 49"/>
            <p:cNvSpPr>
              <a:spLocks noChangeArrowheads="1"/>
            </p:cNvSpPr>
            <p:nvPr/>
          </p:nvSpPr>
          <p:spPr bwMode="auto">
            <a:xfrm>
              <a:off x="3557" y="2552"/>
              <a:ext cx="109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all local variables of value type,</a:t>
              </a:r>
            </a:p>
          </p:txBody>
        </p:sp>
        <p:sp>
          <p:nvSpPr>
            <p:cNvPr id="31759" name="Text Box 50"/>
            <p:cNvSpPr txBox="1">
              <a:spLocks noChangeArrowheads="1"/>
            </p:cNvSpPr>
            <p:nvPr/>
          </p:nvSpPr>
          <p:spPr bwMode="auto">
            <a:xfrm>
              <a:off x="3557" y="1349"/>
              <a:ext cx="1003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size known at compilation time</a:t>
              </a:r>
            </a:p>
          </p:txBody>
        </p:sp>
        <p:sp>
          <p:nvSpPr>
            <p:cNvPr id="31760" name="Rectangle 51"/>
            <p:cNvSpPr>
              <a:spLocks noChangeArrowheads="1"/>
            </p:cNvSpPr>
            <p:nvPr/>
          </p:nvSpPr>
          <p:spPr bwMode="auto">
            <a:xfrm>
              <a:off x="2624" y="1689"/>
              <a:ext cx="868" cy="110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1" name="Rectangle 52"/>
            <p:cNvSpPr>
              <a:spLocks noChangeArrowheads="1"/>
            </p:cNvSpPr>
            <p:nvPr/>
          </p:nvSpPr>
          <p:spPr bwMode="auto">
            <a:xfrm>
              <a:off x="2624" y="1298"/>
              <a:ext cx="868" cy="3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Global and static </a:t>
              </a:r>
              <a:br>
                <a:rPr lang="en-US" sz="1600"/>
              </a:br>
              <a:r>
                <a:rPr lang="en-US" sz="1600"/>
                <a:t>variables &amp; objects</a:t>
              </a:r>
            </a:p>
          </p:txBody>
        </p:sp>
        <p:sp>
          <p:nvSpPr>
            <p:cNvPr id="31762" name="Line 53"/>
            <p:cNvSpPr>
              <a:spLocks noChangeShapeType="1"/>
            </p:cNvSpPr>
            <p:nvPr/>
          </p:nvSpPr>
          <p:spPr bwMode="auto">
            <a:xfrm>
              <a:off x="3048" y="1830"/>
              <a:ext cx="0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54"/>
            <p:cNvSpPr>
              <a:spLocks noChangeShapeType="1"/>
            </p:cNvSpPr>
            <p:nvPr/>
          </p:nvSpPr>
          <p:spPr bwMode="auto">
            <a:xfrm>
              <a:off x="3048" y="2343"/>
              <a:ext cx="0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Text Box 55"/>
            <p:cNvSpPr txBox="1">
              <a:spLocks noChangeArrowheads="1"/>
            </p:cNvSpPr>
            <p:nvPr/>
          </p:nvSpPr>
          <p:spPr bwMode="auto">
            <a:xfrm>
              <a:off x="2929" y="1679"/>
              <a:ext cx="257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Heap</a:t>
              </a:r>
            </a:p>
          </p:txBody>
        </p:sp>
        <p:sp>
          <p:nvSpPr>
            <p:cNvPr id="31765" name="Text Box 56"/>
            <p:cNvSpPr txBox="1">
              <a:spLocks noChangeArrowheads="1"/>
            </p:cNvSpPr>
            <p:nvPr/>
          </p:nvSpPr>
          <p:spPr bwMode="auto">
            <a:xfrm>
              <a:off x="2920" y="2659"/>
              <a:ext cx="266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Stack</a:t>
              </a:r>
            </a:p>
          </p:txBody>
        </p:sp>
        <p:sp>
          <p:nvSpPr>
            <p:cNvPr id="31766" name="Rectangle 57"/>
            <p:cNvSpPr>
              <a:spLocks noChangeArrowheads="1"/>
            </p:cNvSpPr>
            <p:nvPr/>
          </p:nvSpPr>
          <p:spPr bwMode="auto">
            <a:xfrm>
              <a:off x="2624" y="1045"/>
              <a:ext cx="868" cy="2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sz="1600"/>
                <a:t>Program code</a:t>
              </a:r>
            </a:p>
          </p:txBody>
        </p:sp>
        <p:sp>
          <p:nvSpPr>
            <p:cNvPr id="31767" name="Text Box 58"/>
            <p:cNvSpPr txBox="1">
              <a:spLocks noChangeArrowheads="1"/>
            </p:cNvSpPr>
            <p:nvPr/>
          </p:nvSpPr>
          <p:spPr bwMode="auto">
            <a:xfrm>
              <a:off x="3557" y="1008"/>
              <a:ext cx="85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size known at compilation time</a:t>
              </a:r>
            </a:p>
          </p:txBody>
        </p:sp>
        <p:sp>
          <p:nvSpPr>
            <p:cNvPr id="31768" name="Text Box 59"/>
            <p:cNvSpPr txBox="1">
              <a:spLocks noChangeArrowheads="1"/>
            </p:cNvSpPr>
            <p:nvPr/>
          </p:nvSpPr>
          <p:spPr bwMode="auto">
            <a:xfrm>
              <a:off x="1824" y="1276"/>
              <a:ext cx="58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b="1"/>
                <a:t>Static memory</a:t>
              </a:r>
            </a:p>
          </p:txBody>
        </p:sp>
        <p:grpSp>
          <p:nvGrpSpPr>
            <p:cNvPr id="31769" name="Group 60"/>
            <p:cNvGrpSpPr>
              <a:grpSpLocks/>
            </p:cNvGrpSpPr>
            <p:nvPr/>
          </p:nvGrpSpPr>
          <p:grpSpPr bwMode="auto">
            <a:xfrm>
              <a:off x="2496" y="1104"/>
              <a:ext cx="96" cy="576"/>
              <a:chOff x="2496" y="1104"/>
              <a:chExt cx="96" cy="480"/>
            </a:xfrm>
          </p:grpSpPr>
          <p:sp>
            <p:nvSpPr>
              <p:cNvPr id="31771" name="Freeform 61"/>
              <p:cNvSpPr>
                <a:spLocks/>
              </p:cNvSpPr>
              <p:nvPr/>
            </p:nvSpPr>
            <p:spPr bwMode="auto">
              <a:xfrm>
                <a:off x="2496" y="1104"/>
                <a:ext cx="96" cy="240"/>
              </a:xfrm>
              <a:custGeom>
                <a:avLst/>
                <a:gdLst>
                  <a:gd name="T0" fmla="*/ 96 w 96"/>
                  <a:gd name="T1" fmla="*/ 0 h 240"/>
                  <a:gd name="T2" fmla="*/ 48 w 96"/>
                  <a:gd name="T3" fmla="*/ 48 h 240"/>
                  <a:gd name="T4" fmla="*/ 48 w 96"/>
                  <a:gd name="T5" fmla="*/ 192 h 240"/>
                  <a:gd name="T6" fmla="*/ 0 w 96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240"/>
                  <a:gd name="T14" fmla="*/ 96 w 96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240">
                    <a:moveTo>
                      <a:pt x="96" y="0"/>
                    </a:moveTo>
                    <a:lnTo>
                      <a:pt x="48" y="48"/>
                    </a:lnTo>
                    <a:lnTo>
                      <a:pt x="48" y="192"/>
                    </a:lnTo>
                    <a:lnTo>
                      <a:pt x="0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2" name="Freeform 62"/>
              <p:cNvSpPr>
                <a:spLocks/>
              </p:cNvSpPr>
              <p:nvPr/>
            </p:nvSpPr>
            <p:spPr bwMode="auto">
              <a:xfrm flipV="1">
                <a:off x="2496" y="1344"/>
                <a:ext cx="96" cy="240"/>
              </a:xfrm>
              <a:custGeom>
                <a:avLst/>
                <a:gdLst>
                  <a:gd name="T0" fmla="*/ 96 w 96"/>
                  <a:gd name="T1" fmla="*/ 0 h 240"/>
                  <a:gd name="T2" fmla="*/ 48 w 96"/>
                  <a:gd name="T3" fmla="*/ 48 h 240"/>
                  <a:gd name="T4" fmla="*/ 48 w 96"/>
                  <a:gd name="T5" fmla="*/ 192 h 240"/>
                  <a:gd name="T6" fmla="*/ 0 w 96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240"/>
                  <a:gd name="T14" fmla="*/ 96 w 96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240">
                    <a:moveTo>
                      <a:pt x="96" y="0"/>
                    </a:moveTo>
                    <a:lnTo>
                      <a:pt x="48" y="48"/>
                    </a:lnTo>
                    <a:lnTo>
                      <a:pt x="48" y="192"/>
                    </a:lnTo>
                    <a:lnTo>
                      <a:pt x="0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70" name="Line 63"/>
            <p:cNvSpPr>
              <a:spLocks noChangeShapeType="1"/>
            </p:cNvSpPr>
            <p:nvPr/>
          </p:nvSpPr>
          <p:spPr bwMode="auto">
            <a:xfrm>
              <a:off x="2448" y="10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pPr algn="ctr"/>
            <a:r>
              <a:rPr lang="en-US" dirty="0" smtClean="0"/>
              <a:t>C# Boxing and </a:t>
            </a:r>
            <a:r>
              <a:rPr lang="en-US" dirty="0" smtClean="0"/>
              <a:t>Unboxing of Value Type </a:t>
            </a:r>
            <a:r>
              <a:rPr lang="en-US" dirty="0" err="1" smtClean="0"/>
              <a:t>Var</a:t>
            </a:r>
            <a:endParaRPr lang="en-US" dirty="0" smtClean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F0CC78-EBC9-473A-8D0A-B03C11780947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2772" name="Text Box 77"/>
          <p:cNvSpPr txBox="1">
            <a:spLocks noChangeArrowheads="1"/>
          </p:cNvSpPr>
          <p:nvPr/>
        </p:nvSpPr>
        <p:spPr bwMode="auto">
          <a:xfrm>
            <a:off x="152400" y="1030287"/>
            <a:ext cx="8382000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testBox</a:t>
            </a:r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va1 = 55;</a:t>
            </a:r>
          </a:p>
          <a:p>
            <a:r>
              <a:rPr lang="en-US" dirty="0"/>
              <a:t>            object box = va1; 	//box </a:t>
            </a:r>
            <a:r>
              <a:rPr lang="en-US" dirty="0" err="1"/>
              <a:t>int</a:t>
            </a:r>
            <a:r>
              <a:rPr lang="en-US" dirty="0"/>
              <a:t> value </a:t>
            </a:r>
            <a:r>
              <a:rPr lang="en-US" dirty="0" err="1"/>
              <a:t>va</a:t>
            </a:r>
            <a:r>
              <a:rPr lang="en-US" dirty="0"/>
              <a:t> into reference type</a:t>
            </a:r>
          </a:p>
          <a:p>
            <a:r>
              <a:rPr lang="en-US" dirty="0"/>
              <a:t>            va1 = va1 * 2;</a:t>
            </a:r>
          </a:p>
          <a:p>
            <a:r>
              <a:rPr lang="it-IT" dirty="0"/>
              <a:t>            Console.WriteLine ("va1 value is: {0}", va1);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va2 = (</a:t>
            </a:r>
            <a:r>
              <a:rPr lang="en-US" dirty="0" err="1"/>
              <a:t>int</a:t>
            </a:r>
            <a:r>
              <a:rPr lang="en-US" dirty="0"/>
              <a:t>)box;	// unbox / cast an object</a:t>
            </a:r>
          </a:p>
          <a:p>
            <a:r>
              <a:rPr lang="it-IT" dirty="0"/>
              <a:t>            Console.WriteLine("va2 value is: {0}", va2);</a:t>
            </a:r>
          </a:p>
          <a:p>
            <a:r>
              <a:rPr lang="en-US" dirty="0"/>
              <a:t>            // </a:t>
            </a:r>
            <a:r>
              <a:rPr lang="en-US" dirty="0" err="1"/>
              <a:t>int</a:t>
            </a:r>
            <a:r>
              <a:rPr lang="en-US" dirty="0"/>
              <a:t> va3 = box.va1;	INCORRECT: va1 is NOT a member of box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}</a:t>
            </a:r>
          </a:p>
        </p:txBody>
      </p:sp>
      <p:pic>
        <p:nvPicPr>
          <p:cNvPr id="2068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800600"/>
            <a:ext cx="613251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Callout 9"/>
          <p:cNvSpPr>
            <a:spLocks noChangeArrowheads="1"/>
          </p:cNvSpPr>
          <p:nvPr/>
        </p:nvSpPr>
        <p:spPr bwMode="auto">
          <a:xfrm>
            <a:off x="7391400" y="2438400"/>
            <a:ext cx="1676400" cy="1905000"/>
          </a:xfrm>
          <a:prstGeom prst="wedgeEllipseCallout">
            <a:avLst>
              <a:gd name="adj1" fmla="val -164340"/>
              <a:gd name="adj2" fmla="val 10872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va1 and boxed va1 are two different variables!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DB4726-3A99-4858-B3D2-86DDCFCC6198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7696200" cy="560388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Can </a:t>
            </a:r>
            <a:r>
              <a:rPr lang="en-US" i="1" smtClean="0"/>
              <a:t>Monitor.Method(p)</a:t>
            </a:r>
            <a:r>
              <a:rPr lang="en-US" smtClean="0"/>
              <a:t> Take Value Type?</a:t>
            </a:r>
          </a:p>
        </p:txBody>
      </p:sp>
      <p:sp>
        <p:nvSpPr>
          <p:cNvPr id="33796" name="Text Box 44"/>
          <p:cNvSpPr txBox="1">
            <a:spLocks noChangeArrowheads="1"/>
          </p:cNvSpPr>
          <p:nvPr/>
        </p:nvSpPr>
        <p:spPr bwMode="auto">
          <a:xfrm>
            <a:off x="323850" y="1143000"/>
            <a:ext cx="2312988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int va =2;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…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Monitor.Enter(</a:t>
            </a:r>
            <a:r>
              <a:rPr lang="en-US">
                <a:solidFill>
                  <a:srgbClr val="FF0000"/>
                </a:solidFill>
                <a:latin typeface="Arial" pitchFamily="34" charset="0"/>
              </a:rPr>
              <a:t>va</a:t>
            </a:r>
            <a:r>
              <a:rPr lang="en-US">
                <a:latin typeface="Arial" pitchFamily="34" charset="0"/>
              </a:rPr>
              <a:t>);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try {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	</a:t>
            </a:r>
            <a:r>
              <a:rPr lang="en-US">
                <a:solidFill>
                  <a:srgbClr val="FF0000"/>
                </a:solidFill>
                <a:latin typeface="Arial" pitchFamily="34" charset="0"/>
              </a:rPr>
              <a:t>va</a:t>
            </a:r>
            <a:r>
              <a:rPr lang="en-US">
                <a:latin typeface="Arial" pitchFamily="34" charset="0"/>
              </a:rPr>
              <a:t> = 2*va+5;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}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finally {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	Monitor.Exit(</a:t>
            </a:r>
            <a:r>
              <a:rPr lang="en-US">
                <a:solidFill>
                  <a:srgbClr val="FF0000"/>
                </a:solidFill>
                <a:latin typeface="Arial" pitchFamily="34" charset="0"/>
              </a:rPr>
              <a:t>va</a:t>
            </a:r>
            <a:r>
              <a:rPr lang="en-US">
                <a:latin typeface="Arial" pitchFamily="34" charset="0"/>
              </a:rPr>
              <a:t>);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}</a:t>
            </a:r>
          </a:p>
        </p:txBody>
      </p:sp>
      <p:sp>
        <p:nvSpPr>
          <p:cNvPr id="33797" name="Text Box 45"/>
          <p:cNvSpPr txBox="1">
            <a:spLocks noChangeArrowheads="1"/>
          </p:cNvSpPr>
          <p:nvPr/>
        </p:nvSpPr>
        <p:spPr bwMode="auto">
          <a:xfrm>
            <a:off x="231775" y="4000500"/>
            <a:ext cx="22828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What would happen?</a:t>
            </a:r>
          </a:p>
          <a:p>
            <a:r>
              <a:rPr lang="en-US"/>
              <a:t>The compiler is obligated to issue a box operation for each use of </a:t>
            </a:r>
            <a:r>
              <a:rPr lang="en-US">
                <a:solidFill>
                  <a:srgbClr val="FF0000"/>
                </a:solidFill>
              </a:rPr>
              <a:t>v</a:t>
            </a:r>
            <a:r>
              <a:rPr lang="en-US">
                <a:solidFill>
                  <a:srgbClr val="FF0000"/>
                </a:solidFill>
                <a:latin typeface="Arial" pitchFamily="34" charset="0"/>
              </a:rPr>
              <a:t>a</a:t>
            </a:r>
            <a:r>
              <a:rPr lang="en-US"/>
              <a:t> in the place of a reference type!</a:t>
            </a:r>
          </a:p>
        </p:txBody>
      </p:sp>
      <p:sp>
        <p:nvSpPr>
          <p:cNvPr id="33798" name="Rectangle 3"/>
          <p:cNvSpPr>
            <a:spLocks noChangeArrowheads="1"/>
          </p:cNvSpPr>
          <p:nvPr/>
        </p:nvSpPr>
        <p:spPr bwMode="auto">
          <a:xfrm>
            <a:off x="4508500" y="1828800"/>
            <a:ext cx="2120900" cy="403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Text Box 4"/>
          <p:cNvSpPr txBox="1">
            <a:spLocks noChangeArrowheads="1"/>
          </p:cNvSpPr>
          <p:nvPr/>
        </p:nvSpPr>
        <p:spPr bwMode="auto">
          <a:xfrm>
            <a:off x="5257800" y="15240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Heap</a:t>
            </a:r>
          </a:p>
        </p:txBody>
      </p:sp>
      <p:sp>
        <p:nvSpPr>
          <p:cNvPr id="33800" name="Rectangle 22"/>
          <p:cNvSpPr>
            <a:spLocks noChangeArrowheads="1"/>
          </p:cNvSpPr>
          <p:nvPr/>
        </p:nvSpPr>
        <p:spPr bwMode="auto">
          <a:xfrm>
            <a:off x="7226300" y="22860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7226300" y="25146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02" name="Rectangle 24"/>
          <p:cNvSpPr>
            <a:spLocks noChangeArrowheads="1"/>
          </p:cNvSpPr>
          <p:nvPr/>
        </p:nvSpPr>
        <p:spPr bwMode="auto">
          <a:xfrm>
            <a:off x="7226300" y="27432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03" name="Rectangle 25"/>
          <p:cNvSpPr>
            <a:spLocks noChangeArrowheads="1"/>
          </p:cNvSpPr>
          <p:nvPr/>
        </p:nvSpPr>
        <p:spPr bwMode="auto">
          <a:xfrm>
            <a:off x="7226300" y="29718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04" name="Rectangle 26"/>
          <p:cNvSpPr>
            <a:spLocks noChangeArrowheads="1"/>
          </p:cNvSpPr>
          <p:nvPr/>
        </p:nvSpPr>
        <p:spPr bwMode="auto">
          <a:xfrm>
            <a:off x="7226300" y="32004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05" name="Rectangle 27"/>
          <p:cNvSpPr>
            <a:spLocks noChangeArrowheads="1"/>
          </p:cNvSpPr>
          <p:nvPr/>
        </p:nvSpPr>
        <p:spPr bwMode="auto">
          <a:xfrm>
            <a:off x="7226300" y="34290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06" name="Rectangle 28"/>
          <p:cNvSpPr>
            <a:spLocks noChangeArrowheads="1"/>
          </p:cNvSpPr>
          <p:nvPr/>
        </p:nvSpPr>
        <p:spPr bwMode="auto">
          <a:xfrm>
            <a:off x="7226300" y="36576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07" name="Rectangle 29"/>
          <p:cNvSpPr>
            <a:spLocks noChangeArrowheads="1"/>
          </p:cNvSpPr>
          <p:nvPr/>
        </p:nvSpPr>
        <p:spPr bwMode="auto">
          <a:xfrm>
            <a:off x="7226300" y="38862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08" name="Rectangle 30"/>
          <p:cNvSpPr>
            <a:spLocks noChangeArrowheads="1"/>
          </p:cNvSpPr>
          <p:nvPr/>
        </p:nvSpPr>
        <p:spPr bwMode="auto">
          <a:xfrm>
            <a:off x="7226300" y="41148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09" name="Rectangle 31"/>
          <p:cNvSpPr>
            <a:spLocks noChangeArrowheads="1"/>
          </p:cNvSpPr>
          <p:nvPr/>
        </p:nvSpPr>
        <p:spPr bwMode="auto">
          <a:xfrm>
            <a:off x="7226300" y="43434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10" name="Rectangle 32"/>
          <p:cNvSpPr>
            <a:spLocks noChangeArrowheads="1"/>
          </p:cNvSpPr>
          <p:nvPr/>
        </p:nvSpPr>
        <p:spPr bwMode="auto">
          <a:xfrm>
            <a:off x="7226300" y="45720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11" name="Rectangle 33"/>
          <p:cNvSpPr>
            <a:spLocks noChangeArrowheads="1"/>
          </p:cNvSpPr>
          <p:nvPr/>
        </p:nvSpPr>
        <p:spPr bwMode="auto">
          <a:xfrm>
            <a:off x="7226300" y="48006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12" name="Rectangle 34"/>
          <p:cNvSpPr>
            <a:spLocks noChangeArrowheads="1"/>
          </p:cNvSpPr>
          <p:nvPr/>
        </p:nvSpPr>
        <p:spPr bwMode="auto">
          <a:xfrm>
            <a:off x="7226300" y="50292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13" name="Rectangle 35"/>
          <p:cNvSpPr>
            <a:spLocks noChangeArrowheads="1"/>
          </p:cNvSpPr>
          <p:nvPr/>
        </p:nvSpPr>
        <p:spPr bwMode="auto">
          <a:xfrm>
            <a:off x="7226300" y="52578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14" name="Rectangle 36"/>
          <p:cNvSpPr>
            <a:spLocks noChangeArrowheads="1"/>
          </p:cNvSpPr>
          <p:nvPr/>
        </p:nvSpPr>
        <p:spPr bwMode="auto">
          <a:xfrm>
            <a:off x="7226300" y="54864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15" name="Rectangle 37"/>
          <p:cNvSpPr>
            <a:spLocks noChangeArrowheads="1"/>
          </p:cNvSpPr>
          <p:nvPr/>
        </p:nvSpPr>
        <p:spPr bwMode="auto">
          <a:xfrm>
            <a:off x="7226300" y="57150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16" name="Text Box 38"/>
          <p:cNvSpPr txBox="1">
            <a:spLocks noChangeArrowheads="1"/>
          </p:cNvSpPr>
          <p:nvPr/>
        </p:nvSpPr>
        <p:spPr bwMode="auto">
          <a:xfrm>
            <a:off x="7150100" y="19050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SyncBlock Table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2209800" y="1905000"/>
            <a:ext cx="6616700" cy="1981200"/>
            <a:chOff x="1392" y="1200"/>
            <a:chExt cx="4168" cy="1248"/>
          </a:xfrm>
        </p:grpSpPr>
        <p:sp>
          <p:nvSpPr>
            <p:cNvPr id="33829" name="Rectangle 5"/>
            <p:cNvSpPr>
              <a:spLocks noChangeArrowheads="1"/>
            </p:cNvSpPr>
            <p:nvPr/>
          </p:nvSpPr>
          <p:spPr bwMode="auto">
            <a:xfrm>
              <a:off x="2936" y="1632"/>
              <a:ext cx="1152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Method table pointer</a:t>
              </a:r>
            </a:p>
          </p:txBody>
        </p:sp>
        <p:sp>
          <p:nvSpPr>
            <p:cNvPr id="33830" name="Rectangle 6"/>
            <p:cNvSpPr>
              <a:spLocks noChangeArrowheads="1"/>
            </p:cNvSpPr>
            <p:nvPr/>
          </p:nvSpPr>
          <p:spPr bwMode="auto">
            <a:xfrm>
              <a:off x="2936" y="1824"/>
              <a:ext cx="1152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SyncBlock index</a:t>
              </a:r>
            </a:p>
          </p:txBody>
        </p:sp>
        <p:sp>
          <p:nvSpPr>
            <p:cNvPr id="33831" name="Rectangle 7"/>
            <p:cNvSpPr>
              <a:spLocks noChangeArrowheads="1"/>
            </p:cNvSpPr>
            <p:nvPr/>
          </p:nvSpPr>
          <p:spPr bwMode="auto">
            <a:xfrm>
              <a:off x="2936" y="2016"/>
              <a:ext cx="1152" cy="20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boxed va = 2 </a:t>
              </a:r>
            </a:p>
          </p:txBody>
        </p:sp>
        <p:sp>
          <p:nvSpPr>
            <p:cNvPr id="33832" name="Text Box 47"/>
            <p:cNvSpPr txBox="1">
              <a:spLocks noChangeArrowheads="1"/>
            </p:cNvSpPr>
            <p:nvPr/>
          </p:nvSpPr>
          <p:spPr bwMode="auto">
            <a:xfrm>
              <a:off x="2840" y="1401"/>
              <a:ext cx="13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Boxed value type (1)</a:t>
              </a:r>
            </a:p>
          </p:txBody>
        </p:sp>
        <p:sp>
          <p:nvSpPr>
            <p:cNvPr id="33833" name="Freeform 49"/>
            <p:cNvSpPr>
              <a:spLocks/>
            </p:cNvSpPr>
            <p:nvPr/>
          </p:nvSpPr>
          <p:spPr bwMode="auto">
            <a:xfrm>
              <a:off x="1392" y="1200"/>
              <a:ext cx="1536" cy="528"/>
            </a:xfrm>
            <a:custGeom>
              <a:avLst/>
              <a:gdLst>
                <a:gd name="T0" fmla="*/ 0 w 1536"/>
                <a:gd name="T1" fmla="*/ 0 h 576"/>
                <a:gd name="T2" fmla="*/ 864 w 1536"/>
                <a:gd name="T3" fmla="*/ 0 h 576"/>
                <a:gd name="T4" fmla="*/ 864 w 1536"/>
                <a:gd name="T5" fmla="*/ 23 h 576"/>
                <a:gd name="T6" fmla="*/ 1536 w 1536"/>
                <a:gd name="T7" fmla="*/ 23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576"/>
                <a:gd name="T14" fmla="*/ 1536 w 1536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576">
                  <a:moveTo>
                    <a:pt x="0" y="0"/>
                  </a:moveTo>
                  <a:lnTo>
                    <a:pt x="864" y="0"/>
                  </a:lnTo>
                  <a:lnTo>
                    <a:pt x="864" y="576"/>
                  </a:lnTo>
                  <a:lnTo>
                    <a:pt x="1536" y="57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Freeform 39"/>
            <p:cNvSpPr>
              <a:spLocks/>
            </p:cNvSpPr>
            <p:nvPr/>
          </p:nvSpPr>
          <p:spPr bwMode="auto">
            <a:xfrm>
              <a:off x="4088" y="1920"/>
              <a:ext cx="464" cy="432"/>
            </a:xfrm>
            <a:custGeom>
              <a:avLst/>
              <a:gdLst>
                <a:gd name="T0" fmla="*/ 0 w 672"/>
                <a:gd name="T1" fmla="*/ 0 h 480"/>
                <a:gd name="T2" fmla="*/ 1 w 672"/>
                <a:gd name="T3" fmla="*/ 0 h 480"/>
                <a:gd name="T4" fmla="*/ 1 w 672"/>
                <a:gd name="T5" fmla="*/ 11 h 480"/>
                <a:gd name="T6" fmla="*/ 1 w 672"/>
                <a:gd name="T7" fmla="*/ 11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480"/>
                <a:gd name="T14" fmla="*/ 672 w 672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480">
                  <a:moveTo>
                    <a:pt x="0" y="0"/>
                  </a:moveTo>
                  <a:lnTo>
                    <a:pt x="336" y="0"/>
                  </a:lnTo>
                  <a:lnTo>
                    <a:pt x="336" y="480"/>
                  </a:lnTo>
                  <a:lnTo>
                    <a:pt x="672" y="48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Rectangle 53"/>
            <p:cNvSpPr>
              <a:spLocks noChangeArrowheads="1"/>
            </p:cNvSpPr>
            <p:nvPr/>
          </p:nvSpPr>
          <p:spPr bwMode="auto">
            <a:xfrm>
              <a:off x="4552" y="2304"/>
              <a:ext cx="1008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lock: true</a:t>
              </a: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2514600" y="3276600"/>
            <a:ext cx="6311900" cy="1752600"/>
            <a:chOff x="1584" y="2064"/>
            <a:chExt cx="3976" cy="1104"/>
          </a:xfrm>
        </p:grpSpPr>
        <p:sp>
          <p:nvSpPr>
            <p:cNvPr id="33822" name="Rectangle 8"/>
            <p:cNvSpPr>
              <a:spLocks noChangeArrowheads="1"/>
            </p:cNvSpPr>
            <p:nvPr/>
          </p:nvSpPr>
          <p:spPr bwMode="auto">
            <a:xfrm>
              <a:off x="2936" y="2592"/>
              <a:ext cx="1152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Method table pointer</a:t>
              </a:r>
            </a:p>
          </p:txBody>
        </p:sp>
        <p:sp>
          <p:nvSpPr>
            <p:cNvPr id="33823" name="Rectangle 9"/>
            <p:cNvSpPr>
              <a:spLocks noChangeArrowheads="1"/>
            </p:cNvSpPr>
            <p:nvPr/>
          </p:nvSpPr>
          <p:spPr bwMode="auto">
            <a:xfrm>
              <a:off x="2936" y="2784"/>
              <a:ext cx="1152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SyncBlock index</a:t>
              </a:r>
            </a:p>
          </p:txBody>
        </p:sp>
        <p:sp>
          <p:nvSpPr>
            <p:cNvPr id="33824" name="Rectangle 10"/>
            <p:cNvSpPr>
              <a:spLocks noChangeArrowheads="1"/>
            </p:cNvSpPr>
            <p:nvPr/>
          </p:nvSpPr>
          <p:spPr bwMode="auto">
            <a:xfrm>
              <a:off x="2936" y="2976"/>
              <a:ext cx="1152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boxed va = 2</a:t>
              </a:r>
            </a:p>
          </p:txBody>
        </p:sp>
        <p:sp>
          <p:nvSpPr>
            <p:cNvPr id="33825" name="Text Box 48"/>
            <p:cNvSpPr txBox="1">
              <a:spLocks noChangeArrowheads="1"/>
            </p:cNvSpPr>
            <p:nvPr/>
          </p:nvSpPr>
          <p:spPr bwMode="auto">
            <a:xfrm>
              <a:off x="2840" y="2400"/>
              <a:ext cx="13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Boxed value type (2)</a:t>
              </a:r>
            </a:p>
          </p:txBody>
        </p:sp>
        <p:sp>
          <p:nvSpPr>
            <p:cNvPr id="33826" name="Freeform 50"/>
            <p:cNvSpPr>
              <a:spLocks/>
            </p:cNvSpPr>
            <p:nvPr/>
          </p:nvSpPr>
          <p:spPr bwMode="auto">
            <a:xfrm>
              <a:off x="1584" y="2064"/>
              <a:ext cx="1344" cy="624"/>
            </a:xfrm>
            <a:custGeom>
              <a:avLst/>
              <a:gdLst>
                <a:gd name="T0" fmla="*/ 0 w 1536"/>
                <a:gd name="T1" fmla="*/ 0 h 576"/>
                <a:gd name="T2" fmla="*/ 7 w 1536"/>
                <a:gd name="T3" fmla="*/ 0 h 576"/>
                <a:gd name="T4" fmla="*/ 7 w 1536"/>
                <a:gd name="T5" fmla="*/ 11138 h 576"/>
                <a:gd name="T6" fmla="*/ 11 w 1536"/>
                <a:gd name="T7" fmla="*/ 11138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576"/>
                <a:gd name="T14" fmla="*/ 1536 w 1536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576">
                  <a:moveTo>
                    <a:pt x="0" y="0"/>
                  </a:moveTo>
                  <a:lnTo>
                    <a:pt x="864" y="0"/>
                  </a:lnTo>
                  <a:lnTo>
                    <a:pt x="864" y="576"/>
                  </a:lnTo>
                  <a:lnTo>
                    <a:pt x="1536" y="57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Freeform 40"/>
            <p:cNvSpPr>
              <a:spLocks/>
            </p:cNvSpPr>
            <p:nvPr/>
          </p:nvSpPr>
          <p:spPr bwMode="auto">
            <a:xfrm>
              <a:off x="4088" y="2688"/>
              <a:ext cx="464" cy="144"/>
            </a:xfrm>
            <a:custGeom>
              <a:avLst/>
              <a:gdLst>
                <a:gd name="T0" fmla="*/ 0 w 672"/>
                <a:gd name="T1" fmla="*/ 0 h 480"/>
                <a:gd name="T2" fmla="*/ 1 w 672"/>
                <a:gd name="T3" fmla="*/ 0 h 480"/>
                <a:gd name="T4" fmla="*/ 1 w 672"/>
                <a:gd name="T5" fmla="*/ 0 h 480"/>
                <a:gd name="T6" fmla="*/ 1 w 672"/>
                <a:gd name="T7" fmla="*/ 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480"/>
                <a:gd name="T14" fmla="*/ 672 w 672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480">
                  <a:moveTo>
                    <a:pt x="0" y="0"/>
                  </a:moveTo>
                  <a:lnTo>
                    <a:pt x="336" y="0"/>
                  </a:lnTo>
                  <a:lnTo>
                    <a:pt x="336" y="480"/>
                  </a:lnTo>
                  <a:lnTo>
                    <a:pt x="672" y="48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Rectangle 54"/>
            <p:cNvSpPr>
              <a:spLocks noChangeArrowheads="1"/>
            </p:cNvSpPr>
            <p:nvPr/>
          </p:nvSpPr>
          <p:spPr bwMode="auto">
            <a:xfrm>
              <a:off x="4552" y="2736"/>
              <a:ext cx="1008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unlock: false</a:t>
              </a:r>
            </a:p>
          </p:txBody>
        </p:sp>
      </p:grpSp>
      <p:sp>
        <p:nvSpPr>
          <p:cNvPr id="33819" name="Rectangle 41"/>
          <p:cNvSpPr>
            <a:spLocks noChangeArrowheads="1"/>
          </p:cNvSpPr>
          <p:nvPr/>
        </p:nvSpPr>
        <p:spPr bwMode="auto">
          <a:xfrm>
            <a:off x="4495800" y="990600"/>
            <a:ext cx="2120900" cy="3048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va = 2</a:t>
            </a:r>
          </a:p>
        </p:txBody>
      </p:sp>
      <p:cxnSp>
        <p:nvCxnSpPr>
          <p:cNvPr id="33820" name="Elbow Connector 46"/>
          <p:cNvCxnSpPr>
            <a:cxnSpLocks noChangeShapeType="1"/>
          </p:cNvCxnSpPr>
          <p:nvPr/>
        </p:nvCxnSpPr>
        <p:spPr bwMode="auto">
          <a:xfrm flipV="1">
            <a:off x="1447800" y="1143000"/>
            <a:ext cx="30480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3821" name="TextBox 48"/>
          <p:cNvSpPr txBox="1">
            <a:spLocks noChangeArrowheads="1"/>
          </p:cNvSpPr>
          <p:nvPr/>
        </p:nvSpPr>
        <p:spPr bwMode="auto">
          <a:xfrm>
            <a:off x="6629400" y="9144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EA3E11-6E80-4164-BA69-BF546C3D5365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924800" cy="623888"/>
          </a:xfrm>
        </p:spPr>
        <p:txBody>
          <a:bodyPr/>
          <a:lstStyle/>
          <a:p>
            <a:pPr eaLnBrk="1" hangingPunct="1"/>
            <a:r>
              <a:rPr lang="en-US" smtClean="0"/>
              <a:t>Can Monitor.</a:t>
            </a:r>
            <a:r>
              <a:rPr lang="en-US" i="1" smtClean="0"/>
              <a:t>Method</a:t>
            </a:r>
            <a:r>
              <a:rPr lang="en-US" smtClean="0"/>
              <a:t>(p) Take Value Type?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304800" y="944563"/>
            <a:ext cx="79248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 dirty="0"/>
              <a:t>Using automatic boxing will cause incorrect lock and unlock. You have to manually box the value type variables if you want to have thread-safe access </a:t>
            </a:r>
            <a:r>
              <a:rPr lang="en-US" sz="2400" dirty="0" smtClean="0"/>
              <a:t>to such </a:t>
            </a:r>
            <a:r>
              <a:rPr lang="en-US" sz="2400" dirty="0"/>
              <a:t>variables</a:t>
            </a:r>
          </a:p>
          <a:p>
            <a:pPr eaLnBrk="1" hangingPunct="1"/>
            <a:r>
              <a:rPr lang="en-US" sz="2400" dirty="0"/>
              <a:t>Will the variable </a:t>
            </a:r>
            <a:r>
              <a:rPr lang="en-US" sz="2000" dirty="0" err="1">
                <a:latin typeface="Arial" pitchFamily="34" charset="0"/>
              </a:rPr>
              <a:t>va</a:t>
            </a:r>
            <a:r>
              <a:rPr lang="en-US" sz="2400" dirty="0"/>
              <a:t> protected?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04800" y="2895600"/>
            <a:ext cx="24669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int va =2;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object </a:t>
            </a:r>
            <a:r>
              <a:rPr lang="en-US">
                <a:solidFill>
                  <a:srgbClr val="008000"/>
                </a:solidFill>
                <a:latin typeface="Arial" pitchFamily="34" charset="0"/>
              </a:rPr>
              <a:t>box</a:t>
            </a:r>
            <a:r>
              <a:rPr lang="en-US">
                <a:latin typeface="Arial" pitchFamily="34" charset="0"/>
              </a:rPr>
              <a:t>= </a:t>
            </a:r>
            <a:r>
              <a:rPr lang="en-US">
                <a:solidFill>
                  <a:srgbClr val="FF0000"/>
                </a:solidFill>
                <a:latin typeface="Arial" pitchFamily="34" charset="0"/>
              </a:rPr>
              <a:t>v</a:t>
            </a:r>
            <a:r>
              <a:rPr lang="en-US">
                <a:solidFill>
                  <a:schemeClr val="hlink"/>
                </a:solidFill>
                <a:latin typeface="Arial" pitchFamily="34" charset="0"/>
              </a:rPr>
              <a:t>a</a:t>
            </a:r>
            <a:r>
              <a:rPr lang="en-US">
                <a:latin typeface="Arial" pitchFamily="34" charset="0"/>
              </a:rPr>
              <a:t>;	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// The compiler will 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// perform boxing here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…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Monitor.Enter(</a:t>
            </a:r>
            <a:r>
              <a:rPr lang="en-US">
                <a:solidFill>
                  <a:srgbClr val="008000"/>
                </a:solidFill>
                <a:latin typeface="Arial" pitchFamily="34" charset="0"/>
              </a:rPr>
              <a:t>box</a:t>
            </a:r>
            <a:r>
              <a:rPr lang="en-US">
                <a:latin typeface="Arial" pitchFamily="34" charset="0"/>
              </a:rPr>
              <a:t>);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try {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	va = 2*va+5;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}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finally {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	Monitor.Exit(</a:t>
            </a:r>
            <a:r>
              <a:rPr lang="en-US">
                <a:solidFill>
                  <a:srgbClr val="008000"/>
                </a:solidFill>
                <a:latin typeface="Arial" pitchFamily="34" charset="0"/>
              </a:rPr>
              <a:t>box</a:t>
            </a:r>
            <a:r>
              <a:rPr lang="en-US">
                <a:latin typeface="Arial" pitchFamily="34" charset="0"/>
              </a:rPr>
              <a:t>);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}</a:t>
            </a:r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4508500" y="2895600"/>
            <a:ext cx="2120900" cy="3886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20"/>
          <p:cNvSpPr>
            <a:spLocks noChangeArrowheads="1"/>
          </p:cNvSpPr>
          <p:nvPr/>
        </p:nvSpPr>
        <p:spPr bwMode="auto">
          <a:xfrm>
            <a:off x="7239000" y="34290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24" name="Rectangle 21"/>
          <p:cNvSpPr>
            <a:spLocks noChangeArrowheads="1"/>
          </p:cNvSpPr>
          <p:nvPr/>
        </p:nvSpPr>
        <p:spPr bwMode="auto">
          <a:xfrm>
            <a:off x="7239000" y="36576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25" name="Rectangle 22"/>
          <p:cNvSpPr>
            <a:spLocks noChangeArrowheads="1"/>
          </p:cNvSpPr>
          <p:nvPr/>
        </p:nvSpPr>
        <p:spPr bwMode="auto">
          <a:xfrm>
            <a:off x="7239000" y="38862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26" name="Rectangle 23"/>
          <p:cNvSpPr>
            <a:spLocks noChangeArrowheads="1"/>
          </p:cNvSpPr>
          <p:nvPr/>
        </p:nvSpPr>
        <p:spPr bwMode="auto">
          <a:xfrm>
            <a:off x="7239000" y="41148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27" name="Rectangle 24"/>
          <p:cNvSpPr>
            <a:spLocks noChangeArrowheads="1"/>
          </p:cNvSpPr>
          <p:nvPr/>
        </p:nvSpPr>
        <p:spPr bwMode="auto">
          <a:xfrm>
            <a:off x="7239000" y="43434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28" name="Rectangle 25"/>
          <p:cNvSpPr>
            <a:spLocks noChangeArrowheads="1"/>
          </p:cNvSpPr>
          <p:nvPr/>
        </p:nvSpPr>
        <p:spPr bwMode="auto">
          <a:xfrm>
            <a:off x="7239000" y="45720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29" name="Rectangle 26"/>
          <p:cNvSpPr>
            <a:spLocks noChangeArrowheads="1"/>
          </p:cNvSpPr>
          <p:nvPr/>
        </p:nvSpPr>
        <p:spPr bwMode="auto">
          <a:xfrm>
            <a:off x="7239000" y="48006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30" name="Rectangle 27"/>
          <p:cNvSpPr>
            <a:spLocks noChangeArrowheads="1"/>
          </p:cNvSpPr>
          <p:nvPr/>
        </p:nvSpPr>
        <p:spPr bwMode="auto">
          <a:xfrm>
            <a:off x="7239000" y="50292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31" name="Rectangle 28"/>
          <p:cNvSpPr>
            <a:spLocks noChangeArrowheads="1"/>
          </p:cNvSpPr>
          <p:nvPr/>
        </p:nvSpPr>
        <p:spPr bwMode="auto">
          <a:xfrm>
            <a:off x="7239000" y="52578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32" name="Rectangle 29"/>
          <p:cNvSpPr>
            <a:spLocks noChangeArrowheads="1"/>
          </p:cNvSpPr>
          <p:nvPr/>
        </p:nvSpPr>
        <p:spPr bwMode="auto">
          <a:xfrm>
            <a:off x="7239000" y="54864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33" name="Rectangle 30"/>
          <p:cNvSpPr>
            <a:spLocks noChangeArrowheads="1"/>
          </p:cNvSpPr>
          <p:nvPr/>
        </p:nvSpPr>
        <p:spPr bwMode="auto">
          <a:xfrm>
            <a:off x="7239000" y="57150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34" name="Rectangle 31"/>
          <p:cNvSpPr>
            <a:spLocks noChangeArrowheads="1"/>
          </p:cNvSpPr>
          <p:nvPr/>
        </p:nvSpPr>
        <p:spPr bwMode="auto">
          <a:xfrm>
            <a:off x="7239000" y="59436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35" name="Rectangle 32"/>
          <p:cNvSpPr>
            <a:spLocks noChangeArrowheads="1"/>
          </p:cNvSpPr>
          <p:nvPr/>
        </p:nvSpPr>
        <p:spPr bwMode="auto">
          <a:xfrm>
            <a:off x="7239000" y="61722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36" name="Rectangle 33"/>
          <p:cNvSpPr>
            <a:spLocks noChangeArrowheads="1"/>
          </p:cNvSpPr>
          <p:nvPr/>
        </p:nvSpPr>
        <p:spPr bwMode="auto">
          <a:xfrm>
            <a:off x="7239000" y="64008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37" name="Text Box 36"/>
          <p:cNvSpPr txBox="1">
            <a:spLocks noChangeArrowheads="1"/>
          </p:cNvSpPr>
          <p:nvPr/>
        </p:nvSpPr>
        <p:spPr bwMode="auto">
          <a:xfrm>
            <a:off x="7150100" y="29718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SyncBlock Table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362200" y="2909888"/>
            <a:ext cx="6477000" cy="1662112"/>
            <a:chOff x="1488" y="1833"/>
            <a:chExt cx="4080" cy="1047"/>
          </a:xfrm>
        </p:grpSpPr>
        <p:sp>
          <p:nvSpPr>
            <p:cNvPr id="34847" name="Freeform 37"/>
            <p:cNvSpPr>
              <a:spLocks/>
            </p:cNvSpPr>
            <p:nvPr/>
          </p:nvSpPr>
          <p:spPr bwMode="auto">
            <a:xfrm>
              <a:off x="4088" y="2352"/>
              <a:ext cx="464" cy="432"/>
            </a:xfrm>
            <a:custGeom>
              <a:avLst/>
              <a:gdLst>
                <a:gd name="T0" fmla="*/ 0 w 672"/>
                <a:gd name="T1" fmla="*/ 0 h 480"/>
                <a:gd name="T2" fmla="*/ 1 w 672"/>
                <a:gd name="T3" fmla="*/ 0 h 480"/>
                <a:gd name="T4" fmla="*/ 1 w 672"/>
                <a:gd name="T5" fmla="*/ 11 h 480"/>
                <a:gd name="T6" fmla="*/ 1 w 672"/>
                <a:gd name="T7" fmla="*/ 11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480"/>
                <a:gd name="T14" fmla="*/ 672 w 672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480">
                  <a:moveTo>
                    <a:pt x="0" y="0"/>
                  </a:moveTo>
                  <a:lnTo>
                    <a:pt x="336" y="0"/>
                  </a:lnTo>
                  <a:lnTo>
                    <a:pt x="336" y="480"/>
                  </a:lnTo>
                  <a:lnTo>
                    <a:pt x="672" y="48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848" name="Group 43"/>
            <p:cNvGrpSpPr>
              <a:grpSpLocks/>
            </p:cNvGrpSpPr>
            <p:nvPr/>
          </p:nvGrpSpPr>
          <p:grpSpPr bwMode="auto">
            <a:xfrm>
              <a:off x="1488" y="1833"/>
              <a:ext cx="4080" cy="1047"/>
              <a:chOff x="1488" y="1833"/>
              <a:chExt cx="4080" cy="1047"/>
            </a:xfrm>
          </p:grpSpPr>
          <p:sp>
            <p:nvSpPr>
              <p:cNvPr id="34849" name="Rectangle 9"/>
              <p:cNvSpPr>
                <a:spLocks noChangeArrowheads="1"/>
              </p:cNvSpPr>
              <p:nvPr/>
            </p:nvSpPr>
            <p:spPr bwMode="auto">
              <a:xfrm>
                <a:off x="2936" y="2064"/>
                <a:ext cx="1152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Method table pointer</a:t>
                </a:r>
              </a:p>
            </p:txBody>
          </p:sp>
          <p:sp>
            <p:nvSpPr>
              <p:cNvPr id="34850" name="Rectangle 10"/>
              <p:cNvSpPr>
                <a:spLocks noChangeArrowheads="1"/>
              </p:cNvSpPr>
              <p:nvPr/>
            </p:nvSpPr>
            <p:spPr bwMode="auto">
              <a:xfrm>
                <a:off x="2936" y="2256"/>
                <a:ext cx="1152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SyncBlock index</a:t>
                </a:r>
              </a:p>
            </p:txBody>
          </p:sp>
          <p:sp>
            <p:nvSpPr>
              <p:cNvPr id="34851" name="Rectangle 11"/>
              <p:cNvSpPr>
                <a:spLocks noChangeArrowheads="1"/>
              </p:cNvSpPr>
              <p:nvPr/>
            </p:nvSpPr>
            <p:spPr bwMode="auto">
              <a:xfrm>
                <a:off x="2936" y="2448"/>
                <a:ext cx="1152" cy="20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boxed va = 2 </a:t>
                </a:r>
              </a:p>
            </p:txBody>
          </p:sp>
          <p:sp>
            <p:nvSpPr>
              <p:cNvPr id="34852" name="Text Box 15"/>
              <p:cNvSpPr txBox="1">
                <a:spLocks noChangeArrowheads="1"/>
              </p:cNvSpPr>
              <p:nvPr/>
            </p:nvSpPr>
            <p:spPr bwMode="auto">
              <a:xfrm>
                <a:off x="2840" y="1833"/>
                <a:ext cx="13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Boxed value type (1)</a:t>
                </a:r>
              </a:p>
            </p:txBody>
          </p:sp>
          <p:sp>
            <p:nvSpPr>
              <p:cNvPr id="34853" name="Freeform 17"/>
              <p:cNvSpPr>
                <a:spLocks/>
              </p:cNvSpPr>
              <p:nvPr/>
            </p:nvSpPr>
            <p:spPr bwMode="auto">
              <a:xfrm flipV="1">
                <a:off x="1488" y="2160"/>
                <a:ext cx="1440" cy="672"/>
              </a:xfrm>
              <a:custGeom>
                <a:avLst/>
                <a:gdLst>
                  <a:gd name="T0" fmla="*/ 0 w 1536"/>
                  <a:gd name="T1" fmla="*/ 0 h 576"/>
                  <a:gd name="T2" fmla="*/ 81 w 1536"/>
                  <a:gd name="T3" fmla="*/ 0 h 576"/>
                  <a:gd name="T4" fmla="*/ 81 w 1536"/>
                  <a:gd name="T5" fmla="*/ 172612 h 576"/>
                  <a:gd name="T6" fmla="*/ 142 w 1536"/>
                  <a:gd name="T7" fmla="*/ 172612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36"/>
                  <a:gd name="T13" fmla="*/ 0 h 576"/>
                  <a:gd name="T14" fmla="*/ 1536 w 1536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36" h="576">
                    <a:moveTo>
                      <a:pt x="0" y="0"/>
                    </a:moveTo>
                    <a:lnTo>
                      <a:pt x="864" y="0"/>
                    </a:lnTo>
                    <a:lnTo>
                      <a:pt x="864" y="576"/>
                    </a:lnTo>
                    <a:lnTo>
                      <a:pt x="1536" y="57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4" name="Rectangle 41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1008" cy="14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Lock</a:t>
                </a:r>
              </a:p>
            </p:txBody>
          </p:sp>
        </p:grp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2590800" y="3505200"/>
            <a:ext cx="6248400" cy="2362200"/>
            <a:chOff x="1632" y="2208"/>
            <a:chExt cx="3936" cy="1488"/>
          </a:xfrm>
        </p:grpSpPr>
        <p:sp>
          <p:nvSpPr>
            <p:cNvPr id="34845" name="Freeform 18"/>
            <p:cNvSpPr>
              <a:spLocks/>
            </p:cNvSpPr>
            <p:nvPr/>
          </p:nvSpPr>
          <p:spPr bwMode="auto">
            <a:xfrm flipV="1">
              <a:off x="1632" y="2208"/>
              <a:ext cx="1296" cy="1488"/>
            </a:xfrm>
            <a:custGeom>
              <a:avLst/>
              <a:gdLst>
                <a:gd name="T0" fmla="*/ 0 w 1536"/>
                <a:gd name="T1" fmla="*/ 0 h 576"/>
                <a:gd name="T2" fmla="*/ 3 w 1536"/>
                <a:gd name="T3" fmla="*/ 0 h 576"/>
                <a:gd name="T4" fmla="*/ 3 w 1536"/>
                <a:gd name="T5" fmla="*/ 2147483647 h 576"/>
                <a:gd name="T6" fmla="*/ 3 w 1536"/>
                <a:gd name="T7" fmla="*/ 2147483647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576"/>
                <a:gd name="T14" fmla="*/ 1536 w 1536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576">
                  <a:moveTo>
                    <a:pt x="0" y="0"/>
                  </a:moveTo>
                  <a:lnTo>
                    <a:pt x="864" y="0"/>
                  </a:lnTo>
                  <a:lnTo>
                    <a:pt x="864" y="576"/>
                  </a:lnTo>
                  <a:lnTo>
                    <a:pt x="1536" y="57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6" name="Rectangle 42"/>
            <p:cNvSpPr>
              <a:spLocks noChangeArrowheads="1"/>
            </p:cNvSpPr>
            <p:nvPr/>
          </p:nvSpPr>
          <p:spPr bwMode="auto">
            <a:xfrm>
              <a:off x="4560" y="2736"/>
              <a:ext cx="1008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Unlock</a:t>
              </a:r>
            </a:p>
          </p:txBody>
        </p:sp>
      </p:grpSp>
      <p:sp>
        <p:nvSpPr>
          <p:cNvPr id="34840" name="Rectangle 33"/>
          <p:cNvSpPr>
            <a:spLocks noChangeArrowheads="1"/>
          </p:cNvSpPr>
          <p:nvPr/>
        </p:nvSpPr>
        <p:spPr bwMode="auto">
          <a:xfrm>
            <a:off x="4508500" y="2438400"/>
            <a:ext cx="2120900" cy="3048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va = 2</a:t>
            </a:r>
          </a:p>
        </p:txBody>
      </p:sp>
      <p:cxnSp>
        <p:nvCxnSpPr>
          <p:cNvPr id="34841" name="Elbow Connector 34"/>
          <p:cNvCxnSpPr>
            <a:cxnSpLocks noChangeShapeType="1"/>
            <a:endCxn id="34840" idx="1"/>
          </p:cNvCxnSpPr>
          <p:nvPr/>
        </p:nvCxnSpPr>
        <p:spPr bwMode="auto">
          <a:xfrm flipV="1">
            <a:off x="1447800" y="2590800"/>
            <a:ext cx="3060700" cy="533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4" name="Freeform 43"/>
          <p:cNvSpPr>
            <a:spLocks noChangeArrowheads="1"/>
          </p:cNvSpPr>
          <p:nvPr/>
        </p:nvSpPr>
        <p:spPr bwMode="auto">
          <a:xfrm>
            <a:off x="2220913" y="2667000"/>
            <a:ext cx="2268537" cy="2355850"/>
          </a:xfrm>
          <a:custGeom>
            <a:avLst/>
            <a:gdLst>
              <a:gd name="T0" fmla="*/ 0 w 2268187"/>
              <a:gd name="T1" fmla="*/ 2865701 h 2339439"/>
              <a:gd name="T2" fmla="*/ 954142 w 2268187"/>
              <a:gd name="T3" fmla="*/ 2865701 h 2339439"/>
              <a:gd name="T4" fmla="*/ 966073 w 2268187"/>
              <a:gd name="T5" fmla="*/ 0 h 2339439"/>
              <a:gd name="T6" fmla="*/ 2278016 w 2268187"/>
              <a:gd name="T7" fmla="*/ 0 h 2339439"/>
              <a:gd name="T8" fmla="*/ 0 60000 65536"/>
              <a:gd name="T9" fmla="*/ 0 60000 65536"/>
              <a:gd name="T10" fmla="*/ 0 60000 65536"/>
              <a:gd name="T11" fmla="*/ 0 60000 65536"/>
              <a:gd name="T12" fmla="*/ 0 w 2268187"/>
              <a:gd name="T13" fmla="*/ 0 h 2339439"/>
              <a:gd name="T14" fmla="*/ 2268187 w 2268187"/>
              <a:gd name="T15" fmla="*/ 2339439 h 2339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8187" h="2339439">
                <a:moveTo>
                  <a:pt x="0" y="2339439"/>
                </a:moveTo>
                <a:lnTo>
                  <a:pt x="950026" y="2339439"/>
                </a:lnTo>
                <a:cubicBezTo>
                  <a:pt x="953984" y="1559626"/>
                  <a:pt x="957943" y="779813"/>
                  <a:pt x="961901" y="0"/>
                </a:cubicBezTo>
                <a:lnTo>
                  <a:pt x="2268187" y="0"/>
                </a:ln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3" name="TextBox 46"/>
          <p:cNvSpPr txBox="1">
            <a:spLocks noChangeArrowheads="1"/>
          </p:cNvSpPr>
          <p:nvPr/>
        </p:nvSpPr>
        <p:spPr bwMode="auto">
          <a:xfrm>
            <a:off x="6629400" y="2406650"/>
            <a:ext cx="6588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stack</a:t>
            </a:r>
          </a:p>
        </p:txBody>
      </p:sp>
      <p:sp>
        <p:nvSpPr>
          <p:cNvPr id="34844" name="Text Box 4"/>
          <p:cNvSpPr txBox="1">
            <a:spLocks noChangeArrowheads="1"/>
          </p:cNvSpPr>
          <p:nvPr/>
        </p:nvSpPr>
        <p:spPr bwMode="auto">
          <a:xfrm>
            <a:off x="5200650" y="64008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Heap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2D5C9A-B6DC-4416-A6C0-1D8F5996170F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924800" cy="623888"/>
          </a:xfrm>
        </p:spPr>
        <p:txBody>
          <a:bodyPr/>
          <a:lstStyle/>
          <a:p>
            <a:pPr eaLnBrk="1" hangingPunct="1"/>
            <a:r>
              <a:rPr lang="en-US" smtClean="0"/>
              <a:t>Can Monitor.</a:t>
            </a:r>
            <a:r>
              <a:rPr lang="en-US" i="1" smtClean="0"/>
              <a:t>Method</a:t>
            </a:r>
            <a:r>
              <a:rPr lang="en-US" smtClean="0"/>
              <a:t>(p) Take Value Type?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3048000" y="762000"/>
            <a:ext cx="2819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/>
              <a:t>The Correct Version: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28600" y="1122363"/>
            <a:ext cx="3733800" cy="535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class testBox</a:t>
            </a:r>
          </a:p>
          <a:p>
            <a:r>
              <a:rPr lang="en-US"/>
              <a:t>    {</a:t>
            </a:r>
          </a:p>
          <a:p>
            <a:r>
              <a:rPr lang="en-US"/>
              <a:t>        static void Main(string[ ] args)</a:t>
            </a:r>
          </a:p>
          <a:p>
            <a:r>
              <a:rPr lang="en-US"/>
              <a:t>        {</a:t>
            </a:r>
          </a:p>
          <a:p>
            <a:r>
              <a:rPr lang="en-US"/>
              <a:t>            int va = 2;</a:t>
            </a:r>
          </a:p>
          <a:p>
            <a:r>
              <a:rPr lang="en-US"/>
              <a:t>            object box = va;</a:t>
            </a:r>
          </a:p>
          <a:p>
            <a:r>
              <a:rPr lang="en-US"/>
              <a:t>            // manual boxing here</a:t>
            </a:r>
          </a:p>
          <a:p>
            <a:r>
              <a:rPr lang="en-US"/>
              <a:t>           </a:t>
            </a:r>
          </a:p>
          <a:p>
            <a:r>
              <a:rPr lang="en-US"/>
              <a:t>           Monitor.Enter(box);</a:t>
            </a:r>
          </a:p>
          <a:p>
            <a:r>
              <a:rPr lang="en-US"/>
              <a:t>            try</a:t>
            </a:r>
          </a:p>
          <a:p>
            <a:r>
              <a:rPr lang="en-US"/>
              <a:t>            {</a:t>
            </a:r>
          </a:p>
          <a:p>
            <a:r>
              <a:rPr lang="en-US"/>
              <a:t>                box.va = 2 * (int)box + 5;</a:t>
            </a:r>
          </a:p>
          <a:p>
            <a:r>
              <a:rPr lang="en-US"/>
              <a:t>            }</a:t>
            </a:r>
          </a:p>
          <a:p>
            <a:r>
              <a:rPr lang="en-US"/>
              <a:t>            finally</a:t>
            </a:r>
          </a:p>
          <a:p>
            <a:r>
              <a:rPr lang="en-US"/>
              <a:t>            {</a:t>
            </a:r>
          </a:p>
          <a:p>
            <a:r>
              <a:rPr lang="en-US"/>
              <a:t>                Monitor.Exit(box);</a:t>
            </a:r>
          </a:p>
          <a:p>
            <a:r>
              <a:rPr lang="en-US"/>
              <a:t>            }</a:t>
            </a:r>
          </a:p>
          <a:p>
            <a:r>
              <a:rPr lang="en-US"/>
              <a:t>        }</a:t>
            </a:r>
          </a:p>
          <a:p>
            <a:r>
              <a:rPr lang="en-US"/>
              <a:t>}</a:t>
            </a:r>
            <a:endParaRPr lang="en-US">
              <a:latin typeface="Arial" pitchFamily="34" charset="0"/>
            </a:endParaRPr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4508500" y="3048000"/>
            <a:ext cx="2120900" cy="3581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20"/>
          <p:cNvSpPr>
            <a:spLocks noChangeArrowheads="1"/>
          </p:cNvSpPr>
          <p:nvPr/>
        </p:nvSpPr>
        <p:spPr bwMode="auto">
          <a:xfrm>
            <a:off x="7239000" y="3262313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48" name="Rectangle 21"/>
          <p:cNvSpPr>
            <a:spLocks noChangeArrowheads="1"/>
          </p:cNvSpPr>
          <p:nvPr/>
        </p:nvSpPr>
        <p:spPr bwMode="auto">
          <a:xfrm>
            <a:off x="7239000" y="3490913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49" name="Rectangle 22"/>
          <p:cNvSpPr>
            <a:spLocks noChangeArrowheads="1"/>
          </p:cNvSpPr>
          <p:nvPr/>
        </p:nvSpPr>
        <p:spPr bwMode="auto">
          <a:xfrm>
            <a:off x="7239000" y="3719513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50" name="Rectangle 23"/>
          <p:cNvSpPr>
            <a:spLocks noChangeArrowheads="1"/>
          </p:cNvSpPr>
          <p:nvPr/>
        </p:nvSpPr>
        <p:spPr bwMode="auto">
          <a:xfrm>
            <a:off x="7239000" y="3948113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51" name="Rectangle 24"/>
          <p:cNvSpPr>
            <a:spLocks noChangeArrowheads="1"/>
          </p:cNvSpPr>
          <p:nvPr/>
        </p:nvSpPr>
        <p:spPr bwMode="auto">
          <a:xfrm>
            <a:off x="7239000" y="4176713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52" name="Rectangle 25"/>
          <p:cNvSpPr>
            <a:spLocks noChangeArrowheads="1"/>
          </p:cNvSpPr>
          <p:nvPr/>
        </p:nvSpPr>
        <p:spPr bwMode="auto">
          <a:xfrm>
            <a:off x="7239000" y="4405313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53" name="Rectangle 26"/>
          <p:cNvSpPr>
            <a:spLocks noChangeArrowheads="1"/>
          </p:cNvSpPr>
          <p:nvPr/>
        </p:nvSpPr>
        <p:spPr bwMode="auto">
          <a:xfrm>
            <a:off x="7239000" y="4633913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54" name="Rectangle 27"/>
          <p:cNvSpPr>
            <a:spLocks noChangeArrowheads="1"/>
          </p:cNvSpPr>
          <p:nvPr/>
        </p:nvSpPr>
        <p:spPr bwMode="auto">
          <a:xfrm>
            <a:off x="7239000" y="4862513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55" name="Rectangle 28"/>
          <p:cNvSpPr>
            <a:spLocks noChangeArrowheads="1"/>
          </p:cNvSpPr>
          <p:nvPr/>
        </p:nvSpPr>
        <p:spPr bwMode="auto">
          <a:xfrm>
            <a:off x="7239000" y="5091113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56" name="Rectangle 29"/>
          <p:cNvSpPr>
            <a:spLocks noChangeArrowheads="1"/>
          </p:cNvSpPr>
          <p:nvPr/>
        </p:nvSpPr>
        <p:spPr bwMode="auto">
          <a:xfrm>
            <a:off x="7239000" y="5319713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57" name="Rectangle 30"/>
          <p:cNvSpPr>
            <a:spLocks noChangeArrowheads="1"/>
          </p:cNvSpPr>
          <p:nvPr/>
        </p:nvSpPr>
        <p:spPr bwMode="auto">
          <a:xfrm>
            <a:off x="7239000" y="5548313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58" name="Rectangle 31"/>
          <p:cNvSpPr>
            <a:spLocks noChangeArrowheads="1"/>
          </p:cNvSpPr>
          <p:nvPr/>
        </p:nvSpPr>
        <p:spPr bwMode="auto">
          <a:xfrm>
            <a:off x="7239000" y="5776913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59" name="Rectangle 32"/>
          <p:cNvSpPr>
            <a:spLocks noChangeArrowheads="1"/>
          </p:cNvSpPr>
          <p:nvPr/>
        </p:nvSpPr>
        <p:spPr bwMode="auto">
          <a:xfrm>
            <a:off x="7239000" y="6005513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60" name="Rectangle 33"/>
          <p:cNvSpPr>
            <a:spLocks noChangeArrowheads="1"/>
          </p:cNvSpPr>
          <p:nvPr/>
        </p:nvSpPr>
        <p:spPr bwMode="auto">
          <a:xfrm>
            <a:off x="7239000" y="6234113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61" name="Text Box 36"/>
          <p:cNvSpPr txBox="1">
            <a:spLocks noChangeArrowheads="1"/>
          </p:cNvSpPr>
          <p:nvPr/>
        </p:nvSpPr>
        <p:spPr bwMode="auto">
          <a:xfrm>
            <a:off x="7150100" y="2833688"/>
            <a:ext cx="176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SyncBlock Table</a:t>
            </a:r>
          </a:p>
        </p:txBody>
      </p:sp>
      <p:sp>
        <p:nvSpPr>
          <p:cNvPr id="35862" name="Freeform 37"/>
          <p:cNvSpPr>
            <a:spLocks/>
          </p:cNvSpPr>
          <p:nvPr/>
        </p:nvSpPr>
        <p:spPr bwMode="auto">
          <a:xfrm>
            <a:off x="6489700" y="4024313"/>
            <a:ext cx="736600" cy="685800"/>
          </a:xfrm>
          <a:custGeom>
            <a:avLst/>
            <a:gdLst>
              <a:gd name="T0" fmla="*/ 0 w 672"/>
              <a:gd name="T1" fmla="*/ 0 h 480"/>
              <a:gd name="T2" fmla="*/ 2147483647 w 672"/>
              <a:gd name="T3" fmla="*/ 0 h 480"/>
              <a:gd name="T4" fmla="*/ 2147483647 w 672"/>
              <a:gd name="T5" fmla="*/ 2147483647 h 480"/>
              <a:gd name="T6" fmla="*/ 2147483647 w 672"/>
              <a:gd name="T7" fmla="*/ 2147483647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480"/>
              <a:gd name="T14" fmla="*/ 672 w 67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480">
                <a:moveTo>
                  <a:pt x="0" y="0"/>
                </a:moveTo>
                <a:lnTo>
                  <a:pt x="336" y="0"/>
                </a:lnTo>
                <a:lnTo>
                  <a:pt x="336" y="480"/>
                </a:lnTo>
                <a:lnTo>
                  <a:pt x="672" y="4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63" name="Rectangle 9"/>
          <p:cNvSpPr>
            <a:spLocks noChangeArrowheads="1"/>
          </p:cNvSpPr>
          <p:nvPr/>
        </p:nvSpPr>
        <p:spPr bwMode="auto">
          <a:xfrm>
            <a:off x="4660900" y="3567113"/>
            <a:ext cx="1828800" cy="304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Method table pointer</a:t>
            </a:r>
          </a:p>
        </p:txBody>
      </p:sp>
      <p:sp>
        <p:nvSpPr>
          <p:cNvPr id="35864" name="Rectangle 10"/>
          <p:cNvSpPr>
            <a:spLocks noChangeArrowheads="1"/>
          </p:cNvSpPr>
          <p:nvPr/>
        </p:nvSpPr>
        <p:spPr bwMode="auto">
          <a:xfrm>
            <a:off x="4660900" y="3871913"/>
            <a:ext cx="1828800" cy="304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SyncBlock index</a:t>
            </a:r>
          </a:p>
        </p:txBody>
      </p:sp>
      <p:sp>
        <p:nvSpPr>
          <p:cNvPr id="35865" name="Rectangle 11"/>
          <p:cNvSpPr>
            <a:spLocks noChangeArrowheads="1"/>
          </p:cNvSpPr>
          <p:nvPr/>
        </p:nvSpPr>
        <p:spPr bwMode="auto">
          <a:xfrm>
            <a:off x="4660900" y="4176713"/>
            <a:ext cx="1828800" cy="3286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boxed va</a:t>
            </a:r>
          </a:p>
        </p:txBody>
      </p:sp>
      <p:sp>
        <p:nvSpPr>
          <p:cNvPr id="35866" name="Text Box 15"/>
          <p:cNvSpPr txBox="1">
            <a:spLocks noChangeArrowheads="1"/>
          </p:cNvSpPr>
          <p:nvPr/>
        </p:nvSpPr>
        <p:spPr bwMode="auto">
          <a:xfrm>
            <a:off x="4508500" y="3200400"/>
            <a:ext cx="210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Boxed value type (1)</a:t>
            </a:r>
          </a:p>
        </p:txBody>
      </p:sp>
      <p:sp>
        <p:nvSpPr>
          <p:cNvPr id="35867" name="Freeform 17"/>
          <p:cNvSpPr>
            <a:spLocks/>
          </p:cNvSpPr>
          <p:nvPr/>
        </p:nvSpPr>
        <p:spPr bwMode="auto">
          <a:xfrm>
            <a:off x="2971800" y="3505200"/>
            <a:ext cx="1676400" cy="61913"/>
          </a:xfrm>
          <a:custGeom>
            <a:avLst/>
            <a:gdLst>
              <a:gd name="T0" fmla="*/ 0 w 1536"/>
              <a:gd name="T1" fmla="*/ 0 h 576"/>
              <a:gd name="T2" fmla="*/ 2147483647 w 1536"/>
              <a:gd name="T3" fmla="*/ 0 h 576"/>
              <a:gd name="T4" fmla="*/ 2147483647 w 1536"/>
              <a:gd name="T5" fmla="*/ 2147483647 h 576"/>
              <a:gd name="T6" fmla="*/ 2147483647 w 1536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536"/>
              <a:gd name="T13" fmla="*/ 0 h 576"/>
              <a:gd name="T14" fmla="*/ 1536 w 1536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6" h="576">
                <a:moveTo>
                  <a:pt x="0" y="0"/>
                </a:moveTo>
                <a:lnTo>
                  <a:pt x="864" y="0"/>
                </a:lnTo>
                <a:lnTo>
                  <a:pt x="864" y="576"/>
                </a:lnTo>
                <a:lnTo>
                  <a:pt x="1536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68" name="Rectangle 41"/>
          <p:cNvSpPr>
            <a:spLocks noChangeArrowheads="1"/>
          </p:cNvSpPr>
          <p:nvPr/>
        </p:nvSpPr>
        <p:spPr bwMode="auto">
          <a:xfrm>
            <a:off x="7239000" y="4633913"/>
            <a:ext cx="16002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Lock</a:t>
            </a:r>
          </a:p>
        </p:txBody>
      </p:sp>
      <p:sp>
        <p:nvSpPr>
          <p:cNvPr id="85016" name="Freeform 18"/>
          <p:cNvSpPr>
            <a:spLocks/>
          </p:cNvSpPr>
          <p:nvPr/>
        </p:nvSpPr>
        <p:spPr bwMode="auto">
          <a:xfrm flipV="1">
            <a:off x="3124200" y="3871913"/>
            <a:ext cx="1524000" cy="1614487"/>
          </a:xfrm>
          <a:custGeom>
            <a:avLst/>
            <a:gdLst>
              <a:gd name="T0" fmla="*/ 0 w 1536"/>
              <a:gd name="T1" fmla="*/ 0 h 576"/>
              <a:gd name="T2" fmla="*/ 2147483647 w 1536"/>
              <a:gd name="T3" fmla="*/ 0 h 576"/>
              <a:gd name="T4" fmla="*/ 2147483647 w 1536"/>
              <a:gd name="T5" fmla="*/ 2147483647 h 576"/>
              <a:gd name="T6" fmla="*/ 2147483647 w 1536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536"/>
              <a:gd name="T13" fmla="*/ 0 h 576"/>
              <a:gd name="T14" fmla="*/ 1536 w 1536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6" h="576">
                <a:moveTo>
                  <a:pt x="0" y="0"/>
                </a:moveTo>
                <a:lnTo>
                  <a:pt x="864" y="0"/>
                </a:lnTo>
                <a:lnTo>
                  <a:pt x="864" y="576"/>
                </a:lnTo>
                <a:lnTo>
                  <a:pt x="1536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70" name="Rectangle 42"/>
          <p:cNvSpPr>
            <a:spLocks noChangeArrowheads="1"/>
          </p:cNvSpPr>
          <p:nvPr/>
        </p:nvSpPr>
        <p:spPr bwMode="auto">
          <a:xfrm>
            <a:off x="7239000" y="4633913"/>
            <a:ext cx="16002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Unlock</a:t>
            </a:r>
          </a:p>
        </p:txBody>
      </p:sp>
      <p:sp>
        <p:nvSpPr>
          <p:cNvPr id="35871" name="Rectangle 33"/>
          <p:cNvSpPr>
            <a:spLocks noChangeArrowheads="1"/>
          </p:cNvSpPr>
          <p:nvPr/>
        </p:nvSpPr>
        <p:spPr bwMode="auto">
          <a:xfrm>
            <a:off x="4508500" y="2438400"/>
            <a:ext cx="2120900" cy="3048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va = 2</a:t>
            </a:r>
          </a:p>
        </p:txBody>
      </p:sp>
      <p:cxnSp>
        <p:nvCxnSpPr>
          <p:cNvPr id="35872" name="Elbow Connector 34"/>
          <p:cNvCxnSpPr>
            <a:cxnSpLocks noChangeShapeType="1"/>
            <a:endCxn id="35871" idx="1"/>
          </p:cNvCxnSpPr>
          <p:nvPr/>
        </p:nvCxnSpPr>
        <p:spPr bwMode="auto">
          <a:xfrm>
            <a:off x="1981200" y="2438400"/>
            <a:ext cx="25273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6" name="Freeform 35"/>
          <p:cNvSpPr>
            <a:spLocks noChangeArrowheads="1"/>
          </p:cNvSpPr>
          <p:nvPr/>
        </p:nvSpPr>
        <p:spPr bwMode="auto">
          <a:xfrm>
            <a:off x="3733800" y="3719513"/>
            <a:ext cx="927100" cy="685800"/>
          </a:xfrm>
          <a:custGeom>
            <a:avLst/>
            <a:gdLst>
              <a:gd name="T0" fmla="*/ 0 w 2268187"/>
              <a:gd name="T1" fmla="*/ 0 h 2339439"/>
              <a:gd name="T2" fmla="*/ 0 w 2268187"/>
              <a:gd name="T3" fmla="*/ 0 h 2339439"/>
              <a:gd name="T4" fmla="*/ 0 w 2268187"/>
              <a:gd name="T5" fmla="*/ 0 h 2339439"/>
              <a:gd name="T6" fmla="*/ 0 w 2268187"/>
              <a:gd name="T7" fmla="*/ 0 h 2339439"/>
              <a:gd name="T8" fmla="*/ 0 60000 65536"/>
              <a:gd name="T9" fmla="*/ 0 60000 65536"/>
              <a:gd name="T10" fmla="*/ 0 60000 65536"/>
              <a:gd name="T11" fmla="*/ 0 60000 65536"/>
              <a:gd name="T12" fmla="*/ 0 w 2268187"/>
              <a:gd name="T13" fmla="*/ 0 h 2339439"/>
              <a:gd name="T14" fmla="*/ 2268187 w 2268187"/>
              <a:gd name="T15" fmla="*/ 2339439 h 2339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8187" h="2339439">
                <a:moveTo>
                  <a:pt x="0" y="2339439"/>
                </a:moveTo>
                <a:lnTo>
                  <a:pt x="950026" y="2339439"/>
                </a:lnTo>
                <a:cubicBezTo>
                  <a:pt x="953984" y="1559626"/>
                  <a:pt x="957943" y="779813"/>
                  <a:pt x="961901" y="0"/>
                </a:cubicBezTo>
                <a:lnTo>
                  <a:pt x="2268187" y="0"/>
                </a:ln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74" name="TextBox 37"/>
          <p:cNvSpPr txBox="1">
            <a:spLocks noChangeArrowheads="1"/>
          </p:cNvSpPr>
          <p:nvPr/>
        </p:nvSpPr>
        <p:spPr bwMode="auto">
          <a:xfrm>
            <a:off x="5276850" y="2068513"/>
            <a:ext cx="658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stack</a:t>
            </a:r>
          </a:p>
        </p:txBody>
      </p:sp>
      <p:sp>
        <p:nvSpPr>
          <p:cNvPr id="35875" name="Text Box 4"/>
          <p:cNvSpPr txBox="1">
            <a:spLocks noChangeArrowheads="1"/>
          </p:cNvSpPr>
          <p:nvPr/>
        </p:nvSpPr>
        <p:spPr bwMode="auto">
          <a:xfrm>
            <a:off x="5276850" y="62484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Heap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16" grpId="0" animBg="1"/>
      <p:bldP spid="3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>
            <a:spLocks noChangeArrowheads="1"/>
          </p:cNvSpPr>
          <p:nvPr/>
        </p:nvSpPr>
        <p:spPr bwMode="auto">
          <a:xfrm>
            <a:off x="6400800" y="1524000"/>
            <a:ext cx="2667000" cy="1143000"/>
          </a:xfrm>
          <a:prstGeom prst="wedgeEllipseCallout">
            <a:avLst>
              <a:gd name="adj1" fmla="val -99352"/>
              <a:gd name="adj2" fmla="val 852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Require to create an instance/object before using it.</a:t>
            </a: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48EFC8-3DD8-4A44-9863-317052455813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Mutex: Mutually Exclusive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69288" cy="5334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 smtClean="0"/>
              <a:t>Another mechanism to prevent simultaneous access to shared resources. </a:t>
            </a: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 err="1" smtClean="0">
                <a:solidFill>
                  <a:srgbClr val="0000FF"/>
                </a:solidFill>
                <a:latin typeface="Arial" pitchFamily="34" charset="0"/>
              </a:rPr>
              <a:t>Mutex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</a:rPr>
              <a:t>myMutex</a:t>
            </a:r>
            <a:r>
              <a:rPr lang="en-US" sz="2400" dirty="0" smtClean="0">
                <a:latin typeface="Arial" pitchFamily="34" charset="0"/>
              </a:rPr>
              <a:t> = new </a:t>
            </a:r>
            <a:r>
              <a:rPr lang="en-US" sz="2400" dirty="0" err="1" smtClean="0">
                <a:solidFill>
                  <a:srgbClr val="0000FF"/>
                </a:solidFill>
                <a:latin typeface="Arial" pitchFamily="34" charset="0"/>
              </a:rPr>
              <a:t>Mutex</a:t>
            </a:r>
            <a:r>
              <a:rPr lang="en-US" sz="2400" dirty="0" smtClean="0">
                <a:latin typeface="Arial" pitchFamily="34" charset="0"/>
              </a:rPr>
              <a:t>();	</a:t>
            </a:r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</a:rPr>
              <a:t>// lib class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 smtClean="0">
                <a:latin typeface="Arial" pitchFamily="34" charset="0"/>
              </a:rPr>
              <a:t>…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 err="1" smtClean="0">
                <a:latin typeface="Arial" pitchFamily="34" charset="0"/>
              </a:rPr>
              <a:t>myMutex</a:t>
            </a:r>
            <a:r>
              <a:rPr lang="en-US" sz="2400" dirty="0" err="1" smtClean="0">
                <a:solidFill>
                  <a:srgbClr val="0000FF"/>
                </a:solidFill>
                <a:latin typeface="Arial" pitchFamily="34" charset="0"/>
              </a:rPr>
              <a:t>.WaitOne</a:t>
            </a:r>
            <a:r>
              <a:rPr lang="en-US" sz="2400" dirty="0" smtClean="0">
                <a:latin typeface="Arial" pitchFamily="34" charset="0"/>
              </a:rPr>
              <a:t>();		</a:t>
            </a:r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</a:rPr>
              <a:t>// build-in method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 smtClean="0">
                <a:latin typeface="Arial" pitchFamily="34" charset="0"/>
              </a:rPr>
              <a:t>Try {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 smtClean="0">
                <a:latin typeface="Arial" pitchFamily="34" charset="0"/>
              </a:rPr>
              <a:t>	// lock and access object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 smtClean="0">
                <a:latin typeface="Arial" pitchFamily="34" charset="0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 smtClean="0">
                <a:latin typeface="Arial" pitchFamily="34" charset="0"/>
              </a:rPr>
              <a:t>finally {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 smtClean="0">
                <a:latin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</a:rPr>
              <a:t>myMutex</a:t>
            </a:r>
            <a:r>
              <a:rPr lang="en-US" sz="2400" dirty="0" err="1" smtClean="0">
                <a:solidFill>
                  <a:srgbClr val="0000FF"/>
                </a:solidFill>
                <a:latin typeface="Arial" pitchFamily="34" charset="0"/>
              </a:rPr>
              <a:t>.ReleaseMutex</a:t>
            </a:r>
            <a:r>
              <a:rPr lang="en-US" sz="2400" dirty="0" smtClean="0">
                <a:latin typeface="Arial" pitchFamily="34" charset="0"/>
              </a:rPr>
              <a:t>();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 smtClean="0">
                <a:latin typeface="Arial" pitchFamily="34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57775" y="3581400"/>
            <a:ext cx="3871573" cy="29854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UNIX </a:t>
            </a:r>
            <a:r>
              <a:rPr lang="en-US" sz="2000" dirty="0" err="1"/>
              <a:t>Mutext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pthread_mutex_init</a:t>
            </a:r>
            <a:r>
              <a:rPr lang="en-US" sz="2000" dirty="0"/>
              <a:t> (</a:t>
            </a:r>
            <a:r>
              <a:rPr lang="en-US" sz="2000" dirty="0" err="1"/>
              <a:t>mutex,attr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pthread_mutex_destroy</a:t>
            </a:r>
            <a:r>
              <a:rPr lang="en-US" sz="2000" dirty="0"/>
              <a:t> (</a:t>
            </a:r>
            <a:r>
              <a:rPr lang="en-US" sz="2000" dirty="0" err="1"/>
              <a:t>mutex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pthread_mutexattr_init</a:t>
            </a:r>
            <a:r>
              <a:rPr lang="en-US" sz="2000" dirty="0"/>
              <a:t> (</a:t>
            </a:r>
            <a:r>
              <a:rPr lang="en-US" sz="2000" dirty="0" err="1"/>
              <a:t>attr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pthread_mutexattr_destroy</a:t>
            </a:r>
            <a:r>
              <a:rPr lang="en-US" sz="2000" dirty="0"/>
              <a:t> (</a:t>
            </a:r>
            <a:r>
              <a:rPr lang="en-US" sz="2000" dirty="0" err="1"/>
              <a:t>attr</a:t>
            </a:r>
            <a:r>
              <a:rPr lang="en-US" sz="2000" dirty="0"/>
              <a:t>)</a:t>
            </a:r>
          </a:p>
          <a:p>
            <a:r>
              <a:rPr lang="en-US" dirty="0" err="1"/>
              <a:t>pthread_mutex_lock</a:t>
            </a:r>
            <a:r>
              <a:rPr lang="en-US" dirty="0"/>
              <a:t> (</a:t>
            </a:r>
            <a:r>
              <a:rPr lang="en-US" dirty="0" err="1"/>
              <a:t>mutex</a:t>
            </a:r>
            <a:r>
              <a:rPr lang="en-US" dirty="0"/>
              <a:t>)</a:t>
            </a:r>
          </a:p>
          <a:p>
            <a:r>
              <a:rPr lang="en-US" dirty="0" err="1"/>
              <a:t>pthread_mutex_trylock</a:t>
            </a:r>
            <a:r>
              <a:rPr lang="en-US" dirty="0"/>
              <a:t> (</a:t>
            </a:r>
            <a:r>
              <a:rPr lang="en-US" dirty="0" err="1"/>
              <a:t>mutex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pthread_mutex_unlock</a:t>
            </a:r>
            <a:r>
              <a:rPr lang="en-US" dirty="0"/>
              <a:t> (</a:t>
            </a:r>
            <a:r>
              <a:rPr lang="en-US" dirty="0" err="1"/>
              <a:t>mutex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Ref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sz="1600" dirty="0" smtClean="0"/>
              <a:t>https</a:t>
            </a:r>
            <a:r>
              <a:rPr lang="en-US" sz="1600" dirty="0"/>
              <a:t>://computing.llnl.gov/tutorials/pthreads</a:t>
            </a:r>
            <a:r>
              <a:rPr lang="en-US" sz="1600" dirty="0" smtClean="0"/>
              <a:t>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374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1ABBF5-4E19-45CA-B8EB-838D55E009DB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Another Mechanism?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69288" cy="4837113"/>
          </a:xfrm>
        </p:spPr>
        <p:txBody>
          <a:bodyPr/>
          <a:lstStyle/>
          <a:p>
            <a:pPr eaLnBrk="1" hangingPunct="1"/>
            <a:r>
              <a:rPr lang="en-US" smtClean="0"/>
              <a:t>Mutex has the power to synchronize both </a:t>
            </a:r>
            <a:r>
              <a:rPr lang="en-US" smtClean="0">
                <a:solidFill>
                  <a:srgbClr val="990000"/>
                </a:solidFill>
              </a:rPr>
              <a:t>threads</a:t>
            </a:r>
            <a:r>
              <a:rPr lang="en-US" smtClean="0"/>
              <a:t> and </a:t>
            </a:r>
            <a:r>
              <a:rPr lang="en-US" smtClean="0">
                <a:solidFill>
                  <a:srgbClr val="990000"/>
                </a:solidFill>
              </a:rPr>
              <a:t>processes</a:t>
            </a:r>
            <a:r>
              <a:rPr lang="en-US" smtClean="0"/>
              <a:t> belonging to different applications in OS; Monitors and locks do not have this capacity!</a:t>
            </a:r>
          </a:p>
          <a:p>
            <a:pPr eaLnBrk="1" hangingPunct="1"/>
            <a:r>
              <a:rPr lang="en-US" smtClean="0"/>
              <a:t>If a thread acquires a mutex and terminates without freeing it, the system can detect the orphan situation and automatically free it;</a:t>
            </a:r>
          </a:p>
          <a:p>
            <a:pPr eaLnBrk="1" hangingPunct="1"/>
            <a:r>
              <a:rPr lang="en-US" smtClean="0"/>
              <a:t>Mutex operations are orders of magnitude slower than the inner-application synchronization mechanisms. Do not use them unless you need to synchronizes </a:t>
            </a:r>
            <a:r>
              <a:rPr lang="en-US" smtClean="0">
                <a:solidFill>
                  <a:srgbClr val="990000"/>
                </a:solidFill>
              </a:rPr>
              <a:t>processes</a:t>
            </a:r>
            <a:r>
              <a:rPr lang="en-US" smtClean="0"/>
              <a:t> among different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27100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AE5826-2F40-4ED3-8D3B-A252D95E5633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Reaching Cross-Application Synchronization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5105400"/>
          </a:xfrm>
          <a:noFill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b="1" smtClean="0">
                <a:solidFill>
                  <a:srgbClr val="990000"/>
                </a:solidFill>
                <a:latin typeface="Arial" pitchFamily="34" charset="0"/>
              </a:rPr>
              <a:t>// In Applications A and B, create same-named mutexes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smtClean="0">
                <a:latin typeface="Arial" pitchFamily="34" charset="0"/>
              </a:rPr>
              <a:t>Mutex </a:t>
            </a:r>
            <a:r>
              <a:rPr lang="en-US" sz="2400" smtClean="0">
                <a:solidFill>
                  <a:schemeClr val="folHlink"/>
                </a:solidFill>
                <a:latin typeface="Arial" pitchFamily="34" charset="0"/>
              </a:rPr>
              <a:t>myMutex</a:t>
            </a:r>
            <a:r>
              <a:rPr lang="en-US" sz="2400" smtClean="0">
                <a:latin typeface="Arial" pitchFamily="34" charset="0"/>
              </a:rPr>
              <a:t> = new Mutex(“</a:t>
            </a:r>
            <a:r>
              <a:rPr lang="en-US" sz="2400" smtClean="0">
                <a:solidFill>
                  <a:srgbClr val="990000"/>
                </a:solidFill>
                <a:latin typeface="Arial" pitchFamily="34" charset="0"/>
              </a:rPr>
              <a:t>named_shared_mutexes</a:t>
            </a:r>
            <a:r>
              <a:rPr lang="en-US" sz="2400" smtClean="0">
                <a:latin typeface="Arial" pitchFamily="34" charset="0"/>
              </a:rPr>
              <a:t>”);	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smtClean="0">
                <a:latin typeface="Arial" pitchFamily="34" charset="0"/>
              </a:rPr>
              <a:t>…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smtClean="0">
                <a:solidFill>
                  <a:schemeClr val="folHlink"/>
                </a:solidFill>
                <a:latin typeface="Arial" pitchFamily="34" charset="0"/>
              </a:rPr>
              <a:t>myMutex</a:t>
            </a:r>
            <a:r>
              <a:rPr lang="en-US" sz="2400" smtClean="0">
                <a:latin typeface="Arial" pitchFamily="34" charset="0"/>
              </a:rPr>
              <a:t>.WaitOne();	// build-in method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smtClean="0">
                <a:latin typeface="Arial" pitchFamily="34" charset="0"/>
              </a:rPr>
              <a:t>Try {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smtClean="0">
                <a:latin typeface="Arial" pitchFamily="34" charset="0"/>
              </a:rPr>
              <a:t>	// objects here will be mutually exclusive 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smtClean="0">
                <a:latin typeface="Arial" pitchFamily="34" charset="0"/>
              </a:rPr>
              <a:t>	…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smtClean="0">
                <a:latin typeface="Arial" pitchFamily="34" charset="0"/>
              </a:rPr>
              <a:t>}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smtClean="0">
                <a:latin typeface="Arial" pitchFamily="34" charset="0"/>
              </a:rPr>
              <a:t>finally {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smtClean="0">
                <a:latin typeface="Arial" pitchFamily="34" charset="0"/>
              </a:rPr>
              <a:t>	</a:t>
            </a:r>
            <a:r>
              <a:rPr lang="en-US" sz="2400" smtClean="0">
                <a:solidFill>
                  <a:schemeClr val="folHlink"/>
                </a:solidFill>
                <a:latin typeface="Arial" pitchFamily="34" charset="0"/>
              </a:rPr>
              <a:t>myMutex</a:t>
            </a:r>
            <a:r>
              <a:rPr lang="en-US" sz="2400" smtClean="0">
                <a:latin typeface="Arial" pitchFamily="34" charset="0"/>
              </a:rPr>
              <a:t>.ReleaseMutex();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smtClean="0">
                <a:latin typeface="Arial" pitchFamily="34" charset="0"/>
              </a:rPr>
              <a:t>}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6754813" y="3200400"/>
            <a:ext cx="2209800" cy="2057400"/>
          </a:xfrm>
          <a:prstGeom prst="wedgeRoundRectCallout">
            <a:avLst>
              <a:gd name="adj1" fmla="val -49551"/>
              <a:gd name="adj2" fmla="val -99662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400" dirty="0" err="1"/>
              <a:t>Mutex</a:t>
            </a:r>
            <a:r>
              <a:rPr lang="en-US" sz="2400" dirty="0"/>
              <a:t> Attack: Creating the same named </a:t>
            </a:r>
            <a:r>
              <a:rPr lang="en-US" sz="2400" dirty="0" err="1"/>
              <a:t>mutex</a:t>
            </a:r>
            <a:r>
              <a:rPr lang="en-US" sz="2400" dirty="0"/>
              <a:t> to disrupt others</a:t>
            </a:r>
          </a:p>
        </p:txBody>
      </p:sp>
    </p:spTree>
    <p:extLst>
      <p:ext uri="{BB962C8B-B14F-4D97-AF65-F5344CB8AC3E}">
        <p14:creationId xmlns:p14="http://schemas.microsoft.com/office/powerpoint/2010/main" val="160385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979257-2781-4676-BEA1-8AE0DAB72E6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Properties in </a:t>
            </a:r>
            <a:r>
              <a:rPr lang="en-US" dirty="0" smtClean="0">
                <a:solidFill>
                  <a:srgbClr val="0000FF"/>
                </a:solidFill>
              </a:rPr>
              <a:t>Thread</a:t>
            </a:r>
            <a:r>
              <a:rPr lang="en-US" dirty="0" smtClean="0"/>
              <a:t> Class</a:t>
            </a:r>
          </a:p>
        </p:txBody>
      </p:sp>
      <p:sp>
        <p:nvSpPr>
          <p:cNvPr id="5124" name="Text Box 80"/>
          <p:cNvSpPr txBox="1">
            <a:spLocks noChangeArrowheads="1"/>
          </p:cNvSpPr>
          <p:nvPr/>
        </p:nvSpPr>
        <p:spPr bwMode="auto">
          <a:xfrm>
            <a:off x="441325" y="16383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/>
          </a:p>
        </p:txBody>
      </p:sp>
      <p:graphicFrame>
        <p:nvGraphicFramePr>
          <p:cNvPr id="388248" name="Group 152"/>
          <p:cNvGraphicFramePr>
            <a:graphicFrameLocks noGrp="1"/>
          </p:cNvGraphicFramePr>
          <p:nvPr>
            <p:ph sz="half" idx="2"/>
          </p:nvPr>
        </p:nvGraphicFramePr>
        <p:xfrm>
          <a:off x="441325" y="1371600"/>
          <a:ext cx="8513763" cy="4653008"/>
        </p:xfrm>
        <a:graphic>
          <a:graphicData uri="http://schemas.openxmlformats.org/drawingml/2006/table">
            <a:tbl>
              <a:tblPr/>
              <a:tblGrid>
                <a:gridCol w="1768475"/>
                <a:gridCol w="4116388"/>
                <a:gridCol w="876300"/>
                <a:gridCol w="876300"/>
                <a:gridCol w="876300"/>
              </a:tblGrid>
              <a:tr h="365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Property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Static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6400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CurrentPrincipal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The thread principal (identity) assigned to the calling thread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CurrentThread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Returns a Thread reference representing the calling thread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IsAlive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thread is alive, it is started and not yet terminated.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IsBackground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background or foreground (default)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The thread’s human readable name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Priority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Highest,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AboveNormal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Normal (default),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BelowNormal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Lowest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ThreadState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The thread’s current state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9B3E23-1030-4DFA-9FD0-EBA85BBE86E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Simple Example to Show the Syntax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838200" y="2447925"/>
            <a:ext cx="1295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Producer</a:t>
            </a:r>
          </a:p>
          <a:p>
            <a:pPr algn="ctr"/>
            <a:r>
              <a:rPr lang="en-US" sz="2000"/>
              <a:t>Thread 0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6781800" y="2438400"/>
            <a:ext cx="1295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Consumer</a:t>
            </a:r>
          </a:p>
          <a:p>
            <a:pPr algn="ctr"/>
            <a:r>
              <a:rPr lang="en-US" sz="2000"/>
              <a:t>Thread 0</a:t>
            </a:r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633413" y="1676400"/>
            <a:ext cx="18213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 err="1" smtClean="0"/>
              <a:t>ProducerThread</a:t>
            </a:r>
            <a:endParaRPr lang="en-US" sz="2000" dirty="0" smtClean="0"/>
          </a:p>
          <a:p>
            <a:pPr algn="ctr"/>
            <a:r>
              <a:rPr lang="en-US" sz="2000" dirty="0" smtClean="0"/>
              <a:t>Class</a:t>
            </a:r>
            <a:endParaRPr lang="en-US" sz="2000" dirty="0"/>
          </a:p>
        </p:txBody>
      </p:sp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6371946" y="1676400"/>
            <a:ext cx="1963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 err="1" smtClean="0"/>
              <a:t>ConsumerThread</a:t>
            </a:r>
            <a:endParaRPr lang="en-US" sz="2000" dirty="0" smtClean="0"/>
          </a:p>
          <a:p>
            <a:pPr algn="ctr"/>
            <a:r>
              <a:rPr lang="en-US" sz="2000" dirty="0" smtClean="0"/>
              <a:t>Class</a:t>
            </a:r>
            <a:endParaRPr lang="en-US" sz="2000" dirty="0"/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3048000" y="2362200"/>
            <a:ext cx="258445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2000"/>
          </a:p>
        </p:txBody>
      </p:sp>
      <p:cxnSp>
        <p:nvCxnSpPr>
          <p:cNvPr id="6153" name="AutoShape 10"/>
          <p:cNvCxnSpPr>
            <a:cxnSpLocks noChangeShapeType="1"/>
            <a:stCxn id="6148" idx="3"/>
            <a:endCxn id="6155" idx="1"/>
          </p:cNvCxnSpPr>
          <p:nvPr/>
        </p:nvCxnSpPr>
        <p:spPr bwMode="auto">
          <a:xfrm>
            <a:off x="2133600" y="2905125"/>
            <a:ext cx="160020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54" name="AutoShape 12"/>
          <p:cNvCxnSpPr>
            <a:cxnSpLocks noChangeShapeType="1"/>
            <a:stCxn id="6155" idx="3"/>
            <a:endCxn id="6149" idx="1"/>
          </p:cNvCxnSpPr>
          <p:nvPr/>
        </p:nvCxnSpPr>
        <p:spPr bwMode="auto">
          <a:xfrm flipV="1">
            <a:off x="4953000" y="2895600"/>
            <a:ext cx="1828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155" name="Rectangle 5"/>
          <p:cNvSpPr>
            <a:spLocks noChangeArrowheads="1"/>
          </p:cNvSpPr>
          <p:nvPr/>
        </p:nvSpPr>
        <p:spPr bwMode="auto">
          <a:xfrm>
            <a:off x="3733800" y="2971800"/>
            <a:ext cx="1219200" cy="914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990000"/>
                </a:solidFill>
              </a:rPr>
              <a:t>items</a:t>
            </a:r>
          </a:p>
          <a:p>
            <a:pPr algn="ctr"/>
            <a:r>
              <a:rPr lang="en-US">
                <a:solidFill>
                  <a:srgbClr val="990000"/>
                </a:solidFill>
              </a:rPr>
              <a:t>(static)</a:t>
            </a:r>
          </a:p>
        </p:txBody>
      </p:sp>
      <p:sp>
        <p:nvSpPr>
          <p:cNvPr id="6156" name="Rectangle 15"/>
          <p:cNvSpPr>
            <a:spLocks noChangeArrowheads="1"/>
          </p:cNvSpPr>
          <p:nvPr/>
        </p:nvSpPr>
        <p:spPr bwMode="auto">
          <a:xfrm>
            <a:off x="3733800" y="1676400"/>
            <a:ext cx="12298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Main Class</a:t>
            </a:r>
          </a:p>
          <a:p>
            <a:pPr algn="ctr"/>
            <a:r>
              <a:rPr lang="en-US" dirty="0" smtClean="0"/>
              <a:t>Main</a:t>
            </a:r>
            <a:r>
              <a:rPr lang="en-US" dirty="0"/>
              <a:t>()</a:t>
            </a:r>
          </a:p>
        </p:txBody>
      </p:sp>
      <p:sp>
        <p:nvSpPr>
          <p:cNvPr id="6157" name="Rectangle 16"/>
          <p:cNvSpPr>
            <a:spLocks noChangeArrowheads="1"/>
          </p:cNvSpPr>
          <p:nvPr/>
        </p:nvSpPr>
        <p:spPr bwMode="auto">
          <a:xfrm>
            <a:off x="838200" y="3590925"/>
            <a:ext cx="1295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Producer</a:t>
            </a:r>
          </a:p>
          <a:p>
            <a:pPr algn="ctr"/>
            <a:r>
              <a:rPr lang="en-US" sz="2000"/>
              <a:t>Thread 1</a:t>
            </a:r>
          </a:p>
        </p:txBody>
      </p:sp>
      <p:cxnSp>
        <p:nvCxnSpPr>
          <p:cNvPr id="6158" name="AutoShape 17"/>
          <p:cNvCxnSpPr>
            <a:cxnSpLocks noChangeShapeType="1"/>
            <a:stCxn id="6157" idx="3"/>
            <a:endCxn id="6155" idx="1"/>
          </p:cNvCxnSpPr>
          <p:nvPr/>
        </p:nvCxnSpPr>
        <p:spPr bwMode="auto">
          <a:xfrm flipV="1">
            <a:off x="2133600" y="3429000"/>
            <a:ext cx="1600200" cy="619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159" name="Rectangle 18"/>
          <p:cNvSpPr>
            <a:spLocks noChangeArrowheads="1"/>
          </p:cNvSpPr>
          <p:nvPr/>
        </p:nvSpPr>
        <p:spPr bwMode="auto">
          <a:xfrm>
            <a:off x="6781800" y="3581400"/>
            <a:ext cx="1295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Consumer</a:t>
            </a:r>
          </a:p>
          <a:p>
            <a:pPr algn="ctr"/>
            <a:r>
              <a:rPr lang="en-US" sz="2000"/>
              <a:t>Thread 1</a:t>
            </a:r>
          </a:p>
        </p:txBody>
      </p:sp>
      <p:cxnSp>
        <p:nvCxnSpPr>
          <p:cNvPr id="6160" name="AutoShape 19"/>
          <p:cNvCxnSpPr>
            <a:cxnSpLocks noChangeShapeType="1"/>
            <a:stCxn id="6155" idx="3"/>
            <a:endCxn id="6159" idx="1"/>
          </p:cNvCxnSpPr>
          <p:nvPr/>
        </p:nvCxnSpPr>
        <p:spPr bwMode="auto">
          <a:xfrm>
            <a:off x="4953000" y="3429000"/>
            <a:ext cx="1828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838200" y="5181600"/>
            <a:ext cx="7239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implementation structure of this example is similar to the Java example in the previous lecture.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AEEEB6-81CD-4AB5-B191-9CDEE9ED29F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6823075" cy="592138"/>
          </a:xfrm>
        </p:spPr>
        <p:txBody>
          <a:bodyPr/>
          <a:lstStyle/>
          <a:p>
            <a:pPr eaLnBrk="1" hangingPunct="1"/>
            <a:r>
              <a:rPr lang="en-US" smtClean="0"/>
              <a:t>C# Threading Example 1: Main()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  <a:tabLst>
                <a:tab pos="685800" algn="l"/>
              </a:tabLst>
              <a:defRPr/>
            </a:pPr>
            <a:r>
              <a:rPr lang="en-US" sz="2000" dirty="0">
                <a:latin typeface="Arial" pitchFamily="34" charset="0"/>
              </a:rPr>
              <a:t>using System;</a:t>
            </a:r>
          </a:p>
          <a:p>
            <a:pPr eaLnBrk="1" hangingPunct="1">
              <a:lnSpc>
                <a:spcPct val="90000"/>
              </a:lnSpc>
              <a:buNone/>
              <a:tabLst>
                <a:tab pos="685800" algn="l"/>
              </a:tabLst>
              <a:defRPr/>
            </a:pPr>
            <a:r>
              <a:rPr lang="en-US" sz="2000" dirty="0">
                <a:solidFill>
                  <a:schemeClr val="folHlink"/>
                </a:solidFill>
                <a:latin typeface="Arial" pitchFamily="34" charset="0"/>
              </a:rPr>
              <a:t>using </a:t>
            </a:r>
            <a:r>
              <a:rPr lang="en-US" sz="2000" dirty="0" err="1">
                <a:solidFill>
                  <a:schemeClr val="folHlink"/>
                </a:solidFill>
                <a:latin typeface="Arial" pitchFamily="34" charset="0"/>
              </a:rPr>
              <a:t>System.Threading</a:t>
            </a:r>
            <a:r>
              <a:rPr lang="en-US" sz="2000" dirty="0">
                <a:solidFill>
                  <a:schemeClr val="folHlink"/>
                </a:solidFill>
                <a:latin typeface="Arial" pitchFamily="34" charset="0"/>
              </a:rPr>
              <a:t>;	// using namespace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 smtClean="0">
                <a:latin typeface="Arial" pitchFamily="34" charset="0"/>
              </a:rPr>
              <a:t>public class </a:t>
            </a:r>
            <a:r>
              <a:rPr lang="en-US" sz="2000" dirty="0" err="1" smtClean="0">
                <a:latin typeface="Arial" pitchFamily="34" charset="0"/>
              </a:rPr>
              <a:t>myMainClass</a:t>
            </a:r>
            <a:r>
              <a:rPr lang="en-US" sz="2000" dirty="0" smtClean="0">
                <a:latin typeface="Arial" pitchFamily="34" charset="0"/>
              </a:rPr>
              <a:t> {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 smtClean="0">
                <a:latin typeface="Arial" pitchFamily="34" charset="0"/>
              </a:rPr>
              <a:t>	public 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</a:rPr>
              <a:t>static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b="1" dirty="0" smtClean="0">
                <a:solidFill>
                  <a:srgbClr val="990000"/>
                </a:solidFill>
                <a:latin typeface="Arial" pitchFamily="34" charset="0"/>
              </a:rPr>
              <a:t>items</a:t>
            </a:r>
            <a:r>
              <a:rPr lang="en-US" sz="2000" dirty="0" smtClean="0">
                <a:latin typeface="Arial" pitchFamily="34" charset="0"/>
              </a:rPr>
              <a:t> = 0;    // This static variable is used as global shared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 smtClean="0">
                <a:latin typeface="Arial" pitchFamily="34" charset="0"/>
              </a:rPr>
              <a:t>	public static void </a:t>
            </a: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Main</a:t>
            </a:r>
            <a:r>
              <a:rPr lang="en-US" sz="2000" dirty="0" smtClean="0">
                <a:latin typeface="Arial" pitchFamily="34" charset="0"/>
              </a:rPr>
              <a:t>() {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 smtClean="0">
                <a:latin typeface="Arial" pitchFamily="34" charset="0"/>
              </a:rPr>
              <a:t>		</a:t>
            </a:r>
            <a:r>
              <a:rPr lang="en-US" sz="2000" dirty="0" smtClean="0">
                <a:solidFill>
                  <a:srgbClr val="990000"/>
                </a:solidFill>
                <a:latin typeface="Arial" pitchFamily="34" charset="0"/>
              </a:rPr>
              <a:t>for</a:t>
            </a:r>
            <a:r>
              <a:rPr lang="en-US" sz="2000" dirty="0" smtClean="0">
                <a:latin typeface="Arial" pitchFamily="34" charset="0"/>
              </a:rPr>
              <a:t> (</a:t>
            </a:r>
            <a:r>
              <a:rPr lang="en-US" sz="2000" dirty="0" err="1" smtClean="0">
                <a:latin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</a:rPr>
              <a:t> j = 0; j &lt;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</a:rPr>
              <a:t>; j++) {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 smtClean="0">
                <a:latin typeface="Arial" pitchFamily="34" charset="0"/>
              </a:rPr>
              <a:t>			</a:t>
            </a:r>
            <a:r>
              <a:rPr lang="en-US" sz="2000" dirty="0" err="1" smtClean="0">
                <a:solidFill>
                  <a:schemeClr val="folHlink"/>
                </a:solidFill>
                <a:latin typeface="Arial" pitchFamily="34" charset="0"/>
              </a:rPr>
              <a:t>ProducerThread</a:t>
            </a: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Arial" pitchFamily="34" charset="0"/>
              </a:rPr>
              <a:t>p</a:t>
            </a: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 = new </a:t>
            </a:r>
            <a:r>
              <a:rPr lang="en-US" sz="2000" dirty="0" err="1" smtClean="0">
                <a:solidFill>
                  <a:schemeClr val="folHlink"/>
                </a:solidFill>
                <a:latin typeface="Arial" pitchFamily="34" charset="0"/>
              </a:rPr>
              <a:t>ProducerThread</a:t>
            </a: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(j);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        		</a:t>
            </a:r>
            <a:r>
              <a:rPr lang="en-US" sz="2000" dirty="0" err="1" smtClean="0">
                <a:solidFill>
                  <a:schemeClr val="folHlink"/>
                </a:solidFill>
                <a:latin typeface="Arial" pitchFamily="34" charset="0"/>
              </a:rPr>
              <a:t>ConsumerThread</a:t>
            </a: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Arial" pitchFamily="34" charset="0"/>
              </a:rPr>
              <a:t>c</a:t>
            </a: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 = new </a:t>
            </a:r>
            <a:r>
              <a:rPr lang="en-US" sz="2000" dirty="0" err="1" smtClean="0">
                <a:solidFill>
                  <a:schemeClr val="folHlink"/>
                </a:solidFill>
                <a:latin typeface="Arial" pitchFamily="34" charset="0"/>
              </a:rPr>
              <a:t>ConsumerThread</a:t>
            </a: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(j);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        		Thread producer = new Thread(new 									</a:t>
            </a:r>
            <a:r>
              <a:rPr lang="en-US" sz="2000" dirty="0" err="1" smtClean="0">
                <a:solidFill>
                  <a:schemeClr val="folHlink"/>
                </a:solidFill>
                <a:latin typeface="Arial" pitchFamily="34" charset="0"/>
              </a:rPr>
              <a:t>ThreadStart</a:t>
            </a: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(</a:t>
            </a:r>
            <a:r>
              <a:rPr lang="en-US" sz="2000" dirty="0" err="1" smtClean="0">
                <a:solidFill>
                  <a:srgbClr val="990000"/>
                </a:solidFill>
                <a:latin typeface="Arial" pitchFamily="34" charset="0"/>
              </a:rPr>
              <a:t>p</a:t>
            </a:r>
            <a:r>
              <a:rPr lang="en-US" sz="2000" dirty="0" err="1" smtClean="0">
                <a:solidFill>
                  <a:schemeClr val="folHlink"/>
                </a:solidFill>
                <a:latin typeface="Arial" pitchFamily="34" charset="0"/>
              </a:rPr>
              <a:t>.runProducer</a:t>
            </a: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));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			Thread consumer = new Thread(new </a:t>
            </a:r>
            <a:r>
              <a:rPr lang="en-US" sz="2000" dirty="0" err="1" smtClean="0">
                <a:solidFill>
                  <a:schemeClr val="folHlink"/>
                </a:solidFill>
                <a:latin typeface="Arial" pitchFamily="34" charset="0"/>
              </a:rPr>
              <a:t>ThreadStart</a:t>
            </a: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(</a:t>
            </a:r>
            <a:r>
              <a:rPr lang="en-US" sz="2000" dirty="0" err="1" smtClean="0">
                <a:solidFill>
                  <a:srgbClr val="990000"/>
                </a:solidFill>
                <a:latin typeface="Arial" pitchFamily="34" charset="0"/>
              </a:rPr>
              <a:t>c</a:t>
            </a:r>
            <a:r>
              <a:rPr lang="en-US" sz="2000" dirty="0" err="1" smtClean="0">
                <a:solidFill>
                  <a:schemeClr val="folHlink"/>
                </a:solidFill>
                <a:latin typeface="Arial" pitchFamily="34" charset="0"/>
              </a:rPr>
              <a:t>.runConsumer</a:t>
            </a: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));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			</a:t>
            </a:r>
            <a:r>
              <a:rPr lang="en-US" sz="2000" dirty="0" err="1" smtClean="0">
                <a:solidFill>
                  <a:schemeClr val="folHlink"/>
                </a:solidFill>
                <a:latin typeface="Arial" pitchFamily="34" charset="0"/>
              </a:rPr>
              <a:t>producer.Start</a:t>
            </a: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();	// two producers will be started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			</a:t>
            </a:r>
            <a:r>
              <a:rPr lang="en-US" sz="2000" dirty="0" err="1" smtClean="0">
                <a:solidFill>
                  <a:schemeClr val="folHlink"/>
                </a:solidFill>
                <a:latin typeface="Arial" pitchFamily="34" charset="0"/>
              </a:rPr>
              <a:t>consumer.Start</a:t>
            </a: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(); 	// two consumers will be started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 smtClean="0">
                <a:latin typeface="Arial" pitchFamily="34" charset="0"/>
              </a:rPr>
              <a:t>		}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 smtClean="0">
                <a:latin typeface="Arial" pitchFamily="34" charset="0"/>
              </a:rPr>
              <a:t>		</a:t>
            </a:r>
            <a:r>
              <a:rPr lang="en-US" sz="2000" dirty="0" err="1" smtClean="0">
                <a:latin typeface="Arial" pitchFamily="34" charset="0"/>
              </a:rPr>
              <a:t>Console.WriteLine</a:t>
            </a:r>
            <a:r>
              <a:rPr lang="en-US" sz="2000" dirty="0" smtClean="0">
                <a:latin typeface="Arial" pitchFamily="34" charset="0"/>
              </a:rPr>
              <a:t>("main thread completed");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 smtClean="0">
                <a:latin typeface="Arial" pitchFamily="34" charset="0"/>
              </a:rPr>
              <a:t>	}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 smtClean="0">
                <a:latin typeface="Arial" pitchFamily="34" charset="0"/>
              </a:rPr>
              <a:t>} //end </a:t>
            </a:r>
            <a:r>
              <a:rPr lang="en-US" sz="2000" dirty="0" err="1" smtClean="0">
                <a:latin typeface="Arial" pitchFamily="34" charset="0"/>
              </a:rPr>
              <a:t>myMainClass</a:t>
            </a:r>
            <a:endParaRPr lang="en-US" sz="2000" dirty="0" smtClean="0">
              <a:latin typeface="Arial" pitchFamily="34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781800" y="2819400"/>
            <a:ext cx="2362200" cy="1447800"/>
            <a:chOff x="4176" y="1248"/>
            <a:chExt cx="1488" cy="912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4608" y="1248"/>
              <a:ext cx="1056" cy="7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 smtClean="0"/>
                <a:t>Create threads and specify </a:t>
              </a:r>
              <a:r>
                <a:rPr lang="en-US" dirty="0"/>
                <a:t>what method to start as a thread</a:t>
              </a:r>
            </a:p>
          </p:txBody>
        </p:sp>
        <p:sp>
          <p:nvSpPr>
            <p:cNvPr id="7182" name="Line 5"/>
            <p:cNvSpPr>
              <a:spLocks noChangeShapeType="1"/>
            </p:cNvSpPr>
            <p:nvPr/>
          </p:nvSpPr>
          <p:spPr bwMode="auto">
            <a:xfrm flipH="1">
              <a:off x="4176" y="1584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Line 6"/>
            <p:cNvSpPr>
              <a:spLocks noChangeShapeType="1"/>
            </p:cNvSpPr>
            <p:nvPr/>
          </p:nvSpPr>
          <p:spPr bwMode="auto">
            <a:xfrm flipH="1">
              <a:off x="4968" y="2004"/>
              <a:ext cx="72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5867400" y="2438400"/>
            <a:ext cx="1524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Create objects</a:t>
            </a:r>
          </a:p>
        </p:txBody>
      </p:sp>
      <p:cxnSp>
        <p:nvCxnSpPr>
          <p:cNvPr id="7175" name="Straight Arrow Connector 10"/>
          <p:cNvCxnSpPr>
            <a:cxnSpLocks noChangeShapeType="1"/>
            <a:stCxn id="7174" idx="2"/>
          </p:cNvCxnSpPr>
          <p:nvPr/>
        </p:nvCxnSpPr>
        <p:spPr bwMode="auto">
          <a:xfrm flipH="1">
            <a:off x="6248400" y="28194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76" name="Straight Arrow Connector 14"/>
          <p:cNvCxnSpPr>
            <a:cxnSpLocks noChangeShapeType="1"/>
            <a:stCxn id="7174" idx="2"/>
          </p:cNvCxnSpPr>
          <p:nvPr/>
        </p:nvCxnSpPr>
        <p:spPr bwMode="auto">
          <a:xfrm flipH="1">
            <a:off x="6543675" y="2819400"/>
            <a:ext cx="85725" cy="600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315200" y="4800600"/>
            <a:ext cx="1676400" cy="1096963"/>
            <a:chOff x="4680" y="864"/>
            <a:chExt cx="1056" cy="691"/>
          </a:xfrm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5040" y="1148"/>
              <a:ext cx="696" cy="4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Start the threads</a:t>
              </a:r>
            </a:p>
          </p:txBody>
        </p:sp>
        <p:sp>
          <p:nvSpPr>
            <p:cNvPr id="7179" name="Line 5"/>
            <p:cNvSpPr>
              <a:spLocks noChangeShapeType="1"/>
            </p:cNvSpPr>
            <p:nvPr/>
          </p:nvSpPr>
          <p:spPr bwMode="auto">
            <a:xfrm flipH="1" flipV="1">
              <a:off x="4728" y="864"/>
              <a:ext cx="554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Line 6"/>
            <p:cNvSpPr>
              <a:spLocks noChangeShapeType="1"/>
            </p:cNvSpPr>
            <p:nvPr/>
          </p:nvSpPr>
          <p:spPr bwMode="auto">
            <a:xfrm flipH="1" flipV="1">
              <a:off x="4680" y="1148"/>
              <a:ext cx="360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4799735" y="6019591"/>
            <a:ext cx="3658466" cy="762209"/>
            <a:chOff x="4722" y="918"/>
            <a:chExt cx="1014" cy="1510"/>
          </a:xfrm>
        </p:grpSpPr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5040" y="1148"/>
              <a:ext cx="696" cy="12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 smtClean="0"/>
                <a:t>In C#, Main() can simply exit without waiting</a:t>
              </a:r>
              <a:endParaRPr lang="en-US" dirty="0"/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 flipH="1" flipV="1">
              <a:off x="4722" y="918"/>
              <a:ext cx="318" cy="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639126-23AE-47FB-91B1-9F4B65E4528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6823075" cy="592138"/>
          </a:xfrm>
        </p:spPr>
        <p:txBody>
          <a:bodyPr/>
          <a:lstStyle/>
          <a:p>
            <a:pPr eaLnBrk="1" hangingPunct="1"/>
            <a:r>
              <a:rPr lang="en-US" smtClean="0"/>
              <a:t>C# Threading Example: Producer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8392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 smtClean="0">
                <a:latin typeface="Arial" pitchFamily="34" charset="0"/>
              </a:rPr>
              <a:t>class </a:t>
            </a:r>
            <a:r>
              <a:rPr lang="en-US" sz="1800" dirty="0" err="1" smtClean="0">
                <a:latin typeface="Arial" pitchFamily="34" charset="0"/>
              </a:rPr>
              <a:t>ProducerThread</a:t>
            </a:r>
            <a:r>
              <a:rPr lang="en-US" sz="1800" dirty="0" smtClean="0">
                <a:latin typeface="Arial" pitchFamily="34" charset="0"/>
              </a:rPr>
              <a:t> {	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</a:rPr>
              <a:t>// no inheritance necessary because of namespace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 smtClean="0">
                <a:latin typeface="Arial" pitchFamily="34" charset="0"/>
              </a:rPr>
              <a:t>	</a:t>
            </a:r>
            <a:r>
              <a:rPr lang="en-US" sz="1800" dirty="0" err="1" smtClean="0">
                <a:latin typeface="Arial" pitchFamily="34" charset="0"/>
              </a:rPr>
              <a:t>System.Random</a:t>
            </a:r>
            <a:r>
              <a:rPr lang="en-US" sz="1800" dirty="0" smtClean="0">
                <a:latin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</a:rPr>
              <a:t>RandNum</a:t>
            </a:r>
            <a:r>
              <a:rPr lang="en-US" sz="1800" dirty="0" smtClean="0">
                <a:latin typeface="Arial" pitchFamily="34" charset="0"/>
              </a:rPr>
              <a:t> = new </a:t>
            </a:r>
            <a:r>
              <a:rPr lang="en-US" sz="1800" dirty="0" err="1" smtClean="0">
                <a:latin typeface="Arial" pitchFamily="34" charset="0"/>
              </a:rPr>
              <a:t>System.Random</a:t>
            </a:r>
            <a:r>
              <a:rPr lang="en-US" sz="1800" dirty="0" smtClean="0">
                <a:latin typeface="Arial" pitchFamily="34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 smtClean="0">
                <a:latin typeface="Arial" pitchFamily="34" charset="0"/>
              </a:rPr>
              <a:t>	</a:t>
            </a:r>
            <a:r>
              <a:rPr lang="en-US" sz="1800" dirty="0" err="1" smtClean="0">
                <a:latin typeface="Arial" pitchFamily="34" charset="0"/>
              </a:rPr>
              <a:t>int</a:t>
            </a:r>
            <a:r>
              <a:rPr lang="en-US" sz="1800" dirty="0" smtClean="0">
                <a:latin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</a:rPr>
              <a:t>myId</a:t>
            </a:r>
            <a:r>
              <a:rPr lang="en-US" sz="1800" dirty="0" smtClean="0">
                <a:latin typeface="Arial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 smtClean="0">
                <a:latin typeface="Arial" pitchFamily="34" charset="0"/>
              </a:rPr>
              <a:t>	public </a:t>
            </a:r>
            <a:r>
              <a:rPr lang="en-US" sz="1800" dirty="0" err="1" smtClean="0">
                <a:latin typeface="Arial" pitchFamily="34" charset="0"/>
              </a:rPr>
              <a:t>ProducerThread</a:t>
            </a:r>
            <a:r>
              <a:rPr lang="en-US" sz="1800" dirty="0" smtClean="0">
                <a:latin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</a:rPr>
              <a:t>int</a:t>
            </a:r>
            <a:r>
              <a:rPr lang="en-US" sz="1800" dirty="0" smtClean="0">
                <a:latin typeface="Arial" pitchFamily="34" charset="0"/>
              </a:rPr>
              <a:t> id)  { </a:t>
            </a:r>
            <a:r>
              <a:rPr lang="en-US" sz="1800" dirty="0" err="1" smtClean="0">
                <a:latin typeface="Arial" pitchFamily="34" charset="0"/>
              </a:rPr>
              <a:t>myId</a:t>
            </a:r>
            <a:r>
              <a:rPr lang="en-US" sz="1800" dirty="0" smtClean="0">
                <a:latin typeface="Arial" pitchFamily="34" charset="0"/>
              </a:rPr>
              <a:t> = id; }   // constructor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 smtClean="0">
                <a:latin typeface="Arial" pitchFamily="34" charset="0"/>
              </a:rPr>
              <a:t>	public void </a:t>
            </a:r>
            <a:r>
              <a:rPr lang="en-US" sz="1800" dirty="0" err="1" smtClean="0">
                <a:solidFill>
                  <a:schemeClr val="folHlink"/>
                </a:solidFill>
                <a:latin typeface="Arial" pitchFamily="34" charset="0"/>
              </a:rPr>
              <a:t>runProducer</a:t>
            </a:r>
            <a:r>
              <a:rPr lang="en-US" sz="1800" dirty="0" smtClean="0">
                <a:solidFill>
                  <a:schemeClr val="folHlink"/>
                </a:solidFill>
                <a:latin typeface="Arial" pitchFamily="34" charset="0"/>
              </a:rPr>
              <a:t>()</a:t>
            </a:r>
            <a:r>
              <a:rPr lang="en-US" sz="1800" dirty="0" smtClean="0">
                <a:latin typeface="Arial" pitchFamily="34" charset="0"/>
              </a:rPr>
              <a:t> {	</a:t>
            </a:r>
            <a:r>
              <a:rPr lang="en-US" sz="1800" dirty="0" smtClean="0">
                <a:latin typeface="Arial" pitchFamily="34" charset="0"/>
              </a:rPr>
              <a:t>// </a:t>
            </a:r>
            <a:r>
              <a:rPr lang="en-US" sz="1800" dirty="0" err="1" smtClean="0">
                <a:latin typeface="Arial" pitchFamily="34" charset="0"/>
              </a:rPr>
              <a:t>runProducer</a:t>
            </a:r>
            <a:r>
              <a:rPr lang="en-US" sz="1800" dirty="0" smtClean="0">
                <a:latin typeface="Arial" pitchFamily="34" charset="0"/>
              </a:rPr>
              <a:t> will be thread entry point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 smtClean="0">
                <a:latin typeface="Arial" pitchFamily="34" charset="0"/>
              </a:rPr>
              <a:t>		for (</a:t>
            </a:r>
            <a:r>
              <a:rPr lang="en-US" sz="1800" dirty="0" err="1" smtClean="0">
                <a:latin typeface="Arial" pitchFamily="34" charset="0"/>
              </a:rPr>
              <a:t>int</a:t>
            </a:r>
            <a:r>
              <a:rPr lang="en-US" sz="1800" dirty="0" smtClean="0">
                <a:latin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</a:rPr>
              <a:t> = 0; </a:t>
            </a:r>
            <a:r>
              <a:rPr lang="en-US" sz="1800" dirty="0" err="1" smtClean="0">
                <a:latin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</a:rPr>
              <a:t> &lt; 10; </a:t>
            </a:r>
            <a:r>
              <a:rPr lang="en-US" sz="1800" dirty="0" err="1" smtClean="0">
                <a:latin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</a:rPr>
              <a:t>++) 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 smtClean="0">
                <a:latin typeface="Arial" pitchFamily="34" charset="0"/>
              </a:rPr>
              <a:t>			</a:t>
            </a:r>
            <a:r>
              <a:rPr lang="en-US" sz="1800" dirty="0" err="1" smtClean="0">
                <a:latin typeface="Arial" pitchFamily="34" charset="0"/>
              </a:rPr>
              <a:t>Thread.Sleep</a:t>
            </a:r>
            <a:r>
              <a:rPr lang="en-US" sz="1800" dirty="0" smtClean="0">
                <a:latin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</a:rPr>
              <a:t>RandNum.Next</a:t>
            </a:r>
            <a:r>
              <a:rPr lang="en-US" sz="1800" dirty="0" smtClean="0">
                <a:latin typeface="Arial" pitchFamily="34" charset="0"/>
              </a:rPr>
              <a:t>(1, 1000)); // sleep between .001 </a:t>
            </a:r>
            <a:r>
              <a:rPr lang="en-US" sz="1800" dirty="0" smtClean="0">
                <a:latin typeface="Arial" pitchFamily="34" charset="0"/>
              </a:rPr>
              <a:t>&amp; 1 </a:t>
            </a:r>
            <a:r>
              <a:rPr lang="en-US" sz="1800" dirty="0" smtClean="0">
                <a:latin typeface="Arial" pitchFamily="34" charset="0"/>
              </a:rPr>
              <a:t>sec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 smtClean="0">
                <a:latin typeface="Arial" pitchFamily="34" charset="0"/>
              </a:rPr>
              <a:t>           	 producer();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 smtClean="0">
                <a:latin typeface="Arial" pitchFamily="34" charset="0"/>
              </a:rPr>
              <a:t>	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 smtClean="0">
                <a:latin typeface="Arial" pitchFamily="34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 smtClean="0">
                <a:latin typeface="Arial" pitchFamily="34" charset="0"/>
              </a:rPr>
              <a:t>	public void producer()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 smtClean="0">
                <a:latin typeface="Arial" pitchFamily="34" charset="0"/>
              </a:rPr>
              <a:t>		</a:t>
            </a:r>
            <a:r>
              <a:rPr lang="en-US" sz="1800" dirty="0" err="1" smtClean="0">
                <a:latin typeface="Arial" pitchFamily="34" charset="0"/>
              </a:rPr>
              <a:t>int</a:t>
            </a:r>
            <a:r>
              <a:rPr lang="en-US" sz="1800" dirty="0" smtClean="0">
                <a:latin typeface="Arial" pitchFamily="34" charset="0"/>
              </a:rPr>
              <a:t> </a:t>
            </a:r>
            <a:r>
              <a:rPr lang="en-US" sz="1800" dirty="0" err="1" smtClean="0">
                <a:solidFill>
                  <a:srgbClr val="990000"/>
                </a:solidFill>
                <a:latin typeface="Arial" pitchFamily="34" charset="0"/>
              </a:rPr>
              <a:t>myItems</a:t>
            </a:r>
            <a:r>
              <a:rPr lang="en-US" sz="1800" dirty="0" smtClean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</a:rPr>
              <a:t>=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</a:rPr>
              <a:t>myMainClass.items</a:t>
            </a:r>
            <a:r>
              <a:rPr lang="en-US" sz="1800" dirty="0" smtClean="0">
                <a:latin typeface="Arial" pitchFamily="34" charset="0"/>
              </a:rPr>
              <a:t>;	// defined and initialized to 0 in Main</a:t>
            </a:r>
          </a:p>
          <a:p>
            <a:pPr eaLnBrk="1" hangingPunct="1">
              <a:lnSpc>
                <a:spcPct val="90000"/>
              </a:lnSpc>
              <a:buNone/>
              <a:tabLst>
                <a:tab pos="685800" algn="l"/>
              </a:tabLst>
              <a:defRPr/>
            </a:pPr>
            <a:r>
              <a:rPr lang="en-US" sz="1800" dirty="0" smtClean="0">
                <a:latin typeface="Arial" pitchFamily="34" charset="0"/>
              </a:rPr>
              <a:t>		if </a:t>
            </a:r>
            <a:r>
              <a:rPr lang="en-US" sz="1800" dirty="0">
                <a:latin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</a:rPr>
              <a:t>myItems</a:t>
            </a:r>
            <a:r>
              <a:rPr lang="en-US" sz="1800" dirty="0">
                <a:latin typeface="Arial" pitchFamily="34" charset="0"/>
              </a:rPr>
              <a:t> &gt;= </a:t>
            </a:r>
            <a:r>
              <a:rPr lang="en-US" sz="1800" dirty="0" smtClean="0">
                <a:latin typeface="Arial" pitchFamily="34" charset="0"/>
              </a:rPr>
              <a:t>5)			// buffer full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 smtClean="0">
                <a:latin typeface="Arial" pitchFamily="34" charset="0"/>
              </a:rPr>
              <a:t>			</a:t>
            </a:r>
            <a:r>
              <a:rPr lang="en-US" sz="1800" dirty="0" err="1" smtClean="0">
                <a:latin typeface="Arial" pitchFamily="34" charset="0"/>
              </a:rPr>
              <a:t>Thread.Sleep</a:t>
            </a:r>
            <a:r>
              <a:rPr lang="en-US" sz="1800" dirty="0" smtClean="0">
                <a:latin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</a:rPr>
              <a:t>RandNum.Next</a:t>
            </a:r>
            <a:r>
              <a:rPr lang="en-US" sz="1800" dirty="0" smtClean="0">
                <a:latin typeface="Arial" pitchFamily="34" charset="0"/>
              </a:rPr>
              <a:t>(1, 1000));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 smtClean="0">
                <a:latin typeface="Arial" pitchFamily="34" charset="0"/>
              </a:rPr>
              <a:t>		</a:t>
            </a:r>
            <a:r>
              <a:rPr lang="en-US" sz="1800" dirty="0" err="1" smtClean="0">
                <a:latin typeface="Arial" pitchFamily="34" charset="0"/>
              </a:rPr>
              <a:t>myItems</a:t>
            </a:r>
            <a:r>
              <a:rPr lang="en-US" sz="1800" dirty="0" smtClean="0">
                <a:latin typeface="Arial" pitchFamily="34" charset="0"/>
              </a:rPr>
              <a:t>++;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 smtClean="0">
                <a:latin typeface="Arial" pitchFamily="34" charset="0"/>
              </a:rPr>
              <a:t>		</a:t>
            </a:r>
            <a:r>
              <a:rPr lang="en-US" sz="1800" dirty="0" err="1" smtClean="0">
                <a:latin typeface="Arial" pitchFamily="34" charset="0"/>
              </a:rPr>
              <a:t>myMainClass.items</a:t>
            </a:r>
            <a:r>
              <a:rPr lang="en-US" sz="1800" dirty="0" smtClean="0">
                <a:latin typeface="Arial" pitchFamily="34" charset="0"/>
              </a:rPr>
              <a:t> = </a:t>
            </a:r>
            <a:r>
              <a:rPr lang="en-US" sz="1800" dirty="0" err="1" smtClean="0">
                <a:solidFill>
                  <a:srgbClr val="990000"/>
                </a:solidFill>
                <a:latin typeface="Arial" pitchFamily="34" charset="0"/>
              </a:rPr>
              <a:t>myItems</a:t>
            </a:r>
            <a:r>
              <a:rPr lang="en-US" sz="1800" dirty="0" smtClean="0">
                <a:latin typeface="Arial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 smtClean="0">
                <a:latin typeface="Arial" pitchFamily="34" charset="0"/>
              </a:rPr>
              <a:t>		</a:t>
            </a:r>
            <a:r>
              <a:rPr lang="en-US" sz="1800" dirty="0" err="1" smtClean="0">
                <a:latin typeface="Arial" pitchFamily="34" charset="0"/>
              </a:rPr>
              <a:t>Console.WriteLine</a:t>
            </a:r>
            <a:r>
              <a:rPr lang="en-US" sz="1800" dirty="0" smtClean="0">
                <a:latin typeface="Arial" pitchFamily="34" charset="0"/>
              </a:rPr>
              <a:t>("Producer" + </a:t>
            </a:r>
            <a:r>
              <a:rPr lang="en-US" sz="1800" dirty="0" err="1" smtClean="0">
                <a:latin typeface="Arial" pitchFamily="34" charset="0"/>
              </a:rPr>
              <a:t>myId</a:t>
            </a:r>
            <a:r>
              <a:rPr lang="en-US" sz="1800" dirty="0" smtClean="0">
                <a:latin typeface="Arial" pitchFamily="34" charset="0"/>
              </a:rPr>
              <a:t> + " items=" + </a:t>
            </a:r>
            <a:r>
              <a:rPr lang="en-US" sz="1800" dirty="0" err="1" smtClean="0">
                <a:latin typeface="Arial" pitchFamily="34" charset="0"/>
              </a:rPr>
              <a:t>myMainClass.items</a:t>
            </a:r>
            <a:r>
              <a:rPr lang="en-US" sz="1800" dirty="0" smtClean="0">
                <a:latin typeface="Arial" pitchFamily="34" charset="0"/>
              </a:rPr>
              <a:t> 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 smtClean="0">
                <a:latin typeface="Arial" pitchFamily="34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800" dirty="0" smtClean="0">
                <a:latin typeface="Arial" pitchFamily="34" charset="0"/>
              </a:rPr>
              <a:t>} //end class </a:t>
            </a:r>
            <a:r>
              <a:rPr lang="en-US" sz="1800" dirty="0" err="1" smtClean="0">
                <a:latin typeface="Arial" pitchFamily="34" charset="0"/>
              </a:rPr>
              <a:t>ProducerThread</a:t>
            </a:r>
            <a:endParaRPr lang="en-US" sz="1800" dirty="0" smtClean="0">
              <a:latin typeface="Arial" pitchFamily="34" charset="0"/>
            </a:endParaRPr>
          </a:p>
        </p:txBody>
      </p:sp>
      <p:cxnSp>
        <p:nvCxnSpPr>
          <p:cNvPr id="8197" name="Straight Arrow Connector 5"/>
          <p:cNvCxnSpPr>
            <a:cxnSpLocks noChangeShapeType="1"/>
          </p:cNvCxnSpPr>
          <p:nvPr/>
        </p:nvCxnSpPr>
        <p:spPr bwMode="auto">
          <a:xfrm rot="16200000" flipH="1">
            <a:off x="1828800" y="3505200"/>
            <a:ext cx="5334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" name="Rounded Rectangular Callout 1"/>
          <p:cNvSpPr/>
          <p:nvPr/>
        </p:nvSpPr>
        <p:spPr bwMode="auto">
          <a:xfrm>
            <a:off x="4114800" y="3429000"/>
            <a:ext cx="2438400" cy="457200"/>
          </a:xfrm>
          <a:prstGeom prst="wedgeRoundRectCallout">
            <a:avLst>
              <a:gd name="adj1" fmla="val -51288"/>
              <a:gd name="adj2" fmla="val 131698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Shared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static variable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C8A67B-0A01-47C9-A18F-03F6E439BD9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6823075" cy="592138"/>
          </a:xfrm>
        </p:spPr>
        <p:txBody>
          <a:bodyPr/>
          <a:lstStyle/>
          <a:p>
            <a:pPr eaLnBrk="1" hangingPunct="1"/>
            <a:r>
              <a:rPr lang="en-US" smtClean="0"/>
              <a:t>C# Threading Example: Consumer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458200" cy="5257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class </a:t>
            </a:r>
            <a:r>
              <a:rPr lang="en-US" sz="1600" dirty="0" err="1" smtClean="0">
                <a:latin typeface="Arial" pitchFamily="34" charset="0"/>
              </a:rPr>
              <a:t>ConsumerThread</a:t>
            </a:r>
            <a:r>
              <a:rPr lang="en-US" sz="1600" dirty="0" smtClean="0">
                <a:latin typeface="Arial" pitchFamily="34" charset="0"/>
              </a:rPr>
              <a:t> {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</a:rPr>
              <a:t>System.Random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</a:rPr>
              <a:t>RandNum</a:t>
            </a:r>
            <a:r>
              <a:rPr lang="en-US" sz="1600" dirty="0" smtClean="0">
                <a:latin typeface="Arial" pitchFamily="34" charset="0"/>
              </a:rPr>
              <a:t> = new </a:t>
            </a:r>
            <a:r>
              <a:rPr lang="en-US" sz="1600" dirty="0" err="1" smtClean="0">
                <a:latin typeface="Arial" pitchFamily="34" charset="0"/>
              </a:rPr>
              <a:t>System.Random</a:t>
            </a:r>
            <a:r>
              <a:rPr lang="en-US" sz="1600" dirty="0" smtClean="0">
                <a:latin typeface="Arial" pitchFamily="34" charset="0"/>
              </a:rPr>
              <a:t>();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</a:rPr>
              <a:t>int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</a:rPr>
              <a:t>myId</a:t>
            </a:r>
            <a:r>
              <a:rPr lang="en-US" sz="1600" dirty="0" smtClean="0">
                <a:latin typeface="Arial" pitchFamily="34" charset="0"/>
              </a:rPr>
              <a:t>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public </a:t>
            </a:r>
            <a:r>
              <a:rPr lang="en-US" sz="1600" dirty="0" err="1" smtClean="0">
                <a:latin typeface="Arial" pitchFamily="34" charset="0"/>
              </a:rPr>
              <a:t>ConsumerThread</a:t>
            </a:r>
            <a:r>
              <a:rPr lang="en-US" sz="1600" dirty="0" smtClean="0">
                <a:latin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</a:rPr>
              <a:t>int</a:t>
            </a:r>
            <a:r>
              <a:rPr lang="en-US" sz="1600" dirty="0" smtClean="0">
                <a:latin typeface="Arial" pitchFamily="34" charset="0"/>
              </a:rPr>
              <a:t> id) { </a:t>
            </a:r>
            <a:r>
              <a:rPr lang="en-US" sz="1600" dirty="0" err="1" smtClean="0">
                <a:latin typeface="Arial" pitchFamily="34" charset="0"/>
              </a:rPr>
              <a:t>myId</a:t>
            </a:r>
            <a:r>
              <a:rPr lang="en-US" sz="1600" dirty="0" smtClean="0">
                <a:latin typeface="Arial" pitchFamily="34" charset="0"/>
              </a:rPr>
              <a:t> = id; }</a:t>
            </a:r>
          </a:p>
          <a:p>
            <a:pPr marL="457200" indent="-457200" eaLnBrk="1" hangingPunct="1">
              <a:lnSpc>
                <a:spcPct val="90000"/>
              </a:lnSpc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public void </a:t>
            </a:r>
            <a:r>
              <a:rPr lang="en-US" sz="1600" dirty="0" err="1" smtClean="0">
                <a:solidFill>
                  <a:schemeClr val="folHlink"/>
                </a:solidFill>
                <a:latin typeface="Arial" pitchFamily="34" charset="0"/>
              </a:rPr>
              <a:t>runConsumer</a:t>
            </a:r>
            <a:r>
              <a:rPr lang="en-US" sz="1600" dirty="0" smtClean="0">
                <a:solidFill>
                  <a:schemeClr val="folHlink"/>
                </a:solidFill>
                <a:latin typeface="Arial" pitchFamily="34" charset="0"/>
              </a:rPr>
              <a:t>()</a:t>
            </a:r>
            <a:r>
              <a:rPr lang="en-US" sz="1600" dirty="0" smtClean="0">
                <a:latin typeface="Arial" pitchFamily="34" charset="0"/>
              </a:rPr>
              <a:t>  </a:t>
            </a:r>
            <a:r>
              <a:rPr lang="en-US" sz="1600" dirty="0">
                <a:latin typeface="Arial" pitchFamily="34" charset="0"/>
              </a:rPr>
              <a:t>{	</a:t>
            </a:r>
            <a:r>
              <a:rPr lang="en-US" sz="1600" dirty="0" smtClean="0">
                <a:latin typeface="Arial" pitchFamily="34" charset="0"/>
              </a:rPr>
              <a:t>// </a:t>
            </a:r>
            <a:r>
              <a:rPr lang="en-US" sz="1600" dirty="0" err="1">
                <a:latin typeface="Arial" pitchFamily="34" charset="0"/>
              </a:rPr>
              <a:t>runProducer</a:t>
            </a:r>
            <a:r>
              <a:rPr lang="en-US" sz="1600" dirty="0">
                <a:latin typeface="Arial" pitchFamily="34" charset="0"/>
              </a:rPr>
              <a:t> will be </a:t>
            </a:r>
            <a:r>
              <a:rPr lang="en-US" sz="1600" dirty="0" smtClean="0">
                <a:latin typeface="Arial" pitchFamily="34" charset="0"/>
              </a:rPr>
              <a:t>thread entry point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	for (</a:t>
            </a:r>
            <a:r>
              <a:rPr lang="en-US" sz="1600" dirty="0" err="1" smtClean="0">
                <a:latin typeface="Arial" pitchFamily="34" charset="0"/>
              </a:rPr>
              <a:t>int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</a:rPr>
              <a:t> = 0; </a:t>
            </a:r>
            <a:r>
              <a:rPr lang="en-US" sz="1600" dirty="0" err="1" smtClean="0">
                <a:latin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</a:rPr>
              <a:t> &lt; 10; </a:t>
            </a:r>
            <a:r>
              <a:rPr lang="en-US" sz="1600" dirty="0" err="1" smtClean="0">
                <a:latin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</a:rPr>
              <a:t>++) {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		</a:t>
            </a:r>
            <a:r>
              <a:rPr lang="en-US" sz="1600" dirty="0" err="1" smtClean="0">
                <a:latin typeface="Arial" pitchFamily="34" charset="0"/>
              </a:rPr>
              <a:t>Thread.Sleep</a:t>
            </a:r>
            <a:r>
              <a:rPr lang="en-US" sz="1600" dirty="0" smtClean="0">
                <a:latin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</a:rPr>
              <a:t>RandNum.Next</a:t>
            </a:r>
            <a:r>
              <a:rPr lang="en-US" sz="1600" dirty="0" smtClean="0">
                <a:latin typeface="Arial" pitchFamily="34" charset="0"/>
              </a:rPr>
              <a:t>(1, 2000));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		consumer();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	}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}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public void consumer() {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	</a:t>
            </a:r>
            <a:r>
              <a:rPr lang="en-US" sz="1600" dirty="0" err="1" smtClean="0">
                <a:latin typeface="Arial" pitchFamily="34" charset="0"/>
              </a:rPr>
              <a:t>int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</a:rPr>
              <a:t>myItems</a:t>
            </a:r>
            <a:r>
              <a:rPr lang="en-US" sz="1600" dirty="0" smtClean="0">
                <a:latin typeface="Arial" pitchFamily="34" charset="0"/>
              </a:rPr>
              <a:t> = </a:t>
            </a:r>
            <a:r>
              <a:rPr lang="en-US" sz="1600" dirty="0" err="1" smtClean="0">
                <a:latin typeface="Arial" pitchFamily="34" charset="0"/>
              </a:rPr>
              <a:t>myMainClass.items</a:t>
            </a:r>
            <a:r>
              <a:rPr lang="en-US" sz="1600" dirty="0" smtClean="0">
                <a:latin typeface="Arial" pitchFamily="34" charset="0"/>
              </a:rPr>
              <a:t>;</a:t>
            </a:r>
          </a:p>
          <a:p>
            <a:pPr marL="457200" indent="-457200" eaLnBrk="1" hangingPunct="1">
              <a:lnSpc>
                <a:spcPct val="90000"/>
              </a:lnSpc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	if </a:t>
            </a:r>
            <a:r>
              <a:rPr lang="en-US" sz="1600" dirty="0">
                <a:latin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</a:rPr>
              <a:t>myItems</a:t>
            </a:r>
            <a:r>
              <a:rPr lang="en-US" sz="1600" dirty="0">
                <a:latin typeface="Arial" pitchFamily="34" charset="0"/>
              </a:rPr>
              <a:t> &lt;= </a:t>
            </a:r>
            <a:r>
              <a:rPr lang="en-US" sz="1600" dirty="0" smtClean="0">
                <a:latin typeface="Arial" pitchFamily="34" charset="0"/>
              </a:rPr>
              <a:t>0)		// buffer empty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		</a:t>
            </a:r>
            <a:r>
              <a:rPr lang="en-US" sz="1600" dirty="0" err="1" smtClean="0">
                <a:latin typeface="Arial" pitchFamily="34" charset="0"/>
              </a:rPr>
              <a:t>Thread.Sleep</a:t>
            </a:r>
            <a:r>
              <a:rPr lang="en-US" sz="1600" dirty="0" smtClean="0">
                <a:latin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</a:rPr>
              <a:t>RandNum.Next</a:t>
            </a:r>
            <a:r>
              <a:rPr lang="en-US" sz="1600" dirty="0" smtClean="0">
                <a:latin typeface="Arial" pitchFamily="34" charset="0"/>
              </a:rPr>
              <a:t>(1, 2000));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	</a:t>
            </a:r>
            <a:r>
              <a:rPr lang="en-US" sz="1600" dirty="0" err="1" smtClean="0">
                <a:latin typeface="Arial" pitchFamily="34" charset="0"/>
              </a:rPr>
              <a:t>Console.WriteLine</a:t>
            </a:r>
            <a:r>
              <a:rPr lang="en-US" sz="1600" dirty="0" smtClean="0">
                <a:latin typeface="Arial" pitchFamily="34" charset="0"/>
              </a:rPr>
              <a:t>("    Consumer"+ </a:t>
            </a:r>
            <a:r>
              <a:rPr lang="en-US" sz="1600" dirty="0" err="1" smtClean="0">
                <a:latin typeface="Arial" pitchFamily="34" charset="0"/>
              </a:rPr>
              <a:t>myId</a:t>
            </a:r>
            <a:r>
              <a:rPr lang="en-US" sz="1600" dirty="0" smtClean="0">
                <a:latin typeface="Arial" pitchFamily="34" charset="0"/>
              </a:rPr>
              <a:t>+ " items="+ </a:t>
            </a:r>
            <a:r>
              <a:rPr lang="en-US" sz="1600" dirty="0" err="1" smtClean="0">
                <a:latin typeface="Arial" pitchFamily="34" charset="0"/>
              </a:rPr>
              <a:t>myMainClass.items</a:t>
            </a:r>
            <a:r>
              <a:rPr lang="en-US" sz="1600" dirty="0" smtClean="0">
                <a:latin typeface="Arial" pitchFamily="34" charset="0"/>
              </a:rPr>
              <a:t>);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	</a:t>
            </a:r>
            <a:r>
              <a:rPr lang="en-US" sz="1600" dirty="0" err="1" smtClean="0">
                <a:latin typeface="Arial" pitchFamily="34" charset="0"/>
              </a:rPr>
              <a:t>myItems</a:t>
            </a:r>
            <a:r>
              <a:rPr lang="en-US" sz="1600" dirty="0" smtClean="0">
                <a:latin typeface="Arial" pitchFamily="34" charset="0"/>
              </a:rPr>
              <a:t>--;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	</a:t>
            </a:r>
            <a:r>
              <a:rPr lang="en-US" sz="1600" dirty="0" err="1" smtClean="0">
                <a:latin typeface="Arial" pitchFamily="34" charset="0"/>
              </a:rPr>
              <a:t>myMainClass.items</a:t>
            </a:r>
            <a:r>
              <a:rPr lang="en-US" sz="1600" dirty="0" smtClean="0">
                <a:latin typeface="Arial" pitchFamily="34" charset="0"/>
              </a:rPr>
              <a:t> = </a:t>
            </a:r>
            <a:r>
              <a:rPr lang="en-US" sz="1600" dirty="0" err="1" smtClean="0">
                <a:latin typeface="Arial" pitchFamily="34" charset="0"/>
              </a:rPr>
              <a:t>myItems</a:t>
            </a:r>
            <a:r>
              <a:rPr lang="en-US" sz="1600" dirty="0" smtClean="0">
                <a:latin typeface="Arial" pitchFamily="34" charset="0"/>
              </a:rPr>
              <a:t>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}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} //end class </a:t>
            </a:r>
            <a:r>
              <a:rPr lang="en-US" sz="1600" dirty="0" err="1" smtClean="0">
                <a:latin typeface="Arial" pitchFamily="34" charset="0"/>
              </a:rPr>
              <a:t>ConsumerThread</a:t>
            </a:r>
            <a:endParaRPr lang="en-US" sz="1600" dirty="0" smtClean="0">
              <a:latin typeface="Arial" pitchFamily="34" charset="0"/>
            </a:endParaRPr>
          </a:p>
        </p:txBody>
      </p:sp>
      <p:cxnSp>
        <p:nvCxnSpPr>
          <p:cNvPr id="9221" name="Straight Arrow Connector 4"/>
          <p:cNvCxnSpPr>
            <a:cxnSpLocks noChangeShapeType="1"/>
          </p:cNvCxnSpPr>
          <p:nvPr/>
        </p:nvCxnSpPr>
        <p:spPr bwMode="auto">
          <a:xfrm rot="16200000" flipH="1">
            <a:off x="2209800" y="3429000"/>
            <a:ext cx="5334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6" name="Rounded Rectangular Callout 5"/>
          <p:cNvSpPr/>
          <p:nvPr/>
        </p:nvSpPr>
        <p:spPr bwMode="auto">
          <a:xfrm>
            <a:off x="4100186" y="3276599"/>
            <a:ext cx="1752600" cy="457200"/>
          </a:xfrm>
          <a:prstGeom prst="wedgeRoundRectCallout">
            <a:avLst>
              <a:gd name="adj1" fmla="val -40845"/>
              <a:gd name="adj2" fmla="val 12916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Shared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67DB17-34C6-41ED-A268-07A83A38546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Items are Not Synchronized At All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90600"/>
            <a:ext cx="29718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pitchFamily="34" charset="0"/>
              </a:rPr>
              <a:t>main thread completed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pitchFamily="34" charset="0"/>
              </a:rPr>
              <a:t>Producer0 items=1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pitchFamily="34" charset="0"/>
              </a:rPr>
              <a:t>Producer1 items=2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pitchFamily="34" charset="0"/>
              </a:rPr>
              <a:t>Producer0 items=3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pitchFamily="34" charset="0"/>
              </a:rPr>
              <a:t>Producer1 items=4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pitchFamily="34" charset="0"/>
              </a:rPr>
              <a:t>    Consumer0 items=4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pitchFamily="34" charset="0"/>
              </a:rPr>
              <a:t>    Consumer1 items=3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pitchFamily="34" charset="0"/>
              </a:rPr>
              <a:t>Producer0 items=3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pitchFamily="34" charset="0"/>
              </a:rPr>
              <a:t>Producer1 items=4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pitchFamily="34" charset="0"/>
              </a:rPr>
              <a:t>Producer0 items=5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</a:rPr>
              <a:t>Producer1 items=6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pitchFamily="34" charset="0"/>
              </a:rPr>
              <a:t>    Consumer0 items=6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pitchFamily="34" charset="0"/>
              </a:rPr>
              <a:t>    Consumer1 items=5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pitchFamily="34" charset="0"/>
              </a:rPr>
              <a:t>    Consumer0 items=4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pitchFamily="34" charset="0"/>
              </a:rPr>
              <a:t>    Consumer1 items=3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pitchFamily="34" charset="0"/>
              </a:rPr>
              <a:t>Producer0 items=6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</a:rPr>
              <a:t>Producer1 items=7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</a:rPr>
              <a:t>Producer0 items=7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pitchFamily="34" charset="0"/>
              </a:rPr>
              <a:t>    Consumer0 items=7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pitchFamily="34" charset="0"/>
              </a:rPr>
              <a:t>    Consumer1 items=6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Arial" pitchFamily="34" charset="0"/>
              </a:rPr>
              <a:t>Producer1 items=8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5486400" y="990600"/>
            <a:ext cx="3276600" cy="541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Consumer0 items=8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    Consumer1 items=7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Producer0 items=6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Producer1 items=7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solidFill>
                  <a:srgbClr val="990000"/>
                </a:solidFill>
                <a:latin typeface="Arial" pitchFamily="34" charset="0"/>
              </a:rPr>
              <a:t>Producer0 items=7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Producer1 items=8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    Consumer0 items=8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    Consumer1 items=7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Producer0 items=8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Producer1 items=9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solidFill>
                  <a:srgbClr val="990000"/>
                </a:solidFill>
                <a:latin typeface="Arial" pitchFamily="34" charset="0"/>
              </a:rPr>
              <a:t>Producer0 items=9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    Consumer0 items=9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    Consumer1 items=8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Producer1 items=10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    Consumer0 items=10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solidFill>
                  <a:srgbClr val="990000"/>
                </a:solidFill>
                <a:latin typeface="Arial" pitchFamily="34" charset="0"/>
              </a:rPr>
              <a:t>    Consumer1 items=10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    Consumer0 items=9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    Consumer1 items=8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    Consumer0 items=7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solidFill>
                  <a:schemeClr val="tx2"/>
                </a:solidFill>
                <a:latin typeface="Arial" pitchFamily="34" charset="0"/>
              </a:rPr>
              <a:t>    Consumer1 items=6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Press any key to continue 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11777</TotalTime>
  <Words>2381</Words>
  <Application>Microsoft Office PowerPoint</Application>
  <PresentationFormat>On-screen Show (4:3)</PresentationFormat>
  <Paragraphs>758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Blends</vt:lpstr>
      <vt:lpstr>PowerPoint Presentation</vt:lpstr>
      <vt:lpstr>Roadmap of Chapter 2</vt:lpstr>
      <vt:lpstr>Thread Classes in  .Net Framework Class Library (FCL)</vt:lpstr>
      <vt:lpstr>The Properties in Thread Class</vt:lpstr>
      <vt:lpstr>A Simple Example to Show the Syntax</vt:lpstr>
      <vt:lpstr>C# Threading Example 1: Main()</vt:lpstr>
      <vt:lpstr>C# Threading Example: Producer</vt:lpstr>
      <vt:lpstr>C# Threading Example: Consumer</vt:lpstr>
      <vt:lpstr>Items are Not Synchronized At All</vt:lpstr>
      <vt:lpstr>Example 2: Adding up 100 numbers</vt:lpstr>
      <vt:lpstr>Structure of the Program: All in One Class</vt:lpstr>
      <vt:lpstr>Example: Application Summation</vt:lpstr>
      <vt:lpstr>Example: Reader Function: Add and Checksum</vt:lpstr>
      <vt:lpstr>Example: Writer Function</vt:lpstr>
      <vt:lpstr>Two Problems</vt:lpstr>
      <vt:lpstr>Solving the Problems Using Monitor</vt:lpstr>
      <vt:lpstr>Solving the Problems Using Monitor</vt:lpstr>
      <vt:lpstr>Monitor Adds and Removes a Lock</vt:lpstr>
      <vt:lpstr>C# lock</vt:lpstr>
      <vt:lpstr>Conditionally Acquiring a Lock</vt:lpstr>
      <vt:lpstr>Conditionally Acquiring a Lock: More Options</vt:lpstr>
      <vt:lpstr>Wait( ) and Pulse( ) methods in Monitor</vt:lpstr>
      <vt:lpstr>Wait( ) and Pulse( ) methods in Monitor</vt:lpstr>
      <vt:lpstr>Reader/Writer Locks</vt:lpstr>
      <vt:lpstr>Example Using ReaderWriter Locks: Main</vt:lpstr>
      <vt:lpstr>Example Using ReaderWriter Locks: Reader</vt:lpstr>
      <vt:lpstr>Example Using ReaderWriter Locks: Writer</vt:lpstr>
      <vt:lpstr>Monitor class vs. ReaderWriterLock class</vt:lpstr>
      <vt:lpstr>Monitor vs. ReaderWriterLock (contd.)</vt:lpstr>
      <vt:lpstr>How is Monitor implemented?</vt:lpstr>
      <vt:lpstr>PowerPoint Presentation</vt:lpstr>
      <vt:lpstr>C# Boxing and Unboxing of Value Type Var</vt:lpstr>
      <vt:lpstr>Can Monitor.Method(p) Take Value Type?</vt:lpstr>
      <vt:lpstr>Can Monitor.Method(p) Take Value Type?</vt:lpstr>
      <vt:lpstr>Can Monitor.Method(p) Take Value Type?</vt:lpstr>
      <vt:lpstr>Mutex: Mutually Exclusive</vt:lpstr>
      <vt:lpstr>Why Another Mechanism?</vt:lpstr>
      <vt:lpstr>Reaching Cross-Application Synchronization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712</cp:revision>
  <dcterms:created xsi:type="dcterms:W3CDTF">2005-09-17T18:09:54Z</dcterms:created>
  <dcterms:modified xsi:type="dcterms:W3CDTF">2014-09-11T15:39:54Z</dcterms:modified>
</cp:coreProperties>
</file>