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1"/>
  </p:notesMasterIdLst>
  <p:handoutMasterIdLst>
    <p:handoutMasterId r:id="rId42"/>
  </p:handoutMasterIdLst>
  <p:sldIdLst>
    <p:sldId id="527" r:id="rId2"/>
    <p:sldId id="528" r:id="rId3"/>
    <p:sldId id="468" r:id="rId4"/>
    <p:sldId id="509" r:id="rId5"/>
    <p:sldId id="510" r:id="rId6"/>
    <p:sldId id="529" r:id="rId7"/>
    <p:sldId id="522" r:id="rId8"/>
    <p:sldId id="470" r:id="rId9"/>
    <p:sldId id="472" r:id="rId10"/>
    <p:sldId id="473" r:id="rId11"/>
    <p:sldId id="471" r:id="rId12"/>
    <p:sldId id="530" r:id="rId13"/>
    <p:sldId id="531" r:id="rId14"/>
    <p:sldId id="469" r:id="rId15"/>
    <p:sldId id="479" r:id="rId16"/>
    <p:sldId id="456" r:id="rId17"/>
    <p:sldId id="457" r:id="rId18"/>
    <p:sldId id="458" r:id="rId19"/>
    <p:sldId id="460" r:id="rId20"/>
    <p:sldId id="459" r:id="rId21"/>
    <p:sldId id="461" r:id="rId22"/>
    <p:sldId id="496" r:id="rId23"/>
    <p:sldId id="501" r:id="rId24"/>
    <p:sldId id="499" r:id="rId25"/>
    <p:sldId id="500" r:id="rId26"/>
    <p:sldId id="521" r:id="rId27"/>
    <p:sldId id="502" r:id="rId28"/>
    <p:sldId id="511" r:id="rId29"/>
    <p:sldId id="503" r:id="rId30"/>
    <p:sldId id="506" r:id="rId31"/>
    <p:sldId id="505" r:id="rId32"/>
    <p:sldId id="507" r:id="rId33"/>
    <p:sldId id="508" r:id="rId34"/>
    <p:sldId id="515" r:id="rId35"/>
    <p:sldId id="513" r:id="rId36"/>
    <p:sldId id="517" r:id="rId37"/>
    <p:sldId id="518" r:id="rId38"/>
    <p:sldId id="519" r:id="rId39"/>
    <p:sldId id="520" r:id="rId4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990000"/>
    <a:srgbClr val="008000"/>
    <a:srgbClr val="CCCCFF"/>
    <a:srgbClr val="CCECFF"/>
    <a:srgbClr val="FF99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7" autoAdjust="0"/>
    <p:restoredTop sz="98676" autoAdjust="0"/>
  </p:normalViewPr>
  <p:slideViewPr>
    <p:cSldViewPr snapToObjects="1">
      <p:cViewPr>
        <p:scale>
          <a:sx n="80" d="100"/>
          <a:sy n="80" d="100"/>
        </p:scale>
        <p:origin x="-198" y="-96"/>
      </p:cViewPr>
      <p:guideLst>
        <p:guide orient="horz" pos="4080"/>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53E9F643-00C7-4B14-942D-189A60F5CEF4}" type="slidenum">
              <a:rPr lang="en-US"/>
              <a:pPr>
                <a:defRPr/>
              </a:pPr>
              <a:t>‹#›</a:t>
            </a:fld>
            <a:endParaRPr lang="en-US"/>
          </a:p>
        </p:txBody>
      </p:sp>
    </p:spTree>
    <p:extLst>
      <p:ext uri="{BB962C8B-B14F-4D97-AF65-F5344CB8AC3E}">
        <p14:creationId xmlns:p14="http://schemas.microsoft.com/office/powerpoint/2010/main" val="1075835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DC948383-1F91-47F8-952F-8D6964C7EE64}" type="slidenum">
              <a:rPr lang="en-US"/>
              <a:pPr>
                <a:defRPr/>
              </a:pPr>
              <a:t>‹#›</a:t>
            </a:fld>
            <a:endParaRPr lang="en-US"/>
          </a:p>
        </p:txBody>
      </p:sp>
    </p:spTree>
    <p:extLst>
      <p:ext uri="{BB962C8B-B14F-4D97-AF65-F5344CB8AC3E}">
        <p14:creationId xmlns:p14="http://schemas.microsoft.com/office/powerpoint/2010/main" val="39931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915E22CD-F261-4833-9013-02B38B9134A0}"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79B6BA42-77A8-45CA-9086-6BDB6B199425}" type="slidenum">
              <a:rPr lang="en-US" smtClean="0">
                <a:latin typeface="Arial" charset="0"/>
              </a:rPr>
              <a:pPr/>
              <a:t>11</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6CAA4988-6346-4C72-B350-B3FFD6F5D227}" type="slidenum">
              <a:rPr lang="en-US" smtClean="0">
                <a:latin typeface="Arial" charset="0"/>
              </a:rPr>
              <a:pPr/>
              <a:t>14</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919EB857-8F35-4AE2-A985-715C61175D15}" type="slidenum">
              <a:rPr lang="en-US" smtClean="0">
                <a:latin typeface="Arial" charset="0"/>
              </a:rPr>
              <a:pPr/>
              <a:t>15</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BC8B37C5-C1B8-47F1-9B49-80418CC84208}" type="slidenum">
              <a:rPr lang="en-US" smtClean="0">
                <a:latin typeface="Arial" charset="0"/>
              </a:rPr>
              <a:pPr/>
              <a:t>16</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42DFE5B3-C09D-47BC-8101-1B6CF5928DF7}" type="slidenum">
              <a:rPr lang="en-US" smtClean="0">
                <a:latin typeface="Arial" charset="0"/>
              </a:rPr>
              <a:pPr/>
              <a:t>17</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E1E6B3DE-EB12-4EDB-90FA-CBA0E996D15A}" type="slidenum">
              <a:rPr lang="en-US" smtClean="0">
                <a:latin typeface="Arial" charset="0"/>
              </a:rPr>
              <a:pPr/>
              <a:t>18</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FEB7FF01-CBCF-44B8-8DB2-1FA82C713A6B}" type="slidenum">
              <a:rPr lang="en-US" smtClean="0">
                <a:latin typeface="Arial" charset="0"/>
              </a:rPr>
              <a:pPr/>
              <a:t>19</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p:spPr>
        <p:txBody>
          <a:bodyPr/>
          <a:lstStyle/>
          <a:p>
            <a:fld id="{641EC50C-ED9D-43DF-92F4-0CC053F1D86A}" type="slidenum">
              <a:rPr lang="en-US" smtClean="0">
                <a:latin typeface="Arial" charset="0"/>
              </a:rPr>
              <a:pPr/>
              <a:t>20</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p:spPr>
        <p:txBody>
          <a:bodyPr/>
          <a:lstStyle/>
          <a:p>
            <a:fld id="{4EBCDD9B-BBBC-4BA1-8C9E-CD73B222A27F}" type="slidenum">
              <a:rPr lang="en-US" smtClean="0">
                <a:latin typeface="Arial" charset="0"/>
              </a:rPr>
              <a:pPr/>
              <a:t>21</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p:spPr>
        <p:txBody>
          <a:bodyPr/>
          <a:lstStyle/>
          <a:p>
            <a:fld id="{1C993915-DD9D-4F60-8BF9-602B975951EF}" type="slidenum">
              <a:rPr lang="en-US" smtClean="0">
                <a:latin typeface="Arial" charset="0"/>
              </a:rPr>
              <a:pPr/>
              <a:t>22</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E75D17F6-3F20-4D73-9B80-5B2CB52B7A54}"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p:spPr>
        <p:txBody>
          <a:bodyPr/>
          <a:lstStyle/>
          <a:p>
            <a:fld id="{7F46AB0D-1279-4A8C-94EE-2E476C03DBB8}" type="slidenum">
              <a:rPr lang="en-US" smtClean="0">
                <a:latin typeface="Arial" charset="0"/>
              </a:rPr>
              <a:pPr/>
              <a:t>27</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charset="0"/>
            </a:endParaRPr>
          </a:p>
        </p:txBody>
      </p:sp>
      <p:sp>
        <p:nvSpPr>
          <p:cNvPr id="72708" name="Slide Number Placeholder 3"/>
          <p:cNvSpPr>
            <a:spLocks noGrp="1"/>
          </p:cNvSpPr>
          <p:nvPr>
            <p:ph type="sldNum" sz="quarter" idx="5"/>
          </p:nvPr>
        </p:nvSpPr>
        <p:spPr>
          <a:noFill/>
        </p:spPr>
        <p:txBody>
          <a:bodyPr/>
          <a:lstStyle/>
          <a:p>
            <a:fld id="{2372192B-9BE7-42B4-8526-0CF717E3C9EC}" type="slidenum">
              <a:rPr lang="en-US" smtClean="0">
                <a:latin typeface="Arial" charset="0"/>
              </a:rPr>
              <a:pPr/>
              <a:t>28</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charset="0"/>
            </a:endParaRPr>
          </a:p>
        </p:txBody>
      </p:sp>
      <p:sp>
        <p:nvSpPr>
          <p:cNvPr id="73732" name="Slide Number Placeholder 3"/>
          <p:cNvSpPr>
            <a:spLocks noGrp="1"/>
          </p:cNvSpPr>
          <p:nvPr>
            <p:ph type="sldNum" sz="quarter" idx="5"/>
          </p:nvPr>
        </p:nvSpPr>
        <p:spPr>
          <a:noFill/>
        </p:spPr>
        <p:txBody>
          <a:bodyPr/>
          <a:lstStyle/>
          <a:p>
            <a:fld id="{A9C7CE20-F787-434B-A860-E5B6A7CDE904}" type="slidenum">
              <a:rPr lang="en-US" smtClean="0">
                <a:latin typeface="Arial" charset="0"/>
              </a:rPr>
              <a:pPr/>
              <a:t>29</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latin typeface="Arial" charset="0"/>
            </a:endParaRPr>
          </a:p>
        </p:txBody>
      </p:sp>
      <p:sp>
        <p:nvSpPr>
          <p:cNvPr id="74756" name="Slide Number Placeholder 3"/>
          <p:cNvSpPr>
            <a:spLocks noGrp="1"/>
          </p:cNvSpPr>
          <p:nvPr>
            <p:ph type="sldNum" sz="quarter" idx="5"/>
          </p:nvPr>
        </p:nvSpPr>
        <p:spPr>
          <a:noFill/>
        </p:spPr>
        <p:txBody>
          <a:bodyPr/>
          <a:lstStyle/>
          <a:p>
            <a:fld id="{5AD5F206-09D1-4733-B1DF-58292900F125}" type="slidenum">
              <a:rPr lang="en-US" smtClean="0">
                <a:latin typeface="Arial" charset="0"/>
              </a:rPr>
              <a:pPr/>
              <a:t>30</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latin typeface="Arial" charset="0"/>
            </a:endParaRPr>
          </a:p>
        </p:txBody>
      </p:sp>
      <p:sp>
        <p:nvSpPr>
          <p:cNvPr id="75780" name="Slide Number Placeholder 3"/>
          <p:cNvSpPr>
            <a:spLocks noGrp="1"/>
          </p:cNvSpPr>
          <p:nvPr>
            <p:ph type="sldNum" sz="quarter" idx="5"/>
          </p:nvPr>
        </p:nvSpPr>
        <p:spPr>
          <a:noFill/>
        </p:spPr>
        <p:txBody>
          <a:bodyPr/>
          <a:lstStyle/>
          <a:p>
            <a:fld id="{944E7DB9-CB22-4C10-B0AF-B78D7A6A3E4C}" type="slidenum">
              <a:rPr lang="en-US" smtClean="0">
                <a:latin typeface="Arial" charset="0"/>
              </a:rPr>
              <a:pPr/>
              <a:t>31</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latin typeface="Arial" charset="0"/>
            </a:endParaRPr>
          </a:p>
        </p:txBody>
      </p:sp>
      <p:sp>
        <p:nvSpPr>
          <p:cNvPr id="76804" name="Slide Number Placeholder 3"/>
          <p:cNvSpPr>
            <a:spLocks noGrp="1"/>
          </p:cNvSpPr>
          <p:nvPr>
            <p:ph type="sldNum" sz="quarter" idx="5"/>
          </p:nvPr>
        </p:nvSpPr>
        <p:spPr>
          <a:noFill/>
        </p:spPr>
        <p:txBody>
          <a:bodyPr/>
          <a:lstStyle/>
          <a:p>
            <a:fld id="{C306725C-C35F-4BA5-9BC2-86670C2C11B9}" type="slidenum">
              <a:rPr lang="en-US" smtClean="0">
                <a:latin typeface="Arial" charset="0"/>
              </a:rPr>
              <a:pPr/>
              <a:t>32</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AADADCAE-4268-49D5-8901-EBBACB35AF44}"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p:spPr>
        <p:txBody>
          <a:bodyPr/>
          <a:lstStyle/>
          <a:p>
            <a:fld id="{47F1D704-8978-49DC-A47F-29E9D3AB09ED}" type="slidenum">
              <a:rPr lang="en-US" smtClean="0">
                <a:latin typeface="Arial" charset="0"/>
              </a:rPr>
              <a:pPr/>
              <a:t>33</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latin typeface="Arial" charset="0"/>
            </a:endParaRPr>
          </a:p>
        </p:txBody>
      </p:sp>
      <p:sp>
        <p:nvSpPr>
          <p:cNvPr id="78852" name="Slide Number Placeholder 3"/>
          <p:cNvSpPr>
            <a:spLocks noGrp="1"/>
          </p:cNvSpPr>
          <p:nvPr>
            <p:ph type="sldNum" sz="quarter" idx="5"/>
          </p:nvPr>
        </p:nvSpPr>
        <p:spPr>
          <a:noFill/>
        </p:spPr>
        <p:txBody>
          <a:bodyPr/>
          <a:lstStyle/>
          <a:p>
            <a:fld id="{72033027-0919-4874-BF13-40C38A536752}" type="slidenum">
              <a:rPr lang="en-US" smtClean="0">
                <a:latin typeface="Arial" charset="0"/>
              </a:rPr>
              <a:pPr/>
              <a:t>34</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latin typeface="Arial" charset="0"/>
            </a:endParaRPr>
          </a:p>
        </p:txBody>
      </p:sp>
      <p:sp>
        <p:nvSpPr>
          <p:cNvPr id="79876" name="Slide Number Placeholder 3"/>
          <p:cNvSpPr>
            <a:spLocks noGrp="1"/>
          </p:cNvSpPr>
          <p:nvPr>
            <p:ph type="sldNum" sz="quarter" idx="5"/>
          </p:nvPr>
        </p:nvSpPr>
        <p:spPr>
          <a:noFill/>
        </p:spPr>
        <p:txBody>
          <a:bodyPr/>
          <a:lstStyle/>
          <a:p>
            <a:fld id="{32113F81-A116-48B2-AEDC-F7D5B48A342C}" type="slidenum">
              <a:rPr lang="en-US" smtClean="0">
                <a:latin typeface="Arial" charset="0"/>
              </a:rPr>
              <a:pPr/>
              <a:t>35</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latin typeface="Arial" charset="0"/>
            </a:endParaRPr>
          </a:p>
        </p:txBody>
      </p:sp>
      <p:sp>
        <p:nvSpPr>
          <p:cNvPr id="80900" name="Slide Number Placeholder 3"/>
          <p:cNvSpPr>
            <a:spLocks noGrp="1"/>
          </p:cNvSpPr>
          <p:nvPr>
            <p:ph type="sldNum" sz="quarter" idx="5"/>
          </p:nvPr>
        </p:nvSpPr>
        <p:spPr>
          <a:noFill/>
        </p:spPr>
        <p:txBody>
          <a:bodyPr/>
          <a:lstStyle/>
          <a:p>
            <a:fld id="{5B1E38FB-F491-4144-B606-9748D6F7F23B}" type="slidenum">
              <a:rPr lang="en-US" smtClean="0">
                <a:latin typeface="Arial" charset="0"/>
              </a:rPr>
              <a:pPr/>
              <a:t>36</a:t>
            </a:fld>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latin typeface="Arial" charset="0"/>
            </a:endParaRPr>
          </a:p>
        </p:txBody>
      </p:sp>
      <p:sp>
        <p:nvSpPr>
          <p:cNvPr id="81924" name="Slide Number Placeholder 3"/>
          <p:cNvSpPr>
            <a:spLocks noGrp="1"/>
          </p:cNvSpPr>
          <p:nvPr>
            <p:ph type="sldNum" sz="quarter" idx="5"/>
          </p:nvPr>
        </p:nvSpPr>
        <p:spPr>
          <a:noFill/>
        </p:spPr>
        <p:txBody>
          <a:bodyPr/>
          <a:lstStyle/>
          <a:p>
            <a:fld id="{35558FF3-F2F7-4890-957A-F55A86E19B5E}" type="slidenum">
              <a:rPr lang="en-US" smtClean="0">
                <a:latin typeface="Arial" charset="0"/>
              </a:rPr>
              <a:pPr/>
              <a:t>37</a:t>
            </a:fld>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latin typeface="Arial" charset="0"/>
            </a:endParaRPr>
          </a:p>
        </p:txBody>
      </p:sp>
      <p:sp>
        <p:nvSpPr>
          <p:cNvPr id="82948" name="Slide Number Placeholder 3"/>
          <p:cNvSpPr>
            <a:spLocks noGrp="1"/>
          </p:cNvSpPr>
          <p:nvPr>
            <p:ph type="sldNum" sz="quarter" idx="5"/>
          </p:nvPr>
        </p:nvSpPr>
        <p:spPr>
          <a:noFill/>
        </p:spPr>
        <p:txBody>
          <a:bodyPr/>
          <a:lstStyle/>
          <a:p>
            <a:fld id="{828064D0-E9DB-4E9A-95FE-88FB2FBAC6F3}" type="slidenum">
              <a:rPr lang="en-US" smtClean="0">
                <a:latin typeface="Arial" charset="0"/>
              </a:rPr>
              <a:pPr/>
              <a:t>38</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a:noFill/>
        </p:spPr>
        <p:txBody>
          <a:bodyPr/>
          <a:lstStyle/>
          <a:p>
            <a:fld id="{8890806F-6F19-4939-B8FE-09355CC82F27}" type="slidenum">
              <a:rPr lang="en-US" smtClean="0">
                <a:latin typeface="Arial" charset="0"/>
              </a:rPr>
              <a:pPr/>
              <a:t>39</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8987C5AD-677B-4646-812D-14CA75F41C64}"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B139D6D8-50FB-4922-A3C5-E91037180FEE}"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D24B88D6-4737-44C4-AD7E-4D91E850ADA1}" type="slidenum">
              <a:rPr lang="en-US" smtClean="0">
                <a:latin typeface="Arial" charset="0"/>
              </a:rPr>
              <a:pPr/>
              <a:t>7</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BF09A8A2-BD28-428E-B2E9-B915704AE709}" type="slidenum">
              <a:rPr lang="en-US" smtClean="0">
                <a:latin typeface="Arial" charset="0"/>
              </a:rPr>
              <a:pPr/>
              <a:t>8</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16E52399-F98D-415D-8F94-70C59F3DD5EC}" type="slidenum">
              <a:rPr lang="en-US" smtClean="0">
                <a:latin typeface="Arial" charset="0"/>
              </a:rPr>
              <a:pPr/>
              <a:t>9</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B0C789D1-A0A8-47BA-A27F-25C8432D200E}" type="slidenum">
              <a:rPr lang="en-US" smtClean="0">
                <a:latin typeface="Arial" charset="0"/>
              </a:rPr>
              <a:pPr/>
              <a:t>10</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3973056-61DB-46C3-9FB2-115D8C7505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7373F0A-7C2B-4DFE-80C5-E3B3E57BC21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A3B85F-D98B-4ADC-8B2E-14C5D5883FC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EB1CDFD-2416-4A4B-AC87-B58DECA757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A8353D-6DFA-438A-AA04-19BFE909D5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9C04CA4-A017-49CC-8B30-07AE9EA5498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0AA0177-415A-46D0-AD10-DB76062396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0456854-218D-477A-9910-8098AE5D33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5B12FC10-C907-4E36-A8DA-540E942C77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B0AB5BE8-5642-4632-A57F-97241ABDCA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A9A66C3-D091-4F9F-A098-60D625B3C0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7A9AF10-05DC-4C4A-8003-9B5D23E7F1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E8139FAA-AD39-4038-9920-3E0FF5BB2A78}"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352"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2895600"/>
            <a:ext cx="9144000"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400" b="1" dirty="0"/>
              <a:t>Chapter 2</a:t>
            </a:r>
          </a:p>
          <a:p>
            <a:pPr marL="363538" indent="-363538" algn="ctr" defTabSz="966788">
              <a:lnSpc>
                <a:spcPct val="125000"/>
              </a:lnSpc>
              <a:spcBef>
                <a:spcPct val="20000"/>
              </a:spcBef>
              <a:buClr>
                <a:srgbClr val="000000"/>
              </a:buClr>
              <a:buSzPct val="75000"/>
              <a:buFont typeface="Wingdings" pitchFamily="2" charset="2"/>
              <a:buNone/>
            </a:pPr>
            <a:r>
              <a:rPr lang="en-US" sz="2400" b="1" dirty="0"/>
              <a:t>Distributed Computing and Multithreading</a:t>
            </a:r>
          </a:p>
          <a:p>
            <a:pPr marL="363538" indent="-363538" algn="ctr" defTabSz="966788">
              <a:lnSpc>
                <a:spcPct val="125000"/>
              </a:lnSpc>
              <a:spcBef>
                <a:spcPct val="20000"/>
              </a:spcBef>
              <a:buClr>
                <a:srgbClr val="000000"/>
              </a:buClr>
              <a:buSzPct val="75000"/>
              <a:buFont typeface="Wingdings" pitchFamily="2" charset="2"/>
              <a:buNone/>
            </a:pPr>
            <a:r>
              <a:rPr lang="en-US" sz="3200" b="1" smtClean="0">
                <a:solidFill>
                  <a:schemeClr val="folHlink"/>
                </a:solidFill>
              </a:rPr>
              <a:t>Lecture 08: </a:t>
            </a:r>
            <a:r>
              <a:rPr lang="en-US" sz="3200" b="1" dirty="0">
                <a:solidFill>
                  <a:schemeClr val="folHlink"/>
                </a:solidFill>
              </a:rPr>
              <a:t/>
            </a:r>
            <a:br>
              <a:rPr lang="en-US" sz="3200" b="1" dirty="0">
                <a:solidFill>
                  <a:schemeClr val="folHlink"/>
                </a:solidFill>
              </a:rPr>
            </a:br>
            <a:r>
              <a:rPr lang="en-US" sz="3200" b="1" dirty="0">
                <a:solidFill>
                  <a:schemeClr val="folHlink"/>
                </a:solidFill>
              </a:rPr>
              <a:t>Coordination and Event-Driven Programming</a:t>
            </a:r>
          </a:p>
          <a:p>
            <a:pPr marL="363538" indent="-363538" algn="ctr" defTabSz="966788">
              <a:lnSpc>
                <a:spcPct val="125000"/>
              </a:lnSpc>
              <a:spcBef>
                <a:spcPct val="20000"/>
              </a:spcBef>
              <a:buClr>
                <a:srgbClr val="000000"/>
              </a:buClr>
              <a:buSzPct val="75000"/>
              <a:buFont typeface="Wingdings" pitchFamily="2" charset="2"/>
              <a:buNone/>
            </a:pPr>
            <a:endParaRPr lang="en-US" sz="2800" b="1" dirty="0">
              <a:solidFill>
                <a:srgbClr val="0066FF"/>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smtClean="0">
                <a:solidFill>
                  <a:schemeClr val="folHlink"/>
                </a:solidFill>
              </a:rPr>
              <a:t>(Reading: Text </a:t>
            </a:r>
            <a:r>
              <a:rPr lang="en-US" sz="2800" b="1" dirty="0">
                <a:solidFill>
                  <a:schemeClr val="folHlink"/>
                </a:solidFill>
              </a:rPr>
              <a:t>Chapter 2)</a:t>
            </a:r>
          </a:p>
        </p:txBody>
      </p:sp>
      <p:sp>
        <p:nvSpPr>
          <p:cNvPr id="3075"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CSE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3076" name="Group 5"/>
          <p:cNvGrpSpPr>
            <a:grpSpLocks/>
          </p:cNvGrpSpPr>
          <p:nvPr/>
        </p:nvGrpSpPr>
        <p:grpSpPr bwMode="auto">
          <a:xfrm>
            <a:off x="217488" y="219075"/>
            <a:ext cx="5802312" cy="674688"/>
            <a:chOff x="76200" y="219075"/>
            <a:chExt cx="6640512" cy="771525"/>
          </a:xfrm>
        </p:grpSpPr>
        <p:pic>
          <p:nvPicPr>
            <p:cNvPr id="3077"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8"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9E0D52D-0B1C-4627-B33F-043264E688FF}" type="slidenum">
              <a:rPr lang="en-US" smtClean="0"/>
              <a:pPr/>
              <a:t>10</a:t>
            </a:fld>
            <a:endParaRPr lang="en-US" smtClean="0"/>
          </a:p>
        </p:txBody>
      </p:sp>
      <p:sp>
        <p:nvSpPr>
          <p:cNvPr id="15363" name="Rectangle 2"/>
          <p:cNvSpPr>
            <a:spLocks noGrp="1" noChangeArrowheads="1"/>
          </p:cNvSpPr>
          <p:nvPr>
            <p:ph type="title"/>
          </p:nvPr>
        </p:nvSpPr>
        <p:spPr/>
        <p:txBody>
          <a:bodyPr/>
          <a:lstStyle/>
          <a:p>
            <a:pPr eaLnBrk="1" hangingPunct="1"/>
            <a:r>
              <a:rPr lang="en-US" smtClean="0"/>
              <a:t>The Worker Method Started as Threads</a:t>
            </a:r>
          </a:p>
        </p:txBody>
      </p:sp>
      <p:sp>
        <p:nvSpPr>
          <p:cNvPr id="15364" name="Rectangle 4"/>
          <p:cNvSpPr>
            <a:spLocks noGrp="1" noChangeArrowheads="1"/>
          </p:cNvSpPr>
          <p:nvPr>
            <p:ph type="body" idx="1"/>
          </p:nvPr>
        </p:nvSpPr>
        <p:spPr>
          <a:xfrm>
            <a:off x="457200" y="914400"/>
            <a:ext cx="8534400" cy="5943600"/>
          </a:xfrm>
          <a:solidFill>
            <a:schemeClr val="bg1"/>
          </a:solidFill>
        </p:spPr>
        <p:txBody>
          <a:bodyPr/>
          <a:lstStyle/>
          <a:p>
            <a:pPr eaLnBrk="1" hangingPunct="1">
              <a:lnSpc>
                <a:spcPct val="130000"/>
              </a:lnSpc>
              <a:buFont typeface="Wingdings" pitchFamily="2" charset="2"/>
              <a:buNone/>
            </a:pPr>
            <a:r>
              <a:rPr lang="en-US" sz="2000" noProof="1" smtClean="0">
                <a:latin typeface="Arial" charset="0"/>
              </a:rPr>
              <a:t> private static void</a:t>
            </a:r>
            <a:r>
              <a:rPr lang="en-US" sz="2000" noProof="1" smtClean="0">
                <a:solidFill>
                  <a:schemeClr val="folHlink"/>
                </a:solidFill>
                <a:latin typeface="Arial" charset="0"/>
              </a:rPr>
              <a:t> Worker</a:t>
            </a:r>
            <a:r>
              <a:rPr lang="en-US" sz="2000" noProof="1" smtClean="0">
                <a:latin typeface="Arial" charset="0"/>
              </a:rPr>
              <a:t>(object  num)</a:t>
            </a:r>
            <a:r>
              <a:rPr lang="en-US" sz="2000" dirty="0" smtClean="0">
                <a:latin typeface="Arial" charset="0"/>
              </a:rPr>
              <a:t> </a:t>
            </a:r>
            <a:r>
              <a:rPr lang="en-US" sz="2000" noProof="1" smtClean="0">
                <a:latin typeface="Arial" charset="0"/>
              </a:rPr>
              <a:t>{  // thread method</a:t>
            </a:r>
          </a:p>
          <a:p>
            <a:pPr eaLnBrk="1" hangingPunct="1">
              <a:lnSpc>
                <a:spcPct val="130000"/>
              </a:lnSpc>
              <a:buFont typeface="Wingdings" pitchFamily="2" charset="2"/>
              <a:buNone/>
            </a:pPr>
            <a:r>
              <a:rPr lang="en-US" sz="2000" noProof="1" smtClean="0">
                <a:latin typeface="Arial" charset="0"/>
              </a:rPr>
              <a:t>        </a:t>
            </a:r>
            <a:r>
              <a:rPr lang="en-US" sz="2000" noProof="1" smtClean="0">
                <a:solidFill>
                  <a:srgbClr val="008000"/>
                </a:solidFill>
                <a:latin typeface="Arial" charset="0"/>
              </a:rPr>
              <a:t>// Each worker thread begins by requesting the</a:t>
            </a:r>
            <a:r>
              <a:rPr lang="en-US" sz="2000" dirty="0" smtClean="0">
                <a:solidFill>
                  <a:srgbClr val="008000"/>
                </a:solidFill>
                <a:latin typeface="Arial" charset="0"/>
              </a:rPr>
              <a:t> </a:t>
            </a:r>
            <a:r>
              <a:rPr lang="en-US" sz="2000" noProof="1" smtClean="0">
                <a:solidFill>
                  <a:srgbClr val="008000"/>
                </a:solidFill>
                <a:latin typeface="Arial" charset="0"/>
              </a:rPr>
              <a:t>semaphore.</a:t>
            </a:r>
          </a:p>
          <a:p>
            <a:pPr eaLnBrk="1" hangingPunct="1">
              <a:lnSpc>
                <a:spcPct val="130000"/>
              </a:lnSpc>
              <a:buFont typeface="Wingdings" pitchFamily="2" charset="2"/>
              <a:buNone/>
            </a:pPr>
            <a:r>
              <a:rPr lang="en-US" sz="2000" noProof="1" smtClean="0">
                <a:latin typeface="Arial" charset="0"/>
              </a:rPr>
              <a:t>        Console.WriteLine("Thread {0} begins " +</a:t>
            </a:r>
          </a:p>
          <a:p>
            <a:pPr eaLnBrk="1" hangingPunct="1">
              <a:lnSpc>
                <a:spcPct val="130000"/>
              </a:lnSpc>
              <a:buFont typeface="Wingdings" pitchFamily="2" charset="2"/>
              <a:buNone/>
            </a:pPr>
            <a:r>
              <a:rPr lang="en-US" sz="2000" noProof="1" smtClean="0">
                <a:latin typeface="Arial" charset="0"/>
              </a:rPr>
              <a:t>            </a:t>
            </a:r>
            <a:r>
              <a:rPr lang="en-US" sz="2000" dirty="0" smtClean="0">
                <a:latin typeface="Arial" charset="0"/>
              </a:rPr>
              <a:t>		</a:t>
            </a:r>
            <a:r>
              <a:rPr lang="en-US" sz="2000" noProof="1" smtClean="0">
                <a:latin typeface="Arial" charset="0"/>
              </a:rPr>
              <a:t>"and waits for the semaphore.", num);</a:t>
            </a:r>
          </a:p>
          <a:p>
            <a:pPr eaLnBrk="1" hangingPunct="1">
              <a:lnSpc>
                <a:spcPct val="130000"/>
              </a:lnSpc>
              <a:buFont typeface="Wingdings" pitchFamily="2" charset="2"/>
              <a:buNone/>
            </a:pPr>
            <a:r>
              <a:rPr lang="en-US" sz="2000" noProof="1" smtClean="0">
                <a:latin typeface="Arial" charset="0"/>
              </a:rPr>
              <a:t>        </a:t>
            </a:r>
            <a:r>
              <a:rPr lang="en-US" sz="2000" noProof="1" smtClean="0">
                <a:solidFill>
                  <a:srgbClr val="990000"/>
                </a:solidFill>
                <a:latin typeface="Arial" charset="0"/>
              </a:rPr>
              <a:t>_pool.WaitOne();</a:t>
            </a:r>
            <a:r>
              <a:rPr lang="en-US" sz="2000" dirty="0" smtClean="0">
                <a:latin typeface="Arial" charset="0"/>
              </a:rPr>
              <a:t>			</a:t>
            </a:r>
            <a:r>
              <a:rPr lang="en-US" sz="2000" dirty="0" smtClean="0">
                <a:solidFill>
                  <a:srgbClr val="008000"/>
                </a:solidFill>
                <a:latin typeface="Arial" charset="0"/>
              </a:rPr>
              <a:t>// Requesting a resource</a:t>
            </a:r>
            <a:endParaRPr lang="en-US" sz="2000" noProof="1" smtClean="0">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padding = padding + 100; </a:t>
            </a:r>
            <a:r>
              <a:rPr lang="en-US" sz="2000" dirty="0" smtClean="0">
                <a:latin typeface="Arial" charset="0"/>
              </a:rPr>
              <a:t>		</a:t>
            </a:r>
            <a:r>
              <a:rPr lang="en-US" sz="2000" noProof="1" smtClean="0">
                <a:solidFill>
                  <a:srgbClr val="008000"/>
                </a:solidFill>
                <a:latin typeface="Arial" charset="0"/>
              </a:rPr>
              <a:t>// Define padding interval</a:t>
            </a:r>
          </a:p>
          <a:p>
            <a:pPr eaLnBrk="1" hangingPunct="1">
              <a:lnSpc>
                <a:spcPct val="130000"/>
              </a:lnSpc>
              <a:buFont typeface="Wingdings" pitchFamily="2" charset="2"/>
              <a:buNone/>
            </a:pPr>
            <a:r>
              <a:rPr lang="en-US" sz="2000" noProof="1" smtClean="0">
                <a:latin typeface="Arial" charset="0"/>
              </a:rPr>
              <a:t>        Console.WriteLine("Thread {0} enters the semaphore.", num);</a:t>
            </a:r>
          </a:p>
          <a:p>
            <a:pPr eaLnBrk="1" hangingPunct="1">
              <a:lnSpc>
                <a:spcPct val="130000"/>
              </a:lnSpc>
              <a:buFont typeface="Wingdings" pitchFamily="2" charset="2"/>
              <a:buNone/>
            </a:pPr>
            <a:r>
              <a:rPr lang="en-US" sz="2000" noProof="1" smtClean="0">
                <a:latin typeface="Arial" charset="0"/>
              </a:rPr>
              <a:t>        Thread.Sleep(1000 + padding);</a:t>
            </a:r>
            <a:r>
              <a:rPr lang="en-US" sz="2000" dirty="0" smtClean="0">
                <a:latin typeface="Arial" charset="0"/>
              </a:rPr>
              <a:t>	</a:t>
            </a:r>
            <a:r>
              <a:rPr lang="en-US" sz="2000" dirty="0" smtClean="0">
                <a:solidFill>
                  <a:srgbClr val="008000"/>
                </a:solidFill>
                <a:latin typeface="Arial" charset="0"/>
              </a:rPr>
              <a:t>// Sleep about 1 second</a:t>
            </a:r>
            <a:r>
              <a:rPr lang="en-US" sz="2000" dirty="0" smtClean="0">
                <a:latin typeface="Arial" charset="0"/>
              </a:rPr>
              <a:t> </a:t>
            </a:r>
            <a:r>
              <a:rPr lang="en-US" sz="2000" dirty="0">
                <a:solidFill>
                  <a:srgbClr val="008000"/>
                </a:solidFill>
                <a:latin typeface="Arial" charset="0"/>
              </a:rPr>
              <a:t>plus</a:t>
            </a:r>
            <a:endParaRPr lang="en-US" sz="2000" noProof="1">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Console.WriteLine("Thread {0} releases the semaphore.", num);</a:t>
            </a:r>
          </a:p>
          <a:p>
            <a:pPr eaLnBrk="1" hangingPunct="1">
              <a:lnSpc>
                <a:spcPct val="130000"/>
              </a:lnSpc>
              <a:buFont typeface="Wingdings" pitchFamily="2" charset="2"/>
              <a:buNone/>
            </a:pPr>
            <a:r>
              <a:rPr lang="en-US" sz="2000" noProof="1" smtClean="0">
                <a:latin typeface="Arial" charset="0"/>
              </a:rPr>
              <a:t>        Console.WriteLine("Thread {0} previous semaphore count: {1}",</a:t>
            </a:r>
          </a:p>
          <a:p>
            <a:pPr eaLnBrk="1" hangingPunct="1">
              <a:lnSpc>
                <a:spcPct val="130000"/>
              </a:lnSpc>
              <a:buFont typeface="Wingdings" pitchFamily="2" charset="2"/>
              <a:buNone/>
            </a:pPr>
            <a:r>
              <a:rPr lang="en-US" sz="2000" noProof="1" smtClean="0">
                <a:latin typeface="Arial" charset="0"/>
              </a:rPr>
              <a:t>            num, </a:t>
            </a:r>
            <a:r>
              <a:rPr lang="en-US" sz="2000" noProof="1" smtClean="0">
                <a:solidFill>
                  <a:srgbClr val="990000"/>
                </a:solidFill>
                <a:latin typeface="Arial" charset="0"/>
              </a:rPr>
              <a:t>_pool.Release()</a:t>
            </a:r>
            <a:r>
              <a:rPr lang="en-US" sz="2000" noProof="1" smtClean="0">
                <a:latin typeface="Arial" charset="0"/>
              </a:rPr>
              <a:t>);</a:t>
            </a:r>
            <a:r>
              <a:rPr lang="en-US" sz="2000" dirty="0" smtClean="0">
                <a:latin typeface="Arial" charset="0"/>
              </a:rPr>
              <a:t>		</a:t>
            </a:r>
            <a:r>
              <a:rPr lang="en-US" sz="2000" dirty="0" smtClean="0">
                <a:solidFill>
                  <a:srgbClr val="008000"/>
                </a:solidFill>
                <a:latin typeface="Arial" charset="0"/>
              </a:rPr>
              <a:t>// Release one resource</a:t>
            </a:r>
            <a:endParaRPr lang="en-US" sz="2000" noProof="1" smtClean="0">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a:t>
            </a:r>
          </a:p>
          <a:p>
            <a:pPr eaLnBrk="1" hangingPunct="1">
              <a:lnSpc>
                <a:spcPct val="130000"/>
              </a:lnSpc>
              <a:buFont typeface="Wingdings" pitchFamily="2" charset="2"/>
              <a:buNone/>
            </a:pPr>
            <a:r>
              <a:rPr lang="en-US" sz="2000" noProof="1" smtClean="0">
                <a:latin typeface="Arial" charset="0"/>
              </a:rPr>
              <a:t>}</a:t>
            </a:r>
            <a:endParaRPr lang="en-US" sz="2000" dirty="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57869884-F326-4E2F-8234-7A166B426CC5}" type="slidenum">
              <a:rPr lang="en-US" smtClean="0"/>
              <a:pPr/>
              <a:t>11</a:t>
            </a:fld>
            <a:endParaRPr lang="en-US" smtClean="0"/>
          </a:p>
        </p:txBody>
      </p:sp>
      <p:sp>
        <p:nvSpPr>
          <p:cNvPr id="16387" name="Rectangle 2"/>
          <p:cNvSpPr>
            <a:spLocks noGrp="1" noChangeArrowheads="1"/>
          </p:cNvSpPr>
          <p:nvPr>
            <p:ph type="title"/>
          </p:nvPr>
        </p:nvSpPr>
        <p:spPr>
          <a:xfrm>
            <a:off x="2286000" y="76200"/>
            <a:ext cx="6781800" cy="623888"/>
          </a:xfrm>
        </p:spPr>
        <p:txBody>
          <a:bodyPr/>
          <a:lstStyle/>
          <a:p>
            <a:pPr eaLnBrk="1" hangingPunct="1"/>
            <a:r>
              <a:rPr lang="en-US" smtClean="0"/>
              <a:t>Output</a:t>
            </a:r>
          </a:p>
        </p:txBody>
      </p:sp>
      <p:pic>
        <p:nvPicPr>
          <p:cNvPr id="16388" name="Picture 5"/>
          <p:cNvPicPr>
            <a:picLocks noChangeAspect="1" noChangeArrowheads="1"/>
          </p:cNvPicPr>
          <p:nvPr/>
        </p:nvPicPr>
        <p:blipFill>
          <a:blip r:embed="rId3" cstate="print"/>
          <a:srcRect/>
          <a:stretch>
            <a:fillRect/>
          </a:stretch>
        </p:blipFill>
        <p:spPr bwMode="auto">
          <a:xfrm>
            <a:off x="2133600" y="900113"/>
            <a:ext cx="6858000" cy="5957887"/>
          </a:xfrm>
          <a:prstGeom prst="rect">
            <a:avLst/>
          </a:prstGeom>
          <a:noFill/>
          <a:ln w="9525">
            <a:noFill/>
            <a:miter lim="800000"/>
            <a:headEnd/>
            <a:tailEnd/>
          </a:ln>
        </p:spPr>
      </p:pic>
      <p:grpSp>
        <p:nvGrpSpPr>
          <p:cNvPr id="2" name="Group 12"/>
          <p:cNvGrpSpPr>
            <a:grpSpLocks/>
          </p:cNvGrpSpPr>
          <p:nvPr/>
        </p:nvGrpSpPr>
        <p:grpSpPr bwMode="auto">
          <a:xfrm>
            <a:off x="136525" y="1447800"/>
            <a:ext cx="1997075" cy="1066800"/>
            <a:chOff x="86" y="912"/>
            <a:chExt cx="1258" cy="672"/>
          </a:xfrm>
        </p:grpSpPr>
        <p:sp>
          <p:nvSpPr>
            <p:cNvPr id="16406" name="Text Box 6"/>
            <p:cNvSpPr txBox="1">
              <a:spLocks noChangeArrowheads="1"/>
            </p:cNvSpPr>
            <p:nvPr/>
          </p:nvSpPr>
          <p:spPr bwMode="auto">
            <a:xfrm>
              <a:off x="86" y="1008"/>
              <a:ext cx="1162" cy="404"/>
            </a:xfrm>
            <a:prstGeom prst="rect">
              <a:avLst/>
            </a:prstGeom>
            <a:noFill/>
            <a:ln w="9525">
              <a:noFill/>
              <a:miter lim="800000"/>
              <a:headEnd/>
              <a:tailEnd/>
            </a:ln>
          </p:spPr>
          <p:txBody>
            <a:bodyPr>
              <a:spAutoFit/>
            </a:bodyPr>
            <a:lstStyle/>
            <a:p>
              <a:pPr algn="r"/>
              <a:r>
                <a:rPr lang="en-US"/>
                <a:t>Blocked because semaphore = 0</a:t>
              </a:r>
            </a:p>
          </p:txBody>
        </p:sp>
        <p:grpSp>
          <p:nvGrpSpPr>
            <p:cNvPr id="16407" name="Group 9"/>
            <p:cNvGrpSpPr>
              <a:grpSpLocks/>
            </p:cNvGrpSpPr>
            <p:nvPr/>
          </p:nvGrpSpPr>
          <p:grpSpPr bwMode="auto">
            <a:xfrm>
              <a:off x="1248" y="912"/>
              <a:ext cx="96" cy="672"/>
              <a:chOff x="1248" y="912"/>
              <a:chExt cx="96" cy="768"/>
            </a:xfrm>
          </p:grpSpPr>
          <p:sp>
            <p:nvSpPr>
              <p:cNvPr id="16408" name="Freeform 7"/>
              <p:cNvSpPr>
                <a:spLocks/>
              </p:cNvSpPr>
              <p:nvPr/>
            </p:nvSpPr>
            <p:spPr bwMode="auto">
              <a:xfrm>
                <a:off x="1248" y="912"/>
                <a:ext cx="96" cy="384"/>
              </a:xfrm>
              <a:custGeom>
                <a:avLst/>
                <a:gdLst>
                  <a:gd name="T0" fmla="*/ 96 w 96"/>
                  <a:gd name="T1" fmla="*/ 0 h 384"/>
                  <a:gd name="T2" fmla="*/ 48 w 96"/>
                  <a:gd name="T3" fmla="*/ 48 h 384"/>
                  <a:gd name="T4" fmla="*/ 48 w 96"/>
                  <a:gd name="T5" fmla="*/ 336 h 384"/>
                  <a:gd name="T6" fmla="*/ 0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96" y="0"/>
                    </a:moveTo>
                    <a:lnTo>
                      <a:pt x="48" y="48"/>
                    </a:lnTo>
                    <a:lnTo>
                      <a:pt x="48" y="336"/>
                    </a:lnTo>
                    <a:lnTo>
                      <a:pt x="0" y="384"/>
                    </a:lnTo>
                  </a:path>
                </a:pathLst>
              </a:custGeom>
              <a:noFill/>
              <a:ln w="9525">
                <a:solidFill>
                  <a:schemeClr val="tx1"/>
                </a:solidFill>
                <a:round/>
                <a:headEnd/>
                <a:tailEnd/>
              </a:ln>
            </p:spPr>
            <p:txBody>
              <a:bodyPr/>
              <a:lstStyle/>
              <a:p>
                <a:endParaRPr lang="en-US"/>
              </a:p>
            </p:txBody>
          </p:sp>
          <p:sp>
            <p:nvSpPr>
              <p:cNvPr id="16409" name="Freeform 8"/>
              <p:cNvSpPr>
                <a:spLocks/>
              </p:cNvSpPr>
              <p:nvPr/>
            </p:nvSpPr>
            <p:spPr bwMode="auto">
              <a:xfrm flipV="1">
                <a:off x="1248" y="1296"/>
                <a:ext cx="96" cy="384"/>
              </a:xfrm>
              <a:custGeom>
                <a:avLst/>
                <a:gdLst>
                  <a:gd name="T0" fmla="*/ 96 w 96"/>
                  <a:gd name="T1" fmla="*/ 0 h 384"/>
                  <a:gd name="T2" fmla="*/ 48 w 96"/>
                  <a:gd name="T3" fmla="*/ 48 h 384"/>
                  <a:gd name="T4" fmla="*/ 48 w 96"/>
                  <a:gd name="T5" fmla="*/ 336 h 384"/>
                  <a:gd name="T6" fmla="*/ 0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96" y="0"/>
                    </a:moveTo>
                    <a:lnTo>
                      <a:pt x="48" y="48"/>
                    </a:lnTo>
                    <a:lnTo>
                      <a:pt x="48" y="336"/>
                    </a:lnTo>
                    <a:lnTo>
                      <a:pt x="0" y="384"/>
                    </a:lnTo>
                  </a:path>
                </a:pathLst>
              </a:custGeom>
              <a:noFill/>
              <a:ln w="9525">
                <a:solidFill>
                  <a:schemeClr val="tx1"/>
                </a:solidFill>
                <a:round/>
                <a:headEnd/>
                <a:tailEnd/>
              </a:ln>
            </p:spPr>
            <p:txBody>
              <a:bodyPr/>
              <a:lstStyle/>
              <a:p>
                <a:endParaRPr lang="en-US"/>
              </a:p>
            </p:txBody>
          </p:sp>
        </p:grpSp>
      </p:grpSp>
      <p:grpSp>
        <p:nvGrpSpPr>
          <p:cNvPr id="4" name="Group 22"/>
          <p:cNvGrpSpPr>
            <a:grpSpLocks/>
          </p:cNvGrpSpPr>
          <p:nvPr/>
        </p:nvGrpSpPr>
        <p:grpSpPr bwMode="auto">
          <a:xfrm>
            <a:off x="228600" y="2452688"/>
            <a:ext cx="1905000" cy="366712"/>
            <a:chOff x="144" y="1545"/>
            <a:chExt cx="1200" cy="231"/>
          </a:xfrm>
        </p:grpSpPr>
        <p:sp>
          <p:nvSpPr>
            <p:cNvPr id="16404" name="Rectangle 10"/>
            <p:cNvSpPr>
              <a:spLocks noChangeArrowheads="1"/>
            </p:cNvSpPr>
            <p:nvPr/>
          </p:nvSpPr>
          <p:spPr bwMode="auto">
            <a:xfrm>
              <a:off x="144" y="1545"/>
              <a:ext cx="965" cy="231"/>
            </a:xfrm>
            <a:prstGeom prst="rect">
              <a:avLst/>
            </a:prstGeom>
            <a:noFill/>
            <a:ln w="9525">
              <a:noFill/>
              <a:miter lim="800000"/>
              <a:headEnd/>
              <a:tailEnd/>
            </a:ln>
          </p:spPr>
          <p:txBody>
            <a:bodyPr wrap="none">
              <a:spAutoFit/>
            </a:bodyPr>
            <a:lstStyle/>
            <a:p>
              <a:r>
                <a:rPr lang="en-US"/>
                <a:t>semaphore = 3</a:t>
              </a:r>
            </a:p>
          </p:txBody>
        </p:sp>
        <p:sp>
          <p:nvSpPr>
            <p:cNvPr id="16405" name="AutoShape 11"/>
            <p:cNvSpPr>
              <a:spLocks noChangeArrowheads="1"/>
            </p:cNvSpPr>
            <p:nvPr/>
          </p:nvSpPr>
          <p:spPr bwMode="auto">
            <a:xfrm>
              <a:off x="1152" y="1584"/>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sp>
        <p:nvSpPr>
          <p:cNvPr id="474125" name="Rectangle 13"/>
          <p:cNvSpPr>
            <a:spLocks noChangeArrowheads="1"/>
          </p:cNvSpPr>
          <p:nvPr/>
        </p:nvSpPr>
        <p:spPr bwMode="auto">
          <a:xfrm>
            <a:off x="228600" y="2741613"/>
            <a:ext cx="1531938" cy="1190625"/>
          </a:xfrm>
          <a:prstGeom prst="rect">
            <a:avLst/>
          </a:prstGeom>
          <a:noFill/>
          <a:ln w="9525">
            <a:noFill/>
            <a:miter lim="800000"/>
            <a:headEnd/>
            <a:tailEnd/>
          </a:ln>
        </p:spPr>
        <p:txBody>
          <a:bodyPr wrap="none">
            <a:spAutoFit/>
          </a:bodyPr>
          <a:lstStyle/>
          <a:p>
            <a:pPr algn="r"/>
            <a:r>
              <a:rPr lang="en-US"/>
              <a:t>2</a:t>
            </a:r>
          </a:p>
          <a:p>
            <a:pPr algn="r"/>
            <a:r>
              <a:rPr lang="en-US"/>
              <a:t>1</a:t>
            </a:r>
          </a:p>
          <a:p>
            <a:pPr algn="r"/>
            <a:r>
              <a:rPr lang="en-US"/>
              <a:t>semaphore = 0</a:t>
            </a:r>
          </a:p>
          <a:p>
            <a:pPr algn="r"/>
            <a:r>
              <a:rPr lang="en-US"/>
              <a:t>1</a:t>
            </a:r>
          </a:p>
        </p:txBody>
      </p:sp>
      <p:grpSp>
        <p:nvGrpSpPr>
          <p:cNvPr id="5" name="Group 23"/>
          <p:cNvGrpSpPr>
            <a:grpSpLocks/>
          </p:cNvGrpSpPr>
          <p:nvPr/>
        </p:nvGrpSpPr>
        <p:grpSpPr bwMode="auto">
          <a:xfrm>
            <a:off x="220663" y="3976688"/>
            <a:ext cx="1912937" cy="641350"/>
            <a:chOff x="139" y="2505"/>
            <a:chExt cx="1205" cy="404"/>
          </a:xfrm>
        </p:grpSpPr>
        <p:sp>
          <p:nvSpPr>
            <p:cNvPr id="16402" name="AutoShape 14"/>
            <p:cNvSpPr>
              <a:spLocks noChangeArrowheads="1"/>
            </p:cNvSpPr>
            <p:nvPr/>
          </p:nvSpPr>
          <p:spPr bwMode="auto">
            <a:xfrm>
              <a:off x="1152" y="2544"/>
              <a:ext cx="192" cy="192"/>
            </a:xfrm>
            <a:prstGeom prst="leftArrow">
              <a:avLst>
                <a:gd name="adj1" fmla="val 50000"/>
                <a:gd name="adj2" fmla="val 25000"/>
              </a:avLst>
            </a:prstGeom>
            <a:solidFill>
              <a:srgbClr val="990000"/>
            </a:solidFill>
            <a:ln w="9525">
              <a:solidFill>
                <a:schemeClr val="tx1"/>
              </a:solidFill>
              <a:miter lim="800000"/>
              <a:headEnd/>
              <a:tailEnd/>
            </a:ln>
          </p:spPr>
          <p:txBody>
            <a:bodyPr wrap="none" anchor="ctr"/>
            <a:lstStyle/>
            <a:p>
              <a:endParaRPr lang="en-US"/>
            </a:p>
          </p:txBody>
        </p:sp>
        <p:sp>
          <p:nvSpPr>
            <p:cNvPr id="16403" name="Rectangle 15"/>
            <p:cNvSpPr>
              <a:spLocks noChangeArrowheads="1"/>
            </p:cNvSpPr>
            <p:nvPr/>
          </p:nvSpPr>
          <p:spPr bwMode="auto">
            <a:xfrm>
              <a:off x="139" y="2505"/>
              <a:ext cx="965" cy="404"/>
            </a:xfrm>
            <a:prstGeom prst="rect">
              <a:avLst/>
            </a:prstGeom>
            <a:noFill/>
            <a:ln w="9525">
              <a:noFill/>
              <a:miter lim="800000"/>
              <a:headEnd/>
              <a:tailEnd/>
            </a:ln>
          </p:spPr>
          <p:txBody>
            <a:bodyPr wrap="none">
              <a:spAutoFit/>
            </a:bodyPr>
            <a:lstStyle/>
            <a:p>
              <a:pPr algn="r"/>
              <a:r>
                <a:rPr lang="en-US"/>
                <a:t>semaphore = 0</a:t>
              </a:r>
            </a:p>
            <a:p>
              <a:pPr algn="r"/>
              <a:r>
                <a:rPr lang="en-US"/>
                <a:t>1</a:t>
              </a:r>
            </a:p>
          </p:txBody>
        </p:sp>
      </p:grpSp>
      <p:grpSp>
        <p:nvGrpSpPr>
          <p:cNvPr id="6" name="Group 24"/>
          <p:cNvGrpSpPr>
            <a:grpSpLocks/>
          </p:cNvGrpSpPr>
          <p:nvPr/>
        </p:nvGrpSpPr>
        <p:grpSpPr bwMode="auto">
          <a:xfrm>
            <a:off x="228600" y="4616450"/>
            <a:ext cx="1912938" cy="641350"/>
            <a:chOff x="144" y="2908"/>
            <a:chExt cx="1205" cy="404"/>
          </a:xfrm>
        </p:grpSpPr>
        <p:sp>
          <p:nvSpPr>
            <p:cNvPr id="16400" name="AutoShape 16"/>
            <p:cNvSpPr>
              <a:spLocks noChangeArrowheads="1"/>
            </p:cNvSpPr>
            <p:nvPr/>
          </p:nvSpPr>
          <p:spPr bwMode="auto">
            <a:xfrm>
              <a:off x="1157" y="2947"/>
              <a:ext cx="192" cy="192"/>
            </a:xfrm>
            <a:prstGeom prst="leftArrow">
              <a:avLst>
                <a:gd name="adj1" fmla="val 50000"/>
                <a:gd name="adj2" fmla="val 25000"/>
              </a:avLst>
            </a:prstGeom>
            <a:solidFill>
              <a:srgbClr val="990000"/>
            </a:solidFill>
            <a:ln w="9525">
              <a:solidFill>
                <a:schemeClr val="tx1"/>
              </a:solidFill>
              <a:miter lim="800000"/>
              <a:headEnd/>
              <a:tailEnd/>
            </a:ln>
          </p:spPr>
          <p:txBody>
            <a:bodyPr wrap="none" anchor="ctr"/>
            <a:lstStyle/>
            <a:p>
              <a:endParaRPr lang="en-US"/>
            </a:p>
          </p:txBody>
        </p:sp>
        <p:sp>
          <p:nvSpPr>
            <p:cNvPr id="16401" name="Rectangle 17"/>
            <p:cNvSpPr>
              <a:spLocks noChangeArrowheads="1"/>
            </p:cNvSpPr>
            <p:nvPr/>
          </p:nvSpPr>
          <p:spPr bwMode="auto">
            <a:xfrm>
              <a:off x="144" y="2908"/>
              <a:ext cx="965" cy="404"/>
            </a:xfrm>
            <a:prstGeom prst="rect">
              <a:avLst/>
            </a:prstGeom>
            <a:noFill/>
            <a:ln w="9525">
              <a:noFill/>
              <a:miter lim="800000"/>
              <a:headEnd/>
              <a:tailEnd/>
            </a:ln>
          </p:spPr>
          <p:txBody>
            <a:bodyPr wrap="none">
              <a:spAutoFit/>
            </a:bodyPr>
            <a:lstStyle/>
            <a:p>
              <a:pPr algn="r"/>
              <a:r>
                <a:rPr lang="en-US"/>
                <a:t>semaphore = 0</a:t>
              </a:r>
            </a:p>
            <a:p>
              <a:pPr algn="r"/>
              <a:r>
                <a:rPr lang="en-US"/>
                <a:t>1</a:t>
              </a:r>
            </a:p>
          </p:txBody>
        </p:sp>
      </p:grpSp>
      <p:grpSp>
        <p:nvGrpSpPr>
          <p:cNvPr id="7" name="Group 25"/>
          <p:cNvGrpSpPr>
            <a:grpSpLocks/>
          </p:cNvGrpSpPr>
          <p:nvPr/>
        </p:nvGrpSpPr>
        <p:grpSpPr bwMode="auto">
          <a:xfrm>
            <a:off x="228600" y="5257800"/>
            <a:ext cx="1912938" cy="366713"/>
            <a:chOff x="144" y="3312"/>
            <a:chExt cx="1205" cy="231"/>
          </a:xfrm>
        </p:grpSpPr>
        <p:sp>
          <p:nvSpPr>
            <p:cNvPr id="16398" name="AutoShape 18"/>
            <p:cNvSpPr>
              <a:spLocks noChangeArrowheads="1"/>
            </p:cNvSpPr>
            <p:nvPr/>
          </p:nvSpPr>
          <p:spPr bwMode="auto">
            <a:xfrm>
              <a:off x="1157" y="3351"/>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6399" name="Rectangle 19"/>
            <p:cNvSpPr>
              <a:spLocks noChangeArrowheads="1"/>
            </p:cNvSpPr>
            <p:nvPr/>
          </p:nvSpPr>
          <p:spPr bwMode="auto">
            <a:xfrm>
              <a:off x="144" y="3312"/>
              <a:ext cx="965" cy="231"/>
            </a:xfrm>
            <a:prstGeom prst="rect">
              <a:avLst/>
            </a:prstGeom>
            <a:noFill/>
            <a:ln w="9525">
              <a:noFill/>
              <a:miter lim="800000"/>
              <a:headEnd/>
              <a:tailEnd/>
            </a:ln>
          </p:spPr>
          <p:txBody>
            <a:bodyPr wrap="none">
              <a:spAutoFit/>
            </a:bodyPr>
            <a:lstStyle/>
            <a:p>
              <a:pPr algn="r"/>
              <a:r>
                <a:rPr lang="en-US"/>
                <a:t>semaphore = 2</a:t>
              </a:r>
            </a:p>
          </p:txBody>
        </p:sp>
      </p:grpSp>
      <p:grpSp>
        <p:nvGrpSpPr>
          <p:cNvPr id="8" name="Group 26"/>
          <p:cNvGrpSpPr>
            <a:grpSpLocks/>
          </p:cNvGrpSpPr>
          <p:nvPr/>
        </p:nvGrpSpPr>
        <p:grpSpPr bwMode="auto">
          <a:xfrm>
            <a:off x="228600" y="5957888"/>
            <a:ext cx="1912938" cy="366712"/>
            <a:chOff x="144" y="3753"/>
            <a:chExt cx="1205" cy="231"/>
          </a:xfrm>
        </p:grpSpPr>
        <p:sp>
          <p:nvSpPr>
            <p:cNvPr id="16396" name="AutoShape 20"/>
            <p:cNvSpPr>
              <a:spLocks noChangeArrowheads="1"/>
            </p:cNvSpPr>
            <p:nvPr/>
          </p:nvSpPr>
          <p:spPr bwMode="auto">
            <a:xfrm>
              <a:off x="1157" y="3792"/>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6397" name="Rectangle 21"/>
            <p:cNvSpPr>
              <a:spLocks noChangeArrowheads="1"/>
            </p:cNvSpPr>
            <p:nvPr/>
          </p:nvSpPr>
          <p:spPr bwMode="auto">
            <a:xfrm>
              <a:off x="144" y="3753"/>
              <a:ext cx="965" cy="231"/>
            </a:xfrm>
            <a:prstGeom prst="rect">
              <a:avLst/>
            </a:prstGeom>
            <a:noFill/>
            <a:ln w="9525">
              <a:noFill/>
              <a:miter lim="800000"/>
              <a:headEnd/>
              <a:tailEnd/>
            </a:ln>
          </p:spPr>
          <p:txBody>
            <a:bodyPr wrap="none">
              <a:spAutoFit/>
            </a:bodyPr>
            <a:lstStyle/>
            <a:p>
              <a:pPr algn="r"/>
              <a:r>
                <a:rPr lang="en-US"/>
                <a:t>semaphore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4125"/>
                                        </p:tgtEl>
                                        <p:attrNameLst>
                                          <p:attrName>style.visibility</p:attrName>
                                        </p:attrNameLst>
                                      </p:cBhvr>
                                      <p:to>
                                        <p:strVal val="visible"/>
                                      </p:to>
                                    </p:set>
                                    <p:animEffect transition="in" filter="wipe(up)">
                                      <p:cBhvr>
                                        <p:cTn id="17" dur="500"/>
                                        <p:tgtEl>
                                          <p:spTgt spid="474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Semaphore and </a:t>
            </a:r>
            <a:r>
              <a:rPr lang="en-US" dirty="0" smtClean="0"/>
              <a:t>Monitor/Lock</a:t>
            </a:r>
            <a:endParaRPr lang="en-US" dirty="0"/>
          </a:p>
        </p:txBody>
      </p:sp>
      <p:sp>
        <p:nvSpPr>
          <p:cNvPr id="3" name="Content Placeholder 2"/>
          <p:cNvSpPr>
            <a:spLocks noGrp="1"/>
          </p:cNvSpPr>
          <p:nvPr>
            <p:ph idx="1"/>
          </p:nvPr>
        </p:nvSpPr>
        <p:spPr>
          <a:xfrm>
            <a:off x="228600" y="1143000"/>
            <a:ext cx="8726488" cy="5334000"/>
          </a:xfrm>
        </p:spPr>
        <p:txBody>
          <a:bodyPr/>
          <a:lstStyle/>
          <a:p>
            <a:pPr marL="0" indent="0">
              <a:buNone/>
            </a:pPr>
            <a:r>
              <a:rPr lang="en-US" sz="2400" dirty="0" smtClean="0"/>
              <a:t>Semaphore is different from monitor and lock in different ways. </a:t>
            </a:r>
          </a:p>
          <a:p>
            <a:r>
              <a:rPr lang="en-US" sz="2400" dirty="0" smtClean="0"/>
              <a:t>Semaphore keeps track of </a:t>
            </a:r>
            <a:r>
              <a:rPr lang="en-US" sz="2400" dirty="0" smtClean="0">
                <a:solidFill>
                  <a:srgbClr val="0000FF"/>
                </a:solidFill>
              </a:rPr>
              <a:t>how many resources </a:t>
            </a:r>
            <a:r>
              <a:rPr lang="en-US" sz="2400" dirty="0" smtClean="0"/>
              <a:t>are used and how many are still free. </a:t>
            </a:r>
          </a:p>
          <a:p>
            <a:r>
              <a:rPr lang="en-US" sz="2400" dirty="0" smtClean="0"/>
              <a:t>However, it is a variable that is </a:t>
            </a:r>
            <a:r>
              <a:rPr lang="en-US" sz="2400" dirty="0" smtClean="0">
                <a:solidFill>
                  <a:srgbClr val="0000FF"/>
                </a:solidFill>
              </a:rPr>
              <a:t>not associated with the objects </a:t>
            </a:r>
            <a:r>
              <a:rPr lang="en-US" sz="2400" dirty="0" smtClean="0"/>
              <a:t>to be protected.</a:t>
            </a:r>
          </a:p>
          <a:p>
            <a:r>
              <a:rPr lang="en-US" sz="2400" dirty="0" smtClean="0"/>
              <a:t>Each object may still need monitor or lock to prevent simultaneous access, depending on how the accesses are arranged. For example</a:t>
            </a:r>
          </a:p>
          <a:p>
            <a:pPr lvl="1"/>
            <a:r>
              <a:rPr lang="en-US" sz="2000" dirty="0" smtClean="0"/>
              <a:t>A buffer has 3 cells (objects) that can be used for data exchange between producers and consumers. </a:t>
            </a:r>
          </a:p>
          <a:p>
            <a:pPr lvl="1"/>
            <a:r>
              <a:rPr lang="en-US" sz="2000" dirty="0" smtClean="0"/>
              <a:t>A zero semaphore value can block a thread from trying the buffer. If the semaphore value &gt; 1, and more than 1 threads are allowed to access the buffer cells.</a:t>
            </a:r>
          </a:p>
          <a:p>
            <a:pPr lvl="1"/>
            <a:r>
              <a:rPr lang="en-US" sz="2000" dirty="0" smtClean="0"/>
              <a:t>If the arrangement is to allow the thread randomly trying the cells, locks will still be necessary. If an algorithm can map each thread to a free cell, no lock is necessary. </a:t>
            </a:r>
            <a:endParaRPr lang="en-US" sz="2000" dirty="0"/>
          </a:p>
        </p:txBody>
      </p:sp>
      <p:sp>
        <p:nvSpPr>
          <p:cNvPr id="4" name="Slide Number Placeholder 3"/>
          <p:cNvSpPr>
            <a:spLocks noGrp="1"/>
          </p:cNvSpPr>
          <p:nvPr>
            <p:ph type="sldNum" sz="quarter" idx="12"/>
          </p:nvPr>
        </p:nvSpPr>
        <p:spPr/>
        <p:txBody>
          <a:bodyPr/>
          <a:lstStyle/>
          <a:p>
            <a:pPr>
              <a:defRPr/>
            </a:pPr>
            <a:fld id="{F8A8353D-6DFA-438A-AA04-19BFE909D582}" type="slidenum">
              <a:rPr lang="en-US" smtClean="0"/>
              <a:pPr>
                <a:defRPr/>
              </a:pPr>
              <a:t>12</a:t>
            </a:fld>
            <a:endParaRPr lang="en-US"/>
          </a:p>
        </p:txBody>
      </p:sp>
      <p:grpSp>
        <p:nvGrpSpPr>
          <p:cNvPr id="7" name="Group 6"/>
          <p:cNvGrpSpPr/>
          <p:nvPr/>
        </p:nvGrpSpPr>
        <p:grpSpPr>
          <a:xfrm>
            <a:off x="0" y="4212266"/>
            <a:ext cx="914400" cy="685800"/>
            <a:chOff x="0" y="4212266"/>
            <a:chExt cx="914400" cy="685800"/>
          </a:xfrm>
        </p:grpSpPr>
        <p:sp>
          <p:nvSpPr>
            <p:cNvPr id="5" name="Explosion 2 4"/>
            <p:cNvSpPr/>
            <p:nvPr/>
          </p:nvSpPr>
          <p:spPr bwMode="auto">
            <a:xfrm>
              <a:off x="0" y="4212266"/>
              <a:ext cx="914400" cy="685800"/>
            </a:xfrm>
            <a:prstGeom prst="irregularSeal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Times New Roman" pitchFamily="18" charset="0"/>
              </a:endParaRPr>
            </a:p>
          </p:txBody>
        </p:sp>
        <p:sp>
          <p:nvSpPr>
            <p:cNvPr id="6" name="Rectangle 5"/>
            <p:cNvSpPr/>
            <p:nvPr/>
          </p:nvSpPr>
          <p:spPr>
            <a:xfrm>
              <a:off x="142851" y="4385846"/>
              <a:ext cx="628697" cy="338554"/>
            </a:xfrm>
            <a:prstGeom prst="rect">
              <a:avLst/>
            </a:prstGeom>
          </p:spPr>
          <p:txBody>
            <a:bodyPr wrap="none">
              <a:spAutoFit/>
            </a:bodyPr>
            <a:lstStyle/>
            <a:p>
              <a:pPr algn="ctr"/>
              <a:r>
                <a:rPr lang="en-US" sz="1600" dirty="0"/>
                <a:t>HW2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wipe(up)">
                                      <p:cBhvr>
                                        <p:cTn id="11" dur="500"/>
                                        <p:tgtEl>
                                          <p:spTgt spid="3">
                                            <p:txEl>
                                              <p:pRg st="5" end="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up)">
                                      <p:cBhvr>
                                        <p:cTn id="15" dur="500"/>
                                        <p:tgtEl>
                                          <p:spTgt spid="3">
                                            <p:txEl>
                                              <p:pRg st="6" end="6"/>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4171950"/>
            <a:ext cx="37052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76200"/>
            <a:ext cx="8153400" cy="990600"/>
          </a:xfrm>
        </p:spPr>
        <p:txBody>
          <a:bodyPr/>
          <a:lstStyle/>
          <a:p>
            <a:pPr algn="ctr"/>
            <a:r>
              <a:rPr lang="en-US" sz="2800" dirty="0" smtClean="0"/>
              <a:t>Semaphore &amp; Lock: Two Independent Mechanisms</a:t>
            </a:r>
            <a:br>
              <a:rPr lang="en-US" sz="2800" dirty="0" smtClean="0"/>
            </a:br>
            <a:r>
              <a:rPr lang="en-US" sz="2800" dirty="0" smtClean="0"/>
              <a:t>But Work Together To Make it More Efficient</a:t>
            </a:r>
            <a:endParaRPr lang="en-US" sz="2800" dirty="0"/>
          </a:p>
        </p:txBody>
      </p:sp>
      <p:sp>
        <p:nvSpPr>
          <p:cNvPr id="4" name="Slide Number Placeholder 3"/>
          <p:cNvSpPr>
            <a:spLocks noGrp="1"/>
          </p:cNvSpPr>
          <p:nvPr>
            <p:ph type="sldNum" sz="quarter" idx="12"/>
          </p:nvPr>
        </p:nvSpPr>
        <p:spPr/>
        <p:txBody>
          <a:bodyPr/>
          <a:lstStyle/>
          <a:p>
            <a:pPr>
              <a:defRPr/>
            </a:pPr>
            <a:fld id="{F8A8353D-6DFA-438A-AA04-19BFE909D582}" type="slidenum">
              <a:rPr lang="en-US" smtClean="0"/>
              <a:pPr>
                <a:defRPr/>
              </a:pPr>
              <a:t>13</a:t>
            </a:fld>
            <a:endParaRPr lang="en-US"/>
          </a:p>
        </p:txBody>
      </p:sp>
      <p:grpSp>
        <p:nvGrpSpPr>
          <p:cNvPr id="15" name="Group 14"/>
          <p:cNvGrpSpPr/>
          <p:nvPr/>
        </p:nvGrpSpPr>
        <p:grpSpPr>
          <a:xfrm>
            <a:off x="609600" y="1219200"/>
            <a:ext cx="8256486" cy="1856590"/>
            <a:chOff x="609600" y="1219200"/>
            <a:chExt cx="8256486" cy="2438400"/>
          </a:xfrm>
        </p:grpSpPr>
        <p:grpSp>
          <p:nvGrpSpPr>
            <p:cNvPr id="9" name="Group 8"/>
            <p:cNvGrpSpPr/>
            <p:nvPr/>
          </p:nvGrpSpPr>
          <p:grpSpPr>
            <a:xfrm>
              <a:off x="4294086" y="1219200"/>
              <a:ext cx="4572000" cy="2438400"/>
              <a:chOff x="5257800" y="1447800"/>
              <a:chExt cx="3429000" cy="1828800"/>
            </a:xfrm>
          </p:grpSpPr>
          <p:cxnSp>
            <p:nvCxnSpPr>
              <p:cNvPr id="6" name="Straight Connector 5"/>
              <p:cNvCxnSpPr/>
              <p:nvPr/>
            </p:nvCxnSpPr>
            <p:spPr bwMode="auto">
              <a:xfrm>
                <a:off x="5257800" y="1447800"/>
                <a:ext cx="3429000" cy="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8" name="Straight Connector 7"/>
              <p:cNvCxnSpPr/>
              <p:nvPr/>
            </p:nvCxnSpPr>
            <p:spPr bwMode="auto">
              <a:xfrm>
                <a:off x="56388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10" name="Straight Connector 9"/>
              <p:cNvCxnSpPr/>
              <p:nvPr/>
            </p:nvCxnSpPr>
            <p:spPr bwMode="auto">
              <a:xfrm>
                <a:off x="68580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11" name="Straight Connector 10"/>
              <p:cNvCxnSpPr/>
              <p:nvPr/>
            </p:nvCxnSpPr>
            <p:spPr bwMode="auto">
              <a:xfrm>
                <a:off x="70104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12" name="Straight Connector 11"/>
              <p:cNvCxnSpPr/>
              <p:nvPr/>
            </p:nvCxnSpPr>
            <p:spPr bwMode="auto">
              <a:xfrm>
                <a:off x="54864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13" name="Straight Connector 12"/>
              <p:cNvCxnSpPr/>
              <p:nvPr/>
            </p:nvCxnSpPr>
            <p:spPr bwMode="auto">
              <a:xfrm>
                <a:off x="82296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14" name="Straight Connector 13"/>
              <p:cNvCxnSpPr/>
              <p:nvPr/>
            </p:nvCxnSpPr>
            <p:spPr bwMode="auto">
              <a:xfrm>
                <a:off x="83820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grpSp>
        <p:grpSp>
          <p:nvGrpSpPr>
            <p:cNvPr id="20" name="Group 19"/>
            <p:cNvGrpSpPr/>
            <p:nvPr/>
          </p:nvGrpSpPr>
          <p:grpSpPr>
            <a:xfrm>
              <a:off x="609600" y="1219200"/>
              <a:ext cx="4572000" cy="2438400"/>
              <a:chOff x="5257800" y="1447800"/>
              <a:chExt cx="3429000" cy="1828800"/>
            </a:xfrm>
          </p:grpSpPr>
          <p:cxnSp>
            <p:nvCxnSpPr>
              <p:cNvPr id="21" name="Straight Connector 20"/>
              <p:cNvCxnSpPr/>
              <p:nvPr/>
            </p:nvCxnSpPr>
            <p:spPr bwMode="auto">
              <a:xfrm>
                <a:off x="5257800" y="1447800"/>
                <a:ext cx="3429000" cy="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2" name="Straight Connector 21"/>
              <p:cNvCxnSpPr/>
              <p:nvPr/>
            </p:nvCxnSpPr>
            <p:spPr bwMode="auto">
              <a:xfrm>
                <a:off x="56388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3" name="Straight Connector 22"/>
              <p:cNvCxnSpPr/>
              <p:nvPr/>
            </p:nvCxnSpPr>
            <p:spPr bwMode="auto">
              <a:xfrm>
                <a:off x="68580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4" name="Straight Connector 23"/>
              <p:cNvCxnSpPr/>
              <p:nvPr/>
            </p:nvCxnSpPr>
            <p:spPr bwMode="auto">
              <a:xfrm>
                <a:off x="70104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5" name="Straight Connector 24"/>
              <p:cNvCxnSpPr/>
              <p:nvPr/>
            </p:nvCxnSpPr>
            <p:spPr bwMode="auto">
              <a:xfrm>
                <a:off x="54864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6" name="Straight Connector 25"/>
              <p:cNvCxnSpPr/>
              <p:nvPr/>
            </p:nvCxnSpPr>
            <p:spPr bwMode="auto">
              <a:xfrm>
                <a:off x="82296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cxnSp>
            <p:nvCxnSpPr>
              <p:cNvPr id="27" name="Straight Connector 26"/>
              <p:cNvCxnSpPr/>
              <p:nvPr/>
            </p:nvCxnSpPr>
            <p:spPr bwMode="auto">
              <a:xfrm>
                <a:off x="8382000" y="1447800"/>
                <a:ext cx="0" cy="1828800"/>
              </a:xfrm>
              <a:prstGeom prst="line">
                <a:avLst/>
              </a:prstGeom>
              <a:solidFill>
                <a:schemeClr val="accent1"/>
              </a:solidFill>
              <a:ln w="76200" cap="flat" cmpd="sng" algn="ctr">
                <a:solidFill>
                  <a:srgbClr val="FFC000"/>
                </a:solidFill>
                <a:prstDash val="solid"/>
                <a:round/>
                <a:headEnd type="none" w="med" len="med"/>
                <a:tailEnd type="none" w="med" len="med"/>
              </a:ln>
              <a:effectLst/>
            </p:spPr>
          </p:cxnSp>
        </p:grpSp>
      </p:grpSp>
      <p:pic>
        <p:nvPicPr>
          <p:cNvPr id="28" name="Picture 9" descr="https://encrypted-tbn2.gstatic.com/images?q=tbn:ANd9GcRHCeba4FAU4T2oqZDwf3RrnaDo09iYiFbsvZFEBb3o5laYFG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828800"/>
            <a:ext cx="1081428" cy="10576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image.motortrend.com/f/oftheyear/car/1301_2013_motor_trend_car_of_the_year_tesla_model_s/41007734+w644/2013-tesla-model-s-fron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9499" y="1600200"/>
            <a:ext cx="1283402"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encrypted-tbn1.gstatic.com/images?q=tbn:ANd9GcQP_ubOnVsOqRqM6hN5KBD6b5CwE5xY3mfe-26hVouv3Wr4TSj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5682" y="1805050"/>
            <a:ext cx="968404" cy="86195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ular Callout 15"/>
          <p:cNvSpPr/>
          <p:nvPr/>
        </p:nvSpPr>
        <p:spPr bwMode="auto">
          <a:xfrm>
            <a:off x="7315200" y="4838700"/>
            <a:ext cx="1678629" cy="533400"/>
          </a:xfrm>
          <a:prstGeom prst="wedgeRoundRectCallout">
            <a:avLst>
              <a:gd name="adj1" fmla="val -115570"/>
              <a:gd name="adj2" fmla="val -9334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Semaphore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33" name="Rounded Rectangular Callout 32"/>
          <p:cNvSpPr/>
          <p:nvPr/>
        </p:nvSpPr>
        <p:spPr bwMode="auto">
          <a:xfrm>
            <a:off x="7519143" y="3758317"/>
            <a:ext cx="1474686" cy="533400"/>
          </a:xfrm>
          <a:prstGeom prst="wedgeRoundRectCallout">
            <a:avLst>
              <a:gd name="adj1" fmla="val -59486"/>
              <a:gd name="adj2" fmla="val -20466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lock</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0701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anim calcmode="lin" valueType="num">
                                      <p:cBhvr>
                                        <p:cTn id="12" dur="1000" fill="hold"/>
                                        <p:tgtEl>
                                          <p:spTgt spid="1035"/>
                                        </p:tgtEl>
                                        <p:attrNameLst>
                                          <p:attrName>ppt_x</p:attrName>
                                        </p:attrNameLst>
                                      </p:cBhvr>
                                      <p:tavLst>
                                        <p:tav tm="0">
                                          <p:val>
                                            <p:strVal val="#ppt_x"/>
                                          </p:val>
                                        </p:tav>
                                        <p:tav tm="100000">
                                          <p:val>
                                            <p:strVal val="#ppt_x"/>
                                          </p:val>
                                        </p:tav>
                                      </p:tavLst>
                                    </p:anim>
                                    <p:anim calcmode="lin" valueType="num">
                                      <p:cBhvr>
                                        <p:cTn id="13" dur="1000" fill="hold"/>
                                        <p:tgtEl>
                                          <p:spTgt spid="10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anim calcmode="lin" valueType="num">
                                      <p:cBhvr>
                                        <p:cTn id="18" dur="1000" fill="hold"/>
                                        <p:tgtEl>
                                          <p:spTgt spid="1037"/>
                                        </p:tgtEl>
                                        <p:attrNameLst>
                                          <p:attrName>ppt_x</p:attrName>
                                        </p:attrNameLst>
                                      </p:cBhvr>
                                      <p:tavLst>
                                        <p:tav tm="0">
                                          <p:val>
                                            <p:strVal val="#ppt_x"/>
                                          </p:val>
                                        </p:tav>
                                        <p:tav tm="100000">
                                          <p:val>
                                            <p:strVal val="#ppt_x"/>
                                          </p:val>
                                        </p:tav>
                                      </p:tavLst>
                                    </p:anim>
                                    <p:anim calcmode="lin" valueType="num">
                                      <p:cBhvr>
                                        <p:cTn id="19" dur="1000" fill="hold"/>
                                        <p:tgtEl>
                                          <p:spTgt spid="103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6EE5CA8-C203-4D56-A0B0-9D7F668F5F7A}" type="slidenum">
              <a:rPr lang="en-US" smtClean="0"/>
              <a:pPr/>
              <a:t>14</a:t>
            </a:fld>
            <a:endParaRPr lang="en-US" smtClean="0"/>
          </a:p>
        </p:txBody>
      </p:sp>
      <p:sp>
        <p:nvSpPr>
          <p:cNvPr id="17411" name="Rectangle 2"/>
          <p:cNvSpPr>
            <a:spLocks noGrp="1" noChangeArrowheads="1"/>
          </p:cNvSpPr>
          <p:nvPr>
            <p:ph type="title"/>
          </p:nvPr>
        </p:nvSpPr>
        <p:spPr/>
        <p:txBody>
          <a:bodyPr/>
          <a:lstStyle/>
          <a:p>
            <a:pPr eaLnBrk="1" hangingPunct="1"/>
            <a:r>
              <a:rPr lang="en-US" smtClean="0"/>
              <a:t>Named Semaphores in Windows OS</a:t>
            </a:r>
          </a:p>
        </p:txBody>
      </p:sp>
      <p:sp>
        <p:nvSpPr>
          <p:cNvPr id="17412" name="Rectangle 3"/>
          <p:cNvSpPr>
            <a:spLocks noGrp="1" noChangeArrowheads="1"/>
          </p:cNvSpPr>
          <p:nvPr>
            <p:ph type="body" idx="1"/>
          </p:nvPr>
        </p:nvSpPr>
        <p:spPr>
          <a:xfrm>
            <a:off x="685800" y="1219200"/>
            <a:ext cx="8269288" cy="5334000"/>
          </a:xfrm>
        </p:spPr>
        <p:txBody>
          <a:bodyPr/>
          <a:lstStyle/>
          <a:p>
            <a:pPr marL="0" indent="0" eaLnBrk="1" hangingPunct="1">
              <a:lnSpc>
                <a:spcPct val="120000"/>
              </a:lnSpc>
              <a:buNone/>
            </a:pPr>
            <a:r>
              <a:rPr lang="en-US" sz="2400" dirty="0" smtClean="0"/>
              <a:t>Like </a:t>
            </a:r>
            <a:r>
              <a:rPr lang="en-US" sz="2400" dirty="0"/>
              <a:t>named </a:t>
            </a:r>
            <a:r>
              <a:rPr lang="en-US" sz="2400" dirty="0" err="1" smtClean="0"/>
              <a:t>Mutex</a:t>
            </a:r>
            <a:r>
              <a:rPr lang="en-US" sz="2400" dirty="0" smtClean="0"/>
              <a:t>, the Windows operating system allows semaphores to have names: </a:t>
            </a:r>
          </a:p>
          <a:p>
            <a:pPr eaLnBrk="1" hangingPunct="1">
              <a:lnSpc>
                <a:spcPct val="120000"/>
              </a:lnSpc>
            </a:pPr>
            <a:r>
              <a:rPr lang="en-US" sz="2400" dirty="0" smtClean="0"/>
              <a:t>A </a:t>
            </a:r>
            <a:r>
              <a:rPr lang="en-US" sz="2400" dirty="0" smtClean="0">
                <a:solidFill>
                  <a:srgbClr val="0000FF"/>
                </a:solidFill>
              </a:rPr>
              <a:t>named semaphore </a:t>
            </a:r>
            <a:r>
              <a:rPr lang="en-US" sz="2400" dirty="0" smtClean="0"/>
              <a:t>is system wide. That is, once the named semaphore is created, it is visible to all threads in all processes. </a:t>
            </a:r>
          </a:p>
          <a:p>
            <a:pPr eaLnBrk="1" hangingPunct="1">
              <a:lnSpc>
                <a:spcPct val="120000"/>
              </a:lnSpc>
            </a:pPr>
            <a:r>
              <a:rPr lang="en-US" sz="2400" dirty="0" smtClean="0"/>
              <a:t>Named semaphore can be used for synchronizing the activities among OS processes as well as among threads.</a:t>
            </a:r>
          </a:p>
          <a:p>
            <a:pPr eaLnBrk="1" hangingPunct="1">
              <a:lnSpc>
                <a:spcPct val="120000"/>
              </a:lnSpc>
            </a:pPr>
            <a:r>
              <a:rPr lang="en-US" sz="2400" dirty="0" smtClean="0">
                <a:solidFill>
                  <a:srgbClr val="990000"/>
                </a:solidFill>
              </a:rPr>
              <a:t>Caution</a:t>
            </a:r>
            <a:r>
              <a:rPr lang="en-US" sz="2400" dirty="0" smtClean="0"/>
              <a:t>: Because named semaphores are system wide, another process that uses the same name can access your semaphore unexpectedly. Malicious code executing on the same computer could use this as the basis of a </a:t>
            </a:r>
            <a:r>
              <a:rPr lang="en-US" sz="2400" dirty="0" smtClean="0">
                <a:solidFill>
                  <a:srgbClr val="990000"/>
                </a:solidFill>
              </a:rPr>
              <a:t>denial-of-service attack</a:t>
            </a:r>
            <a:r>
              <a:rPr lang="en-US" sz="24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2CE231A4-00E8-4318-8A1F-9C671EB82DFB}" type="slidenum">
              <a:rPr lang="en-US" smtClean="0"/>
              <a:pPr/>
              <a:t>15</a:t>
            </a:fld>
            <a:endParaRPr lang="en-US" smtClean="0"/>
          </a:p>
        </p:txBody>
      </p:sp>
      <p:sp>
        <p:nvSpPr>
          <p:cNvPr id="18435" name="Rectangle 2"/>
          <p:cNvSpPr>
            <a:spLocks noGrp="1" noChangeArrowheads="1"/>
          </p:cNvSpPr>
          <p:nvPr>
            <p:ph type="title"/>
          </p:nvPr>
        </p:nvSpPr>
        <p:spPr/>
        <p:txBody>
          <a:bodyPr/>
          <a:lstStyle/>
          <a:p>
            <a:pPr eaLnBrk="1" hangingPunct="1"/>
            <a:r>
              <a:rPr lang="en-US" smtClean="0"/>
              <a:t>Example: Let’s Play Ping Pong</a:t>
            </a:r>
          </a:p>
        </p:txBody>
      </p:sp>
      <p:sp>
        <p:nvSpPr>
          <p:cNvPr id="18436" name="Text Box 6"/>
          <p:cNvSpPr txBox="1">
            <a:spLocks noChangeArrowheads="1"/>
          </p:cNvSpPr>
          <p:nvPr/>
        </p:nvSpPr>
        <p:spPr bwMode="auto">
          <a:xfrm>
            <a:off x="2889250" y="5715000"/>
            <a:ext cx="463550" cy="366713"/>
          </a:xfrm>
          <a:prstGeom prst="rect">
            <a:avLst/>
          </a:prstGeom>
          <a:noFill/>
          <a:ln w="9525">
            <a:noFill/>
            <a:miter lim="800000"/>
            <a:headEnd/>
            <a:tailEnd/>
          </a:ln>
        </p:spPr>
        <p:txBody>
          <a:bodyPr wrap="none">
            <a:spAutoFit/>
          </a:bodyPr>
          <a:lstStyle/>
          <a:p>
            <a:pPr eaLnBrk="1" hangingPunct="1"/>
            <a:r>
              <a:rPr lang="en-US">
                <a:latin typeface="Arial" charset="0"/>
              </a:rPr>
              <a:t>A1</a:t>
            </a:r>
          </a:p>
        </p:txBody>
      </p:sp>
      <p:sp>
        <p:nvSpPr>
          <p:cNvPr id="18437" name="Text Box 7"/>
          <p:cNvSpPr txBox="1">
            <a:spLocks noChangeArrowheads="1"/>
          </p:cNvSpPr>
          <p:nvPr/>
        </p:nvSpPr>
        <p:spPr bwMode="auto">
          <a:xfrm>
            <a:off x="4413250" y="5638800"/>
            <a:ext cx="463550" cy="366713"/>
          </a:xfrm>
          <a:prstGeom prst="rect">
            <a:avLst/>
          </a:prstGeom>
          <a:noFill/>
          <a:ln w="9525">
            <a:noFill/>
            <a:miter lim="800000"/>
            <a:headEnd/>
            <a:tailEnd/>
          </a:ln>
        </p:spPr>
        <p:txBody>
          <a:bodyPr wrap="none">
            <a:spAutoFit/>
          </a:bodyPr>
          <a:lstStyle/>
          <a:p>
            <a:pPr eaLnBrk="1" hangingPunct="1"/>
            <a:r>
              <a:rPr lang="en-US">
                <a:latin typeface="Arial" charset="0"/>
              </a:rPr>
              <a:t>A2</a:t>
            </a:r>
          </a:p>
        </p:txBody>
      </p:sp>
      <p:sp>
        <p:nvSpPr>
          <p:cNvPr id="18438" name="Text Box 8"/>
          <p:cNvSpPr txBox="1">
            <a:spLocks noChangeArrowheads="1"/>
          </p:cNvSpPr>
          <p:nvPr/>
        </p:nvSpPr>
        <p:spPr bwMode="auto">
          <a:xfrm>
            <a:off x="1355725" y="1462088"/>
            <a:ext cx="463550" cy="366712"/>
          </a:xfrm>
          <a:prstGeom prst="rect">
            <a:avLst/>
          </a:prstGeom>
          <a:noFill/>
          <a:ln w="9525">
            <a:noFill/>
            <a:miter lim="800000"/>
            <a:headEnd/>
            <a:tailEnd/>
          </a:ln>
        </p:spPr>
        <p:txBody>
          <a:bodyPr wrap="none">
            <a:spAutoFit/>
          </a:bodyPr>
          <a:lstStyle/>
          <a:p>
            <a:pPr eaLnBrk="1" hangingPunct="1"/>
            <a:r>
              <a:rPr lang="en-US">
                <a:latin typeface="Arial" charset="0"/>
              </a:rPr>
              <a:t>B1</a:t>
            </a:r>
          </a:p>
        </p:txBody>
      </p:sp>
      <p:sp>
        <p:nvSpPr>
          <p:cNvPr id="18439" name="Text Box 9"/>
          <p:cNvSpPr txBox="1">
            <a:spLocks noChangeArrowheads="1"/>
          </p:cNvSpPr>
          <p:nvPr/>
        </p:nvSpPr>
        <p:spPr bwMode="auto">
          <a:xfrm>
            <a:off x="4413250" y="1447800"/>
            <a:ext cx="463550" cy="366713"/>
          </a:xfrm>
          <a:prstGeom prst="rect">
            <a:avLst/>
          </a:prstGeom>
          <a:noFill/>
          <a:ln w="9525">
            <a:noFill/>
            <a:miter lim="800000"/>
            <a:headEnd/>
            <a:tailEnd/>
          </a:ln>
        </p:spPr>
        <p:txBody>
          <a:bodyPr>
            <a:spAutoFit/>
          </a:bodyPr>
          <a:lstStyle/>
          <a:p>
            <a:pPr eaLnBrk="1" hangingPunct="1"/>
            <a:r>
              <a:rPr lang="en-US">
                <a:latin typeface="Arial" charset="0"/>
              </a:rPr>
              <a:t>B2</a:t>
            </a:r>
          </a:p>
        </p:txBody>
      </p:sp>
      <p:sp>
        <p:nvSpPr>
          <p:cNvPr id="18440" name="Rectangle 10"/>
          <p:cNvSpPr>
            <a:spLocks noChangeArrowheads="1"/>
          </p:cNvSpPr>
          <p:nvPr/>
        </p:nvSpPr>
        <p:spPr bwMode="auto">
          <a:xfrm>
            <a:off x="2352675" y="1981200"/>
            <a:ext cx="1822450" cy="3352800"/>
          </a:xfrm>
          <a:prstGeom prst="rect">
            <a:avLst/>
          </a:prstGeom>
          <a:solidFill>
            <a:schemeClr val="accent1"/>
          </a:solidFill>
          <a:ln w="76200">
            <a:solidFill>
              <a:srgbClr val="DDDDDD"/>
            </a:solidFill>
            <a:miter lim="800000"/>
            <a:headEnd/>
            <a:tailEnd/>
          </a:ln>
        </p:spPr>
        <p:txBody>
          <a:bodyPr wrap="none" anchor="ctr"/>
          <a:lstStyle/>
          <a:p>
            <a:pPr algn="ctr"/>
            <a:endParaRPr lang="en-US">
              <a:solidFill>
                <a:schemeClr val="folHlink"/>
              </a:solidFill>
            </a:endParaRPr>
          </a:p>
        </p:txBody>
      </p:sp>
      <p:sp>
        <p:nvSpPr>
          <p:cNvPr id="18441" name="Line 11"/>
          <p:cNvSpPr>
            <a:spLocks noChangeShapeType="1"/>
          </p:cNvSpPr>
          <p:nvPr/>
        </p:nvSpPr>
        <p:spPr bwMode="auto">
          <a:xfrm>
            <a:off x="2051050" y="3657600"/>
            <a:ext cx="2362200" cy="0"/>
          </a:xfrm>
          <a:prstGeom prst="line">
            <a:avLst/>
          </a:prstGeom>
          <a:noFill/>
          <a:ln w="76200">
            <a:solidFill>
              <a:schemeClr val="tx1"/>
            </a:solidFill>
            <a:round/>
            <a:headEnd/>
            <a:tailEnd/>
          </a:ln>
        </p:spPr>
        <p:txBody>
          <a:bodyPr/>
          <a:lstStyle/>
          <a:p>
            <a:endParaRPr lang="en-US"/>
          </a:p>
        </p:txBody>
      </p:sp>
      <p:sp>
        <p:nvSpPr>
          <p:cNvPr id="18442" name="Oval 12"/>
          <p:cNvSpPr>
            <a:spLocks noChangeArrowheads="1"/>
          </p:cNvSpPr>
          <p:nvPr/>
        </p:nvSpPr>
        <p:spPr bwMode="auto">
          <a:xfrm>
            <a:off x="2352675" y="1447800"/>
            <a:ext cx="304800" cy="304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3" name="Freeform 13"/>
          <p:cNvSpPr>
            <a:spLocks/>
          </p:cNvSpPr>
          <p:nvPr/>
        </p:nvSpPr>
        <p:spPr bwMode="auto">
          <a:xfrm>
            <a:off x="2127250" y="16002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chemeClr val="tx2"/>
            </a:solidFill>
            <a:round/>
            <a:headEnd/>
            <a:tailEnd/>
          </a:ln>
        </p:spPr>
        <p:txBody>
          <a:bodyPr/>
          <a:lstStyle/>
          <a:p>
            <a:endParaRPr lang="en-US"/>
          </a:p>
        </p:txBody>
      </p:sp>
      <p:sp>
        <p:nvSpPr>
          <p:cNvPr id="482318" name="Oval 14"/>
          <p:cNvSpPr>
            <a:spLocks noChangeArrowheads="1"/>
          </p:cNvSpPr>
          <p:nvPr/>
        </p:nvSpPr>
        <p:spPr bwMode="auto">
          <a:xfrm>
            <a:off x="2051050" y="1676400"/>
            <a:ext cx="152400" cy="152400"/>
          </a:xfrm>
          <a:prstGeom prst="ellipse">
            <a:avLst/>
          </a:prstGeom>
          <a:solidFill>
            <a:srgbClr val="990000"/>
          </a:solidFill>
          <a:ln w="9525">
            <a:solidFill>
              <a:schemeClr val="tx1"/>
            </a:solidFill>
            <a:prstDash val="dash"/>
            <a:round/>
            <a:headEnd/>
            <a:tailEnd/>
          </a:ln>
        </p:spPr>
        <p:txBody>
          <a:bodyPr wrap="none" anchor="ctr"/>
          <a:lstStyle/>
          <a:p>
            <a:endParaRPr lang="en-US"/>
          </a:p>
        </p:txBody>
      </p:sp>
      <p:sp>
        <p:nvSpPr>
          <p:cNvPr id="18445" name="Oval 17"/>
          <p:cNvSpPr>
            <a:spLocks noChangeArrowheads="1"/>
          </p:cNvSpPr>
          <p:nvPr/>
        </p:nvSpPr>
        <p:spPr bwMode="auto">
          <a:xfrm>
            <a:off x="3797300" y="1447800"/>
            <a:ext cx="304800" cy="304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6" name="Freeform 18"/>
          <p:cNvSpPr>
            <a:spLocks/>
          </p:cNvSpPr>
          <p:nvPr/>
        </p:nvSpPr>
        <p:spPr bwMode="auto">
          <a:xfrm>
            <a:off x="3571875" y="16002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chemeClr val="tx2"/>
            </a:solidFill>
            <a:round/>
            <a:headEnd/>
            <a:tailEnd/>
          </a:ln>
        </p:spPr>
        <p:txBody>
          <a:bodyPr/>
          <a:lstStyle/>
          <a:p>
            <a:endParaRPr lang="en-US"/>
          </a:p>
        </p:txBody>
      </p:sp>
      <p:sp>
        <p:nvSpPr>
          <p:cNvPr id="482323" name="Oval 19"/>
          <p:cNvSpPr>
            <a:spLocks noChangeArrowheads="1"/>
          </p:cNvSpPr>
          <p:nvPr/>
        </p:nvSpPr>
        <p:spPr bwMode="auto">
          <a:xfrm>
            <a:off x="3495675" y="1676400"/>
            <a:ext cx="152400" cy="152400"/>
          </a:xfrm>
          <a:prstGeom prst="ellipse">
            <a:avLst/>
          </a:prstGeom>
          <a:solidFill>
            <a:srgbClr val="990000"/>
          </a:solidFill>
          <a:ln w="9525">
            <a:solidFill>
              <a:schemeClr val="tx1"/>
            </a:solidFill>
            <a:prstDash val="dash"/>
            <a:round/>
            <a:headEnd/>
            <a:tailEnd/>
          </a:ln>
        </p:spPr>
        <p:txBody>
          <a:bodyPr wrap="none" anchor="ctr"/>
          <a:lstStyle/>
          <a:p>
            <a:endParaRPr lang="en-US"/>
          </a:p>
        </p:txBody>
      </p:sp>
      <p:grpSp>
        <p:nvGrpSpPr>
          <p:cNvPr id="2" name="Group 31"/>
          <p:cNvGrpSpPr>
            <a:grpSpLocks/>
          </p:cNvGrpSpPr>
          <p:nvPr/>
        </p:nvGrpSpPr>
        <p:grpSpPr bwMode="auto">
          <a:xfrm>
            <a:off x="2130425" y="5486400"/>
            <a:ext cx="838200" cy="381000"/>
            <a:chOff x="1640" y="3456"/>
            <a:chExt cx="528" cy="240"/>
          </a:xfrm>
        </p:grpSpPr>
        <p:sp>
          <p:nvSpPr>
            <p:cNvPr id="18455" name="Oval 21"/>
            <p:cNvSpPr>
              <a:spLocks noChangeArrowheads="1"/>
            </p:cNvSpPr>
            <p:nvPr/>
          </p:nvSpPr>
          <p:spPr bwMode="auto">
            <a:xfrm flipH="1" flipV="1">
              <a:off x="1786" y="3504"/>
              <a:ext cx="192" cy="192"/>
            </a:xfrm>
            <a:prstGeom prst="ellipse">
              <a:avLst/>
            </a:prstGeom>
            <a:solidFill>
              <a:srgbClr val="FF9900"/>
            </a:solidFill>
            <a:ln w="9525">
              <a:solidFill>
                <a:schemeClr val="tx1"/>
              </a:solidFill>
              <a:round/>
              <a:headEnd/>
              <a:tailEnd/>
            </a:ln>
          </p:spPr>
          <p:txBody>
            <a:bodyPr wrap="none" anchor="ctr"/>
            <a:lstStyle/>
            <a:p>
              <a:endParaRPr lang="en-US"/>
            </a:p>
          </p:txBody>
        </p:sp>
        <p:sp>
          <p:nvSpPr>
            <p:cNvPr id="18456" name="Freeform 22"/>
            <p:cNvSpPr>
              <a:spLocks/>
            </p:cNvSpPr>
            <p:nvPr/>
          </p:nvSpPr>
          <p:spPr bwMode="auto">
            <a:xfrm flipH="1" flipV="1">
              <a:off x="1640" y="3504"/>
              <a:ext cx="480" cy="96"/>
            </a:xfrm>
            <a:custGeom>
              <a:avLst/>
              <a:gdLst>
                <a:gd name="T0" fmla="*/ 0 w 480"/>
                <a:gd name="T1" fmla="*/ 48 h 96"/>
                <a:gd name="T2" fmla="*/ 48 w 480"/>
                <a:gd name="T3" fmla="*/ 0 h 96"/>
                <a:gd name="T4" fmla="*/ 432 w 480"/>
                <a:gd name="T5" fmla="*/ 0 h 96"/>
                <a:gd name="T6" fmla="*/ 480 w 480"/>
                <a:gd name="T7" fmla="*/ 96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rgbClr val="FF9900"/>
              </a:solidFill>
              <a:round/>
              <a:headEnd/>
              <a:tailEnd/>
            </a:ln>
          </p:spPr>
          <p:txBody>
            <a:bodyPr/>
            <a:lstStyle/>
            <a:p>
              <a:endParaRPr lang="en-US"/>
            </a:p>
          </p:txBody>
        </p:sp>
        <p:sp>
          <p:nvSpPr>
            <p:cNvPr id="18457" name="Oval 23"/>
            <p:cNvSpPr>
              <a:spLocks noChangeArrowheads="1"/>
            </p:cNvSpPr>
            <p:nvPr/>
          </p:nvSpPr>
          <p:spPr bwMode="auto">
            <a:xfrm flipH="1" flipV="1">
              <a:off x="2072" y="3456"/>
              <a:ext cx="96" cy="96"/>
            </a:xfrm>
            <a:prstGeom prst="ellipse">
              <a:avLst/>
            </a:prstGeom>
            <a:solidFill>
              <a:schemeClr val="bg2"/>
            </a:solidFill>
            <a:ln w="9525">
              <a:solidFill>
                <a:schemeClr val="tx1"/>
              </a:solidFill>
              <a:prstDash val="dash"/>
              <a:round/>
              <a:headEnd/>
              <a:tailEnd/>
            </a:ln>
          </p:spPr>
          <p:txBody>
            <a:bodyPr wrap="none" anchor="ctr"/>
            <a:lstStyle/>
            <a:p>
              <a:endParaRPr lang="en-US"/>
            </a:p>
          </p:txBody>
        </p:sp>
      </p:grpSp>
      <p:sp>
        <p:nvSpPr>
          <p:cNvPr id="18449" name="Oval 25"/>
          <p:cNvSpPr>
            <a:spLocks noChangeArrowheads="1"/>
          </p:cNvSpPr>
          <p:nvPr/>
        </p:nvSpPr>
        <p:spPr bwMode="auto">
          <a:xfrm flipV="1">
            <a:off x="3876675" y="5562600"/>
            <a:ext cx="304800" cy="304800"/>
          </a:xfrm>
          <a:prstGeom prst="ellipse">
            <a:avLst/>
          </a:prstGeom>
          <a:solidFill>
            <a:srgbClr val="FF9900"/>
          </a:solidFill>
          <a:ln w="9525">
            <a:solidFill>
              <a:schemeClr val="tx1"/>
            </a:solidFill>
            <a:round/>
            <a:headEnd/>
            <a:tailEnd/>
          </a:ln>
        </p:spPr>
        <p:txBody>
          <a:bodyPr wrap="none" anchor="ctr"/>
          <a:lstStyle/>
          <a:p>
            <a:endParaRPr lang="en-US"/>
          </a:p>
        </p:txBody>
      </p:sp>
      <p:sp>
        <p:nvSpPr>
          <p:cNvPr id="18450" name="Freeform 26"/>
          <p:cNvSpPr>
            <a:spLocks/>
          </p:cNvSpPr>
          <p:nvPr/>
        </p:nvSpPr>
        <p:spPr bwMode="auto">
          <a:xfrm flipV="1">
            <a:off x="3651250" y="55626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rgbClr val="FF9900"/>
            </a:solidFill>
            <a:round/>
            <a:headEnd/>
            <a:tailEnd/>
          </a:ln>
        </p:spPr>
        <p:txBody>
          <a:bodyPr/>
          <a:lstStyle/>
          <a:p>
            <a:endParaRPr lang="en-US"/>
          </a:p>
        </p:txBody>
      </p:sp>
      <p:sp>
        <p:nvSpPr>
          <p:cNvPr id="482331" name="Oval 27"/>
          <p:cNvSpPr>
            <a:spLocks noChangeArrowheads="1"/>
          </p:cNvSpPr>
          <p:nvPr/>
        </p:nvSpPr>
        <p:spPr bwMode="auto">
          <a:xfrm flipV="1">
            <a:off x="3575050" y="5486400"/>
            <a:ext cx="152400" cy="152400"/>
          </a:xfrm>
          <a:prstGeom prst="ellipse">
            <a:avLst/>
          </a:prstGeom>
          <a:solidFill>
            <a:schemeClr val="bg2"/>
          </a:solidFill>
          <a:ln w="9525">
            <a:solidFill>
              <a:schemeClr val="tx1"/>
            </a:solidFill>
            <a:prstDash val="dash"/>
            <a:round/>
            <a:headEnd/>
            <a:tailEnd/>
          </a:ln>
        </p:spPr>
        <p:txBody>
          <a:bodyPr wrap="none" anchor="ctr"/>
          <a:lstStyle/>
          <a:p>
            <a:endParaRPr lang="en-US"/>
          </a:p>
        </p:txBody>
      </p:sp>
      <p:sp>
        <p:nvSpPr>
          <p:cNvPr id="482333" name="Oval 29"/>
          <p:cNvSpPr>
            <a:spLocks noChangeArrowheads="1"/>
          </p:cNvSpPr>
          <p:nvPr/>
        </p:nvSpPr>
        <p:spPr bwMode="auto">
          <a:xfrm>
            <a:off x="2816225" y="4991100"/>
            <a:ext cx="228600" cy="228600"/>
          </a:xfrm>
          <a:prstGeom prst="ellipse">
            <a:avLst/>
          </a:prstGeom>
          <a:solidFill>
            <a:schemeClr val="accent2"/>
          </a:solidFill>
          <a:ln w="9525">
            <a:solidFill>
              <a:schemeClr val="accent2"/>
            </a:solidFill>
            <a:round/>
            <a:headEnd/>
            <a:tailEnd/>
          </a:ln>
        </p:spPr>
        <p:txBody>
          <a:bodyPr wrap="none" anchor="ctr"/>
          <a:lstStyle/>
          <a:p>
            <a:endParaRPr lang="en-US"/>
          </a:p>
        </p:txBody>
      </p:sp>
      <p:sp>
        <p:nvSpPr>
          <p:cNvPr id="482334" name="Text Box 30"/>
          <p:cNvSpPr txBox="1">
            <a:spLocks noChangeArrowheads="1"/>
          </p:cNvSpPr>
          <p:nvPr/>
        </p:nvSpPr>
        <p:spPr bwMode="auto">
          <a:xfrm>
            <a:off x="5867400" y="914400"/>
            <a:ext cx="2911475" cy="5632311"/>
          </a:xfrm>
          <a:prstGeom prst="rect">
            <a:avLst/>
          </a:prstGeom>
          <a:noFill/>
          <a:ln w="9525">
            <a:noFill/>
            <a:miter lim="800000"/>
            <a:headEnd/>
            <a:tailEnd/>
          </a:ln>
        </p:spPr>
        <p:txBody>
          <a:bodyPr>
            <a:spAutoFit/>
          </a:bodyPr>
          <a:lstStyle/>
          <a:p>
            <a:pPr marL="225425" indent="-225425">
              <a:buFontTx/>
              <a:buChar char="•"/>
            </a:pPr>
            <a:r>
              <a:rPr lang="en-US" sz="2400" b="1" dirty="0">
                <a:solidFill>
                  <a:srgbClr val="0000FF"/>
                </a:solidFill>
              </a:rPr>
              <a:t>Tennis</a:t>
            </a:r>
            <a:r>
              <a:rPr lang="en-US" sz="2400" dirty="0"/>
              <a:t>: The two players on one site can </a:t>
            </a:r>
            <a:r>
              <a:rPr lang="en-US" sz="2400" dirty="0" smtClean="0"/>
              <a:t>compete </a:t>
            </a:r>
            <a:r>
              <a:rPr lang="en-US" sz="2400" dirty="0"/>
              <a:t>to </a:t>
            </a:r>
            <a:r>
              <a:rPr lang="en-US" sz="2400" dirty="0" smtClean="0"/>
              <a:t>hit the </a:t>
            </a:r>
            <a:r>
              <a:rPr lang="en-US" sz="2400" dirty="0"/>
              <a:t>ball;</a:t>
            </a:r>
          </a:p>
          <a:p>
            <a:pPr marL="225425" indent="-225425">
              <a:buFontTx/>
              <a:buChar char="•"/>
            </a:pPr>
            <a:r>
              <a:rPr lang="en-US" sz="2400" b="1" dirty="0">
                <a:solidFill>
                  <a:srgbClr val="0000FF"/>
                </a:solidFill>
              </a:rPr>
              <a:t>Table Tennis</a:t>
            </a:r>
            <a:r>
              <a:rPr lang="en-US" sz="2400" dirty="0"/>
              <a:t>: The players must </a:t>
            </a:r>
            <a:r>
              <a:rPr lang="en-US" sz="2400" dirty="0" smtClean="0"/>
              <a:t>take turns to hit the ball; </a:t>
            </a:r>
            <a:r>
              <a:rPr lang="en-US" sz="2400" dirty="0" smtClean="0"/>
              <a:t>No player is allowed to </a:t>
            </a:r>
            <a:r>
              <a:rPr lang="en-US" sz="2400" dirty="0" smtClean="0"/>
              <a:t>hit the ball twice </a:t>
            </a:r>
            <a:r>
              <a:rPr lang="en-US" sz="2400" dirty="0" smtClean="0"/>
              <a:t>consecutively.</a:t>
            </a:r>
            <a:endParaRPr lang="en-US" sz="2400" dirty="0"/>
          </a:p>
          <a:p>
            <a:pPr marL="225425" indent="-225425">
              <a:buFontTx/>
              <a:buChar char="•"/>
            </a:pPr>
            <a:r>
              <a:rPr lang="en-US" sz="2400" dirty="0"/>
              <a:t>What mechanisms can be used to program the two cases ?</a:t>
            </a:r>
          </a:p>
        </p:txBody>
      </p:sp>
      <p:pic>
        <p:nvPicPr>
          <p:cNvPr id="15389" name="Picture 29" descr="C:\Users\ychen10\AppData\Local\Microsoft\Windows\Temporary Internet Files\Content.IE5\DFC0DTSG\MM900178313[1].gif"/>
          <p:cNvPicPr>
            <a:picLocks noChangeAspect="1" noChangeArrowheads="1" noCrop="1"/>
          </p:cNvPicPr>
          <p:nvPr/>
        </p:nvPicPr>
        <p:blipFill>
          <a:blip r:embed="rId3" cstate="print"/>
          <a:srcRect/>
          <a:stretch>
            <a:fillRect/>
          </a:stretch>
        </p:blipFill>
        <p:spPr bwMode="auto">
          <a:xfrm>
            <a:off x="6858000" y="6019800"/>
            <a:ext cx="666750"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2334"/>
                                        </p:tgtEl>
                                        <p:attrNameLst>
                                          <p:attrName>style.visibility</p:attrName>
                                        </p:attrNameLst>
                                      </p:cBhvr>
                                      <p:to>
                                        <p:strVal val="visible"/>
                                      </p:to>
                                    </p:set>
                                    <p:animEffect transition="in" filter="wipe(up)">
                                      <p:cBhvr>
                                        <p:cTn id="7" dur="500"/>
                                        <p:tgtEl>
                                          <p:spTgt spid="482334"/>
                                        </p:tgtEl>
                                      </p:cBhvr>
                                    </p:animEffect>
                                  </p:childTnLst>
                                </p:cTn>
                              </p:par>
                            </p:childTnLst>
                          </p:cTn>
                        </p:par>
                        <p:par>
                          <p:cTn id="8" fill="hold" nodeType="afterGroup">
                            <p:stCondLst>
                              <p:cond delay="500"/>
                            </p:stCondLst>
                            <p:childTnLst>
                              <p:par>
                                <p:cTn id="9" presetID="0" presetClass="path" presetSubtype="0" accel="50000" decel="50000" fill="hold" grpId="0" nodeType="afterEffect">
                                  <p:stCondLst>
                                    <p:cond delay="0"/>
                                  </p:stCondLst>
                                  <p:childTnLst>
                                    <p:animMotion origin="layout" path="M -1.11111E-6 -9.89824E-7 C 0.04236 -0.20999 0.08472 -0.41975 0.10278 -0.4216 C 0.12083 -0.42345 0.12916 -0.01018 0.10833 -0.01087 C 0.0875 -0.01156 0.00139 -0.42669 -0.02188 -0.4253 C -0.04514 -0.42391 -0.03837 -0.213 -0.03143 -0.00185 " pathEditMode="relative" ptsTypes="aaaaA">
                                      <p:cBhvr>
                                        <p:cTn id="10" dur="5000" fill="hold"/>
                                        <p:tgtEl>
                                          <p:spTgt spid="482333"/>
                                        </p:tgtEl>
                                        <p:attrNameLst>
                                          <p:attrName>ppt_x</p:attrName>
                                          <p:attrName>ppt_y</p:attrName>
                                        </p:attrNameLst>
                                      </p:cBhvr>
                                    </p:animMotion>
                                  </p:childTnLst>
                                </p:cTn>
                              </p:par>
                              <p:par>
                                <p:cTn id="11" presetID="8" presetClass="emph" presetSubtype="0" fill="hold" nodeType="withEffect">
                                  <p:stCondLst>
                                    <p:cond delay="0"/>
                                  </p:stCondLst>
                                  <p:childTnLst>
                                    <p:animRot by="-21600000">
                                      <p:cBhvr>
                                        <p:cTn id="12" dur="500" fill="hold"/>
                                        <p:tgtEl>
                                          <p:spTgt spid="2"/>
                                        </p:tgtEl>
                                        <p:attrNameLst>
                                          <p:attrName>r</p:attrName>
                                        </p:attrNameLst>
                                      </p:cBhvr>
                                    </p:animRot>
                                  </p:childTnLst>
                                </p:cTn>
                              </p:par>
                            </p:childTnLst>
                          </p:cTn>
                        </p:par>
                        <p:par>
                          <p:cTn id="13" fill="hold" nodeType="afterGroup">
                            <p:stCondLst>
                              <p:cond delay="5500"/>
                            </p:stCondLst>
                            <p:childTnLst>
                              <p:par>
                                <p:cTn id="14" presetID="0" presetClass="path" presetSubtype="0" accel="50000" decel="50000" fill="hold" grpId="1" nodeType="afterEffect">
                                  <p:stCondLst>
                                    <p:cond delay="0"/>
                                  </p:stCondLst>
                                  <p:childTnLst>
                                    <p:animMotion origin="layout" path="M -0.03142 -0.00185 C 0.00052 -0.21647 0.03247 -0.43085 0.04792 -0.429 C 0.06337 -0.42715 0.07847 0.00971 0.06163 0.00902 C 0.04479 0.00833 -0.03316 -0.43201 -0.05347 -0.4327 C -0.07378 -0.43339 -0.08611 0.00624 -0.06024 0.00532 C -0.03437 0.00439 0.07795 -0.43871 0.10139 -0.43802 C 0.12483 -0.43733 0.09931 0.0081 0.0809 0.00902 C 0.0625 0.00995 -0.00104 -0.4327 -0.00955 -0.4327 C -0.01806 -0.4327 0.00608 -0.21184 0.03021 0.00902 " pathEditMode="relative" ptsTypes="aaaaaaaaA">
                                      <p:cBhvr>
                                        <p:cTn id="15" dur="5000" fill="hold"/>
                                        <p:tgtEl>
                                          <p:spTgt spid="482333"/>
                                        </p:tgtEl>
                                        <p:attrNameLst>
                                          <p:attrName>ppt_x</p:attrName>
                                          <p:attrName>ppt_y</p:attrName>
                                        </p:attrNameLst>
                                      </p:cBhvr>
                                    </p:animMotion>
                                  </p:childTnLst>
                                </p:cTn>
                              </p:par>
                              <p:par>
                                <p:cTn id="16" presetID="35" presetClass="emph" presetSubtype="0" fill="hold" grpId="0" nodeType="withEffect">
                                  <p:stCondLst>
                                    <p:cond delay="0"/>
                                  </p:stCondLst>
                                  <p:childTnLst>
                                    <p:anim calcmode="discrete" valueType="str">
                                      <p:cBhvr>
                                        <p:cTn id="17" dur="1000" fill="hold"/>
                                        <p:tgtEl>
                                          <p:spTgt spid="482331"/>
                                        </p:tgtEl>
                                        <p:attrNameLst>
                                          <p:attrName>style.visibility</p:attrName>
                                        </p:attrNameLst>
                                      </p:cBhvr>
                                      <p:tavLst>
                                        <p:tav tm="0">
                                          <p:val>
                                            <p:strVal val="hidden"/>
                                          </p:val>
                                        </p:tav>
                                        <p:tav tm="50000">
                                          <p:val>
                                            <p:strVal val="visible"/>
                                          </p:val>
                                        </p:tav>
                                      </p:tavLst>
                                    </p:anim>
                                  </p:childTnLst>
                                </p:cTn>
                              </p:par>
                              <p:par>
                                <p:cTn id="18" presetID="8" presetClass="emph" presetSubtype="0" fill="hold" grpId="0" nodeType="withEffect">
                                  <p:stCondLst>
                                    <p:cond delay="0"/>
                                  </p:stCondLst>
                                  <p:childTnLst>
                                    <p:animRot by="21600000">
                                      <p:cBhvr>
                                        <p:cTn id="19" dur="2000" fill="hold"/>
                                        <p:tgtEl>
                                          <p:spTgt spid="482318"/>
                                        </p:tgtEl>
                                        <p:attrNameLst>
                                          <p:attrName>r</p:attrName>
                                        </p:attrNameLst>
                                      </p:cBhvr>
                                    </p:animRot>
                                  </p:childTnLst>
                                </p:cTn>
                              </p:par>
                              <p:par>
                                <p:cTn id="20" presetID="8" presetClass="emph" presetSubtype="0" fill="hold" grpId="0" nodeType="withEffect">
                                  <p:stCondLst>
                                    <p:cond delay="0"/>
                                  </p:stCondLst>
                                  <p:childTnLst>
                                    <p:animRot by="21600000">
                                      <p:cBhvr>
                                        <p:cTn id="21" dur="2000" fill="hold"/>
                                        <p:tgtEl>
                                          <p:spTgt spid="482323"/>
                                        </p:tgtEl>
                                        <p:attrNameLst>
                                          <p:attrName>r</p:attrName>
                                        </p:attrNameLst>
                                      </p:cBhvr>
                                    </p:animRot>
                                  </p:childTnLst>
                                </p:cTn>
                              </p:par>
                              <p:par>
                                <p:cTn id="22" presetID="35" presetClass="emph" presetSubtype="0" fill="hold" grpId="1" nodeType="withEffect">
                                  <p:stCondLst>
                                    <p:cond delay="0"/>
                                  </p:stCondLst>
                                  <p:childTnLst>
                                    <p:anim calcmode="discrete" valueType="str">
                                      <p:cBhvr>
                                        <p:cTn id="23" dur="1000" fill="hold"/>
                                        <p:tgtEl>
                                          <p:spTgt spid="482323"/>
                                        </p:tgtEl>
                                        <p:attrNameLst>
                                          <p:attrName>style.visibility</p:attrName>
                                        </p:attrNameLst>
                                      </p:cBhvr>
                                      <p:tavLst>
                                        <p:tav tm="0">
                                          <p:val>
                                            <p:strVal val="hidden"/>
                                          </p:val>
                                        </p:tav>
                                        <p:tav tm="50000">
                                          <p:val>
                                            <p:strVal val="visible"/>
                                          </p:val>
                                        </p:tav>
                                      </p:tavLst>
                                    </p:anim>
                                  </p:childTnLst>
                                </p:cTn>
                              </p:par>
                              <p:par>
                                <p:cTn id="24" presetID="8" presetClass="emph" presetSubtype="0" fill="hold" grpId="1" nodeType="withEffect">
                                  <p:stCondLst>
                                    <p:cond delay="0"/>
                                  </p:stCondLst>
                                  <p:childTnLst>
                                    <p:animRot by="21600000">
                                      <p:cBhvr>
                                        <p:cTn id="25" dur="2000" fill="hold"/>
                                        <p:tgtEl>
                                          <p:spTgt spid="482331"/>
                                        </p:tgtEl>
                                        <p:attrNameLst>
                                          <p:attrName>r</p:attrName>
                                        </p:attrNameLst>
                                      </p:cBhvr>
                                    </p:animRot>
                                  </p:childTnLst>
                                </p:cTn>
                              </p:par>
                              <p:par>
                                <p:cTn id="26" presetID="35" presetClass="emph" presetSubtype="0" fill="hold" grpId="1" nodeType="withEffect">
                                  <p:stCondLst>
                                    <p:cond delay="0"/>
                                  </p:stCondLst>
                                  <p:childTnLst>
                                    <p:anim calcmode="discrete" valueType="str">
                                      <p:cBhvr>
                                        <p:cTn id="27" dur="1000" fill="hold"/>
                                        <p:tgtEl>
                                          <p:spTgt spid="482318"/>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10500"/>
                            </p:stCondLst>
                            <p:childTnLst>
                              <p:par>
                                <p:cTn id="29" presetID="41" presetClass="path" presetSubtype="0" accel="50000" decel="50000" fill="hold" grpId="2" nodeType="afterEffect">
                                  <p:stCondLst>
                                    <p:cond delay="0"/>
                                  </p:stCondLst>
                                  <p:childTnLst>
                                    <p:animMotion origin="layout" path="M -0.03142 -0.00185 C -0.03681 -0.00717 -0.05521 -0.01226 -0.06163 -0.01226 C -0.1026 -0.01226 -0.14462 0.07099 -0.14462 0.15425 C -0.14462 0.11216 -0.16563 0.07099 -0.18542 0.07099 C -0.20642 0.07099 -0.22639 0.11262 -0.22639 0.15425 C -0.22639 0.13344 -0.23681 0.11216 -0.2474 0.11216 C -0.25781 0.11216 -0.2684 0.13274 -0.2684 0.15425 C -0.2684 0.14338 -0.27361 0.13344 -0.27882 0.13344 C -0.2842 0.13344 -0.28941 0.14384 -0.28941 0.15425 C -0.28941 0.1487 -0.29219 0.14338 -0.29462 0.14338 C -0.29601 0.14338 -0.29983 0.1487 -0.29983 0.15425 C -0.29983 0.15124 -0.30122 0.1487 -0.3026 0.1487 C -0.3026 0.14801 -0.30538 0.15124 -0.30538 0.15425 C -0.30538 0.15263 -0.30538 0.15124 -0.30677 0.15124 C -0.30677 0.15194 -0.30816 0.15286 -0.30816 0.15425 C -0.30816 0.15333 -0.30816 0.15263 -0.30816 0.15194 C -0.30955 0.15194 -0.30955 0.15286 -0.30955 0.15356 C -0.31094 0.15356 -0.31094 0.15286 -0.31094 0.15194 C -0.31215 0.15194 -0.31215 0.15286 -0.31215 0.15356 " pathEditMode="relative" rAng="0" ptsTypes="fffffffffffffffffff">
                                      <p:cBhvr>
                                        <p:cTn id="30" dur="5000" fill="hold"/>
                                        <p:tgtEl>
                                          <p:spTgt spid="482333"/>
                                        </p:tgtEl>
                                        <p:attrNameLst>
                                          <p:attrName>ppt_x</p:attrName>
                                          <p:attrName>ppt_y</p:attrName>
                                        </p:attrNameLst>
                                      </p:cBhvr>
                                      <p:rCtr x="-14000" y="7300"/>
                                    </p:animMotion>
                                  </p:childTnLst>
                                </p:cTn>
                              </p:par>
                              <p:par>
                                <p:cTn id="31" presetID="8" presetClass="emph" presetSubtype="0" fill="hold" nodeType="withEffect">
                                  <p:stCondLst>
                                    <p:cond delay="0"/>
                                  </p:stCondLst>
                                  <p:childTnLst>
                                    <p:animRot by="-21600000">
                                      <p:cBhvr>
                                        <p:cTn id="32" dur="2000" fill="hold"/>
                                        <p:tgtEl>
                                          <p:spTgt spid="2"/>
                                        </p:tgtEl>
                                        <p:attrNameLst>
                                          <p:attrName>r</p:attrName>
                                        </p:attrNameLst>
                                      </p:cBhvr>
                                    </p:animRot>
                                  </p:childTnLst>
                                </p:cTn>
                              </p:par>
                              <p:par>
                                <p:cTn id="33" presetID="8" presetClass="emph" presetSubtype="0" fill="hold" grpId="2" nodeType="withEffect">
                                  <p:stCondLst>
                                    <p:cond delay="0"/>
                                  </p:stCondLst>
                                  <p:childTnLst>
                                    <p:animRot by="21600000">
                                      <p:cBhvr>
                                        <p:cTn id="34" dur="2000" fill="hold"/>
                                        <p:tgtEl>
                                          <p:spTgt spid="482318"/>
                                        </p:tgtEl>
                                        <p:attrNameLst>
                                          <p:attrName>r</p:attrName>
                                        </p:attrNameLst>
                                      </p:cBhvr>
                                    </p:animRot>
                                  </p:childTnLst>
                                </p:cTn>
                              </p:par>
                              <p:par>
                                <p:cTn id="35" presetID="8" presetClass="emph" presetSubtype="0" fill="hold" grpId="2" nodeType="withEffect">
                                  <p:stCondLst>
                                    <p:cond delay="0"/>
                                  </p:stCondLst>
                                  <p:childTnLst>
                                    <p:animRot by="21600000">
                                      <p:cBhvr>
                                        <p:cTn id="36" dur="2000" fill="hold"/>
                                        <p:tgtEl>
                                          <p:spTgt spid="482323"/>
                                        </p:tgtEl>
                                        <p:attrNameLst>
                                          <p:attrName>r</p:attrName>
                                        </p:attrNameLst>
                                      </p:cBhvr>
                                    </p:animRot>
                                  </p:childTnLst>
                                </p:cTn>
                              </p:par>
                              <p:par>
                                <p:cTn id="37" presetID="8" presetClass="emph" presetSubtype="0" fill="hold" grpId="2" nodeType="withEffect">
                                  <p:stCondLst>
                                    <p:cond delay="0"/>
                                  </p:stCondLst>
                                  <p:childTnLst>
                                    <p:animRot by="21600000">
                                      <p:cBhvr>
                                        <p:cTn id="38" dur="2000" fill="hold"/>
                                        <p:tgtEl>
                                          <p:spTgt spid="482331"/>
                                        </p:tgtEl>
                                        <p:attrNameLst>
                                          <p:attrName>r</p:attrName>
                                        </p:attrNameLst>
                                      </p:cBhvr>
                                    </p:animRot>
                                  </p:childTnLst>
                                </p:cTn>
                              </p:par>
                              <p:par>
                                <p:cTn id="39" presetID="53" presetClass="entr" presetSubtype="16" fill="hold" nodeType="withEffect">
                                  <p:stCondLst>
                                    <p:cond delay="0"/>
                                  </p:stCondLst>
                                  <p:childTnLst>
                                    <p:set>
                                      <p:cBhvr>
                                        <p:cTn id="40" dur="1" fill="hold">
                                          <p:stCondLst>
                                            <p:cond delay="0"/>
                                          </p:stCondLst>
                                        </p:cTn>
                                        <p:tgtEl>
                                          <p:spTgt spid="15389"/>
                                        </p:tgtEl>
                                        <p:attrNameLst>
                                          <p:attrName>style.visibility</p:attrName>
                                        </p:attrNameLst>
                                      </p:cBhvr>
                                      <p:to>
                                        <p:strVal val="visible"/>
                                      </p:to>
                                    </p:set>
                                    <p:anim calcmode="lin" valueType="num">
                                      <p:cBhvr>
                                        <p:cTn id="41" dur="500" fill="hold"/>
                                        <p:tgtEl>
                                          <p:spTgt spid="15389"/>
                                        </p:tgtEl>
                                        <p:attrNameLst>
                                          <p:attrName>ppt_w</p:attrName>
                                        </p:attrNameLst>
                                      </p:cBhvr>
                                      <p:tavLst>
                                        <p:tav tm="0">
                                          <p:val>
                                            <p:fltVal val="0"/>
                                          </p:val>
                                        </p:tav>
                                        <p:tav tm="100000">
                                          <p:val>
                                            <p:strVal val="#ppt_w"/>
                                          </p:val>
                                        </p:tav>
                                      </p:tavLst>
                                    </p:anim>
                                    <p:anim calcmode="lin" valueType="num">
                                      <p:cBhvr>
                                        <p:cTn id="42" dur="500" fill="hold"/>
                                        <p:tgtEl>
                                          <p:spTgt spid="15389"/>
                                        </p:tgtEl>
                                        <p:attrNameLst>
                                          <p:attrName>ppt_h</p:attrName>
                                        </p:attrNameLst>
                                      </p:cBhvr>
                                      <p:tavLst>
                                        <p:tav tm="0">
                                          <p:val>
                                            <p:fltVal val="0"/>
                                          </p:val>
                                        </p:tav>
                                        <p:tav tm="100000">
                                          <p:val>
                                            <p:strVal val="#ppt_h"/>
                                          </p:val>
                                        </p:tav>
                                      </p:tavLst>
                                    </p:anim>
                                    <p:animEffect transition="in" filter="fade">
                                      <p:cBhvr>
                                        <p:cTn id="43"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animBg="1"/>
      <p:bldP spid="482318" grpId="1" animBg="1"/>
      <p:bldP spid="482318" grpId="2" animBg="1"/>
      <p:bldP spid="482323" grpId="0" animBg="1"/>
      <p:bldP spid="482323" grpId="1" animBg="1"/>
      <p:bldP spid="482323" grpId="2" animBg="1"/>
      <p:bldP spid="482331" grpId="0" animBg="1"/>
      <p:bldP spid="482331" grpId="1" animBg="1"/>
      <p:bldP spid="482331" grpId="2" animBg="1"/>
      <p:bldP spid="482333" grpId="0" animBg="1"/>
      <p:bldP spid="482333" grpId="1" animBg="1"/>
      <p:bldP spid="482333" grpId="2" animBg="1"/>
      <p:bldP spid="4823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70C3B43D-7B3C-4F80-816A-703957AB03F6}" type="slidenum">
              <a:rPr lang="en-US" smtClean="0"/>
              <a:pPr/>
              <a:t>16</a:t>
            </a:fld>
            <a:endParaRPr lang="en-US" smtClean="0"/>
          </a:p>
        </p:txBody>
      </p:sp>
      <p:sp>
        <p:nvSpPr>
          <p:cNvPr id="19459" name="Rectangle 2"/>
          <p:cNvSpPr>
            <a:spLocks noGrp="1" noChangeArrowheads="1"/>
          </p:cNvSpPr>
          <p:nvPr>
            <p:ph type="title"/>
          </p:nvPr>
        </p:nvSpPr>
        <p:spPr/>
        <p:txBody>
          <a:bodyPr/>
          <a:lstStyle/>
          <a:p>
            <a:pPr eaLnBrk="1" hangingPunct="1"/>
            <a:r>
              <a:rPr lang="en-US" dirty="0" smtClean="0"/>
              <a:t>Coordination Events</a:t>
            </a:r>
          </a:p>
        </p:txBody>
      </p:sp>
      <p:sp>
        <p:nvSpPr>
          <p:cNvPr id="19460" name="Rectangle 3"/>
          <p:cNvSpPr>
            <a:spLocks noGrp="1" noChangeArrowheads="1"/>
          </p:cNvSpPr>
          <p:nvPr>
            <p:ph type="body" idx="1"/>
          </p:nvPr>
        </p:nvSpPr>
        <p:spPr>
          <a:xfrm>
            <a:off x="457200" y="1143000"/>
            <a:ext cx="8534400" cy="5715000"/>
          </a:xfrm>
          <a:noFill/>
        </p:spPr>
        <p:txBody>
          <a:bodyPr/>
          <a:lstStyle/>
          <a:p>
            <a:pPr marL="457200" indent="-457200" eaLnBrk="1" hangingPunct="1">
              <a:tabLst>
                <a:tab pos="457200" algn="l"/>
                <a:tab pos="914400" algn="l"/>
                <a:tab pos="1371600" algn="l"/>
                <a:tab pos="1828800" algn="l"/>
              </a:tabLst>
            </a:pPr>
            <a:r>
              <a:rPr lang="en-US" sz="2400" dirty="0" smtClean="0">
                <a:latin typeface="Arial" charset="0"/>
              </a:rPr>
              <a:t>Monitors, Reader/Writer Locks, and Semaphore are used to guard shared resources from being accessed simultaneously:</a:t>
            </a:r>
          </a:p>
          <a:p>
            <a:pPr marL="857250" lvl="1" eaLnBrk="1" hangingPunct="1">
              <a:tabLst>
                <a:tab pos="457200" algn="l"/>
                <a:tab pos="914400" algn="l"/>
                <a:tab pos="1371600" algn="l"/>
                <a:tab pos="1828800" algn="l"/>
              </a:tabLst>
            </a:pPr>
            <a:r>
              <a:rPr lang="en-US" sz="2400" dirty="0" smtClean="0">
                <a:latin typeface="Arial" charset="0"/>
              </a:rPr>
              <a:t>The threads compete for resources – it does not matter which thread wins;</a:t>
            </a:r>
          </a:p>
          <a:p>
            <a:pPr marL="857250" lvl="1" eaLnBrk="1" hangingPunct="1">
              <a:tabLst>
                <a:tab pos="457200" algn="l"/>
                <a:tab pos="914400" algn="l"/>
                <a:tab pos="1371600" algn="l"/>
                <a:tab pos="1828800" algn="l"/>
              </a:tabLst>
            </a:pPr>
            <a:r>
              <a:rPr lang="en-US" sz="2400" dirty="0" smtClean="0">
                <a:solidFill>
                  <a:srgbClr val="FF0000"/>
                </a:solidFill>
                <a:latin typeface="Arial" charset="0"/>
              </a:rPr>
              <a:t>Tennis</a:t>
            </a:r>
          </a:p>
          <a:p>
            <a:pPr marL="457200" indent="-457200" eaLnBrk="1" hangingPunct="1">
              <a:tabLst>
                <a:tab pos="457200" algn="l"/>
                <a:tab pos="914400" algn="l"/>
                <a:tab pos="1371600" algn="l"/>
                <a:tab pos="1828800" algn="l"/>
              </a:tabLst>
            </a:pPr>
            <a:r>
              <a:rPr lang="en-US" sz="2400" dirty="0" smtClean="0">
                <a:solidFill>
                  <a:srgbClr val="0000FF"/>
                </a:solidFill>
                <a:latin typeface="Arial" charset="0"/>
              </a:rPr>
              <a:t>Coordination events </a:t>
            </a:r>
            <a:r>
              <a:rPr lang="en-US" sz="2400" dirty="0" smtClean="0">
                <a:latin typeface="Arial" charset="0"/>
              </a:rPr>
              <a:t>are used for defining the order of executions among threads – also called </a:t>
            </a:r>
            <a:r>
              <a:rPr lang="en-US" sz="2400" dirty="0" smtClean="0">
                <a:solidFill>
                  <a:srgbClr val="0000FF"/>
                </a:solidFill>
                <a:latin typeface="Arial" charset="0"/>
              </a:rPr>
              <a:t>thread triggers</a:t>
            </a:r>
            <a:r>
              <a:rPr lang="en-US" sz="2400" dirty="0" smtClean="0">
                <a:latin typeface="Arial" charset="0"/>
              </a:rPr>
              <a:t>.</a:t>
            </a:r>
          </a:p>
          <a:p>
            <a:pPr marL="857250" lvl="1" eaLnBrk="1" hangingPunct="1">
              <a:tabLst>
                <a:tab pos="457200" algn="l"/>
                <a:tab pos="914400" algn="l"/>
                <a:tab pos="1371600" algn="l"/>
                <a:tab pos="1828800" algn="l"/>
              </a:tabLst>
            </a:pPr>
            <a:r>
              <a:rPr lang="en-US" sz="2400" dirty="0" smtClean="0">
                <a:latin typeface="Arial" charset="0"/>
              </a:rPr>
              <a:t>The focus is on the coordination and the order of execution.</a:t>
            </a:r>
          </a:p>
          <a:p>
            <a:pPr marL="857250" lvl="1" eaLnBrk="1" hangingPunct="1">
              <a:tabLst>
                <a:tab pos="457200" algn="l"/>
                <a:tab pos="914400" algn="l"/>
                <a:tab pos="1371600" algn="l"/>
                <a:tab pos="1828800" algn="l"/>
              </a:tabLst>
            </a:pPr>
            <a:r>
              <a:rPr lang="en-US" sz="2400" dirty="0">
                <a:solidFill>
                  <a:srgbClr val="FF0000"/>
                </a:solidFill>
                <a:latin typeface="Arial" charset="0"/>
              </a:rPr>
              <a:t>Table </a:t>
            </a:r>
            <a:r>
              <a:rPr lang="en-US" sz="2400" dirty="0" smtClean="0">
                <a:solidFill>
                  <a:srgbClr val="FF0000"/>
                </a:solidFill>
                <a:latin typeface="Arial" charset="0"/>
              </a:rPr>
              <a:t>tennis </a:t>
            </a:r>
            <a:r>
              <a:rPr lang="en-US" sz="2400" dirty="0" smtClean="0">
                <a:latin typeface="Arial" charset="0"/>
              </a:rPr>
              <a:t>is an example. But there are other orders:</a:t>
            </a:r>
            <a:endParaRPr lang="en-US" sz="2400" dirty="0">
              <a:latin typeface="Arial" charset="0"/>
            </a:endParaRPr>
          </a:p>
          <a:p>
            <a:pPr marL="857250" lvl="1" eaLnBrk="1" hangingPunct="1">
              <a:tabLst>
                <a:tab pos="457200" algn="l"/>
                <a:tab pos="914400" algn="l"/>
                <a:tab pos="1371600" algn="l"/>
                <a:tab pos="1828800" algn="l"/>
              </a:tabLst>
            </a:pPr>
            <a:r>
              <a:rPr lang="en-US" sz="2400" dirty="0" smtClean="0">
                <a:latin typeface="Arial" charset="0"/>
              </a:rPr>
              <a:t>Producer wants to fill out the buffer before allowing the consumer to read the buffer. This cannot be done using monitors/locks/semaphore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19460">
                                            <p:txEl>
                                              <p:pRg st="3" end="3"/>
                                            </p:txEl>
                                          </p:spTgt>
                                        </p:tgtEl>
                                        <p:attrNameLst>
                                          <p:attrName>style.visibility</p:attrName>
                                        </p:attrNameLst>
                                      </p:cBhvr>
                                      <p:to>
                                        <p:strVal val="visible"/>
                                      </p:to>
                                    </p:set>
                                    <p:animEffect transition="in" filter="wipe(up)">
                                      <p:cBhvr>
                                        <p:cTn id="7" dur="500"/>
                                        <p:tgtEl>
                                          <p:spTgt spid="19460">
                                            <p:txEl>
                                              <p:pRg st="3" end="3"/>
                                            </p:txEl>
                                          </p:spTgt>
                                        </p:tgtEl>
                                      </p:cBhvr>
                                    </p:animEffect>
                                  </p:childTnLst>
                                </p:cTn>
                              </p:par>
                            </p:childTnLst>
                          </p:cTn>
                        </p:par>
                        <p:par>
                          <p:cTn id="8" fill="hold">
                            <p:stCondLst>
                              <p:cond delay="2500"/>
                            </p:stCondLst>
                            <p:childTnLst>
                              <p:par>
                                <p:cTn id="9" presetID="22" presetClass="entr" presetSubtype="1" fill="hold" nodeType="after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animEffect transition="in" filter="wipe(up)">
                                      <p:cBhvr>
                                        <p:cTn id="11" dur="500"/>
                                        <p:tgtEl>
                                          <p:spTgt spid="19460">
                                            <p:txEl>
                                              <p:pRg st="4" end="4"/>
                                            </p:txEl>
                                          </p:spTgt>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animEffect transition="in" filter="wipe(up)">
                                      <p:cBhvr>
                                        <p:cTn id="15" dur="500"/>
                                        <p:tgtEl>
                                          <p:spTgt spid="19460">
                                            <p:txEl>
                                              <p:pRg st="5" end="5"/>
                                            </p:txEl>
                                          </p:spTgt>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19460">
                                            <p:txEl>
                                              <p:pRg st="6" end="6"/>
                                            </p:txEl>
                                          </p:spTgt>
                                        </p:tgtEl>
                                        <p:attrNameLst>
                                          <p:attrName>style.visibility</p:attrName>
                                        </p:attrNameLst>
                                      </p:cBhvr>
                                      <p:to>
                                        <p:strVal val="visible"/>
                                      </p:to>
                                    </p:set>
                                    <p:animEffect transition="in" filter="wipe(up)">
                                      <p:cBhvr>
                                        <p:cTn id="19" dur="500"/>
                                        <p:tgtEl>
                                          <p:spTgt spid="194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D1600E3D-09D5-4AAB-8B3E-8FB47E98EC8D}" type="slidenum">
              <a:rPr lang="en-US" smtClean="0"/>
              <a:pPr/>
              <a:t>17</a:t>
            </a:fld>
            <a:endParaRPr lang="en-US" smtClean="0"/>
          </a:p>
        </p:txBody>
      </p:sp>
      <p:sp>
        <p:nvSpPr>
          <p:cNvPr id="20483" name="Rectangle 2"/>
          <p:cNvSpPr>
            <a:spLocks noGrp="1" noChangeArrowheads="1"/>
          </p:cNvSpPr>
          <p:nvPr>
            <p:ph type="title"/>
          </p:nvPr>
        </p:nvSpPr>
        <p:spPr/>
        <p:txBody>
          <a:bodyPr/>
          <a:lstStyle/>
          <a:p>
            <a:pPr eaLnBrk="1" hangingPunct="1"/>
            <a:r>
              <a:rPr lang="en-US" smtClean="0"/>
              <a:t>Mechanisms Supporting Events</a:t>
            </a:r>
          </a:p>
        </p:txBody>
      </p:sp>
      <p:sp>
        <p:nvSpPr>
          <p:cNvPr id="20484" name="Rectangle 3"/>
          <p:cNvSpPr>
            <a:spLocks noGrp="1" noChangeArrowheads="1"/>
          </p:cNvSpPr>
          <p:nvPr>
            <p:ph type="body" idx="1"/>
          </p:nvPr>
        </p:nvSpPr>
        <p:spPr>
          <a:xfrm>
            <a:off x="228600" y="1143000"/>
            <a:ext cx="8915400" cy="5334000"/>
          </a:xfrm>
          <a:noFill/>
        </p:spPr>
        <p:txBody>
          <a:bodyPr/>
          <a:lstStyle/>
          <a:p>
            <a:pPr marL="457200" indent="-457200" eaLnBrk="1" hangingPunct="1">
              <a:tabLst>
                <a:tab pos="457200" algn="l"/>
                <a:tab pos="914400" algn="l"/>
                <a:tab pos="1371600" algn="l"/>
                <a:tab pos="1828800" algn="l"/>
              </a:tabLst>
            </a:pPr>
            <a:r>
              <a:rPr lang="en-US" sz="2400" dirty="0" smtClean="0">
                <a:latin typeface="Arial" charset="0"/>
              </a:rPr>
              <a:t>Windows OS supports two types of predefined coordination events:</a:t>
            </a:r>
          </a:p>
          <a:p>
            <a:pPr marL="857250" lvl="1" eaLnBrk="1" hangingPunct="1">
              <a:tabLst>
                <a:tab pos="457200" algn="l"/>
                <a:tab pos="914400" algn="l"/>
                <a:tab pos="1371600" algn="l"/>
                <a:tab pos="1828800" algn="l"/>
              </a:tabLst>
            </a:pPr>
            <a:r>
              <a:rPr lang="en-US" sz="2400" dirty="0" smtClean="0">
                <a:latin typeface="Arial" charset="0"/>
              </a:rPr>
              <a:t>Auto-reset events</a:t>
            </a:r>
          </a:p>
          <a:p>
            <a:pPr marL="857250" lvl="1" eaLnBrk="1" hangingPunct="1">
              <a:tabLst>
                <a:tab pos="457200" algn="l"/>
                <a:tab pos="914400" algn="l"/>
                <a:tab pos="1371600" algn="l"/>
                <a:tab pos="1828800" algn="l"/>
              </a:tabLst>
            </a:pPr>
            <a:r>
              <a:rPr lang="en-US" sz="2400" dirty="0" smtClean="0">
                <a:latin typeface="Arial" charset="0"/>
              </a:rPr>
              <a:t>Manual-reset events</a:t>
            </a:r>
          </a:p>
          <a:p>
            <a:pPr marL="457200" indent="-457200" eaLnBrk="1" hangingPunct="1">
              <a:tabLst>
                <a:tab pos="457200" algn="l"/>
                <a:tab pos="914400" algn="l"/>
                <a:tab pos="1371600" algn="l"/>
                <a:tab pos="1828800" algn="l"/>
              </a:tabLst>
            </a:pPr>
            <a:r>
              <a:rPr lang="en-US" sz="2400" dirty="0" err="1" smtClean="0">
                <a:latin typeface="Arial" charset="0"/>
              </a:rPr>
              <a:t>.Net</a:t>
            </a:r>
            <a:r>
              <a:rPr lang="en-US" sz="2400" dirty="0" smtClean="0">
                <a:latin typeface="Arial" charset="0"/>
              </a:rPr>
              <a:t> class library wraps these OS kernel objects into classes</a:t>
            </a:r>
          </a:p>
          <a:p>
            <a:pPr marL="857250" lvl="1" eaLnBrk="1" hangingPunct="1">
              <a:tabLst>
                <a:tab pos="457200" algn="l"/>
                <a:tab pos="914400" algn="l"/>
                <a:tab pos="1371600" algn="l"/>
                <a:tab pos="1828800" algn="l"/>
              </a:tabLst>
            </a:pPr>
            <a:r>
              <a:rPr lang="en-US" sz="2400" i="1" dirty="0" err="1" smtClean="0">
                <a:latin typeface="Arial" charset="0"/>
              </a:rPr>
              <a:t>AutoResetEvent</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err="1" smtClean="0">
                <a:latin typeface="Arial" charset="0"/>
              </a:rPr>
              <a:t>ManualResetEvent</a:t>
            </a:r>
            <a:endParaRPr lang="en-US" sz="2400" i="1" dirty="0" smtClean="0">
              <a:latin typeface="Arial" charset="0"/>
            </a:endParaRPr>
          </a:p>
          <a:p>
            <a:pPr marL="457200" indent="-457200" eaLnBrk="1" hangingPunct="1">
              <a:tabLst>
                <a:tab pos="457200" algn="l"/>
                <a:tab pos="914400" algn="l"/>
                <a:tab pos="1371600" algn="l"/>
                <a:tab pos="1828800" algn="l"/>
              </a:tabLst>
            </a:pPr>
            <a:r>
              <a:rPr lang="en-US" sz="2400" dirty="0" smtClean="0">
                <a:latin typeface="Arial" charset="0"/>
              </a:rPr>
              <a:t>Both classes contain methods:</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smtClean="0">
                <a:latin typeface="Arial" charset="0"/>
              </a:rPr>
              <a:t>Set</a:t>
            </a:r>
            <a:r>
              <a:rPr lang="en-US" sz="2400" dirty="0" smtClean="0">
                <a:latin typeface="Arial" charset="0"/>
              </a:rPr>
              <a:t>: set an event </a:t>
            </a:r>
          </a:p>
          <a:p>
            <a:pPr marL="857250" lvl="1" eaLnBrk="1" hangingPunct="1">
              <a:tabLst>
                <a:tab pos="457200" algn="l"/>
                <a:tab pos="914400" algn="l"/>
                <a:tab pos="1371600" algn="l"/>
                <a:tab pos="1828800" algn="l"/>
              </a:tabLst>
            </a:pPr>
            <a:r>
              <a:rPr lang="en-US" sz="2400" i="1" dirty="0" smtClean="0">
                <a:latin typeface="Arial" charset="0"/>
              </a:rPr>
              <a:t>Reset</a:t>
            </a:r>
            <a:r>
              <a:rPr lang="en-US" sz="2400" dirty="0" smtClean="0">
                <a:latin typeface="Arial" charset="0"/>
              </a:rPr>
              <a:t>: reset an event</a:t>
            </a:r>
          </a:p>
          <a:p>
            <a:pPr marL="857250" lvl="1" eaLnBrk="1" hangingPunct="1">
              <a:tabLst>
                <a:tab pos="457200" algn="l"/>
                <a:tab pos="914400" algn="l"/>
                <a:tab pos="1371600" algn="l"/>
                <a:tab pos="1828800" algn="l"/>
              </a:tabLst>
            </a:pPr>
            <a:r>
              <a:rPr lang="en-US" sz="2400" i="1" dirty="0" err="1" smtClean="0">
                <a:latin typeface="Arial" charset="0"/>
              </a:rPr>
              <a:t>WaitOne</a:t>
            </a:r>
            <a:r>
              <a:rPr lang="en-US" sz="2400" dirty="0" smtClean="0">
                <a:latin typeface="Arial" charset="0"/>
              </a:rPr>
              <a:t>: blocked until the event becomes set. If called on an event that is set, it runs immediately: no waiting.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C461E556-99CC-42AF-89FE-1CF83185B43A}" type="slidenum">
              <a:rPr lang="en-US" smtClean="0"/>
              <a:pPr/>
              <a:t>18</a:t>
            </a:fld>
            <a:endParaRPr lang="en-US" smtClean="0"/>
          </a:p>
        </p:txBody>
      </p:sp>
      <p:sp>
        <p:nvSpPr>
          <p:cNvPr id="21507" name="Rectangle 2"/>
          <p:cNvSpPr>
            <a:spLocks noGrp="1" noChangeArrowheads="1"/>
          </p:cNvSpPr>
          <p:nvPr>
            <p:ph type="title"/>
          </p:nvPr>
        </p:nvSpPr>
        <p:spPr/>
        <p:txBody>
          <a:bodyPr/>
          <a:lstStyle/>
          <a:p>
            <a:pPr eaLnBrk="1" hangingPunct="1"/>
            <a:r>
              <a:rPr lang="en-US" smtClean="0"/>
              <a:t>Threads Printing Odd / Even Numbers</a:t>
            </a:r>
          </a:p>
        </p:txBody>
      </p:sp>
      <p:sp>
        <p:nvSpPr>
          <p:cNvPr id="21508" name="Rectangle 3"/>
          <p:cNvSpPr>
            <a:spLocks noGrp="1" noChangeArrowheads="1"/>
          </p:cNvSpPr>
          <p:nvPr>
            <p:ph type="body" idx="1"/>
          </p:nvPr>
        </p:nvSpPr>
        <p:spPr>
          <a:xfrm>
            <a:off x="304800" y="1295400"/>
            <a:ext cx="8534400" cy="54102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using System; using </a:t>
            </a:r>
            <a:r>
              <a:rPr lang="en-US" sz="1800" dirty="0" err="1" smtClean="0">
                <a:latin typeface="Arial" charset="0"/>
              </a:rPr>
              <a:t>System.Threading</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class </a:t>
            </a:r>
            <a:r>
              <a:rPr lang="en-US" sz="1800" dirty="0" err="1" smtClean="0">
                <a:latin typeface="Arial" charset="0"/>
              </a:rPr>
              <a:t>MyApp</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Main()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 Create two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thread1 = new Thread(new </a:t>
            </a:r>
            <a:r>
              <a:rPr lang="en-US" sz="1800" dirty="0" err="1" smtClean="0">
                <a:latin typeface="Arial" charset="0"/>
              </a:rPr>
              <a:t>ThreadStart</a:t>
            </a:r>
            <a:r>
              <a:rPr lang="en-US" sz="1800" dirty="0" smtClean="0">
                <a:latin typeface="Arial" charset="0"/>
              </a:rPr>
              <a:t>(</a:t>
            </a:r>
            <a:r>
              <a:rPr lang="en-US" sz="1800" dirty="0" err="1" smtClean="0">
                <a:solidFill>
                  <a:schemeClr val="folHlink"/>
                </a:solidFill>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thread2 = new Thread(new </a:t>
            </a:r>
            <a:r>
              <a:rPr lang="en-US" sz="1800" dirty="0" err="1" smtClean="0">
                <a:latin typeface="Arial" charset="0"/>
              </a:rPr>
              <a:t>ThreadStart</a:t>
            </a:r>
            <a:r>
              <a:rPr lang="en-US" sz="1800" dirty="0" smtClean="0">
                <a:latin typeface="Arial" charset="0"/>
              </a:rPr>
              <a:t>(</a:t>
            </a:r>
            <a:r>
              <a:rPr lang="en-US" sz="1800" dirty="0" err="1" smtClean="0">
                <a:solidFill>
                  <a:srgbClr val="008000"/>
                </a:solidFill>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thread1.Start();  // Start the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thread2.Start();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a:t>
            </a:r>
            <a:r>
              <a:rPr lang="en-US" sz="1800" dirty="0" smtClean="0">
                <a:solidFill>
                  <a:schemeClr val="folHlink"/>
                </a:solidFill>
                <a:latin typeface="Arial" charset="0"/>
              </a:rPr>
              <a:t> </a:t>
            </a:r>
            <a:r>
              <a:rPr lang="en-US" sz="1800" dirty="0" err="1" smtClean="0">
                <a:solidFill>
                  <a:schemeClr val="folHlink"/>
                </a:solidFill>
                <a:latin typeface="Arial" charset="0"/>
              </a:rPr>
              <a:t>ThreadFuncEven</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0;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even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solidFill>
                  <a:srgbClr val="008000"/>
                </a:solidFill>
                <a:latin typeface="Arial" charset="0"/>
              </a:rPr>
              <a:t>ThreadFuncOdd</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1;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odd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a:t>
            </a:r>
          </a:p>
        </p:txBody>
      </p:sp>
      <p:sp>
        <p:nvSpPr>
          <p:cNvPr id="21509" name="Text Box 4"/>
          <p:cNvSpPr txBox="1">
            <a:spLocks noChangeArrowheads="1"/>
          </p:cNvSpPr>
          <p:nvPr/>
        </p:nvSpPr>
        <p:spPr bwMode="auto">
          <a:xfrm>
            <a:off x="5695950" y="776288"/>
            <a:ext cx="2990850" cy="396875"/>
          </a:xfrm>
          <a:prstGeom prst="rect">
            <a:avLst/>
          </a:prstGeom>
          <a:noFill/>
          <a:ln w="9525">
            <a:noFill/>
            <a:miter lim="800000"/>
            <a:headEnd/>
            <a:tailEnd/>
          </a:ln>
        </p:spPr>
        <p:txBody>
          <a:bodyPr>
            <a:spAutoFit/>
          </a:bodyPr>
          <a:lstStyle/>
          <a:p>
            <a:r>
              <a:rPr lang="en-US" sz="2000" b="1">
                <a:solidFill>
                  <a:schemeClr val="tx2"/>
                </a:solidFill>
              </a:rPr>
              <a:t>Version without events</a:t>
            </a:r>
          </a:p>
        </p:txBody>
      </p:sp>
      <p:grpSp>
        <p:nvGrpSpPr>
          <p:cNvPr id="2" name="Group 7"/>
          <p:cNvGrpSpPr>
            <a:grpSpLocks/>
          </p:cNvGrpSpPr>
          <p:nvPr/>
        </p:nvGrpSpPr>
        <p:grpSpPr bwMode="auto">
          <a:xfrm>
            <a:off x="7994650" y="3048000"/>
            <a:ext cx="768350" cy="3657600"/>
            <a:chOff x="5036" y="1920"/>
            <a:chExt cx="484" cy="2304"/>
          </a:xfrm>
        </p:grpSpPr>
        <p:sp>
          <p:nvSpPr>
            <p:cNvPr id="21511" name="Rectangle 5"/>
            <p:cNvSpPr>
              <a:spLocks noChangeArrowheads="1"/>
            </p:cNvSpPr>
            <p:nvPr/>
          </p:nvSpPr>
          <p:spPr bwMode="auto">
            <a:xfrm>
              <a:off x="5040" y="2112"/>
              <a:ext cx="480" cy="2112"/>
            </a:xfrm>
            <a:prstGeom prst="rect">
              <a:avLst/>
            </a:prstGeom>
            <a:solidFill>
              <a:schemeClr val="tx1"/>
            </a:solidFill>
            <a:ln w="9525">
              <a:solidFill>
                <a:schemeClr val="tx1"/>
              </a:solidFill>
              <a:miter lim="800000"/>
              <a:headEnd/>
              <a:tailEnd/>
            </a:ln>
          </p:spPr>
          <p:txBody>
            <a:bodyPr wrap="none" anchor="ctr"/>
            <a:lstStyle/>
            <a:p>
              <a:r>
                <a:rPr lang="en-US" dirty="0">
                  <a:solidFill>
                    <a:schemeClr val="bg1"/>
                  </a:solidFill>
                  <a:latin typeface="Arial" charset="0"/>
                </a:rPr>
                <a:t>0</a:t>
              </a:r>
            </a:p>
            <a:p>
              <a:r>
                <a:rPr lang="en-US" dirty="0">
                  <a:solidFill>
                    <a:schemeClr val="bg1"/>
                  </a:solidFill>
                  <a:latin typeface="Arial" charset="0"/>
                </a:rPr>
                <a:t>2</a:t>
              </a:r>
            </a:p>
            <a:p>
              <a:r>
                <a:rPr lang="en-US" dirty="0">
                  <a:solidFill>
                    <a:schemeClr val="bg1"/>
                  </a:solidFill>
                  <a:latin typeface="Arial" charset="0"/>
                </a:rPr>
                <a:t>4</a:t>
              </a:r>
            </a:p>
            <a:p>
              <a:r>
                <a:rPr lang="en-US" dirty="0">
                  <a:solidFill>
                    <a:schemeClr val="bg1"/>
                  </a:solidFill>
                  <a:latin typeface="Arial" charset="0"/>
                </a:rPr>
                <a:t>6</a:t>
              </a:r>
            </a:p>
            <a:p>
              <a:r>
                <a:rPr lang="en-US" dirty="0">
                  <a:solidFill>
                    <a:schemeClr val="bg1"/>
                  </a:solidFill>
                  <a:latin typeface="Arial" charset="0"/>
                </a:rPr>
                <a:t>8</a:t>
              </a:r>
            </a:p>
            <a:p>
              <a:r>
                <a:rPr lang="en-US" dirty="0">
                  <a:solidFill>
                    <a:schemeClr val="bg1"/>
                  </a:solidFill>
                  <a:latin typeface="Arial" charset="0"/>
                </a:rPr>
                <a:t>1</a:t>
              </a:r>
            </a:p>
            <a:p>
              <a:r>
                <a:rPr lang="en-US" dirty="0">
                  <a:solidFill>
                    <a:schemeClr val="bg1"/>
                  </a:solidFill>
                  <a:latin typeface="Arial" charset="0"/>
                </a:rPr>
                <a:t>3</a:t>
              </a:r>
            </a:p>
            <a:p>
              <a:r>
                <a:rPr lang="en-US" dirty="0">
                  <a:solidFill>
                    <a:schemeClr val="bg1"/>
                  </a:solidFill>
                  <a:latin typeface="Arial" charset="0"/>
                </a:rPr>
                <a:t>5</a:t>
              </a:r>
            </a:p>
            <a:p>
              <a:r>
                <a:rPr lang="en-US" dirty="0">
                  <a:solidFill>
                    <a:schemeClr val="bg1"/>
                  </a:solidFill>
                  <a:latin typeface="Arial" charset="0"/>
                </a:rPr>
                <a:t>10</a:t>
              </a:r>
            </a:p>
            <a:p>
              <a:r>
                <a:rPr lang="en-US" dirty="0">
                  <a:solidFill>
                    <a:schemeClr val="bg1"/>
                  </a:solidFill>
                  <a:latin typeface="Arial" charset="0"/>
                </a:rPr>
                <a:t>12</a:t>
              </a:r>
            </a:p>
            <a:p>
              <a:r>
                <a:rPr lang="en-US" dirty="0" smtClean="0">
                  <a:solidFill>
                    <a:schemeClr val="bg1"/>
                  </a:solidFill>
                  <a:latin typeface="Arial" charset="0"/>
                </a:rPr>
                <a:t>14</a:t>
              </a:r>
            </a:p>
            <a:p>
              <a:r>
                <a:rPr lang="en-US" dirty="0" smtClean="0">
                  <a:solidFill>
                    <a:schemeClr val="bg1"/>
                  </a:solidFill>
                  <a:latin typeface="Arial" charset="0"/>
                </a:rPr>
                <a:t>…</a:t>
              </a:r>
              <a:endParaRPr lang="en-US" dirty="0">
                <a:solidFill>
                  <a:schemeClr val="bg1"/>
                </a:solidFill>
                <a:latin typeface="Arial" charset="0"/>
              </a:endParaRPr>
            </a:p>
          </p:txBody>
        </p:sp>
        <p:sp>
          <p:nvSpPr>
            <p:cNvPr id="21512" name="Text Box 6"/>
            <p:cNvSpPr txBox="1">
              <a:spLocks noChangeArrowheads="1"/>
            </p:cNvSpPr>
            <p:nvPr/>
          </p:nvSpPr>
          <p:spPr bwMode="auto">
            <a:xfrm>
              <a:off x="5036" y="1920"/>
              <a:ext cx="484" cy="231"/>
            </a:xfrm>
            <a:prstGeom prst="rect">
              <a:avLst/>
            </a:prstGeom>
            <a:noFill/>
            <a:ln w="9525">
              <a:noFill/>
              <a:miter lim="800000"/>
              <a:headEnd/>
              <a:tailEnd/>
            </a:ln>
          </p:spPr>
          <p:txBody>
            <a:bodyPr wrap="none">
              <a:spAutoFit/>
            </a:bodyPr>
            <a:lstStyle/>
            <a:p>
              <a:r>
                <a:rPr lang="en-US"/>
                <a:t>output</a:t>
              </a:r>
            </a:p>
          </p:txBody>
        </p:sp>
      </p:grpSp>
      <p:cxnSp>
        <p:nvCxnSpPr>
          <p:cNvPr id="4" name="Straight Arrow Connector 3"/>
          <p:cNvCxnSpPr/>
          <p:nvPr/>
        </p:nvCxnSpPr>
        <p:spPr bwMode="auto">
          <a:xfrm flipH="1">
            <a:off x="3429000" y="2590800"/>
            <a:ext cx="2667000" cy="1219200"/>
          </a:xfrm>
          <a:prstGeom prst="straightConnector1">
            <a:avLst/>
          </a:prstGeom>
          <a:solidFill>
            <a:schemeClr val="accent1"/>
          </a:solidFill>
          <a:ln w="9525" cap="flat" cmpd="sng" algn="ctr">
            <a:solidFill>
              <a:srgbClr val="0000FF"/>
            </a:solidFill>
            <a:prstDash val="lgDash"/>
            <a:round/>
            <a:headEnd type="none" w="med" len="med"/>
            <a:tailEnd type="arrow"/>
          </a:ln>
          <a:effectLst/>
        </p:spPr>
      </p:cxnSp>
      <p:cxnSp>
        <p:nvCxnSpPr>
          <p:cNvPr id="11" name="Straight Arrow Connector 10"/>
          <p:cNvCxnSpPr/>
          <p:nvPr/>
        </p:nvCxnSpPr>
        <p:spPr bwMode="auto">
          <a:xfrm flipH="1">
            <a:off x="3352800" y="2971800"/>
            <a:ext cx="2743200" cy="1905000"/>
          </a:xfrm>
          <a:prstGeom prst="straightConnector1">
            <a:avLst/>
          </a:prstGeom>
          <a:solidFill>
            <a:schemeClr val="accent1"/>
          </a:solidFill>
          <a:ln w="9525" cap="flat" cmpd="sng" algn="ctr">
            <a:solidFill>
              <a:schemeClr val="accent5">
                <a:lumMod val="50000"/>
              </a:schemeClr>
            </a:solidFill>
            <a:prstDash val="lg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B17CFE3E-F3F7-4B70-AA79-F56D895CA96A}" type="slidenum">
              <a:rPr lang="en-US" smtClean="0"/>
              <a:pPr/>
              <a:t>19</a:t>
            </a:fld>
            <a:endParaRPr lang="en-US" smtClean="0"/>
          </a:p>
        </p:txBody>
      </p:sp>
      <p:sp>
        <p:nvSpPr>
          <p:cNvPr id="22531" name="Rectangle 2"/>
          <p:cNvSpPr>
            <a:spLocks noGrp="1" noChangeArrowheads="1"/>
          </p:cNvSpPr>
          <p:nvPr>
            <p:ph type="title"/>
          </p:nvPr>
        </p:nvSpPr>
        <p:spPr>
          <a:xfrm>
            <a:off x="1295400" y="152400"/>
            <a:ext cx="7772400" cy="623888"/>
          </a:xfrm>
        </p:spPr>
        <p:txBody>
          <a:bodyPr/>
          <a:lstStyle/>
          <a:p>
            <a:pPr eaLnBrk="1" hangingPunct="1"/>
            <a:r>
              <a:rPr lang="en-US" smtClean="0"/>
              <a:t>Creating Event Objects</a:t>
            </a:r>
          </a:p>
        </p:txBody>
      </p:sp>
      <p:sp>
        <p:nvSpPr>
          <p:cNvPr id="22532" name="Rectangle 3"/>
          <p:cNvSpPr>
            <a:spLocks noGrp="1" noChangeArrowheads="1"/>
          </p:cNvSpPr>
          <p:nvPr>
            <p:ph type="body" idx="1"/>
          </p:nvPr>
        </p:nvSpPr>
        <p:spPr>
          <a:xfrm>
            <a:off x="228600" y="1066800"/>
            <a:ext cx="8534400" cy="54102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class </a:t>
            </a:r>
            <a:r>
              <a:rPr lang="en-US" sz="1800" dirty="0" err="1" smtClean="0">
                <a:latin typeface="Arial" charset="0"/>
              </a:rPr>
              <a:t>MyApp</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a:t>
            </a:r>
            <a:r>
              <a:rPr lang="en-US" sz="1800" dirty="0" err="1" smtClean="0">
                <a:latin typeface="Arial" charset="0"/>
              </a:rPr>
              <a:t>AutoResetEvent</a:t>
            </a:r>
            <a:r>
              <a:rPr lang="en-US" sz="1800" dirty="0" smtClean="0">
                <a:latin typeface="Arial" charset="0"/>
              </a:rPr>
              <a:t> </a:t>
            </a:r>
            <a:r>
              <a:rPr lang="en-US" sz="1800" dirty="0" smtClean="0">
                <a:solidFill>
                  <a:schemeClr val="folHlink"/>
                </a:solidFill>
                <a:latin typeface="Arial" charset="0"/>
              </a:rPr>
              <a:t>event1</a:t>
            </a:r>
            <a:r>
              <a:rPr lang="en-US" sz="1800" dirty="0" smtClean="0">
                <a:latin typeface="Arial" charset="0"/>
              </a:rPr>
              <a:t> = new </a:t>
            </a:r>
            <a:r>
              <a:rPr lang="en-US" sz="1800" dirty="0" err="1" smtClean="0">
                <a:latin typeface="Arial" charset="0"/>
              </a:rPr>
              <a:t>AutoResetEvent</a:t>
            </a:r>
            <a:r>
              <a:rPr lang="en-US" sz="1800" dirty="0" smtClean="0">
                <a:latin typeface="Arial" charset="0"/>
              </a:rPr>
              <a:t>(</a:t>
            </a:r>
            <a:r>
              <a:rPr lang="en-US" sz="1800" dirty="0" smtClean="0">
                <a:solidFill>
                  <a:srgbClr val="FF0000"/>
                </a:solidFill>
                <a:latin typeface="Arial" charset="0"/>
              </a:rPr>
              <a:t>false</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a:t>
            </a:r>
            <a:r>
              <a:rPr lang="en-US" sz="1800" dirty="0" err="1" smtClean="0">
                <a:latin typeface="Arial" charset="0"/>
              </a:rPr>
              <a:t>AutoResetEvent</a:t>
            </a:r>
            <a:r>
              <a:rPr lang="en-US" sz="1800" dirty="0" smtClean="0">
                <a:latin typeface="Arial" charset="0"/>
              </a:rPr>
              <a:t> </a:t>
            </a:r>
            <a:r>
              <a:rPr lang="en-US" sz="1800" dirty="0" smtClean="0">
                <a:solidFill>
                  <a:schemeClr val="folHlink"/>
                </a:solidFill>
                <a:latin typeface="Arial" charset="0"/>
              </a:rPr>
              <a:t>event2</a:t>
            </a:r>
            <a:r>
              <a:rPr lang="en-US" sz="1800" dirty="0" smtClean="0">
                <a:latin typeface="Arial" charset="0"/>
              </a:rPr>
              <a:t> = new </a:t>
            </a:r>
            <a:r>
              <a:rPr lang="en-US" sz="1800" dirty="0" err="1" smtClean="0">
                <a:latin typeface="Arial" charset="0"/>
              </a:rPr>
              <a:t>AutoResetEvent</a:t>
            </a:r>
            <a:r>
              <a:rPr lang="en-US" sz="1800" dirty="0" smtClean="0">
                <a:latin typeface="Arial" charset="0"/>
              </a:rPr>
              <a:t>(</a:t>
            </a:r>
            <a:r>
              <a:rPr lang="en-US" sz="1800" dirty="0" smtClean="0">
                <a:solidFill>
                  <a:srgbClr val="FF0000"/>
                </a:solidFill>
                <a:latin typeface="Arial" charset="0"/>
              </a:rPr>
              <a:t>false</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endParaRPr lang="en-US" sz="1800" dirty="0" smtClean="0">
              <a:latin typeface="Arial" charset="0"/>
            </a:endParaRP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Main()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try {	</a:t>
            </a:r>
            <a:r>
              <a:rPr lang="en-US" sz="1800" dirty="0" smtClean="0">
                <a:solidFill>
                  <a:schemeClr val="accent1"/>
                </a:solidFill>
                <a:latin typeface="Arial" charset="0"/>
              </a:rPr>
              <a:t>// Create two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thread1 = new Thread(new </a:t>
            </a:r>
            <a:r>
              <a:rPr lang="en-US" sz="1800" dirty="0" err="1" smtClean="0">
                <a:latin typeface="Arial" charset="0"/>
              </a:rPr>
              <a:t>ThreadStart</a:t>
            </a:r>
            <a:r>
              <a:rPr lang="en-US" sz="1800" dirty="0" smtClean="0">
                <a:latin typeface="Arial" charset="0"/>
              </a:rPr>
              <a:t>(</a:t>
            </a:r>
            <a:r>
              <a:rPr lang="en-US" sz="1800" dirty="0" err="1" smtClean="0">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thread2 = new Thread(new </a:t>
            </a:r>
            <a:r>
              <a:rPr lang="en-US" sz="1800" dirty="0" err="1" smtClean="0">
                <a:latin typeface="Arial" charset="0"/>
              </a:rPr>
              <a:t>ThreadStart</a:t>
            </a:r>
            <a:r>
              <a:rPr lang="en-US" sz="1800" dirty="0" smtClean="0">
                <a:latin typeface="Arial" charset="0"/>
              </a:rPr>
              <a:t>(</a:t>
            </a:r>
            <a:r>
              <a:rPr lang="en-US" sz="1800" dirty="0" err="1" smtClean="0">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thread1.Start(); 	</a:t>
            </a:r>
            <a:r>
              <a:rPr lang="en-US" sz="1800" dirty="0" smtClean="0">
                <a:solidFill>
                  <a:schemeClr val="accent1"/>
                </a:solidFill>
                <a:latin typeface="Arial" charset="0"/>
              </a:rPr>
              <a:t>// Start the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thread2.Start();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thread1.Join();  	</a:t>
            </a:r>
            <a:r>
              <a:rPr lang="en-US" sz="1800" dirty="0" smtClean="0">
                <a:solidFill>
                  <a:schemeClr val="accent1"/>
                </a:solidFill>
                <a:latin typeface="Arial" charset="0"/>
              </a:rPr>
              <a:t>// Wait for the child threads to end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thread2.Join();</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finally</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event1.Close();	</a:t>
            </a:r>
            <a:r>
              <a:rPr lang="en-US" sz="1800" dirty="0" smtClean="0">
                <a:solidFill>
                  <a:schemeClr val="accent1"/>
                </a:solidFill>
                <a:latin typeface="Arial" charset="0"/>
              </a:rPr>
              <a:t>// Close the events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event2.Close();</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7325A657-1DB5-4CC7-8159-CE9FA4FF4432}"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3600" smtClean="0"/>
              <a:t>Roadmap of Chapter 2</a:t>
            </a:r>
          </a:p>
        </p:txBody>
      </p:sp>
      <p:sp>
        <p:nvSpPr>
          <p:cNvPr id="4100" name="Rectangle 3"/>
          <p:cNvSpPr>
            <a:spLocks noGrp="1" noChangeArrowheads="1"/>
          </p:cNvSpPr>
          <p:nvPr>
            <p:ph type="body" idx="1"/>
          </p:nvPr>
        </p:nvSpPr>
        <p:spPr>
          <a:xfrm>
            <a:off x="1828800" y="1066800"/>
            <a:ext cx="6934200" cy="5562600"/>
          </a:xfrm>
        </p:spPr>
        <p:txBody>
          <a:bodyPr/>
          <a:lstStyle/>
          <a:p>
            <a:pPr eaLnBrk="1" hangingPunct="1">
              <a:defRPr/>
            </a:pPr>
            <a:r>
              <a:rPr lang="en-US" dirty="0" smtClean="0">
                <a:solidFill>
                  <a:schemeClr val="bg1">
                    <a:lumMod val="50000"/>
                  </a:schemeClr>
                </a:solidFill>
              </a:rPr>
              <a:t>Basic concepts of </a:t>
            </a:r>
            <a:r>
              <a:rPr lang="en-US" dirty="0">
                <a:solidFill>
                  <a:schemeClr val="bg1">
                    <a:lumMod val="50000"/>
                  </a:schemeClr>
                </a:solidFill>
              </a:rPr>
              <a:t>multithreading and multitasking in </a:t>
            </a:r>
            <a:r>
              <a:rPr lang="en-US" dirty="0" smtClean="0">
                <a:solidFill>
                  <a:schemeClr val="bg1">
                    <a:lumMod val="50000"/>
                  </a:schemeClr>
                </a:solidFill>
              </a:rPr>
              <a:t>OS</a:t>
            </a:r>
          </a:p>
          <a:p>
            <a:pPr eaLnBrk="1" hangingPunct="1">
              <a:defRPr/>
            </a:pPr>
            <a:r>
              <a:rPr lang="en-US" dirty="0" smtClean="0">
                <a:solidFill>
                  <a:schemeClr val="bg1">
                    <a:lumMod val="50000"/>
                  </a:schemeClr>
                </a:solidFill>
              </a:rPr>
              <a:t>UNIX and Java multithreading </a:t>
            </a:r>
          </a:p>
          <a:p>
            <a:pPr eaLnBrk="1" hangingPunct="1">
              <a:defRPr/>
            </a:pPr>
            <a:r>
              <a:rPr lang="en-US" dirty="0" smtClean="0">
                <a:solidFill>
                  <a:schemeClr val="bg1">
                    <a:lumMod val="50000"/>
                  </a:schemeClr>
                </a:solidFill>
              </a:rPr>
              <a:t>C# multithreading using Thread, Monitor, </a:t>
            </a:r>
            <a:r>
              <a:rPr lang="en-US" dirty="0" err="1" smtClean="0">
                <a:solidFill>
                  <a:schemeClr val="bg1">
                    <a:lumMod val="50000"/>
                  </a:schemeClr>
                </a:solidFill>
              </a:rPr>
              <a:t>ReaderWriterLock</a:t>
            </a:r>
            <a:r>
              <a:rPr lang="en-US" dirty="0" smtClean="0">
                <a:solidFill>
                  <a:schemeClr val="bg1">
                    <a:lumMod val="50000"/>
                  </a:schemeClr>
                </a:solidFill>
              </a:rPr>
              <a:t> classes, </a:t>
            </a:r>
            <a:r>
              <a:rPr lang="en-US" dirty="0" err="1" smtClean="0">
                <a:solidFill>
                  <a:schemeClr val="bg1">
                    <a:lumMod val="50000"/>
                  </a:schemeClr>
                </a:solidFill>
              </a:rPr>
              <a:t>Mutex</a:t>
            </a:r>
            <a:endParaRPr lang="en-US" dirty="0">
              <a:solidFill>
                <a:schemeClr val="bg1">
                  <a:lumMod val="50000"/>
                </a:schemeClr>
              </a:solidFill>
            </a:endParaRPr>
          </a:p>
          <a:p>
            <a:pPr eaLnBrk="1" hangingPunct="1">
              <a:defRPr/>
            </a:pPr>
            <a:r>
              <a:rPr lang="en-US" dirty="0" smtClean="0"/>
              <a:t>Indivisible vs. Lock</a:t>
            </a:r>
          </a:p>
          <a:p>
            <a:pPr eaLnBrk="1" hangingPunct="1">
              <a:defRPr/>
            </a:pPr>
            <a:r>
              <a:rPr lang="en-US" dirty="0" smtClean="0"/>
              <a:t>Semaphore</a:t>
            </a:r>
          </a:p>
          <a:p>
            <a:pPr eaLnBrk="1" hangingPunct="1">
              <a:defRPr/>
            </a:pPr>
            <a:r>
              <a:rPr lang="en-US" dirty="0" smtClean="0"/>
              <a:t>Coordination events</a:t>
            </a:r>
          </a:p>
          <a:p>
            <a:pPr eaLnBrk="1" hangingPunct="1">
              <a:defRPr/>
            </a:pPr>
            <a:r>
              <a:rPr lang="en-US" dirty="0" smtClean="0"/>
              <a:t>Event-driven programming </a:t>
            </a:r>
          </a:p>
          <a:p>
            <a:pPr eaLnBrk="1" hangingPunct="1">
              <a:defRPr/>
            </a:pPr>
            <a:r>
              <a:rPr lang="en-US" dirty="0" smtClean="0"/>
              <a:t>Case study of event-driven programming</a:t>
            </a:r>
          </a:p>
          <a:p>
            <a:pPr eaLnBrk="1" hangingPunct="1">
              <a:defRPr/>
            </a:pPr>
            <a:r>
              <a:rPr lang="en-US" dirty="0"/>
              <a:t>Threading-Multicore </a:t>
            </a:r>
            <a:r>
              <a:rPr lang="en-US" dirty="0" smtClean="0"/>
              <a:t>Performance</a:t>
            </a:r>
            <a:endParaRPr lang="en-US" dirty="0"/>
          </a:p>
        </p:txBody>
      </p:sp>
      <p:sp>
        <p:nvSpPr>
          <p:cNvPr id="2" name="TextBox 1"/>
          <p:cNvSpPr txBox="1"/>
          <p:nvPr/>
        </p:nvSpPr>
        <p:spPr>
          <a:xfrm>
            <a:off x="76200" y="1143000"/>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05</a:t>
            </a:r>
            <a:endParaRPr lang="en-US" sz="2400" dirty="0">
              <a:solidFill>
                <a:schemeClr val="bg1">
                  <a:lumMod val="50000"/>
                </a:schemeClr>
              </a:solidFill>
            </a:endParaRPr>
          </a:p>
        </p:txBody>
      </p:sp>
      <p:sp>
        <p:nvSpPr>
          <p:cNvPr id="6" name="TextBox 5"/>
          <p:cNvSpPr txBox="1"/>
          <p:nvPr/>
        </p:nvSpPr>
        <p:spPr>
          <a:xfrm>
            <a:off x="76200" y="1752600"/>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06</a:t>
            </a:r>
            <a:endParaRPr lang="en-US" sz="2400" dirty="0">
              <a:solidFill>
                <a:schemeClr val="bg1">
                  <a:lumMod val="50000"/>
                </a:schemeClr>
              </a:solidFill>
            </a:endParaRPr>
          </a:p>
        </p:txBody>
      </p:sp>
      <p:sp>
        <p:nvSpPr>
          <p:cNvPr id="7" name="TextBox 6"/>
          <p:cNvSpPr txBox="1"/>
          <p:nvPr/>
        </p:nvSpPr>
        <p:spPr>
          <a:xfrm>
            <a:off x="76200" y="2357438"/>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07</a:t>
            </a:r>
            <a:endParaRPr lang="en-US" sz="2400" dirty="0">
              <a:solidFill>
                <a:schemeClr val="bg1">
                  <a:lumMod val="50000"/>
                </a:schemeClr>
              </a:solidFill>
            </a:endParaRPr>
          </a:p>
        </p:txBody>
      </p:sp>
      <p:sp>
        <p:nvSpPr>
          <p:cNvPr id="4104" name="TextBox 7"/>
          <p:cNvSpPr txBox="1">
            <a:spLocks noChangeArrowheads="1"/>
          </p:cNvSpPr>
          <p:nvPr/>
        </p:nvSpPr>
        <p:spPr bwMode="auto">
          <a:xfrm>
            <a:off x="93663" y="3505200"/>
            <a:ext cx="1507144" cy="461665"/>
          </a:xfrm>
          <a:prstGeom prst="rect">
            <a:avLst/>
          </a:prstGeom>
          <a:noFill/>
          <a:ln w="9525">
            <a:noFill/>
            <a:miter lim="800000"/>
            <a:headEnd/>
            <a:tailEnd/>
          </a:ln>
        </p:spPr>
        <p:txBody>
          <a:bodyPr wrap="none">
            <a:spAutoFit/>
          </a:bodyPr>
          <a:lstStyle/>
          <a:p>
            <a:r>
              <a:rPr lang="en-US" sz="2400" dirty="0">
                <a:solidFill>
                  <a:srgbClr val="0000FF"/>
                </a:solidFill>
              </a:rPr>
              <a:t>Lecture </a:t>
            </a:r>
            <a:r>
              <a:rPr lang="en-US" sz="2400" dirty="0" smtClean="0">
                <a:solidFill>
                  <a:srgbClr val="0000FF"/>
                </a:solidFill>
              </a:rPr>
              <a:t>08</a:t>
            </a:r>
            <a:endParaRPr lang="en-US" sz="2400" dirty="0">
              <a:solidFill>
                <a:srgbClr val="0000FF"/>
              </a:solidFill>
            </a:endParaRPr>
          </a:p>
        </p:txBody>
      </p:sp>
      <p:sp>
        <p:nvSpPr>
          <p:cNvPr id="9" name="TextBox 7"/>
          <p:cNvSpPr txBox="1">
            <a:spLocks noChangeArrowheads="1"/>
          </p:cNvSpPr>
          <p:nvPr/>
        </p:nvSpPr>
        <p:spPr bwMode="auto">
          <a:xfrm>
            <a:off x="76200" y="6048375"/>
            <a:ext cx="1507144" cy="461665"/>
          </a:xfrm>
          <a:prstGeom prst="rect">
            <a:avLst/>
          </a:prstGeom>
          <a:noFill/>
          <a:ln w="9525">
            <a:noFill/>
            <a:miter lim="800000"/>
            <a:headEnd/>
            <a:tailEnd/>
          </a:ln>
        </p:spPr>
        <p:txBody>
          <a:bodyPr wrap="none">
            <a:spAutoFit/>
          </a:bodyPr>
          <a:lstStyle/>
          <a:p>
            <a:r>
              <a:rPr lang="en-US" sz="2400" dirty="0"/>
              <a:t>Lecture </a:t>
            </a:r>
            <a:r>
              <a:rPr lang="en-US" sz="2400" dirty="0" smtClean="0"/>
              <a:t>09</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3F957E58-B65E-41D8-A021-2646F38712D3}" type="slidenum">
              <a:rPr lang="en-US" smtClean="0"/>
              <a:pPr/>
              <a:t>20</a:t>
            </a:fld>
            <a:endParaRPr lang="en-US" smtClean="0"/>
          </a:p>
        </p:txBody>
      </p:sp>
      <p:sp>
        <p:nvSpPr>
          <p:cNvPr id="23555" name="Rectangle 2"/>
          <p:cNvSpPr>
            <a:spLocks noGrp="1" noChangeArrowheads="1"/>
          </p:cNvSpPr>
          <p:nvPr>
            <p:ph type="title"/>
          </p:nvPr>
        </p:nvSpPr>
        <p:spPr>
          <a:xfrm>
            <a:off x="1295400" y="152400"/>
            <a:ext cx="7772400" cy="623888"/>
          </a:xfrm>
        </p:spPr>
        <p:txBody>
          <a:bodyPr/>
          <a:lstStyle/>
          <a:p>
            <a:pPr eaLnBrk="1" hangingPunct="1"/>
            <a:r>
              <a:rPr lang="en-US" smtClean="0"/>
              <a:t>Use Events to Define the Order of Printing </a:t>
            </a:r>
          </a:p>
        </p:txBody>
      </p:sp>
      <p:sp>
        <p:nvSpPr>
          <p:cNvPr id="23556" name="Rectangle 3"/>
          <p:cNvSpPr>
            <a:spLocks noGrp="1" noChangeArrowheads="1"/>
          </p:cNvSpPr>
          <p:nvPr>
            <p:ph type="body" idx="1"/>
          </p:nvPr>
        </p:nvSpPr>
        <p:spPr>
          <a:xfrm>
            <a:off x="228600" y="1066800"/>
            <a:ext cx="8534400" cy="55626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0;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even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event1.Set();</a:t>
            </a:r>
            <a:r>
              <a:rPr lang="en-US" sz="1800" dirty="0" smtClean="0">
                <a:latin typeface="Arial" charset="0"/>
              </a:rPr>
              <a:t>            	// Release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event2.WaitOne();</a:t>
            </a:r>
            <a:r>
              <a:rPr lang="en-US" sz="1800" dirty="0" smtClean="0">
                <a:latin typeface="Arial" charset="0"/>
              </a:rPr>
              <a:t>        	// Wait for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1; </a:t>
            </a:r>
            <a:r>
              <a:rPr lang="en-US" sz="1800" dirty="0" err="1" smtClean="0">
                <a:latin typeface="Arial" charset="0"/>
              </a:rPr>
              <a:t>i</a:t>
            </a:r>
            <a:r>
              <a:rPr lang="en-US" sz="1800" dirty="0" smtClean="0">
                <a:latin typeface="Arial" charset="0"/>
              </a:rPr>
              <a:t> &lt; 101;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event1.WaitOne();</a:t>
            </a:r>
            <a:r>
              <a:rPr lang="en-US" sz="1800" dirty="0" smtClean="0">
                <a:latin typeface="Arial" charset="0"/>
              </a:rPr>
              <a:t>        	// Wait for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odd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event2.Set();</a:t>
            </a:r>
            <a:r>
              <a:rPr lang="en-US" sz="1800" dirty="0" smtClean="0">
                <a:latin typeface="Arial" charset="0"/>
              </a:rPr>
              <a:t>            	// Release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solidFill>
                  <a:schemeClr val="folHlink"/>
                </a:solidFill>
                <a:latin typeface="Arial" charset="0"/>
              </a:rPr>
              <a:t>}</a:t>
            </a:r>
          </a:p>
        </p:txBody>
      </p:sp>
      <p:grpSp>
        <p:nvGrpSpPr>
          <p:cNvPr id="2" name="Group 8"/>
          <p:cNvGrpSpPr>
            <a:grpSpLocks/>
          </p:cNvGrpSpPr>
          <p:nvPr/>
        </p:nvGrpSpPr>
        <p:grpSpPr bwMode="auto">
          <a:xfrm>
            <a:off x="7994650" y="1219200"/>
            <a:ext cx="768350" cy="3733800"/>
            <a:chOff x="5036" y="1920"/>
            <a:chExt cx="484" cy="2448"/>
          </a:xfrm>
        </p:grpSpPr>
        <p:sp>
          <p:nvSpPr>
            <p:cNvPr id="23558" name="Rectangle 9"/>
            <p:cNvSpPr>
              <a:spLocks noChangeArrowheads="1"/>
            </p:cNvSpPr>
            <p:nvPr/>
          </p:nvSpPr>
          <p:spPr bwMode="auto">
            <a:xfrm>
              <a:off x="5040" y="2160"/>
              <a:ext cx="480" cy="2208"/>
            </a:xfrm>
            <a:prstGeom prst="rect">
              <a:avLst/>
            </a:prstGeom>
            <a:solidFill>
              <a:schemeClr val="tx1"/>
            </a:solidFill>
            <a:ln w="9525">
              <a:solidFill>
                <a:schemeClr val="tx1"/>
              </a:solidFill>
              <a:miter lim="800000"/>
              <a:headEnd/>
              <a:tailEnd/>
            </a:ln>
          </p:spPr>
          <p:txBody>
            <a:bodyPr wrap="none" anchor="ctr"/>
            <a:lstStyle/>
            <a:p>
              <a:r>
                <a:rPr lang="en-US" dirty="0">
                  <a:solidFill>
                    <a:schemeClr val="bg1"/>
                  </a:solidFill>
                  <a:latin typeface="Arial" charset="0"/>
                </a:rPr>
                <a:t>0</a:t>
              </a:r>
            </a:p>
            <a:p>
              <a:r>
                <a:rPr lang="en-US" dirty="0">
                  <a:solidFill>
                    <a:schemeClr val="bg1"/>
                  </a:solidFill>
                  <a:latin typeface="Arial" charset="0"/>
                </a:rPr>
                <a:t>1</a:t>
              </a:r>
            </a:p>
            <a:p>
              <a:r>
                <a:rPr lang="en-US" dirty="0">
                  <a:solidFill>
                    <a:schemeClr val="bg1"/>
                  </a:solidFill>
                  <a:latin typeface="Arial" charset="0"/>
                </a:rPr>
                <a:t>2</a:t>
              </a:r>
            </a:p>
            <a:p>
              <a:r>
                <a:rPr lang="en-US" dirty="0">
                  <a:solidFill>
                    <a:schemeClr val="bg1"/>
                  </a:solidFill>
                  <a:latin typeface="Arial" charset="0"/>
                </a:rPr>
                <a:t>3</a:t>
              </a:r>
            </a:p>
            <a:p>
              <a:r>
                <a:rPr lang="en-US" dirty="0">
                  <a:solidFill>
                    <a:schemeClr val="bg1"/>
                  </a:solidFill>
                  <a:latin typeface="Arial" charset="0"/>
                </a:rPr>
                <a:t>4</a:t>
              </a:r>
            </a:p>
            <a:p>
              <a:r>
                <a:rPr lang="en-US" dirty="0">
                  <a:solidFill>
                    <a:schemeClr val="bg1"/>
                  </a:solidFill>
                  <a:latin typeface="Arial" charset="0"/>
                </a:rPr>
                <a:t>5</a:t>
              </a:r>
            </a:p>
            <a:p>
              <a:r>
                <a:rPr lang="en-US" dirty="0">
                  <a:solidFill>
                    <a:schemeClr val="bg1"/>
                  </a:solidFill>
                  <a:latin typeface="Arial" charset="0"/>
                </a:rPr>
                <a:t>6</a:t>
              </a:r>
            </a:p>
            <a:p>
              <a:r>
                <a:rPr lang="en-US" dirty="0">
                  <a:solidFill>
                    <a:schemeClr val="bg1"/>
                  </a:solidFill>
                  <a:latin typeface="Arial" charset="0"/>
                </a:rPr>
                <a:t>7</a:t>
              </a:r>
            </a:p>
            <a:p>
              <a:r>
                <a:rPr lang="en-US" dirty="0">
                  <a:solidFill>
                    <a:schemeClr val="bg1"/>
                  </a:solidFill>
                  <a:latin typeface="Arial" charset="0"/>
                </a:rPr>
                <a:t>8</a:t>
              </a:r>
            </a:p>
            <a:p>
              <a:r>
                <a:rPr lang="en-US" dirty="0">
                  <a:solidFill>
                    <a:schemeClr val="bg1"/>
                  </a:solidFill>
                  <a:latin typeface="Arial" charset="0"/>
                </a:rPr>
                <a:t>9</a:t>
              </a:r>
            </a:p>
            <a:p>
              <a:r>
                <a:rPr lang="en-US" dirty="0" smtClean="0">
                  <a:solidFill>
                    <a:schemeClr val="bg1"/>
                  </a:solidFill>
                  <a:latin typeface="Arial" charset="0"/>
                </a:rPr>
                <a:t>10</a:t>
              </a:r>
            </a:p>
            <a:p>
              <a:r>
                <a:rPr lang="en-US" dirty="0" smtClean="0">
                  <a:solidFill>
                    <a:schemeClr val="bg1"/>
                  </a:solidFill>
                  <a:latin typeface="Arial" charset="0"/>
                </a:rPr>
                <a:t>…</a:t>
              </a:r>
              <a:endParaRPr lang="en-US" dirty="0">
                <a:solidFill>
                  <a:schemeClr val="bg1"/>
                </a:solidFill>
                <a:latin typeface="Arial" charset="0"/>
              </a:endParaRPr>
            </a:p>
          </p:txBody>
        </p:sp>
        <p:sp>
          <p:nvSpPr>
            <p:cNvPr id="23559" name="Text Box 10"/>
            <p:cNvSpPr txBox="1">
              <a:spLocks noChangeArrowheads="1"/>
            </p:cNvSpPr>
            <p:nvPr/>
          </p:nvSpPr>
          <p:spPr bwMode="auto">
            <a:xfrm>
              <a:off x="5036" y="1920"/>
              <a:ext cx="484" cy="231"/>
            </a:xfrm>
            <a:prstGeom prst="rect">
              <a:avLst/>
            </a:prstGeom>
            <a:noFill/>
            <a:ln w="9525">
              <a:noFill/>
              <a:miter lim="800000"/>
              <a:headEnd/>
              <a:tailEnd/>
            </a:ln>
          </p:spPr>
          <p:txBody>
            <a:bodyPr wrap="none">
              <a:spAutoFit/>
            </a:bodyPr>
            <a:lstStyle/>
            <a:p>
              <a:r>
                <a:rPr lang="en-US"/>
                <a:t>output</a:t>
              </a:r>
            </a:p>
          </p:txBody>
        </p:sp>
      </p:grpSp>
      <p:pic>
        <p:nvPicPr>
          <p:cNvPr id="8" name="Picture 5" descr="C:\Users\ychen10\AppData\Local\Microsoft\Windows\Temporary Internet Files\Content.IE5\3Q6K222H\MC9004419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5565912"/>
            <a:ext cx="940627" cy="111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343400" y="5715000"/>
            <a:ext cx="1905000" cy="1015663"/>
          </a:xfrm>
          <a:prstGeom prst="rect">
            <a:avLst/>
          </a:prstGeom>
          <a:noFill/>
        </p:spPr>
        <p:txBody>
          <a:bodyPr wrap="square" rtlCol="0">
            <a:spAutoFit/>
          </a:bodyPr>
          <a:lstStyle/>
          <a:p>
            <a:r>
              <a:rPr lang="en-US" sz="2000" dirty="0" smtClean="0">
                <a:solidFill>
                  <a:srgbClr val="990000"/>
                </a:solidFill>
              </a:rPr>
              <a:t>What are </a:t>
            </a:r>
            <a:br>
              <a:rPr lang="en-US" sz="2000" dirty="0" smtClean="0">
                <a:solidFill>
                  <a:srgbClr val="990000"/>
                </a:solidFill>
              </a:rPr>
            </a:br>
            <a:r>
              <a:rPr lang="en-US" sz="2000" dirty="0" err="1" smtClean="0">
                <a:solidFill>
                  <a:srgbClr val="990000"/>
                </a:solidFill>
              </a:rPr>
              <a:t>Monitor.Wait</a:t>
            </a:r>
            <a:endParaRPr lang="en-US" sz="2000" dirty="0">
              <a:solidFill>
                <a:srgbClr val="990000"/>
              </a:solidFill>
            </a:endParaRPr>
          </a:p>
          <a:p>
            <a:r>
              <a:rPr lang="en-US" sz="2000" dirty="0" err="1" smtClean="0">
                <a:solidFill>
                  <a:srgbClr val="990000"/>
                </a:solidFill>
              </a:rPr>
              <a:t>Monitor.Pulse</a:t>
            </a:r>
            <a:r>
              <a:rPr lang="en-US" sz="2000" dirty="0" smtClean="0">
                <a:solidFill>
                  <a:srgbClr val="990000"/>
                </a:solidFill>
              </a:rPr>
              <a:t>?</a:t>
            </a:r>
            <a:endParaRPr lang="en-US" sz="2000" dirty="0">
              <a:solidFill>
                <a:srgbClr val="990000"/>
              </a:solidFill>
            </a:endParaRPr>
          </a:p>
        </p:txBody>
      </p:sp>
      <p:sp>
        <p:nvSpPr>
          <p:cNvPr id="3" name="Rounded Rectangular Callout 2"/>
          <p:cNvSpPr/>
          <p:nvPr/>
        </p:nvSpPr>
        <p:spPr bwMode="auto">
          <a:xfrm>
            <a:off x="7315200" y="5670468"/>
            <a:ext cx="1828800" cy="733783"/>
          </a:xfrm>
          <a:prstGeom prst="wedgeRoundRectCallout">
            <a:avLst>
              <a:gd name="adj1" fmla="val -74729"/>
              <a:gd name="adj2" fmla="val -5078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There is an object involved</a:t>
            </a:r>
            <a:endParaRPr kumimoji="0" lang="en-US" sz="1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5D0E67E-4927-4B7C-B03B-DADFF9C5C6A5}" type="slidenum">
              <a:rPr lang="en-US" smtClean="0"/>
              <a:pPr/>
              <a:t>21</a:t>
            </a:fld>
            <a:endParaRPr lang="en-US" smtClean="0"/>
          </a:p>
        </p:txBody>
      </p:sp>
      <p:sp>
        <p:nvSpPr>
          <p:cNvPr id="24579" name="Rectangle 2"/>
          <p:cNvSpPr>
            <a:spLocks noGrp="1" noChangeArrowheads="1"/>
          </p:cNvSpPr>
          <p:nvPr>
            <p:ph type="title"/>
          </p:nvPr>
        </p:nvSpPr>
        <p:spPr>
          <a:xfrm>
            <a:off x="1447800" y="152400"/>
            <a:ext cx="7086600" cy="623888"/>
          </a:xfrm>
        </p:spPr>
        <p:txBody>
          <a:bodyPr/>
          <a:lstStyle/>
          <a:p>
            <a:pPr eaLnBrk="1" hangingPunct="1"/>
            <a:r>
              <a:rPr lang="en-US" sz="2800" i="1" smtClean="0">
                <a:latin typeface="Arial" charset="0"/>
              </a:rPr>
              <a:t>AutoResetEvent</a:t>
            </a:r>
            <a:r>
              <a:rPr lang="en-US" sz="2800" smtClean="0"/>
              <a:t>  vs. </a:t>
            </a:r>
            <a:r>
              <a:rPr lang="en-US" sz="2800" i="1" smtClean="0">
                <a:latin typeface="Arial" charset="0"/>
              </a:rPr>
              <a:t>ManualResetEvent</a:t>
            </a:r>
          </a:p>
        </p:txBody>
      </p:sp>
      <p:sp>
        <p:nvSpPr>
          <p:cNvPr id="24580" name="Rectangle 3"/>
          <p:cNvSpPr>
            <a:spLocks noGrp="1" noChangeArrowheads="1"/>
          </p:cNvSpPr>
          <p:nvPr>
            <p:ph type="body" idx="1"/>
          </p:nvPr>
        </p:nvSpPr>
        <p:spPr>
          <a:xfrm>
            <a:off x="457200" y="1676400"/>
            <a:ext cx="8534400" cy="5334000"/>
          </a:xfrm>
          <a:noFill/>
        </p:spPr>
        <p:txBody>
          <a:bodyPr/>
          <a:lstStyle/>
          <a:p>
            <a:pPr marL="457200" indent="-457200" eaLnBrk="1" hangingPunct="1">
              <a:tabLst>
                <a:tab pos="457200" algn="l"/>
                <a:tab pos="914400" algn="l"/>
                <a:tab pos="1371600" algn="l"/>
                <a:tab pos="1828800" algn="l"/>
              </a:tabLst>
            </a:pPr>
            <a:r>
              <a:rPr lang="en-US" sz="2400" i="1" dirty="0" err="1" smtClean="0">
                <a:latin typeface="Arial" charset="0"/>
              </a:rPr>
              <a:t>AutoResetEvent</a:t>
            </a:r>
            <a:r>
              <a:rPr lang="en-US" sz="2400" i="1" dirty="0" smtClean="0">
                <a:latin typeface="Arial" charset="0"/>
              </a:rPr>
              <a:t> </a:t>
            </a:r>
            <a:r>
              <a:rPr lang="en-US" sz="2400" dirty="0" smtClean="0">
                <a:latin typeface="Arial" charset="0"/>
              </a:rPr>
              <a:t>Class</a:t>
            </a:r>
          </a:p>
          <a:p>
            <a:pPr marL="857250" lvl="1" eaLnBrk="1" hangingPunct="1">
              <a:tabLst>
                <a:tab pos="457200" algn="l"/>
                <a:tab pos="914400" algn="l"/>
                <a:tab pos="1371600" algn="l"/>
                <a:tab pos="1828800" algn="l"/>
              </a:tabLst>
            </a:pPr>
            <a:r>
              <a:rPr lang="en-US" sz="2400" i="1" dirty="0">
                <a:latin typeface="Arial" charset="0"/>
              </a:rPr>
              <a:t>event1.</a:t>
            </a:r>
            <a:r>
              <a:rPr lang="en-US" sz="2400" i="1" dirty="0">
                <a:solidFill>
                  <a:srgbClr val="990000"/>
                </a:solidFill>
                <a:latin typeface="Arial" charset="0"/>
              </a:rPr>
              <a:t>reset</a:t>
            </a:r>
            <a:r>
              <a:rPr lang="en-US" sz="2400" i="1" dirty="0">
                <a:latin typeface="Arial" charset="0"/>
              </a:rPr>
              <a:t> </a:t>
            </a:r>
            <a:r>
              <a:rPr lang="en-US" sz="2400" dirty="0" smtClean="0">
                <a:latin typeface="Arial" charset="0"/>
              </a:rPr>
              <a:t>do not need to be called explicitly;</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smtClean="0">
                <a:latin typeface="Arial" charset="0"/>
              </a:rPr>
              <a:t>It is called </a:t>
            </a:r>
            <a:r>
              <a:rPr lang="en-US" sz="2400" i="1" dirty="0">
                <a:latin typeface="Arial" charset="0"/>
              </a:rPr>
              <a:t>automatically </a:t>
            </a:r>
            <a:r>
              <a:rPr lang="en-US" sz="2400" i="1" dirty="0" smtClean="0">
                <a:latin typeface="Arial" charset="0"/>
              </a:rPr>
              <a:t>before event1.WaitOne method is called;</a:t>
            </a:r>
          </a:p>
          <a:p>
            <a:pPr marL="857250" lvl="1" eaLnBrk="1" hangingPunct="1">
              <a:tabLst>
                <a:tab pos="457200" algn="l"/>
                <a:tab pos="914400" algn="l"/>
                <a:tab pos="1371600" algn="l"/>
                <a:tab pos="1828800" algn="l"/>
              </a:tabLst>
            </a:pPr>
            <a:r>
              <a:rPr lang="en-US" sz="2400" i="1" dirty="0" err="1" smtClean="0">
                <a:latin typeface="Arial" charset="0"/>
              </a:rPr>
              <a:t>WaitOne</a:t>
            </a:r>
            <a:r>
              <a:rPr lang="en-US" sz="2400" i="1" dirty="0" smtClean="0">
                <a:latin typeface="Arial" charset="0"/>
              </a:rPr>
              <a:t> will always be blocked and activated by a later event1.set</a:t>
            </a:r>
          </a:p>
          <a:p>
            <a:pPr marL="857250" lvl="1" eaLnBrk="1" hangingPunct="1">
              <a:tabLst>
                <a:tab pos="457200" algn="l"/>
                <a:tab pos="914400" algn="l"/>
                <a:tab pos="1371600" algn="l"/>
                <a:tab pos="1828800" algn="l"/>
              </a:tabLst>
            </a:pPr>
            <a:r>
              <a:rPr lang="en-US" sz="2400" i="1" dirty="0" smtClean="0">
                <a:latin typeface="Arial" charset="0"/>
              </a:rPr>
              <a:t>It only triggers one thread at a time</a:t>
            </a:r>
          </a:p>
          <a:p>
            <a:pPr marL="457200" indent="-457200" eaLnBrk="1" hangingPunct="1">
              <a:tabLst>
                <a:tab pos="457200" algn="l"/>
                <a:tab pos="914400" algn="l"/>
                <a:tab pos="1371600" algn="l"/>
                <a:tab pos="1828800" algn="l"/>
              </a:tabLst>
            </a:pPr>
            <a:r>
              <a:rPr lang="en-US" sz="2400" dirty="0" smtClean="0">
                <a:latin typeface="Arial" charset="0"/>
              </a:rPr>
              <a:t>If</a:t>
            </a:r>
            <a:r>
              <a:rPr lang="en-US" sz="2400" i="1" dirty="0" smtClean="0">
                <a:latin typeface="Arial" charset="0"/>
              </a:rPr>
              <a:t> </a:t>
            </a:r>
            <a:r>
              <a:rPr lang="en-US" sz="2400" i="1" dirty="0" err="1" smtClean="0">
                <a:latin typeface="Arial" charset="0"/>
              </a:rPr>
              <a:t>ManualResetEvent</a:t>
            </a:r>
            <a:r>
              <a:rPr lang="en-US" sz="2400" i="1" dirty="0" smtClean="0">
                <a:latin typeface="Arial" charset="0"/>
              </a:rPr>
              <a:t> C</a:t>
            </a:r>
            <a:r>
              <a:rPr lang="en-US" sz="2400" dirty="0" smtClean="0">
                <a:latin typeface="Arial" charset="0"/>
              </a:rPr>
              <a:t>lass is used in the program</a:t>
            </a:r>
          </a:p>
          <a:p>
            <a:pPr marL="857250" lvl="1" eaLnBrk="1" hangingPunct="1">
              <a:tabLst>
                <a:tab pos="457200" algn="l"/>
                <a:tab pos="914400" algn="l"/>
                <a:tab pos="1371600" algn="l"/>
                <a:tab pos="1828800" algn="l"/>
              </a:tabLst>
            </a:pPr>
            <a:r>
              <a:rPr lang="en-US" sz="2400" i="1" dirty="0" smtClean="0">
                <a:latin typeface="Arial" charset="0"/>
              </a:rPr>
              <a:t>event1.reset </a:t>
            </a:r>
            <a:r>
              <a:rPr lang="en-US" sz="2400" dirty="0" smtClean="0">
                <a:latin typeface="Arial" charset="0"/>
              </a:rPr>
              <a:t>needs to be called before each</a:t>
            </a:r>
            <a:r>
              <a:rPr lang="en-US" sz="2400" i="1" dirty="0" smtClean="0">
                <a:latin typeface="Arial" charset="0"/>
              </a:rPr>
              <a:t> event1.WaitOne </a:t>
            </a:r>
            <a:r>
              <a:rPr lang="en-US" sz="2400" dirty="0" smtClean="0">
                <a:latin typeface="Arial" charset="0"/>
              </a:rPr>
              <a:t>call</a:t>
            </a:r>
            <a:r>
              <a:rPr lang="en-US" sz="2400" i="1" dirty="0" smtClean="0">
                <a:latin typeface="Arial" charset="0"/>
              </a:rPr>
              <a:t>.</a:t>
            </a:r>
          </a:p>
          <a:p>
            <a:pPr marL="857250" lvl="1" eaLnBrk="1" hangingPunct="1">
              <a:tabLst>
                <a:tab pos="457200" algn="l"/>
                <a:tab pos="914400" algn="l"/>
                <a:tab pos="1371600" algn="l"/>
                <a:tab pos="1828800" algn="l"/>
              </a:tabLst>
            </a:pPr>
            <a:r>
              <a:rPr lang="en-US" sz="2400" i="1" dirty="0" smtClean="0">
                <a:latin typeface="Arial" charset="0"/>
              </a:rPr>
              <a:t>It triggers all threads waiting for the event</a:t>
            </a:r>
            <a:endParaRPr lang="en-US" sz="2400" dirty="0" smtClean="0">
              <a:latin typeface="Arial" charset="0"/>
            </a:endParaRPr>
          </a:p>
        </p:txBody>
      </p:sp>
      <p:pic>
        <p:nvPicPr>
          <p:cNvPr id="24581" name="Picture 4" descr="MCj02088780000[1]"/>
          <p:cNvPicPr>
            <a:picLocks noChangeAspect="1" noChangeArrowheads="1"/>
          </p:cNvPicPr>
          <p:nvPr/>
        </p:nvPicPr>
        <p:blipFill>
          <a:blip r:embed="rId3" cstate="print"/>
          <a:srcRect/>
          <a:stretch>
            <a:fillRect/>
          </a:stretch>
        </p:blipFill>
        <p:spPr bwMode="auto">
          <a:xfrm>
            <a:off x="6945313" y="1004888"/>
            <a:ext cx="2046287" cy="112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1600200" y="990600"/>
            <a:ext cx="6934200" cy="1462088"/>
          </a:xfrm>
        </p:spPr>
        <p:txBody>
          <a:bodyPr/>
          <a:lstStyle/>
          <a:p>
            <a:r>
              <a:rPr lang="en-US" smtClean="0"/>
              <a:t>Event-Driven Programming Paradigm</a:t>
            </a:r>
          </a:p>
        </p:txBody>
      </p:sp>
      <p:sp>
        <p:nvSpPr>
          <p:cNvPr id="25603" name="Subtitle 2"/>
          <p:cNvSpPr>
            <a:spLocks noGrp="1"/>
          </p:cNvSpPr>
          <p:nvPr>
            <p:ph type="subTitle" idx="1"/>
          </p:nvPr>
        </p:nvSpPr>
        <p:spPr/>
        <p:txBody>
          <a:bodyPr/>
          <a:lstStyle/>
          <a:p>
            <a:r>
              <a:rPr lang="en-US" b="1" dirty="0" smtClean="0"/>
              <a:t>Events and Delegates</a:t>
            </a:r>
          </a:p>
          <a:p>
            <a:r>
              <a:rPr lang="en-US" dirty="0" smtClean="0"/>
              <a:t>Reading: Text Section 2.6</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General Event-Driven </a:t>
            </a:r>
            <a:r>
              <a:rPr lang="en-US" dirty="0" smtClean="0"/>
              <a:t>Programming</a:t>
            </a:r>
          </a:p>
        </p:txBody>
      </p:sp>
      <p:sp>
        <p:nvSpPr>
          <p:cNvPr id="26627" name="Content Placeholder 2"/>
          <p:cNvSpPr>
            <a:spLocks noGrp="1"/>
          </p:cNvSpPr>
          <p:nvPr>
            <p:ph idx="1"/>
          </p:nvPr>
        </p:nvSpPr>
        <p:spPr>
          <a:xfrm>
            <a:off x="381000" y="1066800"/>
            <a:ext cx="8305800" cy="5638800"/>
          </a:xfrm>
        </p:spPr>
        <p:txBody>
          <a:bodyPr/>
          <a:lstStyle/>
          <a:p>
            <a:r>
              <a:rPr lang="en-US" dirty="0" smtClean="0"/>
              <a:t>Event-driven programming is a programming paradigm which allows interactions between the computer program and the user or the  environment;</a:t>
            </a:r>
          </a:p>
          <a:p>
            <a:r>
              <a:rPr lang="en-US" dirty="0" smtClean="0"/>
              <a:t>It assumes </a:t>
            </a:r>
            <a:r>
              <a:rPr lang="en-US" dirty="0" smtClean="0">
                <a:solidFill>
                  <a:srgbClr val="0000FF"/>
                </a:solidFill>
              </a:rPr>
              <a:t>unlimited number </a:t>
            </a:r>
            <a:r>
              <a:rPr lang="en-US" dirty="0" smtClean="0"/>
              <a:t>of processors available. The job can be done at an event’s occurrence. No need to wait for the processor’s availability.</a:t>
            </a:r>
          </a:p>
          <a:p>
            <a:r>
              <a:rPr lang="en-US" dirty="0" smtClean="0"/>
              <a:t>The execution flows of the program are determined by </a:t>
            </a:r>
          </a:p>
          <a:p>
            <a:pPr lvl="1">
              <a:buFont typeface="Wingdings" pitchFamily="2" charset="2"/>
              <a:buChar char="q"/>
            </a:pPr>
            <a:r>
              <a:rPr lang="en-US" dirty="0" smtClean="0"/>
              <a:t>user actions, such as a mouse click or a key press in GUI programming!</a:t>
            </a:r>
          </a:p>
          <a:p>
            <a:pPr lvl="1">
              <a:buFont typeface="Wingdings" pitchFamily="2" charset="2"/>
              <a:buChar char="q"/>
            </a:pPr>
            <a:r>
              <a:rPr lang="en-US" dirty="0" smtClean="0"/>
              <a:t>sensor outputs (e.g., touch sensor, motion sensor, etc.), and  </a:t>
            </a:r>
          </a:p>
          <a:p>
            <a:pPr lvl="1">
              <a:buFont typeface="Wingdings" pitchFamily="2" charset="2"/>
              <a:buChar char="q"/>
            </a:pPr>
            <a:r>
              <a:rPr lang="en-US" dirty="0" smtClean="0"/>
              <a:t>messages from other programs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43000" y="198438"/>
            <a:ext cx="7848600" cy="563562"/>
          </a:xfrm>
        </p:spPr>
        <p:txBody>
          <a:bodyPr/>
          <a:lstStyle/>
          <a:p>
            <a:r>
              <a:rPr lang="en-US" dirty="0" smtClean="0"/>
              <a:t>Control Flow-Based Programming (Polling)</a:t>
            </a:r>
          </a:p>
        </p:txBody>
      </p:sp>
      <p:sp>
        <p:nvSpPr>
          <p:cNvPr id="27651" name="Rectangle 3"/>
          <p:cNvSpPr>
            <a:spLocks noChangeArrowheads="1"/>
          </p:cNvSpPr>
          <p:nvPr/>
        </p:nvSpPr>
        <p:spPr bwMode="auto">
          <a:xfrm>
            <a:off x="1371600" y="1219200"/>
            <a:ext cx="3276600" cy="5486400"/>
          </a:xfrm>
          <a:prstGeom prst="rect">
            <a:avLst/>
          </a:prstGeom>
          <a:solidFill>
            <a:srgbClr val="FFFFCC"/>
          </a:solidFill>
          <a:ln w="9525" algn="ctr">
            <a:solidFill>
              <a:schemeClr val="bg1"/>
            </a:solidFill>
            <a:round/>
            <a:headEnd/>
            <a:tailEnd/>
          </a:ln>
        </p:spPr>
        <p:txBody>
          <a:bodyPr/>
          <a:lstStyle/>
          <a:p>
            <a:endParaRPr lang="en-US"/>
          </a:p>
        </p:txBody>
      </p:sp>
      <p:sp>
        <p:nvSpPr>
          <p:cNvPr id="27652" name="TextBox 4"/>
          <p:cNvSpPr txBox="1">
            <a:spLocks noChangeArrowheads="1"/>
          </p:cNvSpPr>
          <p:nvPr/>
        </p:nvSpPr>
        <p:spPr bwMode="auto">
          <a:xfrm>
            <a:off x="685800" y="1219200"/>
            <a:ext cx="671513" cy="369888"/>
          </a:xfrm>
          <a:prstGeom prst="rect">
            <a:avLst/>
          </a:prstGeom>
          <a:solidFill>
            <a:schemeClr val="bg1"/>
          </a:solidFill>
          <a:ln w="9525">
            <a:noFill/>
            <a:miter lim="800000"/>
            <a:headEnd/>
            <a:tailEnd/>
          </a:ln>
        </p:spPr>
        <p:txBody>
          <a:bodyPr wrap="none">
            <a:spAutoFit/>
          </a:bodyPr>
          <a:lstStyle/>
          <a:p>
            <a:r>
              <a:rPr lang="en-US"/>
              <a:t>Main</a:t>
            </a:r>
          </a:p>
        </p:txBody>
      </p:sp>
      <p:sp>
        <p:nvSpPr>
          <p:cNvPr id="27653" name="Rectangle 5"/>
          <p:cNvSpPr>
            <a:spLocks noChangeArrowheads="1"/>
          </p:cNvSpPr>
          <p:nvPr/>
        </p:nvSpPr>
        <p:spPr bwMode="auto">
          <a:xfrm>
            <a:off x="2514600" y="1676400"/>
            <a:ext cx="1219200" cy="533400"/>
          </a:xfrm>
          <a:prstGeom prst="rect">
            <a:avLst/>
          </a:prstGeom>
          <a:solidFill>
            <a:srgbClr val="00B8FF"/>
          </a:solidFill>
          <a:ln w="9525" algn="ctr">
            <a:solidFill>
              <a:schemeClr val="tx1"/>
            </a:solidFill>
            <a:round/>
            <a:headEnd/>
            <a:tailEnd/>
          </a:ln>
        </p:spPr>
        <p:txBody>
          <a:bodyPr/>
          <a:lstStyle/>
          <a:p>
            <a:endParaRPr lang="en-US"/>
          </a:p>
        </p:txBody>
      </p:sp>
      <p:sp>
        <p:nvSpPr>
          <p:cNvPr id="27654" name="Oval 6"/>
          <p:cNvSpPr>
            <a:spLocks noChangeArrowheads="1"/>
          </p:cNvSpPr>
          <p:nvPr/>
        </p:nvSpPr>
        <p:spPr bwMode="auto">
          <a:xfrm>
            <a:off x="2971800" y="2514600"/>
            <a:ext cx="304800" cy="304800"/>
          </a:xfrm>
          <a:prstGeom prst="ellipse">
            <a:avLst/>
          </a:prstGeom>
          <a:solidFill>
            <a:srgbClr val="00B8FF"/>
          </a:solidFill>
          <a:ln w="9525" algn="ctr">
            <a:solidFill>
              <a:schemeClr val="tx1"/>
            </a:solidFill>
            <a:round/>
            <a:headEnd/>
            <a:tailEnd/>
          </a:ln>
        </p:spPr>
        <p:txBody>
          <a:bodyPr/>
          <a:lstStyle/>
          <a:p>
            <a:endParaRPr lang="en-US"/>
          </a:p>
        </p:txBody>
      </p:sp>
      <p:sp>
        <p:nvSpPr>
          <p:cNvPr id="27655" name="Rectangle 7"/>
          <p:cNvSpPr>
            <a:spLocks noChangeArrowheads="1"/>
          </p:cNvSpPr>
          <p:nvPr/>
        </p:nvSpPr>
        <p:spPr bwMode="auto">
          <a:xfrm>
            <a:off x="5257800" y="1905000"/>
            <a:ext cx="1371600" cy="533400"/>
          </a:xfrm>
          <a:prstGeom prst="rect">
            <a:avLst/>
          </a:prstGeom>
          <a:solidFill>
            <a:srgbClr val="FFFFCC"/>
          </a:solidFill>
          <a:ln w="9525" algn="ctr">
            <a:solidFill>
              <a:schemeClr val="tx1"/>
            </a:solidFill>
            <a:round/>
            <a:headEnd/>
            <a:tailEnd/>
          </a:ln>
        </p:spPr>
        <p:txBody>
          <a:bodyPr/>
          <a:lstStyle/>
          <a:p>
            <a:pPr algn="ctr"/>
            <a:r>
              <a:rPr lang="en-US"/>
              <a:t>Temperature</a:t>
            </a:r>
          </a:p>
        </p:txBody>
      </p:sp>
      <p:sp>
        <p:nvSpPr>
          <p:cNvPr id="27656" name="Rectangle 8"/>
          <p:cNvSpPr>
            <a:spLocks noChangeArrowheads="1"/>
          </p:cNvSpPr>
          <p:nvPr/>
        </p:nvSpPr>
        <p:spPr bwMode="auto">
          <a:xfrm>
            <a:off x="5257800" y="4724400"/>
            <a:ext cx="1371600" cy="609600"/>
          </a:xfrm>
          <a:prstGeom prst="rect">
            <a:avLst/>
          </a:prstGeom>
          <a:solidFill>
            <a:srgbClr val="CCFFFF"/>
          </a:solidFill>
          <a:ln w="9525" algn="ctr">
            <a:solidFill>
              <a:schemeClr val="tx1"/>
            </a:solidFill>
            <a:round/>
            <a:headEnd/>
            <a:tailEnd/>
          </a:ln>
        </p:spPr>
        <p:txBody>
          <a:bodyPr/>
          <a:lstStyle/>
          <a:p>
            <a:pPr algn="ctr"/>
            <a:r>
              <a:rPr lang="en-US"/>
              <a:t>Breaking News</a:t>
            </a:r>
          </a:p>
        </p:txBody>
      </p:sp>
      <p:sp>
        <p:nvSpPr>
          <p:cNvPr id="10" name="Rectangle 9"/>
          <p:cNvSpPr/>
          <p:nvPr/>
        </p:nvSpPr>
        <p:spPr bwMode="auto">
          <a:xfrm>
            <a:off x="5257800" y="3276600"/>
            <a:ext cx="1371600" cy="6096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Exchange rate</a:t>
            </a:r>
          </a:p>
        </p:txBody>
      </p:sp>
      <p:cxnSp>
        <p:nvCxnSpPr>
          <p:cNvPr id="27658" name="Straight Arrow Connector 13"/>
          <p:cNvCxnSpPr>
            <a:cxnSpLocks noChangeShapeType="1"/>
            <a:stCxn id="27654" idx="7"/>
          </p:cNvCxnSpPr>
          <p:nvPr/>
        </p:nvCxnSpPr>
        <p:spPr bwMode="auto">
          <a:xfrm rot="5400000" flipH="1" flipV="1">
            <a:off x="3917950" y="1219200"/>
            <a:ext cx="654050" cy="2025650"/>
          </a:xfrm>
          <a:prstGeom prst="straightConnector1">
            <a:avLst/>
          </a:prstGeom>
          <a:noFill/>
          <a:ln w="9525" algn="ctr">
            <a:solidFill>
              <a:schemeClr val="tx1"/>
            </a:solidFill>
            <a:round/>
            <a:headEnd/>
            <a:tailEnd type="arrow" w="med" len="med"/>
          </a:ln>
        </p:spPr>
      </p:cxnSp>
      <p:cxnSp>
        <p:nvCxnSpPr>
          <p:cNvPr id="27659" name="Straight Arrow Connector 15"/>
          <p:cNvCxnSpPr>
            <a:cxnSpLocks noChangeShapeType="1"/>
            <a:endCxn id="27654" idx="6"/>
          </p:cNvCxnSpPr>
          <p:nvPr/>
        </p:nvCxnSpPr>
        <p:spPr bwMode="auto">
          <a:xfrm rot="10800000" flipV="1">
            <a:off x="3276600" y="2438400"/>
            <a:ext cx="1981200" cy="228600"/>
          </a:xfrm>
          <a:prstGeom prst="straightConnector1">
            <a:avLst/>
          </a:prstGeom>
          <a:noFill/>
          <a:ln w="9525" algn="ctr">
            <a:solidFill>
              <a:schemeClr val="tx1"/>
            </a:solidFill>
            <a:round/>
            <a:headEnd/>
            <a:tailEnd type="arrow" w="med" len="med"/>
          </a:ln>
        </p:spPr>
      </p:cxnSp>
      <p:cxnSp>
        <p:nvCxnSpPr>
          <p:cNvPr id="27660" name="Straight Arrow Connector 17"/>
          <p:cNvCxnSpPr>
            <a:cxnSpLocks noChangeShapeType="1"/>
            <a:stCxn id="27653" idx="2"/>
            <a:endCxn id="27654" idx="0"/>
          </p:cNvCxnSpPr>
          <p:nvPr/>
        </p:nvCxnSpPr>
        <p:spPr bwMode="auto">
          <a:xfrm rot="5400000">
            <a:off x="2971801" y="2362200"/>
            <a:ext cx="304800" cy="3175"/>
          </a:xfrm>
          <a:prstGeom prst="straightConnector1">
            <a:avLst/>
          </a:prstGeom>
          <a:noFill/>
          <a:ln w="9525" algn="ctr">
            <a:solidFill>
              <a:schemeClr val="tx1"/>
            </a:solidFill>
            <a:round/>
            <a:headEnd/>
            <a:tailEnd type="arrow" w="med" len="med"/>
          </a:ln>
        </p:spPr>
      </p:cxnSp>
      <p:sp>
        <p:nvSpPr>
          <p:cNvPr id="27661" name="Rectangle 19"/>
          <p:cNvSpPr>
            <a:spLocks noChangeArrowheads="1"/>
          </p:cNvSpPr>
          <p:nvPr/>
        </p:nvSpPr>
        <p:spPr bwMode="auto">
          <a:xfrm>
            <a:off x="2514600" y="3048000"/>
            <a:ext cx="1219200" cy="533400"/>
          </a:xfrm>
          <a:prstGeom prst="rect">
            <a:avLst/>
          </a:prstGeom>
          <a:solidFill>
            <a:srgbClr val="00B8FF"/>
          </a:solidFill>
          <a:ln w="9525" algn="ctr">
            <a:solidFill>
              <a:schemeClr val="tx1"/>
            </a:solidFill>
            <a:round/>
            <a:headEnd/>
            <a:tailEnd/>
          </a:ln>
        </p:spPr>
        <p:txBody>
          <a:bodyPr/>
          <a:lstStyle/>
          <a:p>
            <a:endParaRPr lang="en-US"/>
          </a:p>
        </p:txBody>
      </p:sp>
      <p:sp>
        <p:nvSpPr>
          <p:cNvPr id="27662" name="Oval 20"/>
          <p:cNvSpPr>
            <a:spLocks noChangeArrowheads="1"/>
          </p:cNvSpPr>
          <p:nvPr/>
        </p:nvSpPr>
        <p:spPr bwMode="auto">
          <a:xfrm>
            <a:off x="2971800" y="3886200"/>
            <a:ext cx="304800" cy="304800"/>
          </a:xfrm>
          <a:prstGeom prst="ellipse">
            <a:avLst/>
          </a:prstGeom>
          <a:solidFill>
            <a:srgbClr val="00B8FF"/>
          </a:solidFill>
          <a:ln w="9525" algn="ctr">
            <a:solidFill>
              <a:schemeClr val="tx1"/>
            </a:solidFill>
            <a:round/>
            <a:headEnd/>
            <a:tailEnd/>
          </a:ln>
        </p:spPr>
        <p:txBody>
          <a:bodyPr/>
          <a:lstStyle/>
          <a:p>
            <a:endParaRPr lang="en-US"/>
          </a:p>
        </p:txBody>
      </p:sp>
      <p:cxnSp>
        <p:nvCxnSpPr>
          <p:cNvPr id="27663" name="Straight Arrow Connector 21"/>
          <p:cNvCxnSpPr>
            <a:cxnSpLocks noChangeShapeType="1"/>
            <a:stCxn id="27661" idx="2"/>
            <a:endCxn id="27662" idx="0"/>
          </p:cNvCxnSpPr>
          <p:nvPr/>
        </p:nvCxnSpPr>
        <p:spPr bwMode="auto">
          <a:xfrm rot="5400000">
            <a:off x="2971801" y="3733800"/>
            <a:ext cx="304800" cy="3175"/>
          </a:xfrm>
          <a:prstGeom prst="straightConnector1">
            <a:avLst/>
          </a:prstGeom>
          <a:noFill/>
          <a:ln w="9525" algn="ctr">
            <a:solidFill>
              <a:schemeClr val="tx1"/>
            </a:solidFill>
            <a:round/>
            <a:headEnd/>
            <a:tailEnd type="arrow" w="med" len="med"/>
          </a:ln>
        </p:spPr>
      </p:cxnSp>
      <p:cxnSp>
        <p:nvCxnSpPr>
          <p:cNvPr id="27664" name="Straight Arrow Connector 23"/>
          <p:cNvCxnSpPr>
            <a:cxnSpLocks noChangeShapeType="1"/>
            <a:stCxn id="27654" idx="4"/>
            <a:endCxn id="27661" idx="0"/>
          </p:cNvCxnSpPr>
          <p:nvPr/>
        </p:nvCxnSpPr>
        <p:spPr bwMode="auto">
          <a:xfrm rot="5400000">
            <a:off x="3009901" y="2933700"/>
            <a:ext cx="228600" cy="3175"/>
          </a:xfrm>
          <a:prstGeom prst="straightConnector1">
            <a:avLst/>
          </a:prstGeom>
          <a:noFill/>
          <a:ln w="9525" algn="ctr">
            <a:solidFill>
              <a:schemeClr val="tx1"/>
            </a:solidFill>
            <a:round/>
            <a:headEnd/>
            <a:tailEnd type="arrow" w="med" len="med"/>
          </a:ln>
        </p:spPr>
      </p:cxnSp>
      <p:cxnSp>
        <p:nvCxnSpPr>
          <p:cNvPr id="27665" name="Straight Arrow Connector 25"/>
          <p:cNvCxnSpPr>
            <a:cxnSpLocks noChangeShapeType="1"/>
            <a:stCxn id="27662" idx="7"/>
          </p:cNvCxnSpPr>
          <p:nvPr/>
        </p:nvCxnSpPr>
        <p:spPr bwMode="auto">
          <a:xfrm rot="5400000" flipH="1" flipV="1">
            <a:off x="3917950" y="2590800"/>
            <a:ext cx="654050" cy="2025650"/>
          </a:xfrm>
          <a:prstGeom prst="straightConnector1">
            <a:avLst/>
          </a:prstGeom>
          <a:noFill/>
          <a:ln w="9525" algn="ctr">
            <a:solidFill>
              <a:schemeClr val="tx1"/>
            </a:solidFill>
            <a:round/>
            <a:headEnd/>
            <a:tailEnd type="arrow" w="med" len="med"/>
          </a:ln>
        </p:spPr>
      </p:cxnSp>
      <p:cxnSp>
        <p:nvCxnSpPr>
          <p:cNvPr id="27666" name="Straight Arrow Connector 27"/>
          <p:cNvCxnSpPr>
            <a:cxnSpLocks noChangeShapeType="1"/>
            <a:endCxn id="27662" idx="6"/>
          </p:cNvCxnSpPr>
          <p:nvPr/>
        </p:nvCxnSpPr>
        <p:spPr bwMode="auto">
          <a:xfrm rot="10800000" flipV="1">
            <a:off x="3276600" y="3886200"/>
            <a:ext cx="1981200" cy="152400"/>
          </a:xfrm>
          <a:prstGeom prst="straightConnector1">
            <a:avLst/>
          </a:prstGeom>
          <a:noFill/>
          <a:ln w="9525" algn="ctr">
            <a:solidFill>
              <a:schemeClr val="tx1"/>
            </a:solidFill>
            <a:round/>
            <a:headEnd/>
            <a:tailEnd type="arrow" w="med" len="med"/>
          </a:ln>
        </p:spPr>
      </p:cxnSp>
      <p:sp>
        <p:nvSpPr>
          <p:cNvPr id="27667" name="Rectangle 28"/>
          <p:cNvSpPr>
            <a:spLocks noChangeArrowheads="1"/>
          </p:cNvSpPr>
          <p:nvPr/>
        </p:nvSpPr>
        <p:spPr bwMode="auto">
          <a:xfrm>
            <a:off x="1828800" y="4495800"/>
            <a:ext cx="1066800" cy="533400"/>
          </a:xfrm>
          <a:prstGeom prst="rect">
            <a:avLst/>
          </a:prstGeom>
          <a:solidFill>
            <a:srgbClr val="00B8FF"/>
          </a:solidFill>
          <a:ln w="9525" algn="ctr">
            <a:solidFill>
              <a:schemeClr val="tx1"/>
            </a:solidFill>
            <a:round/>
            <a:headEnd/>
            <a:tailEnd/>
          </a:ln>
        </p:spPr>
        <p:txBody>
          <a:bodyPr/>
          <a:lstStyle/>
          <a:p>
            <a:endParaRPr lang="en-US"/>
          </a:p>
        </p:txBody>
      </p:sp>
      <p:sp>
        <p:nvSpPr>
          <p:cNvPr id="27668" name="Rectangle 29"/>
          <p:cNvSpPr>
            <a:spLocks noChangeArrowheads="1"/>
          </p:cNvSpPr>
          <p:nvPr/>
        </p:nvSpPr>
        <p:spPr bwMode="auto">
          <a:xfrm>
            <a:off x="3352800" y="4495800"/>
            <a:ext cx="1066800" cy="533400"/>
          </a:xfrm>
          <a:prstGeom prst="rect">
            <a:avLst/>
          </a:prstGeom>
          <a:solidFill>
            <a:srgbClr val="00B8FF"/>
          </a:solidFill>
          <a:ln w="9525" algn="ctr">
            <a:solidFill>
              <a:schemeClr val="tx1"/>
            </a:solidFill>
            <a:round/>
            <a:headEnd/>
            <a:tailEnd/>
          </a:ln>
        </p:spPr>
        <p:txBody>
          <a:bodyPr/>
          <a:lstStyle/>
          <a:p>
            <a:endParaRPr lang="en-US"/>
          </a:p>
        </p:txBody>
      </p:sp>
      <p:cxnSp>
        <p:nvCxnSpPr>
          <p:cNvPr id="27669" name="Straight Arrow Connector 31"/>
          <p:cNvCxnSpPr>
            <a:cxnSpLocks noChangeShapeType="1"/>
            <a:stCxn id="27662" idx="3"/>
            <a:endCxn id="27667" idx="0"/>
          </p:cNvCxnSpPr>
          <p:nvPr/>
        </p:nvCxnSpPr>
        <p:spPr bwMode="auto">
          <a:xfrm rot="5400000">
            <a:off x="2514600" y="3994150"/>
            <a:ext cx="349250" cy="654050"/>
          </a:xfrm>
          <a:prstGeom prst="straightConnector1">
            <a:avLst/>
          </a:prstGeom>
          <a:noFill/>
          <a:ln w="9525" algn="ctr">
            <a:solidFill>
              <a:schemeClr val="tx1"/>
            </a:solidFill>
            <a:round/>
            <a:headEnd/>
            <a:tailEnd type="arrow" w="med" len="med"/>
          </a:ln>
        </p:spPr>
      </p:cxnSp>
      <p:cxnSp>
        <p:nvCxnSpPr>
          <p:cNvPr id="27670" name="Straight Arrow Connector 33"/>
          <p:cNvCxnSpPr>
            <a:cxnSpLocks noChangeShapeType="1"/>
            <a:stCxn id="27662" idx="5"/>
            <a:endCxn id="27668" idx="0"/>
          </p:cNvCxnSpPr>
          <p:nvPr/>
        </p:nvCxnSpPr>
        <p:spPr bwMode="auto">
          <a:xfrm rot="16200000" flipH="1">
            <a:off x="3384550" y="3994150"/>
            <a:ext cx="349250" cy="654050"/>
          </a:xfrm>
          <a:prstGeom prst="straightConnector1">
            <a:avLst/>
          </a:prstGeom>
          <a:noFill/>
          <a:ln w="9525" algn="ctr">
            <a:solidFill>
              <a:schemeClr val="tx1"/>
            </a:solidFill>
            <a:round/>
            <a:headEnd/>
            <a:tailEnd type="arrow" w="med" len="med"/>
          </a:ln>
        </p:spPr>
      </p:cxnSp>
      <p:sp>
        <p:nvSpPr>
          <p:cNvPr id="27671" name="TextBox 35"/>
          <p:cNvSpPr txBox="1">
            <a:spLocks noChangeArrowheads="1"/>
          </p:cNvSpPr>
          <p:nvPr/>
        </p:nvSpPr>
        <p:spPr bwMode="auto">
          <a:xfrm>
            <a:off x="4953000" y="1306513"/>
            <a:ext cx="1838325" cy="369887"/>
          </a:xfrm>
          <a:prstGeom prst="rect">
            <a:avLst/>
          </a:prstGeom>
          <a:solidFill>
            <a:schemeClr val="bg1"/>
          </a:solidFill>
          <a:ln w="9525">
            <a:noFill/>
            <a:miter lim="800000"/>
            <a:headEnd/>
            <a:tailEnd/>
          </a:ln>
        </p:spPr>
        <p:txBody>
          <a:bodyPr wrap="none">
            <a:spAutoFit/>
          </a:bodyPr>
          <a:lstStyle/>
          <a:p>
            <a:r>
              <a:rPr lang="en-US"/>
              <a:t>Methods/Services</a:t>
            </a:r>
          </a:p>
        </p:txBody>
      </p:sp>
      <p:sp>
        <p:nvSpPr>
          <p:cNvPr id="27672" name="Oval 36"/>
          <p:cNvSpPr>
            <a:spLocks noChangeArrowheads="1"/>
          </p:cNvSpPr>
          <p:nvPr/>
        </p:nvSpPr>
        <p:spPr bwMode="auto">
          <a:xfrm>
            <a:off x="3733800" y="5257800"/>
            <a:ext cx="304800" cy="304800"/>
          </a:xfrm>
          <a:prstGeom prst="ellipse">
            <a:avLst/>
          </a:prstGeom>
          <a:solidFill>
            <a:srgbClr val="00B8FF"/>
          </a:solidFill>
          <a:ln w="9525" algn="ctr">
            <a:solidFill>
              <a:schemeClr val="tx1"/>
            </a:solidFill>
            <a:round/>
            <a:headEnd/>
            <a:tailEnd/>
          </a:ln>
        </p:spPr>
        <p:txBody>
          <a:bodyPr/>
          <a:lstStyle/>
          <a:p>
            <a:endParaRPr lang="en-US"/>
          </a:p>
        </p:txBody>
      </p:sp>
      <p:cxnSp>
        <p:nvCxnSpPr>
          <p:cNvPr id="27673" name="Straight Arrow Connector 37"/>
          <p:cNvCxnSpPr>
            <a:cxnSpLocks noChangeShapeType="1"/>
            <a:stCxn id="27672" idx="7"/>
          </p:cNvCxnSpPr>
          <p:nvPr/>
        </p:nvCxnSpPr>
        <p:spPr bwMode="auto">
          <a:xfrm rot="5400000" flipH="1" flipV="1">
            <a:off x="4337050" y="4381500"/>
            <a:ext cx="577850" cy="1263650"/>
          </a:xfrm>
          <a:prstGeom prst="straightConnector1">
            <a:avLst/>
          </a:prstGeom>
          <a:noFill/>
          <a:ln w="9525" algn="ctr">
            <a:solidFill>
              <a:schemeClr val="tx1"/>
            </a:solidFill>
            <a:round/>
            <a:headEnd/>
            <a:tailEnd type="arrow" w="med" len="med"/>
          </a:ln>
        </p:spPr>
      </p:cxnSp>
      <p:cxnSp>
        <p:nvCxnSpPr>
          <p:cNvPr id="27674" name="Straight Arrow Connector 38"/>
          <p:cNvCxnSpPr>
            <a:cxnSpLocks noChangeShapeType="1"/>
            <a:endCxn id="27672" idx="6"/>
          </p:cNvCxnSpPr>
          <p:nvPr/>
        </p:nvCxnSpPr>
        <p:spPr bwMode="auto">
          <a:xfrm rot="10800000" flipV="1">
            <a:off x="4038600" y="5334000"/>
            <a:ext cx="1219200" cy="76200"/>
          </a:xfrm>
          <a:prstGeom prst="straightConnector1">
            <a:avLst/>
          </a:prstGeom>
          <a:noFill/>
          <a:ln w="9525" algn="ctr">
            <a:solidFill>
              <a:schemeClr val="tx1"/>
            </a:solidFill>
            <a:round/>
            <a:headEnd/>
            <a:tailEnd type="arrow" w="med" len="med"/>
          </a:ln>
        </p:spPr>
      </p:cxnSp>
      <p:cxnSp>
        <p:nvCxnSpPr>
          <p:cNvPr id="27675" name="Straight Arrow Connector 43"/>
          <p:cNvCxnSpPr>
            <a:cxnSpLocks noChangeShapeType="1"/>
            <a:stCxn id="27668" idx="2"/>
            <a:endCxn id="27672" idx="0"/>
          </p:cNvCxnSpPr>
          <p:nvPr/>
        </p:nvCxnSpPr>
        <p:spPr bwMode="auto">
          <a:xfrm rot="5400000">
            <a:off x="3771901" y="5143500"/>
            <a:ext cx="228600" cy="3175"/>
          </a:xfrm>
          <a:prstGeom prst="straightConnector1">
            <a:avLst/>
          </a:prstGeom>
          <a:noFill/>
          <a:ln w="9525" algn="ctr">
            <a:solidFill>
              <a:schemeClr val="tx1"/>
            </a:solidFill>
            <a:round/>
            <a:headEnd/>
            <a:tailEnd type="arrow" w="med" len="med"/>
          </a:ln>
        </p:spPr>
      </p:cxnSp>
      <p:cxnSp>
        <p:nvCxnSpPr>
          <p:cNvPr id="27676" name="Straight Arrow Connector 45"/>
          <p:cNvCxnSpPr>
            <a:cxnSpLocks noChangeShapeType="1"/>
            <a:stCxn id="27667" idx="2"/>
          </p:cNvCxnSpPr>
          <p:nvPr/>
        </p:nvCxnSpPr>
        <p:spPr bwMode="auto">
          <a:xfrm rot="16200000" flipH="1">
            <a:off x="2247900" y="5143500"/>
            <a:ext cx="685800" cy="457200"/>
          </a:xfrm>
          <a:prstGeom prst="straightConnector1">
            <a:avLst/>
          </a:prstGeom>
          <a:noFill/>
          <a:ln w="9525" algn="ctr">
            <a:solidFill>
              <a:schemeClr val="tx1"/>
            </a:solidFill>
            <a:round/>
            <a:headEnd/>
            <a:tailEnd type="arrow" w="med" len="med"/>
          </a:ln>
        </p:spPr>
      </p:cxnSp>
      <p:cxnSp>
        <p:nvCxnSpPr>
          <p:cNvPr id="27677" name="Straight Arrow Connector 49"/>
          <p:cNvCxnSpPr>
            <a:cxnSpLocks noChangeShapeType="1"/>
            <a:endCxn id="27653" idx="0"/>
          </p:cNvCxnSpPr>
          <p:nvPr/>
        </p:nvCxnSpPr>
        <p:spPr bwMode="auto">
          <a:xfrm rot="5400000">
            <a:off x="2819401" y="1371600"/>
            <a:ext cx="609600" cy="3175"/>
          </a:xfrm>
          <a:prstGeom prst="straightConnector1">
            <a:avLst/>
          </a:prstGeom>
          <a:noFill/>
          <a:ln w="9525" algn="ctr">
            <a:solidFill>
              <a:schemeClr val="tx1"/>
            </a:solidFill>
            <a:round/>
            <a:headEnd/>
            <a:tailEnd type="arrow" w="med" len="med"/>
          </a:ln>
        </p:spPr>
      </p:cxnSp>
      <p:sp>
        <p:nvSpPr>
          <p:cNvPr id="27678" name="Rectangle 29"/>
          <p:cNvSpPr>
            <a:spLocks noChangeArrowheads="1"/>
          </p:cNvSpPr>
          <p:nvPr/>
        </p:nvSpPr>
        <p:spPr bwMode="auto">
          <a:xfrm>
            <a:off x="2667000" y="5715000"/>
            <a:ext cx="1066800" cy="533400"/>
          </a:xfrm>
          <a:prstGeom prst="rect">
            <a:avLst/>
          </a:prstGeom>
          <a:solidFill>
            <a:srgbClr val="00B8FF"/>
          </a:solidFill>
          <a:ln w="9525" algn="ctr">
            <a:solidFill>
              <a:schemeClr val="tx1"/>
            </a:solidFill>
            <a:round/>
            <a:headEnd/>
            <a:tailEnd/>
          </a:ln>
        </p:spPr>
        <p:txBody>
          <a:bodyPr/>
          <a:lstStyle/>
          <a:p>
            <a:endParaRPr lang="en-US"/>
          </a:p>
        </p:txBody>
      </p:sp>
      <p:cxnSp>
        <p:nvCxnSpPr>
          <p:cNvPr id="27679" name="Straight Arrow Connector 34"/>
          <p:cNvCxnSpPr>
            <a:cxnSpLocks noChangeShapeType="1"/>
            <a:stCxn id="27672" idx="3"/>
          </p:cNvCxnSpPr>
          <p:nvPr/>
        </p:nvCxnSpPr>
        <p:spPr bwMode="auto">
          <a:xfrm rot="5400000">
            <a:off x="3505200" y="5441950"/>
            <a:ext cx="196850" cy="349250"/>
          </a:xfrm>
          <a:prstGeom prst="straightConnector1">
            <a:avLst/>
          </a:prstGeom>
          <a:noFill/>
          <a:ln w="9525" algn="ctr">
            <a:solidFill>
              <a:schemeClr val="tx1"/>
            </a:solidFill>
            <a:round/>
            <a:headEnd/>
            <a:tailEnd type="arrow" w="med" len="med"/>
          </a:ln>
        </p:spPr>
      </p:cxnSp>
      <p:cxnSp>
        <p:nvCxnSpPr>
          <p:cNvPr id="27680" name="Shape 38"/>
          <p:cNvCxnSpPr>
            <a:cxnSpLocks noChangeShapeType="1"/>
            <a:stCxn id="27678" idx="2"/>
            <a:endCxn id="27653" idx="0"/>
          </p:cNvCxnSpPr>
          <p:nvPr/>
        </p:nvCxnSpPr>
        <p:spPr bwMode="auto">
          <a:xfrm rot="5400000" flipH="1">
            <a:off x="876300" y="3924300"/>
            <a:ext cx="4572000" cy="76200"/>
          </a:xfrm>
          <a:prstGeom prst="bentConnector5">
            <a:avLst>
              <a:gd name="adj1" fmla="val -5000"/>
              <a:gd name="adj2" fmla="val 2050000"/>
              <a:gd name="adj3" fmla="val 105000"/>
            </a:avLst>
          </a:prstGeom>
          <a:noFill/>
          <a:ln w="9525" algn="ctr">
            <a:solidFill>
              <a:schemeClr val="tx1"/>
            </a:solidFill>
            <a:round/>
            <a:headEnd/>
            <a:tailEnd type="arrow" w="med" len="med"/>
          </a:ln>
        </p:spPr>
      </p:cxnSp>
      <p:sp>
        <p:nvSpPr>
          <p:cNvPr id="27681" name="TextBox 1"/>
          <p:cNvSpPr txBox="1">
            <a:spLocks noChangeArrowheads="1"/>
          </p:cNvSpPr>
          <p:nvPr/>
        </p:nvSpPr>
        <p:spPr bwMode="auto">
          <a:xfrm>
            <a:off x="5549285" y="5797550"/>
            <a:ext cx="851515" cy="369332"/>
          </a:xfrm>
          <a:prstGeom prst="rect">
            <a:avLst/>
          </a:prstGeom>
          <a:noFill/>
          <a:ln w="9525">
            <a:noFill/>
            <a:miter lim="800000"/>
            <a:headEnd/>
            <a:tailEnd/>
          </a:ln>
        </p:spPr>
        <p:txBody>
          <a:bodyPr wrap="none">
            <a:spAutoFit/>
          </a:bodyPr>
          <a:lstStyle/>
          <a:p>
            <a:r>
              <a:rPr lang="en-US" dirty="0"/>
              <a:t>P</a:t>
            </a:r>
            <a:r>
              <a:rPr lang="en-US" dirty="0" smtClean="0"/>
              <a:t>olling</a:t>
            </a:r>
            <a:endParaRPr lang="en-US" dirty="0"/>
          </a:p>
        </p:txBody>
      </p:sp>
      <p:sp>
        <p:nvSpPr>
          <p:cNvPr id="2" name="Rounded Rectangular Callout 1"/>
          <p:cNvSpPr/>
          <p:nvPr/>
        </p:nvSpPr>
        <p:spPr bwMode="auto">
          <a:xfrm>
            <a:off x="7467600" y="2898776"/>
            <a:ext cx="1600200" cy="1598612"/>
          </a:xfrm>
          <a:prstGeom prst="wedgeRoundRectCallout">
            <a:avLst>
              <a:gd name="adj1" fmla="val -109869"/>
              <a:gd name="adj2" fmla="val -8914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Only when the control flow is here: Processor available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35" name="Rounded Rectangular Callout 34"/>
          <p:cNvSpPr/>
          <p:nvPr/>
        </p:nvSpPr>
        <p:spPr bwMode="auto">
          <a:xfrm>
            <a:off x="7467600" y="2897188"/>
            <a:ext cx="1600200" cy="1598612"/>
          </a:xfrm>
          <a:prstGeom prst="wedgeRoundRectCallout">
            <a:avLst>
              <a:gd name="adj1" fmla="val -109869"/>
              <a:gd name="adj2" fmla="val -2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Only when the control flow is here: Processor available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36" name="Rounded Rectangular Callout 35"/>
          <p:cNvSpPr/>
          <p:nvPr/>
        </p:nvSpPr>
        <p:spPr bwMode="auto">
          <a:xfrm>
            <a:off x="7467600" y="2895600"/>
            <a:ext cx="1600200" cy="1598612"/>
          </a:xfrm>
          <a:prstGeom prst="wedgeRoundRectCallout">
            <a:avLst>
              <a:gd name="adj1" fmla="val -108540"/>
              <a:gd name="adj2" fmla="val 7447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Only when the control flow is here: Processor available</a:t>
            </a:r>
            <a:endParaRPr kumimoji="0" lang="en-US" sz="1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7681"/>
                                        </p:tgtEl>
                                        <p:attrNameLst>
                                          <p:attrName>style.visibility</p:attrName>
                                        </p:attrNameLst>
                                      </p:cBhvr>
                                      <p:to>
                                        <p:strVal val="visible"/>
                                      </p:to>
                                    </p:set>
                                    <p:anim calcmode="lin" valueType="num">
                                      <p:cBhvr additive="base">
                                        <p:cTn id="17" dur="500" fill="hold"/>
                                        <p:tgtEl>
                                          <p:spTgt spid="27681"/>
                                        </p:tgtEl>
                                        <p:attrNameLst>
                                          <p:attrName>ppt_x</p:attrName>
                                        </p:attrNameLst>
                                      </p:cBhvr>
                                      <p:tavLst>
                                        <p:tav tm="0">
                                          <p:val>
                                            <p:strVal val="#ppt_x"/>
                                          </p:val>
                                        </p:tav>
                                        <p:tav tm="100000">
                                          <p:val>
                                            <p:strVal val="#ppt_x"/>
                                          </p:val>
                                        </p:tav>
                                      </p:tavLst>
                                    </p:anim>
                                    <p:anim calcmode="lin" valueType="num">
                                      <p:cBhvr additive="base">
                                        <p:cTn id="18" dur="500" fill="hold"/>
                                        <p:tgtEl>
                                          <p:spTgt spid="27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1" grpId="0"/>
      <p:bldP spid="2"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rot="16200000">
            <a:off x="-2247900" y="2705100"/>
            <a:ext cx="5562600" cy="914400"/>
          </a:xfrm>
        </p:spPr>
        <p:txBody>
          <a:bodyPr/>
          <a:lstStyle/>
          <a:p>
            <a:r>
              <a:rPr lang="en-US" smtClean="0">
                <a:solidFill>
                  <a:srgbClr val="00B050"/>
                </a:solidFill>
              </a:rPr>
              <a:t>Event-Drive Programming</a:t>
            </a:r>
            <a:endParaRPr lang="en-US" smtClean="0"/>
          </a:p>
        </p:txBody>
      </p:sp>
      <p:sp>
        <p:nvSpPr>
          <p:cNvPr id="28675" name="Rectangle 3"/>
          <p:cNvSpPr>
            <a:spLocks noChangeArrowheads="1"/>
          </p:cNvSpPr>
          <p:nvPr/>
        </p:nvSpPr>
        <p:spPr bwMode="auto">
          <a:xfrm>
            <a:off x="1676400" y="533400"/>
            <a:ext cx="1676400" cy="914400"/>
          </a:xfrm>
          <a:prstGeom prst="rect">
            <a:avLst/>
          </a:prstGeom>
          <a:solidFill>
            <a:schemeClr val="bg1"/>
          </a:solidFill>
          <a:ln w="9525" algn="ctr">
            <a:solidFill>
              <a:schemeClr val="tx1"/>
            </a:solidFill>
            <a:round/>
            <a:headEnd/>
            <a:tailEnd/>
          </a:ln>
        </p:spPr>
        <p:txBody>
          <a:bodyPr/>
          <a:lstStyle/>
          <a:p>
            <a:pPr algn="ctr"/>
            <a:r>
              <a:rPr lang="en-US"/>
              <a:t>Control the motors</a:t>
            </a:r>
          </a:p>
        </p:txBody>
      </p:sp>
      <p:sp>
        <p:nvSpPr>
          <p:cNvPr id="28676" name="Rectangle 4"/>
          <p:cNvSpPr>
            <a:spLocks noChangeArrowheads="1"/>
          </p:cNvSpPr>
          <p:nvPr/>
        </p:nvSpPr>
        <p:spPr bwMode="auto">
          <a:xfrm>
            <a:off x="1676400" y="1447800"/>
            <a:ext cx="1676400" cy="1371600"/>
          </a:xfrm>
          <a:prstGeom prst="rect">
            <a:avLst/>
          </a:prstGeom>
          <a:solidFill>
            <a:schemeClr val="bg1"/>
          </a:solidFill>
          <a:ln w="9525" algn="ctr">
            <a:solidFill>
              <a:schemeClr val="tx1"/>
            </a:solidFill>
            <a:round/>
            <a:headEnd/>
            <a:tailEnd/>
          </a:ln>
        </p:spPr>
        <p:txBody>
          <a:bodyPr/>
          <a:lstStyle/>
          <a:p>
            <a:pPr algn="ctr"/>
            <a:r>
              <a:rPr lang="en-US"/>
              <a:t>Receiving information from base station</a:t>
            </a:r>
          </a:p>
        </p:txBody>
      </p:sp>
      <p:sp>
        <p:nvSpPr>
          <p:cNvPr id="11" name="Rectangle 10"/>
          <p:cNvSpPr>
            <a:spLocks noChangeArrowheads="1"/>
          </p:cNvSpPr>
          <p:nvPr/>
        </p:nvSpPr>
        <p:spPr bwMode="auto">
          <a:xfrm>
            <a:off x="6248400" y="1062038"/>
            <a:ext cx="1828800" cy="385762"/>
          </a:xfrm>
          <a:prstGeom prst="rect">
            <a:avLst/>
          </a:prstGeom>
          <a:solidFill>
            <a:schemeClr val="bg1"/>
          </a:solidFill>
          <a:ln w="9525" algn="ctr">
            <a:solidFill>
              <a:schemeClr val="tx1"/>
            </a:solidFill>
            <a:round/>
            <a:headEnd/>
            <a:tailEnd/>
          </a:ln>
        </p:spPr>
        <p:txBody>
          <a:bodyPr/>
          <a:lstStyle/>
          <a:p>
            <a:pPr algn="ctr"/>
            <a:r>
              <a:rPr lang="en-US"/>
              <a:t>Sonar sensor</a:t>
            </a:r>
          </a:p>
        </p:txBody>
      </p:sp>
      <p:sp>
        <p:nvSpPr>
          <p:cNvPr id="28678" name="Rectangle 15"/>
          <p:cNvSpPr>
            <a:spLocks noChangeArrowheads="1"/>
          </p:cNvSpPr>
          <p:nvPr/>
        </p:nvSpPr>
        <p:spPr bwMode="auto">
          <a:xfrm>
            <a:off x="1676400" y="2819400"/>
            <a:ext cx="1676400" cy="533400"/>
          </a:xfrm>
          <a:prstGeom prst="rect">
            <a:avLst/>
          </a:prstGeom>
          <a:solidFill>
            <a:schemeClr val="bg1"/>
          </a:solidFill>
          <a:ln w="9525" algn="ctr">
            <a:solidFill>
              <a:schemeClr val="tx1"/>
            </a:solidFill>
            <a:round/>
            <a:headEnd/>
            <a:tailEnd/>
          </a:ln>
        </p:spPr>
        <p:txBody>
          <a:bodyPr/>
          <a:lstStyle/>
          <a:p>
            <a:pPr algn="ctr"/>
            <a:r>
              <a:rPr lang="en-US"/>
              <a:t>Read Sensors</a:t>
            </a:r>
          </a:p>
        </p:txBody>
      </p:sp>
      <p:sp>
        <p:nvSpPr>
          <p:cNvPr id="21" name="Rectangle 20"/>
          <p:cNvSpPr>
            <a:spLocks noChangeArrowheads="1"/>
          </p:cNvSpPr>
          <p:nvPr/>
        </p:nvSpPr>
        <p:spPr bwMode="auto">
          <a:xfrm>
            <a:off x="6096000" y="3581400"/>
            <a:ext cx="1905000" cy="381000"/>
          </a:xfrm>
          <a:prstGeom prst="rect">
            <a:avLst/>
          </a:prstGeom>
          <a:solidFill>
            <a:schemeClr val="bg1"/>
          </a:solidFill>
          <a:ln w="9525" algn="ctr">
            <a:solidFill>
              <a:schemeClr val="tx1"/>
            </a:solidFill>
            <a:round/>
            <a:headEnd/>
            <a:tailEnd/>
          </a:ln>
        </p:spPr>
        <p:txBody>
          <a:bodyPr/>
          <a:lstStyle/>
          <a:p>
            <a:pPr algn="ctr"/>
            <a:r>
              <a:rPr lang="en-US"/>
              <a:t>Decompression</a:t>
            </a:r>
          </a:p>
        </p:txBody>
      </p:sp>
      <p:cxnSp>
        <p:nvCxnSpPr>
          <p:cNvPr id="22" name="Elbow Connector 21"/>
          <p:cNvCxnSpPr>
            <a:cxnSpLocks noChangeShapeType="1"/>
            <a:stCxn id="28678" idx="2"/>
            <a:endCxn id="21" idx="0"/>
          </p:cNvCxnSpPr>
          <p:nvPr/>
        </p:nvCxnSpPr>
        <p:spPr bwMode="auto">
          <a:xfrm rot="16200000" flipH="1">
            <a:off x="4667250" y="1200150"/>
            <a:ext cx="228600" cy="4533900"/>
          </a:xfrm>
          <a:prstGeom prst="bentConnector3">
            <a:avLst>
              <a:gd name="adj1" fmla="val 50000"/>
            </a:avLst>
          </a:prstGeom>
          <a:noFill/>
          <a:ln w="9525" algn="ctr">
            <a:solidFill>
              <a:schemeClr val="tx1"/>
            </a:solidFill>
            <a:round/>
            <a:headEnd/>
            <a:tailEnd type="arrow" w="med" len="med"/>
          </a:ln>
        </p:spPr>
      </p:cxnSp>
      <p:cxnSp>
        <p:nvCxnSpPr>
          <p:cNvPr id="23" name="Elbow Connector 22"/>
          <p:cNvCxnSpPr>
            <a:cxnSpLocks noChangeShapeType="1"/>
            <a:stCxn id="21" idx="2"/>
            <a:endCxn id="28729" idx="0"/>
          </p:cNvCxnSpPr>
          <p:nvPr/>
        </p:nvCxnSpPr>
        <p:spPr bwMode="auto">
          <a:xfrm rot="5400000">
            <a:off x="4667250" y="1809750"/>
            <a:ext cx="228600" cy="4533900"/>
          </a:xfrm>
          <a:prstGeom prst="bentConnector3">
            <a:avLst>
              <a:gd name="adj1" fmla="val 50000"/>
            </a:avLst>
          </a:prstGeom>
          <a:noFill/>
          <a:ln w="9525" algn="ctr">
            <a:solidFill>
              <a:schemeClr val="tx1"/>
            </a:solidFill>
            <a:round/>
            <a:headEnd/>
            <a:tailEnd type="arrow" w="med" len="med"/>
          </a:ln>
        </p:spPr>
      </p:cxnSp>
      <p:grpSp>
        <p:nvGrpSpPr>
          <p:cNvPr id="2" name="Group 73"/>
          <p:cNvGrpSpPr>
            <a:grpSpLocks/>
          </p:cNvGrpSpPr>
          <p:nvPr/>
        </p:nvGrpSpPr>
        <p:grpSpPr bwMode="auto">
          <a:xfrm>
            <a:off x="1676400" y="4191000"/>
            <a:ext cx="1676400" cy="1600200"/>
            <a:chOff x="1676400" y="4191002"/>
            <a:chExt cx="1676400" cy="1600201"/>
          </a:xfrm>
        </p:grpSpPr>
        <p:sp>
          <p:nvSpPr>
            <p:cNvPr id="28729" name="Rectangle 19"/>
            <p:cNvSpPr>
              <a:spLocks noChangeArrowheads="1"/>
            </p:cNvSpPr>
            <p:nvPr/>
          </p:nvSpPr>
          <p:spPr bwMode="auto">
            <a:xfrm>
              <a:off x="1676400" y="4191002"/>
              <a:ext cx="1676400" cy="609600"/>
            </a:xfrm>
            <a:prstGeom prst="rect">
              <a:avLst/>
            </a:prstGeom>
            <a:solidFill>
              <a:schemeClr val="bg1"/>
            </a:solidFill>
            <a:ln w="9525" algn="ctr">
              <a:solidFill>
                <a:schemeClr val="tx1"/>
              </a:solidFill>
              <a:round/>
              <a:headEnd/>
              <a:tailEnd/>
            </a:ln>
          </p:spPr>
          <p:txBody>
            <a:bodyPr/>
            <a:lstStyle/>
            <a:p>
              <a:pPr algn="ctr"/>
              <a:r>
                <a:rPr lang="en-US"/>
                <a:t>Image processing</a:t>
              </a:r>
            </a:p>
          </p:txBody>
        </p:sp>
        <p:sp>
          <p:nvSpPr>
            <p:cNvPr id="28730" name="Rectangle 23"/>
            <p:cNvSpPr>
              <a:spLocks noChangeArrowheads="1"/>
            </p:cNvSpPr>
            <p:nvPr/>
          </p:nvSpPr>
          <p:spPr bwMode="auto">
            <a:xfrm>
              <a:off x="1676400" y="4800602"/>
              <a:ext cx="1676400" cy="990601"/>
            </a:xfrm>
            <a:prstGeom prst="rect">
              <a:avLst/>
            </a:prstGeom>
            <a:solidFill>
              <a:schemeClr val="bg1"/>
            </a:solidFill>
            <a:ln w="9525" algn="ctr">
              <a:solidFill>
                <a:schemeClr val="tx1"/>
              </a:solidFill>
              <a:round/>
              <a:headEnd/>
              <a:tailEnd/>
            </a:ln>
          </p:spPr>
          <p:txBody>
            <a:bodyPr/>
            <a:lstStyle/>
            <a:p>
              <a:pPr algn="ctr"/>
              <a:r>
                <a:rPr lang="en-US"/>
                <a:t>Sending information to base station</a:t>
              </a:r>
            </a:p>
          </p:txBody>
        </p:sp>
      </p:grpSp>
      <p:sp>
        <p:nvSpPr>
          <p:cNvPr id="33" name="Rectangle 32"/>
          <p:cNvSpPr>
            <a:spLocks noChangeArrowheads="1"/>
          </p:cNvSpPr>
          <p:nvPr/>
        </p:nvSpPr>
        <p:spPr bwMode="auto">
          <a:xfrm>
            <a:off x="6019800" y="6019800"/>
            <a:ext cx="1828800" cy="381000"/>
          </a:xfrm>
          <a:prstGeom prst="rect">
            <a:avLst/>
          </a:prstGeom>
          <a:solidFill>
            <a:schemeClr val="bg1"/>
          </a:solidFill>
          <a:ln w="9525" algn="ctr">
            <a:solidFill>
              <a:schemeClr val="tx1"/>
            </a:solidFill>
            <a:round/>
            <a:headEnd/>
            <a:tailEnd/>
          </a:ln>
        </p:spPr>
        <p:txBody>
          <a:bodyPr/>
          <a:lstStyle/>
          <a:p>
            <a:pPr algn="ctr"/>
            <a:r>
              <a:rPr lang="en-US"/>
              <a:t>Compression</a:t>
            </a:r>
          </a:p>
        </p:txBody>
      </p:sp>
      <p:cxnSp>
        <p:nvCxnSpPr>
          <p:cNvPr id="34" name="Elbow Connector 33"/>
          <p:cNvCxnSpPr>
            <a:cxnSpLocks noChangeShapeType="1"/>
            <a:stCxn id="28730" idx="2"/>
            <a:endCxn id="33" idx="0"/>
          </p:cNvCxnSpPr>
          <p:nvPr/>
        </p:nvCxnSpPr>
        <p:spPr bwMode="auto">
          <a:xfrm rot="16200000" flipH="1">
            <a:off x="4610100" y="3695700"/>
            <a:ext cx="228600" cy="4419600"/>
          </a:xfrm>
          <a:prstGeom prst="bentConnector3">
            <a:avLst>
              <a:gd name="adj1" fmla="val 50000"/>
            </a:avLst>
          </a:prstGeom>
          <a:noFill/>
          <a:ln w="9525" algn="ctr">
            <a:solidFill>
              <a:schemeClr val="tx1"/>
            </a:solidFill>
            <a:round/>
            <a:headEnd/>
            <a:tailEnd type="arrow" w="med" len="med"/>
          </a:ln>
        </p:spPr>
      </p:cxnSp>
      <p:cxnSp>
        <p:nvCxnSpPr>
          <p:cNvPr id="35" name="Elbow Connector 34"/>
          <p:cNvCxnSpPr>
            <a:cxnSpLocks noChangeShapeType="1"/>
            <a:stCxn id="33" idx="2"/>
            <a:endCxn id="36" idx="0"/>
          </p:cNvCxnSpPr>
          <p:nvPr/>
        </p:nvCxnSpPr>
        <p:spPr bwMode="auto">
          <a:xfrm rot="5400000">
            <a:off x="4572000" y="4267200"/>
            <a:ext cx="228600" cy="4495800"/>
          </a:xfrm>
          <a:prstGeom prst="bentConnector3">
            <a:avLst>
              <a:gd name="adj1" fmla="val 50000"/>
            </a:avLst>
          </a:prstGeom>
          <a:noFill/>
          <a:ln w="9525" algn="ctr">
            <a:solidFill>
              <a:schemeClr val="tx1"/>
            </a:solidFill>
            <a:round/>
            <a:headEnd/>
            <a:tailEnd type="arrow" w="med" len="med"/>
          </a:ln>
        </p:spPr>
      </p:cxnSp>
      <p:sp>
        <p:nvSpPr>
          <p:cNvPr id="36" name="Oval 35"/>
          <p:cNvSpPr>
            <a:spLocks noChangeArrowheads="1"/>
          </p:cNvSpPr>
          <p:nvPr/>
        </p:nvSpPr>
        <p:spPr bwMode="auto">
          <a:xfrm>
            <a:off x="2362200" y="6629400"/>
            <a:ext cx="152400" cy="152400"/>
          </a:xfrm>
          <a:prstGeom prst="ellipse">
            <a:avLst/>
          </a:prstGeom>
          <a:solidFill>
            <a:srgbClr val="00B8FF"/>
          </a:solidFill>
          <a:ln w="9525" algn="ctr">
            <a:solidFill>
              <a:schemeClr val="tx1"/>
            </a:solidFill>
            <a:round/>
            <a:headEnd/>
            <a:tailEnd/>
          </a:ln>
        </p:spPr>
        <p:txBody>
          <a:bodyPr/>
          <a:lstStyle/>
          <a:p>
            <a:endParaRPr lang="en-US"/>
          </a:p>
        </p:txBody>
      </p:sp>
      <p:cxnSp>
        <p:nvCxnSpPr>
          <p:cNvPr id="38" name="Shape 37"/>
          <p:cNvCxnSpPr>
            <a:cxnSpLocks noChangeShapeType="1"/>
            <a:stCxn id="36" idx="2"/>
            <a:endCxn id="28675" idx="0"/>
          </p:cNvCxnSpPr>
          <p:nvPr/>
        </p:nvCxnSpPr>
        <p:spPr bwMode="auto">
          <a:xfrm rot="10800000" flipH="1">
            <a:off x="2362200" y="533400"/>
            <a:ext cx="152400" cy="6172200"/>
          </a:xfrm>
          <a:prstGeom prst="bentConnector4">
            <a:avLst>
              <a:gd name="adj1" fmla="val -600000"/>
              <a:gd name="adj2" fmla="val 103704"/>
            </a:avLst>
          </a:prstGeom>
          <a:noFill/>
          <a:ln w="9525" algn="ctr">
            <a:solidFill>
              <a:schemeClr val="tx1"/>
            </a:solidFill>
            <a:round/>
            <a:headEnd/>
            <a:tailEnd type="arrow" w="med" len="med"/>
          </a:ln>
        </p:spPr>
      </p:cxnSp>
      <p:cxnSp>
        <p:nvCxnSpPr>
          <p:cNvPr id="28688" name="Straight Connector 41"/>
          <p:cNvCxnSpPr>
            <a:cxnSpLocks noChangeShapeType="1"/>
          </p:cNvCxnSpPr>
          <p:nvPr/>
        </p:nvCxnSpPr>
        <p:spPr bwMode="auto">
          <a:xfrm rot="5400000">
            <a:off x="1905794" y="3580606"/>
            <a:ext cx="6553200" cy="1588"/>
          </a:xfrm>
          <a:prstGeom prst="line">
            <a:avLst/>
          </a:prstGeom>
          <a:noFill/>
          <a:ln w="9525" algn="ctr">
            <a:solidFill>
              <a:schemeClr val="tx1"/>
            </a:solidFill>
            <a:prstDash val="dash"/>
            <a:round/>
            <a:headEnd/>
            <a:tailEnd/>
          </a:ln>
        </p:spPr>
      </p:cxnSp>
      <p:sp>
        <p:nvSpPr>
          <p:cNvPr id="28" name="Rounded Rectangle 27"/>
          <p:cNvSpPr/>
          <p:nvPr/>
        </p:nvSpPr>
        <p:spPr bwMode="auto">
          <a:xfrm>
            <a:off x="4038600" y="762000"/>
            <a:ext cx="990600" cy="1981200"/>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Event Board</a:t>
            </a:r>
          </a:p>
        </p:txBody>
      </p:sp>
      <p:sp>
        <p:nvSpPr>
          <p:cNvPr id="30" name="Rounded Rectangle 29"/>
          <p:cNvSpPr>
            <a:spLocks noChangeArrowheads="1"/>
          </p:cNvSpPr>
          <p:nvPr/>
        </p:nvSpPr>
        <p:spPr bwMode="auto">
          <a:xfrm>
            <a:off x="4038600" y="4191000"/>
            <a:ext cx="990600" cy="1524000"/>
          </a:xfrm>
          <a:prstGeom prst="roundRect">
            <a:avLst>
              <a:gd name="adj" fmla="val 16667"/>
            </a:avLst>
          </a:prstGeom>
          <a:solidFill>
            <a:srgbClr val="FF0000"/>
          </a:solidFill>
          <a:ln w="9525" algn="ctr">
            <a:solidFill>
              <a:schemeClr val="tx1"/>
            </a:solidFill>
            <a:round/>
            <a:headEnd/>
            <a:tailEnd/>
          </a:ln>
        </p:spPr>
        <p:txBody>
          <a:bodyPr/>
          <a:lstStyle/>
          <a:p>
            <a:pPr algn="ctr"/>
            <a:r>
              <a:rPr lang="en-US"/>
              <a:t>Alert Board</a:t>
            </a:r>
          </a:p>
        </p:txBody>
      </p:sp>
      <p:sp>
        <p:nvSpPr>
          <p:cNvPr id="37" name="Rectangle 36"/>
          <p:cNvSpPr>
            <a:spLocks noChangeArrowheads="1"/>
          </p:cNvSpPr>
          <p:nvPr/>
        </p:nvSpPr>
        <p:spPr bwMode="auto">
          <a:xfrm>
            <a:off x="6248400" y="1519238"/>
            <a:ext cx="1828800" cy="614362"/>
          </a:xfrm>
          <a:prstGeom prst="rect">
            <a:avLst/>
          </a:prstGeom>
          <a:solidFill>
            <a:schemeClr val="bg1"/>
          </a:solidFill>
          <a:ln w="9525" algn="ctr">
            <a:solidFill>
              <a:schemeClr val="tx1"/>
            </a:solidFill>
            <a:round/>
            <a:headEnd/>
            <a:tailEnd/>
          </a:ln>
        </p:spPr>
        <p:txBody>
          <a:bodyPr/>
          <a:lstStyle/>
          <a:p>
            <a:pPr algn="ctr"/>
            <a:r>
              <a:rPr lang="en-US"/>
              <a:t>Temperature sensor </a:t>
            </a:r>
          </a:p>
        </p:txBody>
      </p:sp>
      <p:sp>
        <p:nvSpPr>
          <p:cNvPr id="41" name="Rectangle 40"/>
          <p:cNvSpPr>
            <a:spLocks noChangeArrowheads="1"/>
          </p:cNvSpPr>
          <p:nvPr/>
        </p:nvSpPr>
        <p:spPr bwMode="auto">
          <a:xfrm>
            <a:off x="6248400" y="2205038"/>
            <a:ext cx="1828800" cy="385762"/>
          </a:xfrm>
          <a:prstGeom prst="rect">
            <a:avLst/>
          </a:prstGeom>
          <a:solidFill>
            <a:schemeClr val="bg1"/>
          </a:solidFill>
          <a:ln w="9525" algn="ctr">
            <a:solidFill>
              <a:schemeClr val="tx1"/>
            </a:solidFill>
            <a:round/>
            <a:headEnd/>
            <a:tailEnd/>
          </a:ln>
        </p:spPr>
        <p:txBody>
          <a:bodyPr/>
          <a:lstStyle/>
          <a:p>
            <a:pPr algn="ctr"/>
            <a:r>
              <a:rPr lang="en-US"/>
              <a:t>Compass sensor</a:t>
            </a:r>
          </a:p>
        </p:txBody>
      </p:sp>
      <p:cxnSp>
        <p:nvCxnSpPr>
          <p:cNvPr id="47" name="Straight Arrow Connector 46"/>
          <p:cNvCxnSpPr>
            <a:cxnSpLocks noChangeShapeType="1"/>
          </p:cNvCxnSpPr>
          <p:nvPr/>
        </p:nvCxnSpPr>
        <p:spPr bwMode="auto">
          <a:xfrm rot="10800000">
            <a:off x="5029200" y="4494213"/>
            <a:ext cx="2057400" cy="1587"/>
          </a:xfrm>
          <a:prstGeom prst="straightConnector1">
            <a:avLst/>
          </a:prstGeom>
          <a:noFill/>
          <a:ln w="9525" algn="ctr">
            <a:solidFill>
              <a:schemeClr val="tx1"/>
            </a:solidFill>
            <a:round/>
            <a:headEnd/>
            <a:tailEnd type="arrow" w="med" len="med"/>
          </a:ln>
        </p:spPr>
      </p:cxnSp>
      <p:cxnSp>
        <p:nvCxnSpPr>
          <p:cNvPr id="48" name="Straight Arrow Connector 47"/>
          <p:cNvCxnSpPr>
            <a:cxnSpLocks noChangeShapeType="1"/>
          </p:cNvCxnSpPr>
          <p:nvPr/>
        </p:nvCxnSpPr>
        <p:spPr bwMode="auto">
          <a:xfrm rot="10800000">
            <a:off x="5029200" y="4951413"/>
            <a:ext cx="2057400" cy="1587"/>
          </a:xfrm>
          <a:prstGeom prst="straightConnector1">
            <a:avLst/>
          </a:prstGeom>
          <a:noFill/>
          <a:ln w="9525" algn="ctr">
            <a:solidFill>
              <a:schemeClr val="tx1"/>
            </a:solidFill>
            <a:round/>
            <a:headEnd/>
            <a:tailEnd type="arrow" w="med" len="med"/>
          </a:ln>
        </p:spPr>
      </p:cxnSp>
      <p:cxnSp>
        <p:nvCxnSpPr>
          <p:cNvPr id="49" name="Straight Arrow Connector 48"/>
          <p:cNvCxnSpPr>
            <a:cxnSpLocks noChangeShapeType="1"/>
          </p:cNvCxnSpPr>
          <p:nvPr/>
        </p:nvCxnSpPr>
        <p:spPr bwMode="auto">
          <a:xfrm rot="10800000">
            <a:off x="5029200" y="5408613"/>
            <a:ext cx="2057400" cy="1587"/>
          </a:xfrm>
          <a:prstGeom prst="straightConnector1">
            <a:avLst/>
          </a:prstGeom>
          <a:noFill/>
          <a:ln w="9525" algn="ctr">
            <a:solidFill>
              <a:schemeClr val="tx1"/>
            </a:solidFill>
            <a:round/>
            <a:headEnd/>
            <a:tailEnd type="arrow" w="med" len="med"/>
          </a:ln>
        </p:spPr>
      </p:cxnSp>
      <p:cxnSp>
        <p:nvCxnSpPr>
          <p:cNvPr id="55" name="Straight Arrow Connector 54"/>
          <p:cNvCxnSpPr>
            <a:cxnSpLocks noChangeShapeType="1"/>
          </p:cNvCxnSpPr>
          <p:nvPr/>
        </p:nvCxnSpPr>
        <p:spPr bwMode="auto">
          <a:xfrm rot="5400000" flipH="1" flipV="1">
            <a:off x="2705100" y="1562100"/>
            <a:ext cx="1981200" cy="685800"/>
          </a:xfrm>
          <a:prstGeom prst="straightConnector1">
            <a:avLst/>
          </a:prstGeom>
          <a:noFill/>
          <a:ln w="9525" algn="ctr">
            <a:solidFill>
              <a:schemeClr val="tx1"/>
            </a:solidFill>
            <a:prstDash val="lgDash"/>
            <a:round/>
            <a:headEnd/>
            <a:tailEnd type="arrow" w="med" len="med"/>
          </a:ln>
        </p:spPr>
      </p:cxnSp>
      <p:cxnSp>
        <p:nvCxnSpPr>
          <p:cNvPr id="58" name="Straight Arrow Connector 57"/>
          <p:cNvCxnSpPr>
            <a:cxnSpLocks noChangeShapeType="1"/>
          </p:cNvCxnSpPr>
          <p:nvPr/>
        </p:nvCxnSpPr>
        <p:spPr bwMode="auto">
          <a:xfrm rot="5400000">
            <a:off x="3314700" y="2628900"/>
            <a:ext cx="762000" cy="685800"/>
          </a:xfrm>
          <a:prstGeom prst="straightConnector1">
            <a:avLst/>
          </a:prstGeom>
          <a:noFill/>
          <a:ln w="9525" algn="ctr">
            <a:solidFill>
              <a:schemeClr val="tx1"/>
            </a:solidFill>
            <a:prstDash val="lgDash"/>
            <a:round/>
            <a:headEnd/>
            <a:tailEnd type="arrow" w="med" len="med"/>
          </a:ln>
        </p:spPr>
      </p:cxnSp>
      <p:cxnSp>
        <p:nvCxnSpPr>
          <p:cNvPr id="62" name="Straight Arrow Connector 61"/>
          <p:cNvCxnSpPr>
            <a:cxnSpLocks noChangeShapeType="1"/>
          </p:cNvCxnSpPr>
          <p:nvPr/>
        </p:nvCxnSpPr>
        <p:spPr bwMode="auto">
          <a:xfrm rot="10800000">
            <a:off x="5029200" y="1214438"/>
            <a:ext cx="1219200" cy="1587"/>
          </a:xfrm>
          <a:prstGeom prst="straightConnector1">
            <a:avLst/>
          </a:prstGeom>
          <a:noFill/>
          <a:ln w="9525" algn="ctr">
            <a:solidFill>
              <a:schemeClr val="tx1"/>
            </a:solidFill>
            <a:round/>
            <a:headEnd/>
            <a:tailEnd type="arrow" w="med" len="med"/>
          </a:ln>
        </p:spPr>
      </p:cxnSp>
      <p:cxnSp>
        <p:nvCxnSpPr>
          <p:cNvPr id="63" name="Straight Arrow Connector 62"/>
          <p:cNvCxnSpPr>
            <a:cxnSpLocks noChangeShapeType="1"/>
          </p:cNvCxnSpPr>
          <p:nvPr/>
        </p:nvCxnSpPr>
        <p:spPr bwMode="auto">
          <a:xfrm rot="10800000">
            <a:off x="5029200" y="1751013"/>
            <a:ext cx="1219200" cy="1587"/>
          </a:xfrm>
          <a:prstGeom prst="straightConnector1">
            <a:avLst/>
          </a:prstGeom>
          <a:noFill/>
          <a:ln w="9525" algn="ctr">
            <a:solidFill>
              <a:schemeClr val="tx1"/>
            </a:solidFill>
            <a:round/>
            <a:headEnd/>
            <a:tailEnd type="arrow" w="med" len="med"/>
          </a:ln>
        </p:spPr>
      </p:cxnSp>
      <p:cxnSp>
        <p:nvCxnSpPr>
          <p:cNvPr id="65" name="Straight Arrow Connector 64"/>
          <p:cNvCxnSpPr>
            <a:cxnSpLocks noChangeShapeType="1"/>
          </p:cNvCxnSpPr>
          <p:nvPr/>
        </p:nvCxnSpPr>
        <p:spPr bwMode="auto">
          <a:xfrm rot="10800000">
            <a:off x="5029200" y="2357438"/>
            <a:ext cx="1219200" cy="1587"/>
          </a:xfrm>
          <a:prstGeom prst="straightConnector1">
            <a:avLst/>
          </a:prstGeom>
          <a:noFill/>
          <a:ln w="9525" algn="ctr">
            <a:solidFill>
              <a:schemeClr val="tx1"/>
            </a:solidFill>
            <a:round/>
            <a:headEnd/>
            <a:tailEnd type="arrow" w="med" len="med"/>
          </a:ln>
        </p:spPr>
      </p:cxnSp>
      <p:sp>
        <p:nvSpPr>
          <p:cNvPr id="67" name="TextBox 66"/>
          <p:cNvSpPr txBox="1">
            <a:spLocks noChangeArrowheads="1"/>
          </p:cNvSpPr>
          <p:nvPr/>
        </p:nvSpPr>
        <p:spPr bwMode="auto">
          <a:xfrm rot="-5400000">
            <a:off x="5021263" y="1603375"/>
            <a:ext cx="1300162" cy="369888"/>
          </a:xfrm>
          <a:prstGeom prst="rect">
            <a:avLst/>
          </a:prstGeom>
          <a:solidFill>
            <a:schemeClr val="bg1"/>
          </a:solidFill>
          <a:ln w="9525">
            <a:noFill/>
            <a:miter lim="800000"/>
            <a:headEnd/>
            <a:tailEnd/>
          </a:ln>
        </p:spPr>
        <p:txBody>
          <a:bodyPr wrap="none">
            <a:spAutoFit/>
          </a:bodyPr>
          <a:lstStyle/>
          <a:p>
            <a:r>
              <a:rPr lang="en-US"/>
              <a:t>Notification</a:t>
            </a:r>
          </a:p>
        </p:txBody>
      </p:sp>
      <p:sp>
        <p:nvSpPr>
          <p:cNvPr id="68" name="TextBox 67"/>
          <p:cNvSpPr txBox="1">
            <a:spLocks noChangeArrowheads="1"/>
          </p:cNvSpPr>
          <p:nvPr/>
        </p:nvSpPr>
        <p:spPr bwMode="auto">
          <a:xfrm rot="-5400000">
            <a:off x="5468144" y="4629944"/>
            <a:ext cx="1371600" cy="646112"/>
          </a:xfrm>
          <a:prstGeom prst="rect">
            <a:avLst/>
          </a:prstGeom>
          <a:solidFill>
            <a:schemeClr val="bg1"/>
          </a:solidFill>
          <a:ln w="9525">
            <a:noFill/>
            <a:miter lim="800000"/>
            <a:headEnd/>
            <a:tailEnd/>
          </a:ln>
        </p:spPr>
        <p:txBody>
          <a:bodyPr>
            <a:spAutoFit/>
          </a:bodyPr>
          <a:lstStyle/>
          <a:p>
            <a:pPr algn="ctr"/>
            <a:r>
              <a:rPr lang="en-US"/>
              <a:t>Interrupt / Notification</a:t>
            </a:r>
          </a:p>
        </p:txBody>
      </p:sp>
      <p:cxnSp>
        <p:nvCxnSpPr>
          <p:cNvPr id="70" name="Straight Arrow Connector 69"/>
          <p:cNvCxnSpPr>
            <a:cxnSpLocks noChangeShapeType="1"/>
          </p:cNvCxnSpPr>
          <p:nvPr/>
        </p:nvCxnSpPr>
        <p:spPr bwMode="auto">
          <a:xfrm rot="10800000" flipV="1">
            <a:off x="3429000" y="5562600"/>
            <a:ext cx="609600" cy="152400"/>
          </a:xfrm>
          <a:prstGeom prst="straightConnector1">
            <a:avLst/>
          </a:prstGeom>
          <a:noFill/>
          <a:ln w="9525" algn="ctr">
            <a:solidFill>
              <a:schemeClr val="tx1"/>
            </a:solidFill>
            <a:round/>
            <a:headEnd/>
            <a:tailEnd type="arrow" w="med" len="med"/>
          </a:ln>
        </p:spPr>
      </p:cxnSp>
      <p:cxnSp>
        <p:nvCxnSpPr>
          <p:cNvPr id="73" name="Straight Arrow Connector 72"/>
          <p:cNvCxnSpPr>
            <a:cxnSpLocks noChangeShapeType="1"/>
          </p:cNvCxnSpPr>
          <p:nvPr/>
        </p:nvCxnSpPr>
        <p:spPr bwMode="auto">
          <a:xfrm rot="16200000" flipV="1">
            <a:off x="1866900" y="2171700"/>
            <a:ext cx="3733800" cy="609600"/>
          </a:xfrm>
          <a:prstGeom prst="straightConnector1">
            <a:avLst/>
          </a:prstGeom>
          <a:noFill/>
          <a:ln w="9525" algn="ctr">
            <a:solidFill>
              <a:schemeClr val="tx1"/>
            </a:solidFill>
            <a:round/>
            <a:headEnd/>
            <a:tailEnd type="arrow" w="med" len="med"/>
          </a:ln>
        </p:spPr>
      </p:cxnSp>
      <p:cxnSp>
        <p:nvCxnSpPr>
          <p:cNvPr id="28705" name="Straight Arrow Connector 75"/>
          <p:cNvCxnSpPr>
            <a:cxnSpLocks noChangeShapeType="1"/>
            <a:endCxn id="28675" idx="0"/>
          </p:cNvCxnSpPr>
          <p:nvPr/>
        </p:nvCxnSpPr>
        <p:spPr bwMode="auto">
          <a:xfrm rot="5400000">
            <a:off x="2325688" y="342900"/>
            <a:ext cx="379412" cy="1588"/>
          </a:xfrm>
          <a:prstGeom prst="straightConnector1">
            <a:avLst/>
          </a:prstGeom>
          <a:noFill/>
          <a:ln w="9525" algn="ctr">
            <a:solidFill>
              <a:schemeClr val="tx1"/>
            </a:solidFill>
            <a:round/>
            <a:headEnd/>
            <a:tailEnd type="arrow" w="med" len="med"/>
          </a:ln>
        </p:spPr>
      </p:cxnSp>
      <p:sp>
        <p:nvSpPr>
          <p:cNvPr id="28706" name="TextBox 38"/>
          <p:cNvSpPr txBox="1">
            <a:spLocks noChangeArrowheads="1"/>
          </p:cNvSpPr>
          <p:nvPr/>
        </p:nvSpPr>
        <p:spPr bwMode="auto">
          <a:xfrm>
            <a:off x="5791200" y="304800"/>
            <a:ext cx="1831975" cy="369888"/>
          </a:xfrm>
          <a:prstGeom prst="rect">
            <a:avLst/>
          </a:prstGeom>
          <a:noFill/>
          <a:ln w="9525">
            <a:noFill/>
            <a:miter lim="800000"/>
            <a:headEnd/>
            <a:tailEnd/>
          </a:ln>
        </p:spPr>
        <p:txBody>
          <a:bodyPr wrap="none">
            <a:spAutoFit/>
          </a:bodyPr>
          <a:lstStyle/>
          <a:p>
            <a:r>
              <a:rPr lang="en-US"/>
              <a:t>Parallel Activities</a:t>
            </a:r>
          </a:p>
        </p:txBody>
      </p:sp>
      <p:sp>
        <p:nvSpPr>
          <p:cNvPr id="28707" name="TextBox 38"/>
          <p:cNvSpPr txBox="1">
            <a:spLocks noChangeArrowheads="1"/>
          </p:cNvSpPr>
          <p:nvPr/>
        </p:nvSpPr>
        <p:spPr bwMode="auto">
          <a:xfrm>
            <a:off x="2667000" y="76200"/>
            <a:ext cx="671513" cy="369888"/>
          </a:xfrm>
          <a:prstGeom prst="rect">
            <a:avLst/>
          </a:prstGeom>
          <a:noFill/>
          <a:ln w="9525">
            <a:noFill/>
            <a:miter lim="800000"/>
            <a:headEnd/>
            <a:tailEnd/>
          </a:ln>
        </p:spPr>
        <p:txBody>
          <a:bodyPr wrap="none">
            <a:spAutoFit/>
          </a:bodyPr>
          <a:lstStyle/>
          <a:p>
            <a:r>
              <a:rPr lang="en-US"/>
              <a:t>Main</a:t>
            </a:r>
          </a:p>
        </p:txBody>
      </p:sp>
      <p:grpSp>
        <p:nvGrpSpPr>
          <p:cNvPr id="3" name="Group 44"/>
          <p:cNvGrpSpPr>
            <a:grpSpLocks/>
          </p:cNvGrpSpPr>
          <p:nvPr/>
        </p:nvGrpSpPr>
        <p:grpSpPr bwMode="auto">
          <a:xfrm>
            <a:off x="8229600" y="1101725"/>
            <a:ext cx="381000" cy="228600"/>
            <a:chOff x="8229600" y="1101725"/>
            <a:chExt cx="381000" cy="228600"/>
          </a:xfrm>
        </p:grpSpPr>
        <p:sp>
          <p:nvSpPr>
            <p:cNvPr id="28727" name="Oval 41"/>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8" name="Straight Arrow Connector 43"/>
            <p:cNvCxnSpPr>
              <a:cxnSpLocks noChangeShapeType="1"/>
              <a:stCxn id="28727"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4" name="Group 45"/>
          <p:cNvGrpSpPr>
            <a:grpSpLocks/>
          </p:cNvGrpSpPr>
          <p:nvPr/>
        </p:nvGrpSpPr>
        <p:grpSpPr bwMode="auto">
          <a:xfrm>
            <a:off x="8229600" y="1676400"/>
            <a:ext cx="381000" cy="228600"/>
            <a:chOff x="8229600" y="1101725"/>
            <a:chExt cx="381000" cy="228600"/>
          </a:xfrm>
        </p:grpSpPr>
        <p:sp>
          <p:nvSpPr>
            <p:cNvPr id="28725" name="Oval 49"/>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6" name="Straight Arrow Connector 50"/>
            <p:cNvCxnSpPr>
              <a:cxnSpLocks noChangeShapeType="1"/>
              <a:stCxn id="28725"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5" name="Group 51"/>
          <p:cNvGrpSpPr>
            <a:grpSpLocks/>
          </p:cNvGrpSpPr>
          <p:nvPr/>
        </p:nvGrpSpPr>
        <p:grpSpPr bwMode="auto">
          <a:xfrm>
            <a:off x="8229600" y="2286000"/>
            <a:ext cx="381000" cy="228600"/>
            <a:chOff x="8229600" y="1101725"/>
            <a:chExt cx="381000" cy="228600"/>
          </a:xfrm>
        </p:grpSpPr>
        <p:sp>
          <p:nvSpPr>
            <p:cNvPr id="28723" name="Oval 52"/>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4" name="Straight Arrow Connector 53"/>
            <p:cNvCxnSpPr>
              <a:cxnSpLocks noChangeShapeType="1"/>
              <a:stCxn id="28723"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6" name="Group 55"/>
          <p:cNvGrpSpPr>
            <a:grpSpLocks/>
          </p:cNvGrpSpPr>
          <p:nvPr/>
        </p:nvGrpSpPr>
        <p:grpSpPr bwMode="auto">
          <a:xfrm>
            <a:off x="8610600" y="4343400"/>
            <a:ext cx="381000" cy="228600"/>
            <a:chOff x="8229600" y="1101725"/>
            <a:chExt cx="381000" cy="228600"/>
          </a:xfrm>
        </p:grpSpPr>
        <p:sp>
          <p:nvSpPr>
            <p:cNvPr id="28721" name="Oval 56"/>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2" name="Straight Arrow Connector 58"/>
            <p:cNvCxnSpPr>
              <a:cxnSpLocks noChangeShapeType="1"/>
              <a:stCxn id="28721"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sp>
        <p:nvSpPr>
          <p:cNvPr id="17" name="Rectangle 16"/>
          <p:cNvSpPr>
            <a:spLocks noChangeArrowheads="1"/>
          </p:cNvSpPr>
          <p:nvPr/>
        </p:nvSpPr>
        <p:spPr bwMode="auto">
          <a:xfrm>
            <a:off x="6858000" y="4267200"/>
            <a:ext cx="1676400" cy="381000"/>
          </a:xfrm>
          <a:prstGeom prst="rect">
            <a:avLst/>
          </a:prstGeom>
          <a:solidFill>
            <a:srgbClr val="FFFF00"/>
          </a:solidFill>
          <a:ln w="9525" algn="ctr">
            <a:solidFill>
              <a:schemeClr val="tx1"/>
            </a:solidFill>
            <a:round/>
            <a:headEnd/>
            <a:tailEnd/>
          </a:ln>
        </p:spPr>
        <p:txBody>
          <a:bodyPr/>
          <a:lstStyle/>
          <a:p>
            <a:pPr algn="ctr"/>
            <a:r>
              <a:rPr lang="en-US"/>
              <a:t>Touch Sensor 1</a:t>
            </a:r>
          </a:p>
        </p:txBody>
      </p:sp>
      <p:sp>
        <p:nvSpPr>
          <p:cNvPr id="31" name="Rectangle 30"/>
          <p:cNvSpPr>
            <a:spLocks noChangeArrowheads="1"/>
          </p:cNvSpPr>
          <p:nvPr/>
        </p:nvSpPr>
        <p:spPr bwMode="auto">
          <a:xfrm>
            <a:off x="6858000" y="4724400"/>
            <a:ext cx="1676400" cy="381000"/>
          </a:xfrm>
          <a:prstGeom prst="rect">
            <a:avLst/>
          </a:prstGeom>
          <a:solidFill>
            <a:srgbClr val="FFFF00"/>
          </a:solidFill>
          <a:ln w="9525" algn="ctr">
            <a:solidFill>
              <a:schemeClr val="tx1"/>
            </a:solidFill>
            <a:round/>
            <a:headEnd/>
            <a:tailEnd/>
          </a:ln>
        </p:spPr>
        <p:txBody>
          <a:bodyPr/>
          <a:lstStyle/>
          <a:p>
            <a:pPr algn="ctr"/>
            <a:r>
              <a:rPr lang="en-US"/>
              <a:t>Touch Sensor 2</a:t>
            </a:r>
          </a:p>
        </p:txBody>
      </p:sp>
      <p:sp>
        <p:nvSpPr>
          <p:cNvPr id="32" name="Rectangle 31"/>
          <p:cNvSpPr>
            <a:spLocks noChangeArrowheads="1"/>
          </p:cNvSpPr>
          <p:nvPr/>
        </p:nvSpPr>
        <p:spPr bwMode="auto">
          <a:xfrm>
            <a:off x="6858000" y="5181600"/>
            <a:ext cx="1676400" cy="381000"/>
          </a:xfrm>
          <a:prstGeom prst="rect">
            <a:avLst/>
          </a:prstGeom>
          <a:solidFill>
            <a:srgbClr val="FFFF00"/>
          </a:solidFill>
          <a:ln w="9525" algn="ctr">
            <a:solidFill>
              <a:schemeClr val="tx1"/>
            </a:solidFill>
            <a:round/>
            <a:headEnd/>
            <a:tailEnd/>
          </a:ln>
        </p:spPr>
        <p:txBody>
          <a:bodyPr/>
          <a:lstStyle/>
          <a:p>
            <a:pPr algn="ctr"/>
            <a:r>
              <a:rPr lang="en-US"/>
              <a:t>Fire Sensor</a:t>
            </a:r>
          </a:p>
        </p:txBody>
      </p:sp>
      <p:grpSp>
        <p:nvGrpSpPr>
          <p:cNvPr id="7" name="Group 59"/>
          <p:cNvGrpSpPr>
            <a:grpSpLocks/>
          </p:cNvGrpSpPr>
          <p:nvPr/>
        </p:nvGrpSpPr>
        <p:grpSpPr bwMode="auto">
          <a:xfrm>
            <a:off x="8610600" y="4800600"/>
            <a:ext cx="381000" cy="228600"/>
            <a:chOff x="8229600" y="1101725"/>
            <a:chExt cx="381000" cy="228600"/>
          </a:xfrm>
        </p:grpSpPr>
        <p:sp>
          <p:nvSpPr>
            <p:cNvPr id="28719" name="Oval 60"/>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0" name="Straight Arrow Connector 63"/>
            <p:cNvCxnSpPr>
              <a:cxnSpLocks noChangeShapeType="1"/>
              <a:stCxn id="28719"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8" name="Group 65"/>
          <p:cNvGrpSpPr>
            <a:grpSpLocks/>
          </p:cNvGrpSpPr>
          <p:nvPr/>
        </p:nvGrpSpPr>
        <p:grpSpPr bwMode="auto">
          <a:xfrm>
            <a:off x="8610600" y="5257800"/>
            <a:ext cx="381000" cy="228600"/>
            <a:chOff x="8229600" y="1101725"/>
            <a:chExt cx="381000" cy="228600"/>
          </a:xfrm>
        </p:grpSpPr>
        <p:sp>
          <p:nvSpPr>
            <p:cNvPr id="28717" name="Oval 68"/>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18" name="Straight Arrow Connector 70"/>
            <p:cNvCxnSpPr>
              <a:cxnSpLocks noChangeShapeType="1"/>
              <a:stCxn id="28717"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nodeType="afterGroup">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nodeType="afterGroup">
                            <p:stCondLst>
                              <p:cond delay="2000"/>
                            </p:stCondLst>
                            <p:childTnLst>
                              <p:par>
                                <p:cTn id="38" presetID="22" presetClass="entr" presetSubtype="4"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fltVal val="0"/>
                                          </p:val>
                                        </p:tav>
                                        <p:tav tm="100000">
                                          <p:val>
                                            <p:strVal val="#ppt_w"/>
                                          </p:val>
                                        </p:tav>
                                      </p:tavLst>
                                    </p:anim>
                                    <p:anim calcmode="lin" valueType="num">
                                      <p:cBhvr>
                                        <p:cTn id="46" dur="1000" fill="hold"/>
                                        <p:tgtEl>
                                          <p:spTgt spid="28"/>
                                        </p:tgtEl>
                                        <p:attrNameLst>
                                          <p:attrName>ppt_h</p:attrName>
                                        </p:attrNameLst>
                                      </p:cBhvr>
                                      <p:tavLst>
                                        <p:tav tm="0">
                                          <p:val>
                                            <p:fltVal val="0"/>
                                          </p:val>
                                        </p:tav>
                                        <p:tav tm="100000">
                                          <p:val>
                                            <p:strVal val="#ppt_h"/>
                                          </p:val>
                                        </p:tav>
                                      </p:tavLst>
                                    </p:anim>
                                    <p:anim calcmode="lin" valueType="num">
                                      <p:cBhvr>
                                        <p:cTn id="47"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par>
                          <p:cTn id="49" fill="hold" nodeType="afterGroup">
                            <p:stCondLst>
                              <p:cond delay="1000"/>
                            </p:stCondLst>
                            <p:childTnLst>
                              <p:par>
                                <p:cTn id="50" presetID="24"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 to="" calcmode="lin" valueType="num">
                                      <p:cBhvr>
                                        <p:cTn id="52" dur="1" fill="hold"/>
                                        <p:tgtEl>
                                          <p:spTgt spid="11"/>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to="" calcmode="lin" valueType="num">
                                      <p:cBhvr>
                                        <p:cTn id="55" dur="1" fill="hold"/>
                                        <p:tgtEl>
                                          <p:spTgt spid="37"/>
                                        </p:tgtEl>
                                        <p:attrNameLst>
                                          <p:attrName/>
                                        </p:attrNameLst>
                                      </p:cBhvr>
                                    </p:anim>
                                  </p:childTnLst>
                                </p:cTn>
                              </p:par>
                              <p:par>
                                <p:cTn id="56" presetID="24"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to="" calcmode="lin" valueType="num">
                                      <p:cBhvr>
                                        <p:cTn id="58" dur="1" fill="hold"/>
                                        <p:tgtEl>
                                          <p:spTgt spid="41"/>
                                        </p:tgtEl>
                                        <p:attrNameLst>
                                          <p:attrName/>
                                        </p:attrNameLst>
                                      </p:cBhvr>
                                    </p:anim>
                                  </p:childTnLst>
                                </p:cTn>
                              </p:par>
                            </p:childTnLst>
                          </p:cTn>
                        </p:par>
                        <p:par>
                          <p:cTn id="59" fill="hold" nodeType="afterGroup">
                            <p:stCondLst>
                              <p:cond delay="1000"/>
                            </p:stCondLst>
                            <p:childTnLst>
                              <p:par>
                                <p:cTn id="60" presetID="22" presetClass="entr" presetSubtype="2"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right)">
                                      <p:cBhvr>
                                        <p:cTn id="62" dur="500"/>
                                        <p:tgtEl>
                                          <p:spTgt spid="62"/>
                                        </p:tgtEl>
                                      </p:cBhvr>
                                    </p:animEffect>
                                  </p:childTnLst>
                                </p:cTn>
                              </p:par>
                              <p:par>
                                <p:cTn id="63" presetID="22" presetClass="entr" presetSubtype="2"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right)">
                                      <p:cBhvr>
                                        <p:cTn id="65" dur="500"/>
                                        <p:tgtEl>
                                          <p:spTgt spid="63"/>
                                        </p:tgtEl>
                                      </p:cBhvr>
                                    </p:animEffect>
                                  </p:childTnLst>
                                </p:cTn>
                              </p:par>
                              <p:par>
                                <p:cTn id="66" presetID="22" presetClass="entr" presetSubtype="2"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right)">
                                      <p:cBhvr>
                                        <p:cTn id="68" dur="500"/>
                                        <p:tgtEl>
                                          <p:spTgt spid="65"/>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right)">
                                      <p:cBhvr>
                                        <p:cTn id="71" dur="500"/>
                                        <p:tgtEl>
                                          <p:spTgt spid="67"/>
                                        </p:tgtEl>
                                      </p:cBhvr>
                                    </p:animEffect>
                                  </p:childTnLst>
                                </p:cTn>
                              </p:par>
                            </p:childTnLst>
                          </p:cTn>
                        </p:par>
                        <p:par>
                          <p:cTn id="72" fill="hold" nodeType="afterGroup">
                            <p:stCondLst>
                              <p:cond delay="1500"/>
                            </p:stCondLst>
                            <p:childTnLst>
                              <p:par>
                                <p:cTn id="73" presetID="22" presetClass="entr" presetSubtype="4"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down)">
                                      <p:cBhvr>
                                        <p:cTn id="75" dur="500"/>
                                        <p:tgtEl>
                                          <p:spTgt spid="55"/>
                                        </p:tgtEl>
                                      </p:cBhvr>
                                    </p:animEffect>
                                  </p:childTnLst>
                                </p:cTn>
                              </p:par>
                            </p:childTnLst>
                          </p:cTn>
                        </p:par>
                        <p:par>
                          <p:cTn id="76" fill="hold" nodeType="afterGroup">
                            <p:stCondLst>
                              <p:cond delay="2000"/>
                            </p:stCondLst>
                            <p:childTnLst>
                              <p:par>
                                <p:cTn id="77" presetID="22" presetClass="entr" presetSubtype="1" fill="hold" grpId="1"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childTnLst>
                          </p:cTn>
                        </p:par>
                        <p:par>
                          <p:cTn id="80" fill="hold" nodeType="afterGroup">
                            <p:stCondLst>
                              <p:cond delay="2500"/>
                            </p:stCondLst>
                            <p:childTnLst>
                              <p:par>
                                <p:cTn id="81" presetID="22" presetClass="entr" presetSubtype="1"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up)">
                                      <p:cBhvr>
                                        <p:cTn id="83" dur="500"/>
                                        <p:tgtEl>
                                          <p:spTgt spid="58"/>
                                        </p:tgtEl>
                                      </p:cBhvr>
                                    </p:animEffect>
                                  </p:childTnLst>
                                </p:cTn>
                              </p:par>
                            </p:childTnLst>
                          </p:cTn>
                        </p:par>
                        <p:par>
                          <p:cTn id="84" fill="hold" nodeType="afterGroup">
                            <p:stCondLst>
                              <p:cond delay="3000"/>
                            </p:stCondLst>
                            <p:childTnLst>
                              <p:par>
                                <p:cTn id="85" presetID="10" presetClass="entr" presetSubtype="0"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2000"/>
                                        <p:tgtEl>
                                          <p:spTgt spid="3"/>
                                        </p:tgtEl>
                                      </p:cBhvr>
                                    </p:animEffect>
                                  </p:childTnLst>
                                </p:cTn>
                              </p:par>
                              <p:par>
                                <p:cTn id="88" presetID="10" presetClass="entr" presetSubtype="0" fill="hold"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2000"/>
                                        <p:tgtEl>
                                          <p:spTgt spid="4"/>
                                        </p:tgtEl>
                                      </p:cBhvr>
                                    </p:animEffect>
                                  </p:childTnLst>
                                </p:cTn>
                              </p:par>
                              <p:par>
                                <p:cTn id="91" presetID="10" presetClass="entr" presetSubtype="0" fill="hold" nodeType="with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fade">
                                      <p:cBhvr>
                                        <p:cTn id="93" dur="20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5" presetClass="entr" presetSubtype="0" fill="hold" grpId="0" nodeType="clickEffect">
                                  <p:stCondLst>
                                    <p:cond delay="0"/>
                                  </p:stCondLst>
                                  <p:iterate type="lt">
                                    <p:tmPct val="0"/>
                                  </p:iterate>
                                  <p:childTnLst>
                                    <p:set>
                                      <p:cBhvr>
                                        <p:cTn id="97" dur="1" fill="hold">
                                          <p:stCondLst>
                                            <p:cond delay="0"/>
                                          </p:stCondLst>
                                        </p:cTn>
                                        <p:tgtEl>
                                          <p:spTgt spid="30"/>
                                        </p:tgtEl>
                                        <p:attrNameLst>
                                          <p:attrName>style.visibility</p:attrName>
                                        </p:attrNameLst>
                                      </p:cBhvr>
                                      <p:to>
                                        <p:strVal val="visible"/>
                                      </p:to>
                                    </p:set>
                                    <p:anim calcmode="lin" valueType="num">
                                      <p:cBhvr>
                                        <p:cTn id="98" dur="1000" fill="hold"/>
                                        <p:tgtEl>
                                          <p:spTgt spid="30"/>
                                        </p:tgtEl>
                                        <p:attrNameLst>
                                          <p:attrName>ppt_w</p:attrName>
                                        </p:attrNameLst>
                                      </p:cBhvr>
                                      <p:tavLst>
                                        <p:tav tm="0">
                                          <p:val>
                                            <p:fltVal val="0"/>
                                          </p:val>
                                        </p:tav>
                                        <p:tav tm="100000">
                                          <p:val>
                                            <p:strVal val="#ppt_w"/>
                                          </p:val>
                                        </p:tav>
                                      </p:tavLst>
                                    </p:anim>
                                    <p:anim calcmode="lin" valueType="num">
                                      <p:cBhvr>
                                        <p:cTn id="99" dur="1000" fill="hold"/>
                                        <p:tgtEl>
                                          <p:spTgt spid="30"/>
                                        </p:tgtEl>
                                        <p:attrNameLst>
                                          <p:attrName>ppt_h</p:attrName>
                                        </p:attrNameLst>
                                      </p:cBhvr>
                                      <p:tavLst>
                                        <p:tav tm="0">
                                          <p:val>
                                            <p:fltVal val="0"/>
                                          </p:val>
                                        </p:tav>
                                        <p:tav tm="100000">
                                          <p:val>
                                            <p:strVal val="#ppt_h"/>
                                          </p:val>
                                        </p:tav>
                                      </p:tavLst>
                                    </p:anim>
                                    <p:anim calcmode="lin" valueType="num">
                                      <p:cBhvr>
                                        <p:cTn id="100"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02" fill="hold" nodeType="afterGroup">
                            <p:stCondLst>
                              <p:cond delay="1000"/>
                            </p:stCondLst>
                            <p:childTnLst>
                              <p:par>
                                <p:cTn id="103" presetID="24" presetClass="entr" presetSubtype="0" fill="hold" grpId="0" nodeType="afterEffect">
                                  <p:stCondLst>
                                    <p:cond delay="0"/>
                                  </p:stCondLst>
                                  <p:childTnLst>
                                    <p:set>
                                      <p:cBhvr>
                                        <p:cTn id="104" dur="1" fill="hold">
                                          <p:stCondLst>
                                            <p:cond delay="0"/>
                                          </p:stCondLst>
                                        </p:cTn>
                                        <p:tgtEl>
                                          <p:spTgt spid="17"/>
                                        </p:tgtEl>
                                        <p:attrNameLst>
                                          <p:attrName>style.visibility</p:attrName>
                                        </p:attrNameLst>
                                      </p:cBhvr>
                                      <p:to>
                                        <p:strVal val="visible"/>
                                      </p:to>
                                    </p:set>
                                    <p:anim to="" calcmode="lin" valueType="num">
                                      <p:cBhvr>
                                        <p:cTn id="105" dur="1" fill="hold"/>
                                        <p:tgtEl>
                                          <p:spTgt spid="17"/>
                                        </p:tgtEl>
                                        <p:attrNameLst>
                                          <p:attrName/>
                                        </p:attrNameLst>
                                      </p:cBhvr>
                                    </p:anim>
                                  </p:childTnLst>
                                </p:cTn>
                              </p:par>
                              <p:par>
                                <p:cTn id="106" presetID="24" presetClass="entr" presetSubtype="0"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 to="" calcmode="lin" valueType="num">
                                      <p:cBhvr>
                                        <p:cTn id="108" dur="1" fill="hold"/>
                                        <p:tgtEl>
                                          <p:spTgt spid="31"/>
                                        </p:tgtEl>
                                        <p:attrNameLst>
                                          <p:attrName/>
                                        </p:attrNameLst>
                                      </p:cBhvr>
                                    </p:anim>
                                  </p:childTnLst>
                                </p:cTn>
                              </p:par>
                              <p:par>
                                <p:cTn id="109" presetID="24"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to="" calcmode="lin" valueType="num">
                                      <p:cBhvr>
                                        <p:cTn id="111" dur="1" fill="hold"/>
                                        <p:tgtEl>
                                          <p:spTgt spid="32"/>
                                        </p:tgtEl>
                                        <p:attrNameLst>
                                          <p:attrName/>
                                        </p:attrNameLst>
                                      </p:cBhvr>
                                    </p:anim>
                                  </p:childTnLst>
                                </p:cTn>
                              </p:par>
                            </p:childTnLst>
                          </p:cTn>
                        </p:par>
                        <p:par>
                          <p:cTn id="112" fill="hold" nodeType="afterGroup">
                            <p:stCondLst>
                              <p:cond delay="1000"/>
                            </p:stCondLst>
                            <p:childTnLst>
                              <p:par>
                                <p:cTn id="113" presetID="22" presetClass="entr" presetSubtype="2"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right)">
                                      <p:cBhvr>
                                        <p:cTn id="115" dur="500"/>
                                        <p:tgtEl>
                                          <p:spTgt spid="47"/>
                                        </p:tgtEl>
                                      </p:cBhvr>
                                    </p:animEffect>
                                  </p:childTnLst>
                                </p:cTn>
                              </p:par>
                              <p:par>
                                <p:cTn id="116" presetID="22" presetClass="entr" presetSubtype="2"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right)">
                                      <p:cBhvr>
                                        <p:cTn id="118" dur="500"/>
                                        <p:tgtEl>
                                          <p:spTgt spid="48"/>
                                        </p:tgtEl>
                                      </p:cBhvr>
                                    </p:animEffect>
                                  </p:childTnLst>
                                </p:cTn>
                              </p:par>
                              <p:par>
                                <p:cTn id="119" presetID="22" presetClass="entr" presetSubtype="2" fill="hold"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wipe(right)">
                                      <p:cBhvr>
                                        <p:cTn id="121" dur="500"/>
                                        <p:tgtEl>
                                          <p:spTgt spid="49"/>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right)">
                                      <p:cBhvr>
                                        <p:cTn id="124" dur="500"/>
                                        <p:tgtEl>
                                          <p:spTgt spid="68"/>
                                        </p:tgtEl>
                                      </p:cBhvr>
                                    </p:animEffect>
                                  </p:childTnLst>
                                </p:cTn>
                              </p:par>
                            </p:childTnLst>
                          </p:cTn>
                        </p:par>
                        <p:par>
                          <p:cTn id="125" fill="hold" nodeType="afterGroup">
                            <p:stCondLst>
                              <p:cond delay="1500"/>
                            </p:stCondLst>
                            <p:childTnLst>
                              <p:par>
                                <p:cTn id="126" presetID="22" presetClass="entr" presetSubtype="4" fill="hold" nodeType="after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wipe(down)">
                                      <p:cBhvr>
                                        <p:cTn id="128" dur="500"/>
                                        <p:tgtEl>
                                          <p:spTgt spid="73"/>
                                        </p:tgtEl>
                                      </p:cBhvr>
                                    </p:animEffect>
                                  </p:childTnLst>
                                </p:cTn>
                              </p:par>
                            </p:childTnLst>
                          </p:cTn>
                        </p:par>
                        <p:par>
                          <p:cTn id="129" fill="hold" nodeType="afterGroup">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wipe(up)">
                                      <p:cBhvr>
                                        <p:cTn id="132" dur="500"/>
                                        <p:tgtEl>
                                          <p:spTgt spid="70"/>
                                        </p:tgtEl>
                                      </p:cBhvr>
                                    </p:animEffect>
                                  </p:childTnLst>
                                </p:cTn>
                              </p:par>
                            </p:childTnLst>
                          </p:cTn>
                        </p:par>
                        <p:par>
                          <p:cTn id="133" fill="hold" nodeType="afterGroup">
                            <p:stCondLst>
                              <p:cond delay="2500"/>
                            </p:stCondLst>
                            <p:childTnLst>
                              <p:par>
                                <p:cTn id="134" presetID="26" presetClass="emph" presetSubtype="0" repeatCount="indefinite" fill="hold" grpId="1" nodeType="afterEffect">
                                  <p:stCondLst>
                                    <p:cond delay="0"/>
                                  </p:stCondLst>
                                  <p:endCondLst>
                                    <p:cond evt="onNext" delay="0">
                                      <p:tgtEl>
                                        <p:sldTgt/>
                                      </p:tgtEl>
                                    </p:cond>
                                  </p:endCondLst>
                                  <p:iterate type="lt">
                                    <p:tmPct val="0"/>
                                  </p:iterate>
                                  <p:childTnLst>
                                    <p:animEffect transition="out" filter="fade">
                                      <p:cBhvr>
                                        <p:cTn id="135" dur="500" tmFilter="0, 0; .2, .5; .8, .5; 1, 0"/>
                                        <p:tgtEl>
                                          <p:spTgt spid="30"/>
                                        </p:tgtEl>
                                      </p:cBhvr>
                                    </p:animEffect>
                                    <p:animScale>
                                      <p:cBhvr>
                                        <p:cTn id="136" dur="250" autoRev="1" fill="hold"/>
                                        <p:tgtEl>
                                          <p:spTgt spid="30"/>
                                        </p:tgtEl>
                                      </p:cBhvr>
                                      <p:by x="105000" y="105000"/>
                                    </p:animScale>
                                  </p:childTnLst>
                                </p:cTn>
                              </p:par>
                              <p:par>
                                <p:cTn id="137" presetID="10" presetClass="entr" presetSubtype="0" fill="hold" nodeType="withEffect">
                                  <p:stCondLst>
                                    <p:cond delay="0"/>
                                  </p:stCondLst>
                                  <p:childTnLst>
                                    <p:set>
                                      <p:cBhvr>
                                        <p:cTn id="138" dur="1" fill="hold">
                                          <p:stCondLst>
                                            <p:cond delay="0"/>
                                          </p:stCondLst>
                                        </p:cTn>
                                        <p:tgtEl>
                                          <p:spTgt spid="6"/>
                                        </p:tgtEl>
                                        <p:attrNameLst>
                                          <p:attrName>style.visibility</p:attrName>
                                        </p:attrNameLst>
                                      </p:cBhvr>
                                      <p:to>
                                        <p:strVal val="visible"/>
                                      </p:to>
                                    </p:set>
                                    <p:animEffect transition="in" filter="fade">
                                      <p:cBhvr>
                                        <p:cTn id="139" dur="2000"/>
                                        <p:tgtEl>
                                          <p:spTgt spid="6"/>
                                        </p:tgtEl>
                                      </p:cBhvr>
                                    </p:animEffect>
                                  </p:childTnLst>
                                </p:cTn>
                              </p:par>
                              <p:par>
                                <p:cTn id="140" presetID="10" presetClass="entr" presetSubtype="0" fill="hold" nodeType="withEffect">
                                  <p:stCondLst>
                                    <p:cond delay="0"/>
                                  </p:stCondLst>
                                  <p:childTnLst>
                                    <p:set>
                                      <p:cBhvr>
                                        <p:cTn id="141" dur="1" fill="hold">
                                          <p:stCondLst>
                                            <p:cond delay="0"/>
                                          </p:stCondLst>
                                        </p:cTn>
                                        <p:tgtEl>
                                          <p:spTgt spid="7"/>
                                        </p:tgtEl>
                                        <p:attrNameLst>
                                          <p:attrName>style.visibility</p:attrName>
                                        </p:attrNameLst>
                                      </p:cBhvr>
                                      <p:to>
                                        <p:strVal val="visible"/>
                                      </p:to>
                                    </p:set>
                                    <p:animEffect transition="in" filter="fade">
                                      <p:cBhvr>
                                        <p:cTn id="142" dur="2000"/>
                                        <p:tgtEl>
                                          <p:spTgt spid="7"/>
                                        </p:tgtEl>
                                      </p:cBhvr>
                                    </p:animEffect>
                                  </p:childTnLst>
                                </p:cTn>
                              </p:par>
                              <p:par>
                                <p:cTn id="143" presetID="10" presetClass="entr" presetSubtype="0" fill="hold" nodeType="with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fade">
                                      <p:cBhvr>
                                        <p:cTn id="14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33" grpId="0" animBg="1"/>
      <p:bldP spid="36" grpId="0" animBg="1"/>
      <p:bldP spid="28" grpId="0" animBg="1"/>
      <p:bldP spid="28" grpId="1" animBg="1"/>
      <p:bldP spid="30" grpId="0" animBg="1"/>
      <p:bldP spid="30" grpId="1" animBg="1"/>
      <p:bldP spid="37" grpId="0" animBg="1"/>
      <p:bldP spid="41" grpId="0" animBg="1"/>
      <p:bldP spid="67" grpId="0" animBg="1"/>
      <p:bldP spid="68" grpId="0" animBg="1"/>
      <p:bldP spid="17"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33" name="Picture 37"/>
          <p:cNvPicPr>
            <a:picLocks noChangeAspect="1" noChangeArrowheads="1"/>
          </p:cNvPicPr>
          <p:nvPr/>
        </p:nvPicPr>
        <p:blipFill>
          <a:blip r:embed="rId3" cstate="print"/>
          <a:srcRect/>
          <a:stretch>
            <a:fillRect/>
          </a:stretch>
        </p:blipFill>
        <p:spPr bwMode="auto">
          <a:xfrm>
            <a:off x="2307298" y="691033"/>
            <a:ext cx="1478084" cy="3652367"/>
          </a:xfrm>
          <a:prstGeom prst="rect">
            <a:avLst/>
          </a:prstGeom>
          <a:noFill/>
          <a:ln w="9525">
            <a:noFill/>
            <a:miter lim="800000"/>
            <a:headEnd/>
            <a:tailEnd/>
          </a:ln>
        </p:spPr>
      </p:pic>
      <p:sp>
        <p:nvSpPr>
          <p:cNvPr id="29698" name="Title 1"/>
          <p:cNvSpPr>
            <a:spLocks noGrp="1"/>
          </p:cNvSpPr>
          <p:nvPr>
            <p:ph type="title"/>
          </p:nvPr>
        </p:nvSpPr>
        <p:spPr>
          <a:xfrm>
            <a:off x="1219200" y="-76200"/>
            <a:ext cx="7772400" cy="685800"/>
          </a:xfrm>
        </p:spPr>
        <p:txBody>
          <a:bodyPr/>
          <a:lstStyle/>
          <a:p>
            <a:r>
              <a:rPr lang="en-US" sz="2800" smtClean="0"/>
              <a:t>Event-Driven Programming is a Necessity</a:t>
            </a:r>
          </a:p>
        </p:txBody>
      </p:sp>
      <p:pic>
        <p:nvPicPr>
          <p:cNvPr id="29722"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1320794">
            <a:off x="2620062" y="1378660"/>
            <a:ext cx="862046" cy="414874"/>
          </a:xfrm>
          <a:prstGeom prst="rect">
            <a:avLst/>
          </a:prstGeom>
          <a:noFill/>
          <a:ln w="9525">
            <a:noFill/>
            <a:miter lim="800000"/>
            <a:headEnd/>
            <a:tailEnd/>
          </a:ln>
        </p:spPr>
      </p:pic>
      <p:sp>
        <p:nvSpPr>
          <p:cNvPr id="29724" name="TextBox 35"/>
          <p:cNvSpPr txBox="1">
            <a:spLocks noChangeArrowheads="1"/>
          </p:cNvSpPr>
          <p:nvPr/>
        </p:nvSpPr>
        <p:spPr bwMode="auto">
          <a:xfrm>
            <a:off x="1219200" y="1110614"/>
            <a:ext cx="699161" cy="562612"/>
          </a:xfrm>
          <a:prstGeom prst="rect">
            <a:avLst/>
          </a:prstGeom>
          <a:noFill/>
          <a:ln w="9525">
            <a:noFill/>
            <a:miter lim="800000"/>
            <a:headEnd/>
            <a:tailEnd/>
          </a:ln>
        </p:spPr>
        <p:txBody>
          <a:bodyPr wrap="none">
            <a:spAutoFit/>
          </a:bodyPr>
          <a:lstStyle/>
          <a:p>
            <a:r>
              <a:rPr lang="en-US" dirty="0"/>
              <a:t>Sonar</a:t>
            </a:r>
          </a:p>
          <a:p>
            <a:r>
              <a:rPr lang="en-US" dirty="0"/>
              <a:t>sensor</a:t>
            </a:r>
          </a:p>
        </p:txBody>
      </p:sp>
      <p:sp>
        <p:nvSpPr>
          <p:cNvPr id="29725" name="TextBox 36"/>
          <p:cNvSpPr txBox="1">
            <a:spLocks noChangeArrowheads="1"/>
          </p:cNvSpPr>
          <p:nvPr/>
        </p:nvSpPr>
        <p:spPr bwMode="auto">
          <a:xfrm>
            <a:off x="1322388" y="1944285"/>
            <a:ext cx="699161" cy="562612"/>
          </a:xfrm>
          <a:prstGeom prst="rect">
            <a:avLst/>
          </a:prstGeom>
          <a:noFill/>
          <a:ln w="9525">
            <a:noFill/>
            <a:miter lim="800000"/>
            <a:headEnd/>
            <a:tailEnd/>
          </a:ln>
        </p:spPr>
        <p:txBody>
          <a:bodyPr wrap="none">
            <a:spAutoFit/>
          </a:bodyPr>
          <a:lstStyle/>
          <a:p>
            <a:r>
              <a:rPr lang="en-US" dirty="0"/>
              <a:t>Touch </a:t>
            </a:r>
          </a:p>
          <a:p>
            <a:r>
              <a:rPr lang="en-US" dirty="0"/>
              <a:t>sensor</a:t>
            </a:r>
          </a:p>
        </p:txBody>
      </p:sp>
      <p:cxnSp>
        <p:nvCxnSpPr>
          <p:cNvPr id="38" name="Straight Arrow Connector 37"/>
          <p:cNvCxnSpPr>
            <a:stCxn id="29724" idx="3"/>
            <a:endCxn id="29722" idx="1"/>
          </p:cNvCxnSpPr>
          <p:nvPr/>
        </p:nvCxnSpPr>
        <p:spPr bwMode="auto">
          <a:xfrm>
            <a:off x="1918361" y="1391920"/>
            <a:ext cx="703122" cy="2291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725" idx="3"/>
            <a:endCxn id="29734" idx="3"/>
          </p:cNvCxnSpPr>
          <p:nvPr/>
        </p:nvCxnSpPr>
        <p:spPr bwMode="auto">
          <a:xfrm flipV="1">
            <a:off x="2021549" y="2178970"/>
            <a:ext cx="884565" cy="466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9700" name="Picture 17" descr="C:\Users\ychen10\AppData\Local\Microsoft\Windows\Temporary Internet Files\Content.IE5\ARV6DFI3\MC900431564[1].png"/>
          <p:cNvPicPr>
            <a:picLocks noChangeAspect="1" noChangeArrowheads="1"/>
          </p:cNvPicPr>
          <p:nvPr/>
        </p:nvPicPr>
        <p:blipFill>
          <a:blip r:embed="rId5" cstate="print"/>
          <a:srcRect/>
          <a:stretch>
            <a:fillRect/>
          </a:stretch>
        </p:blipFill>
        <p:spPr bwMode="auto">
          <a:xfrm>
            <a:off x="6477000" y="1700684"/>
            <a:ext cx="1219200" cy="1228725"/>
          </a:xfrm>
          <a:prstGeom prst="rect">
            <a:avLst/>
          </a:prstGeom>
          <a:noFill/>
          <a:ln w="9525">
            <a:noFill/>
            <a:miter lim="800000"/>
            <a:headEnd/>
            <a:tailEnd/>
          </a:ln>
        </p:spPr>
      </p:pic>
      <p:cxnSp>
        <p:nvCxnSpPr>
          <p:cNvPr id="29701" name="Straight Arrow Connector 3"/>
          <p:cNvCxnSpPr>
            <a:cxnSpLocks noChangeShapeType="1"/>
            <a:stCxn id="29722" idx="3"/>
          </p:cNvCxnSpPr>
          <p:nvPr/>
        </p:nvCxnSpPr>
        <p:spPr bwMode="auto">
          <a:xfrm>
            <a:off x="3480687" y="1551129"/>
            <a:ext cx="3148713" cy="627841"/>
          </a:xfrm>
          <a:prstGeom prst="straightConnector1">
            <a:avLst/>
          </a:prstGeom>
          <a:noFill/>
          <a:ln w="9525" algn="ctr">
            <a:solidFill>
              <a:schemeClr val="tx1"/>
            </a:solidFill>
            <a:prstDash val="dash"/>
            <a:round/>
            <a:headEnd type="arrow" w="med" len="med"/>
            <a:tailEnd type="arrow" w="med" len="med"/>
          </a:ln>
        </p:spPr>
      </p:cxnSp>
      <p:cxnSp>
        <p:nvCxnSpPr>
          <p:cNvPr id="29702" name="Straight Arrow Connector 45"/>
          <p:cNvCxnSpPr>
            <a:cxnSpLocks noChangeShapeType="1"/>
            <a:stCxn id="29734" idx="1"/>
          </p:cNvCxnSpPr>
          <p:nvPr/>
        </p:nvCxnSpPr>
        <p:spPr bwMode="auto">
          <a:xfrm>
            <a:off x="3134714" y="2178970"/>
            <a:ext cx="4038600" cy="136077"/>
          </a:xfrm>
          <a:prstGeom prst="straightConnector1">
            <a:avLst/>
          </a:prstGeom>
          <a:noFill/>
          <a:ln w="9525" algn="ctr">
            <a:solidFill>
              <a:schemeClr val="tx1"/>
            </a:solidFill>
            <a:prstDash val="dash"/>
            <a:round/>
            <a:headEnd type="arrow" w="med" len="med"/>
            <a:tailEnd type="arrow" w="med" len="med"/>
          </a:ln>
        </p:spPr>
      </p:cxnSp>
      <p:sp>
        <p:nvSpPr>
          <p:cNvPr id="29703" name="TextBox 16384"/>
          <p:cNvSpPr txBox="1">
            <a:spLocks noChangeArrowheads="1"/>
          </p:cNvSpPr>
          <p:nvPr/>
        </p:nvSpPr>
        <p:spPr bwMode="auto">
          <a:xfrm>
            <a:off x="228600" y="4244876"/>
            <a:ext cx="8305800" cy="2308324"/>
          </a:xfrm>
          <a:prstGeom prst="rect">
            <a:avLst/>
          </a:prstGeom>
          <a:noFill/>
          <a:ln w="9525">
            <a:noFill/>
            <a:miter lim="800000"/>
            <a:headEnd/>
            <a:tailEnd/>
          </a:ln>
        </p:spPr>
        <p:txBody>
          <a:bodyPr>
            <a:spAutoFit/>
          </a:bodyPr>
          <a:lstStyle/>
          <a:p>
            <a:pPr marL="463550" indent="-463550">
              <a:buFont typeface="Wingdings" pitchFamily="2" charset="2"/>
              <a:buChar char="q"/>
            </a:pPr>
            <a:r>
              <a:rPr lang="en-US" sz="2400" dirty="0"/>
              <a:t>You can </a:t>
            </a:r>
            <a:r>
              <a:rPr lang="en-US" sz="2400" dirty="0">
                <a:solidFill>
                  <a:srgbClr val="FF0000"/>
                </a:solidFill>
              </a:rPr>
              <a:t>poll the values of the sonar sensor</a:t>
            </a:r>
            <a:r>
              <a:rPr lang="en-US" sz="2400" dirty="0"/>
              <a:t>, e.g., once every </a:t>
            </a:r>
            <a:r>
              <a:rPr lang="en-US" sz="2400" dirty="0" smtClean="0"/>
              <a:t>second. </a:t>
            </a:r>
            <a:r>
              <a:rPr lang="en-US" sz="2400" dirty="0"/>
              <a:t>You can then generate an alert if the measured distance is shorter than 5 feet.</a:t>
            </a:r>
          </a:p>
          <a:p>
            <a:pPr marL="463550" indent="-463550">
              <a:buFont typeface="Wingdings" pitchFamily="2" charset="2"/>
              <a:buChar char="q"/>
            </a:pPr>
            <a:r>
              <a:rPr lang="en-US" sz="2400" dirty="0"/>
              <a:t>But you </a:t>
            </a:r>
            <a:r>
              <a:rPr lang="en-US" sz="2400" dirty="0">
                <a:solidFill>
                  <a:srgbClr val="FF0000"/>
                </a:solidFill>
              </a:rPr>
              <a:t>cannot poll the touch sensor value </a:t>
            </a:r>
            <a:r>
              <a:rPr lang="en-US" sz="2400" dirty="0" smtClean="0">
                <a:solidFill>
                  <a:srgbClr val="FF0000"/>
                </a:solidFill>
              </a:rPr>
              <a:t>efficiently</a:t>
            </a:r>
            <a:r>
              <a:rPr lang="en-US" sz="2400" dirty="0"/>
              <a:t>. You need poll it every millisecond, in order not to miss a touch.</a:t>
            </a:r>
          </a:p>
          <a:p>
            <a:pPr marL="463550" indent="-463550">
              <a:buFont typeface="Wingdings" pitchFamily="2" charset="2"/>
              <a:buChar char="q"/>
            </a:pPr>
            <a:r>
              <a:rPr lang="en-US" sz="2400" dirty="0">
                <a:solidFill>
                  <a:srgbClr val="0000FF"/>
                </a:solidFill>
              </a:rPr>
              <a:t>How do you write event-driven programs?</a:t>
            </a:r>
          </a:p>
        </p:txBody>
      </p:sp>
      <p:pic>
        <p:nvPicPr>
          <p:cNvPr id="29704" name="Picture 18" descr="C:\Users\ychen10\AppData\Local\Microsoft\Windows\Temporary Internet Files\Content.IE5\GFY32NLE\MC900441341[1].png"/>
          <p:cNvPicPr>
            <a:picLocks noChangeAspect="1" noChangeArrowheads="1"/>
          </p:cNvPicPr>
          <p:nvPr/>
        </p:nvPicPr>
        <p:blipFill>
          <a:blip r:embed="rId6" cstate="print"/>
          <a:srcRect/>
          <a:stretch>
            <a:fillRect/>
          </a:stretch>
        </p:blipFill>
        <p:spPr bwMode="auto">
          <a:xfrm flipH="1">
            <a:off x="7010400" y="2225591"/>
            <a:ext cx="1657350" cy="1714500"/>
          </a:xfrm>
          <a:prstGeom prst="rect">
            <a:avLst/>
          </a:prstGeom>
          <a:noFill/>
          <a:ln w="9525">
            <a:noFill/>
            <a:miter lim="800000"/>
            <a:headEnd/>
            <a:tailEnd/>
          </a:ln>
        </p:spPr>
      </p:pic>
      <p:pic>
        <p:nvPicPr>
          <p:cNvPr id="29734" name="Picture 38"/>
          <p:cNvPicPr>
            <a:picLocks noChangeAspect="1" noChangeArrowheads="1"/>
          </p:cNvPicPr>
          <p:nvPr/>
        </p:nvPicPr>
        <p:blipFill>
          <a:blip r:embed="rId7" cstate="print"/>
          <a:srcRect/>
          <a:stretch>
            <a:fillRect/>
          </a:stretch>
        </p:blipFill>
        <p:spPr bwMode="auto">
          <a:xfrm flipH="1">
            <a:off x="2906114" y="1919538"/>
            <a:ext cx="228600" cy="5188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fade">
                                      <p:cBhvr>
                                        <p:cTn id="7" dur="1000"/>
                                        <p:tgtEl>
                                          <p:spTgt spid="29703"/>
                                        </p:tgtEl>
                                      </p:cBhvr>
                                    </p:animEffect>
                                    <p:anim calcmode="lin" valueType="num">
                                      <p:cBhvr>
                                        <p:cTn id="8" dur="1000" fill="hold"/>
                                        <p:tgtEl>
                                          <p:spTgt spid="29703"/>
                                        </p:tgtEl>
                                        <p:attrNameLst>
                                          <p:attrName>ppt_x</p:attrName>
                                        </p:attrNameLst>
                                      </p:cBhvr>
                                      <p:tavLst>
                                        <p:tav tm="0">
                                          <p:val>
                                            <p:strVal val="#ppt_x"/>
                                          </p:val>
                                        </p:tav>
                                        <p:tav tm="100000">
                                          <p:val>
                                            <p:strVal val="#ppt_x"/>
                                          </p:val>
                                        </p:tav>
                                      </p:tavLst>
                                    </p:anim>
                                    <p:anim calcmode="lin" valueType="num">
                                      <p:cBhvr>
                                        <p:cTn id="9"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35138" y="1741488"/>
            <a:ext cx="2133600" cy="237331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723" name="Title 1"/>
          <p:cNvSpPr>
            <a:spLocks noGrp="1"/>
          </p:cNvSpPr>
          <p:nvPr>
            <p:ph type="title"/>
          </p:nvPr>
        </p:nvSpPr>
        <p:spPr/>
        <p:txBody>
          <a:bodyPr/>
          <a:lstStyle/>
          <a:p>
            <a:r>
              <a:rPr lang="en-US" smtClean="0"/>
              <a:t>Events and Event Handling Design</a:t>
            </a:r>
          </a:p>
        </p:txBody>
      </p:sp>
      <p:sp>
        <p:nvSpPr>
          <p:cNvPr id="30724" name="Slide Number Placeholder 3"/>
          <p:cNvSpPr>
            <a:spLocks noGrp="1"/>
          </p:cNvSpPr>
          <p:nvPr>
            <p:ph type="sldNum" sz="quarter" idx="12"/>
          </p:nvPr>
        </p:nvSpPr>
        <p:spPr>
          <a:noFill/>
        </p:spPr>
        <p:txBody>
          <a:bodyPr/>
          <a:lstStyle/>
          <a:p>
            <a:fld id="{13BB5DFB-DBBA-4027-9FD7-33C867748FC2}" type="slidenum">
              <a:rPr lang="zh-CN" altLang="en-US" smtClean="0">
                <a:ea typeface="SimSun" pitchFamily="2" charset="-122"/>
              </a:rPr>
              <a:pPr/>
              <a:t>27</a:t>
            </a:fld>
            <a:endParaRPr lang="en-US" altLang="zh-CN" smtClean="0">
              <a:ea typeface="SimSun" pitchFamily="2" charset="-122"/>
            </a:endParaRPr>
          </a:p>
        </p:txBody>
      </p:sp>
      <p:sp>
        <p:nvSpPr>
          <p:cNvPr id="5" name="Rounded Rectangle 4"/>
          <p:cNvSpPr/>
          <p:nvPr/>
        </p:nvSpPr>
        <p:spPr>
          <a:xfrm>
            <a:off x="1887538" y="1828800"/>
            <a:ext cx="1828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Events taking or</a:t>
            </a:r>
          </a:p>
          <a:p>
            <a:pPr algn="ctr">
              <a:defRPr/>
            </a:pPr>
            <a:r>
              <a:rPr lang="en-US" dirty="0"/>
              <a:t>event generation</a:t>
            </a:r>
          </a:p>
        </p:txBody>
      </p:sp>
      <p:sp>
        <p:nvSpPr>
          <p:cNvPr id="6" name="Rounded Rectangle 5"/>
          <p:cNvSpPr/>
          <p:nvPr/>
        </p:nvSpPr>
        <p:spPr>
          <a:xfrm>
            <a:off x="1887538" y="2667000"/>
            <a:ext cx="1828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Delegates</a:t>
            </a:r>
          </a:p>
          <a:p>
            <a:pPr algn="ctr">
              <a:defRPr/>
            </a:pPr>
            <a:r>
              <a:rPr lang="en-US" dirty="0"/>
              <a:t>(Signatures)</a:t>
            </a:r>
          </a:p>
        </p:txBody>
      </p:sp>
      <p:sp>
        <p:nvSpPr>
          <p:cNvPr id="30727" name="TextBox 7"/>
          <p:cNvSpPr txBox="1">
            <a:spLocks noChangeArrowheads="1"/>
          </p:cNvSpPr>
          <p:nvPr/>
        </p:nvSpPr>
        <p:spPr bwMode="auto">
          <a:xfrm>
            <a:off x="1506538" y="1371600"/>
            <a:ext cx="2532062" cy="369888"/>
          </a:xfrm>
          <a:prstGeom prst="rect">
            <a:avLst/>
          </a:prstGeom>
          <a:noFill/>
          <a:ln w="9525">
            <a:noFill/>
            <a:miter lim="800000"/>
            <a:headEnd/>
            <a:tailEnd/>
          </a:ln>
        </p:spPr>
        <p:txBody>
          <a:bodyPr wrap="none">
            <a:spAutoFit/>
          </a:bodyPr>
          <a:lstStyle/>
          <a:p>
            <a:r>
              <a:rPr lang="en-US"/>
              <a:t>Class A (event service)</a:t>
            </a:r>
          </a:p>
        </p:txBody>
      </p:sp>
      <p:sp>
        <p:nvSpPr>
          <p:cNvPr id="9" name="Rectangle 8"/>
          <p:cNvSpPr/>
          <p:nvPr/>
        </p:nvSpPr>
        <p:spPr>
          <a:xfrm>
            <a:off x="5146675" y="1828800"/>
            <a:ext cx="2608263"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ounded Rectangle 9"/>
          <p:cNvSpPr/>
          <p:nvPr/>
        </p:nvSpPr>
        <p:spPr>
          <a:xfrm>
            <a:off x="5299075" y="19812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11" name="Rounded Rectangle 10"/>
          <p:cNvSpPr/>
          <p:nvPr/>
        </p:nvSpPr>
        <p:spPr>
          <a:xfrm>
            <a:off x="5299075" y="25908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0731" name="TextBox 11"/>
          <p:cNvSpPr txBox="1">
            <a:spLocks noChangeArrowheads="1"/>
          </p:cNvSpPr>
          <p:nvPr/>
        </p:nvSpPr>
        <p:spPr bwMode="auto">
          <a:xfrm>
            <a:off x="5313363" y="1371600"/>
            <a:ext cx="2365375" cy="369888"/>
          </a:xfrm>
          <a:prstGeom prst="rect">
            <a:avLst/>
          </a:prstGeom>
          <a:noFill/>
          <a:ln w="9525">
            <a:noFill/>
            <a:miter lim="800000"/>
            <a:headEnd/>
            <a:tailEnd/>
          </a:ln>
        </p:spPr>
        <p:txBody>
          <a:bodyPr wrap="none">
            <a:spAutoFit/>
          </a:bodyPr>
          <a:lstStyle/>
          <a:p>
            <a:r>
              <a:rPr lang="en-US"/>
              <a:t>Class B (event client)</a:t>
            </a:r>
          </a:p>
        </p:txBody>
      </p:sp>
      <p:cxnSp>
        <p:nvCxnSpPr>
          <p:cNvPr id="14" name="Straight Arrow Connector 13"/>
          <p:cNvCxnSpPr>
            <a:endCxn id="5" idx="1"/>
          </p:cNvCxnSpPr>
          <p:nvPr/>
        </p:nvCxnSpPr>
        <p:spPr>
          <a:xfrm>
            <a:off x="820738" y="2133600"/>
            <a:ext cx="10668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2801938" y="2438400"/>
            <a:ext cx="0" cy="228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887538" y="3505200"/>
            <a:ext cx="1828800" cy="457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Callbacks</a:t>
            </a:r>
          </a:p>
        </p:txBody>
      </p:sp>
      <p:cxnSp>
        <p:nvCxnSpPr>
          <p:cNvPr id="35" name="Straight Arrow Connector 34"/>
          <p:cNvCxnSpPr>
            <a:stCxn id="19" idx="3"/>
            <a:endCxn id="11" idx="1"/>
          </p:cNvCxnSpPr>
          <p:nvPr/>
        </p:nvCxnSpPr>
        <p:spPr>
          <a:xfrm flipV="1">
            <a:off x="3716338" y="2819400"/>
            <a:ext cx="1582737" cy="9144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1"/>
            <a:endCxn id="6" idx="3"/>
          </p:cNvCxnSpPr>
          <p:nvPr/>
        </p:nvCxnSpPr>
        <p:spPr>
          <a:xfrm rot="10800000" flipV="1">
            <a:off x="3716338" y="2209800"/>
            <a:ext cx="1582737" cy="762000"/>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41"/>
          <p:cNvGrpSpPr>
            <a:grpSpLocks/>
          </p:cNvGrpSpPr>
          <p:nvPr/>
        </p:nvGrpSpPr>
        <p:grpSpPr bwMode="auto">
          <a:xfrm>
            <a:off x="820738" y="1981200"/>
            <a:ext cx="6951662" cy="3505200"/>
            <a:chOff x="762000" y="2667000"/>
            <a:chExt cx="6951190" cy="3505200"/>
          </a:xfrm>
        </p:grpSpPr>
        <p:cxnSp>
          <p:nvCxnSpPr>
            <p:cNvPr id="24" name="Straight Arrow Connector 23"/>
            <p:cNvCxnSpPr/>
            <p:nvPr/>
          </p:nvCxnSpPr>
          <p:spPr>
            <a:xfrm>
              <a:off x="762000" y="2667000"/>
              <a:ext cx="1066728" cy="158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0" y="2971800"/>
              <a:ext cx="1066728"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05105" y="4800600"/>
              <a:ext cx="2608085"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7" name="Rounded Rectangle 26"/>
            <p:cNvSpPr/>
            <p:nvPr/>
          </p:nvSpPr>
          <p:spPr>
            <a:xfrm>
              <a:off x="5257495" y="4953000"/>
              <a:ext cx="2303306"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28" name="Rounded Rectangle 27"/>
            <p:cNvSpPr/>
            <p:nvPr/>
          </p:nvSpPr>
          <p:spPr>
            <a:xfrm>
              <a:off x="5257495" y="5562600"/>
              <a:ext cx="2303306"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0746" name="TextBox 28"/>
            <p:cNvSpPr txBox="1">
              <a:spLocks noChangeArrowheads="1"/>
            </p:cNvSpPr>
            <p:nvPr/>
          </p:nvSpPr>
          <p:spPr bwMode="auto">
            <a:xfrm>
              <a:off x="5272240" y="4431268"/>
              <a:ext cx="2377574" cy="369332"/>
            </a:xfrm>
            <a:prstGeom prst="rect">
              <a:avLst/>
            </a:prstGeom>
            <a:noFill/>
            <a:ln w="9525">
              <a:noFill/>
              <a:miter lim="800000"/>
              <a:headEnd/>
              <a:tailEnd/>
            </a:ln>
          </p:spPr>
          <p:txBody>
            <a:bodyPr wrap="none">
              <a:spAutoFit/>
            </a:bodyPr>
            <a:lstStyle/>
            <a:p>
              <a:r>
                <a:rPr lang="en-US"/>
                <a:t>Class C (event client)</a:t>
              </a:r>
            </a:p>
          </p:txBody>
        </p:sp>
        <p:cxnSp>
          <p:nvCxnSpPr>
            <p:cNvPr id="37" name="Straight Arrow Connector 36"/>
            <p:cNvCxnSpPr>
              <a:stCxn id="19" idx="3"/>
              <a:endCxn id="28" idx="1"/>
            </p:cNvCxnSpPr>
            <p:nvPr/>
          </p:nvCxnSpPr>
          <p:spPr>
            <a:xfrm>
              <a:off x="3716136" y="4419600"/>
              <a:ext cx="1541358" cy="137160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1"/>
              <a:endCxn id="6" idx="3"/>
            </p:cNvCxnSpPr>
            <p:nvPr/>
          </p:nvCxnSpPr>
          <p:spPr>
            <a:xfrm rot="10800000">
              <a:off x="3716136" y="3657600"/>
              <a:ext cx="1541358" cy="1524000"/>
            </a:xfrm>
            <a:prstGeom prst="straightConnector1">
              <a:avLst/>
            </a:prstGeom>
            <a:ln w="1905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stCxn id="6" idx="2"/>
            <a:endCxn id="19" idx="0"/>
          </p:cNvCxnSpPr>
          <p:nvPr/>
        </p:nvCxnSpPr>
        <p:spPr>
          <a:xfrm rot="5400000">
            <a:off x="2687638" y="3390900"/>
            <a:ext cx="228600" cy="31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1878013" y="5181600"/>
            <a:ext cx="3200400" cy="1295400"/>
          </a:xfrm>
          <a:prstGeom prst="wedgeEllipseCallout">
            <a:avLst>
              <a:gd name="adj1" fmla="val -17760"/>
              <a:gd name="adj2" fmla="val -157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Flexibility of deciding when to call back</a:t>
            </a:r>
          </a:p>
        </p:txBody>
      </p:sp>
      <p:sp>
        <p:nvSpPr>
          <p:cNvPr id="30740" name="TextBox 29"/>
          <p:cNvSpPr txBox="1">
            <a:spLocks noChangeArrowheads="1"/>
          </p:cNvSpPr>
          <p:nvPr/>
        </p:nvSpPr>
        <p:spPr bwMode="auto">
          <a:xfrm>
            <a:off x="6232525" y="3276600"/>
            <a:ext cx="473075" cy="369888"/>
          </a:xfrm>
          <a:prstGeom prst="rect">
            <a:avLst/>
          </a:prstGeom>
          <a:noFill/>
          <a:ln w="9525">
            <a:noFill/>
            <a:miter lim="800000"/>
            <a:headEnd/>
            <a:tailEnd/>
          </a:ln>
        </p:spPr>
        <p:txBody>
          <a:bodyPr wrap="none">
            <a:spAutoFit/>
          </a:bodyPr>
          <a:lstStyle/>
          <a:p>
            <a:r>
              <a:rPr lang="en-US"/>
              <a:t>. . .</a:t>
            </a:r>
          </a:p>
        </p:txBody>
      </p:sp>
      <p:sp>
        <p:nvSpPr>
          <p:cNvPr id="30" name="Oval Callout 29"/>
          <p:cNvSpPr/>
          <p:nvPr/>
        </p:nvSpPr>
        <p:spPr>
          <a:xfrm>
            <a:off x="76200" y="4267200"/>
            <a:ext cx="1905000" cy="733425"/>
          </a:xfrm>
          <a:prstGeom prst="wedgeEllipseCallout">
            <a:avLst>
              <a:gd name="adj1" fmla="val 44645"/>
              <a:gd name="adj2" fmla="val -1881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One to many</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90600" y="152400"/>
            <a:ext cx="8077200" cy="623888"/>
          </a:xfrm>
        </p:spPr>
        <p:txBody>
          <a:bodyPr/>
          <a:lstStyle/>
          <a:p>
            <a:pPr algn="ctr"/>
            <a:r>
              <a:rPr lang="en-US" smtClean="0"/>
              <a:t>Events and Event Handling Design (contd.)</a:t>
            </a:r>
          </a:p>
        </p:txBody>
      </p:sp>
      <p:sp>
        <p:nvSpPr>
          <p:cNvPr id="31747" name="Slide Number Placeholder 3"/>
          <p:cNvSpPr>
            <a:spLocks noGrp="1"/>
          </p:cNvSpPr>
          <p:nvPr>
            <p:ph type="sldNum" sz="quarter" idx="12"/>
          </p:nvPr>
        </p:nvSpPr>
        <p:spPr>
          <a:noFill/>
        </p:spPr>
        <p:txBody>
          <a:bodyPr/>
          <a:lstStyle/>
          <a:p>
            <a:fld id="{DDB4F414-9A07-483A-AE5E-1561EE4571EC}" type="slidenum">
              <a:rPr lang="en-US" smtClean="0"/>
              <a:pPr/>
              <a:t>28</a:t>
            </a:fld>
            <a:endParaRPr lang="en-US" smtClean="0"/>
          </a:p>
        </p:txBody>
      </p:sp>
      <p:sp>
        <p:nvSpPr>
          <p:cNvPr id="5" name="Rectangle 4"/>
          <p:cNvSpPr/>
          <p:nvPr/>
        </p:nvSpPr>
        <p:spPr>
          <a:xfrm>
            <a:off x="457200" y="1752600"/>
            <a:ext cx="4448175" cy="35052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Rounded Rectangle 6"/>
          <p:cNvSpPr/>
          <p:nvPr/>
        </p:nvSpPr>
        <p:spPr>
          <a:xfrm>
            <a:off x="2819400" y="3200400"/>
            <a:ext cx="18288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myDelegate</a:t>
            </a:r>
          </a:p>
          <a:p>
            <a:pPr algn="ctr">
              <a:defRPr/>
            </a:pPr>
            <a:endParaRPr lang="en-US">
              <a:solidFill>
                <a:srgbClr val="FFFFFF"/>
              </a:solidFill>
            </a:endParaRPr>
          </a:p>
          <a:p>
            <a:pPr algn="ctr">
              <a:defRPr/>
            </a:pPr>
            <a:endParaRPr lang="en-US">
              <a:solidFill>
                <a:srgbClr val="FFFFFF"/>
              </a:solidFill>
            </a:endParaRPr>
          </a:p>
        </p:txBody>
      </p:sp>
      <p:sp>
        <p:nvSpPr>
          <p:cNvPr id="31750" name="TextBox 7"/>
          <p:cNvSpPr txBox="1">
            <a:spLocks noChangeArrowheads="1"/>
          </p:cNvSpPr>
          <p:nvPr/>
        </p:nvSpPr>
        <p:spPr bwMode="auto">
          <a:xfrm>
            <a:off x="457200" y="1143000"/>
            <a:ext cx="1941513" cy="369888"/>
          </a:xfrm>
          <a:prstGeom prst="rect">
            <a:avLst/>
          </a:prstGeom>
          <a:noFill/>
          <a:ln w="9525">
            <a:noFill/>
            <a:miter lim="800000"/>
            <a:headEnd/>
            <a:tailEnd/>
          </a:ln>
        </p:spPr>
        <p:txBody>
          <a:bodyPr wrap="none">
            <a:spAutoFit/>
          </a:bodyPr>
          <a:lstStyle/>
          <a:p>
            <a:r>
              <a:rPr lang="en-US"/>
              <a:t>Event service class</a:t>
            </a:r>
          </a:p>
        </p:txBody>
      </p:sp>
      <p:sp>
        <p:nvSpPr>
          <p:cNvPr id="9" name="Rectangle 8"/>
          <p:cNvSpPr/>
          <p:nvPr/>
        </p:nvSpPr>
        <p:spPr>
          <a:xfrm>
            <a:off x="6289675" y="1143000"/>
            <a:ext cx="2608263"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ounded Rectangle 9"/>
          <p:cNvSpPr/>
          <p:nvPr/>
        </p:nvSpPr>
        <p:spPr>
          <a:xfrm>
            <a:off x="6442075" y="12954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11" name="Rounded Rectangle 10"/>
          <p:cNvSpPr/>
          <p:nvPr/>
        </p:nvSpPr>
        <p:spPr>
          <a:xfrm>
            <a:off x="6442075" y="19050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1754" name="TextBox 11"/>
          <p:cNvSpPr txBox="1">
            <a:spLocks noChangeArrowheads="1"/>
          </p:cNvSpPr>
          <p:nvPr/>
        </p:nvSpPr>
        <p:spPr bwMode="auto">
          <a:xfrm>
            <a:off x="6618288" y="773113"/>
            <a:ext cx="1992312" cy="369887"/>
          </a:xfrm>
          <a:prstGeom prst="rect">
            <a:avLst/>
          </a:prstGeom>
          <a:noFill/>
          <a:ln w="9525">
            <a:noFill/>
            <a:miter lim="800000"/>
            <a:headEnd/>
            <a:tailEnd/>
          </a:ln>
        </p:spPr>
        <p:txBody>
          <a:bodyPr wrap="none">
            <a:spAutoFit/>
          </a:bodyPr>
          <a:lstStyle/>
          <a:p>
            <a:r>
              <a:rPr lang="en-US"/>
              <a:t>Event client classes</a:t>
            </a:r>
          </a:p>
        </p:txBody>
      </p:sp>
      <p:cxnSp>
        <p:nvCxnSpPr>
          <p:cNvPr id="13" name="Straight Arrow Connector 12"/>
          <p:cNvCxnSpPr>
            <a:stCxn id="6" idx="3"/>
          </p:cNvCxnSpPr>
          <p:nvPr/>
        </p:nvCxnSpPr>
        <p:spPr>
          <a:xfrm flipV="1">
            <a:off x="2590800" y="2019300"/>
            <a:ext cx="914400" cy="25717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9400" y="4343400"/>
            <a:ext cx="1828800" cy="457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Callbacks</a:t>
            </a:r>
          </a:p>
        </p:txBody>
      </p:sp>
      <p:cxnSp>
        <p:nvCxnSpPr>
          <p:cNvPr id="19" name="Straight Arrow Connector 18"/>
          <p:cNvCxnSpPr>
            <a:endCxn id="31763" idx="1"/>
          </p:cNvCxnSpPr>
          <p:nvPr/>
        </p:nvCxnSpPr>
        <p:spPr bwMode="auto">
          <a:xfrm flipV="1">
            <a:off x="2438400" y="2000250"/>
            <a:ext cx="457200" cy="131763"/>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flipV="1">
            <a:off x="2438400" y="2019300"/>
            <a:ext cx="1676400" cy="4191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307138" y="25908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2" name="Rounded Rectangle 21"/>
          <p:cNvSpPr/>
          <p:nvPr/>
        </p:nvSpPr>
        <p:spPr bwMode="auto">
          <a:xfrm>
            <a:off x="6459538" y="27432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23" name="Rounded Rectangle 22"/>
          <p:cNvSpPr/>
          <p:nvPr/>
        </p:nvSpPr>
        <p:spPr bwMode="auto">
          <a:xfrm>
            <a:off x="6459538" y="33528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cxnSp>
        <p:nvCxnSpPr>
          <p:cNvPr id="27" name="Straight Arrow Connector 26"/>
          <p:cNvCxnSpPr>
            <a:stCxn id="7" idx="2"/>
            <a:endCxn id="15" idx="0"/>
          </p:cNvCxnSpPr>
          <p:nvPr/>
        </p:nvCxnSpPr>
        <p:spPr>
          <a:xfrm rot="5400000">
            <a:off x="3581401" y="4191000"/>
            <a:ext cx="304800" cy="31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763" name="Rectangle 28"/>
          <p:cNvSpPr>
            <a:spLocks noChangeArrowheads="1"/>
          </p:cNvSpPr>
          <p:nvPr/>
        </p:nvSpPr>
        <p:spPr bwMode="auto">
          <a:xfrm>
            <a:off x="2895600" y="1905000"/>
            <a:ext cx="457200" cy="190500"/>
          </a:xfrm>
          <a:prstGeom prst="rect">
            <a:avLst/>
          </a:prstGeom>
          <a:solidFill>
            <a:schemeClr val="bg1"/>
          </a:solidFill>
          <a:ln w="9525" algn="ctr">
            <a:solidFill>
              <a:schemeClr val="tx1"/>
            </a:solidFill>
            <a:round/>
            <a:headEnd/>
            <a:tailEnd/>
          </a:ln>
        </p:spPr>
        <p:txBody>
          <a:bodyPr/>
          <a:lstStyle/>
          <a:p>
            <a:endParaRPr lang="en-US"/>
          </a:p>
        </p:txBody>
      </p:sp>
      <p:cxnSp>
        <p:nvCxnSpPr>
          <p:cNvPr id="42" name="Shape 41"/>
          <p:cNvCxnSpPr>
            <a:stCxn id="10" idx="1"/>
            <a:endCxn id="31763" idx="0"/>
          </p:cNvCxnSpPr>
          <p:nvPr/>
        </p:nvCxnSpPr>
        <p:spPr bwMode="auto">
          <a:xfrm rot="10800000" flipV="1">
            <a:off x="3124200" y="1524000"/>
            <a:ext cx="3317875" cy="381000"/>
          </a:xfrm>
          <a:prstGeom prst="bentConnector2">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sp>
        <p:nvSpPr>
          <p:cNvPr id="31765" name="TextBox 64"/>
          <p:cNvSpPr txBox="1">
            <a:spLocks noChangeArrowheads="1"/>
          </p:cNvSpPr>
          <p:nvPr/>
        </p:nvSpPr>
        <p:spPr bwMode="auto">
          <a:xfrm>
            <a:off x="3124200" y="1111250"/>
            <a:ext cx="1781175" cy="368300"/>
          </a:xfrm>
          <a:prstGeom prst="rect">
            <a:avLst/>
          </a:prstGeom>
          <a:noFill/>
          <a:ln w="9525">
            <a:noFill/>
            <a:miter lim="800000"/>
            <a:headEnd/>
            <a:tailEnd/>
          </a:ln>
        </p:spPr>
        <p:txBody>
          <a:bodyPr wrap="none">
            <a:spAutoFit/>
          </a:bodyPr>
          <a:lstStyle/>
          <a:p>
            <a:r>
              <a:rPr lang="en-US"/>
              <a:t>Subscription lists</a:t>
            </a:r>
          </a:p>
        </p:txBody>
      </p:sp>
      <p:sp>
        <p:nvSpPr>
          <p:cNvPr id="68" name="Rectangle 67"/>
          <p:cNvSpPr/>
          <p:nvPr/>
        </p:nvSpPr>
        <p:spPr bwMode="auto">
          <a:xfrm>
            <a:off x="6307138" y="40386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9" name="Rounded Rectangle 68"/>
          <p:cNvSpPr/>
          <p:nvPr/>
        </p:nvSpPr>
        <p:spPr bwMode="auto">
          <a:xfrm>
            <a:off x="6459538" y="41910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70" name="Rounded Rectangle 69"/>
          <p:cNvSpPr/>
          <p:nvPr/>
        </p:nvSpPr>
        <p:spPr bwMode="auto">
          <a:xfrm>
            <a:off x="6459538" y="48006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cxnSp>
        <p:nvCxnSpPr>
          <p:cNvPr id="72" name="Shape 71"/>
          <p:cNvCxnSpPr>
            <a:cxnSpLocks noChangeShapeType="1"/>
            <a:stCxn id="69" idx="1"/>
          </p:cNvCxnSpPr>
          <p:nvPr/>
        </p:nvCxnSpPr>
        <p:spPr bwMode="auto">
          <a:xfrm rot="10800000">
            <a:off x="4343400" y="1905000"/>
            <a:ext cx="2116138" cy="2514600"/>
          </a:xfrm>
          <a:prstGeom prst="bentConnector4">
            <a:avLst>
              <a:gd name="adj1" fmla="val 44597"/>
              <a:gd name="adj2" fmla="val 109093"/>
            </a:avLst>
          </a:prstGeom>
          <a:noFill/>
          <a:ln w="19050" algn="ctr">
            <a:solidFill>
              <a:srgbClr val="C00000"/>
            </a:solidFill>
            <a:round/>
            <a:headEnd/>
            <a:tailEnd type="arrow" w="med" len="med"/>
          </a:ln>
        </p:spPr>
      </p:cxnSp>
      <p:cxnSp>
        <p:nvCxnSpPr>
          <p:cNvPr id="73" name="Shape 72"/>
          <p:cNvCxnSpPr>
            <a:stCxn id="22" idx="1"/>
          </p:cNvCxnSpPr>
          <p:nvPr/>
        </p:nvCxnSpPr>
        <p:spPr bwMode="auto">
          <a:xfrm rot="10800000">
            <a:off x="3733800" y="1905000"/>
            <a:ext cx="2725738" cy="1066800"/>
          </a:xfrm>
          <a:prstGeom prst="bentConnector4">
            <a:avLst>
              <a:gd name="adj1" fmla="val 17385"/>
              <a:gd name="adj2" fmla="val 128572"/>
            </a:avLst>
          </a:prstGeom>
          <a:solidFill>
            <a:schemeClr val="accent1"/>
          </a:solidFill>
          <a:ln w="19050" cap="flat" cmpd="sng" algn="ctr">
            <a:solidFill>
              <a:schemeClr val="accent5">
                <a:lumMod val="50000"/>
              </a:schemeClr>
            </a:solidFill>
            <a:prstDash val="solid"/>
            <a:round/>
            <a:headEnd type="none" w="med" len="med"/>
            <a:tailEnd type="arrow"/>
          </a:ln>
          <a:effectLst/>
        </p:spPr>
      </p:cxnSp>
      <p:sp>
        <p:nvSpPr>
          <p:cNvPr id="84" name="Rectangle 83"/>
          <p:cNvSpPr/>
          <p:nvPr/>
        </p:nvSpPr>
        <p:spPr bwMode="auto">
          <a:xfrm>
            <a:off x="6307138" y="54864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5" name="Rounded Rectangle 84"/>
          <p:cNvSpPr/>
          <p:nvPr/>
        </p:nvSpPr>
        <p:spPr bwMode="auto">
          <a:xfrm>
            <a:off x="6459538" y="56388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86" name="Rounded Rectangle 85"/>
          <p:cNvSpPr/>
          <p:nvPr/>
        </p:nvSpPr>
        <p:spPr bwMode="auto">
          <a:xfrm>
            <a:off x="6459538" y="62484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94" name="Freeform 93"/>
          <p:cNvSpPr>
            <a:spLocks noChangeArrowheads="1"/>
          </p:cNvSpPr>
          <p:nvPr/>
        </p:nvSpPr>
        <p:spPr bwMode="auto">
          <a:xfrm>
            <a:off x="4572000" y="1778000"/>
            <a:ext cx="1866900" cy="4102100"/>
          </a:xfrm>
          <a:custGeom>
            <a:avLst/>
            <a:gdLst>
              <a:gd name="T0" fmla="*/ 1787536873 w 1447800"/>
              <a:gd name="T1" fmla="*/ 4102100 h 4102100"/>
              <a:gd name="T2" fmla="*/ 595847825 w 1447800"/>
              <a:gd name="T3" fmla="*/ 4102100 h 4102100"/>
              <a:gd name="T4" fmla="*/ 595847825 w 1447800"/>
              <a:gd name="T5" fmla="*/ 0 h 4102100"/>
              <a:gd name="T6" fmla="*/ 250882864 w 1447800"/>
              <a:gd name="T7" fmla="*/ 0 h 4102100"/>
              <a:gd name="T8" fmla="*/ 0 w 1447800"/>
              <a:gd name="T9" fmla="*/ 101600 h 4102100"/>
              <a:gd name="T10" fmla="*/ 0 60000 65536"/>
              <a:gd name="T11" fmla="*/ 0 60000 65536"/>
              <a:gd name="T12" fmla="*/ 0 60000 65536"/>
              <a:gd name="T13" fmla="*/ 0 60000 65536"/>
              <a:gd name="T14" fmla="*/ 0 60000 65536"/>
              <a:gd name="T15" fmla="*/ 0 w 1447800"/>
              <a:gd name="T16" fmla="*/ 0 h 4102100"/>
              <a:gd name="T17" fmla="*/ 1447800 w 1447800"/>
              <a:gd name="T18" fmla="*/ 4102100 h 4102100"/>
            </a:gdLst>
            <a:ahLst/>
            <a:cxnLst>
              <a:cxn ang="T10">
                <a:pos x="T0" y="T1"/>
              </a:cxn>
              <a:cxn ang="T11">
                <a:pos x="T2" y="T3"/>
              </a:cxn>
              <a:cxn ang="T12">
                <a:pos x="T4" y="T5"/>
              </a:cxn>
              <a:cxn ang="T13">
                <a:pos x="T6" y="T7"/>
              </a:cxn>
              <a:cxn ang="T14">
                <a:pos x="T8" y="T9"/>
              </a:cxn>
            </a:cxnLst>
            <a:rect l="T15" t="T16" r="T17" b="T18"/>
            <a:pathLst>
              <a:path w="1447800" h="4102100">
                <a:moveTo>
                  <a:pt x="1447800" y="4102100"/>
                </a:moveTo>
                <a:lnTo>
                  <a:pt x="482600" y="4102100"/>
                </a:lnTo>
                <a:lnTo>
                  <a:pt x="482600" y="0"/>
                </a:lnTo>
                <a:lnTo>
                  <a:pt x="203200" y="0"/>
                </a:lnTo>
                <a:lnTo>
                  <a:pt x="0" y="101600"/>
                </a:lnTo>
              </a:path>
            </a:pathLst>
          </a:custGeom>
          <a:noFill/>
          <a:ln w="28575" algn="ctr">
            <a:solidFill>
              <a:srgbClr val="C00000"/>
            </a:solidFill>
            <a:round/>
            <a:headEnd/>
            <a:tailEnd type="arrow" w="med" len="med"/>
          </a:ln>
        </p:spPr>
        <p:txBody>
          <a:bodyPr/>
          <a:lstStyle/>
          <a:p>
            <a:endParaRPr lang="en-US"/>
          </a:p>
        </p:txBody>
      </p:sp>
      <p:cxnSp>
        <p:nvCxnSpPr>
          <p:cNvPr id="98" name="Straight Arrow Connector 97"/>
          <p:cNvCxnSpPr>
            <a:stCxn id="31790" idx="2"/>
          </p:cNvCxnSpPr>
          <p:nvPr/>
        </p:nvCxnSpPr>
        <p:spPr bwMode="auto">
          <a:xfrm rot="5400000">
            <a:off x="2856707" y="2934494"/>
            <a:ext cx="533400" cy="1587"/>
          </a:xfrm>
          <a:prstGeom prst="straightConnector1">
            <a:avLst/>
          </a:prstGeom>
          <a:solidFill>
            <a:schemeClr val="accent1"/>
          </a:solidFill>
          <a:ln w="28575" cap="flat" cmpd="sng" algn="ctr">
            <a:solidFill>
              <a:schemeClr val="tx2">
                <a:lumMod val="60000"/>
                <a:lumOff val="40000"/>
              </a:schemeClr>
            </a:solidFill>
            <a:prstDash val="solid"/>
            <a:round/>
            <a:headEnd type="none" w="med" len="med"/>
            <a:tailEnd type="arrow"/>
          </a:ln>
          <a:effectLst/>
        </p:spPr>
      </p:cxnSp>
      <p:cxnSp>
        <p:nvCxnSpPr>
          <p:cNvPr id="31776" name="Straight Arrow Connector 98"/>
          <p:cNvCxnSpPr>
            <a:cxnSpLocks noChangeShapeType="1"/>
            <a:stCxn id="31794" idx="2"/>
          </p:cNvCxnSpPr>
          <p:nvPr/>
        </p:nvCxnSpPr>
        <p:spPr bwMode="auto">
          <a:xfrm rot="5400000">
            <a:off x="3467100" y="2933700"/>
            <a:ext cx="533400" cy="0"/>
          </a:xfrm>
          <a:prstGeom prst="straightConnector1">
            <a:avLst/>
          </a:prstGeom>
          <a:noFill/>
          <a:ln w="28575" algn="ctr">
            <a:solidFill>
              <a:srgbClr val="008000"/>
            </a:solidFill>
            <a:round/>
            <a:headEnd/>
            <a:tailEnd type="arrow" w="med" len="med"/>
          </a:ln>
        </p:spPr>
      </p:cxnSp>
      <p:cxnSp>
        <p:nvCxnSpPr>
          <p:cNvPr id="31777" name="Straight Arrow Connector 99"/>
          <p:cNvCxnSpPr>
            <a:cxnSpLocks noChangeShapeType="1"/>
            <a:stCxn id="31798" idx="2"/>
          </p:cNvCxnSpPr>
          <p:nvPr/>
        </p:nvCxnSpPr>
        <p:spPr bwMode="auto">
          <a:xfrm rot="5400000">
            <a:off x="4076700" y="2933700"/>
            <a:ext cx="533400" cy="0"/>
          </a:xfrm>
          <a:prstGeom prst="straightConnector1">
            <a:avLst/>
          </a:prstGeom>
          <a:noFill/>
          <a:ln w="28575" algn="ctr">
            <a:solidFill>
              <a:srgbClr val="C00000"/>
            </a:solidFill>
            <a:round/>
            <a:headEnd/>
            <a:tailEnd type="arrow" w="med" len="med"/>
          </a:ln>
        </p:spPr>
      </p:cxnSp>
      <p:cxnSp>
        <p:nvCxnSpPr>
          <p:cNvPr id="102" name="Straight Arrow Connector 101"/>
          <p:cNvCxnSpPr>
            <a:stCxn id="15" idx="3"/>
            <a:endCxn id="11" idx="1"/>
          </p:cNvCxnSpPr>
          <p:nvPr/>
        </p:nvCxnSpPr>
        <p:spPr bwMode="auto">
          <a:xfrm flipV="1">
            <a:off x="4648200" y="2133600"/>
            <a:ext cx="1793875" cy="2438400"/>
          </a:xfrm>
          <a:prstGeom prst="straightConnector1">
            <a:avLst/>
          </a:prstGeom>
          <a:solidFill>
            <a:schemeClr val="accent1"/>
          </a:solidFill>
          <a:ln w="28575" cap="flat" cmpd="sng" algn="ctr">
            <a:solidFill>
              <a:schemeClr val="tx2">
                <a:lumMod val="60000"/>
                <a:lumOff val="40000"/>
              </a:schemeClr>
            </a:solidFill>
            <a:prstDash val="solid"/>
            <a:round/>
            <a:headEnd type="none" w="med" len="med"/>
            <a:tailEnd type="arrow"/>
          </a:ln>
          <a:effectLst/>
        </p:spPr>
      </p:cxnSp>
      <p:cxnSp>
        <p:nvCxnSpPr>
          <p:cNvPr id="103" name="Straight Arrow Connector 102"/>
          <p:cNvCxnSpPr>
            <a:cxnSpLocks noChangeShapeType="1"/>
            <a:stCxn id="15" idx="3"/>
            <a:endCxn id="23" idx="1"/>
          </p:cNvCxnSpPr>
          <p:nvPr/>
        </p:nvCxnSpPr>
        <p:spPr bwMode="auto">
          <a:xfrm flipV="1">
            <a:off x="4648200" y="3581400"/>
            <a:ext cx="1811338" cy="990600"/>
          </a:xfrm>
          <a:prstGeom prst="straightConnector1">
            <a:avLst/>
          </a:prstGeom>
          <a:noFill/>
          <a:ln w="28575" algn="ctr">
            <a:solidFill>
              <a:srgbClr val="008000"/>
            </a:solidFill>
            <a:round/>
            <a:headEnd/>
            <a:tailEnd type="arrow" w="med" len="med"/>
          </a:ln>
        </p:spPr>
      </p:cxnSp>
      <p:cxnSp>
        <p:nvCxnSpPr>
          <p:cNvPr id="104" name="Straight Arrow Connector 103"/>
          <p:cNvCxnSpPr>
            <a:cxnSpLocks noChangeShapeType="1"/>
            <a:stCxn id="15" idx="3"/>
            <a:endCxn id="70" idx="1"/>
          </p:cNvCxnSpPr>
          <p:nvPr/>
        </p:nvCxnSpPr>
        <p:spPr bwMode="auto">
          <a:xfrm>
            <a:off x="4648200" y="4572000"/>
            <a:ext cx="1811338" cy="457200"/>
          </a:xfrm>
          <a:prstGeom prst="straightConnector1">
            <a:avLst/>
          </a:prstGeom>
          <a:noFill/>
          <a:ln w="28575" algn="ctr">
            <a:solidFill>
              <a:srgbClr val="C00000"/>
            </a:solidFill>
            <a:round/>
            <a:headEnd/>
            <a:tailEnd type="arrow" w="med" len="med"/>
          </a:ln>
        </p:spPr>
      </p:cxnSp>
      <p:cxnSp>
        <p:nvCxnSpPr>
          <p:cNvPr id="105" name="Straight Arrow Connector 104"/>
          <p:cNvCxnSpPr>
            <a:cxnSpLocks noChangeShapeType="1"/>
            <a:stCxn id="15" idx="3"/>
            <a:endCxn id="86" idx="1"/>
          </p:cNvCxnSpPr>
          <p:nvPr/>
        </p:nvCxnSpPr>
        <p:spPr bwMode="auto">
          <a:xfrm>
            <a:off x="4648200" y="4572000"/>
            <a:ext cx="1811338" cy="1905000"/>
          </a:xfrm>
          <a:prstGeom prst="straightConnector1">
            <a:avLst/>
          </a:prstGeom>
          <a:noFill/>
          <a:ln w="28575" algn="ctr">
            <a:solidFill>
              <a:srgbClr val="C00000"/>
            </a:solidFill>
            <a:round/>
            <a:headEnd/>
            <a:tailEnd type="arrow" w="med" len="med"/>
          </a:ln>
        </p:spPr>
      </p:cxnSp>
      <p:sp>
        <p:nvSpPr>
          <p:cNvPr id="6" name="Rounded Rectangle 5"/>
          <p:cNvSpPr/>
          <p:nvPr/>
        </p:nvSpPr>
        <p:spPr>
          <a:xfrm>
            <a:off x="762000" y="1981200"/>
            <a:ext cx="1828800" cy="59055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Events taking or event generation</a:t>
            </a:r>
          </a:p>
        </p:txBody>
      </p:sp>
      <p:cxnSp>
        <p:nvCxnSpPr>
          <p:cNvPr id="56" name="Straight Arrow Connector 55"/>
          <p:cNvCxnSpPr>
            <a:stCxn id="31786" idx="2"/>
            <a:endCxn id="6" idx="1"/>
          </p:cNvCxnSpPr>
          <p:nvPr/>
        </p:nvCxnSpPr>
        <p:spPr>
          <a:xfrm>
            <a:off x="319088" y="2270125"/>
            <a:ext cx="442912" cy="635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bwMode="auto">
          <a:xfrm>
            <a:off x="304800" y="2168525"/>
            <a:ext cx="457200" cy="158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bwMode="auto">
          <a:xfrm>
            <a:off x="304800" y="2360613"/>
            <a:ext cx="457200"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786" name="TextBox 111"/>
          <p:cNvSpPr txBox="1">
            <a:spLocks noChangeArrowheads="1"/>
          </p:cNvSpPr>
          <p:nvPr/>
        </p:nvSpPr>
        <p:spPr bwMode="auto">
          <a:xfrm rot="-5400000">
            <a:off x="-583406" y="2085181"/>
            <a:ext cx="1435100" cy="369888"/>
          </a:xfrm>
          <a:prstGeom prst="rect">
            <a:avLst/>
          </a:prstGeom>
          <a:noFill/>
          <a:ln w="9525">
            <a:noFill/>
            <a:miter lim="800000"/>
            <a:headEnd/>
            <a:tailEnd/>
          </a:ln>
        </p:spPr>
        <p:txBody>
          <a:bodyPr wrap="none">
            <a:spAutoFit/>
          </a:bodyPr>
          <a:lstStyle/>
          <a:p>
            <a:r>
              <a:rPr lang="en-US"/>
              <a:t>Sensor inputs</a:t>
            </a:r>
          </a:p>
        </p:txBody>
      </p:sp>
      <p:sp>
        <p:nvSpPr>
          <p:cNvPr id="31787" name="Rectangle 114"/>
          <p:cNvSpPr>
            <a:spLocks noChangeArrowheads="1"/>
          </p:cNvSpPr>
          <p:nvPr/>
        </p:nvSpPr>
        <p:spPr bwMode="auto">
          <a:xfrm>
            <a:off x="2895600" y="3505200"/>
            <a:ext cx="1676400" cy="381000"/>
          </a:xfrm>
          <a:prstGeom prst="rect">
            <a:avLst/>
          </a:prstGeom>
          <a:solidFill>
            <a:schemeClr val="accent1"/>
          </a:solidFill>
          <a:ln w="9525" algn="ctr">
            <a:solidFill>
              <a:schemeClr val="tx1"/>
            </a:solidFill>
            <a:round/>
            <a:headEnd/>
            <a:tailEnd/>
          </a:ln>
        </p:spPr>
        <p:txBody>
          <a:bodyPr/>
          <a:lstStyle/>
          <a:p>
            <a:pPr algn="ctr"/>
            <a:r>
              <a:rPr lang="en-US"/>
              <a:t>functionName</a:t>
            </a:r>
          </a:p>
        </p:txBody>
      </p:sp>
      <p:sp>
        <p:nvSpPr>
          <p:cNvPr id="31788" name="Rectangle 121"/>
          <p:cNvSpPr>
            <a:spLocks noChangeArrowheads="1"/>
          </p:cNvSpPr>
          <p:nvPr/>
        </p:nvSpPr>
        <p:spPr bwMode="auto">
          <a:xfrm>
            <a:off x="28956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89" name="Rectangle 122"/>
          <p:cNvSpPr>
            <a:spLocks noChangeArrowheads="1"/>
          </p:cNvSpPr>
          <p:nvPr/>
        </p:nvSpPr>
        <p:spPr bwMode="auto">
          <a:xfrm>
            <a:off x="28956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0" name="Rectangle 123"/>
          <p:cNvSpPr>
            <a:spLocks noChangeArrowheads="1"/>
          </p:cNvSpPr>
          <p:nvPr/>
        </p:nvSpPr>
        <p:spPr bwMode="auto">
          <a:xfrm>
            <a:off x="28956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1" name="Rectangle 125"/>
          <p:cNvSpPr>
            <a:spLocks noChangeArrowheads="1"/>
          </p:cNvSpPr>
          <p:nvPr/>
        </p:nvSpPr>
        <p:spPr bwMode="auto">
          <a:xfrm>
            <a:off x="3505200" y="1905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2" name="Rectangle 126"/>
          <p:cNvSpPr>
            <a:spLocks noChangeArrowheads="1"/>
          </p:cNvSpPr>
          <p:nvPr/>
        </p:nvSpPr>
        <p:spPr bwMode="auto">
          <a:xfrm>
            <a:off x="35052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3" name="Rectangle 127"/>
          <p:cNvSpPr>
            <a:spLocks noChangeArrowheads="1"/>
          </p:cNvSpPr>
          <p:nvPr/>
        </p:nvSpPr>
        <p:spPr bwMode="auto">
          <a:xfrm>
            <a:off x="35052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4" name="Rectangle 128"/>
          <p:cNvSpPr>
            <a:spLocks noChangeArrowheads="1"/>
          </p:cNvSpPr>
          <p:nvPr/>
        </p:nvSpPr>
        <p:spPr bwMode="auto">
          <a:xfrm>
            <a:off x="35052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5" name="Rectangle 129"/>
          <p:cNvSpPr>
            <a:spLocks noChangeArrowheads="1"/>
          </p:cNvSpPr>
          <p:nvPr/>
        </p:nvSpPr>
        <p:spPr bwMode="auto">
          <a:xfrm>
            <a:off x="4114800" y="1905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6" name="Rectangle 130"/>
          <p:cNvSpPr>
            <a:spLocks noChangeArrowheads="1"/>
          </p:cNvSpPr>
          <p:nvPr/>
        </p:nvSpPr>
        <p:spPr bwMode="auto">
          <a:xfrm>
            <a:off x="41148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7" name="Rectangle 131"/>
          <p:cNvSpPr>
            <a:spLocks noChangeArrowheads="1"/>
          </p:cNvSpPr>
          <p:nvPr/>
        </p:nvSpPr>
        <p:spPr bwMode="auto">
          <a:xfrm>
            <a:off x="41148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8" name="Rectangle 132"/>
          <p:cNvSpPr>
            <a:spLocks noChangeArrowheads="1"/>
          </p:cNvSpPr>
          <p:nvPr/>
        </p:nvSpPr>
        <p:spPr bwMode="auto">
          <a:xfrm>
            <a:off x="41148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136" name="Rectangle 135"/>
          <p:cNvSpPr>
            <a:spLocks noChangeArrowheads="1"/>
          </p:cNvSpPr>
          <p:nvPr/>
        </p:nvSpPr>
        <p:spPr bwMode="auto">
          <a:xfrm>
            <a:off x="2895600" y="1905000"/>
            <a:ext cx="457200" cy="190500"/>
          </a:xfrm>
          <a:prstGeom prst="rect">
            <a:avLst/>
          </a:prstGeom>
          <a:solidFill>
            <a:srgbClr val="CCCCFF"/>
          </a:solidFill>
          <a:ln w="9525" algn="ctr">
            <a:solidFill>
              <a:schemeClr val="tx1"/>
            </a:solidFill>
            <a:round/>
            <a:headEnd/>
            <a:tailEnd/>
          </a:ln>
        </p:spPr>
        <p:txBody>
          <a:bodyPr/>
          <a:lstStyle/>
          <a:p>
            <a:endParaRPr lang="en-US"/>
          </a:p>
        </p:txBody>
      </p:sp>
      <p:sp>
        <p:nvSpPr>
          <p:cNvPr id="137" name="Rectangle 136"/>
          <p:cNvSpPr>
            <a:spLocks noChangeArrowheads="1"/>
          </p:cNvSpPr>
          <p:nvPr/>
        </p:nvSpPr>
        <p:spPr bwMode="auto">
          <a:xfrm>
            <a:off x="3505200" y="1905000"/>
            <a:ext cx="457200" cy="190500"/>
          </a:xfrm>
          <a:prstGeom prst="rect">
            <a:avLst/>
          </a:prstGeom>
          <a:solidFill>
            <a:srgbClr val="00B050"/>
          </a:solidFill>
          <a:ln w="9525" algn="ctr">
            <a:solidFill>
              <a:schemeClr val="tx1"/>
            </a:solidFill>
            <a:round/>
            <a:headEnd/>
            <a:tailEnd/>
          </a:ln>
        </p:spPr>
        <p:txBody>
          <a:bodyPr/>
          <a:lstStyle/>
          <a:p>
            <a:endParaRPr lang="en-US"/>
          </a:p>
        </p:txBody>
      </p:sp>
      <p:sp>
        <p:nvSpPr>
          <p:cNvPr id="138" name="Rectangle 137"/>
          <p:cNvSpPr>
            <a:spLocks noChangeArrowheads="1"/>
          </p:cNvSpPr>
          <p:nvPr/>
        </p:nvSpPr>
        <p:spPr bwMode="auto">
          <a:xfrm>
            <a:off x="4114800" y="1905000"/>
            <a:ext cx="457200" cy="190500"/>
          </a:xfrm>
          <a:prstGeom prst="rect">
            <a:avLst/>
          </a:prstGeom>
          <a:solidFill>
            <a:srgbClr val="C00000"/>
          </a:solidFill>
          <a:ln w="9525" algn="ctr">
            <a:solidFill>
              <a:schemeClr val="tx1"/>
            </a:solidFill>
            <a:round/>
            <a:headEnd/>
            <a:tailEnd/>
          </a:ln>
        </p:spPr>
        <p:txBody>
          <a:bodyPr/>
          <a:lstStyle/>
          <a:p>
            <a:endParaRPr lang="en-US"/>
          </a:p>
        </p:txBody>
      </p:sp>
      <p:sp>
        <p:nvSpPr>
          <p:cNvPr id="139" name="Rectangle 138"/>
          <p:cNvSpPr>
            <a:spLocks noChangeArrowheads="1"/>
          </p:cNvSpPr>
          <p:nvPr/>
        </p:nvSpPr>
        <p:spPr bwMode="auto">
          <a:xfrm>
            <a:off x="4114800" y="2095500"/>
            <a:ext cx="457200" cy="190500"/>
          </a:xfrm>
          <a:prstGeom prst="rect">
            <a:avLst/>
          </a:prstGeom>
          <a:solidFill>
            <a:srgbClr val="C00000"/>
          </a:solidFill>
          <a:ln w="9525" algn="ctr">
            <a:solidFill>
              <a:schemeClr val="tx1"/>
            </a:solidFill>
            <a:round/>
            <a:headEnd/>
            <a:tailEnd/>
          </a:ln>
        </p:spPr>
        <p:txBody>
          <a:bodyPr/>
          <a:lstStyle/>
          <a:p>
            <a:endParaRPr lang="en-US"/>
          </a:p>
        </p:txBody>
      </p:sp>
      <p:sp>
        <p:nvSpPr>
          <p:cNvPr id="59" name="Rounded Rectangle 58"/>
          <p:cNvSpPr/>
          <p:nvPr/>
        </p:nvSpPr>
        <p:spPr>
          <a:xfrm>
            <a:off x="685800" y="4040188"/>
            <a:ext cx="1828800" cy="106521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Orchestration</a:t>
            </a:r>
          </a:p>
          <a:p>
            <a:pPr algn="ctr">
              <a:defRPr/>
            </a:pPr>
            <a:endParaRPr lang="en-US">
              <a:solidFill>
                <a:srgbClr val="FFFFFF"/>
              </a:solidFill>
            </a:endParaRPr>
          </a:p>
          <a:p>
            <a:pPr algn="ctr">
              <a:defRPr/>
            </a:pPr>
            <a:endParaRPr lang="en-US">
              <a:solidFill>
                <a:srgbClr val="FFFFFF"/>
              </a:solidFill>
            </a:endParaRPr>
          </a:p>
        </p:txBody>
      </p:sp>
      <p:cxnSp>
        <p:nvCxnSpPr>
          <p:cNvPr id="60" name="Straight Arrow Connector 59"/>
          <p:cNvCxnSpPr>
            <a:stCxn id="15" idx="1"/>
            <a:endCxn id="59" idx="3"/>
          </p:cNvCxnSpPr>
          <p:nvPr/>
        </p:nvCxnSpPr>
        <p:spPr>
          <a:xfrm rot="10800000" flipV="1">
            <a:off x="2514600" y="4572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457200" y="5638800"/>
            <a:ext cx="1066800" cy="457200"/>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Action</a:t>
            </a:r>
          </a:p>
        </p:txBody>
      </p:sp>
      <p:sp>
        <p:nvSpPr>
          <p:cNvPr id="62" name="Rounded Rectangle 61"/>
          <p:cNvSpPr/>
          <p:nvPr/>
        </p:nvSpPr>
        <p:spPr>
          <a:xfrm>
            <a:off x="1905000" y="5638800"/>
            <a:ext cx="1066800" cy="457200"/>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Action</a:t>
            </a:r>
          </a:p>
        </p:txBody>
      </p:sp>
      <p:sp>
        <p:nvSpPr>
          <p:cNvPr id="31807" name="TextBox 62"/>
          <p:cNvSpPr txBox="1">
            <a:spLocks noChangeArrowheads="1"/>
          </p:cNvSpPr>
          <p:nvPr/>
        </p:nvSpPr>
        <p:spPr bwMode="auto">
          <a:xfrm>
            <a:off x="1524000" y="5573713"/>
            <a:ext cx="415925" cy="369887"/>
          </a:xfrm>
          <a:prstGeom prst="rect">
            <a:avLst/>
          </a:prstGeom>
          <a:noFill/>
          <a:ln w="9525">
            <a:noFill/>
            <a:miter lim="800000"/>
            <a:headEnd/>
            <a:tailEnd/>
          </a:ln>
        </p:spPr>
        <p:txBody>
          <a:bodyPr wrap="none">
            <a:spAutoFit/>
          </a:bodyPr>
          <a:lstStyle/>
          <a:p>
            <a:r>
              <a:rPr lang="en-US"/>
              <a:t>…</a:t>
            </a:r>
          </a:p>
        </p:txBody>
      </p:sp>
      <p:cxnSp>
        <p:nvCxnSpPr>
          <p:cNvPr id="64" name="Straight Arrow Connector 63"/>
          <p:cNvCxnSpPr>
            <a:stCxn id="59" idx="2"/>
            <a:endCxn id="62" idx="0"/>
          </p:cNvCxnSpPr>
          <p:nvPr/>
        </p:nvCxnSpPr>
        <p:spPr>
          <a:xfrm rot="16200000" flipH="1">
            <a:off x="1752600" y="4953000"/>
            <a:ext cx="53340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9" idx="2"/>
            <a:endCxn id="61" idx="0"/>
          </p:cNvCxnSpPr>
          <p:nvPr/>
        </p:nvCxnSpPr>
        <p:spPr>
          <a:xfrm rot="5400000">
            <a:off x="1028700" y="5067300"/>
            <a:ext cx="5334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Isosceles Triangle 99"/>
          <p:cNvSpPr>
            <a:spLocks noChangeArrowheads="1"/>
          </p:cNvSpPr>
          <p:nvPr/>
        </p:nvSpPr>
        <p:spPr bwMode="auto">
          <a:xfrm>
            <a:off x="8364538" y="4953000"/>
            <a:ext cx="381000" cy="241300"/>
          </a:xfrm>
          <a:prstGeom prst="triangle">
            <a:avLst>
              <a:gd name="adj" fmla="val 50000"/>
            </a:avLst>
          </a:prstGeom>
          <a:solidFill>
            <a:srgbClr val="FFC000"/>
          </a:solidFill>
          <a:ln w="9525" algn="ctr">
            <a:solidFill>
              <a:schemeClr val="tx1"/>
            </a:solidFill>
            <a:round/>
            <a:headEnd/>
            <a:tailEnd/>
          </a:ln>
        </p:spPr>
        <p:txBody>
          <a:bodyPr/>
          <a:lstStyle/>
          <a:p>
            <a:endParaRPr lang="en-US"/>
          </a:p>
        </p:txBody>
      </p:sp>
      <p:sp>
        <p:nvSpPr>
          <p:cNvPr id="101" name="Oval 100"/>
          <p:cNvSpPr>
            <a:spLocks noChangeArrowheads="1"/>
          </p:cNvSpPr>
          <p:nvPr/>
        </p:nvSpPr>
        <p:spPr bwMode="auto">
          <a:xfrm>
            <a:off x="8382000" y="2057400"/>
            <a:ext cx="228600" cy="228600"/>
          </a:xfrm>
          <a:prstGeom prst="ellipse">
            <a:avLst/>
          </a:prstGeom>
          <a:solidFill>
            <a:srgbClr val="FFC000"/>
          </a:solidFill>
          <a:ln w="9525" algn="ctr">
            <a:solidFill>
              <a:schemeClr val="tx1"/>
            </a:solidFill>
            <a:prstDash val="dash"/>
            <a:round/>
            <a:headEnd/>
            <a:tailEnd/>
          </a:ln>
        </p:spPr>
        <p:txBody>
          <a:bodyPr/>
          <a:lstStyle/>
          <a:p>
            <a:endParaRPr lang="en-US"/>
          </a:p>
        </p:txBody>
      </p:sp>
      <p:sp>
        <p:nvSpPr>
          <p:cNvPr id="106" name="Rounded Rectangle 105"/>
          <p:cNvSpPr>
            <a:spLocks noChangeArrowheads="1"/>
          </p:cNvSpPr>
          <p:nvPr/>
        </p:nvSpPr>
        <p:spPr bwMode="auto">
          <a:xfrm>
            <a:off x="8382000" y="3467100"/>
            <a:ext cx="228600" cy="228600"/>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107" name="Snip Diagonal Corner Rectangle 106"/>
          <p:cNvSpPr/>
          <p:nvPr/>
        </p:nvSpPr>
        <p:spPr bwMode="auto">
          <a:xfrm>
            <a:off x="8496300" y="6477000"/>
            <a:ext cx="227013" cy="152400"/>
          </a:xfrm>
          <a:prstGeom prst="snip2DiagRect">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2" name="Oval Callout 1"/>
          <p:cNvSpPr/>
          <p:nvPr/>
        </p:nvSpPr>
        <p:spPr bwMode="auto">
          <a:xfrm>
            <a:off x="3048000" y="5943600"/>
            <a:ext cx="2590800" cy="838200"/>
          </a:xfrm>
          <a:prstGeom prst="wedgeEllipseCallout">
            <a:avLst>
              <a:gd name="adj1" fmla="val -42995"/>
              <a:gd name="adj2" fmla="val -152641"/>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Is there build-in support?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up)">
                                      <p:cBhvr>
                                        <p:cTn id="11" dur="500"/>
                                        <p:tgtEl>
                                          <p:spTgt spid="1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right)">
                                      <p:cBhvr>
                                        <p:cTn id="16" dur="500"/>
                                        <p:tgtEl>
                                          <p:spTgt spid="73"/>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wipe(up)">
                                      <p:cBhvr>
                                        <p:cTn id="20" dur="500"/>
                                        <p:tgtEl>
                                          <p:spTgt spid="1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right)">
                                      <p:cBhvr>
                                        <p:cTn id="25" dur="500"/>
                                        <p:tgtEl>
                                          <p:spTgt spid="72"/>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wipe(up)">
                                      <p:cBhvr>
                                        <p:cTn id="29" dur="500"/>
                                        <p:tgtEl>
                                          <p:spTgt spid="1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right)">
                                      <p:cBhvr>
                                        <p:cTn id="34" dur="500"/>
                                        <p:tgtEl>
                                          <p:spTgt spid="94"/>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wipe(up)">
                                      <p:cBhvr>
                                        <p:cTn id="38" dur="500"/>
                                        <p:tgtEl>
                                          <p:spTgt spid="1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grpId="1" nodeType="clickEffect">
                                  <p:stCondLst>
                                    <p:cond delay="0"/>
                                  </p:stCondLst>
                                  <p:childTnLst>
                                    <p:animMotion origin="layout" path="M 3.33333E-6 3.33333E-6 L 0.05833 0.24166 " pathEditMode="relative" rAng="0" ptsTypes="AA">
                                      <p:cBhvr>
                                        <p:cTn id="47" dur="2000" fill="hold"/>
                                        <p:tgtEl>
                                          <p:spTgt spid="136"/>
                                        </p:tgtEl>
                                        <p:attrNameLst>
                                          <p:attrName>ppt_x</p:attrName>
                                          <p:attrName>ppt_y</p:attrName>
                                        </p:attrNameLst>
                                      </p:cBhvr>
                                      <p:rCtr x="29" y="121"/>
                                    </p:animMotion>
                                  </p:childTnLst>
                                </p:cTn>
                              </p:par>
                            </p:childTnLst>
                          </p:cTn>
                        </p:par>
                        <p:par>
                          <p:cTn id="48" fill="hold" nodeType="afterGroup">
                            <p:stCondLst>
                              <p:cond delay="2000"/>
                            </p:stCondLst>
                            <p:childTnLst>
                              <p:par>
                                <p:cTn id="49" presetID="42" presetClass="path" presetSubtype="0" accel="50000" decel="50000" fill="hold" grpId="2" nodeType="afterEffect">
                                  <p:stCondLst>
                                    <p:cond delay="0"/>
                                  </p:stCondLst>
                                  <p:childTnLst>
                                    <p:animMotion origin="layout" path="M 0.05833 0.24166 L 0.05833 0.36389 " pathEditMode="relative" rAng="0" ptsTypes="AA">
                                      <p:cBhvr>
                                        <p:cTn id="50" dur="2000" fill="hold"/>
                                        <p:tgtEl>
                                          <p:spTgt spid="136"/>
                                        </p:tgtEl>
                                        <p:attrNameLst>
                                          <p:attrName>ppt_x</p:attrName>
                                          <p:attrName>ppt_y</p:attrName>
                                        </p:attrNameLst>
                                      </p:cBhvr>
                                      <p:rCtr x="0" y="61"/>
                                    </p:animMotion>
                                  </p:childTnLst>
                                </p:cTn>
                              </p:par>
                            </p:childTnLst>
                          </p:cTn>
                        </p:par>
                        <p:par>
                          <p:cTn id="51" fill="hold" nodeType="afterGroup">
                            <p:stCondLst>
                              <p:cond delay="4000"/>
                            </p:stCondLst>
                            <p:childTnLst>
                              <p:par>
                                <p:cTn id="52" presetID="63" presetClass="path" presetSubtype="0" accel="50000" decel="50000" fill="hold" grpId="3" nodeType="afterEffect">
                                  <p:stCondLst>
                                    <p:cond delay="0"/>
                                  </p:stCondLst>
                                  <p:childTnLst>
                                    <p:animMotion origin="layout" path="M 0.05833 0.36389 L 0.175 0.36389 " pathEditMode="relative" rAng="0" ptsTypes="AA">
                                      <p:cBhvr>
                                        <p:cTn id="53" dur="2000" fill="hold"/>
                                        <p:tgtEl>
                                          <p:spTgt spid="136"/>
                                        </p:tgtEl>
                                        <p:attrNameLst>
                                          <p:attrName>ppt_x</p:attrName>
                                          <p:attrName>ppt_y</p:attrName>
                                        </p:attrNameLst>
                                      </p:cBhvr>
                                      <p:rCtr x="58" y="0"/>
                                    </p:animMotion>
                                  </p:childTnLst>
                                </p:cTn>
                              </p:par>
                            </p:childTnLst>
                          </p:cTn>
                        </p:par>
                        <p:par>
                          <p:cTn id="54" fill="hold" nodeType="afterGroup">
                            <p:stCondLst>
                              <p:cond delay="6000"/>
                            </p:stCondLst>
                            <p:childTnLst>
                              <p:par>
                                <p:cTn id="55" presetID="64" presetClass="path" presetSubtype="0" accel="50000" decel="50000" fill="hold" grpId="4" nodeType="afterEffect">
                                  <p:stCondLst>
                                    <p:cond delay="0"/>
                                  </p:stCondLst>
                                  <p:childTnLst>
                                    <p:animMotion origin="layout" path="M 0.175 0.36389 L 0.35833 0.03055 " pathEditMode="relative" rAng="0" ptsTypes="AA">
                                      <p:cBhvr>
                                        <p:cTn id="56" dur="2000" fill="hold"/>
                                        <p:tgtEl>
                                          <p:spTgt spid="136"/>
                                        </p:tgtEl>
                                        <p:attrNameLst>
                                          <p:attrName>ppt_x</p:attrName>
                                          <p:attrName>ppt_y</p:attrName>
                                        </p:attrNameLst>
                                      </p:cBhvr>
                                      <p:rCtr x="92" y="-167"/>
                                    </p:animMotion>
                                  </p:childTnLst>
                                </p:cTn>
                              </p:par>
                            </p:childTnLst>
                          </p:cTn>
                        </p:par>
                        <p:par>
                          <p:cTn id="57" fill="hold" nodeType="afterGroup">
                            <p:stCondLst>
                              <p:cond delay="8000"/>
                            </p:stCondLst>
                            <p:childTnLst>
                              <p:par>
                                <p:cTn id="58" presetID="63" presetClass="path" presetSubtype="0" accel="50000" decel="50000" fill="hold" grpId="5" nodeType="afterEffect">
                                  <p:stCondLst>
                                    <p:cond delay="0"/>
                                  </p:stCondLst>
                                  <p:childTnLst>
                                    <p:animMotion origin="layout" path="M 0.35833 0.03055 L 0.5 0.03055 " pathEditMode="relative" rAng="0" ptsTypes="AA">
                                      <p:cBhvr>
                                        <p:cTn id="59" dur="2000" fill="hold"/>
                                        <p:tgtEl>
                                          <p:spTgt spid="136"/>
                                        </p:tgtEl>
                                        <p:attrNameLst>
                                          <p:attrName>ppt_x</p:attrName>
                                          <p:attrName>ppt_y</p:attrName>
                                        </p:attrNameLst>
                                      </p:cBhvr>
                                      <p:rCtr x="71" y="0"/>
                                    </p:animMotion>
                                  </p:childTnLst>
                                </p:cTn>
                              </p:par>
                            </p:childTnLst>
                          </p:cTn>
                        </p:par>
                        <p:par>
                          <p:cTn id="60" fill="hold" nodeType="afterGroup">
                            <p:stCondLst>
                              <p:cond delay="10000"/>
                            </p:stCondLst>
                            <p:childTnLst>
                              <p:par>
                                <p:cTn id="61" presetID="8" presetClass="emph" presetSubtype="0" fill="hold" grpId="6" nodeType="afterEffect">
                                  <p:stCondLst>
                                    <p:cond delay="0"/>
                                  </p:stCondLst>
                                  <p:childTnLst>
                                    <p:animRot by="21600000">
                                      <p:cBhvr>
                                        <p:cTn id="62" dur="2000" fill="hold"/>
                                        <p:tgtEl>
                                          <p:spTgt spid="136"/>
                                        </p:tgtEl>
                                        <p:attrNameLst>
                                          <p:attrName>r</p:attrName>
                                        </p:attrNameLst>
                                      </p:cBhvr>
                                    </p:animRo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wipe(left)">
                                      <p:cBhvr>
                                        <p:cTn id="67" dur="500"/>
                                        <p:tgtEl>
                                          <p:spTgt spid="103"/>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wipe(left)">
                                      <p:cBhvr>
                                        <p:cTn id="71" dur="500"/>
                                        <p:tgtEl>
                                          <p:spTgt spid="104"/>
                                        </p:tgtEl>
                                      </p:cBhvr>
                                    </p:animEffect>
                                  </p:childTnLst>
                                </p:cTn>
                              </p:par>
                            </p:childTnLst>
                          </p:cTn>
                        </p:par>
                        <p:par>
                          <p:cTn id="72" fill="hold" nodeType="afterGroup">
                            <p:stCondLst>
                              <p:cond delay="1000"/>
                            </p:stCondLst>
                            <p:childTnLst>
                              <p:par>
                                <p:cTn id="73" presetID="22" presetClass="entr" presetSubtype="8" fill="hold"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left)">
                                      <p:cBhvr>
                                        <p:cTn id="75" dur="500"/>
                                        <p:tgtEl>
                                          <p:spTgt spid="10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fade">
                                      <p:cBhvr>
                                        <p:cTn id="80" dur="2000"/>
                                        <p:tgtEl>
                                          <p:spTgt spid="101"/>
                                        </p:tgtEl>
                                      </p:cBhvr>
                                    </p:animEffect>
                                  </p:childTnLst>
                                </p:cTn>
                              </p:par>
                              <p:par>
                                <p:cTn id="81" presetID="10" presetClass="exit" presetSubtype="0" fill="hold" grpId="7" nodeType="withEffect">
                                  <p:stCondLst>
                                    <p:cond delay="0"/>
                                  </p:stCondLst>
                                  <p:childTnLst>
                                    <p:animEffect transition="out" filter="fade">
                                      <p:cBhvr>
                                        <p:cTn id="82" dur="2000"/>
                                        <p:tgtEl>
                                          <p:spTgt spid="136"/>
                                        </p:tgtEl>
                                      </p:cBhvr>
                                    </p:animEffect>
                                    <p:set>
                                      <p:cBhvr>
                                        <p:cTn id="83" dur="1" fill="hold">
                                          <p:stCondLst>
                                            <p:cond delay="1999"/>
                                          </p:stCondLst>
                                        </p:cTn>
                                        <p:tgtEl>
                                          <p:spTgt spid="136"/>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106"/>
                                        </p:tgtEl>
                                        <p:attrNameLst>
                                          <p:attrName>style.visibility</p:attrName>
                                        </p:attrNameLst>
                                      </p:cBhvr>
                                      <p:to>
                                        <p:strVal val="visible"/>
                                      </p:to>
                                    </p:set>
                                    <p:animEffect transition="in" filter="fade">
                                      <p:cBhvr>
                                        <p:cTn id="86" dur="2000"/>
                                        <p:tgtEl>
                                          <p:spTgt spid="10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fade">
                                      <p:cBhvr>
                                        <p:cTn id="89" dur="2000"/>
                                        <p:tgtEl>
                                          <p:spTgt spid="100"/>
                                        </p:tgtEl>
                                      </p:cBhvr>
                                    </p:animEffect>
                                  </p:childTnLst>
                                </p:cTn>
                              </p:par>
                              <p:par>
                                <p:cTn id="90" presetID="10" presetClass="entr" presetSubtype="0" fill="hold" nodeType="with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2000"/>
                                        <p:tgtEl>
                                          <p:spTgt spid="107"/>
                                        </p:tgtEl>
                                      </p:cBhvr>
                                    </p:animEffect>
                                  </p:childTnLst>
                                </p:cTn>
                              </p:par>
                            </p:childTnLst>
                          </p:cTn>
                        </p:par>
                        <p:par>
                          <p:cTn id="93" fill="hold" nodeType="afterGroup">
                            <p:stCondLst>
                              <p:cond delay="2000"/>
                            </p:stCondLst>
                            <p:childTnLst>
                              <p:par>
                                <p:cTn id="94" presetID="0" presetClass="path" presetSubtype="0" accel="50000" decel="50000" fill="hold" grpId="1" nodeType="afterEffect">
                                  <p:stCondLst>
                                    <p:cond delay="0"/>
                                  </p:stCondLst>
                                  <p:childTnLst>
                                    <p:animMotion origin="layout" path="M 0 0 C -0.08299 -0.02871 -0.1658 -0.05718 -0.23542 0.00139 C -0.30521 0.05995 -0.32587 0.29236 -0.41771 0.35139 C -0.50972 0.41041 -0.64861 0.38287 -0.7875 0.35555 " pathEditMode="relative" ptsTypes="aaaA">
                                      <p:cBhvr>
                                        <p:cTn id="95" dur="2000" fill="hold"/>
                                        <p:tgtEl>
                                          <p:spTgt spid="101"/>
                                        </p:tgtEl>
                                        <p:attrNameLst>
                                          <p:attrName>ppt_x</p:attrName>
                                          <p:attrName>ppt_y</p:attrName>
                                        </p:attrNameLst>
                                      </p:cBhvr>
                                    </p:animMotion>
                                  </p:childTnLst>
                                </p:cTn>
                              </p:par>
                              <p:par>
                                <p:cTn id="96" presetID="0" presetClass="path" presetSubtype="0" accel="50000" decel="50000" fill="hold" grpId="1" nodeType="withEffect">
                                  <p:stCondLst>
                                    <p:cond delay="0"/>
                                  </p:stCondLst>
                                  <p:childTnLst>
                                    <p:animMotion origin="layout" path="M 0 0 L -0.22292 0 L -0.42292 0.14722 L -0.74271 0.15417 " pathEditMode="relative" ptsTypes="AAAA">
                                      <p:cBhvr>
                                        <p:cTn id="97" dur="2000" fill="hold"/>
                                        <p:tgtEl>
                                          <p:spTgt spid="106"/>
                                        </p:tgtEl>
                                        <p:attrNameLst>
                                          <p:attrName>ppt_x</p:attrName>
                                          <p:attrName>ppt_y</p:attrName>
                                        </p:attrNameLst>
                                      </p:cBhvr>
                                    </p:animMotion>
                                  </p:childTnLst>
                                </p:cTn>
                              </p:par>
                              <p:par>
                                <p:cTn id="98" presetID="0" presetClass="path" presetSubtype="0" accel="50000" decel="50000" fill="hold" grpId="1" nodeType="withEffect">
                                  <p:stCondLst>
                                    <p:cond delay="0"/>
                                  </p:stCondLst>
                                  <p:childTnLst>
                                    <p:animMotion origin="layout" path="M 0 0 L -0.23021 -0.00972 L -0.42917 -0.07638 L -0.71875 -0.02916 " pathEditMode="relative" ptsTypes="AAAA">
                                      <p:cBhvr>
                                        <p:cTn id="99" dur="2000" fill="hold"/>
                                        <p:tgtEl>
                                          <p:spTgt spid="100"/>
                                        </p:tgtEl>
                                        <p:attrNameLst>
                                          <p:attrName>ppt_x</p:attrName>
                                          <p:attrName>ppt_y</p:attrName>
                                        </p:attrNameLst>
                                      </p:cBhvr>
                                    </p:animMotion>
                                  </p:childTnLst>
                                </p:cTn>
                              </p:par>
                              <p:par>
                                <p:cTn id="100" presetID="0" presetClass="path" presetSubtype="0" accel="50000" decel="50000" fill="hold" nodeType="withEffect">
                                  <p:stCondLst>
                                    <p:cond delay="0"/>
                                  </p:stCondLst>
                                  <p:childTnLst>
                                    <p:animMotion origin="layout" path="M 0 0 L -0.24062 -0.0125 L -0.43437 -0.29306 L -0.7 -0.29028 " pathEditMode="relative" ptsTypes="AAAA">
                                      <p:cBhvr>
                                        <p:cTn id="101" dur="2000" fill="hold"/>
                                        <p:tgtEl>
                                          <p:spTgt spid="107"/>
                                        </p:tgtEl>
                                        <p:attrNameLst>
                                          <p:attrName>ppt_x</p:attrName>
                                          <p:attrName>ppt_y</p:attrName>
                                        </p:attrNameLst>
                                      </p:cBhvr>
                                    </p:animMotion>
                                  </p:childTnLst>
                                </p:cTn>
                              </p:par>
                            </p:childTnLst>
                          </p:cTn>
                        </p:par>
                        <p:par>
                          <p:cTn id="102" fill="hold" nodeType="afterGroup">
                            <p:stCondLst>
                              <p:cond delay="4000"/>
                            </p:stCondLst>
                            <p:childTnLst>
                              <p:par>
                                <p:cTn id="103" presetID="8" presetClass="emph" presetSubtype="0" fill="hold" grpId="2" nodeType="afterEffect">
                                  <p:stCondLst>
                                    <p:cond delay="0"/>
                                  </p:stCondLst>
                                  <p:childTnLst>
                                    <p:animRot by="21600000">
                                      <p:cBhvr>
                                        <p:cTn id="104" dur="2000" fill="hold"/>
                                        <p:tgtEl>
                                          <p:spTgt spid="101"/>
                                        </p:tgtEl>
                                        <p:attrNameLst>
                                          <p:attrName>r</p:attrName>
                                        </p:attrNameLst>
                                      </p:cBhvr>
                                    </p:animRot>
                                  </p:childTnLst>
                                </p:cTn>
                              </p:par>
                              <p:par>
                                <p:cTn id="105" presetID="8" presetClass="emph" presetSubtype="0" fill="hold" grpId="2" nodeType="withEffect">
                                  <p:stCondLst>
                                    <p:cond delay="0"/>
                                  </p:stCondLst>
                                  <p:childTnLst>
                                    <p:animRot by="21600000">
                                      <p:cBhvr>
                                        <p:cTn id="106" dur="2000" fill="hold"/>
                                        <p:tgtEl>
                                          <p:spTgt spid="106"/>
                                        </p:tgtEl>
                                        <p:attrNameLst>
                                          <p:attrName>r</p:attrName>
                                        </p:attrNameLst>
                                      </p:cBhvr>
                                    </p:animRot>
                                  </p:childTnLst>
                                </p:cTn>
                              </p:par>
                              <p:par>
                                <p:cTn id="107" presetID="8" presetClass="emph" presetSubtype="0" fill="hold" grpId="2" nodeType="withEffect">
                                  <p:stCondLst>
                                    <p:cond delay="0"/>
                                  </p:stCondLst>
                                  <p:childTnLst>
                                    <p:animRot by="21600000">
                                      <p:cBhvr>
                                        <p:cTn id="108" dur="2000" fill="hold"/>
                                        <p:tgtEl>
                                          <p:spTgt spid="100"/>
                                        </p:tgtEl>
                                        <p:attrNameLst>
                                          <p:attrName>r</p:attrName>
                                        </p:attrNameLst>
                                      </p:cBhvr>
                                    </p:animRot>
                                  </p:childTnLst>
                                </p:cTn>
                              </p:par>
                              <p:par>
                                <p:cTn id="109" presetID="8" presetClass="emph" presetSubtype="0" fill="hold" nodeType="withEffect">
                                  <p:stCondLst>
                                    <p:cond delay="0"/>
                                  </p:stCondLst>
                                  <p:childTnLst>
                                    <p:animRot by="21600000">
                                      <p:cBhvr>
                                        <p:cTn id="110" dur="2000" fill="hold"/>
                                        <p:tgtEl>
                                          <p:spTgt spid="107"/>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
                                        </p:tgtEl>
                                        <p:attrNameLst>
                                          <p:attrName>style.visibility</p:attrName>
                                        </p:attrNameLst>
                                      </p:cBhvr>
                                      <p:to>
                                        <p:strVal val="visible"/>
                                      </p:to>
                                    </p:set>
                                    <p:anim calcmode="lin" valueType="num">
                                      <p:cBhvr additive="base">
                                        <p:cTn id="115" dur="500" fill="hold"/>
                                        <p:tgtEl>
                                          <p:spTgt spid="2"/>
                                        </p:tgtEl>
                                        <p:attrNameLst>
                                          <p:attrName>ppt_x</p:attrName>
                                        </p:attrNameLst>
                                      </p:cBhvr>
                                      <p:tavLst>
                                        <p:tav tm="0">
                                          <p:val>
                                            <p:strVal val="#ppt_x"/>
                                          </p:val>
                                        </p:tav>
                                        <p:tav tm="100000">
                                          <p:val>
                                            <p:strVal val="#ppt_x"/>
                                          </p:val>
                                        </p:tav>
                                      </p:tavLst>
                                    </p:anim>
                                    <p:anim calcmode="lin" valueType="num">
                                      <p:cBhvr additive="base">
                                        <p:cTn id="1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36" grpId="0" animBg="1"/>
      <p:bldP spid="136" grpId="1" animBg="1"/>
      <p:bldP spid="136" grpId="2" animBg="1"/>
      <p:bldP spid="136" grpId="3" animBg="1"/>
      <p:bldP spid="136" grpId="4" animBg="1"/>
      <p:bldP spid="136" grpId="5" animBg="1"/>
      <p:bldP spid="136" grpId="6" animBg="1"/>
      <p:bldP spid="136" grpId="7" animBg="1"/>
      <p:bldP spid="137" grpId="0" animBg="1"/>
      <p:bldP spid="138" grpId="0" animBg="1"/>
      <p:bldP spid="139" grpId="0" animBg="1"/>
      <p:bldP spid="100" grpId="0" animBg="1"/>
      <p:bldP spid="100" grpId="1" animBg="1"/>
      <p:bldP spid="100" grpId="2" animBg="1"/>
      <p:bldP spid="101" grpId="0" animBg="1"/>
      <p:bldP spid="101" grpId="1" animBg="1"/>
      <p:bldP spid="101" grpId="2" animBg="1"/>
      <p:bldP spid="106" grpId="0" animBg="1"/>
      <p:bldP spid="106" grpId="1" animBg="1"/>
      <p:bldP spid="106" grpId="2"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152400"/>
            <a:ext cx="8001000" cy="623888"/>
          </a:xfrm>
        </p:spPr>
        <p:txBody>
          <a:bodyPr/>
          <a:lstStyle/>
          <a:p>
            <a:pPr algn="ctr"/>
            <a:r>
              <a:rPr lang="en-US" smtClean="0"/>
              <a:t>C# Delegate for Events and Event Handling</a:t>
            </a:r>
          </a:p>
        </p:txBody>
      </p:sp>
      <p:sp>
        <p:nvSpPr>
          <p:cNvPr id="32771" name="Content Placeholder 2"/>
          <p:cNvSpPr>
            <a:spLocks noGrp="1"/>
          </p:cNvSpPr>
          <p:nvPr>
            <p:ph idx="1"/>
          </p:nvPr>
        </p:nvSpPr>
        <p:spPr>
          <a:xfrm>
            <a:off x="457200" y="1447800"/>
            <a:ext cx="8458200" cy="4953000"/>
          </a:xfrm>
        </p:spPr>
        <p:txBody>
          <a:bodyPr/>
          <a:lstStyle/>
          <a:p>
            <a:r>
              <a:rPr lang="en-GB" sz="2400" dirty="0" smtClean="0"/>
              <a:t>A delegate declaration defines a reference type that can be used to </a:t>
            </a:r>
            <a:r>
              <a:rPr lang="en-GB" sz="2400" dirty="0" smtClean="0">
                <a:solidFill>
                  <a:srgbClr val="0000FF"/>
                </a:solidFill>
              </a:rPr>
              <a:t>encapsulate</a:t>
            </a:r>
            <a:r>
              <a:rPr lang="en-GB" sz="2400" dirty="0" smtClean="0"/>
              <a:t> a method with a specific signature (prototype);</a:t>
            </a:r>
          </a:p>
          <a:p>
            <a:r>
              <a:rPr lang="en-GB" sz="2400" dirty="0" smtClean="0"/>
              <a:t>A delegate can be used like a class to create an instance, which </a:t>
            </a:r>
            <a:r>
              <a:rPr lang="en-GB" sz="2400" dirty="0" smtClean="0">
                <a:solidFill>
                  <a:srgbClr val="0000FF"/>
                </a:solidFill>
              </a:rPr>
              <a:t>encapsulates</a:t>
            </a:r>
            <a:r>
              <a:rPr lang="en-GB" sz="2400" dirty="0" smtClean="0"/>
              <a:t> static or an instance </a:t>
            </a:r>
            <a:r>
              <a:rPr lang="en-GB" sz="2400" dirty="0" smtClean="0">
                <a:solidFill>
                  <a:srgbClr val="0000FF"/>
                </a:solidFill>
              </a:rPr>
              <a:t>methods</a:t>
            </a:r>
            <a:r>
              <a:rPr lang="en-GB" sz="2400" dirty="0" smtClean="0"/>
              <a:t>; </a:t>
            </a:r>
          </a:p>
          <a:p>
            <a:r>
              <a:rPr lang="en-GB" sz="2400" dirty="0" smtClean="0"/>
              <a:t>A delegate creates a variable that points to a function/method;</a:t>
            </a:r>
          </a:p>
          <a:p>
            <a:r>
              <a:rPr lang="en-GB" sz="2400" dirty="0" smtClean="0"/>
              <a:t>A delegate is similar to a function pointer in C++;</a:t>
            </a:r>
          </a:p>
          <a:p>
            <a:r>
              <a:rPr lang="en-GB" sz="2400" dirty="0" smtClean="0"/>
              <a:t>A delegate allows a method name to be passed as a parameter, and thus allow the same method call to be associated with different methods.</a:t>
            </a:r>
            <a:endParaRPr lang="en-US" sz="2400" dirty="0" smtClean="0"/>
          </a:p>
          <a:p>
            <a:r>
              <a:rPr lang="en-GB" sz="2400" dirty="0" smtClean="0"/>
              <a:t>A delegate can be used to </a:t>
            </a:r>
            <a:r>
              <a:rPr lang="en-GB" sz="2400" dirty="0" smtClean="0"/>
              <a:t>take subscription of </a:t>
            </a:r>
            <a:r>
              <a:rPr lang="en-GB" sz="2400" dirty="0" err="1" smtClean="0"/>
              <a:t>callback</a:t>
            </a:r>
            <a:r>
              <a:rPr lang="en-GB" sz="2400" dirty="0" smtClean="0"/>
              <a:t> </a:t>
            </a:r>
            <a:r>
              <a:rPr lang="en-GB" sz="2400" dirty="0" smtClean="0"/>
              <a:t>methods by passing the name of the event handler to the delegate reference</a:t>
            </a:r>
            <a:endParaRPr lang="en-US" sz="2400" dirty="0" smtClean="0"/>
          </a:p>
        </p:txBody>
      </p:sp>
      <p:sp>
        <p:nvSpPr>
          <p:cNvPr id="32772" name="Slide Number Placeholder 3"/>
          <p:cNvSpPr>
            <a:spLocks noGrp="1"/>
          </p:cNvSpPr>
          <p:nvPr>
            <p:ph type="sldNum" sz="quarter" idx="12"/>
          </p:nvPr>
        </p:nvSpPr>
        <p:spPr>
          <a:xfrm>
            <a:off x="76200" y="304800"/>
            <a:ext cx="990600" cy="457200"/>
          </a:xfrm>
          <a:noFill/>
        </p:spPr>
        <p:txBody>
          <a:bodyPr/>
          <a:lstStyle/>
          <a:p>
            <a:fld id="{4CF6A62B-A9E9-4878-BBB7-48BE416582CC}" type="slidenum">
              <a:rPr lang="en-US" smtClean="0"/>
              <a:pPr/>
              <a:t>29</a:t>
            </a:fld>
            <a:endParaRPr lang="en-US" smtClean="0"/>
          </a:p>
        </p:txBody>
      </p:sp>
      <p:sp>
        <p:nvSpPr>
          <p:cNvPr id="32773" name="TextBox 4"/>
          <p:cNvSpPr txBox="1">
            <a:spLocks noChangeArrowheads="1"/>
          </p:cNvSpPr>
          <p:nvPr/>
        </p:nvSpPr>
        <p:spPr bwMode="auto">
          <a:xfrm>
            <a:off x="1524000" y="838200"/>
            <a:ext cx="2709863" cy="369888"/>
          </a:xfrm>
          <a:prstGeom prst="rect">
            <a:avLst/>
          </a:prstGeom>
          <a:noFill/>
          <a:ln w="9525">
            <a:noFill/>
            <a:miter lim="800000"/>
            <a:headEnd/>
            <a:tailEnd/>
          </a:ln>
        </p:spPr>
        <p:txBody>
          <a:bodyPr wrap="none">
            <a:spAutoFit/>
          </a:bodyPr>
          <a:lstStyle/>
          <a:p>
            <a:r>
              <a:rPr lang="en-US"/>
              <a:t>Reading: Text section 2.6.2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8FD3F941-2A23-43F1-8668-8715E9306243}" type="slidenum">
              <a:rPr lang="en-US" smtClean="0"/>
              <a:pPr/>
              <a:t>3</a:t>
            </a:fld>
            <a:endParaRPr lang="en-US" smtClean="0"/>
          </a:p>
        </p:txBody>
      </p:sp>
      <p:sp>
        <p:nvSpPr>
          <p:cNvPr id="8195" name="Rectangle 2"/>
          <p:cNvSpPr>
            <a:spLocks noGrp="1" noChangeArrowheads="1"/>
          </p:cNvSpPr>
          <p:nvPr>
            <p:ph type="title"/>
          </p:nvPr>
        </p:nvSpPr>
        <p:spPr>
          <a:xfrm>
            <a:off x="1143000" y="76200"/>
            <a:ext cx="7532688" cy="838200"/>
          </a:xfrm>
        </p:spPr>
        <p:txBody>
          <a:bodyPr/>
          <a:lstStyle/>
          <a:p>
            <a:pPr algn="ctr" eaLnBrk="1" hangingPunct="1"/>
            <a:r>
              <a:rPr lang="en-US" sz="2800" dirty="0" smtClean="0"/>
              <a:t>Implementation Issue: </a:t>
            </a:r>
            <a:br>
              <a:rPr lang="en-US" sz="2800" dirty="0" smtClean="0"/>
            </a:br>
            <a:r>
              <a:rPr lang="en-US" sz="2800" dirty="0" smtClean="0"/>
              <a:t>How Do We Turn On the Lock?</a:t>
            </a:r>
          </a:p>
        </p:txBody>
      </p:sp>
      <p:sp>
        <p:nvSpPr>
          <p:cNvPr id="8196" name="Rectangle 3"/>
          <p:cNvSpPr>
            <a:spLocks noGrp="1" noChangeArrowheads="1"/>
          </p:cNvSpPr>
          <p:nvPr>
            <p:ph type="body" idx="1"/>
          </p:nvPr>
        </p:nvSpPr>
        <p:spPr>
          <a:xfrm>
            <a:off x="685800" y="762000"/>
            <a:ext cx="7435850" cy="4700588"/>
          </a:xfrm>
        </p:spPr>
        <p:txBody>
          <a:bodyPr/>
          <a:lstStyle/>
          <a:p>
            <a:pPr eaLnBrk="1" hangingPunct="1">
              <a:tabLst>
                <a:tab pos="914400" algn="l"/>
                <a:tab pos="2006600" algn="l"/>
                <a:tab pos="2578100" algn="l"/>
              </a:tabLst>
            </a:pPr>
            <a:endParaRPr lang="en-US" dirty="0" smtClean="0"/>
          </a:p>
          <a:p>
            <a:pPr eaLnBrk="1" hangingPunct="1">
              <a:lnSpc>
                <a:spcPct val="120000"/>
              </a:lnSpc>
              <a:buFont typeface="Wingdings" pitchFamily="2" charset="2"/>
              <a:buNone/>
              <a:tabLst>
                <a:tab pos="914400" algn="l"/>
                <a:tab pos="2006600" algn="l"/>
                <a:tab pos="2578100" algn="l"/>
              </a:tabLst>
            </a:pPr>
            <a:r>
              <a:rPr lang="en-US" dirty="0" smtClean="0">
                <a:solidFill>
                  <a:srgbClr val="0000FF"/>
                </a:solidFill>
                <a:latin typeface="Arial" charset="0"/>
              </a:rPr>
              <a:t>// Lock(Buffer):</a:t>
            </a:r>
            <a:r>
              <a:rPr lang="en-US" dirty="0" smtClean="0">
                <a:latin typeface="Arial" charset="0"/>
              </a:rPr>
              <a:t>	</a:t>
            </a:r>
          </a:p>
          <a:p>
            <a:pPr eaLnBrk="1" hangingPunct="1">
              <a:lnSpc>
                <a:spcPct val="120000"/>
              </a:lnSpc>
              <a:buFont typeface="Wingdings" pitchFamily="2" charset="2"/>
              <a:buNone/>
              <a:tabLst>
                <a:tab pos="914400" algn="l"/>
                <a:tab pos="2006600" algn="l"/>
                <a:tab pos="2578100" algn="l"/>
              </a:tabLst>
            </a:pPr>
            <a:r>
              <a:rPr lang="en-US" b="1" dirty="0" smtClean="0">
                <a:latin typeface="Arial" charset="0"/>
              </a:rPr>
              <a:t>if</a:t>
            </a:r>
            <a:r>
              <a:rPr lang="en-US" dirty="0" smtClean="0">
                <a:latin typeface="Arial" charset="0"/>
              </a:rPr>
              <a:t>  (</a:t>
            </a:r>
            <a:r>
              <a:rPr lang="en-US" dirty="0" err="1" smtClean="0">
                <a:latin typeface="Arial" charset="0"/>
              </a:rPr>
              <a:t>Buffer.lock</a:t>
            </a:r>
            <a:r>
              <a:rPr lang="en-US" dirty="0" smtClean="0">
                <a:latin typeface="Arial" charset="0"/>
              </a:rPr>
              <a:t> == “off”)   </a:t>
            </a:r>
          </a:p>
          <a:p>
            <a:pPr eaLnBrk="1" hangingPunct="1">
              <a:lnSpc>
                <a:spcPct val="120000"/>
              </a:lnSpc>
              <a:buFont typeface="Wingdings" pitchFamily="2" charset="2"/>
              <a:buNone/>
              <a:tabLst>
                <a:tab pos="914400" algn="l"/>
                <a:tab pos="2006600" algn="l"/>
                <a:tab pos="2578100" algn="l"/>
              </a:tabLst>
            </a:pPr>
            <a:r>
              <a:rPr lang="en-US" b="1" dirty="0" smtClean="0">
                <a:latin typeface="Arial" charset="0"/>
              </a:rPr>
              <a:t>			then</a:t>
            </a:r>
            <a:r>
              <a:rPr lang="en-US" dirty="0" smtClean="0">
                <a:latin typeface="Arial" charset="0"/>
              </a:rPr>
              <a:t> </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dirty="0" err="1" smtClean="0">
                <a:latin typeface="Arial" charset="0"/>
              </a:rPr>
              <a:t>Buffer.lock</a:t>
            </a:r>
            <a:r>
              <a:rPr lang="en-US" dirty="0" smtClean="0">
                <a:latin typeface="Arial" charset="0"/>
              </a:rPr>
              <a:t> = “on”</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Access object Buffer</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b="1" dirty="0" smtClean="0">
                <a:latin typeface="Arial" charset="0"/>
              </a:rPr>
              <a:t>else</a:t>
            </a:r>
            <a:r>
              <a:rPr lang="en-US" dirty="0" smtClean="0">
                <a:latin typeface="Arial" charset="0"/>
              </a:rPr>
              <a:t/>
            </a:r>
            <a:br>
              <a:rPr lang="en-US" dirty="0" smtClean="0">
                <a:latin typeface="Arial" charset="0"/>
              </a:rPr>
            </a:br>
            <a:r>
              <a:rPr lang="en-US" dirty="0" smtClean="0">
                <a:latin typeface="Arial" charset="0"/>
              </a:rPr>
              <a:t>			wait until  </a:t>
            </a:r>
            <a:r>
              <a:rPr lang="en-US" dirty="0" err="1" smtClean="0">
                <a:latin typeface="Arial" charset="0"/>
              </a:rPr>
              <a:t>Buffer.lock</a:t>
            </a:r>
            <a:r>
              <a:rPr lang="en-US" dirty="0" smtClean="0">
                <a:latin typeface="Arial" charset="0"/>
              </a:rPr>
              <a:t> == “off”</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dirty="0" err="1" smtClean="0">
                <a:latin typeface="Arial" charset="0"/>
              </a:rPr>
              <a:t>Buffer.lock</a:t>
            </a:r>
            <a:r>
              <a:rPr lang="en-US" dirty="0" smtClean="0">
                <a:latin typeface="Arial" charset="0"/>
              </a:rPr>
              <a:t> = “on”;</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p>
          <a:p>
            <a:pPr eaLnBrk="1" hangingPunct="1">
              <a:buFont typeface="Wingdings" pitchFamily="2" charset="2"/>
              <a:buNone/>
              <a:tabLst>
                <a:tab pos="914400" algn="l"/>
                <a:tab pos="2006600" algn="l"/>
                <a:tab pos="2578100" algn="l"/>
              </a:tabLst>
            </a:pPr>
            <a:r>
              <a:rPr lang="en-US" dirty="0" smtClean="0">
                <a:latin typeface="Arial" charset="0"/>
              </a:rPr>
              <a:t>	</a:t>
            </a:r>
          </a:p>
        </p:txBody>
      </p:sp>
      <p:grpSp>
        <p:nvGrpSpPr>
          <p:cNvPr id="2" name="Group 16"/>
          <p:cNvGrpSpPr>
            <a:grpSpLocks/>
          </p:cNvGrpSpPr>
          <p:nvPr/>
        </p:nvGrpSpPr>
        <p:grpSpPr bwMode="auto">
          <a:xfrm>
            <a:off x="152401" y="2362199"/>
            <a:ext cx="3048000" cy="762000"/>
            <a:chOff x="152400" y="2819400"/>
            <a:chExt cx="3116109" cy="761686"/>
          </a:xfrm>
        </p:grpSpPr>
        <p:sp>
          <p:nvSpPr>
            <p:cNvPr id="8202" name="Explosion 1 10"/>
            <p:cNvSpPr>
              <a:spLocks noChangeArrowheads="1"/>
            </p:cNvSpPr>
            <p:nvPr/>
          </p:nvSpPr>
          <p:spPr bwMode="auto">
            <a:xfrm>
              <a:off x="152400" y="2819400"/>
              <a:ext cx="2286392" cy="583959"/>
            </a:xfrm>
            <a:prstGeom prst="irregularSeal1">
              <a:avLst/>
            </a:prstGeom>
            <a:solidFill>
              <a:schemeClr val="accent1"/>
            </a:solidFill>
            <a:ln w="9525" algn="ctr">
              <a:solidFill>
                <a:schemeClr val="tx1"/>
              </a:solidFill>
              <a:round/>
              <a:headEnd/>
              <a:tailEnd/>
            </a:ln>
          </p:spPr>
          <p:txBody>
            <a:bodyPr/>
            <a:lstStyle/>
            <a:p>
              <a:pPr algn="ctr">
                <a:lnSpc>
                  <a:spcPts val="1600"/>
                </a:lnSpc>
              </a:pPr>
              <a:r>
                <a:rPr lang="en-US"/>
                <a:t>interrupt</a:t>
              </a:r>
            </a:p>
          </p:txBody>
        </p:sp>
        <p:cxnSp>
          <p:nvCxnSpPr>
            <p:cNvPr id="8203" name="Straight Arrow Connector 14"/>
            <p:cNvCxnSpPr>
              <a:cxnSpLocks noChangeShapeType="1"/>
            </p:cNvCxnSpPr>
            <p:nvPr/>
          </p:nvCxnSpPr>
          <p:spPr bwMode="auto">
            <a:xfrm>
              <a:off x="2022065" y="3286850"/>
              <a:ext cx="1246444" cy="294236"/>
            </a:xfrm>
            <a:prstGeom prst="straightConnector1">
              <a:avLst/>
            </a:prstGeom>
            <a:noFill/>
            <a:ln w="9525" algn="ctr">
              <a:solidFill>
                <a:schemeClr val="tx1"/>
              </a:solidFill>
              <a:round/>
              <a:headEnd/>
              <a:tailEnd type="arrow" w="med" len="med"/>
            </a:ln>
          </p:spPr>
        </p:cxnSp>
      </p:grpSp>
      <p:grpSp>
        <p:nvGrpSpPr>
          <p:cNvPr id="3" name="Group 17"/>
          <p:cNvGrpSpPr>
            <a:grpSpLocks/>
          </p:cNvGrpSpPr>
          <p:nvPr/>
        </p:nvGrpSpPr>
        <p:grpSpPr bwMode="auto">
          <a:xfrm>
            <a:off x="6140443" y="1600200"/>
            <a:ext cx="2577362" cy="1938992"/>
            <a:chOff x="6141195" y="2057874"/>
            <a:chExt cx="2576653" cy="1938526"/>
          </a:xfrm>
        </p:grpSpPr>
        <p:sp>
          <p:nvSpPr>
            <p:cNvPr id="8200" name="TextBox 4"/>
            <p:cNvSpPr txBox="1">
              <a:spLocks noChangeArrowheads="1"/>
            </p:cNvSpPr>
            <p:nvPr/>
          </p:nvSpPr>
          <p:spPr bwMode="auto">
            <a:xfrm>
              <a:off x="6858555" y="2057874"/>
              <a:ext cx="1859293" cy="1938526"/>
            </a:xfrm>
            <a:prstGeom prst="rect">
              <a:avLst/>
            </a:prstGeom>
            <a:noFill/>
            <a:ln w="9525">
              <a:noFill/>
              <a:miter lim="800000"/>
              <a:headEnd/>
              <a:tailEnd/>
            </a:ln>
          </p:spPr>
          <p:txBody>
            <a:bodyPr wrap="none">
              <a:spAutoFit/>
            </a:bodyPr>
            <a:lstStyle/>
            <a:p>
              <a:r>
                <a:rPr lang="en-US" sz="2400" dirty="0" smtClean="0">
                  <a:solidFill>
                    <a:srgbClr val="990000"/>
                  </a:solidFill>
                </a:rPr>
                <a:t>Solution:</a:t>
              </a:r>
            </a:p>
            <a:p>
              <a:r>
                <a:rPr lang="en-US" sz="2400" dirty="0" smtClean="0">
                  <a:solidFill>
                    <a:schemeClr val="tx2"/>
                  </a:solidFill>
                </a:rPr>
                <a:t>Indivisible </a:t>
              </a:r>
              <a:endParaRPr lang="en-US" sz="2400" dirty="0">
                <a:solidFill>
                  <a:schemeClr val="tx2"/>
                </a:solidFill>
              </a:endParaRPr>
            </a:p>
            <a:p>
              <a:r>
                <a:rPr lang="en-US" sz="2400" dirty="0">
                  <a:solidFill>
                    <a:schemeClr val="tx2"/>
                  </a:solidFill>
                </a:rPr>
                <a:t>operations</a:t>
              </a:r>
            </a:p>
            <a:p>
              <a:r>
                <a:rPr lang="en-US" sz="2400" dirty="0">
                  <a:solidFill>
                    <a:schemeClr val="tx2"/>
                  </a:solidFill>
                </a:rPr>
                <a:t>supported by </a:t>
              </a:r>
            </a:p>
            <a:p>
              <a:r>
                <a:rPr lang="en-US" sz="2400" dirty="0">
                  <a:solidFill>
                    <a:schemeClr val="tx2"/>
                  </a:solidFill>
                </a:rPr>
                <a:t>hardware</a:t>
              </a:r>
            </a:p>
          </p:txBody>
        </p:sp>
        <p:sp>
          <p:nvSpPr>
            <p:cNvPr id="8201" name="Left Brace 15"/>
            <p:cNvSpPr>
              <a:spLocks/>
            </p:cNvSpPr>
            <p:nvPr/>
          </p:nvSpPr>
          <p:spPr bwMode="auto">
            <a:xfrm flipH="1">
              <a:off x="6141195" y="2590800"/>
              <a:ext cx="533400" cy="1392842"/>
            </a:xfrm>
            <a:prstGeom prst="leftBrace">
              <a:avLst>
                <a:gd name="adj1" fmla="val 8329"/>
                <a:gd name="adj2" fmla="val 50000"/>
              </a:avLst>
            </a:prstGeom>
            <a:noFill/>
            <a:ln w="9525" algn="ctr">
              <a:solidFill>
                <a:schemeClr val="tx1"/>
              </a:solidFill>
              <a:round/>
              <a:headEnd/>
              <a:tailEnd/>
            </a:ln>
          </p:spPr>
          <p:txBody>
            <a:bodyPr/>
            <a:lstStyle/>
            <a:p>
              <a:endParaRPr lang="en-US"/>
            </a:p>
          </p:txBody>
        </p:sp>
      </p:grpSp>
      <p:sp>
        <p:nvSpPr>
          <p:cNvPr id="11" name="Left Brace 15"/>
          <p:cNvSpPr>
            <a:spLocks/>
          </p:cNvSpPr>
          <p:nvPr/>
        </p:nvSpPr>
        <p:spPr bwMode="auto">
          <a:xfrm flipH="1">
            <a:off x="7981950" y="4918075"/>
            <a:ext cx="400050" cy="949325"/>
          </a:xfrm>
          <a:prstGeom prst="leftBrace">
            <a:avLst>
              <a:gd name="adj1" fmla="val 8328"/>
              <a:gd name="adj2" fmla="val 50000"/>
            </a:avLst>
          </a:prstGeom>
          <a:noFill/>
          <a:ln w="9525" algn="ctr">
            <a:solidFill>
              <a:schemeClr val="tx1"/>
            </a:solidFill>
            <a:round/>
            <a:headEnd/>
            <a:tailEnd/>
          </a:ln>
        </p:spPr>
        <p:txBody>
          <a:bodyPr/>
          <a:lstStyle/>
          <a:p>
            <a:endParaRPr lang="en-US"/>
          </a:p>
        </p:txBody>
      </p:sp>
      <p:pic>
        <p:nvPicPr>
          <p:cNvPr id="12" name="Picture 5" descr="C:\Users\ychen10\AppData\Local\Microsoft\Windows\Temporary Internet Files\Content.IE5\3Q6K222H\MC9004419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372" y="3746679"/>
            <a:ext cx="15208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6200" y="2895600"/>
            <a:ext cx="2133600" cy="1200329"/>
          </a:xfrm>
          <a:prstGeom prst="rect">
            <a:avLst/>
          </a:prstGeom>
          <a:noFill/>
        </p:spPr>
        <p:txBody>
          <a:bodyPr wrap="square" rtlCol="0">
            <a:spAutoFit/>
          </a:bodyPr>
          <a:lstStyle/>
          <a:p>
            <a:r>
              <a:rPr lang="en-US" sz="2400" dirty="0" smtClean="0">
                <a:solidFill>
                  <a:srgbClr val="990000"/>
                </a:solidFill>
              </a:rPr>
              <a:t>Do I need another lock to lock the lock?</a:t>
            </a:r>
            <a:endParaRPr lang="en-US" sz="2400" dirty="0">
              <a:solidFill>
                <a:srgbClr val="990000"/>
              </a:solidFill>
            </a:endParaRPr>
          </a:p>
        </p:txBody>
      </p:sp>
      <p:sp>
        <p:nvSpPr>
          <p:cNvPr id="14" name="TextBox 13"/>
          <p:cNvSpPr txBox="1"/>
          <p:nvPr/>
        </p:nvSpPr>
        <p:spPr>
          <a:xfrm>
            <a:off x="76200" y="5493603"/>
            <a:ext cx="2667000" cy="830997"/>
          </a:xfrm>
          <a:prstGeom prst="rect">
            <a:avLst/>
          </a:prstGeom>
          <a:noFill/>
        </p:spPr>
        <p:txBody>
          <a:bodyPr wrap="square" rtlCol="0">
            <a:spAutoFit/>
          </a:bodyPr>
          <a:lstStyle/>
          <a:p>
            <a:r>
              <a:rPr lang="en-US" sz="2400" dirty="0" smtClean="0">
                <a:solidFill>
                  <a:srgbClr val="990000"/>
                </a:solidFill>
              </a:rPr>
              <a:t>Then, who watches the watchdog?</a:t>
            </a:r>
            <a:endParaRPr lang="en-US" sz="2400"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505200" y="812800"/>
            <a:ext cx="5486400" cy="5969000"/>
          </a:xfrm>
          <a:solidFill>
            <a:schemeClr val="bg1"/>
          </a:solidFill>
          <a:ln>
            <a:solidFill>
              <a:schemeClr val="tx1"/>
            </a:solidFill>
          </a:ln>
        </p:spPr>
        <p:txBody>
          <a:bodyPr/>
          <a:lstStyle/>
          <a:p>
            <a:pPr marL="0" indent="0">
              <a:buFont typeface="Wingdings" pitchFamily="2" charset="2"/>
              <a:buNone/>
              <a:tabLst>
                <a:tab pos="341313" algn="l"/>
                <a:tab pos="682625" algn="l"/>
                <a:tab pos="1025525" algn="l"/>
                <a:tab pos="1376363" algn="l"/>
              </a:tabLst>
              <a:defRPr/>
            </a:pPr>
            <a:r>
              <a:rPr lang="en-US" sz="1600" b="1" dirty="0" smtClean="0">
                <a:latin typeface="Arial" charset="0"/>
                <a:cs typeface="Arial" charset="0"/>
              </a:rPr>
              <a:t>delegate</a:t>
            </a:r>
            <a:r>
              <a:rPr lang="en-US" sz="1600" dirty="0" smtClean="0">
                <a:latin typeface="Arial" charset="0"/>
                <a:cs typeface="Arial" charset="0"/>
              </a:rPr>
              <a:t> </a:t>
            </a:r>
            <a:r>
              <a:rPr lang="en-US" sz="1600" b="1" dirty="0" smtClean="0">
                <a:solidFill>
                  <a:srgbClr val="0000FF"/>
                </a:solidFill>
                <a:latin typeface="Arial" charset="0"/>
                <a:cs typeface="Arial" charset="0"/>
              </a:rPr>
              <a:t>double</a:t>
            </a:r>
            <a:r>
              <a:rPr lang="en-US" sz="1600" dirty="0" smtClean="0">
                <a:solidFill>
                  <a:srgbClr val="0000FF"/>
                </a:solidFill>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a:t>
            </a:r>
            <a:r>
              <a:rPr lang="en-US" sz="1600" b="1" dirty="0" err="1" smtClean="0">
                <a:solidFill>
                  <a:srgbClr val="0000FF"/>
                </a:solidFill>
                <a:latin typeface="Arial" charset="0"/>
                <a:cs typeface="Arial" charset="0"/>
              </a:rPr>
              <a:t>int</a:t>
            </a:r>
            <a:r>
              <a:rPr lang="en-US" sz="1600" dirty="0" smtClean="0">
                <a:latin typeface="Arial" charset="0"/>
                <a:cs typeface="Arial" charset="0"/>
              </a:rPr>
              <a:t> i);  // Declare a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class Program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void Main()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 call the delegates as instance methods</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 d1 = new </a:t>
            </a:r>
            <a:r>
              <a:rPr lang="en-US" sz="1600" dirty="0" err="1" smtClean="0">
                <a:latin typeface="Arial" charset="0"/>
                <a:cs typeface="Arial" charset="0"/>
              </a:rPr>
              <a:t>MyDelegate</a:t>
            </a:r>
            <a:r>
              <a:rPr lang="en-US" sz="1600" dirty="0" smtClean="0">
                <a:latin typeface="Arial" charset="0"/>
                <a:cs typeface="Arial" charset="0"/>
              </a:rPr>
              <a:t>(</a:t>
            </a:r>
            <a:r>
              <a:rPr lang="en-US" sz="1600" dirty="0" err="1" smtClean="0">
                <a:solidFill>
                  <a:schemeClr val="accent1">
                    <a:lumMod val="75000"/>
                  </a:schemeClr>
                </a:solidFill>
                <a:latin typeface="Arial" charset="0"/>
                <a:cs typeface="Arial" charset="0"/>
              </a:rPr>
              <a:t>Pi_Plus</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d1(10);	</a:t>
            </a:r>
            <a:r>
              <a:rPr lang="en-US" sz="1600" dirty="0" smtClean="0">
                <a:solidFill>
                  <a:schemeClr val="accent1">
                    <a:lumMod val="75000"/>
                  </a:schemeClr>
                </a:solidFill>
                <a:latin typeface="Arial" charset="0"/>
                <a:cs typeface="Arial" charset="0"/>
              </a:rPr>
              <a:t>// Call </a:t>
            </a:r>
            <a:r>
              <a:rPr lang="en-US" sz="1600" dirty="0" err="1" smtClean="0">
                <a:solidFill>
                  <a:schemeClr val="accent1">
                    <a:lumMod val="75000"/>
                  </a:schemeClr>
                </a:solidFill>
                <a:latin typeface="Arial" charset="0"/>
                <a:cs typeface="Arial" charset="0"/>
              </a:rPr>
              <a:t>Pi_Plus</a:t>
            </a:r>
            <a:r>
              <a:rPr lang="en-US" sz="1600" dirty="0" smtClean="0">
                <a:solidFill>
                  <a:schemeClr val="accent1">
                    <a:lumMod val="75000"/>
                  </a:schemeClr>
                </a:solidFill>
                <a:latin typeface="Arial" charset="0"/>
                <a:cs typeface="Arial" charset="0"/>
              </a:rPr>
              <a:t> method using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 d2 = new </a:t>
            </a:r>
            <a:r>
              <a:rPr lang="en-US" sz="1600" dirty="0" err="1" smtClean="0">
                <a:latin typeface="Arial" charset="0"/>
                <a:cs typeface="Arial" charset="0"/>
              </a:rPr>
              <a:t>MyDelegate</a:t>
            </a:r>
            <a:r>
              <a:rPr lang="en-US" sz="1600" dirty="0" smtClean="0">
                <a:latin typeface="Arial" charset="0"/>
                <a:cs typeface="Arial" charset="0"/>
              </a:rPr>
              <a:t>(</a:t>
            </a:r>
            <a:r>
              <a:rPr lang="en-US" sz="1600" dirty="0" err="1" smtClean="0">
                <a:solidFill>
                  <a:schemeClr val="accent1">
                    <a:lumMod val="75000"/>
                  </a:schemeClr>
                </a:solidFill>
                <a:latin typeface="Arial" charset="0"/>
                <a:cs typeface="Arial" charset="0"/>
              </a:rPr>
              <a:t>E_Plus</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d2(20); 	</a:t>
            </a:r>
            <a:r>
              <a:rPr lang="en-US" sz="1600" dirty="0" smtClean="0">
                <a:solidFill>
                  <a:schemeClr val="accent1">
                    <a:lumMod val="75000"/>
                  </a:schemeClr>
                </a:solidFill>
                <a:latin typeface="Arial" charset="0"/>
                <a:cs typeface="Arial" charset="0"/>
              </a:rPr>
              <a:t>// Call </a:t>
            </a:r>
            <a:r>
              <a:rPr lang="en-US" sz="1600" dirty="0" err="1" smtClean="0">
                <a:solidFill>
                  <a:schemeClr val="accent1">
                    <a:lumMod val="75000"/>
                  </a:schemeClr>
                </a:solidFill>
                <a:latin typeface="Arial" charset="0"/>
                <a:cs typeface="Arial" charset="0"/>
              </a:rPr>
              <a:t>E_Plus</a:t>
            </a:r>
            <a:r>
              <a:rPr lang="en-US" sz="1600" dirty="0" smtClean="0">
                <a:solidFill>
                  <a:schemeClr val="accent1">
                    <a:lumMod val="75000"/>
                  </a:schemeClr>
                </a:solidFill>
                <a:latin typeface="Arial" charset="0"/>
                <a:cs typeface="Arial" charset="0"/>
              </a:rPr>
              <a:t> method using same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double </a:t>
            </a:r>
            <a:r>
              <a:rPr lang="en-US" sz="1600" dirty="0" err="1" smtClean="0">
                <a:solidFill>
                  <a:srgbClr val="0070C0"/>
                </a:solidFill>
                <a:latin typeface="Arial" charset="0"/>
                <a:cs typeface="Arial" charset="0"/>
              </a:rPr>
              <a:t>Pi_Plus</a:t>
            </a:r>
            <a:r>
              <a:rPr lang="en-US" sz="1600" dirty="0" smtClean="0">
                <a:latin typeface="Arial" charset="0"/>
                <a:cs typeface="Arial" charset="0"/>
              </a:rPr>
              <a:t>(</a:t>
            </a:r>
            <a:r>
              <a:rPr lang="en-US" sz="1600" dirty="0" err="1" smtClean="0">
                <a:latin typeface="Arial" charset="0"/>
                <a:cs typeface="Arial" charset="0"/>
              </a:rPr>
              <a:t>int</a:t>
            </a:r>
            <a:r>
              <a:rPr lang="en-US" sz="1600" dirty="0" smtClean="0">
                <a:latin typeface="Arial" charset="0"/>
                <a:cs typeface="Arial" charset="0"/>
              </a:rPr>
              <a:t> i)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double p = </a:t>
            </a:r>
            <a:r>
              <a:rPr lang="en-US" sz="1600" dirty="0" err="1" smtClean="0">
                <a:latin typeface="Arial" charset="0"/>
                <a:cs typeface="Arial" charset="0"/>
              </a:rPr>
              <a:t>i</a:t>
            </a:r>
            <a:r>
              <a:rPr lang="en-US" sz="1600" dirty="0" smtClean="0">
                <a:latin typeface="Arial" charset="0"/>
                <a:cs typeface="Arial" charset="0"/>
              </a:rPr>
              <a:t> + </a:t>
            </a:r>
            <a:r>
              <a:rPr lang="en-US" sz="1600" dirty="0" err="1" smtClean="0">
                <a:latin typeface="Arial" charset="0"/>
                <a:cs typeface="Arial" charset="0"/>
              </a:rPr>
              <a:t>System.Math.PI</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latin typeface="Arial" charset="0"/>
                <a:cs typeface="Arial" charset="0"/>
              </a:rPr>
              <a:t>System.Console.WriteLine</a:t>
            </a:r>
            <a:r>
              <a:rPr lang="en-US" sz="1600" dirty="0" smtClean="0">
                <a:latin typeface="Arial" charset="0"/>
                <a:cs typeface="Arial" charset="0"/>
              </a:rPr>
              <a:t>("Handler Pi: {0}", p);</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return p;</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double </a:t>
            </a:r>
            <a:r>
              <a:rPr lang="en-US" sz="1600" dirty="0" err="1" smtClean="0">
                <a:solidFill>
                  <a:srgbClr val="0070C0"/>
                </a:solidFill>
                <a:latin typeface="Arial" charset="0"/>
                <a:cs typeface="Arial" charset="0"/>
              </a:rPr>
              <a:t>E_Plus</a:t>
            </a:r>
            <a:r>
              <a:rPr lang="en-US" sz="1600" dirty="0" smtClean="0">
                <a:latin typeface="Arial" charset="0"/>
                <a:cs typeface="Arial" charset="0"/>
              </a:rPr>
              <a:t>(</a:t>
            </a:r>
            <a:r>
              <a:rPr lang="en-US" sz="1600" dirty="0" err="1" smtClean="0">
                <a:latin typeface="Arial" charset="0"/>
                <a:cs typeface="Arial" charset="0"/>
              </a:rPr>
              <a:t>int</a:t>
            </a:r>
            <a:r>
              <a:rPr lang="en-US" sz="1600" dirty="0" smtClean="0">
                <a:latin typeface="Arial" charset="0"/>
                <a:cs typeface="Arial" charset="0"/>
              </a:rPr>
              <a:t> i)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double e = </a:t>
            </a:r>
            <a:r>
              <a:rPr lang="en-US" sz="1600" dirty="0" err="1" smtClean="0">
                <a:latin typeface="Arial" charset="0"/>
                <a:cs typeface="Arial" charset="0"/>
              </a:rPr>
              <a:t>i</a:t>
            </a:r>
            <a:r>
              <a:rPr lang="en-US" sz="1600" dirty="0" smtClean="0">
                <a:latin typeface="Arial" charset="0"/>
                <a:cs typeface="Arial" charset="0"/>
              </a:rPr>
              <a:t> + </a:t>
            </a:r>
            <a:r>
              <a:rPr lang="en-US" sz="1600" dirty="0" err="1" smtClean="0">
                <a:latin typeface="Arial" charset="0"/>
                <a:cs typeface="Arial" charset="0"/>
              </a:rPr>
              <a:t>System.Math.E</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latin typeface="Arial" charset="0"/>
                <a:cs typeface="Arial" charset="0"/>
              </a:rPr>
              <a:t>System.Console.WriteLine</a:t>
            </a:r>
            <a:r>
              <a:rPr lang="en-US" sz="1600" dirty="0" smtClean="0">
                <a:latin typeface="Arial" charset="0"/>
                <a:cs typeface="Arial" charset="0"/>
              </a:rPr>
              <a:t>("Handler E called: {0}", 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return 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a:t>
            </a:r>
          </a:p>
        </p:txBody>
      </p:sp>
      <p:sp>
        <p:nvSpPr>
          <p:cNvPr id="33795" name="Slide Number Placeholder 3"/>
          <p:cNvSpPr>
            <a:spLocks noGrp="1"/>
          </p:cNvSpPr>
          <p:nvPr>
            <p:ph type="sldNum" sz="quarter" idx="12"/>
          </p:nvPr>
        </p:nvSpPr>
        <p:spPr>
          <a:noFill/>
        </p:spPr>
        <p:txBody>
          <a:bodyPr/>
          <a:lstStyle/>
          <a:p>
            <a:fld id="{C1837E1D-A4E4-4B8F-BA36-619E8A92C3CC}" type="slidenum">
              <a:rPr lang="en-US" smtClean="0"/>
              <a:pPr/>
              <a:t>30</a:t>
            </a:fld>
            <a:endParaRPr lang="en-US" smtClean="0"/>
          </a:p>
        </p:txBody>
      </p:sp>
      <p:grpSp>
        <p:nvGrpSpPr>
          <p:cNvPr id="2" name="Group 22"/>
          <p:cNvGrpSpPr>
            <a:grpSpLocks/>
          </p:cNvGrpSpPr>
          <p:nvPr/>
        </p:nvGrpSpPr>
        <p:grpSpPr bwMode="auto">
          <a:xfrm>
            <a:off x="193675" y="1295400"/>
            <a:ext cx="3692525" cy="1055688"/>
            <a:chOff x="194102" y="1371600"/>
            <a:chExt cx="3692098" cy="1055132"/>
          </a:xfrm>
        </p:grpSpPr>
        <p:sp>
          <p:nvSpPr>
            <p:cNvPr id="33808" name="Rounded Rectangle 5"/>
            <p:cNvSpPr>
              <a:spLocks noChangeArrowheads="1"/>
            </p:cNvSpPr>
            <p:nvPr/>
          </p:nvSpPr>
          <p:spPr bwMode="auto">
            <a:xfrm>
              <a:off x="609600" y="1664732"/>
              <a:ext cx="1600200" cy="7620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3809" name="TextBox 6"/>
            <p:cNvSpPr txBox="1">
              <a:spLocks noChangeArrowheads="1"/>
            </p:cNvSpPr>
            <p:nvPr/>
          </p:nvSpPr>
          <p:spPr bwMode="auto">
            <a:xfrm>
              <a:off x="533400" y="1371600"/>
              <a:ext cx="1277914" cy="338554"/>
            </a:xfrm>
            <a:prstGeom prst="rect">
              <a:avLst/>
            </a:prstGeom>
            <a:noFill/>
            <a:ln w="9525">
              <a:noFill/>
              <a:miter lim="800000"/>
              <a:headEnd/>
              <a:tailEnd/>
            </a:ln>
          </p:spPr>
          <p:txBody>
            <a:bodyPr wrap="none">
              <a:spAutoFit/>
            </a:bodyPr>
            <a:lstStyle/>
            <a:p>
              <a:r>
                <a:rPr lang="en-US" sz="1600">
                  <a:latin typeface="Arial" charset="0"/>
                  <a:cs typeface="Arial" charset="0"/>
                </a:rPr>
                <a:t>MyDelegate</a:t>
              </a:r>
            </a:p>
          </p:txBody>
        </p:sp>
        <p:sp>
          <p:nvSpPr>
            <p:cNvPr id="33810" name="TextBox 7"/>
            <p:cNvSpPr txBox="1">
              <a:spLocks noChangeArrowheads="1"/>
            </p:cNvSpPr>
            <p:nvPr/>
          </p:nvSpPr>
          <p:spPr bwMode="auto">
            <a:xfrm>
              <a:off x="194102" y="1861066"/>
              <a:ext cx="415498" cy="369332"/>
            </a:xfrm>
            <a:prstGeom prst="rect">
              <a:avLst/>
            </a:prstGeom>
            <a:noFill/>
            <a:ln w="9525">
              <a:noFill/>
              <a:miter lim="800000"/>
              <a:headEnd/>
              <a:tailEnd/>
            </a:ln>
          </p:spPr>
          <p:txBody>
            <a:bodyPr wrap="none">
              <a:spAutoFit/>
            </a:bodyPr>
            <a:lstStyle/>
            <a:p>
              <a:r>
                <a:rPr lang="en-US"/>
                <a:t>d1</a:t>
              </a:r>
            </a:p>
          </p:txBody>
        </p:sp>
        <p:sp>
          <p:nvSpPr>
            <p:cNvPr id="33811" name="Rectangle 8"/>
            <p:cNvSpPr>
              <a:spLocks noChangeArrowheads="1"/>
            </p:cNvSpPr>
            <p:nvPr/>
          </p:nvSpPr>
          <p:spPr bwMode="auto">
            <a:xfrm>
              <a:off x="914400" y="1849398"/>
              <a:ext cx="896914" cy="381000"/>
            </a:xfrm>
            <a:prstGeom prst="rect">
              <a:avLst/>
            </a:prstGeom>
            <a:solidFill>
              <a:srgbClr val="FFFFCC"/>
            </a:solidFill>
            <a:ln w="9525" algn="ctr">
              <a:solidFill>
                <a:schemeClr val="tx1"/>
              </a:solidFill>
              <a:round/>
              <a:headEnd/>
              <a:tailEnd/>
            </a:ln>
          </p:spPr>
          <p:txBody>
            <a:bodyPr/>
            <a:lstStyle/>
            <a:p>
              <a:r>
                <a:rPr lang="en-US"/>
                <a:t>Pi_Plus</a:t>
              </a:r>
            </a:p>
          </p:txBody>
        </p:sp>
        <p:sp>
          <p:nvSpPr>
            <p:cNvPr id="33812" name="TextBox 9"/>
            <p:cNvSpPr txBox="1">
              <a:spLocks noChangeArrowheads="1"/>
            </p:cNvSpPr>
            <p:nvPr/>
          </p:nvSpPr>
          <p:spPr bwMode="auto">
            <a:xfrm>
              <a:off x="2229906" y="1861066"/>
              <a:ext cx="569387" cy="369332"/>
            </a:xfrm>
            <a:prstGeom prst="rect">
              <a:avLst/>
            </a:prstGeom>
            <a:noFill/>
            <a:ln w="9525">
              <a:noFill/>
              <a:miter lim="800000"/>
              <a:headEnd/>
              <a:tailEnd/>
            </a:ln>
          </p:spPr>
          <p:txBody>
            <a:bodyPr wrap="none">
              <a:spAutoFit/>
            </a:bodyPr>
            <a:lstStyle/>
            <a:p>
              <a:r>
                <a:rPr lang="en-US"/>
                <a:t>(10)</a:t>
              </a:r>
            </a:p>
          </p:txBody>
        </p:sp>
        <p:cxnSp>
          <p:nvCxnSpPr>
            <p:cNvPr id="33813" name="Straight Arrow Connector 16"/>
            <p:cNvCxnSpPr>
              <a:cxnSpLocks noChangeShapeType="1"/>
            </p:cNvCxnSpPr>
            <p:nvPr/>
          </p:nvCxnSpPr>
          <p:spPr bwMode="auto">
            <a:xfrm rot="10800000">
              <a:off x="2819400" y="2057400"/>
              <a:ext cx="1066800" cy="172998"/>
            </a:xfrm>
            <a:prstGeom prst="straightConnector1">
              <a:avLst/>
            </a:prstGeom>
            <a:noFill/>
            <a:ln w="9525" algn="ctr">
              <a:solidFill>
                <a:schemeClr val="tx1"/>
              </a:solidFill>
              <a:round/>
              <a:headEnd/>
              <a:tailEnd type="arrow" w="med" len="med"/>
            </a:ln>
          </p:spPr>
        </p:cxnSp>
      </p:grpSp>
      <p:grpSp>
        <p:nvGrpSpPr>
          <p:cNvPr id="3" name="Group 23"/>
          <p:cNvGrpSpPr>
            <a:grpSpLocks/>
          </p:cNvGrpSpPr>
          <p:nvPr/>
        </p:nvGrpSpPr>
        <p:grpSpPr bwMode="auto">
          <a:xfrm>
            <a:off x="214313" y="2514600"/>
            <a:ext cx="3557587" cy="1055687"/>
            <a:chOff x="214209" y="2602468"/>
            <a:chExt cx="3557688" cy="1055132"/>
          </a:xfrm>
        </p:grpSpPr>
        <p:sp>
          <p:nvSpPr>
            <p:cNvPr id="33802" name="Rounded Rectangle 10"/>
            <p:cNvSpPr>
              <a:spLocks noChangeArrowheads="1"/>
            </p:cNvSpPr>
            <p:nvPr/>
          </p:nvSpPr>
          <p:spPr bwMode="auto">
            <a:xfrm>
              <a:off x="629707" y="2895600"/>
              <a:ext cx="1600200" cy="7620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3803" name="TextBox 11"/>
            <p:cNvSpPr txBox="1">
              <a:spLocks noChangeArrowheads="1"/>
            </p:cNvSpPr>
            <p:nvPr/>
          </p:nvSpPr>
          <p:spPr bwMode="auto">
            <a:xfrm>
              <a:off x="553507" y="2602468"/>
              <a:ext cx="1277914" cy="338554"/>
            </a:xfrm>
            <a:prstGeom prst="rect">
              <a:avLst/>
            </a:prstGeom>
            <a:noFill/>
            <a:ln w="9525">
              <a:noFill/>
              <a:miter lim="800000"/>
              <a:headEnd/>
              <a:tailEnd/>
            </a:ln>
          </p:spPr>
          <p:txBody>
            <a:bodyPr wrap="none">
              <a:spAutoFit/>
            </a:bodyPr>
            <a:lstStyle/>
            <a:p>
              <a:r>
                <a:rPr lang="en-US" sz="1600">
                  <a:latin typeface="Arial" charset="0"/>
                  <a:cs typeface="Arial" charset="0"/>
                </a:rPr>
                <a:t>MyDelegate</a:t>
              </a:r>
            </a:p>
          </p:txBody>
        </p:sp>
        <p:sp>
          <p:nvSpPr>
            <p:cNvPr id="33804" name="TextBox 12"/>
            <p:cNvSpPr txBox="1">
              <a:spLocks noChangeArrowheads="1"/>
            </p:cNvSpPr>
            <p:nvPr/>
          </p:nvSpPr>
          <p:spPr bwMode="auto">
            <a:xfrm>
              <a:off x="214209" y="3091934"/>
              <a:ext cx="415498" cy="369332"/>
            </a:xfrm>
            <a:prstGeom prst="rect">
              <a:avLst/>
            </a:prstGeom>
            <a:noFill/>
            <a:ln w="9525">
              <a:noFill/>
              <a:miter lim="800000"/>
              <a:headEnd/>
              <a:tailEnd/>
            </a:ln>
          </p:spPr>
          <p:txBody>
            <a:bodyPr wrap="none">
              <a:spAutoFit/>
            </a:bodyPr>
            <a:lstStyle/>
            <a:p>
              <a:r>
                <a:rPr lang="en-US"/>
                <a:t>d2</a:t>
              </a:r>
            </a:p>
          </p:txBody>
        </p:sp>
        <p:sp>
          <p:nvSpPr>
            <p:cNvPr id="33805" name="Rectangle 13"/>
            <p:cNvSpPr>
              <a:spLocks noChangeArrowheads="1"/>
            </p:cNvSpPr>
            <p:nvPr/>
          </p:nvSpPr>
          <p:spPr bwMode="auto">
            <a:xfrm>
              <a:off x="934507" y="3080266"/>
              <a:ext cx="896914" cy="381000"/>
            </a:xfrm>
            <a:prstGeom prst="rect">
              <a:avLst/>
            </a:prstGeom>
            <a:solidFill>
              <a:srgbClr val="FFFFCC"/>
            </a:solidFill>
            <a:ln w="9525" algn="ctr">
              <a:solidFill>
                <a:schemeClr val="tx1"/>
              </a:solidFill>
              <a:round/>
              <a:headEnd/>
              <a:tailEnd/>
            </a:ln>
          </p:spPr>
          <p:txBody>
            <a:bodyPr/>
            <a:lstStyle/>
            <a:p>
              <a:r>
                <a:rPr lang="en-US"/>
                <a:t>E_Plus</a:t>
              </a:r>
            </a:p>
          </p:txBody>
        </p:sp>
        <p:sp>
          <p:nvSpPr>
            <p:cNvPr id="33806" name="TextBox 14"/>
            <p:cNvSpPr txBox="1">
              <a:spLocks noChangeArrowheads="1"/>
            </p:cNvSpPr>
            <p:nvPr/>
          </p:nvSpPr>
          <p:spPr bwMode="auto">
            <a:xfrm>
              <a:off x="2250013" y="3091934"/>
              <a:ext cx="569387" cy="369332"/>
            </a:xfrm>
            <a:prstGeom prst="rect">
              <a:avLst/>
            </a:prstGeom>
            <a:noFill/>
            <a:ln w="9525">
              <a:noFill/>
              <a:miter lim="800000"/>
              <a:headEnd/>
              <a:tailEnd/>
            </a:ln>
          </p:spPr>
          <p:txBody>
            <a:bodyPr wrap="none">
              <a:spAutoFit/>
            </a:bodyPr>
            <a:lstStyle/>
            <a:p>
              <a:r>
                <a:rPr lang="en-US"/>
                <a:t>(20)</a:t>
              </a:r>
            </a:p>
          </p:txBody>
        </p:sp>
        <p:cxnSp>
          <p:nvCxnSpPr>
            <p:cNvPr id="33807" name="Straight Arrow Connector 17"/>
            <p:cNvCxnSpPr>
              <a:cxnSpLocks noChangeShapeType="1"/>
            </p:cNvCxnSpPr>
            <p:nvPr/>
          </p:nvCxnSpPr>
          <p:spPr bwMode="auto">
            <a:xfrm flipH="1">
              <a:off x="2819400" y="2926148"/>
              <a:ext cx="952497" cy="274252"/>
            </a:xfrm>
            <a:prstGeom prst="straightConnector1">
              <a:avLst/>
            </a:prstGeom>
            <a:noFill/>
            <a:ln w="9525" algn="ctr">
              <a:solidFill>
                <a:schemeClr val="tx1"/>
              </a:solidFill>
              <a:round/>
              <a:headEnd/>
              <a:tailEnd type="arrow" w="med" len="med"/>
            </a:ln>
          </p:spPr>
        </p:cxnSp>
      </p:grpSp>
      <p:pic>
        <p:nvPicPr>
          <p:cNvPr id="59395" name="Picture 3"/>
          <p:cNvPicPr>
            <a:picLocks noChangeAspect="1" noChangeArrowheads="1"/>
          </p:cNvPicPr>
          <p:nvPr/>
        </p:nvPicPr>
        <p:blipFill>
          <a:blip r:embed="rId3" cstate="print"/>
          <a:srcRect/>
          <a:stretch>
            <a:fillRect/>
          </a:stretch>
        </p:blipFill>
        <p:spPr bwMode="auto">
          <a:xfrm>
            <a:off x="0" y="4724400"/>
            <a:ext cx="3429000" cy="1149350"/>
          </a:xfrm>
          <a:prstGeom prst="rect">
            <a:avLst/>
          </a:prstGeom>
          <a:noFill/>
          <a:ln w="9525">
            <a:noFill/>
            <a:miter lim="800000"/>
            <a:headEnd/>
            <a:tailEnd/>
          </a:ln>
        </p:spPr>
      </p:pic>
      <p:sp>
        <p:nvSpPr>
          <p:cNvPr id="25" name="TextBox 24"/>
          <p:cNvSpPr txBox="1"/>
          <p:nvPr/>
        </p:nvSpPr>
        <p:spPr>
          <a:xfrm>
            <a:off x="1477963" y="152400"/>
            <a:ext cx="5995987" cy="584200"/>
          </a:xfrm>
          <a:prstGeom prst="rect">
            <a:avLst/>
          </a:prstGeom>
          <a:noFill/>
        </p:spPr>
        <p:txBody>
          <a:bodyPr wrap="none">
            <a:spAutoFit/>
          </a:bodyPr>
          <a:lstStyle/>
          <a:p>
            <a:pPr>
              <a:defRPr/>
            </a:pPr>
            <a:r>
              <a:rPr lang="en-US" sz="3200" b="1" dirty="0">
                <a:solidFill>
                  <a:schemeClr val="tx2"/>
                </a:solidFill>
                <a:latin typeface="+mj-lt"/>
                <a:ea typeface="+mj-ea"/>
                <a:cs typeface="+mj-cs"/>
              </a:rPr>
              <a:t>Getting Started with C# Delegate</a:t>
            </a:r>
          </a:p>
        </p:txBody>
      </p:sp>
      <p:sp>
        <p:nvSpPr>
          <p:cNvPr id="20" name="Freeform 19"/>
          <p:cNvSpPr>
            <a:spLocks noChangeArrowheads="1"/>
          </p:cNvSpPr>
          <p:nvPr/>
        </p:nvSpPr>
        <p:spPr bwMode="auto">
          <a:xfrm>
            <a:off x="7053263" y="2101850"/>
            <a:ext cx="1722437" cy="1473200"/>
          </a:xfrm>
          <a:custGeom>
            <a:avLst/>
            <a:gdLst>
              <a:gd name="T0" fmla="*/ 1002911 w 1721922"/>
              <a:gd name="T1" fmla="*/ 0 h 1472541"/>
              <a:gd name="T2" fmla="*/ 1731215 w 1721922"/>
              <a:gd name="T3" fmla="*/ 0 h 1472541"/>
              <a:gd name="T4" fmla="*/ 1731215 w 1721922"/>
              <a:gd name="T5" fmla="*/ 1484448 h 1472541"/>
              <a:gd name="T6" fmla="*/ 0 w 1721922"/>
              <a:gd name="T7" fmla="*/ 1484448 h 1472541"/>
              <a:gd name="T8" fmla="*/ 0 60000 65536"/>
              <a:gd name="T9" fmla="*/ 0 60000 65536"/>
              <a:gd name="T10" fmla="*/ 0 60000 65536"/>
              <a:gd name="T11" fmla="*/ 0 60000 65536"/>
              <a:gd name="T12" fmla="*/ 0 w 1721922"/>
              <a:gd name="T13" fmla="*/ 0 h 1472541"/>
              <a:gd name="T14" fmla="*/ 1721922 w 1721922"/>
              <a:gd name="T15" fmla="*/ 1472541 h 1472541"/>
            </a:gdLst>
            <a:ahLst/>
            <a:cxnLst>
              <a:cxn ang="T8">
                <a:pos x="T0" y="T1"/>
              </a:cxn>
              <a:cxn ang="T9">
                <a:pos x="T2" y="T3"/>
              </a:cxn>
              <a:cxn ang="T10">
                <a:pos x="T4" y="T5"/>
              </a:cxn>
              <a:cxn ang="T11">
                <a:pos x="T6" y="T7"/>
              </a:cxn>
            </a:cxnLst>
            <a:rect l="T12" t="T13" r="T14" b="T15"/>
            <a:pathLst>
              <a:path w="1721922" h="1472541">
                <a:moveTo>
                  <a:pt x="997527" y="0"/>
                </a:moveTo>
                <a:lnTo>
                  <a:pt x="1721922" y="0"/>
                </a:lnTo>
                <a:lnTo>
                  <a:pt x="1721922" y="1472541"/>
                </a:lnTo>
                <a:lnTo>
                  <a:pt x="0" y="1472541"/>
                </a:lnTo>
              </a:path>
            </a:pathLst>
          </a:custGeom>
          <a:noFill/>
          <a:ln w="9525" algn="ctr">
            <a:solidFill>
              <a:schemeClr val="tx1"/>
            </a:solidFill>
            <a:round/>
            <a:headEnd/>
            <a:tailEnd type="triangle" w="med" len="med"/>
          </a:ln>
        </p:spPr>
        <p:txBody>
          <a:bodyPr/>
          <a:lstStyle/>
          <a:p>
            <a:endParaRPr lang="en-US"/>
          </a:p>
        </p:txBody>
      </p:sp>
      <p:sp>
        <p:nvSpPr>
          <p:cNvPr id="21" name="Freeform 20"/>
          <p:cNvSpPr>
            <a:spLocks noChangeArrowheads="1"/>
          </p:cNvSpPr>
          <p:nvPr/>
        </p:nvSpPr>
        <p:spPr bwMode="auto">
          <a:xfrm>
            <a:off x="7053263" y="2724150"/>
            <a:ext cx="1557337" cy="2305050"/>
          </a:xfrm>
          <a:custGeom>
            <a:avLst/>
            <a:gdLst>
              <a:gd name="T0" fmla="*/ 147824 w 1721922"/>
              <a:gd name="T1" fmla="*/ 0 h 1472541"/>
              <a:gd name="T2" fmla="*/ 255174 w 1721922"/>
              <a:gd name="T3" fmla="*/ 0 h 1472541"/>
              <a:gd name="T4" fmla="*/ 255174 w 1721922"/>
              <a:gd name="T5" fmla="*/ 2147483647 h 1472541"/>
              <a:gd name="T6" fmla="*/ 0 w 1721922"/>
              <a:gd name="T7" fmla="*/ 2147483647 h 1472541"/>
              <a:gd name="T8" fmla="*/ 0 60000 65536"/>
              <a:gd name="T9" fmla="*/ 0 60000 65536"/>
              <a:gd name="T10" fmla="*/ 0 60000 65536"/>
              <a:gd name="T11" fmla="*/ 0 60000 65536"/>
              <a:gd name="T12" fmla="*/ 0 w 1721922"/>
              <a:gd name="T13" fmla="*/ 0 h 1472541"/>
              <a:gd name="T14" fmla="*/ 1721922 w 1721922"/>
              <a:gd name="T15" fmla="*/ 1472541 h 1472541"/>
            </a:gdLst>
            <a:ahLst/>
            <a:cxnLst>
              <a:cxn ang="T8">
                <a:pos x="T0" y="T1"/>
              </a:cxn>
              <a:cxn ang="T9">
                <a:pos x="T2" y="T3"/>
              </a:cxn>
              <a:cxn ang="T10">
                <a:pos x="T4" y="T5"/>
              </a:cxn>
              <a:cxn ang="T11">
                <a:pos x="T6" y="T7"/>
              </a:cxn>
            </a:cxnLst>
            <a:rect l="T12" t="T13" r="T14" b="T15"/>
            <a:pathLst>
              <a:path w="1721922" h="1472541">
                <a:moveTo>
                  <a:pt x="997527" y="0"/>
                </a:moveTo>
                <a:lnTo>
                  <a:pt x="1721922" y="0"/>
                </a:lnTo>
                <a:lnTo>
                  <a:pt x="1721922" y="1472541"/>
                </a:lnTo>
                <a:lnTo>
                  <a:pt x="0" y="1472541"/>
                </a:lnTo>
              </a:path>
            </a:pathLst>
          </a:custGeom>
          <a:noFill/>
          <a:ln w="9525" algn="ctr">
            <a:solidFill>
              <a:schemeClr val="tx1"/>
            </a:solidFill>
            <a:round/>
            <a:headEnd/>
            <a:tailEnd type="triangle" w="med" len="med"/>
          </a:ln>
        </p:spPr>
        <p:txBody>
          <a:bodyPr/>
          <a:lstStyle/>
          <a:p>
            <a:endParaRPr lang="en-US"/>
          </a:p>
        </p:txBody>
      </p:sp>
      <p:cxnSp>
        <p:nvCxnSpPr>
          <p:cNvPr id="5" name="Straight Arrow Connector 4"/>
          <p:cNvCxnSpPr/>
          <p:nvPr/>
        </p:nvCxnSpPr>
        <p:spPr bwMode="auto">
          <a:xfrm>
            <a:off x="1600200" y="2101850"/>
            <a:ext cx="4343400" cy="1359312"/>
          </a:xfrm>
          <a:prstGeom prst="straightConnector1">
            <a:avLst/>
          </a:prstGeom>
          <a:solidFill>
            <a:schemeClr val="accent1"/>
          </a:solidFill>
          <a:ln w="9525" cap="flat" cmpd="sng" algn="ctr">
            <a:solidFill>
              <a:srgbClr val="FF0000"/>
            </a:solidFill>
            <a:prstDash val="lgDash"/>
            <a:round/>
            <a:headEnd type="none" w="med" len="med"/>
            <a:tailEnd type="arrow"/>
          </a:ln>
          <a:effectLst/>
        </p:spPr>
      </p:cxnSp>
      <p:cxnSp>
        <p:nvCxnSpPr>
          <p:cNvPr id="24" name="Straight Arrow Connector 23"/>
          <p:cNvCxnSpPr/>
          <p:nvPr/>
        </p:nvCxnSpPr>
        <p:spPr bwMode="auto">
          <a:xfrm>
            <a:off x="1600200" y="3304974"/>
            <a:ext cx="4229100" cy="1648026"/>
          </a:xfrm>
          <a:prstGeom prst="straightConnector1">
            <a:avLst/>
          </a:prstGeom>
          <a:solidFill>
            <a:schemeClr val="accent1"/>
          </a:solidFill>
          <a:ln w="9525" cap="flat" cmpd="sng" algn="ctr">
            <a:solidFill>
              <a:srgbClr val="FF0000"/>
            </a:solidFill>
            <a:prstDash val="lg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right)">
                                      <p:cBhvr>
                                        <p:cTn id="16" dur="500"/>
                                        <p:tgtEl>
                                          <p:spTgt spid="20"/>
                                        </p:tgtEl>
                                      </p:cBhvr>
                                    </p:animEffect>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nodeType="with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59395"/>
                                        </p:tgtEl>
                                        <p:attrNameLst>
                                          <p:attrName>style.visibility</p:attrName>
                                        </p:attrNameLst>
                                      </p:cBhvr>
                                      <p:to>
                                        <p:strVal val="visible"/>
                                      </p:to>
                                    </p:set>
                                    <p:anim calcmode="lin" valueType="num">
                                      <p:cBhvr>
                                        <p:cTn id="33" dur="500" fill="hold"/>
                                        <p:tgtEl>
                                          <p:spTgt spid="59395"/>
                                        </p:tgtEl>
                                        <p:attrNameLst>
                                          <p:attrName>ppt_w</p:attrName>
                                        </p:attrNameLst>
                                      </p:cBhvr>
                                      <p:tavLst>
                                        <p:tav tm="0">
                                          <p:val>
                                            <p:fltVal val="0"/>
                                          </p:val>
                                        </p:tav>
                                        <p:tav tm="100000">
                                          <p:val>
                                            <p:strVal val="#ppt_w"/>
                                          </p:val>
                                        </p:tav>
                                      </p:tavLst>
                                    </p:anim>
                                    <p:anim calcmode="lin" valueType="num">
                                      <p:cBhvr>
                                        <p:cTn id="34" dur="500" fill="hold"/>
                                        <p:tgtEl>
                                          <p:spTgt spid="593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ounded Rectangle 13"/>
          <p:cNvSpPr>
            <a:spLocks noChangeArrowheads="1"/>
          </p:cNvSpPr>
          <p:nvPr/>
        </p:nvSpPr>
        <p:spPr bwMode="auto">
          <a:xfrm>
            <a:off x="914400" y="35052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4819" name="Rounded Rectangle 8"/>
          <p:cNvSpPr>
            <a:spLocks noChangeArrowheads="1"/>
          </p:cNvSpPr>
          <p:nvPr/>
        </p:nvSpPr>
        <p:spPr bwMode="auto">
          <a:xfrm>
            <a:off x="914400" y="17526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4820" name="Title 1"/>
          <p:cNvSpPr>
            <a:spLocks noGrp="1"/>
          </p:cNvSpPr>
          <p:nvPr>
            <p:ph type="title"/>
          </p:nvPr>
        </p:nvSpPr>
        <p:spPr/>
        <p:txBody>
          <a:bodyPr/>
          <a:lstStyle/>
          <a:p>
            <a:r>
              <a:rPr lang="en-US" smtClean="0"/>
              <a:t>Combining Delegate and Event</a:t>
            </a:r>
          </a:p>
        </p:txBody>
      </p:sp>
      <p:sp>
        <p:nvSpPr>
          <p:cNvPr id="34821" name="Slide Number Placeholder 3"/>
          <p:cNvSpPr>
            <a:spLocks noGrp="1"/>
          </p:cNvSpPr>
          <p:nvPr>
            <p:ph type="sldNum" sz="quarter" idx="12"/>
          </p:nvPr>
        </p:nvSpPr>
        <p:spPr>
          <a:xfrm>
            <a:off x="76200" y="304800"/>
            <a:ext cx="922338" cy="457200"/>
          </a:xfrm>
          <a:noFill/>
        </p:spPr>
        <p:txBody>
          <a:bodyPr/>
          <a:lstStyle/>
          <a:p>
            <a:fld id="{E7FD885A-C0D1-4036-8FB7-15CB4BDA0F27}" type="slidenum">
              <a:rPr lang="en-US" smtClean="0"/>
              <a:pPr/>
              <a:t>31</a:t>
            </a:fld>
            <a:endParaRPr lang="en-US" smtClean="0"/>
          </a:p>
        </p:txBody>
      </p:sp>
      <p:grpSp>
        <p:nvGrpSpPr>
          <p:cNvPr id="34822" name="Group 10"/>
          <p:cNvGrpSpPr>
            <a:grpSpLocks/>
          </p:cNvGrpSpPr>
          <p:nvPr/>
        </p:nvGrpSpPr>
        <p:grpSpPr bwMode="auto">
          <a:xfrm>
            <a:off x="1219200" y="1905000"/>
            <a:ext cx="1066800" cy="762000"/>
            <a:chOff x="914400" y="1905000"/>
            <a:chExt cx="1066800" cy="762000"/>
          </a:xfrm>
        </p:grpSpPr>
        <p:sp>
          <p:nvSpPr>
            <p:cNvPr id="34847" name="Rounded Rectangle 5"/>
            <p:cNvSpPr>
              <a:spLocks noChangeArrowheads="1"/>
            </p:cNvSpPr>
            <p:nvPr/>
          </p:nvSpPr>
          <p:spPr bwMode="auto">
            <a:xfrm>
              <a:off x="914400" y="2133600"/>
              <a:ext cx="152400" cy="304800"/>
            </a:xfrm>
            <a:prstGeom prst="roundRect">
              <a:avLst>
                <a:gd name="adj" fmla="val 16667"/>
              </a:avLst>
            </a:prstGeom>
            <a:solidFill>
              <a:srgbClr val="FFFFCC"/>
            </a:solidFill>
            <a:ln w="9525" algn="ctr">
              <a:solidFill>
                <a:schemeClr val="tx1"/>
              </a:solidFill>
              <a:round/>
              <a:headEnd/>
              <a:tailEnd/>
            </a:ln>
          </p:spPr>
          <p:txBody>
            <a:bodyPr/>
            <a:lstStyle/>
            <a:p>
              <a:endParaRPr lang="en-US"/>
            </a:p>
          </p:txBody>
        </p:sp>
        <p:sp>
          <p:nvSpPr>
            <p:cNvPr id="34848" name="Rounded Rectangle 4"/>
            <p:cNvSpPr>
              <a:spLocks noChangeArrowheads="1"/>
            </p:cNvSpPr>
            <p:nvPr/>
          </p:nvSpPr>
          <p:spPr bwMode="auto">
            <a:xfrm>
              <a:off x="990600" y="1905000"/>
              <a:ext cx="990600" cy="762000"/>
            </a:xfrm>
            <a:prstGeom prst="roundRect">
              <a:avLst>
                <a:gd name="adj" fmla="val 16667"/>
              </a:avLst>
            </a:prstGeom>
            <a:solidFill>
              <a:srgbClr val="FFFFCC"/>
            </a:solidFill>
            <a:ln w="9525" algn="ctr">
              <a:solidFill>
                <a:schemeClr val="tx1"/>
              </a:solidFill>
              <a:round/>
              <a:headEnd/>
              <a:tailEnd/>
            </a:ln>
          </p:spPr>
          <p:txBody>
            <a:bodyPr/>
            <a:lstStyle/>
            <a:p>
              <a:pPr algn="ctr"/>
              <a:r>
                <a:rPr lang="en-US"/>
                <a:t>Touch sensor</a:t>
              </a:r>
            </a:p>
          </p:txBody>
        </p:sp>
      </p:grpSp>
      <p:sp>
        <p:nvSpPr>
          <p:cNvPr id="34823" name="TextBox 9"/>
          <p:cNvSpPr txBox="1">
            <a:spLocks noChangeArrowheads="1"/>
          </p:cNvSpPr>
          <p:nvPr/>
        </p:nvSpPr>
        <p:spPr bwMode="auto">
          <a:xfrm>
            <a:off x="914400" y="1382713"/>
            <a:ext cx="1325563" cy="369887"/>
          </a:xfrm>
          <a:prstGeom prst="rect">
            <a:avLst/>
          </a:prstGeom>
          <a:noFill/>
          <a:ln w="9525">
            <a:noFill/>
            <a:miter lim="800000"/>
            <a:headEnd/>
            <a:tailEnd/>
          </a:ln>
        </p:spPr>
        <p:txBody>
          <a:bodyPr wrap="none">
            <a:spAutoFit/>
          </a:bodyPr>
          <a:lstStyle/>
          <a:p>
            <a:r>
              <a:rPr lang="en-US"/>
              <a:t>MyDelegate</a:t>
            </a:r>
          </a:p>
        </p:txBody>
      </p:sp>
      <p:sp>
        <p:nvSpPr>
          <p:cNvPr id="34824" name="TextBox 14"/>
          <p:cNvSpPr txBox="1">
            <a:spLocks noChangeArrowheads="1"/>
          </p:cNvSpPr>
          <p:nvPr/>
        </p:nvSpPr>
        <p:spPr bwMode="auto">
          <a:xfrm>
            <a:off x="998538" y="3135313"/>
            <a:ext cx="1325562" cy="369887"/>
          </a:xfrm>
          <a:prstGeom prst="rect">
            <a:avLst/>
          </a:prstGeom>
          <a:noFill/>
          <a:ln w="9525">
            <a:noFill/>
            <a:miter lim="800000"/>
            <a:headEnd/>
            <a:tailEnd/>
          </a:ln>
        </p:spPr>
        <p:txBody>
          <a:bodyPr wrap="none">
            <a:spAutoFit/>
          </a:bodyPr>
          <a:lstStyle/>
          <a:p>
            <a:r>
              <a:rPr lang="en-US"/>
              <a:t>MyDelegate</a:t>
            </a:r>
          </a:p>
        </p:txBody>
      </p:sp>
      <p:sp>
        <p:nvSpPr>
          <p:cNvPr id="34825" name="Rounded Rectangle 15"/>
          <p:cNvSpPr>
            <a:spLocks noChangeArrowheads="1"/>
          </p:cNvSpPr>
          <p:nvPr/>
        </p:nvSpPr>
        <p:spPr bwMode="auto">
          <a:xfrm>
            <a:off x="4191000" y="2057400"/>
            <a:ext cx="2209800" cy="2286000"/>
          </a:xfrm>
          <a:prstGeom prst="roundRect">
            <a:avLst>
              <a:gd name="adj" fmla="val 16667"/>
            </a:avLst>
          </a:prstGeom>
          <a:solidFill>
            <a:srgbClr val="FFFF00"/>
          </a:solidFill>
          <a:ln w="9525" algn="ctr">
            <a:solidFill>
              <a:schemeClr val="tx1"/>
            </a:solidFill>
            <a:round/>
            <a:headEnd/>
            <a:tailEnd/>
          </a:ln>
        </p:spPr>
        <p:txBody>
          <a:bodyPr/>
          <a:lstStyle/>
          <a:p>
            <a:endParaRPr lang="en-US"/>
          </a:p>
        </p:txBody>
      </p:sp>
      <p:sp>
        <p:nvSpPr>
          <p:cNvPr id="34826" name="TextBox 16"/>
          <p:cNvSpPr txBox="1">
            <a:spLocks noChangeArrowheads="1"/>
          </p:cNvSpPr>
          <p:nvPr/>
        </p:nvSpPr>
        <p:spPr bwMode="auto">
          <a:xfrm>
            <a:off x="4338638" y="1676400"/>
            <a:ext cx="1223412" cy="369332"/>
          </a:xfrm>
          <a:prstGeom prst="rect">
            <a:avLst/>
          </a:prstGeom>
          <a:noFill/>
          <a:ln w="9525">
            <a:noFill/>
            <a:miter lim="800000"/>
            <a:headEnd/>
            <a:tailEnd/>
          </a:ln>
        </p:spPr>
        <p:txBody>
          <a:bodyPr wrap="none">
            <a:spAutoFit/>
          </a:bodyPr>
          <a:lstStyle/>
          <a:p>
            <a:r>
              <a:rPr lang="en-US" dirty="0" err="1" smtClean="0"/>
              <a:t>EventClass</a:t>
            </a:r>
            <a:endParaRPr lang="en-US" dirty="0"/>
          </a:p>
        </p:txBody>
      </p:sp>
      <p:sp>
        <p:nvSpPr>
          <p:cNvPr id="34827" name="Rounded Rectangle 17"/>
          <p:cNvSpPr>
            <a:spLocks noChangeArrowheads="1"/>
          </p:cNvSpPr>
          <p:nvPr/>
        </p:nvSpPr>
        <p:spPr bwMode="auto">
          <a:xfrm>
            <a:off x="4419600" y="25908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a:p>
            <a:pPr algn="ctr"/>
            <a:r>
              <a:rPr lang="en-US"/>
              <a:t>MyDelegate</a:t>
            </a:r>
          </a:p>
        </p:txBody>
      </p:sp>
      <p:sp>
        <p:nvSpPr>
          <p:cNvPr id="34828" name="Rectangle 19"/>
          <p:cNvSpPr>
            <a:spLocks noChangeArrowheads="1"/>
          </p:cNvSpPr>
          <p:nvPr/>
        </p:nvSpPr>
        <p:spPr bwMode="auto">
          <a:xfrm>
            <a:off x="4441825" y="2209800"/>
            <a:ext cx="2525713" cy="369888"/>
          </a:xfrm>
          <a:prstGeom prst="rect">
            <a:avLst/>
          </a:prstGeom>
          <a:noFill/>
          <a:ln w="9525">
            <a:noFill/>
            <a:miter lim="800000"/>
            <a:headEnd/>
            <a:tailEnd/>
          </a:ln>
        </p:spPr>
        <p:txBody>
          <a:bodyPr wrap="none">
            <a:spAutoFit/>
          </a:bodyPr>
          <a:lstStyle/>
          <a:p>
            <a:pPr algn="ctr"/>
            <a:r>
              <a:rPr lang="en-US"/>
              <a:t>MyEvent: EventInterface</a:t>
            </a:r>
          </a:p>
        </p:txBody>
      </p:sp>
      <p:sp>
        <p:nvSpPr>
          <p:cNvPr id="34829" name="Rectangle 20"/>
          <p:cNvSpPr>
            <a:spLocks noChangeArrowheads="1"/>
          </p:cNvSpPr>
          <p:nvPr/>
        </p:nvSpPr>
        <p:spPr bwMode="auto">
          <a:xfrm>
            <a:off x="4441825" y="3930650"/>
            <a:ext cx="1570038" cy="368300"/>
          </a:xfrm>
          <a:prstGeom prst="rect">
            <a:avLst/>
          </a:prstGeom>
          <a:noFill/>
          <a:ln w="9525">
            <a:noFill/>
            <a:miter lim="800000"/>
            <a:headEnd/>
            <a:tailEnd/>
          </a:ln>
        </p:spPr>
        <p:txBody>
          <a:bodyPr wrap="none">
            <a:spAutoFit/>
          </a:bodyPr>
          <a:lstStyle/>
          <a:p>
            <a:r>
              <a:rPr lang="en-US"/>
              <a:t>EventEmitter()</a:t>
            </a:r>
          </a:p>
        </p:txBody>
      </p:sp>
      <p:grpSp>
        <p:nvGrpSpPr>
          <p:cNvPr id="3" name="Group 42"/>
          <p:cNvGrpSpPr>
            <a:grpSpLocks/>
          </p:cNvGrpSpPr>
          <p:nvPr/>
        </p:nvGrpSpPr>
        <p:grpSpPr bwMode="auto">
          <a:xfrm>
            <a:off x="6172200" y="2286000"/>
            <a:ext cx="2895600" cy="1631950"/>
            <a:chOff x="6172200" y="2286000"/>
            <a:chExt cx="2895600" cy="1632466"/>
          </a:xfrm>
        </p:grpSpPr>
        <p:sp>
          <p:nvSpPr>
            <p:cNvPr id="34845" name="Explosion 1 27"/>
            <p:cNvSpPr>
              <a:spLocks noChangeArrowheads="1"/>
            </p:cNvSpPr>
            <p:nvPr/>
          </p:nvSpPr>
          <p:spPr bwMode="auto">
            <a:xfrm>
              <a:off x="6934200" y="2286000"/>
              <a:ext cx="2133600" cy="1632466"/>
            </a:xfrm>
            <a:prstGeom prst="irregularSeal1">
              <a:avLst/>
            </a:prstGeom>
            <a:solidFill>
              <a:srgbClr val="FFFFCC"/>
            </a:solidFill>
            <a:ln w="9525" algn="ctr">
              <a:solidFill>
                <a:schemeClr val="tx1"/>
              </a:solidFill>
              <a:round/>
              <a:headEnd/>
              <a:tailEnd/>
            </a:ln>
          </p:spPr>
          <p:txBody>
            <a:bodyPr/>
            <a:lstStyle/>
            <a:p>
              <a:pPr algn="ctr"/>
              <a:r>
                <a:rPr lang="en-US"/>
                <a:t>Touched event</a:t>
              </a:r>
            </a:p>
          </p:txBody>
        </p:sp>
        <p:cxnSp>
          <p:nvCxnSpPr>
            <p:cNvPr id="34846" name="Straight Arrow Connector 29"/>
            <p:cNvCxnSpPr>
              <a:cxnSpLocks noChangeShapeType="1"/>
              <a:stCxn id="34827" idx="3"/>
            </p:cNvCxnSpPr>
            <p:nvPr/>
          </p:nvCxnSpPr>
          <p:spPr bwMode="auto">
            <a:xfrm>
              <a:off x="6172200" y="3124200"/>
              <a:ext cx="762000" cy="1588"/>
            </a:xfrm>
            <a:prstGeom prst="straightConnector1">
              <a:avLst/>
            </a:prstGeom>
            <a:noFill/>
            <a:ln w="9525" algn="ctr">
              <a:solidFill>
                <a:schemeClr val="tx1"/>
              </a:solidFill>
              <a:round/>
              <a:headEnd/>
              <a:tailEnd type="arrow" w="med" len="med"/>
            </a:ln>
          </p:spPr>
        </p:cxnSp>
      </p:grpSp>
      <p:grpSp>
        <p:nvGrpSpPr>
          <p:cNvPr id="4" name="Group 33"/>
          <p:cNvGrpSpPr>
            <a:grpSpLocks/>
          </p:cNvGrpSpPr>
          <p:nvPr/>
        </p:nvGrpSpPr>
        <p:grpSpPr bwMode="auto">
          <a:xfrm>
            <a:off x="2667000" y="2133600"/>
            <a:ext cx="1752600" cy="685800"/>
            <a:chOff x="2667000" y="2133600"/>
            <a:chExt cx="1752600" cy="685800"/>
          </a:xfrm>
        </p:grpSpPr>
        <p:cxnSp>
          <p:nvCxnSpPr>
            <p:cNvPr id="34843" name="Straight Arrow Connector 22"/>
            <p:cNvCxnSpPr>
              <a:cxnSpLocks noChangeShapeType="1"/>
              <a:stCxn id="34819" idx="3"/>
            </p:cNvCxnSpPr>
            <p:nvPr/>
          </p:nvCxnSpPr>
          <p:spPr bwMode="auto">
            <a:xfrm>
              <a:off x="2667000" y="2286000"/>
              <a:ext cx="1752600" cy="533400"/>
            </a:xfrm>
            <a:prstGeom prst="straightConnector1">
              <a:avLst/>
            </a:prstGeom>
            <a:noFill/>
            <a:ln w="9525" algn="ctr">
              <a:solidFill>
                <a:schemeClr val="tx1"/>
              </a:solidFill>
              <a:prstDash val="dash"/>
              <a:round/>
              <a:headEnd/>
              <a:tailEnd type="arrow" w="med" len="med"/>
            </a:ln>
          </p:spPr>
        </p:cxnSp>
        <p:sp>
          <p:nvSpPr>
            <p:cNvPr id="34844" name="TextBox 31"/>
            <p:cNvSpPr txBox="1">
              <a:spLocks noChangeArrowheads="1"/>
            </p:cNvSpPr>
            <p:nvPr/>
          </p:nvSpPr>
          <p:spPr bwMode="auto">
            <a:xfrm>
              <a:off x="3169954" y="2133600"/>
              <a:ext cx="518091" cy="369332"/>
            </a:xfrm>
            <a:prstGeom prst="rect">
              <a:avLst/>
            </a:prstGeom>
            <a:noFill/>
            <a:ln w="9525">
              <a:noFill/>
              <a:miter lim="800000"/>
              <a:headEnd/>
              <a:tailEnd/>
            </a:ln>
          </p:spPr>
          <p:txBody>
            <a:bodyPr wrap="none">
              <a:spAutoFit/>
            </a:bodyPr>
            <a:lstStyle/>
            <a:p>
              <a:r>
                <a:rPr lang="en-US"/>
                <a:t>add</a:t>
              </a:r>
            </a:p>
          </p:txBody>
        </p:sp>
      </p:grpSp>
      <p:grpSp>
        <p:nvGrpSpPr>
          <p:cNvPr id="5" name="Group 37"/>
          <p:cNvGrpSpPr>
            <a:grpSpLocks/>
          </p:cNvGrpSpPr>
          <p:nvPr/>
        </p:nvGrpSpPr>
        <p:grpSpPr bwMode="auto">
          <a:xfrm>
            <a:off x="2667000" y="3429000"/>
            <a:ext cx="1752600" cy="609600"/>
            <a:chOff x="2667000" y="3429000"/>
            <a:chExt cx="1752600" cy="609600"/>
          </a:xfrm>
        </p:grpSpPr>
        <p:cxnSp>
          <p:nvCxnSpPr>
            <p:cNvPr id="34841" name="Straight Arrow Connector 24"/>
            <p:cNvCxnSpPr>
              <a:cxnSpLocks noChangeShapeType="1"/>
              <a:stCxn id="34818" idx="3"/>
            </p:cNvCxnSpPr>
            <p:nvPr/>
          </p:nvCxnSpPr>
          <p:spPr bwMode="auto">
            <a:xfrm flipV="1">
              <a:off x="2667000" y="3505200"/>
              <a:ext cx="1752600" cy="533400"/>
            </a:xfrm>
            <a:prstGeom prst="straightConnector1">
              <a:avLst/>
            </a:prstGeom>
            <a:noFill/>
            <a:ln w="9525" algn="ctr">
              <a:solidFill>
                <a:schemeClr val="tx1"/>
              </a:solidFill>
              <a:prstDash val="dash"/>
              <a:round/>
              <a:headEnd/>
              <a:tailEnd type="arrow" w="med" len="med"/>
            </a:ln>
          </p:spPr>
        </p:cxnSp>
        <p:sp>
          <p:nvSpPr>
            <p:cNvPr id="34842" name="TextBox 32"/>
            <p:cNvSpPr txBox="1">
              <a:spLocks noChangeArrowheads="1"/>
            </p:cNvSpPr>
            <p:nvPr/>
          </p:nvSpPr>
          <p:spPr bwMode="auto">
            <a:xfrm>
              <a:off x="3169954" y="3429000"/>
              <a:ext cx="518091" cy="369332"/>
            </a:xfrm>
            <a:prstGeom prst="rect">
              <a:avLst/>
            </a:prstGeom>
            <a:noFill/>
            <a:ln w="9525">
              <a:noFill/>
              <a:miter lim="800000"/>
              <a:headEnd/>
              <a:tailEnd/>
            </a:ln>
          </p:spPr>
          <p:txBody>
            <a:bodyPr wrap="none">
              <a:spAutoFit/>
            </a:bodyPr>
            <a:lstStyle/>
            <a:p>
              <a:r>
                <a:rPr lang="en-US"/>
                <a:t>add</a:t>
              </a:r>
            </a:p>
          </p:txBody>
        </p:sp>
      </p:grpSp>
      <p:grpSp>
        <p:nvGrpSpPr>
          <p:cNvPr id="6" name="Group 34"/>
          <p:cNvGrpSpPr>
            <a:grpSpLocks/>
          </p:cNvGrpSpPr>
          <p:nvPr/>
        </p:nvGrpSpPr>
        <p:grpSpPr bwMode="auto">
          <a:xfrm>
            <a:off x="1219200" y="1905000"/>
            <a:ext cx="1066800" cy="762000"/>
            <a:chOff x="914400" y="1905000"/>
            <a:chExt cx="1066800" cy="762000"/>
          </a:xfrm>
        </p:grpSpPr>
        <p:sp>
          <p:nvSpPr>
            <p:cNvPr id="34839" name="Rounded Rectangle 35"/>
            <p:cNvSpPr>
              <a:spLocks noChangeArrowheads="1"/>
            </p:cNvSpPr>
            <p:nvPr/>
          </p:nvSpPr>
          <p:spPr bwMode="auto">
            <a:xfrm>
              <a:off x="914400" y="2133600"/>
              <a:ext cx="152400" cy="304800"/>
            </a:xfrm>
            <a:prstGeom prst="roundRect">
              <a:avLst>
                <a:gd name="adj" fmla="val 16667"/>
              </a:avLst>
            </a:prstGeom>
            <a:solidFill>
              <a:srgbClr val="FFFFCC"/>
            </a:solidFill>
            <a:ln w="9525" algn="ctr">
              <a:solidFill>
                <a:schemeClr val="tx1"/>
              </a:solidFill>
              <a:round/>
              <a:headEnd/>
              <a:tailEnd/>
            </a:ln>
          </p:spPr>
          <p:txBody>
            <a:bodyPr/>
            <a:lstStyle/>
            <a:p>
              <a:endParaRPr lang="en-US"/>
            </a:p>
          </p:txBody>
        </p:sp>
        <p:sp>
          <p:nvSpPr>
            <p:cNvPr id="34840" name="Rounded Rectangle 36"/>
            <p:cNvSpPr>
              <a:spLocks noChangeArrowheads="1"/>
            </p:cNvSpPr>
            <p:nvPr/>
          </p:nvSpPr>
          <p:spPr bwMode="auto">
            <a:xfrm>
              <a:off x="990600" y="1905000"/>
              <a:ext cx="990600" cy="762000"/>
            </a:xfrm>
            <a:prstGeom prst="roundRect">
              <a:avLst>
                <a:gd name="adj" fmla="val 16667"/>
              </a:avLst>
            </a:prstGeom>
            <a:solidFill>
              <a:srgbClr val="FFFFCC"/>
            </a:solidFill>
            <a:ln w="9525" algn="ctr">
              <a:solidFill>
                <a:schemeClr val="tx1"/>
              </a:solidFill>
              <a:round/>
              <a:headEnd/>
              <a:tailEnd/>
            </a:ln>
          </p:spPr>
          <p:txBody>
            <a:bodyPr/>
            <a:lstStyle/>
            <a:p>
              <a:pPr algn="ctr"/>
              <a:r>
                <a:rPr lang="en-US"/>
                <a:t>Touch sensor</a:t>
              </a:r>
            </a:p>
          </p:txBody>
        </p:sp>
      </p:grpSp>
      <p:grpSp>
        <p:nvGrpSpPr>
          <p:cNvPr id="7" name="Group 38"/>
          <p:cNvGrpSpPr/>
          <p:nvPr/>
        </p:nvGrpSpPr>
        <p:grpSpPr>
          <a:xfrm>
            <a:off x="1181100" y="3657600"/>
            <a:ext cx="1143000" cy="762000"/>
            <a:chOff x="838200" y="3200400"/>
            <a:chExt cx="1143000" cy="762000"/>
          </a:xfrm>
          <a:solidFill>
            <a:schemeClr val="accent1">
              <a:lumMod val="20000"/>
              <a:lumOff val="80000"/>
            </a:schemeClr>
          </a:solidFill>
        </p:grpSpPr>
        <p:sp>
          <p:nvSpPr>
            <p:cNvPr id="40" name="Oval 39"/>
            <p:cNvSpPr/>
            <p:nvPr/>
          </p:nvSpPr>
          <p:spPr bwMode="auto">
            <a:xfrm>
              <a:off x="838200" y="3429000"/>
              <a:ext cx="304800" cy="304800"/>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1" name="Rounded Rectangle 40"/>
            <p:cNvSpPr/>
            <p:nvPr/>
          </p:nvSpPr>
          <p:spPr bwMode="auto">
            <a:xfrm>
              <a:off x="990600" y="3200400"/>
              <a:ext cx="990600" cy="762000"/>
            </a:xfrm>
            <a:prstGeom prst="round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Motion sensor</a:t>
              </a:r>
            </a:p>
          </p:txBody>
        </p:sp>
      </p:grpSp>
      <p:grpSp>
        <p:nvGrpSpPr>
          <p:cNvPr id="9" name="Group 12"/>
          <p:cNvGrpSpPr/>
          <p:nvPr/>
        </p:nvGrpSpPr>
        <p:grpSpPr>
          <a:xfrm>
            <a:off x="1181100" y="3657600"/>
            <a:ext cx="1143000" cy="762000"/>
            <a:chOff x="838200" y="3200400"/>
            <a:chExt cx="1143000" cy="762000"/>
          </a:xfrm>
          <a:solidFill>
            <a:schemeClr val="accent1">
              <a:lumMod val="20000"/>
              <a:lumOff val="80000"/>
            </a:schemeClr>
          </a:solidFill>
        </p:grpSpPr>
        <p:sp>
          <p:nvSpPr>
            <p:cNvPr id="12" name="Oval 11"/>
            <p:cNvSpPr/>
            <p:nvPr/>
          </p:nvSpPr>
          <p:spPr bwMode="auto">
            <a:xfrm>
              <a:off x="838200" y="3429000"/>
              <a:ext cx="304800" cy="304800"/>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ounded Rectangle 7"/>
            <p:cNvSpPr/>
            <p:nvPr/>
          </p:nvSpPr>
          <p:spPr bwMode="auto">
            <a:xfrm>
              <a:off x="990600" y="3200400"/>
              <a:ext cx="990600" cy="762000"/>
            </a:xfrm>
            <a:prstGeom prst="round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Motion sensor</a:t>
              </a:r>
            </a:p>
          </p:txBody>
        </p:sp>
      </p:grpSp>
      <p:grpSp>
        <p:nvGrpSpPr>
          <p:cNvPr id="10" name="Group 44"/>
          <p:cNvGrpSpPr>
            <a:grpSpLocks/>
          </p:cNvGrpSpPr>
          <p:nvPr/>
        </p:nvGrpSpPr>
        <p:grpSpPr bwMode="auto">
          <a:xfrm>
            <a:off x="6172200" y="2297113"/>
            <a:ext cx="2895600" cy="1633537"/>
            <a:chOff x="6019800" y="4572000"/>
            <a:chExt cx="2895600" cy="1632466"/>
          </a:xfrm>
        </p:grpSpPr>
        <p:sp>
          <p:nvSpPr>
            <p:cNvPr id="31" name="Explosion 1 30"/>
            <p:cNvSpPr/>
            <p:nvPr/>
          </p:nvSpPr>
          <p:spPr bwMode="auto">
            <a:xfrm>
              <a:off x="6781800" y="4572000"/>
              <a:ext cx="2133600" cy="1632466"/>
            </a:xfrm>
            <a:prstGeom prst="irregularSeal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Motion event</a:t>
              </a:r>
            </a:p>
          </p:txBody>
        </p:sp>
        <p:cxnSp>
          <p:nvCxnSpPr>
            <p:cNvPr id="34838" name="Straight Arrow Connector 43"/>
            <p:cNvCxnSpPr>
              <a:cxnSpLocks noChangeShapeType="1"/>
            </p:cNvCxnSpPr>
            <p:nvPr/>
          </p:nvCxnSpPr>
          <p:spPr bwMode="auto">
            <a:xfrm>
              <a:off x="6019800" y="5410200"/>
              <a:ext cx="762000" cy="1588"/>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63" presetClass="path" presetSubtype="0" accel="50000" decel="50000" fill="hold" nodeType="afterEffect">
                                  <p:stCondLst>
                                    <p:cond delay="0"/>
                                  </p:stCondLst>
                                  <p:childTnLst>
                                    <p:animMotion origin="layout" path="M 3.33333E-6 -4.97687E-6 L 0.38333 0.12211 " pathEditMode="relative" rAng="0" ptsTypes="AA">
                                      <p:cBhvr>
                                        <p:cTn id="10" dur="2000" fill="hold"/>
                                        <p:tgtEl>
                                          <p:spTgt spid="6"/>
                                        </p:tgtEl>
                                        <p:attrNameLst>
                                          <p:attrName>ppt_x</p:attrName>
                                          <p:attrName>ppt_y</p:attrName>
                                        </p:attrNameLst>
                                      </p:cBhvr>
                                      <p:rCtr x="19200" y="61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xit" presetSubtype="4" fill="hold" nodeType="clickEffect">
                                  <p:stCondLst>
                                    <p:cond delay="0"/>
                                  </p:stCondLst>
                                  <p:childTnLst>
                                    <p:anim calcmode="lin" valueType="num">
                                      <p:cBhvr additive="base">
                                        <p:cTn id="19" dur="500"/>
                                        <p:tgtEl>
                                          <p:spTgt spid="6"/>
                                        </p:tgtEl>
                                        <p:attrNameLst>
                                          <p:attrName>ppt_x</p:attrName>
                                        </p:attrNameLst>
                                      </p:cBhvr>
                                      <p:tavLst>
                                        <p:tav tm="0">
                                          <p:val>
                                            <p:strVal val="ppt_x"/>
                                          </p:val>
                                        </p:tav>
                                        <p:tav tm="100000">
                                          <p:val>
                                            <p:strVal val="ppt_x"/>
                                          </p:val>
                                        </p:tav>
                                      </p:tavLst>
                                    </p:anim>
                                    <p:anim calcmode="lin" valueType="num">
                                      <p:cBhvr additive="base">
                                        <p:cTn id="20" dur="500"/>
                                        <p:tgtEl>
                                          <p:spTgt spid="6"/>
                                        </p:tgtEl>
                                        <p:attrNameLst>
                                          <p:attrName>ppt_y</p:attrName>
                                        </p:attrNameLst>
                                      </p:cBhvr>
                                      <p:tavLst>
                                        <p:tav tm="0">
                                          <p:val>
                                            <p:strVal val="ppt_y"/>
                                          </p:val>
                                        </p:tav>
                                        <p:tav tm="100000">
                                          <p:val>
                                            <p:strVal val="1+ppt_h/2"/>
                                          </p:val>
                                        </p:tav>
                                      </p:tavLst>
                                    </p:anim>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4"/>
                                        </p:tgtEl>
                                      </p:cBhvr>
                                    </p:animEffect>
                                    <p:set>
                                      <p:cBhvr>
                                        <p:cTn id="24" dur="1" fill="hold">
                                          <p:stCondLst>
                                            <p:cond delay="19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3"/>
                                        </p:tgtEl>
                                      </p:cBhvr>
                                    </p:animEffect>
                                    <p:set>
                                      <p:cBhvr>
                                        <p:cTn id="27" dur="1" fill="hold">
                                          <p:stCondLst>
                                            <p:cond delay="1999"/>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nodeType="afterGroup">
                            <p:stCondLst>
                              <p:cond delay="500"/>
                            </p:stCondLst>
                            <p:childTnLst>
                              <p:par>
                                <p:cTn id="34" presetID="63" presetClass="path" presetSubtype="0" accel="50000" decel="50000" fill="hold" nodeType="afterEffect">
                                  <p:stCondLst>
                                    <p:cond delay="0"/>
                                  </p:stCondLst>
                                  <p:childTnLst>
                                    <p:animMotion origin="layout" path="M 3.33333E-6 -4.12581E-6 L 0.38333 -0.13321 " pathEditMode="relative" rAng="0" ptsTypes="AA">
                                      <p:cBhvr>
                                        <p:cTn id="35" dur="2000" fill="hold"/>
                                        <p:tgtEl>
                                          <p:spTgt spid="9"/>
                                        </p:tgtEl>
                                        <p:attrNameLst>
                                          <p:attrName>ppt_x</p:attrName>
                                          <p:attrName>ppt_y</p:attrName>
                                        </p:attrNameLst>
                                      </p:cBhvr>
                                      <p:rCtr x="19200" y="-6700"/>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Combining Delegate and Event (code)</a:t>
            </a:r>
          </a:p>
        </p:txBody>
      </p:sp>
      <p:sp>
        <p:nvSpPr>
          <p:cNvPr id="35843" name="Content Placeholder 2"/>
          <p:cNvSpPr>
            <a:spLocks noGrp="1"/>
          </p:cNvSpPr>
          <p:nvPr>
            <p:ph idx="1"/>
          </p:nvPr>
        </p:nvSpPr>
        <p:spPr>
          <a:xfrm>
            <a:off x="685800" y="1447800"/>
            <a:ext cx="8269288" cy="5105400"/>
          </a:xfrm>
        </p:spPr>
        <p:txBody>
          <a:bodyPr/>
          <a:lstStyle/>
          <a:p>
            <a:pPr>
              <a:buFont typeface="Wingdings" pitchFamily="2" charset="2"/>
              <a:buNone/>
              <a:tabLst>
                <a:tab pos="4291013" algn="l"/>
              </a:tabLst>
            </a:pPr>
            <a:r>
              <a:rPr lang="en-US" sz="1800" dirty="0" smtClean="0">
                <a:latin typeface="Arial" charset="0"/>
                <a:cs typeface="Arial" charset="0"/>
              </a:rPr>
              <a:t>using System;</a:t>
            </a:r>
          </a:p>
          <a:p>
            <a:pPr>
              <a:buFont typeface="Wingdings" pitchFamily="2" charset="2"/>
              <a:buNone/>
              <a:tabLst>
                <a:tab pos="4291013" algn="l"/>
              </a:tabLst>
            </a:pPr>
            <a:r>
              <a:rPr lang="en-US" sz="1800" dirty="0" smtClean="0">
                <a:latin typeface="Arial" charset="0"/>
                <a:cs typeface="Arial" charset="0"/>
              </a:rPr>
              <a:t>public </a:t>
            </a:r>
            <a:r>
              <a:rPr lang="en-US" sz="1800" dirty="0" smtClean="0">
                <a:solidFill>
                  <a:srgbClr val="0070C0"/>
                </a:solidFill>
                <a:latin typeface="Arial" charset="0"/>
                <a:cs typeface="Arial" charset="0"/>
              </a:rPr>
              <a:t>delegate</a:t>
            </a:r>
            <a:r>
              <a:rPr lang="en-US" sz="1800" dirty="0" smtClean="0">
                <a:latin typeface="Arial" charset="0"/>
                <a:cs typeface="Arial" charset="0"/>
              </a:rPr>
              <a:t> void </a:t>
            </a:r>
            <a:r>
              <a:rPr lang="en-US" sz="1800" dirty="0" err="1" smtClean="0">
                <a:solidFill>
                  <a:srgbClr val="0070C0"/>
                </a:solidFill>
                <a:latin typeface="Arial" charset="0"/>
                <a:cs typeface="Arial" charset="0"/>
              </a:rPr>
              <a:t>MyDelegate</a:t>
            </a:r>
            <a:r>
              <a:rPr lang="en-US" sz="1800" dirty="0" smtClean="0">
                <a:latin typeface="Arial" charset="0"/>
                <a:cs typeface="Arial" charset="0"/>
              </a:rPr>
              <a:t>();   	// delegate declaration</a:t>
            </a:r>
          </a:p>
          <a:p>
            <a:pPr>
              <a:buFont typeface="Wingdings" pitchFamily="2" charset="2"/>
              <a:buNone/>
              <a:tabLst>
                <a:tab pos="4291013" algn="l"/>
              </a:tabLst>
            </a:pPr>
            <a:r>
              <a:rPr lang="en-US" sz="1800" dirty="0" smtClean="0">
                <a:latin typeface="Arial" charset="0"/>
                <a:cs typeface="Arial" charset="0"/>
              </a:rPr>
              <a:t>public </a:t>
            </a:r>
            <a:r>
              <a:rPr lang="en-US" sz="1800" dirty="0" smtClean="0">
                <a:solidFill>
                  <a:srgbClr val="0070C0"/>
                </a:solidFill>
                <a:latin typeface="Arial" charset="0"/>
                <a:cs typeface="Arial" charset="0"/>
              </a:rPr>
              <a:t>interface</a:t>
            </a:r>
            <a:r>
              <a:rPr lang="en-US" sz="1800" dirty="0" smtClean="0">
                <a:latin typeface="Arial" charset="0"/>
                <a:cs typeface="Arial" charset="0"/>
              </a:rPr>
              <a:t> </a:t>
            </a:r>
            <a:r>
              <a:rPr lang="en-US" sz="1800" dirty="0" err="1" smtClean="0">
                <a:latin typeface="Arial" charset="0"/>
                <a:cs typeface="Arial" charset="0"/>
              </a:rPr>
              <a:t>EventInterface</a:t>
            </a: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    event </a:t>
            </a:r>
            <a:r>
              <a:rPr lang="en-US" sz="1800" dirty="0" err="1" smtClean="0">
                <a:solidFill>
                  <a:srgbClr val="0070C0"/>
                </a:solidFill>
                <a:latin typeface="Arial" charset="0"/>
                <a:cs typeface="Arial" charset="0"/>
              </a:rPr>
              <a:t>MyDelegate</a:t>
            </a: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Define an event using delegate</a:t>
            </a:r>
          </a:p>
          <a:p>
            <a:pPr>
              <a:buFont typeface="Wingdings" pitchFamily="2" charset="2"/>
              <a:buNone/>
              <a:tabLst>
                <a:tab pos="4291013" algn="l"/>
              </a:tabLst>
            </a:pPr>
            <a:r>
              <a:rPr lang="en-US" sz="1800" dirty="0" smtClean="0">
                <a:latin typeface="Arial" charset="0"/>
                <a:cs typeface="Arial" charset="0"/>
              </a:rPr>
              <a:t>    void </a:t>
            </a:r>
            <a:r>
              <a:rPr lang="en-US" sz="1800" dirty="0" err="1" smtClean="0">
                <a:latin typeface="Arial" charset="0"/>
                <a:cs typeface="Arial" charset="0"/>
              </a:rPr>
              <a:t>EventEmitter</a:t>
            </a:r>
            <a:r>
              <a:rPr lang="en-US" sz="1800" dirty="0" smtClean="0">
                <a:latin typeface="Arial" charset="0"/>
                <a:cs typeface="Arial" charset="0"/>
              </a:rPr>
              <a:t>();            	// to be implemented in </a:t>
            </a:r>
            <a:r>
              <a:rPr lang="en-US" sz="1800" dirty="0" err="1" smtClean="0">
                <a:solidFill>
                  <a:srgbClr val="0000FF"/>
                </a:solidFill>
                <a:latin typeface="Arial" charset="0"/>
                <a:cs typeface="Arial" charset="0"/>
              </a:rPr>
              <a:t>EventClass</a:t>
            </a:r>
            <a:endParaRPr lang="en-US" sz="1800" dirty="0" smtClean="0">
              <a:solidFill>
                <a:srgbClr val="0000FF"/>
              </a:solidFill>
              <a:latin typeface="Arial" charset="0"/>
              <a:cs typeface="Arial" charset="0"/>
            </a:endParaRPr>
          </a:p>
          <a:p>
            <a:pPr>
              <a:buFont typeface="Wingdings" pitchFamily="2" charset="2"/>
              <a:buNone/>
              <a:tabLst>
                <a:tab pos="4291013" algn="l"/>
              </a:tabLst>
            </a:pPr>
            <a:r>
              <a:rPr lang="en-US" sz="1800" dirty="0" smtClean="0">
                <a:latin typeface="Arial" charset="0"/>
                <a:cs typeface="Arial" charset="0"/>
              </a:rPr>
              <a:t>}</a:t>
            </a:r>
          </a:p>
          <a:p>
            <a:pPr>
              <a:buFont typeface="Wingdings" pitchFamily="2" charset="2"/>
              <a:buNone/>
              <a:tabLst>
                <a:tab pos="4291013" algn="l"/>
              </a:tabLst>
            </a:pPr>
            <a:r>
              <a:rPr lang="en-US" sz="1800" dirty="0" smtClean="0">
                <a:latin typeface="Arial" charset="0"/>
                <a:cs typeface="Arial" charset="0"/>
              </a:rPr>
              <a:t>public class </a:t>
            </a:r>
            <a:r>
              <a:rPr lang="en-US" sz="1800" dirty="0" err="1" smtClean="0">
                <a:solidFill>
                  <a:srgbClr val="0000FF"/>
                </a:solidFill>
                <a:latin typeface="Arial" charset="0"/>
                <a:cs typeface="Arial" charset="0"/>
              </a:rPr>
              <a:t>EventClass</a:t>
            </a:r>
            <a:r>
              <a:rPr lang="en-US" sz="1800" dirty="0" smtClean="0">
                <a:solidFill>
                  <a:srgbClr val="0000FF"/>
                </a:solidFill>
                <a:latin typeface="Arial" charset="0"/>
                <a:cs typeface="Arial" charset="0"/>
              </a:rPr>
              <a:t> </a:t>
            </a:r>
            <a:r>
              <a:rPr lang="en-US" sz="1800" dirty="0" smtClean="0">
                <a:latin typeface="Arial" charset="0"/>
                <a:cs typeface="Arial" charset="0"/>
              </a:rPr>
              <a:t>: </a:t>
            </a:r>
            <a:r>
              <a:rPr lang="en-US" sz="1800" dirty="0" err="1" smtClean="0">
                <a:latin typeface="Arial" charset="0"/>
                <a:cs typeface="Arial" charset="0"/>
              </a:rPr>
              <a:t>EventInterface</a:t>
            </a:r>
            <a:r>
              <a:rPr lang="en-US" sz="1800" dirty="0" smtClean="0">
                <a:latin typeface="Arial" charset="0"/>
                <a:cs typeface="Arial" charset="0"/>
              </a:rPr>
              <a:t> {  	 // implement the interface</a:t>
            </a:r>
          </a:p>
          <a:p>
            <a:pPr>
              <a:buFont typeface="Wingdings" pitchFamily="2" charset="2"/>
              <a:buNone/>
              <a:tabLst>
                <a:tab pos="4291013" algn="l"/>
              </a:tabLst>
            </a:pPr>
            <a:r>
              <a:rPr lang="en-US" sz="1800" dirty="0" smtClean="0">
                <a:latin typeface="Arial" charset="0"/>
                <a:cs typeface="Arial" charset="0"/>
              </a:rPr>
              <a:t>    public event </a:t>
            </a:r>
            <a:r>
              <a:rPr lang="en-US" sz="1800" dirty="0" err="1" smtClean="0">
                <a:latin typeface="Arial" charset="0"/>
                <a:cs typeface="Arial" charset="0"/>
              </a:rPr>
              <a:t>MyDelegate</a:t>
            </a: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Define an event</a:t>
            </a:r>
          </a:p>
          <a:p>
            <a:pPr>
              <a:buFont typeface="Wingdings" pitchFamily="2" charset="2"/>
              <a:buNone/>
              <a:tabLst>
                <a:tab pos="4291013" algn="l"/>
              </a:tabLst>
            </a:pPr>
            <a:r>
              <a:rPr lang="en-US" sz="1800" dirty="0" smtClean="0">
                <a:latin typeface="Arial" charset="0"/>
                <a:cs typeface="Arial" charset="0"/>
              </a:rPr>
              <a:t>    public void </a:t>
            </a:r>
            <a:r>
              <a:rPr lang="en-US" sz="1800" dirty="0" err="1" smtClean="0">
                <a:latin typeface="Arial" charset="0"/>
                <a:cs typeface="Arial" charset="0"/>
              </a:rPr>
              <a:t>EventEmitter</a:t>
            </a: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        if (</a:t>
            </a:r>
            <a:r>
              <a:rPr lang="en-US" sz="1800" dirty="0" err="1" smtClean="0">
                <a:latin typeface="Arial" charset="0"/>
                <a:cs typeface="Arial" charset="0"/>
              </a:rPr>
              <a:t>MyEvent</a:t>
            </a:r>
            <a:r>
              <a:rPr lang="en-US" sz="1800" dirty="0" smtClean="0">
                <a:latin typeface="Arial" charset="0"/>
                <a:cs typeface="Arial" charset="0"/>
              </a:rPr>
              <a:t> != null)		// There is at least a subscriber</a:t>
            </a:r>
          </a:p>
          <a:p>
            <a:pPr>
              <a:buFont typeface="Wingdings" pitchFamily="2" charset="2"/>
              <a:buNone/>
              <a:tabLst>
                <a:tab pos="4291013" algn="l"/>
              </a:tabLst>
            </a:pP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emit an event</a:t>
            </a:r>
          </a:p>
          <a:p>
            <a:pPr>
              <a:buFont typeface="Wingdings" pitchFamily="2" charset="2"/>
              <a:buNone/>
              <a:tabLst>
                <a:tab pos="4291013" algn="l"/>
              </a:tabLst>
            </a:pP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a:t>
            </a:r>
          </a:p>
          <a:p>
            <a:pPr>
              <a:buFont typeface="Wingdings" pitchFamily="2" charset="2"/>
              <a:buNone/>
              <a:tabLst>
                <a:tab pos="4291013" algn="l"/>
              </a:tabLst>
            </a:pPr>
            <a:r>
              <a:rPr lang="en-US" sz="1800" dirty="0" smtClean="0">
                <a:latin typeface="Arial" charset="0"/>
                <a:cs typeface="Arial" charset="0"/>
              </a:rPr>
              <a:t>// continue next page</a:t>
            </a:r>
          </a:p>
        </p:txBody>
      </p:sp>
      <p:sp>
        <p:nvSpPr>
          <p:cNvPr id="35844" name="Slide Number Placeholder 3"/>
          <p:cNvSpPr>
            <a:spLocks noGrp="1"/>
          </p:cNvSpPr>
          <p:nvPr>
            <p:ph type="sldNum" sz="quarter" idx="12"/>
          </p:nvPr>
        </p:nvSpPr>
        <p:spPr>
          <a:noFill/>
        </p:spPr>
        <p:txBody>
          <a:bodyPr/>
          <a:lstStyle/>
          <a:p>
            <a:fld id="{2E740BBA-5B42-464F-81AB-D7C9038FF42A}" type="slidenum">
              <a:rPr lang="en-US" smtClean="0"/>
              <a:pPr/>
              <a:t>32</a:t>
            </a:fld>
            <a:endParaRPr lang="en-US" smtClean="0"/>
          </a:p>
        </p:txBody>
      </p:sp>
      <p:sp>
        <p:nvSpPr>
          <p:cNvPr id="2" name="Freeform 1"/>
          <p:cNvSpPr/>
          <p:nvPr/>
        </p:nvSpPr>
        <p:spPr bwMode="auto">
          <a:xfrm>
            <a:off x="419100" y="2962275"/>
            <a:ext cx="504825" cy="1343025"/>
          </a:xfrm>
          <a:custGeom>
            <a:avLst/>
            <a:gdLst>
              <a:gd name="connsiteX0" fmla="*/ 504825 w 504825"/>
              <a:gd name="connsiteY0" fmla="*/ 0 h 1409700"/>
              <a:gd name="connsiteX1" fmla="*/ 9525 w 504825"/>
              <a:gd name="connsiteY1" fmla="*/ 0 h 1409700"/>
              <a:gd name="connsiteX2" fmla="*/ 0 w 504825"/>
              <a:gd name="connsiteY2" fmla="*/ 1400175 h 1409700"/>
              <a:gd name="connsiteX3" fmla="*/ 409575 w 5048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504825" h="1409700">
                <a:moveTo>
                  <a:pt x="504825" y="0"/>
                </a:moveTo>
                <a:lnTo>
                  <a:pt x="9525" y="0"/>
                </a:lnTo>
                <a:lnTo>
                  <a:pt x="0" y="1400175"/>
                </a:lnTo>
                <a:lnTo>
                  <a:pt x="409575" y="140970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Delegate in Event-Driven Programming</a:t>
            </a:r>
          </a:p>
        </p:txBody>
      </p:sp>
      <p:sp>
        <p:nvSpPr>
          <p:cNvPr id="36867" name="Content Placeholder 2"/>
          <p:cNvSpPr>
            <a:spLocks noGrp="1"/>
          </p:cNvSpPr>
          <p:nvPr>
            <p:ph idx="1"/>
          </p:nvPr>
        </p:nvSpPr>
        <p:spPr>
          <a:xfrm>
            <a:off x="457200" y="1182688"/>
            <a:ext cx="8497888" cy="5370512"/>
          </a:xfrm>
        </p:spPr>
        <p:txBody>
          <a:bodyPr/>
          <a:lstStyle/>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public class MainClass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private void TouchSensor()   {    	// Event handler touch sensor</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Console.WriteLine("Touched");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private void MotionSensor()  {	// Event handler motion sensor</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Console.WriteLine("Motion Detected");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public void Main()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EventInterface i = new EventClass();</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MyDelegate(TouchSensor);   	// Add an event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i.EventEmitter();                           		// Emit an event</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MyDelegate(TouchSensor);   	// Remove the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MyDelegate(MotionSensor);  	// Add an event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i.EventEmitter();		// Emit an event</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a:t>
            </a:r>
          </a:p>
        </p:txBody>
      </p:sp>
      <p:sp>
        <p:nvSpPr>
          <p:cNvPr id="36868" name="Slide Number Placeholder 3"/>
          <p:cNvSpPr>
            <a:spLocks noGrp="1"/>
          </p:cNvSpPr>
          <p:nvPr>
            <p:ph type="sldNum" sz="quarter" idx="12"/>
          </p:nvPr>
        </p:nvSpPr>
        <p:spPr>
          <a:noFill/>
        </p:spPr>
        <p:txBody>
          <a:bodyPr/>
          <a:lstStyle/>
          <a:p>
            <a:fld id="{F3810944-D2BB-42E4-B211-473F17C5DC69}" type="slidenum">
              <a:rPr lang="en-US" smtClean="0"/>
              <a:pPr/>
              <a:t>33</a:t>
            </a:fld>
            <a:endParaRPr lang="en-US" smtClean="0"/>
          </a:p>
        </p:txBody>
      </p:sp>
      <p:sp>
        <p:nvSpPr>
          <p:cNvPr id="5" name="Rounded Rectangular Callout 4"/>
          <p:cNvSpPr>
            <a:spLocks noChangeArrowheads="1"/>
          </p:cNvSpPr>
          <p:nvPr/>
        </p:nvSpPr>
        <p:spPr bwMode="auto">
          <a:xfrm>
            <a:off x="3048000" y="5715000"/>
            <a:ext cx="3048000" cy="1066800"/>
          </a:xfrm>
          <a:prstGeom prst="wedgeRoundRectCallout">
            <a:avLst>
              <a:gd name="adj1" fmla="val -56975"/>
              <a:gd name="adj2" fmla="val -75361"/>
              <a:gd name="adj3" fmla="val 16667"/>
            </a:avLst>
          </a:prstGeom>
          <a:solidFill>
            <a:schemeClr val="bg1"/>
          </a:solidFill>
          <a:ln w="9525" algn="ctr">
            <a:solidFill>
              <a:schemeClr val="tx1"/>
            </a:solidFill>
            <a:round/>
            <a:headEnd/>
            <a:tailEnd/>
          </a:ln>
        </p:spPr>
        <p:txBody>
          <a:bodyPr/>
          <a:lstStyle/>
          <a:p>
            <a:r>
              <a:rPr lang="en-US" dirty="0"/>
              <a:t>You could add the two sensor methods into the event;</a:t>
            </a:r>
          </a:p>
          <a:p>
            <a:r>
              <a:rPr lang="en-US" dirty="0"/>
              <a:t>Call </a:t>
            </a:r>
            <a:r>
              <a:rPr lang="en-US" dirty="0" err="1"/>
              <a:t>i.EventEmitter</a:t>
            </a:r>
            <a:r>
              <a:rPr lang="en-US" dirty="0"/>
              <a:t>();</a:t>
            </a:r>
          </a:p>
        </p:txBody>
      </p:sp>
      <p:sp>
        <p:nvSpPr>
          <p:cNvPr id="6" name="Oval 5"/>
          <p:cNvSpPr>
            <a:spLocks noChangeArrowheads="1"/>
          </p:cNvSpPr>
          <p:nvPr/>
        </p:nvSpPr>
        <p:spPr bwMode="auto">
          <a:xfrm>
            <a:off x="2057400" y="4114800"/>
            <a:ext cx="381000" cy="457200"/>
          </a:xfrm>
          <a:prstGeom prst="ellipse">
            <a:avLst/>
          </a:prstGeom>
          <a:noFill/>
          <a:ln w="19050" algn="ctr">
            <a:solidFill>
              <a:srgbClr val="008000"/>
            </a:solidFill>
            <a:round/>
            <a:headEnd/>
            <a:tailEnd/>
          </a:ln>
        </p:spPr>
        <p:txBody>
          <a:bodyPr/>
          <a:lstStyle/>
          <a:p>
            <a:endParaRPr lang="en-US"/>
          </a:p>
        </p:txBody>
      </p:sp>
      <p:sp>
        <p:nvSpPr>
          <p:cNvPr id="7" name="Oval 6"/>
          <p:cNvSpPr>
            <a:spLocks noChangeArrowheads="1"/>
          </p:cNvSpPr>
          <p:nvPr/>
        </p:nvSpPr>
        <p:spPr bwMode="auto">
          <a:xfrm>
            <a:off x="6096000" y="4114800"/>
            <a:ext cx="533400" cy="457200"/>
          </a:xfrm>
          <a:prstGeom prst="ellipse">
            <a:avLst/>
          </a:prstGeom>
          <a:noFill/>
          <a:ln w="19050" algn="ctr">
            <a:solidFill>
              <a:srgbClr val="008000"/>
            </a:solidFill>
            <a:round/>
            <a:headEnd/>
            <a:tailEnd/>
          </a:ln>
        </p:spPr>
        <p:txBody>
          <a:bodyPr/>
          <a:lstStyle/>
          <a:p>
            <a:endParaRPr lang="en-US"/>
          </a:p>
        </p:txBody>
      </p:sp>
      <p:sp>
        <p:nvSpPr>
          <p:cNvPr id="8" name="Oval 7"/>
          <p:cNvSpPr>
            <a:spLocks noChangeArrowheads="1"/>
          </p:cNvSpPr>
          <p:nvPr/>
        </p:nvSpPr>
        <p:spPr bwMode="auto">
          <a:xfrm>
            <a:off x="2057400" y="4724400"/>
            <a:ext cx="381000" cy="457200"/>
          </a:xfrm>
          <a:prstGeom prst="ellipse">
            <a:avLst/>
          </a:prstGeom>
          <a:noFill/>
          <a:ln w="19050" algn="ctr">
            <a:solidFill>
              <a:srgbClr val="C00000"/>
            </a:solidFill>
            <a:round/>
            <a:headEnd/>
            <a:tailEnd/>
          </a:ln>
        </p:spPr>
        <p:txBody>
          <a:bodyPr/>
          <a:lstStyle/>
          <a:p>
            <a:endParaRPr lang="en-US"/>
          </a:p>
        </p:txBody>
      </p:sp>
      <p:sp>
        <p:nvSpPr>
          <p:cNvPr id="9" name="Oval 8"/>
          <p:cNvSpPr>
            <a:spLocks noChangeArrowheads="1"/>
          </p:cNvSpPr>
          <p:nvPr/>
        </p:nvSpPr>
        <p:spPr bwMode="auto">
          <a:xfrm>
            <a:off x="6096000" y="4724400"/>
            <a:ext cx="990600" cy="457200"/>
          </a:xfrm>
          <a:prstGeom prst="ellipse">
            <a:avLst/>
          </a:prstGeom>
          <a:noFill/>
          <a:ln w="19050" algn="ctr">
            <a:solidFill>
              <a:srgbClr val="C0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95400" y="76200"/>
            <a:ext cx="7772400" cy="623888"/>
          </a:xfrm>
        </p:spPr>
        <p:txBody>
          <a:bodyPr/>
          <a:lstStyle/>
          <a:p>
            <a:r>
              <a:rPr lang="en-US" sz="2800" dirty="0" smtClean="0"/>
              <a:t>Event-Driven e-Commerce Example (Text 2.6.3)</a:t>
            </a:r>
          </a:p>
        </p:txBody>
      </p:sp>
      <p:sp>
        <p:nvSpPr>
          <p:cNvPr id="37891" name="Slide Number Placeholder 3"/>
          <p:cNvSpPr>
            <a:spLocks noGrp="1"/>
          </p:cNvSpPr>
          <p:nvPr>
            <p:ph type="sldNum" sz="quarter" idx="12"/>
          </p:nvPr>
        </p:nvSpPr>
        <p:spPr>
          <a:noFill/>
        </p:spPr>
        <p:txBody>
          <a:bodyPr/>
          <a:lstStyle/>
          <a:p>
            <a:fld id="{79AE3938-D85A-400F-9891-7D261115202D}" type="slidenum">
              <a:rPr lang="en-US" smtClean="0"/>
              <a:pPr/>
              <a:t>34</a:t>
            </a:fld>
            <a:endParaRPr lang="en-US" smtClean="0"/>
          </a:p>
        </p:txBody>
      </p:sp>
      <p:sp>
        <p:nvSpPr>
          <p:cNvPr id="37892" name="Rectangle 18"/>
          <p:cNvSpPr>
            <a:spLocks noChangeArrowheads="1"/>
          </p:cNvSpPr>
          <p:nvPr/>
        </p:nvSpPr>
        <p:spPr bwMode="auto">
          <a:xfrm>
            <a:off x="914400" y="1589088"/>
            <a:ext cx="2514600" cy="3048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Int32 </a:t>
            </a:r>
            <a:r>
              <a:rPr lang="en-US" sz="1600" dirty="0" err="1" smtClean="0">
                <a:latin typeface="Tahoma" pitchFamily="34" charset="0"/>
                <a:cs typeface="Tahoma" pitchFamily="34" charset="0"/>
              </a:rPr>
              <a:t>chickenPrice</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p:txBody>
      </p:sp>
      <p:sp>
        <p:nvSpPr>
          <p:cNvPr id="37893" name="Rectangle 37"/>
          <p:cNvSpPr>
            <a:spLocks noChangeArrowheads="1"/>
          </p:cNvSpPr>
          <p:nvPr/>
        </p:nvSpPr>
        <p:spPr bwMode="auto">
          <a:xfrm>
            <a:off x="1084263" y="1219200"/>
            <a:ext cx="2039937" cy="369888"/>
          </a:xfrm>
          <a:prstGeom prst="rect">
            <a:avLst/>
          </a:prstGeom>
          <a:noFill/>
          <a:ln w="9525">
            <a:noFill/>
            <a:miter lim="800000"/>
            <a:headEnd/>
            <a:tailEnd/>
          </a:ln>
        </p:spPr>
        <p:txBody>
          <a:bodyPr wrap="none">
            <a:spAutoFit/>
          </a:bodyPr>
          <a:lstStyle/>
          <a:p>
            <a:r>
              <a:rPr lang="en-US">
                <a:latin typeface="Tahoma" pitchFamily="34" charset="0"/>
                <a:cs typeface="Tahoma" pitchFamily="34" charset="0"/>
              </a:rPr>
              <a:t>class ChickenFarm</a:t>
            </a:r>
          </a:p>
        </p:txBody>
      </p:sp>
      <p:sp>
        <p:nvSpPr>
          <p:cNvPr id="37894" name="Rectangle 38"/>
          <p:cNvSpPr>
            <a:spLocks noChangeArrowheads="1"/>
          </p:cNvSpPr>
          <p:nvPr/>
        </p:nvSpPr>
        <p:spPr bwMode="auto">
          <a:xfrm>
            <a:off x="914400" y="1893888"/>
            <a:ext cx="2514600" cy="3048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Int32 </a:t>
            </a:r>
            <a:r>
              <a:rPr lang="en-US" sz="1600" dirty="0" err="1">
                <a:latin typeface="Tahoma" pitchFamily="34" charset="0"/>
                <a:cs typeface="Tahoma" pitchFamily="34" charset="0"/>
              </a:rPr>
              <a:t>getPrice</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p:txBody>
      </p:sp>
      <p:sp>
        <p:nvSpPr>
          <p:cNvPr id="37895" name="Rectangle 39"/>
          <p:cNvSpPr>
            <a:spLocks noChangeArrowheads="1"/>
          </p:cNvSpPr>
          <p:nvPr/>
        </p:nvSpPr>
        <p:spPr bwMode="auto">
          <a:xfrm>
            <a:off x="914400" y="2503488"/>
            <a:ext cx="2514600" cy="5334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void </a:t>
            </a:r>
            <a:r>
              <a:rPr lang="en-US" sz="1600" dirty="0" err="1">
                <a:latin typeface="Tahoma" pitchFamily="34" charset="0"/>
                <a:cs typeface="Tahoma" pitchFamily="34" charset="0"/>
              </a:rPr>
              <a:t>changePrice</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a:p>
            <a:pPr algn="ctr"/>
            <a:r>
              <a:rPr lang="en-US" sz="1600" dirty="0">
                <a:latin typeface="Tahoma" pitchFamily="34" charset="0"/>
                <a:cs typeface="Tahoma" pitchFamily="34" charset="0"/>
              </a:rPr>
              <a:t>Emit event if price </a:t>
            </a:r>
            <a:r>
              <a:rPr lang="en-US" sz="1600" dirty="0" smtClean="0">
                <a:latin typeface="Tahoma" pitchFamily="34" charset="0"/>
                <a:cs typeface="Tahoma" pitchFamily="34" charset="0"/>
              </a:rPr>
              <a:t>drops;</a:t>
            </a:r>
            <a:endParaRPr lang="en-US" sz="1600" dirty="0">
              <a:latin typeface="Tahoma" pitchFamily="34" charset="0"/>
              <a:cs typeface="Tahoma" pitchFamily="34" charset="0"/>
            </a:endParaRPr>
          </a:p>
        </p:txBody>
      </p:sp>
      <p:sp>
        <p:nvSpPr>
          <p:cNvPr id="37896" name="Rectangle 40"/>
          <p:cNvSpPr>
            <a:spLocks noChangeArrowheads="1"/>
          </p:cNvSpPr>
          <p:nvPr/>
        </p:nvSpPr>
        <p:spPr bwMode="auto">
          <a:xfrm>
            <a:off x="914400" y="2198688"/>
            <a:ext cx="2514600" cy="3048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Event </a:t>
            </a:r>
            <a:r>
              <a:rPr lang="en-US" sz="1600" dirty="0" err="1" smtClean="0">
                <a:latin typeface="Tahoma" pitchFamily="34" charset="0"/>
                <a:cs typeface="Tahoma" pitchFamily="34" charset="0"/>
              </a:rPr>
              <a:t>priceCut</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p:txBody>
      </p:sp>
      <p:sp>
        <p:nvSpPr>
          <p:cNvPr id="37897" name="Rectangle 41"/>
          <p:cNvSpPr>
            <a:spLocks noChangeArrowheads="1"/>
          </p:cNvSpPr>
          <p:nvPr/>
        </p:nvSpPr>
        <p:spPr bwMode="auto">
          <a:xfrm>
            <a:off x="914400" y="3036888"/>
            <a:ext cx="2514600" cy="5334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void </a:t>
            </a:r>
            <a:r>
              <a:rPr lang="en-US" sz="1600" dirty="0" err="1">
                <a:latin typeface="Tahoma" pitchFamily="34" charset="0"/>
                <a:cs typeface="Tahoma" pitchFamily="34" charset="0"/>
              </a:rPr>
              <a:t>farmerFunc</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a:p>
            <a:pPr algn="ctr"/>
            <a:r>
              <a:rPr lang="en-US" sz="1600" dirty="0">
                <a:latin typeface="Tahoma" pitchFamily="34" charset="0"/>
                <a:cs typeface="Tahoma" pitchFamily="34" charset="0"/>
              </a:rPr>
              <a:t>running as </a:t>
            </a:r>
            <a:r>
              <a:rPr lang="en-US" sz="1600" dirty="0" smtClean="0">
                <a:latin typeface="Tahoma" pitchFamily="34" charset="0"/>
                <a:cs typeface="Tahoma" pitchFamily="34" charset="0"/>
              </a:rPr>
              <a:t>thread; </a:t>
            </a:r>
            <a:endParaRPr lang="en-US" sz="1600" dirty="0">
              <a:latin typeface="Tahoma" pitchFamily="34" charset="0"/>
              <a:cs typeface="Tahoma" pitchFamily="34" charset="0"/>
            </a:endParaRPr>
          </a:p>
        </p:txBody>
      </p:sp>
      <p:sp>
        <p:nvSpPr>
          <p:cNvPr id="37898" name="Rectangle 43"/>
          <p:cNvSpPr>
            <a:spLocks noChangeArrowheads="1"/>
          </p:cNvSpPr>
          <p:nvPr/>
        </p:nvSpPr>
        <p:spPr bwMode="auto">
          <a:xfrm>
            <a:off x="6189663" y="1600200"/>
            <a:ext cx="1616075" cy="369888"/>
          </a:xfrm>
          <a:prstGeom prst="rect">
            <a:avLst/>
          </a:prstGeom>
          <a:noFill/>
          <a:ln w="9525">
            <a:noFill/>
            <a:miter lim="800000"/>
            <a:headEnd/>
            <a:tailEnd/>
          </a:ln>
        </p:spPr>
        <p:txBody>
          <a:bodyPr wrap="none">
            <a:spAutoFit/>
          </a:bodyPr>
          <a:lstStyle/>
          <a:p>
            <a:r>
              <a:rPr lang="en-US">
                <a:latin typeface="Tahoma" pitchFamily="34" charset="0"/>
                <a:cs typeface="Tahoma" pitchFamily="34" charset="0"/>
              </a:rPr>
              <a:t>class Retailers</a:t>
            </a:r>
          </a:p>
        </p:txBody>
      </p:sp>
      <p:sp>
        <p:nvSpPr>
          <p:cNvPr id="37899" name="Rectangle 45"/>
          <p:cNvSpPr>
            <a:spLocks noChangeArrowheads="1"/>
          </p:cNvSpPr>
          <p:nvPr/>
        </p:nvSpPr>
        <p:spPr bwMode="auto">
          <a:xfrm>
            <a:off x="5791200" y="2503488"/>
            <a:ext cx="2514600" cy="925512"/>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void </a:t>
            </a:r>
            <a:r>
              <a:rPr lang="en-US" sz="1600" dirty="0" err="1">
                <a:latin typeface="Tahoma" pitchFamily="34" charset="0"/>
                <a:cs typeface="Tahoma" pitchFamily="34" charset="0"/>
              </a:rPr>
              <a:t>chickenOnSale</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a:p>
            <a:pPr algn="ctr"/>
            <a:r>
              <a:rPr lang="en-US" sz="1600" dirty="0">
                <a:latin typeface="Tahoma" pitchFamily="34" charset="0"/>
                <a:cs typeface="Tahoma" pitchFamily="34" charset="0"/>
              </a:rPr>
              <a:t>Event </a:t>
            </a:r>
            <a:r>
              <a:rPr lang="en-US" sz="1600" dirty="0" smtClean="0">
                <a:latin typeface="Tahoma" pitchFamily="34" charset="0"/>
                <a:cs typeface="Tahoma" pitchFamily="34" charset="0"/>
              </a:rPr>
              <a:t>Handler; </a:t>
            </a:r>
            <a:r>
              <a:rPr lang="en-US" sz="1600" dirty="0">
                <a:latin typeface="Tahoma" pitchFamily="34" charset="0"/>
                <a:cs typeface="Tahoma" pitchFamily="34" charset="0"/>
              </a:rPr>
              <a:t/>
            </a:r>
            <a:br>
              <a:rPr lang="en-US" sz="1600" dirty="0">
                <a:latin typeface="Tahoma" pitchFamily="34" charset="0"/>
                <a:cs typeface="Tahoma" pitchFamily="34" charset="0"/>
              </a:rPr>
            </a:br>
            <a:r>
              <a:rPr lang="en-US" sz="1600" dirty="0">
                <a:latin typeface="Tahoma" pitchFamily="34" charset="0"/>
                <a:cs typeface="Tahoma" pitchFamily="34" charset="0"/>
              </a:rPr>
              <a:t>for calling </a:t>
            </a:r>
            <a:r>
              <a:rPr lang="en-US" sz="1600" dirty="0" smtClean="0">
                <a:latin typeface="Tahoma" pitchFamily="34" charset="0"/>
                <a:cs typeface="Tahoma" pitchFamily="34" charset="0"/>
              </a:rPr>
              <a:t>back;</a:t>
            </a:r>
            <a:endParaRPr lang="en-US" sz="1600" dirty="0">
              <a:latin typeface="Tahoma" pitchFamily="34" charset="0"/>
              <a:cs typeface="Tahoma" pitchFamily="34" charset="0"/>
            </a:endParaRPr>
          </a:p>
        </p:txBody>
      </p:sp>
      <p:sp>
        <p:nvSpPr>
          <p:cNvPr id="37900" name="Rectangle 47"/>
          <p:cNvSpPr>
            <a:spLocks noChangeArrowheads="1"/>
          </p:cNvSpPr>
          <p:nvPr/>
        </p:nvSpPr>
        <p:spPr bwMode="auto">
          <a:xfrm>
            <a:off x="5791200" y="1981200"/>
            <a:ext cx="2514600" cy="5334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void </a:t>
            </a:r>
            <a:r>
              <a:rPr lang="en-US" sz="1600" dirty="0" err="1">
                <a:latin typeface="Tahoma" pitchFamily="34" charset="0"/>
                <a:cs typeface="Tahoma" pitchFamily="34" charset="0"/>
              </a:rPr>
              <a:t>retailerFunc</a:t>
            </a:r>
            <a:r>
              <a:rPr lang="en-US" sz="1600" dirty="0" smtClean="0">
                <a:latin typeface="Tahoma" pitchFamily="34" charset="0"/>
                <a:cs typeface="Tahoma" pitchFamily="34" charset="0"/>
              </a:rPr>
              <a:t>();</a:t>
            </a:r>
            <a:endParaRPr lang="en-US" sz="1600" dirty="0">
              <a:latin typeface="Tahoma" pitchFamily="34" charset="0"/>
              <a:cs typeface="Tahoma" pitchFamily="34" charset="0"/>
            </a:endParaRPr>
          </a:p>
          <a:p>
            <a:pPr algn="ctr"/>
            <a:r>
              <a:rPr lang="en-US" sz="1600" dirty="0">
                <a:latin typeface="Tahoma" pitchFamily="34" charset="0"/>
                <a:cs typeface="Tahoma" pitchFamily="34" charset="0"/>
              </a:rPr>
              <a:t>running as </a:t>
            </a:r>
            <a:r>
              <a:rPr lang="en-US" sz="1600" dirty="0" smtClean="0">
                <a:latin typeface="Tahoma" pitchFamily="34" charset="0"/>
                <a:cs typeface="Tahoma" pitchFamily="34" charset="0"/>
              </a:rPr>
              <a:t>thread; </a:t>
            </a:r>
            <a:endParaRPr lang="en-US" sz="1600" dirty="0">
              <a:latin typeface="Tahoma" pitchFamily="34" charset="0"/>
              <a:cs typeface="Tahoma" pitchFamily="34" charset="0"/>
            </a:endParaRPr>
          </a:p>
        </p:txBody>
      </p:sp>
      <p:sp>
        <p:nvSpPr>
          <p:cNvPr id="37901" name="Rectangle 48"/>
          <p:cNvSpPr>
            <a:spLocks noChangeArrowheads="1"/>
          </p:cNvSpPr>
          <p:nvPr/>
        </p:nvSpPr>
        <p:spPr bwMode="auto">
          <a:xfrm>
            <a:off x="3505200" y="1077913"/>
            <a:ext cx="3962400" cy="369887"/>
          </a:xfrm>
          <a:prstGeom prst="rect">
            <a:avLst/>
          </a:prstGeom>
          <a:noFill/>
          <a:ln w="9525">
            <a:noFill/>
            <a:miter lim="800000"/>
            <a:headEnd/>
            <a:tailEnd/>
          </a:ln>
        </p:spPr>
        <p:txBody>
          <a:bodyPr>
            <a:spAutoFit/>
          </a:bodyPr>
          <a:lstStyle/>
          <a:p>
            <a:r>
              <a:rPr lang="en-US" dirty="0">
                <a:latin typeface="Tahoma" pitchFamily="34" charset="0"/>
                <a:cs typeface="Tahoma" pitchFamily="34" charset="0"/>
              </a:rPr>
              <a:t>delegate </a:t>
            </a:r>
            <a:r>
              <a:rPr lang="en-US" dirty="0" err="1">
                <a:solidFill>
                  <a:srgbClr val="990000"/>
                </a:solidFill>
                <a:latin typeface="Tahoma" pitchFamily="34" charset="0"/>
                <a:cs typeface="Tahoma" pitchFamily="34" charset="0"/>
              </a:rPr>
              <a:t>priceCutEvent</a:t>
            </a:r>
            <a:r>
              <a:rPr lang="en-US" dirty="0" smtClean="0">
                <a:latin typeface="Tahoma" pitchFamily="34" charset="0"/>
                <a:cs typeface="Tahoma" pitchFamily="34" charset="0"/>
              </a:rPr>
              <a:t>();</a:t>
            </a:r>
            <a:endParaRPr lang="en-US" dirty="0">
              <a:latin typeface="Tahoma" pitchFamily="34" charset="0"/>
              <a:cs typeface="Tahoma" pitchFamily="34" charset="0"/>
            </a:endParaRPr>
          </a:p>
        </p:txBody>
      </p:sp>
      <p:sp>
        <p:nvSpPr>
          <p:cNvPr id="50" name="Rectangle 49"/>
          <p:cNvSpPr>
            <a:spLocks noChangeArrowheads="1"/>
          </p:cNvSpPr>
          <p:nvPr/>
        </p:nvSpPr>
        <p:spPr bwMode="auto">
          <a:xfrm>
            <a:off x="2057400" y="4256088"/>
            <a:ext cx="5257800" cy="3048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Start a </a:t>
            </a:r>
            <a:r>
              <a:rPr lang="en-US" sz="1600" dirty="0" err="1">
                <a:latin typeface="Tahoma" pitchFamily="34" charset="0"/>
                <a:cs typeface="Tahoma" pitchFamily="34" charset="0"/>
              </a:rPr>
              <a:t>ChickenFarm</a:t>
            </a:r>
            <a:r>
              <a:rPr lang="en-US" sz="1600" dirty="0">
                <a:latin typeface="Tahoma" pitchFamily="34" charset="0"/>
                <a:cs typeface="Tahoma" pitchFamily="34" charset="0"/>
              </a:rPr>
              <a:t> </a:t>
            </a:r>
            <a:r>
              <a:rPr lang="en-US" sz="1600" dirty="0" smtClean="0">
                <a:latin typeface="Tahoma" pitchFamily="34" charset="0"/>
                <a:cs typeface="Tahoma" pitchFamily="34" charset="0"/>
              </a:rPr>
              <a:t>thread;</a:t>
            </a:r>
            <a:endParaRPr lang="en-US" sz="1600" dirty="0">
              <a:latin typeface="Tahoma" pitchFamily="34" charset="0"/>
              <a:cs typeface="Tahoma" pitchFamily="34" charset="0"/>
            </a:endParaRPr>
          </a:p>
        </p:txBody>
      </p:sp>
      <p:sp>
        <p:nvSpPr>
          <p:cNvPr id="51" name="Rectangle 50"/>
          <p:cNvSpPr>
            <a:spLocks noChangeArrowheads="1"/>
          </p:cNvSpPr>
          <p:nvPr/>
        </p:nvSpPr>
        <p:spPr bwMode="auto">
          <a:xfrm>
            <a:off x="2971800" y="3886200"/>
            <a:ext cx="3170868" cy="369332"/>
          </a:xfrm>
          <a:prstGeom prst="rect">
            <a:avLst/>
          </a:prstGeom>
          <a:noFill/>
          <a:ln w="9525">
            <a:noFill/>
            <a:miter lim="800000"/>
            <a:headEnd/>
            <a:tailEnd/>
          </a:ln>
        </p:spPr>
        <p:txBody>
          <a:bodyPr wrap="none">
            <a:spAutoFit/>
          </a:bodyPr>
          <a:lstStyle/>
          <a:p>
            <a:r>
              <a:rPr lang="en-US" dirty="0">
                <a:latin typeface="Tahoma" pitchFamily="34" charset="0"/>
                <a:cs typeface="Tahoma" pitchFamily="34" charset="0"/>
              </a:rPr>
              <a:t>class </a:t>
            </a:r>
            <a:r>
              <a:rPr lang="en-US" dirty="0" err="1">
                <a:latin typeface="Tahoma" pitchFamily="34" charset="0"/>
                <a:cs typeface="Tahoma" pitchFamily="34" charset="0"/>
              </a:rPr>
              <a:t>myApplication</a:t>
            </a:r>
            <a:r>
              <a:rPr lang="en-US" dirty="0">
                <a:latin typeface="Tahoma" pitchFamily="34" charset="0"/>
                <a:cs typeface="Tahoma" pitchFamily="34" charset="0"/>
              </a:rPr>
              <a:t> – Main</a:t>
            </a:r>
            <a:r>
              <a:rPr lang="en-US" dirty="0" smtClean="0">
                <a:latin typeface="Tahoma" pitchFamily="34" charset="0"/>
                <a:cs typeface="Tahoma" pitchFamily="34" charset="0"/>
              </a:rPr>
              <a:t>();</a:t>
            </a:r>
            <a:endParaRPr lang="en-US" dirty="0">
              <a:latin typeface="Tahoma" pitchFamily="34" charset="0"/>
              <a:cs typeface="Tahoma" pitchFamily="34" charset="0"/>
            </a:endParaRPr>
          </a:p>
        </p:txBody>
      </p:sp>
      <p:sp>
        <p:nvSpPr>
          <p:cNvPr id="52" name="Rectangle 51"/>
          <p:cNvSpPr>
            <a:spLocks noChangeArrowheads="1"/>
          </p:cNvSpPr>
          <p:nvPr/>
        </p:nvSpPr>
        <p:spPr bwMode="auto">
          <a:xfrm>
            <a:off x="2057400" y="4560888"/>
            <a:ext cx="5257800" cy="3048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Start N Retailer </a:t>
            </a:r>
            <a:r>
              <a:rPr lang="en-US" sz="1600" dirty="0" smtClean="0">
                <a:latin typeface="Tahoma" pitchFamily="34" charset="0"/>
                <a:cs typeface="Tahoma" pitchFamily="34" charset="0"/>
              </a:rPr>
              <a:t>threads;</a:t>
            </a:r>
            <a:endParaRPr lang="en-US" sz="1600" dirty="0">
              <a:latin typeface="Tahoma" pitchFamily="34" charset="0"/>
              <a:cs typeface="Tahoma" pitchFamily="34" charset="0"/>
            </a:endParaRPr>
          </a:p>
        </p:txBody>
      </p:sp>
      <p:sp>
        <p:nvSpPr>
          <p:cNvPr id="54" name="Rectangle 53"/>
          <p:cNvSpPr>
            <a:spLocks noChangeArrowheads="1"/>
          </p:cNvSpPr>
          <p:nvPr/>
        </p:nvSpPr>
        <p:spPr bwMode="auto">
          <a:xfrm>
            <a:off x="2057400" y="4865688"/>
            <a:ext cx="5257800" cy="457200"/>
          </a:xfrm>
          <a:prstGeom prst="rect">
            <a:avLst/>
          </a:prstGeom>
          <a:solidFill>
            <a:schemeClr val="bg1"/>
          </a:solidFill>
          <a:ln w="9525" algn="ctr">
            <a:solidFill>
              <a:schemeClr val="tx1"/>
            </a:solidFill>
            <a:round/>
            <a:headEnd/>
            <a:tailEnd/>
          </a:ln>
        </p:spPr>
        <p:txBody>
          <a:bodyPr/>
          <a:lstStyle/>
          <a:p>
            <a:pPr algn="ctr"/>
            <a:r>
              <a:rPr lang="en-US" sz="1600" dirty="0">
                <a:latin typeface="Tahoma" pitchFamily="34" charset="0"/>
                <a:cs typeface="Tahoma" pitchFamily="34" charset="0"/>
              </a:rPr>
              <a:t>Register the event handler to the </a:t>
            </a:r>
            <a:r>
              <a:rPr lang="en-US" sz="1600" dirty="0" smtClean="0">
                <a:latin typeface="Tahoma" pitchFamily="34" charset="0"/>
                <a:cs typeface="Tahoma" pitchFamily="34" charset="0"/>
              </a:rPr>
              <a:t>event;</a:t>
            </a:r>
            <a:endParaRPr lang="en-US" sz="1600" dirty="0">
              <a:latin typeface="Tahoma" pitchFamily="34" charset="0"/>
              <a:cs typeface="Tahoma" pitchFamily="34" charset="0"/>
            </a:endParaRPr>
          </a:p>
        </p:txBody>
      </p:sp>
      <p:cxnSp>
        <p:nvCxnSpPr>
          <p:cNvPr id="57" name="Curved Connector 56"/>
          <p:cNvCxnSpPr>
            <a:cxnSpLocks noChangeShapeType="1"/>
            <a:stCxn id="50" idx="1"/>
            <a:endCxn id="37897" idx="1"/>
          </p:cNvCxnSpPr>
          <p:nvPr/>
        </p:nvCxnSpPr>
        <p:spPr bwMode="auto">
          <a:xfrm rot="10800000">
            <a:off x="914400" y="3303588"/>
            <a:ext cx="1143000" cy="1104900"/>
          </a:xfrm>
          <a:prstGeom prst="curvedConnector3">
            <a:avLst>
              <a:gd name="adj1" fmla="val 120000"/>
            </a:avLst>
          </a:prstGeom>
          <a:noFill/>
          <a:ln w="9525" algn="ctr">
            <a:solidFill>
              <a:schemeClr val="tx1"/>
            </a:solidFill>
            <a:round/>
            <a:headEnd/>
            <a:tailEnd type="triangle" w="med" len="med"/>
          </a:ln>
        </p:spPr>
      </p:cxnSp>
      <p:cxnSp>
        <p:nvCxnSpPr>
          <p:cNvPr id="59" name="Curved Connector 58"/>
          <p:cNvCxnSpPr>
            <a:cxnSpLocks noChangeShapeType="1"/>
            <a:stCxn id="52" idx="3"/>
            <a:endCxn id="37900" idx="3"/>
          </p:cNvCxnSpPr>
          <p:nvPr/>
        </p:nvCxnSpPr>
        <p:spPr bwMode="auto">
          <a:xfrm flipV="1">
            <a:off x="7315200" y="2247900"/>
            <a:ext cx="990600" cy="2465388"/>
          </a:xfrm>
          <a:prstGeom prst="curvedConnector3">
            <a:avLst>
              <a:gd name="adj1" fmla="val 123079"/>
            </a:avLst>
          </a:prstGeom>
          <a:noFill/>
          <a:ln w="38100" algn="ctr">
            <a:solidFill>
              <a:schemeClr val="tx1"/>
            </a:solidFill>
            <a:round/>
            <a:headEnd/>
            <a:tailEnd type="triangle" w="med" len="med"/>
          </a:ln>
        </p:spPr>
      </p:cxnSp>
      <p:cxnSp>
        <p:nvCxnSpPr>
          <p:cNvPr id="61" name="Straight Arrow Connector 60"/>
          <p:cNvCxnSpPr>
            <a:cxnSpLocks noChangeShapeType="1"/>
          </p:cNvCxnSpPr>
          <p:nvPr/>
        </p:nvCxnSpPr>
        <p:spPr bwMode="auto">
          <a:xfrm rot="16200000" flipV="1">
            <a:off x="5375276" y="3851275"/>
            <a:ext cx="2144712" cy="515937"/>
          </a:xfrm>
          <a:prstGeom prst="straightConnector1">
            <a:avLst/>
          </a:prstGeom>
          <a:noFill/>
          <a:ln w="9525" algn="ctr">
            <a:solidFill>
              <a:schemeClr val="tx1"/>
            </a:solidFill>
            <a:round/>
            <a:headEnd/>
            <a:tailEnd type="arrow" w="med" len="med"/>
          </a:ln>
        </p:spPr>
      </p:cxnSp>
      <p:cxnSp>
        <p:nvCxnSpPr>
          <p:cNvPr id="63" name="Straight Arrow Connector 62"/>
          <p:cNvCxnSpPr>
            <a:cxnSpLocks noChangeShapeType="1"/>
            <a:stCxn id="37899" idx="1"/>
            <a:endCxn id="37896" idx="3"/>
          </p:cNvCxnSpPr>
          <p:nvPr/>
        </p:nvCxnSpPr>
        <p:spPr bwMode="auto">
          <a:xfrm rot="10800000">
            <a:off x="3429000" y="2351088"/>
            <a:ext cx="2362200" cy="614362"/>
          </a:xfrm>
          <a:prstGeom prst="straightConnector1">
            <a:avLst/>
          </a:prstGeom>
          <a:noFill/>
          <a:ln w="9525" algn="ctr">
            <a:solidFill>
              <a:schemeClr val="tx1"/>
            </a:solidFill>
            <a:round/>
            <a:headEnd/>
            <a:tailEnd type="arrow" w="med" len="med"/>
          </a:ln>
        </p:spPr>
      </p:cxnSp>
      <p:grpSp>
        <p:nvGrpSpPr>
          <p:cNvPr id="2" name="Group 68"/>
          <p:cNvGrpSpPr>
            <a:grpSpLocks/>
          </p:cNvGrpSpPr>
          <p:nvPr/>
        </p:nvGrpSpPr>
        <p:grpSpPr bwMode="auto">
          <a:xfrm>
            <a:off x="2438400" y="5370513"/>
            <a:ext cx="1485900" cy="1400175"/>
            <a:chOff x="2286000" y="4724400"/>
            <a:chExt cx="2514600" cy="1981200"/>
          </a:xfrm>
        </p:grpSpPr>
        <p:sp>
          <p:nvSpPr>
            <p:cNvPr id="37918" name="Rectangle 63"/>
            <p:cNvSpPr>
              <a:spLocks noChangeArrowheads="1"/>
            </p:cNvSpPr>
            <p:nvPr/>
          </p:nvSpPr>
          <p:spPr bwMode="auto">
            <a:xfrm>
              <a:off x="2286000" y="4724400"/>
              <a:ext cx="2514600" cy="3048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Int32 </a:t>
              </a:r>
              <a:r>
                <a:rPr lang="en-US" sz="900" dirty="0" err="1" smtClean="0">
                  <a:latin typeface="Tahoma" pitchFamily="34" charset="0"/>
                  <a:cs typeface="Tahoma" pitchFamily="34" charset="0"/>
                </a:rPr>
                <a:t>chickenPrice</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p:txBody>
        </p:sp>
        <p:sp>
          <p:nvSpPr>
            <p:cNvPr id="37919" name="Rectangle 64"/>
            <p:cNvSpPr>
              <a:spLocks noChangeArrowheads="1"/>
            </p:cNvSpPr>
            <p:nvPr/>
          </p:nvSpPr>
          <p:spPr bwMode="auto">
            <a:xfrm>
              <a:off x="2286000" y="5029200"/>
              <a:ext cx="2514600" cy="3048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Int32 </a:t>
              </a:r>
              <a:r>
                <a:rPr lang="en-US" sz="900" dirty="0" err="1">
                  <a:latin typeface="Tahoma" pitchFamily="34" charset="0"/>
                  <a:cs typeface="Tahoma" pitchFamily="34" charset="0"/>
                </a:rPr>
                <a:t>getPrice</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p:txBody>
        </p:sp>
        <p:sp>
          <p:nvSpPr>
            <p:cNvPr id="37920" name="Rectangle 65"/>
            <p:cNvSpPr>
              <a:spLocks noChangeArrowheads="1"/>
            </p:cNvSpPr>
            <p:nvPr/>
          </p:nvSpPr>
          <p:spPr bwMode="auto">
            <a:xfrm>
              <a:off x="2286000" y="5638800"/>
              <a:ext cx="2514600" cy="5334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void </a:t>
              </a:r>
              <a:r>
                <a:rPr lang="en-US" sz="900" dirty="0" err="1">
                  <a:latin typeface="Tahoma" pitchFamily="34" charset="0"/>
                  <a:cs typeface="Tahoma" pitchFamily="34" charset="0"/>
                </a:rPr>
                <a:t>changePrice</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a:p>
              <a:pPr algn="ctr"/>
              <a:r>
                <a:rPr lang="en-US" sz="900" dirty="0">
                  <a:latin typeface="Tahoma" pitchFamily="34" charset="0"/>
                  <a:cs typeface="Tahoma" pitchFamily="34" charset="0"/>
                </a:rPr>
                <a:t>Emit event if price </a:t>
              </a:r>
              <a:r>
                <a:rPr lang="en-US" sz="900" dirty="0" smtClean="0">
                  <a:latin typeface="Tahoma" pitchFamily="34" charset="0"/>
                  <a:cs typeface="Tahoma" pitchFamily="34" charset="0"/>
                </a:rPr>
                <a:t>drops;</a:t>
              </a:r>
              <a:endParaRPr lang="en-US" sz="900" dirty="0">
                <a:latin typeface="Tahoma" pitchFamily="34" charset="0"/>
                <a:cs typeface="Tahoma" pitchFamily="34" charset="0"/>
              </a:endParaRPr>
            </a:p>
          </p:txBody>
        </p:sp>
        <p:sp>
          <p:nvSpPr>
            <p:cNvPr id="37921" name="Rectangle 66"/>
            <p:cNvSpPr>
              <a:spLocks noChangeArrowheads="1"/>
            </p:cNvSpPr>
            <p:nvPr/>
          </p:nvSpPr>
          <p:spPr bwMode="auto">
            <a:xfrm>
              <a:off x="2286000" y="5334000"/>
              <a:ext cx="2514600" cy="3048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Event </a:t>
              </a:r>
              <a:r>
                <a:rPr lang="en-US" sz="900" dirty="0" err="1" smtClean="0">
                  <a:latin typeface="Tahoma" pitchFamily="34" charset="0"/>
                  <a:cs typeface="Tahoma" pitchFamily="34" charset="0"/>
                </a:rPr>
                <a:t>priceCut</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p:txBody>
        </p:sp>
        <p:sp>
          <p:nvSpPr>
            <p:cNvPr id="37922" name="Rectangle 67"/>
            <p:cNvSpPr>
              <a:spLocks noChangeArrowheads="1"/>
            </p:cNvSpPr>
            <p:nvPr/>
          </p:nvSpPr>
          <p:spPr bwMode="auto">
            <a:xfrm>
              <a:off x="2286000" y="6172200"/>
              <a:ext cx="2514600" cy="5334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void </a:t>
              </a:r>
              <a:r>
                <a:rPr lang="en-US" sz="900" dirty="0" err="1">
                  <a:latin typeface="Tahoma" pitchFamily="34" charset="0"/>
                  <a:cs typeface="Tahoma" pitchFamily="34" charset="0"/>
                </a:rPr>
                <a:t>farmerFunc</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a:p>
              <a:pPr algn="ctr"/>
              <a:r>
                <a:rPr lang="en-US" sz="900" dirty="0">
                  <a:latin typeface="Tahoma" pitchFamily="34" charset="0"/>
                  <a:cs typeface="Tahoma" pitchFamily="34" charset="0"/>
                </a:rPr>
                <a:t>running as </a:t>
              </a:r>
              <a:r>
                <a:rPr lang="en-US" sz="900" dirty="0" smtClean="0">
                  <a:latin typeface="Tahoma" pitchFamily="34" charset="0"/>
                  <a:cs typeface="Tahoma" pitchFamily="34" charset="0"/>
                </a:rPr>
                <a:t>thread; </a:t>
              </a:r>
              <a:endParaRPr lang="en-US" sz="900" dirty="0">
                <a:latin typeface="Tahoma" pitchFamily="34" charset="0"/>
                <a:cs typeface="Tahoma" pitchFamily="34" charset="0"/>
              </a:endParaRPr>
            </a:p>
          </p:txBody>
        </p:sp>
      </p:grpSp>
      <p:grpSp>
        <p:nvGrpSpPr>
          <p:cNvPr id="3" name="Group 71"/>
          <p:cNvGrpSpPr>
            <a:grpSpLocks/>
          </p:cNvGrpSpPr>
          <p:nvPr/>
        </p:nvGrpSpPr>
        <p:grpSpPr bwMode="auto">
          <a:xfrm>
            <a:off x="5181600" y="5511800"/>
            <a:ext cx="1524000" cy="1193800"/>
            <a:chOff x="5943600" y="2133600"/>
            <a:chExt cx="2514600" cy="1447800"/>
          </a:xfrm>
        </p:grpSpPr>
        <p:sp>
          <p:nvSpPr>
            <p:cNvPr id="37916" name="Rectangle 69"/>
            <p:cNvSpPr>
              <a:spLocks noChangeArrowheads="1"/>
            </p:cNvSpPr>
            <p:nvPr/>
          </p:nvSpPr>
          <p:spPr bwMode="auto">
            <a:xfrm>
              <a:off x="5943600" y="2655332"/>
              <a:ext cx="2514600" cy="926068"/>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void </a:t>
              </a:r>
              <a:r>
                <a:rPr lang="en-US" sz="900" dirty="0" err="1">
                  <a:latin typeface="Tahoma" pitchFamily="34" charset="0"/>
                  <a:cs typeface="Tahoma" pitchFamily="34" charset="0"/>
                </a:rPr>
                <a:t>chickenOnSale</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a:p>
              <a:pPr algn="ctr"/>
              <a:r>
                <a:rPr lang="en-US" sz="900" dirty="0">
                  <a:latin typeface="Tahoma" pitchFamily="34" charset="0"/>
                  <a:cs typeface="Tahoma" pitchFamily="34" charset="0"/>
                </a:rPr>
                <a:t>Event </a:t>
              </a:r>
              <a:r>
                <a:rPr lang="en-US" sz="900" dirty="0" smtClean="0">
                  <a:latin typeface="Tahoma" pitchFamily="34" charset="0"/>
                  <a:cs typeface="Tahoma" pitchFamily="34" charset="0"/>
                </a:rPr>
                <a:t>Handler;</a:t>
              </a:r>
              <a:r>
                <a:rPr lang="en-US" sz="900" dirty="0">
                  <a:latin typeface="Tahoma" pitchFamily="34" charset="0"/>
                  <a:cs typeface="Tahoma" pitchFamily="34" charset="0"/>
                </a:rPr>
                <a:t/>
              </a:r>
              <a:br>
                <a:rPr lang="en-US" sz="900" dirty="0">
                  <a:latin typeface="Tahoma" pitchFamily="34" charset="0"/>
                  <a:cs typeface="Tahoma" pitchFamily="34" charset="0"/>
                </a:rPr>
              </a:br>
              <a:r>
                <a:rPr lang="en-US" sz="900" dirty="0">
                  <a:latin typeface="Tahoma" pitchFamily="34" charset="0"/>
                  <a:cs typeface="Tahoma" pitchFamily="34" charset="0"/>
                </a:rPr>
                <a:t>for calling </a:t>
              </a:r>
              <a:r>
                <a:rPr lang="en-US" sz="900" dirty="0" smtClean="0">
                  <a:latin typeface="Tahoma" pitchFamily="34" charset="0"/>
                  <a:cs typeface="Tahoma" pitchFamily="34" charset="0"/>
                </a:rPr>
                <a:t>back;</a:t>
              </a:r>
              <a:endParaRPr lang="en-US" sz="900" dirty="0">
                <a:latin typeface="Tahoma" pitchFamily="34" charset="0"/>
                <a:cs typeface="Tahoma" pitchFamily="34" charset="0"/>
              </a:endParaRPr>
            </a:p>
          </p:txBody>
        </p:sp>
        <p:sp>
          <p:nvSpPr>
            <p:cNvPr id="37917" name="Rectangle 70"/>
            <p:cNvSpPr>
              <a:spLocks noChangeArrowheads="1"/>
            </p:cNvSpPr>
            <p:nvPr/>
          </p:nvSpPr>
          <p:spPr bwMode="auto">
            <a:xfrm>
              <a:off x="5943600" y="2133600"/>
              <a:ext cx="2514600" cy="533400"/>
            </a:xfrm>
            <a:prstGeom prst="rect">
              <a:avLst/>
            </a:prstGeom>
            <a:solidFill>
              <a:schemeClr val="bg1"/>
            </a:solidFill>
            <a:ln w="9525" algn="ctr">
              <a:solidFill>
                <a:schemeClr val="tx1"/>
              </a:solidFill>
              <a:round/>
              <a:headEnd/>
              <a:tailEnd/>
            </a:ln>
          </p:spPr>
          <p:txBody>
            <a:bodyPr/>
            <a:lstStyle/>
            <a:p>
              <a:pPr algn="ctr"/>
              <a:r>
                <a:rPr lang="en-US" sz="900" dirty="0">
                  <a:latin typeface="Tahoma" pitchFamily="34" charset="0"/>
                  <a:cs typeface="Tahoma" pitchFamily="34" charset="0"/>
                </a:rPr>
                <a:t>void </a:t>
              </a:r>
              <a:r>
                <a:rPr lang="en-US" sz="900" dirty="0" err="1">
                  <a:latin typeface="Tahoma" pitchFamily="34" charset="0"/>
                  <a:cs typeface="Tahoma" pitchFamily="34" charset="0"/>
                </a:rPr>
                <a:t>retailerFunc</a:t>
              </a:r>
              <a:r>
                <a:rPr lang="en-US" sz="900" dirty="0" smtClean="0">
                  <a:latin typeface="Tahoma" pitchFamily="34" charset="0"/>
                  <a:cs typeface="Tahoma" pitchFamily="34" charset="0"/>
                </a:rPr>
                <a:t>();</a:t>
              </a:r>
              <a:endParaRPr lang="en-US" sz="900" dirty="0">
                <a:latin typeface="Tahoma" pitchFamily="34" charset="0"/>
                <a:cs typeface="Tahoma" pitchFamily="34" charset="0"/>
              </a:endParaRPr>
            </a:p>
            <a:p>
              <a:pPr algn="ctr"/>
              <a:r>
                <a:rPr lang="en-US" sz="900" dirty="0">
                  <a:latin typeface="Tahoma" pitchFamily="34" charset="0"/>
                  <a:cs typeface="Tahoma" pitchFamily="34" charset="0"/>
                </a:rPr>
                <a:t>running as </a:t>
              </a:r>
              <a:r>
                <a:rPr lang="en-US" sz="900" dirty="0" smtClean="0">
                  <a:latin typeface="Tahoma" pitchFamily="34" charset="0"/>
                  <a:cs typeface="Tahoma" pitchFamily="34" charset="0"/>
                </a:rPr>
                <a:t>thread;</a:t>
              </a:r>
              <a:endParaRPr lang="en-US" sz="900" dirty="0">
                <a:latin typeface="Tahoma" pitchFamily="34" charset="0"/>
                <a:cs typeface="Tahoma" pitchFamily="34" charset="0"/>
              </a:endParaRPr>
            </a:p>
          </p:txBody>
        </p:sp>
      </p:grpSp>
      <p:cxnSp>
        <p:nvCxnSpPr>
          <p:cNvPr id="74" name="Straight Arrow Connector 73"/>
          <p:cNvCxnSpPr>
            <a:cxnSpLocks noChangeShapeType="1"/>
          </p:cNvCxnSpPr>
          <p:nvPr/>
        </p:nvCxnSpPr>
        <p:spPr bwMode="auto">
          <a:xfrm>
            <a:off x="3924300" y="5908675"/>
            <a:ext cx="1257300" cy="107950"/>
          </a:xfrm>
          <a:prstGeom prst="straightConnector1">
            <a:avLst/>
          </a:prstGeom>
          <a:noFill/>
          <a:ln w="38100" algn="ctr">
            <a:solidFill>
              <a:srgbClr val="C00000"/>
            </a:solidFill>
            <a:round/>
            <a:headEnd/>
            <a:tailEnd type="arrow" w="med" len="med"/>
          </a:ln>
        </p:spPr>
      </p:cxnSp>
      <p:sp>
        <p:nvSpPr>
          <p:cNvPr id="76" name="Freeform 75"/>
          <p:cNvSpPr>
            <a:spLocks noChangeArrowheads="1"/>
          </p:cNvSpPr>
          <p:nvPr/>
        </p:nvSpPr>
        <p:spPr bwMode="auto">
          <a:xfrm>
            <a:off x="2078038" y="6432550"/>
            <a:ext cx="285750" cy="273050"/>
          </a:xfrm>
          <a:custGeom>
            <a:avLst/>
            <a:gdLst>
              <a:gd name="T0" fmla="*/ 301010 w 285008"/>
              <a:gd name="T1" fmla="*/ 271410 h 273132"/>
              <a:gd name="T2" fmla="*/ 0 w 285008"/>
              <a:gd name="T3" fmla="*/ 271410 h 273132"/>
              <a:gd name="T4" fmla="*/ 0 w 285008"/>
              <a:gd name="T5" fmla="*/ 0 h 273132"/>
              <a:gd name="T6" fmla="*/ 288460 w 285008"/>
              <a:gd name="T7" fmla="*/ 0 h 273132"/>
              <a:gd name="T8" fmla="*/ 0 60000 65536"/>
              <a:gd name="T9" fmla="*/ 0 60000 65536"/>
              <a:gd name="T10" fmla="*/ 0 60000 65536"/>
              <a:gd name="T11" fmla="*/ 0 60000 65536"/>
              <a:gd name="T12" fmla="*/ 0 w 285008"/>
              <a:gd name="T13" fmla="*/ 0 h 273132"/>
              <a:gd name="T14" fmla="*/ 285008 w 285008"/>
              <a:gd name="T15" fmla="*/ 273132 h 273132"/>
            </a:gdLst>
            <a:ahLst/>
            <a:cxnLst>
              <a:cxn ang="T8">
                <a:pos x="T0" y="T1"/>
              </a:cxn>
              <a:cxn ang="T9">
                <a:pos x="T2" y="T3"/>
              </a:cxn>
              <a:cxn ang="T10">
                <a:pos x="T4" y="T5"/>
              </a:cxn>
              <a:cxn ang="T11">
                <a:pos x="T6" y="T7"/>
              </a:cxn>
            </a:cxnLst>
            <a:rect l="T12" t="T13" r="T14" b="T15"/>
            <a:pathLst>
              <a:path w="285008" h="273132">
                <a:moveTo>
                  <a:pt x="285008" y="273132"/>
                </a:moveTo>
                <a:lnTo>
                  <a:pt x="0" y="273132"/>
                </a:lnTo>
                <a:lnTo>
                  <a:pt x="0" y="0"/>
                </a:lnTo>
                <a:lnTo>
                  <a:pt x="273132" y="0"/>
                </a:lnTo>
              </a:path>
            </a:pathLst>
          </a:custGeom>
          <a:noFill/>
          <a:ln w="19050" algn="ctr">
            <a:solidFill>
              <a:srgbClr val="C00000"/>
            </a:solidFill>
            <a:round/>
            <a:headEnd/>
            <a:tailEnd type="arrow" w="med" len="med"/>
          </a:ln>
        </p:spPr>
        <p:txBody>
          <a:bodyPr/>
          <a:lstStyle/>
          <a:p>
            <a:endParaRPr lang="en-US"/>
          </a:p>
        </p:txBody>
      </p:sp>
      <p:sp>
        <p:nvSpPr>
          <p:cNvPr id="77" name="Freeform 76"/>
          <p:cNvSpPr>
            <a:spLocks noChangeArrowheads="1"/>
          </p:cNvSpPr>
          <p:nvPr/>
        </p:nvSpPr>
        <p:spPr bwMode="auto">
          <a:xfrm flipH="1">
            <a:off x="6800850" y="5594350"/>
            <a:ext cx="285750" cy="273050"/>
          </a:xfrm>
          <a:custGeom>
            <a:avLst/>
            <a:gdLst>
              <a:gd name="T0" fmla="*/ 301010 w 285008"/>
              <a:gd name="T1" fmla="*/ 271410 h 273132"/>
              <a:gd name="T2" fmla="*/ 0 w 285008"/>
              <a:gd name="T3" fmla="*/ 271410 h 273132"/>
              <a:gd name="T4" fmla="*/ 0 w 285008"/>
              <a:gd name="T5" fmla="*/ 0 h 273132"/>
              <a:gd name="T6" fmla="*/ 288460 w 285008"/>
              <a:gd name="T7" fmla="*/ 0 h 273132"/>
              <a:gd name="T8" fmla="*/ 0 60000 65536"/>
              <a:gd name="T9" fmla="*/ 0 60000 65536"/>
              <a:gd name="T10" fmla="*/ 0 60000 65536"/>
              <a:gd name="T11" fmla="*/ 0 60000 65536"/>
              <a:gd name="T12" fmla="*/ 0 w 285008"/>
              <a:gd name="T13" fmla="*/ 0 h 273132"/>
              <a:gd name="T14" fmla="*/ 285008 w 285008"/>
              <a:gd name="T15" fmla="*/ 273132 h 273132"/>
            </a:gdLst>
            <a:ahLst/>
            <a:cxnLst>
              <a:cxn ang="T8">
                <a:pos x="T0" y="T1"/>
              </a:cxn>
              <a:cxn ang="T9">
                <a:pos x="T2" y="T3"/>
              </a:cxn>
              <a:cxn ang="T10">
                <a:pos x="T4" y="T5"/>
              </a:cxn>
              <a:cxn ang="T11">
                <a:pos x="T6" y="T7"/>
              </a:cxn>
            </a:cxnLst>
            <a:rect l="T12" t="T13" r="T14" b="T15"/>
            <a:pathLst>
              <a:path w="285008" h="273132">
                <a:moveTo>
                  <a:pt x="285008" y="273132"/>
                </a:moveTo>
                <a:lnTo>
                  <a:pt x="0" y="273132"/>
                </a:lnTo>
                <a:lnTo>
                  <a:pt x="0" y="0"/>
                </a:lnTo>
                <a:lnTo>
                  <a:pt x="273132" y="0"/>
                </a:lnTo>
              </a:path>
            </a:pathLst>
          </a:custGeom>
          <a:noFill/>
          <a:ln w="19050" algn="ctr">
            <a:solidFill>
              <a:srgbClr val="C00000"/>
            </a:solidFill>
            <a:round/>
            <a:headEnd/>
            <a:tailEnd type="arrow" w="med" len="med"/>
          </a:ln>
        </p:spPr>
        <p:txBody>
          <a:bodyPr/>
          <a:lstStyle/>
          <a:p>
            <a:endParaRPr lang="en-US"/>
          </a:p>
        </p:txBody>
      </p:sp>
      <p:cxnSp>
        <p:nvCxnSpPr>
          <p:cNvPr id="81" name="Straight Arrow Connector 80"/>
          <p:cNvCxnSpPr>
            <a:cxnSpLocks noChangeShapeType="1"/>
            <a:endCxn id="37896" idx="3"/>
          </p:cNvCxnSpPr>
          <p:nvPr/>
        </p:nvCxnSpPr>
        <p:spPr bwMode="auto">
          <a:xfrm rot="10800000" flipV="1">
            <a:off x="3429000" y="1447800"/>
            <a:ext cx="1447800" cy="903288"/>
          </a:xfrm>
          <a:prstGeom prst="straightConnector1">
            <a:avLst/>
          </a:prstGeom>
          <a:noFill/>
          <a:ln w="9525" algn="ctr">
            <a:solidFill>
              <a:schemeClr val="tx1"/>
            </a:solidFill>
            <a:round/>
            <a:headEnd/>
            <a:tailEnd type="arrow" w="med" len="med"/>
          </a:ln>
        </p:spPr>
      </p:cxnSp>
      <p:grpSp>
        <p:nvGrpSpPr>
          <p:cNvPr id="35" name="Group 34"/>
          <p:cNvGrpSpPr/>
          <p:nvPr/>
        </p:nvGrpSpPr>
        <p:grpSpPr>
          <a:xfrm>
            <a:off x="7490637" y="636610"/>
            <a:ext cx="1295400" cy="882606"/>
            <a:chOff x="0" y="4212266"/>
            <a:chExt cx="914400" cy="685800"/>
          </a:xfrm>
        </p:grpSpPr>
        <p:sp>
          <p:nvSpPr>
            <p:cNvPr id="36" name="Explosion 2 35"/>
            <p:cNvSpPr/>
            <p:nvPr/>
          </p:nvSpPr>
          <p:spPr bwMode="auto">
            <a:xfrm>
              <a:off x="0" y="4212266"/>
              <a:ext cx="914400" cy="685800"/>
            </a:xfrm>
            <a:prstGeom prst="irregularSeal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Times New Roman" pitchFamily="18" charset="0"/>
              </a:endParaRPr>
            </a:p>
          </p:txBody>
        </p:sp>
        <p:sp>
          <p:nvSpPr>
            <p:cNvPr id="37" name="Rectangle 36"/>
            <p:cNvSpPr/>
            <p:nvPr/>
          </p:nvSpPr>
          <p:spPr>
            <a:xfrm>
              <a:off x="215504" y="4441094"/>
              <a:ext cx="483390" cy="286977"/>
            </a:xfrm>
            <a:prstGeom prst="rect">
              <a:avLst/>
            </a:prstGeom>
          </p:spPr>
          <p:txBody>
            <a:bodyPr wrap="none">
              <a:spAutoFit/>
            </a:bodyPr>
            <a:lstStyle/>
            <a:p>
              <a:pPr algn="ctr"/>
              <a:r>
                <a:rPr lang="en-US" dirty="0"/>
                <a:t>HW2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2000"/>
                                        <p:tgtEl>
                                          <p:spTgt spid="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0"/>
                                        <p:tgtEl>
                                          <p:spTgt spid="52"/>
                                        </p:tgtEl>
                                      </p:cBhvr>
                                    </p:animEffect>
                                  </p:childTnLst>
                                </p:cTn>
                              </p:par>
                            </p:childTnLst>
                          </p:cTn>
                        </p:par>
                        <p:par>
                          <p:cTn id="21" fill="hold" nodeType="afterGroup">
                            <p:stCondLst>
                              <p:cond delay="2000"/>
                            </p:stCondLst>
                            <p:childTnLst>
                              <p:par>
                                <p:cTn id="22" presetID="22" presetClass="entr" presetSubtype="2"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right)">
                                      <p:cBhvr>
                                        <p:cTn id="24" dur="500"/>
                                        <p:tgtEl>
                                          <p:spTgt spid="57"/>
                                        </p:tgtEl>
                                      </p:cBhvr>
                                    </p:animEffect>
                                  </p:childTnLst>
                                </p:cTn>
                              </p:par>
                            </p:childTnLst>
                          </p:cTn>
                        </p:par>
                        <p:par>
                          <p:cTn id="25" fill="hold" nodeType="afterGroup">
                            <p:stCondLst>
                              <p:cond delay="2500"/>
                            </p:stCondLst>
                            <p:childTnLst>
                              <p:par>
                                <p:cTn id="26" presetID="22" presetClass="entr" presetSubtype="8"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2000"/>
                                        <p:tgtEl>
                                          <p:spTgt spid="54"/>
                                        </p:tgtEl>
                                      </p:cBhvr>
                                    </p:animEffect>
                                  </p:childTnLst>
                                </p:cTn>
                              </p:par>
                            </p:childTnLst>
                          </p:cTn>
                        </p:par>
                        <p:par>
                          <p:cTn id="34" fill="hold" nodeType="afterGroup">
                            <p:stCondLst>
                              <p:cond delay="2000"/>
                            </p:stCondLst>
                            <p:childTnLst>
                              <p:par>
                                <p:cTn id="35" presetID="22" presetClass="entr" presetSubtype="4"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down)">
                                      <p:cBhvr>
                                        <p:cTn id="37" dur="500"/>
                                        <p:tgtEl>
                                          <p:spTgt spid="61"/>
                                        </p:tgtEl>
                                      </p:cBhvr>
                                    </p:animEffect>
                                  </p:childTnLst>
                                </p:cTn>
                              </p:par>
                            </p:childTnLst>
                          </p:cTn>
                        </p:par>
                        <p:par>
                          <p:cTn id="38" fill="hold" nodeType="afterGroup">
                            <p:stCondLst>
                              <p:cond delay="2500"/>
                            </p:stCondLst>
                            <p:childTnLst>
                              <p:par>
                                <p:cTn id="39" presetID="22" presetClass="entr" presetSubtype="4"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down)">
                                      <p:cBhvr>
                                        <p:cTn id="41" dur="500"/>
                                        <p:tgtEl>
                                          <p:spTgt spid="63"/>
                                        </p:tgtEl>
                                      </p:cBhvr>
                                    </p:animEffect>
                                  </p:childTnLst>
                                </p:cTn>
                              </p:par>
                              <p:par>
                                <p:cTn id="42" presetID="22" presetClass="entr" presetSubtype="1"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up)">
                                      <p:cBhvr>
                                        <p:cTn id="44" dur="500"/>
                                        <p:tgtEl>
                                          <p:spTgt spid="8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up)">
                                      <p:cBhvr>
                                        <p:cTn id="49" dur="500"/>
                                        <p:tgtEl>
                                          <p:spTgt spid="2"/>
                                        </p:tgtEl>
                                      </p:cBhvr>
                                    </p:animEffect>
                                  </p:childTnLst>
                                </p:cTn>
                              </p:par>
                              <p:par>
                                <p:cTn id="50" presetID="22" presetClass="entr" presetSubtype="1"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par>
                          <p:cTn id="53" fill="hold" nodeType="afterGroup">
                            <p:stCondLst>
                              <p:cond delay="500"/>
                            </p:stCondLst>
                            <p:childTnLst>
                              <p:par>
                                <p:cTn id="54" presetID="22" presetClass="entr" presetSubtype="8" repeatCount="3000" fill="hold"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2000"/>
                                        <p:tgtEl>
                                          <p:spTgt spid="74"/>
                                        </p:tgtEl>
                                      </p:cBhvr>
                                    </p:animEffect>
                                  </p:childTnLst>
                                </p:cTn>
                              </p:par>
                              <p:par>
                                <p:cTn id="57" presetID="22" presetClass="entr" presetSubtype="4" repeatCount="300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down)">
                                      <p:cBhvr>
                                        <p:cTn id="59" dur="2000"/>
                                        <p:tgtEl>
                                          <p:spTgt spid="77"/>
                                        </p:tgtEl>
                                      </p:cBhvr>
                                    </p:animEffect>
                                  </p:childTnLst>
                                </p:cTn>
                              </p:par>
                              <p:par>
                                <p:cTn id="60" presetID="22" presetClass="entr" presetSubtype="4" repeatCount="300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down)">
                                      <p:cBhvr>
                                        <p:cTn id="62" dur="2000"/>
                                        <p:tgtEl>
                                          <p:spTgt spid="76"/>
                                        </p:tgtEl>
                                      </p:cBhvr>
                                    </p:animEffect>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77"/>
                                        </p:tgtEl>
                                      </p:cBhvr>
                                    </p:animEffect>
                                    <p:set>
                                      <p:cBhvr>
                                        <p:cTn id="66" dur="1" fill="hold">
                                          <p:stCondLst>
                                            <p:cond delay="1999"/>
                                          </p:stCondLst>
                                        </p:cTn>
                                        <p:tgtEl>
                                          <p:spTgt spid="77"/>
                                        </p:tgtEl>
                                        <p:attrNameLst>
                                          <p:attrName>style.visibility</p:attrName>
                                        </p:attrNameLst>
                                      </p:cBhvr>
                                      <p:to>
                                        <p:strVal val="hidden"/>
                                      </p:to>
                                    </p:set>
                                  </p:childTnLst>
                                </p:cTn>
                              </p:par>
                              <p:par>
                                <p:cTn id="67" presetID="22" presetClass="entr" presetSubtype="8" repeatCount="200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wipe(left)">
                                      <p:cBhvr>
                                        <p:cTn id="69" dur="2000"/>
                                        <p:tgtEl>
                                          <p:spTgt spid="74"/>
                                        </p:tgtEl>
                                      </p:cBhvr>
                                    </p:animEffect>
                                  </p:childTnLst>
                                </p:cTn>
                              </p:par>
                              <p:par>
                                <p:cTn id="70" presetID="22" presetClass="entr" presetSubtype="4" repeatCount="2000" fill="hold" grpId="1" nodeType="with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wipe(down)">
                                      <p:cBhvr>
                                        <p:cTn id="72"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animBg="1"/>
      <p:bldP spid="54" grpId="0" animBg="1"/>
      <p:bldP spid="76" grpId="0" animBg="1"/>
      <p:bldP spid="76" grpId="1" animBg="1"/>
      <p:bldP spid="77" grpId="0" animBg="1"/>
      <p:bldP spid="7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01D10AC5-FD63-4585-B157-862BE8C9E2B9}" type="slidenum">
              <a:rPr lang="en-US" smtClean="0"/>
              <a:pPr/>
              <a:t>35</a:t>
            </a:fld>
            <a:endParaRPr lang="en-US" smtClean="0"/>
          </a:p>
        </p:txBody>
      </p:sp>
      <p:sp>
        <p:nvSpPr>
          <p:cNvPr id="38915" name="Rectangle 2"/>
          <p:cNvSpPr>
            <a:spLocks noGrp="1" noChangeArrowheads="1"/>
          </p:cNvSpPr>
          <p:nvPr>
            <p:ph type="title"/>
          </p:nvPr>
        </p:nvSpPr>
        <p:spPr>
          <a:xfrm>
            <a:off x="1828800" y="152400"/>
            <a:ext cx="7239000" cy="623888"/>
          </a:xfrm>
        </p:spPr>
        <p:txBody>
          <a:bodyPr/>
          <a:lstStyle/>
          <a:p>
            <a:pPr eaLnBrk="1" hangingPunct="1"/>
            <a:r>
              <a:rPr lang="en-US" smtClean="0"/>
              <a:t>Event-Driven e-Commerce (1)</a:t>
            </a:r>
          </a:p>
        </p:txBody>
      </p:sp>
      <p:sp>
        <p:nvSpPr>
          <p:cNvPr id="443396" name="Text Box 4"/>
          <p:cNvSpPr txBox="1">
            <a:spLocks noChangeArrowheads="1"/>
          </p:cNvSpPr>
          <p:nvPr/>
        </p:nvSpPr>
        <p:spPr bwMode="auto">
          <a:xfrm>
            <a:off x="152400" y="1214438"/>
            <a:ext cx="8915400" cy="5262562"/>
          </a:xfrm>
          <a:prstGeom prst="rect">
            <a:avLst/>
          </a:prstGeom>
          <a:noFill/>
          <a:ln w="9525">
            <a:noFill/>
            <a:miter lim="800000"/>
            <a:headEnd/>
            <a:tailEnd/>
          </a:ln>
        </p:spPr>
        <p:txBody>
          <a:bodyPr>
            <a:spAutoFit/>
          </a:bodyPr>
          <a:lstStyle/>
          <a:p>
            <a:r>
              <a:rPr lang="en-US" sz="2400">
                <a:latin typeface="Arial" charset="0"/>
                <a:cs typeface="Arial" charset="0"/>
              </a:rPr>
              <a:t>namespace ConsoleAppPriceCut {</a:t>
            </a:r>
          </a:p>
          <a:p>
            <a:r>
              <a:rPr lang="en-US" sz="2400">
                <a:latin typeface="Arial" charset="0"/>
                <a:cs typeface="Arial" charset="0"/>
              </a:rPr>
              <a:t>   public </a:t>
            </a:r>
            <a:r>
              <a:rPr lang="en-US" sz="2400">
                <a:solidFill>
                  <a:srgbClr val="0070C0"/>
                </a:solidFill>
                <a:latin typeface="Arial" charset="0"/>
                <a:cs typeface="Arial" charset="0"/>
              </a:rPr>
              <a:t>delegate</a:t>
            </a:r>
            <a:r>
              <a:rPr lang="en-US" sz="2400">
                <a:latin typeface="Arial" charset="0"/>
                <a:cs typeface="Arial" charset="0"/>
              </a:rPr>
              <a:t> void </a:t>
            </a:r>
            <a:r>
              <a:rPr lang="en-US" sz="2400">
                <a:solidFill>
                  <a:srgbClr val="990000"/>
                </a:solidFill>
                <a:latin typeface="Arial" charset="0"/>
                <a:cs typeface="Arial" charset="0"/>
              </a:rPr>
              <a:t>priceCutEvent</a:t>
            </a:r>
            <a:r>
              <a:rPr lang="en-US" sz="2400">
                <a:latin typeface="Arial" charset="0"/>
                <a:cs typeface="Arial" charset="0"/>
              </a:rPr>
              <a:t>(Int32 pr);</a:t>
            </a:r>
          </a:p>
          <a:p>
            <a:r>
              <a:rPr lang="en-US" sz="2400">
                <a:latin typeface="Arial" charset="0"/>
                <a:cs typeface="Arial" charset="0"/>
              </a:rPr>
              <a:t>   public class ChickenFarm {</a:t>
            </a:r>
          </a:p>
          <a:p>
            <a:r>
              <a:rPr lang="en-US" sz="2400">
                <a:latin typeface="Arial" charset="0"/>
                <a:cs typeface="Arial" charset="0"/>
              </a:rPr>
              <a:t>        static Random rng = new Random();</a:t>
            </a:r>
          </a:p>
          <a:p>
            <a:r>
              <a:rPr lang="en-US" sz="2400">
                <a:latin typeface="Arial" charset="0"/>
                <a:cs typeface="Arial" charset="0"/>
              </a:rPr>
              <a:t>        public static </a:t>
            </a:r>
            <a:r>
              <a:rPr lang="en-US" sz="2400">
                <a:solidFill>
                  <a:srgbClr val="0070C0"/>
                </a:solidFill>
                <a:latin typeface="Arial" charset="0"/>
                <a:cs typeface="Arial" charset="0"/>
              </a:rPr>
              <a:t>event </a:t>
            </a:r>
            <a:r>
              <a:rPr lang="en-US" sz="2400">
                <a:solidFill>
                  <a:srgbClr val="990000"/>
                </a:solidFill>
                <a:latin typeface="Arial" charset="0"/>
                <a:cs typeface="Arial" charset="0"/>
              </a:rPr>
              <a:t>priceCutEvent</a:t>
            </a:r>
            <a:r>
              <a:rPr lang="en-US" sz="2400">
                <a:solidFill>
                  <a:srgbClr val="0070C0"/>
                </a:solidFill>
                <a:latin typeface="Arial" charset="0"/>
                <a:cs typeface="Arial" charset="0"/>
              </a:rPr>
              <a:t> </a:t>
            </a:r>
            <a:r>
              <a:rPr lang="en-US" sz="2400">
                <a:solidFill>
                  <a:srgbClr val="FF0000"/>
                </a:solidFill>
                <a:latin typeface="Arial" charset="0"/>
                <a:cs typeface="Arial" charset="0"/>
              </a:rPr>
              <a:t>priceCut</a:t>
            </a:r>
            <a:r>
              <a:rPr lang="en-US" sz="2400">
                <a:latin typeface="Arial" charset="0"/>
                <a:cs typeface="Arial" charset="0"/>
              </a:rPr>
              <a:t>; // Define event</a:t>
            </a:r>
          </a:p>
          <a:p>
            <a:r>
              <a:rPr lang="en-US" sz="2400">
                <a:latin typeface="Arial" charset="0"/>
                <a:cs typeface="Arial" charset="0"/>
              </a:rPr>
              <a:t>        private static Int32 chickenPrice = 10;</a:t>
            </a:r>
          </a:p>
          <a:p>
            <a:r>
              <a:rPr lang="en-US" sz="2400">
                <a:latin typeface="Arial" charset="0"/>
                <a:cs typeface="Arial" charset="0"/>
              </a:rPr>
              <a:t>        public Int32 getPrice() { return chickenPrice; }</a:t>
            </a:r>
          </a:p>
          <a:p>
            <a:r>
              <a:rPr lang="en-US" sz="2400">
                <a:latin typeface="Arial" charset="0"/>
                <a:cs typeface="Arial" charset="0"/>
              </a:rPr>
              <a:t>        public static void changePrice(Int32 price) {</a:t>
            </a:r>
          </a:p>
          <a:p>
            <a:r>
              <a:rPr lang="en-US" sz="2400">
                <a:latin typeface="Arial" charset="0"/>
                <a:cs typeface="Arial" charset="0"/>
              </a:rPr>
              <a:t>            if (price &lt; chickenPrice)   { // a price cut </a:t>
            </a:r>
          </a:p>
          <a:p>
            <a:r>
              <a:rPr lang="en-US" sz="2400">
                <a:latin typeface="Arial" charset="0"/>
                <a:cs typeface="Arial" charset="0"/>
              </a:rPr>
              <a:t>                if (</a:t>
            </a:r>
            <a:r>
              <a:rPr lang="en-US" sz="2400">
                <a:solidFill>
                  <a:srgbClr val="FF0000"/>
                </a:solidFill>
                <a:latin typeface="Arial" charset="0"/>
                <a:cs typeface="Arial" charset="0"/>
              </a:rPr>
              <a:t>priceCut</a:t>
            </a:r>
            <a:r>
              <a:rPr lang="en-US" sz="2400">
                <a:latin typeface="Arial" charset="0"/>
                <a:cs typeface="Arial" charset="0"/>
              </a:rPr>
              <a:t> != null)  // there is at least a subscriber</a:t>
            </a:r>
          </a:p>
          <a:p>
            <a:r>
              <a:rPr lang="en-US" sz="2400">
                <a:latin typeface="Arial" charset="0"/>
                <a:cs typeface="Arial" charset="0"/>
              </a:rPr>
              <a:t>                    priceCut(price); // emit event to subscribers</a:t>
            </a:r>
          </a:p>
          <a:p>
            <a:r>
              <a:rPr lang="en-US" sz="2400">
                <a:latin typeface="Arial" charset="0"/>
                <a:cs typeface="Arial" charset="0"/>
              </a:rPr>
              <a:t>            }</a:t>
            </a:r>
          </a:p>
          <a:p>
            <a:r>
              <a:rPr lang="en-US" sz="2400">
                <a:latin typeface="Arial" charset="0"/>
                <a:cs typeface="Arial" charset="0"/>
              </a:rPr>
              <a:t>            chickenPrice = price;</a:t>
            </a:r>
          </a:p>
          <a:p>
            <a:r>
              <a:rPr lang="en-US" sz="2400">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B1C50546-7F86-4FD7-BD86-86A871971772}" type="slidenum">
              <a:rPr lang="en-US" smtClean="0"/>
              <a:pPr/>
              <a:t>36</a:t>
            </a:fld>
            <a:endParaRPr lang="en-US" smtClean="0"/>
          </a:p>
        </p:txBody>
      </p:sp>
      <p:sp>
        <p:nvSpPr>
          <p:cNvPr id="39939"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(2)</a:t>
            </a:r>
          </a:p>
        </p:txBody>
      </p:sp>
      <p:sp>
        <p:nvSpPr>
          <p:cNvPr id="443396" name="Text Box 4"/>
          <p:cNvSpPr txBox="1">
            <a:spLocks noChangeArrowheads="1"/>
          </p:cNvSpPr>
          <p:nvPr/>
        </p:nvSpPr>
        <p:spPr bwMode="auto">
          <a:xfrm>
            <a:off x="152400" y="1219200"/>
            <a:ext cx="8915400" cy="5262563"/>
          </a:xfrm>
          <a:prstGeom prst="rect">
            <a:avLst/>
          </a:prstGeom>
          <a:noFill/>
          <a:ln w="9525">
            <a:noFill/>
            <a:miter lim="800000"/>
            <a:headEnd/>
            <a:tailEnd/>
          </a:ln>
        </p:spPr>
        <p:txBody>
          <a:bodyPr>
            <a:spAutoFit/>
          </a:bodyPr>
          <a:lstStyle/>
          <a:p>
            <a:r>
              <a:rPr lang="en-US" sz="2400">
                <a:latin typeface="Arial" charset="0"/>
                <a:cs typeface="Arial" charset="0"/>
              </a:rPr>
              <a:t>       public void farmerFunc()</a:t>
            </a:r>
          </a:p>
          <a:p>
            <a:r>
              <a:rPr lang="en-US" sz="2400">
                <a:latin typeface="Arial" charset="0"/>
                <a:cs typeface="Arial" charset="0"/>
              </a:rPr>
              <a:t>        {</a:t>
            </a:r>
          </a:p>
          <a:p>
            <a:r>
              <a:rPr lang="en-US" sz="2400">
                <a:latin typeface="Arial" charset="0"/>
                <a:cs typeface="Arial" charset="0"/>
              </a:rPr>
              <a:t>            for (Int32 i = 0; i &lt; 50; i++)</a:t>
            </a:r>
          </a:p>
          <a:p>
            <a:r>
              <a:rPr lang="en-US" sz="2400">
                <a:latin typeface="Arial" charset="0"/>
                <a:cs typeface="Arial" charset="0"/>
              </a:rPr>
              <a:t>            {</a:t>
            </a:r>
          </a:p>
          <a:p>
            <a:r>
              <a:rPr lang="en-US" sz="2400">
                <a:latin typeface="Arial" charset="0"/>
                <a:cs typeface="Arial" charset="0"/>
              </a:rPr>
              <a:t>                Thread.Sleep(500);</a:t>
            </a:r>
          </a:p>
          <a:p>
            <a:r>
              <a:rPr lang="en-US" sz="2400">
                <a:latin typeface="Arial" charset="0"/>
                <a:cs typeface="Arial" charset="0"/>
              </a:rPr>
              <a:t>	      // Take the order from the queue of the orders;</a:t>
            </a:r>
          </a:p>
          <a:p>
            <a:r>
              <a:rPr lang="en-US" sz="2400">
                <a:latin typeface="Arial" charset="0"/>
                <a:cs typeface="Arial" charset="0"/>
              </a:rPr>
              <a:t>	      // Decide the price based on the orders</a:t>
            </a:r>
          </a:p>
          <a:p>
            <a:r>
              <a:rPr lang="en-US" sz="2400">
                <a:latin typeface="Arial" charset="0"/>
                <a:cs typeface="Arial" charset="0"/>
              </a:rPr>
              <a:t>                Int32 p = rng.Next(5, 10); // Generate a random price</a:t>
            </a:r>
          </a:p>
          <a:p>
            <a:r>
              <a:rPr lang="en-US" sz="2400">
                <a:latin typeface="Arial" charset="0"/>
                <a:cs typeface="Arial" charset="0"/>
              </a:rPr>
              <a:t>                // Console.WriteLine("New Price is {0}", p);</a:t>
            </a:r>
          </a:p>
          <a:p>
            <a:r>
              <a:rPr lang="en-US" sz="2400">
                <a:latin typeface="Arial" charset="0"/>
                <a:cs typeface="Arial" charset="0"/>
              </a:rPr>
              <a:t>                ChickenFarm.changePrice(p);</a:t>
            </a:r>
          </a:p>
          <a:p>
            <a:r>
              <a:rPr lang="en-US" sz="2400">
                <a:latin typeface="Arial" charset="0"/>
                <a:cs typeface="Arial" charset="0"/>
              </a:rPr>
              <a:t>            }</a:t>
            </a:r>
          </a:p>
          <a:p>
            <a:r>
              <a:rPr lang="en-US" sz="2400">
                <a:latin typeface="Arial" charset="0"/>
                <a:cs typeface="Arial" charset="0"/>
              </a:rPr>
              <a:t>        }</a:t>
            </a:r>
          </a:p>
          <a:p>
            <a:endParaRPr lang="en-US" sz="2400">
              <a:latin typeface="Arial" charset="0"/>
              <a:cs typeface="Arial" charset="0"/>
            </a:endParaRPr>
          </a:p>
          <a:p>
            <a:r>
              <a:rPr lang="en-US" sz="2400">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3F079926-7719-47D6-8761-02CEDBCF44F4}" type="slidenum">
              <a:rPr lang="en-US" smtClean="0"/>
              <a:pPr/>
              <a:t>37</a:t>
            </a:fld>
            <a:endParaRPr lang="en-US" smtClean="0"/>
          </a:p>
        </p:txBody>
      </p:sp>
      <p:sp>
        <p:nvSpPr>
          <p:cNvPr id="40963"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(3)</a:t>
            </a:r>
          </a:p>
        </p:txBody>
      </p:sp>
      <p:sp>
        <p:nvSpPr>
          <p:cNvPr id="443396" name="Text Box 4"/>
          <p:cNvSpPr txBox="1">
            <a:spLocks noChangeArrowheads="1"/>
          </p:cNvSpPr>
          <p:nvPr/>
        </p:nvSpPr>
        <p:spPr bwMode="auto">
          <a:xfrm>
            <a:off x="152400" y="990600"/>
            <a:ext cx="8915400" cy="6154738"/>
          </a:xfrm>
          <a:prstGeom prst="rect">
            <a:avLst/>
          </a:prstGeom>
          <a:noFill/>
          <a:ln w="9525">
            <a:noFill/>
            <a:miter lim="800000"/>
            <a:headEnd/>
            <a:tailEnd/>
          </a:ln>
        </p:spPr>
        <p:txBody>
          <a:bodyPr>
            <a:spAutoFit/>
          </a:bodyPr>
          <a:lstStyle/>
          <a:p>
            <a:r>
              <a:rPr lang="en-US" sz="2400">
                <a:latin typeface="Arial" charset="0"/>
                <a:cs typeface="Arial" charset="0"/>
              </a:rPr>
              <a:t>   public class Retailer {</a:t>
            </a:r>
          </a:p>
          <a:p>
            <a:r>
              <a:rPr lang="en-US" sz="2400">
                <a:latin typeface="Arial" charset="0"/>
                <a:cs typeface="Arial" charset="0"/>
              </a:rPr>
              <a:t>        public void retailerFunc()  {   //for starting thread</a:t>
            </a:r>
          </a:p>
          <a:p>
            <a:r>
              <a:rPr lang="en-US" sz="2400">
                <a:latin typeface="Arial" charset="0"/>
                <a:cs typeface="Arial" charset="0"/>
              </a:rPr>
              <a:t>        ChickenFarm chicken = new ChickenFarm();</a:t>
            </a:r>
          </a:p>
          <a:p>
            <a:r>
              <a:rPr lang="en-US" sz="2400">
                <a:latin typeface="Arial" charset="0"/>
                <a:cs typeface="Arial" charset="0"/>
              </a:rPr>
              <a:t>            for (Int32 i = 0; i &lt; 10; i++) {</a:t>
            </a:r>
          </a:p>
          <a:p>
            <a:r>
              <a:rPr lang="en-US" sz="2400">
                <a:latin typeface="Arial" charset="0"/>
                <a:cs typeface="Arial" charset="0"/>
              </a:rPr>
              <a:t>                Thread.Sleep(500);</a:t>
            </a:r>
          </a:p>
          <a:p>
            <a:r>
              <a:rPr lang="en-US" sz="2400">
                <a:latin typeface="Arial" charset="0"/>
                <a:cs typeface="Arial" charset="0"/>
              </a:rPr>
              <a:t>                Int32 p = chicken.getPrice();</a:t>
            </a:r>
          </a:p>
          <a:p>
            <a:r>
              <a:rPr lang="en-US" sz="2400">
                <a:latin typeface="Arial" charset="0"/>
                <a:cs typeface="Arial" charset="0"/>
              </a:rPr>
              <a:t>                Console.WriteLine("Store{0} has everyday low price: ${1} each", Thread.CurrentThread.Name, p);</a:t>
            </a:r>
          </a:p>
          <a:p>
            <a:r>
              <a:rPr lang="en-US" sz="2400">
                <a:latin typeface="Arial" charset="0"/>
                <a:cs typeface="Arial" charset="0"/>
              </a:rPr>
              <a:t>            }</a:t>
            </a:r>
          </a:p>
          <a:p>
            <a:r>
              <a:rPr lang="en-US" sz="2400">
                <a:latin typeface="Arial" charset="0"/>
                <a:cs typeface="Arial" charset="0"/>
              </a:rPr>
              <a:t>        }   </a:t>
            </a:r>
          </a:p>
          <a:p>
            <a:r>
              <a:rPr lang="en-US" sz="2400">
                <a:latin typeface="Arial" charset="0"/>
                <a:cs typeface="Arial" charset="0"/>
              </a:rPr>
              <a:t>        public void chickenOnSale(Int32 p) </a:t>
            </a:r>
            <a:r>
              <a:rPr lang="en-US" sz="2400">
                <a:solidFill>
                  <a:srgbClr val="00B0F0"/>
                </a:solidFill>
                <a:latin typeface="Arial" charset="0"/>
                <a:cs typeface="Arial" charset="0"/>
              </a:rPr>
              <a:t>{  // Event handler</a:t>
            </a:r>
          </a:p>
          <a:p>
            <a:r>
              <a:rPr lang="en-US" sz="2400">
                <a:latin typeface="Arial" charset="0"/>
                <a:cs typeface="Arial" charset="0"/>
              </a:rPr>
              <a:t>            Console.WriteLine("Store{0} chickens are on sale: as low as ${1} each", Thread.CurrentThread.Name, p);</a:t>
            </a:r>
          </a:p>
          <a:p>
            <a:r>
              <a:rPr lang="en-US" sz="2400">
                <a:latin typeface="Arial" charset="0"/>
                <a:cs typeface="Arial" charset="0"/>
              </a:rPr>
              <a:t>        }</a:t>
            </a:r>
          </a:p>
          <a:p>
            <a:r>
              <a:rPr lang="en-US" sz="2400">
                <a:latin typeface="Arial" charset="0"/>
                <a:cs typeface="Arial" charset="0"/>
              </a:rPr>
              <a:t>    }</a:t>
            </a:r>
          </a:p>
          <a:p>
            <a:r>
              <a:rPr lang="en-US" sz="2400">
                <a:latin typeface="Arial" charset="0"/>
                <a:cs typeface="Arial" charset="0"/>
              </a:rPr>
              <a:t>    </a:t>
            </a:r>
          </a:p>
        </p:txBody>
      </p:sp>
      <p:sp>
        <p:nvSpPr>
          <p:cNvPr id="5" name="Rounded Rectangular Callout 4"/>
          <p:cNvSpPr>
            <a:spLocks noChangeArrowheads="1"/>
          </p:cNvSpPr>
          <p:nvPr/>
        </p:nvSpPr>
        <p:spPr bwMode="auto">
          <a:xfrm>
            <a:off x="3657600" y="6172200"/>
            <a:ext cx="4419600" cy="609600"/>
          </a:xfrm>
          <a:prstGeom prst="wedgeRoundRectCallout">
            <a:avLst>
              <a:gd name="adj1" fmla="val -42056"/>
              <a:gd name="adj2" fmla="val -99190"/>
              <a:gd name="adj3" fmla="val 16667"/>
            </a:avLst>
          </a:prstGeom>
          <a:solidFill>
            <a:srgbClr val="FFFFCC"/>
          </a:solidFill>
          <a:ln w="9525" algn="ctr">
            <a:solidFill>
              <a:schemeClr val="tx1"/>
            </a:solidFill>
            <a:round/>
            <a:headEnd/>
            <a:tailEnd/>
          </a:ln>
        </p:spPr>
        <p:txBody>
          <a:bodyPr/>
          <a:lstStyle/>
          <a:p>
            <a:r>
              <a:rPr lang="en-US"/>
              <a:t>This cannot be executed, because it is a “call”, which is not a part of the thread.</a:t>
            </a:r>
          </a:p>
        </p:txBody>
      </p:sp>
      <p:cxnSp>
        <p:nvCxnSpPr>
          <p:cNvPr id="40966" name="Straight Connector 2"/>
          <p:cNvCxnSpPr>
            <a:cxnSpLocks noChangeShapeType="1"/>
          </p:cNvCxnSpPr>
          <p:nvPr/>
        </p:nvCxnSpPr>
        <p:spPr bwMode="auto">
          <a:xfrm>
            <a:off x="2286000" y="5791200"/>
            <a:ext cx="38862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51E6C1CE-3051-4590-BD8D-C2CE5542A253}" type="slidenum">
              <a:rPr lang="en-US" smtClean="0"/>
              <a:pPr/>
              <a:t>38</a:t>
            </a:fld>
            <a:endParaRPr lang="en-US" smtClean="0"/>
          </a:p>
        </p:txBody>
      </p:sp>
      <p:sp>
        <p:nvSpPr>
          <p:cNvPr id="41987"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(4)</a:t>
            </a:r>
          </a:p>
        </p:txBody>
      </p:sp>
      <p:sp>
        <p:nvSpPr>
          <p:cNvPr id="443396" name="Text Box 4"/>
          <p:cNvSpPr txBox="1">
            <a:spLocks noChangeArrowheads="1"/>
          </p:cNvSpPr>
          <p:nvPr/>
        </p:nvSpPr>
        <p:spPr bwMode="auto">
          <a:xfrm>
            <a:off x="152400" y="1066800"/>
            <a:ext cx="8915400" cy="5632450"/>
          </a:xfrm>
          <a:prstGeom prst="rect">
            <a:avLst/>
          </a:prstGeom>
          <a:noFill/>
          <a:ln w="9525">
            <a:noFill/>
            <a:miter lim="800000"/>
            <a:headEnd/>
            <a:tailEnd/>
          </a:ln>
        </p:spPr>
        <p:txBody>
          <a:bodyPr>
            <a:spAutoFit/>
          </a:bodyPr>
          <a:lstStyle/>
          <a:p>
            <a:r>
              <a:rPr lang="en-US" sz="2000" dirty="0">
                <a:latin typeface="Arial" charset="0"/>
                <a:cs typeface="Arial" charset="0"/>
              </a:rPr>
              <a:t>  public class </a:t>
            </a:r>
            <a:r>
              <a:rPr lang="en-US" sz="2000" dirty="0" err="1">
                <a:latin typeface="Arial" charset="0"/>
                <a:cs typeface="Arial" charset="0"/>
              </a:rPr>
              <a:t>myApplication</a:t>
            </a:r>
            <a:r>
              <a:rPr lang="en-US" sz="2000" dirty="0">
                <a:latin typeface="Arial" charset="0"/>
                <a:cs typeface="Arial" charset="0"/>
              </a:rPr>
              <a:t>  {</a:t>
            </a:r>
          </a:p>
          <a:p>
            <a:r>
              <a:rPr lang="en-US" sz="2000" dirty="0">
                <a:latin typeface="Arial" charset="0"/>
                <a:cs typeface="Arial" charset="0"/>
              </a:rPr>
              <a:t>     static void Main(string[] </a:t>
            </a:r>
            <a:r>
              <a:rPr lang="en-US" sz="2000" dirty="0" err="1">
                <a:latin typeface="Arial" charset="0"/>
                <a:cs typeface="Arial" charset="0"/>
              </a:rPr>
              <a:t>args</a:t>
            </a:r>
            <a:r>
              <a:rPr lang="en-US" sz="2000" dirty="0">
                <a:latin typeface="Arial" charset="0"/>
                <a:cs typeface="Arial" charset="0"/>
              </a:rPr>
              <a:t>)  {</a:t>
            </a:r>
          </a:p>
          <a:p>
            <a:r>
              <a:rPr lang="en-US" sz="2000" dirty="0">
                <a:latin typeface="Arial" charset="0"/>
                <a:cs typeface="Arial" charset="0"/>
              </a:rPr>
              <a:t>         </a:t>
            </a:r>
            <a:r>
              <a:rPr lang="en-US" sz="2000" dirty="0" err="1">
                <a:latin typeface="Arial" charset="0"/>
                <a:cs typeface="Arial" charset="0"/>
              </a:rPr>
              <a:t>ChickenFarm</a:t>
            </a:r>
            <a:r>
              <a:rPr lang="en-US" sz="2000" dirty="0">
                <a:latin typeface="Arial" charset="0"/>
                <a:cs typeface="Arial" charset="0"/>
              </a:rPr>
              <a:t> chicken = new </a:t>
            </a:r>
            <a:r>
              <a:rPr lang="en-US" sz="2000" dirty="0" err="1">
                <a:latin typeface="Arial" charset="0"/>
                <a:cs typeface="Arial" charset="0"/>
              </a:rPr>
              <a:t>ChickenFarm</a:t>
            </a:r>
            <a:r>
              <a:rPr lang="en-US" sz="2000" dirty="0">
                <a:latin typeface="Arial" charset="0"/>
                <a:cs typeface="Arial" charset="0"/>
              </a:rPr>
              <a:t>();</a:t>
            </a:r>
          </a:p>
          <a:p>
            <a:r>
              <a:rPr lang="en-US" sz="2000" dirty="0">
                <a:latin typeface="Arial" charset="0"/>
                <a:cs typeface="Arial" charset="0"/>
              </a:rPr>
              <a:t>         Thread farmer = new Thread(new </a:t>
            </a:r>
            <a:r>
              <a:rPr lang="en-US" sz="2000" dirty="0" err="1">
                <a:latin typeface="Arial" charset="0"/>
                <a:cs typeface="Arial" charset="0"/>
              </a:rPr>
              <a:t>ThreadStart</a:t>
            </a:r>
            <a:r>
              <a:rPr lang="en-US" sz="2000" dirty="0">
                <a:latin typeface="Arial" charset="0"/>
                <a:cs typeface="Arial" charset="0"/>
              </a:rPr>
              <a:t>(</a:t>
            </a:r>
            <a:r>
              <a:rPr lang="en-US" sz="2000" dirty="0" err="1">
                <a:latin typeface="Arial" charset="0"/>
                <a:cs typeface="Arial" charset="0"/>
              </a:rPr>
              <a:t>chicken.farmerFunc</a:t>
            </a:r>
            <a:r>
              <a:rPr lang="en-US" sz="2000" dirty="0">
                <a:latin typeface="Arial" charset="0"/>
                <a:cs typeface="Arial" charset="0"/>
              </a:rPr>
              <a:t>));</a:t>
            </a:r>
          </a:p>
          <a:p>
            <a:r>
              <a:rPr lang="en-US" sz="2000" dirty="0">
                <a:latin typeface="Arial" charset="0"/>
                <a:cs typeface="Arial" charset="0"/>
              </a:rPr>
              <a:t>         </a:t>
            </a:r>
            <a:r>
              <a:rPr lang="en-US" sz="2000" dirty="0" err="1">
                <a:latin typeface="Arial" charset="0"/>
                <a:cs typeface="Arial" charset="0"/>
              </a:rPr>
              <a:t>farmer.Start</a:t>
            </a:r>
            <a:r>
              <a:rPr lang="en-US" sz="2000" dirty="0">
                <a:latin typeface="Arial" charset="0"/>
                <a:cs typeface="Arial" charset="0"/>
              </a:rPr>
              <a:t>();         // Start one farmer thread</a:t>
            </a:r>
          </a:p>
          <a:p>
            <a:r>
              <a:rPr lang="en-US" sz="2000" dirty="0">
                <a:latin typeface="Arial" charset="0"/>
                <a:cs typeface="Arial" charset="0"/>
              </a:rPr>
              <a:t>         Retailer </a:t>
            </a:r>
            <a:r>
              <a:rPr lang="en-US" sz="2000" dirty="0" err="1">
                <a:latin typeface="Arial" charset="0"/>
                <a:cs typeface="Arial" charset="0"/>
              </a:rPr>
              <a:t>chickenstore</a:t>
            </a:r>
            <a:r>
              <a:rPr lang="en-US" sz="2000" dirty="0">
                <a:latin typeface="Arial" charset="0"/>
                <a:cs typeface="Arial" charset="0"/>
              </a:rPr>
              <a:t> = new Retailer();</a:t>
            </a:r>
          </a:p>
          <a:p>
            <a:r>
              <a:rPr lang="en-US" sz="2000" dirty="0">
                <a:latin typeface="Arial" charset="0"/>
                <a:cs typeface="Arial" charset="0"/>
              </a:rPr>
              <a:t>         </a:t>
            </a:r>
            <a:r>
              <a:rPr lang="en-US" sz="2000" dirty="0" err="1">
                <a:latin typeface="Arial" charset="0"/>
                <a:cs typeface="Arial" charset="0"/>
              </a:rPr>
              <a:t>ChickenFarm.priceCut</a:t>
            </a:r>
            <a:r>
              <a:rPr lang="en-US" sz="2000" dirty="0">
                <a:latin typeface="Arial" charset="0"/>
                <a:cs typeface="Arial" charset="0"/>
              </a:rPr>
              <a:t> += new </a:t>
            </a:r>
            <a:br>
              <a:rPr lang="en-US" sz="2000" dirty="0">
                <a:latin typeface="Arial" charset="0"/>
                <a:cs typeface="Arial" charset="0"/>
              </a:rPr>
            </a:br>
            <a:r>
              <a:rPr lang="en-US" sz="2000" dirty="0">
                <a:latin typeface="Arial" charset="0"/>
                <a:cs typeface="Arial" charset="0"/>
              </a:rPr>
              <a:t>                                               </a:t>
            </a:r>
            <a:r>
              <a:rPr lang="en-US" sz="2000" dirty="0" err="1">
                <a:solidFill>
                  <a:srgbClr val="990000"/>
                </a:solidFill>
                <a:latin typeface="Arial" charset="0"/>
                <a:cs typeface="Arial" charset="0"/>
              </a:rPr>
              <a:t>priceCutEvent</a:t>
            </a:r>
            <a:r>
              <a:rPr lang="en-US" sz="2000" dirty="0">
                <a:latin typeface="Arial" charset="0"/>
                <a:cs typeface="Arial" charset="0"/>
              </a:rPr>
              <a:t>(</a:t>
            </a:r>
            <a:r>
              <a:rPr lang="en-US" sz="2000" dirty="0" err="1">
                <a:latin typeface="Arial" charset="0"/>
                <a:cs typeface="Arial" charset="0"/>
              </a:rPr>
              <a:t>chickenstore.chickenOnSale</a:t>
            </a:r>
            <a:r>
              <a:rPr lang="en-US" sz="2000" dirty="0">
                <a:latin typeface="Arial" charset="0"/>
                <a:cs typeface="Arial" charset="0"/>
              </a:rPr>
              <a:t>);</a:t>
            </a:r>
          </a:p>
          <a:p>
            <a:r>
              <a:rPr lang="en-US" sz="2000" dirty="0">
                <a:latin typeface="Arial" charset="0"/>
                <a:cs typeface="Arial" charset="0"/>
              </a:rPr>
              <a:t>         Thread[] retailers = new Thread[5];</a:t>
            </a:r>
          </a:p>
          <a:p>
            <a:r>
              <a:rPr lang="en-US" sz="2000" dirty="0">
                <a:latin typeface="Arial" charset="0"/>
                <a:cs typeface="Arial" charset="0"/>
              </a:rPr>
              <a:t>         for (</a:t>
            </a:r>
            <a:r>
              <a:rPr lang="en-US" sz="2000" dirty="0" err="1">
                <a:latin typeface="Arial" charset="0"/>
                <a:cs typeface="Arial" charset="0"/>
              </a:rPr>
              <a:t>int</a:t>
            </a:r>
            <a:r>
              <a:rPr lang="en-US" sz="2000" dirty="0">
                <a:latin typeface="Arial" charset="0"/>
                <a:cs typeface="Arial" charset="0"/>
              </a:rPr>
              <a:t> </a:t>
            </a:r>
            <a:r>
              <a:rPr lang="en-US" sz="2000" dirty="0" err="1">
                <a:latin typeface="Arial" charset="0"/>
                <a:cs typeface="Arial" charset="0"/>
              </a:rPr>
              <a:t>i</a:t>
            </a:r>
            <a:r>
              <a:rPr lang="en-US" sz="2000" dirty="0">
                <a:latin typeface="Arial" charset="0"/>
                <a:cs typeface="Arial" charset="0"/>
              </a:rPr>
              <a:t> = 0; </a:t>
            </a:r>
            <a:r>
              <a:rPr lang="en-US" sz="2000" dirty="0" err="1">
                <a:latin typeface="Arial" charset="0"/>
                <a:cs typeface="Arial" charset="0"/>
              </a:rPr>
              <a:t>i</a:t>
            </a:r>
            <a:r>
              <a:rPr lang="en-US" sz="2000" dirty="0">
                <a:latin typeface="Arial" charset="0"/>
                <a:cs typeface="Arial" charset="0"/>
              </a:rPr>
              <a:t> &lt; </a:t>
            </a:r>
            <a:r>
              <a:rPr lang="en-US" sz="2000" dirty="0" smtClean="0">
                <a:latin typeface="Arial" charset="0"/>
                <a:cs typeface="Arial" charset="0"/>
              </a:rPr>
              <a:t>5; </a:t>
            </a:r>
            <a:r>
              <a:rPr lang="en-US" sz="2000" dirty="0" err="1">
                <a:latin typeface="Arial" charset="0"/>
                <a:cs typeface="Arial" charset="0"/>
              </a:rPr>
              <a:t>i</a:t>
            </a:r>
            <a:r>
              <a:rPr lang="en-US" sz="2000" dirty="0">
                <a:latin typeface="Arial" charset="0"/>
                <a:cs typeface="Arial" charset="0"/>
              </a:rPr>
              <a:t>++)   {   // Start N retailer threads</a:t>
            </a:r>
          </a:p>
          <a:p>
            <a:r>
              <a:rPr lang="en-US" sz="2000" dirty="0">
                <a:latin typeface="Arial" charset="0"/>
                <a:cs typeface="Arial" charset="0"/>
              </a:rPr>
              <a:t>             retailers[</a:t>
            </a:r>
            <a:r>
              <a:rPr lang="en-US" sz="2000" dirty="0" err="1">
                <a:latin typeface="Arial" charset="0"/>
                <a:cs typeface="Arial" charset="0"/>
              </a:rPr>
              <a:t>i</a:t>
            </a:r>
            <a:r>
              <a:rPr lang="en-US" sz="2000" dirty="0">
                <a:latin typeface="Arial" charset="0"/>
                <a:cs typeface="Arial" charset="0"/>
              </a:rPr>
              <a:t>] = new Thread(new </a:t>
            </a:r>
            <a:br>
              <a:rPr lang="en-US" sz="2000" dirty="0">
                <a:latin typeface="Arial" charset="0"/>
                <a:cs typeface="Arial" charset="0"/>
              </a:rPr>
            </a:br>
            <a:r>
              <a:rPr lang="en-US" sz="2000" dirty="0">
                <a:latin typeface="Arial" charset="0"/>
                <a:cs typeface="Arial" charset="0"/>
              </a:rPr>
              <a:t>                                                </a:t>
            </a:r>
            <a:r>
              <a:rPr lang="en-US" sz="2000" dirty="0" err="1">
                <a:latin typeface="Arial" charset="0"/>
                <a:cs typeface="Arial" charset="0"/>
              </a:rPr>
              <a:t>ThreadStart</a:t>
            </a:r>
            <a:r>
              <a:rPr lang="en-US" sz="2000" dirty="0">
                <a:latin typeface="Arial" charset="0"/>
                <a:cs typeface="Arial" charset="0"/>
              </a:rPr>
              <a:t>(</a:t>
            </a:r>
            <a:r>
              <a:rPr lang="en-US" sz="2000" dirty="0" err="1">
                <a:latin typeface="Arial" charset="0"/>
                <a:cs typeface="Arial" charset="0"/>
              </a:rPr>
              <a:t>chickenstore.retailerFunc</a:t>
            </a:r>
            <a:r>
              <a:rPr lang="en-US" sz="2000" dirty="0">
                <a:latin typeface="Arial" charset="0"/>
                <a:cs typeface="Arial" charset="0"/>
              </a:rPr>
              <a:t>));</a:t>
            </a:r>
          </a:p>
          <a:p>
            <a:r>
              <a:rPr lang="en-US" sz="2000" dirty="0">
                <a:latin typeface="Arial" charset="0"/>
                <a:cs typeface="Arial" charset="0"/>
              </a:rPr>
              <a:t>             retailers[</a:t>
            </a:r>
            <a:r>
              <a:rPr lang="en-US" sz="2000" dirty="0" err="1">
                <a:latin typeface="Arial" charset="0"/>
                <a:cs typeface="Arial" charset="0"/>
              </a:rPr>
              <a:t>i</a:t>
            </a:r>
            <a:r>
              <a:rPr lang="en-US" sz="2000" dirty="0">
                <a:latin typeface="Arial" charset="0"/>
                <a:cs typeface="Arial" charset="0"/>
              </a:rPr>
              <a:t>].Name = (</a:t>
            </a:r>
            <a:r>
              <a:rPr lang="en-US" sz="2000" dirty="0" err="1">
                <a:latin typeface="Arial" charset="0"/>
                <a:cs typeface="Arial" charset="0"/>
              </a:rPr>
              <a:t>i</a:t>
            </a:r>
            <a:r>
              <a:rPr lang="en-US" sz="2000" dirty="0">
                <a:latin typeface="Arial" charset="0"/>
                <a:cs typeface="Arial" charset="0"/>
              </a:rPr>
              <a:t> + 1).</a:t>
            </a:r>
            <a:r>
              <a:rPr lang="en-US" sz="2000" dirty="0" err="1">
                <a:latin typeface="Arial" charset="0"/>
                <a:cs typeface="Arial" charset="0"/>
              </a:rPr>
              <a:t>ToString</a:t>
            </a:r>
            <a:r>
              <a:rPr lang="en-US" sz="2000" dirty="0">
                <a:latin typeface="Arial" charset="0"/>
                <a:cs typeface="Arial" charset="0"/>
              </a:rPr>
              <a:t>();</a:t>
            </a:r>
          </a:p>
          <a:p>
            <a:r>
              <a:rPr lang="en-US" sz="2000" dirty="0">
                <a:latin typeface="Arial" charset="0"/>
                <a:cs typeface="Arial" charset="0"/>
              </a:rPr>
              <a:t>             retailers[</a:t>
            </a:r>
            <a:r>
              <a:rPr lang="en-US" sz="2000" dirty="0" err="1">
                <a:latin typeface="Arial" charset="0"/>
                <a:cs typeface="Arial" charset="0"/>
              </a:rPr>
              <a:t>i</a:t>
            </a:r>
            <a:r>
              <a:rPr lang="en-US" sz="2000" dirty="0">
                <a:latin typeface="Arial" charset="0"/>
                <a:cs typeface="Arial" charset="0"/>
              </a:rPr>
              <a:t>].Start();</a:t>
            </a:r>
          </a:p>
          <a:p>
            <a:r>
              <a:rPr lang="en-US" sz="2000" dirty="0">
                <a:latin typeface="Arial" charset="0"/>
                <a:cs typeface="Arial" charset="0"/>
              </a:rPr>
              <a:t>         }</a:t>
            </a:r>
          </a:p>
          <a:p>
            <a:r>
              <a:rPr lang="en-US" sz="2000" dirty="0">
                <a:latin typeface="Arial" charset="0"/>
                <a:cs typeface="Arial" charset="0"/>
              </a:rPr>
              <a:t>     }</a:t>
            </a:r>
          </a:p>
          <a:p>
            <a:r>
              <a:rPr lang="en-US" sz="2000" dirty="0">
                <a:latin typeface="Arial" charset="0"/>
                <a:cs typeface="Arial" charset="0"/>
              </a:rPr>
              <a:t>  }</a:t>
            </a:r>
          </a:p>
          <a:p>
            <a:r>
              <a:rPr lang="en-US" sz="2000" dirty="0">
                <a:latin typeface="Arial" charset="0"/>
                <a:cs typeface="Arial" charset="0"/>
              </a:rPr>
              <a:t>}</a:t>
            </a:r>
          </a:p>
        </p:txBody>
      </p:sp>
      <p:sp>
        <p:nvSpPr>
          <p:cNvPr id="2" name="Rounded Rectangular Callout 1"/>
          <p:cNvSpPr/>
          <p:nvPr/>
        </p:nvSpPr>
        <p:spPr bwMode="auto">
          <a:xfrm>
            <a:off x="6172200" y="2514600"/>
            <a:ext cx="2743200" cy="533400"/>
          </a:xfrm>
          <a:prstGeom prst="wedgeRoundRectCallout">
            <a:avLst>
              <a:gd name="adj1" fmla="val -98322"/>
              <a:gd name="adj2" fmla="val 8921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Subscribe to event</a:t>
            </a: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par>
                          <p:cTn id="8" fill="hold">
                            <p:stCondLst>
                              <p:cond delay="2000"/>
                            </p:stCondLst>
                            <p:childTnLst>
                              <p:par>
                                <p:cTn id="9" presetID="22" presetClass="entr" presetSubtype="8" fill="hold" grpId="0"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Event-Driven e-Commerce (Output)</a:t>
            </a:r>
          </a:p>
        </p:txBody>
      </p:sp>
      <p:sp>
        <p:nvSpPr>
          <p:cNvPr id="43011" name="Slide Number Placeholder 3"/>
          <p:cNvSpPr>
            <a:spLocks noGrp="1"/>
          </p:cNvSpPr>
          <p:nvPr>
            <p:ph type="sldNum" sz="quarter" idx="12"/>
          </p:nvPr>
        </p:nvSpPr>
        <p:spPr>
          <a:noFill/>
        </p:spPr>
        <p:txBody>
          <a:bodyPr/>
          <a:lstStyle/>
          <a:p>
            <a:fld id="{DD15069C-AAFD-4578-9472-655293A4A2ED}" type="slidenum">
              <a:rPr lang="en-US" smtClean="0"/>
              <a:pPr/>
              <a:t>39</a:t>
            </a:fld>
            <a:endParaRPr lang="en-US" smtClean="0"/>
          </a:p>
        </p:txBody>
      </p:sp>
      <p:pic>
        <p:nvPicPr>
          <p:cNvPr id="43012" name="Picture 5"/>
          <p:cNvPicPr>
            <a:picLocks noChangeAspect="1" noChangeArrowheads="1"/>
          </p:cNvPicPr>
          <p:nvPr/>
        </p:nvPicPr>
        <p:blipFill>
          <a:blip r:embed="rId3" cstate="print"/>
          <a:srcRect/>
          <a:stretch>
            <a:fillRect/>
          </a:stretch>
        </p:blipFill>
        <p:spPr bwMode="auto">
          <a:xfrm>
            <a:off x="1138237" y="762000"/>
            <a:ext cx="6938963"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Object Lock vs. Indivisible Operations</a:t>
            </a:r>
          </a:p>
        </p:txBody>
      </p:sp>
      <p:sp>
        <p:nvSpPr>
          <p:cNvPr id="7171" name="Content Placeholder 2"/>
          <p:cNvSpPr>
            <a:spLocks noGrp="1"/>
          </p:cNvSpPr>
          <p:nvPr>
            <p:ph idx="1"/>
          </p:nvPr>
        </p:nvSpPr>
        <p:spPr>
          <a:xfrm>
            <a:off x="304800" y="1066800"/>
            <a:ext cx="8650288" cy="5791200"/>
          </a:xfrm>
        </p:spPr>
        <p:txBody>
          <a:bodyPr/>
          <a:lstStyle/>
          <a:p>
            <a:r>
              <a:rPr lang="en-US" dirty="0" smtClean="0">
                <a:solidFill>
                  <a:srgbClr val="0000FF"/>
                </a:solidFill>
              </a:rPr>
              <a:t>Locking</a:t>
            </a:r>
            <a:r>
              <a:rPr lang="en-US" dirty="0" smtClean="0"/>
              <a:t> an object (or modifying a semaphore) involves two operations: Testing and setting;</a:t>
            </a:r>
          </a:p>
          <a:p>
            <a:r>
              <a:rPr lang="en-US" dirty="0" smtClean="0"/>
              <a:t>The locked object cannot be accessed after being locked;</a:t>
            </a:r>
          </a:p>
          <a:p>
            <a:r>
              <a:rPr lang="en-US" dirty="0" smtClean="0">
                <a:solidFill>
                  <a:srgbClr val="FF0000"/>
                </a:solidFill>
              </a:rPr>
              <a:t>The problem occurs, if a thread tests the value of a lock and the value is false (free), then the thread is interrupted.</a:t>
            </a:r>
          </a:p>
          <a:p>
            <a:r>
              <a:rPr lang="en-US" dirty="0" smtClean="0">
                <a:solidFill>
                  <a:srgbClr val="0000FF"/>
                </a:solidFill>
              </a:rPr>
              <a:t>Indivisible operations </a:t>
            </a:r>
            <a:r>
              <a:rPr lang="en-US" dirty="0" smtClean="0"/>
              <a:t>do not lock the object (bit);</a:t>
            </a:r>
          </a:p>
          <a:p>
            <a:r>
              <a:rPr lang="en-US" dirty="0" smtClean="0"/>
              <a:t>If multiple threads/processes exist, there is a possibility that another thread can access the object (bit) at the same time;</a:t>
            </a:r>
          </a:p>
          <a:p>
            <a:r>
              <a:rPr lang="en-US" dirty="0" smtClean="0"/>
              <a:t>Hardware support is necessary to </a:t>
            </a:r>
            <a:r>
              <a:rPr lang="en-US" dirty="0" smtClean="0">
                <a:solidFill>
                  <a:srgbClr val="0000FF"/>
                </a:solidFill>
              </a:rPr>
              <a:t>test and lock </a:t>
            </a:r>
            <a:r>
              <a:rPr lang="en-US" dirty="0" smtClean="0"/>
              <a:t>in an indivisible instruction at the instruction level!</a:t>
            </a:r>
          </a:p>
        </p:txBody>
      </p:sp>
      <p:sp>
        <p:nvSpPr>
          <p:cNvPr id="10244" name="Slide Number Placeholder 3"/>
          <p:cNvSpPr>
            <a:spLocks noGrp="1"/>
          </p:cNvSpPr>
          <p:nvPr>
            <p:ph type="sldNum" sz="quarter" idx="12"/>
          </p:nvPr>
        </p:nvSpPr>
        <p:spPr>
          <a:noFill/>
        </p:spPr>
        <p:txBody>
          <a:bodyPr/>
          <a:lstStyle/>
          <a:p>
            <a:fld id="{D6C5FF8E-11B7-48D3-A5E2-67428F427AA4}" type="slidenum">
              <a:rPr lang="en-US" smtClean="0"/>
              <a:pPr/>
              <a:t>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p:cTn id="7" dur="10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7171">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7171">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71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up)">
                                      <p:cBhvr>
                                        <p:cTn id="15" dur="500"/>
                                        <p:tgtEl>
                                          <p:spTgt spid="7171">
                                            <p:txEl>
                                              <p:pRg st="3" end="3"/>
                                            </p:txEl>
                                          </p:spTgt>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wipe(up)">
                                      <p:cBhvr>
                                        <p:cTn id="19" dur="500"/>
                                        <p:tgtEl>
                                          <p:spTgt spid="7171">
                                            <p:txEl>
                                              <p:pRg st="4" end="4"/>
                                            </p:txEl>
                                          </p:spTgt>
                                        </p:tgtEl>
                                      </p:cBhvr>
                                    </p:animEffect>
                                  </p:childTnLst>
                                </p:cTn>
                              </p:par>
                            </p:childTnLst>
                          </p:cTn>
                        </p:par>
                        <p:par>
                          <p:cTn id="20" fill="hold" nodeType="afterGroup">
                            <p:stCondLst>
                              <p:cond delay="1000"/>
                            </p:stCondLst>
                            <p:childTnLst>
                              <p:par>
                                <p:cTn id="21" presetID="22" presetClass="entr" presetSubtype="1" fill="hold" nodeType="after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wipe(up)">
                                      <p:cBhvr>
                                        <p:cTn id="23"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95400" y="76200"/>
            <a:ext cx="7620000" cy="623888"/>
          </a:xfrm>
        </p:spPr>
        <p:txBody>
          <a:bodyPr/>
          <a:lstStyle/>
          <a:p>
            <a:r>
              <a:rPr lang="en-US" smtClean="0"/>
              <a:t>Bit Test and Set Instructions in MC68000</a:t>
            </a:r>
          </a:p>
        </p:txBody>
      </p:sp>
      <p:sp>
        <p:nvSpPr>
          <p:cNvPr id="11267" name="Slide Number Placeholder 3"/>
          <p:cNvSpPr>
            <a:spLocks noGrp="1"/>
          </p:cNvSpPr>
          <p:nvPr>
            <p:ph type="sldNum" sz="quarter" idx="12"/>
          </p:nvPr>
        </p:nvSpPr>
        <p:spPr>
          <a:noFill/>
        </p:spPr>
        <p:txBody>
          <a:bodyPr/>
          <a:lstStyle/>
          <a:p>
            <a:fld id="{931E71FD-CBBF-4A42-B099-3FAD481E436C}" type="slidenum">
              <a:rPr lang="en-US" smtClean="0"/>
              <a:pPr/>
              <a:t>5</a:t>
            </a:fld>
            <a:endParaRPr lang="en-US" smtClean="0"/>
          </a:p>
        </p:txBody>
      </p:sp>
      <p:sp>
        <p:nvSpPr>
          <p:cNvPr id="11268" name="Text Box 4"/>
          <p:cNvSpPr txBox="1">
            <a:spLocks noChangeArrowheads="1"/>
          </p:cNvSpPr>
          <p:nvPr/>
        </p:nvSpPr>
        <p:spPr bwMode="auto">
          <a:xfrm>
            <a:off x="914400" y="976313"/>
            <a:ext cx="7620000" cy="1212640"/>
          </a:xfrm>
          <a:prstGeom prst="rect">
            <a:avLst/>
          </a:prstGeom>
          <a:noFill/>
          <a:ln w="9525">
            <a:noFill/>
            <a:miter lim="800000"/>
            <a:headEnd/>
            <a:tailEnd/>
          </a:ln>
        </p:spPr>
        <p:txBody>
          <a:bodyPr wrap="square">
            <a:spAutoFit/>
          </a:bodyPr>
          <a:lstStyle/>
          <a:p>
            <a:pPr>
              <a:lnSpc>
                <a:spcPct val="130000"/>
              </a:lnSpc>
            </a:pPr>
            <a:r>
              <a:rPr lang="en-US" sz="2800" dirty="0"/>
              <a:t>Three indivisible instructions that </a:t>
            </a:r>
            <a:r>
              <a:rPr lang="en-US" sz="2800" dirty="0">
                <a:solidFill>
                  <a:srgbClr val="990000"/>
                </a:solidFill>
              </a:rPr>
              <a:t>test</a:t>
            </a:r>
            <a:r>
              <a:rPr lang="en-US" sz="2800" dirty="0"/>
              <a:t> a </a:t>
            </a:r>
            <a:r>
              <a:rPr lang="en-US" sz="2800" dirty="0" smtClean="0"/>
              <a:t>flag, </a:t>
            </a:r>
            <a:r>
              <a:rPr lang="en-US" sz="2800" dirty="0" smtClean="0">
                <a:solidFill>
                  <a:srgbClr val="990000"/>
                </a:solidFill>
              </a:rPr>
              <a:t>lock</a:t>
            </a:r>
            <a:r>
              <a:rPr lang="en-US" sz="2800" dirty="0" smtClean="0"/>
              <a:t> the location, </a:t>
            </a:r>
            <a:r>
              <a:rPr lang="en-US" sz="2800" dirty="0"/>
              <a:t>and </a:t>
            </a:r>
            <a:r>
              <a:rPr lang="en-US" sz="2800" dirty="0">
                <a:solidFill>
                  <a:srgbClr val="990000"/>
                </a:solidFill>
              </a:rPr>
              <a:t>change</a:t>
            </a:r>
            <a:r>
              <a:rPr lang="en-US" sz="2800" dirty="0"/>
              <a:t> it in the same instruction: </a:t>
            </a:r>
          </a:p>
        </p:txBody>
      </p:sp>
      <p:sp>
        <p:nvSpPr>
          <p:cNvPr id="11269" name="Text Box 4"/>
          <p:cNvSpPr txBox="1">
            <a:spLocks noChangeArrowheads="1"/>
          </p:cNvSpPr>
          <p:nvPr/>
        </p:nvSpPr>
        <p:spPr bwMode="auto">
          <a:xfrm>
            <a:off x="838200" y="4398963"/>
            <a:ext cx="6858000" cy="1773237"/>
          </a:xfrm>
          <a:prstGeom prst="rect">
            <a:avLst/>
          </a:prstGeom>
          <a:noFill/>
          <a:ln w="9525">
            <a:noFill/>
            <a:miter lim="800000"/>
            <a:headEnd/>
            <a:tailEnd/>
          </a:ln>
        </p:spPr>
        <p:txBody>
          <a:bodyPr>
            <a:spAutoFit/>
          </a:bodyPr>
          <a:lstStyle/>
          <a:p>
            <a:pPr>
              <a:lnSpc>
                <a:spcPct val="130000"/>
              </a:lnSpc>
            </a:pPr>
            <a:r>
              <a:rPr lang="en-US" sz="2800"/>
              <a:t>BSET  R</a:t>
            </a:r>
            <a:r>
              <a:rPr lang="en-US" sz="2800" baseline="-25000"/>
              <a:t>index</a:t>
            </a:r>
            <a:r>
              <a:rPr lang="en-US" sz="2800"/>
              <a:t>, M</a:t>
            </a:r>
            <a:r>
              <a:rPr lang="en-US" sz="2800" baseline="-25000"/>
              <a:t>target	</a:t>
            </a:r>
            <a:r>
              <a:rPr lang="en-US" sz="2800"/>
              <a:t>if L = 0, set L = 1</a:t>
            </a:r>
            <a:r>
              <a:rPr lang="en-US" sz="2800" baseline="-25000"/>
              <a:t>	</a:t>
            </a:r>
          </a:p>
          <a:p>
            <a:pPr>
              <a:lnSpc>
                <a:spcPct val="130000"/>
              </a:lnSpc>
            </a:pPr>
            <a:r>
              <a:rPr lang="en-US" sz="2800"/>
              <a:t>BCLR  R</a:t>
            </a:r>
            <a:r>
              <a:rPr lang="en-US" sz="2800" baseline="-25000"/>
              <a:t>index</a:t>
            </a:r>
            <a:r>
              <a:rPr lang="en-US" sz="2800"/>
              <a:t>, M</a:t>
            </a:r>
            <a:r>
              <a:rPr lang="en-US" sz="2800" baseline="-25000"/>
              <a:t>target	</a:t>
            </a:r>
            <a:r>
              <a:rPr lang="en-US" sz="2800"/>
              <a:t>if L = 1, set L = 0</a:t>
            </a:r>
          </a:p>
          <a:p>
            <a:pPr>
              <a:lnSpc>
                <a:spcPct val="130000"/>
              </a:lnSpc>
            </a:pPr>
            <a:r>
              <a:rPr lang="en-US" sz="2800"/>
              <a:t>BCHG  R</a:t>
            </a:r>
            <a:r>
              <a:rPr lang="en-US" sz="2800" baseline="-25000"/>
              <a:t>index</a:t>
            </a:r>
            <a:r>
              <a:rPr lang="en-US" sz="2800"/>
              <a:t>, M</a:t>
            </a:r>
            <a:r>
              <a:rPr lang="en-US" sz="2800" baseline="-25000"/>
              <a:t>target	</a:t>
            </a:r>
            <a:r>
              <a:rPr lang="en-US" sz="2800"/>
              <a:t>if L = b, set L = </a:t>
            </a:r>
            <a:r>
              <a:rPr lang="en-US" sz="2800">
                <a:sym typeface="Symbol" pitchFamily="18" charset="2"/>
              </a:rPr>
              <a:t>b</a:t>
            </a:r>
            <a:endParaRPr lang="en-US" sz="2800"/>
          </a:p>
        </p:txBody>
      </p:sp>
      <p:sp>
        <p:nvSpPr>
          <p:cNvPr id="11270" name="Rectangle 33"/>
          <p:cNvSpPr>
            <a:spLocks noChangeArrowheads="1"/>
          </p:cNvSpPr>
          <p:nvPr/>
        </p:nvSpPr>
        <p:spPr bwMode="auto">
          <a:xfrm>
            <a:off x="3352800" y="2808288"/>
            <a:ext cx="2971800" cy="533400"/>
          </a:xfrm>
          <a:prstGeom prst="rect">
            <a:avLst/>
          </a:prstGeom>
          <a:solidFill>
            <a:schemeClr val="bg1"/>
          </a:solidFill>
          <a:ln w="9525" algn="ctr">
            <a:solidFill>
              <a:schemeClr val="tx1"/>
            </a:solidFill>
            <a:round/>
            <a:headEnd/>
            <a:tailEnd/>
          </a:ln>
        </p:spPr>
        <p:txBody>
          <a:bodyPr/>
          <a:lstStyle/>
          <a:p>
            <a:endParaRPr lang="en-US"/>
          </a:p>
        </p:txBody>
      </p:sp>
      <p:sp>
        <p:nvSpPr>
          <p:cNvPr id="11271" name="Rectangle 34"/>
          <p:cNvSpPr>
            <a:spLocks noChangeArrowheads="1"/>
          </p:cNvSpPr>
          <p:nvPr/>
        </p:nvSpPr>
        <p:spPr bwMode="auto">
          <a:xfrm>
            <a:off x="3352800" y="2209800"/>
            <a:ext cx="1042988" cy="523875"/>
          </a:xfrm>
          <a:prstGeom prst="rect">
            <a:avLst/>
          </a:prstGeom>
          <a:noFill/>
          <a:ln w="9525">
            <a:noFill/>
            <a:miter lim="800000"/>
            <a:headEnd/>
            <a:tailEnd/>
          </a:ln>
        </p:spPr>
        <p:txBody>
          <a:bodyPr wrap="none">
            <a:spAutoFit/>
          </a:bodyPr>
          <a:lstStyle/>
          <a:p>
            <a:r>
              <a:rPr lang="en-US" sz="2800"/>
              <a:t>M</a:t>
            </a:r>
            <a:r>
              <a:rPr lang="en-US" sz="2800" baseline="-25000"/>
              <a:t>target</a:t>
            </a:r>
            <a:endParaRPr lang="en-US" sz="2800"/>
          </a:p>
        </p:txBody>
      </p:sp>
      <p:sp>
        <p:nvSpPr>
          <p:cNvPr id="11272" name="Rectangle 35"/>
          <p:cNvSpPr>
            <a:spLocks noChangeArrowheads="1"/>
          </p:cNvSpPr>
          <p:nvPr/>
        </p:nvSpPr>
        <p:spPr bwMode="auto">
          <a:xfrm>
            <a:off x="990600" y="3525838"/>
            <a:ext cx="2971800" cy="533400"/>
          </a:xfrm>
          <a:prstGeom prst="rect">
            <a:avLst/>
          </a:prstGeom>
          <a:solidFill>
            <a:schemeClr val="bg1"/>
          </a:solidFill>
          <a:ln w="9525" algn="ctr">
            <a:solidFill>
              <a:schemeClr val="tx1"/>
            </a:solidFill>
            <a:round/>
            <a:headEnd/>
            <a:tailEnd/>
          </a:ln>
        </p:spPr>
        <p:txBody>
          <a:bodyPr/>
          <a:lstStyle/>
          <a:p>
            <a:endParaRPr lang="en-US"/>
          </a:p>
        </p:txBody>
      </p:sp>
      <p:sp>
        <p:nvSpPr>
          <p:cNvPr id="11273" name="Rectangle 36"/>
          <p:cNvSpPr>
            <a:spLocks noChangeArrowheads="1"/>
          </p:cNvSpPr>
          <p:nvPr/>
        </p:nvSpPr>
        <p:spPr bwMode="auto">
          <a:xfrm>
            <a:off x="5105400" y="2808288"/>
            <a:ext cx="381000" cy="533400"/>
          </a:xfrm>
          <a:prstGeom prst="rect">
            <a:avLst/>
          </a:prstGeom>
          <a:solidFill>
            <a:schemeClr val="accent1"/>
          </a:solidFill>
          <a:ln w="9525" algn="ctr">
            <a:solidFill>
              <a:schemeClr val="tx1"/>
            </a:solidFill>
            <a:round/>
            <a:headEnd/>
            <a:tailEnd/>
          </a:ln>
        </p:spPr>
        <p:txBody>
          <a:bodyPr/>
          <a:lstStyle/>
          <a:p>
            <a:r>
              <a:rPr lang="en-US" sz="2400"/>
              <a:t>L</a:t>
            </a:r>
          </a:p>
        </p:txBody>
      </p:sp>
      <p:cxnSp>
        <p:nvCxnSpPr>
          <p:cNvPr id="11274" name="Shape 38"/>
          <p:cNvCxnSpPr>
            <a:cxnSpLocks noChangeShapeType="1"/>
            <a:stCxn id="11272" idx="3"/>
            <a:endCxn id="11273" idx="2"/>
          </p:cNvCxnSpPr>
          <p:nvPr/>
        </p:nvCxnSpPr>
        <p:spPr bwMode="auto">
          <a:xfrm flipV="1">
            <a:off x="3962400" y="3341688"/>
            <a:ext cx="1333500" cy="450850"/>
          </a:xfrm>
          <a:prstGeom prst="bentConnector2">
            <a:avLst/>
          </a:prstGeom>
          <a:noFill/>
          <a:ln w="9525" algn="ctr">
            <a:solidFill>
              <a:schemeClr val="tx1"/>
            </a:solidFill>
            <a:round/>
            <a:headEnd/>
            <a:tailEnd type="arrow" w="med" len="med"/>
          </a:ln>
        </p:spPr>
      </p:cxnSp>
      <p:sp>
        <p:nvSpPr>
          <p:cNvPr id="11275" name="Rectangle 39"/>
          <p:cNvSpPr>
            <a:spLocks noChangeArrowheads="1"/>
          </p:cNvSpPr>
          <p:nvPr/>
        </p:nvSpPr>
        <p:spPr bwMode="auto">
          <a:xfrm>
            <a:off x="990600" y="3001963"/>
            <a:ext cx="955675" cy="523875"/>
          </a:xfrm>
          <a:prstGeom prst="rect">
            <a:avLst/>
          </a:prstGeom>
          <a:noFill/>
          <a:ln w="9525">
            <a:noFill/>
            <a:miter lim="800000"/>
            <a:headEnd/>
            <a:tailEnd/>
          </a:ln>
        </p:spPr>
        <p:txBody>
          <a:bodyPr wrap="none">
            <a:spAutoFit/>
          </a:bodyPr>
          <a:lstStyle/>
          <a:p>
            <a:r>
              <a:rPr lang="en-US" sz="2800"/>
              <a:t>R</a:t>
            </a:r>
            <a:r>
              <a:rPr lang="en-US" sz="2800" baseline="-25000"/>
              <a:t>index</a:t>
            </a:r>
            <a:endParaRPr lang="en-US" sz="2800"/>
          </a:p>
        </p:txBody>
      </p:sp>
      <p:sp>
        <p:nvSpPr>
          <p:cNvPr id="41" name="Rounded Rectangular Callout 40"/>
          <p:cNvSpPr>
            <a:spLocks noChangeArrowheads="1"/>
          </p:cNvSpPr>
          <p:nvPr/>
        </p:nvSpPr>
        <p:spPr bwMode="auto">
          <a:xfrm>
            <a:off x="6553200" y="2471736"/>
            <a:ext cx="2514600" cy="1719263"/>
          </a:xfrm>
          <a:prstGeom prst="wedgeRoundRectCallout">
            <a:avLst>
              <a:gd name="adj1" fmla="val -73483"/>
              <a:gd name="adj2" fmla="val 64034"/>
              <a:gd name="adj3" fmla="val 16667"/>
            </a:avLst>
          </a:prstGeom>
          <a:solidFill>
            <a:srgbClr val="FFFFCC"/>
          </a:solidFill>
          <a:ln w="9525" algn="ctr">
            <a:solidFill>
              <a:schemeClr val="tx1"/>
            </a:solidFill>
            <a:round/>
            <a:headEnd/>
            <a:tailEnd/>
          </a:ln>
        </p:spPr>
        <p:txBody>
          <a:bodyPr/>
          <a:lstStyle/>
          <a:p>
            <a:r>
              <a:rPr lang="en-US" sz="2000" dirty="0"/>
              <a:t>We need this indivisible instruction to turn on the lock-bit in the object to be </a:t>
            </a:r>
            <a:r>
              <a:rPr lang="en-US" sz="2000" dirty="0" smtClean="0"/>
              <a:t>locked</a:t>
            </a:r>
            <a:r>
              <a:rPr lang="en-US" sz="2000" dirty="0"/>
              <a:t>.</a:t>
            </a:r>
          </a:p>
        </p:txBody>
      </p:sp>
      <p:sp>
        <p:nvSpPr>
          <p:cNvPr id="11277" name="TextBox 41"/>
          <p:cNvSpPr txBox="1">
            <a:spLocks noChangeArrowheads="1"/>
          </p:cNvSpPr>
          <p:nvPr/>
        </p:nvSpPr>
        <p:spPr bwMode="auto">
          <a:xfrm rot="-5400000">
            <a:off x="-566737" y="1641475"/>
            <a:ext cx="1809750" cy="523875"/>
          </a:xfrm>
          <a:prstGeom prst="rect">
            <a:avLst/>
          </a:prstGeom>
          <a:noFill/>
          <a:ln w="9525">
            <a:noFill/>
            <a:miter lim="800000"/>
            <a:headEnd/>
            <a:tailEnd/>
          </a:ln>
        </p:spPr>
        <p:txBody>
          <a:bodyPr wrap="none">
            <a:spAutoFit/>
          </a:bodyPr>
          <a:lstStyle/>
          <a:p>
            <a:r>
              <a:rPr lang="en-US" sz="2800">
                <a:solidFill>
                  <a:srgbClr val="0070C0"/>
                </a:solidFill>
              </a:rPr>
              <a:t>Case Study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solidFill>
                  <a:srgbClr val="FF0000"/>
                </a:solidFill>
              </a:rPr>
              <a:t>MIPS</a:t>
            </a:r>
            <a:r>
              <a:rPr lang="en-US" dirty="0" smtClean="0"/>
              <a:t> Solution of Atomic Operations</a:t>
            </a:r>
          </a:p>
        </p:txBody>
      </p:sp>
      <p:sp>
        <p:nvSpPr>
          <p:cNvPr id="12291" name="Content Placeholder 2"/>
          <p:cNvSpPr>
            <a:spLocks noGrp="1"/>
          </p:cNvSpPr>
          <p:nvPr>
            <p:ph idx="1"/>
          </p:nvPr>
        </p:nvSpPr>
        <p:spPr>
          <a:xfrm>
            <a:off x="381000" y="1066800"/>
            <a:ext cx="8345488" cy="1600200"/>
          </a:xfrm>
        </p:spPr>
        <p:txBody>
          <a:bodyPr/>
          <a:lstStyle/>
          <a:p>
            <a:r>
              <a:rPr lang="en-US" dirty="0" smtClean="0"/>
              <a:t>MIPS Instruction Set implements a pair of specially configured instructions: Load Linked (</a:t>
            </a:r>
            <a:r>
              <a:rPr lang="en-US" dirty="0" smtClean="0">
                <a:solidFill>
                  <a:srgbClr val="0000FF"/>
                </a:solidFill>
              </a:rPr>
              <a:t>LL</a:t>
            </a:r>
            <a:r>
              <a:rPr lang="en-US" dirty="0" smtClean="0"/>
              <a:t>) and </a:t>
            </a:r>
            <a:r>
              <a:rPr lang="en-AU" dirty="0" smtClean="0"/>
              <a:t>Store Conditional (</a:t>
            </a:r>
            <a:r>
              <a:rPr lang="en-AU" dirty="0" smtClean="0">
                <a:solidFill>
                  <a:srgbClr val="0000FF"/>
                </a:solidFill>
              </a:rPr>
              <a:t>SC</a:t>
            </a:r>
            <a:r>
              <a:rPr lang="en-AU" dirty="0" smtClean="0"/>
              <a:t>): SC </a:t>
            </a:r>
            <a:r>
              <a:rPr lang="en-AU" dirty="0" smtClean="0">
                <a:solidFill>
                  <a:srgbClr val="C00000"/>
                </a:solidFill>
              </a:rPr>
              <a:t>cannot</a:t>
            </a:r>
            <a:r>
              <a:rPr lang="en-AU" dirty="0" smtClean="0"/>
              <a:t> write back if the data at the location has been modified.</a:t>
            </a:r>
            <a:endParaRPr lang="en-US" dirty="0" smtClean="0"/>
          </a:p>
        </p:txBody>
      </p:sp>
      <p:sp>
        <p:nvSpPr>
          <p:cNvPr id="12292" name="Slide Number Placeholder 3"/>
          <p:cNvSpPr>
            <a:spLocks noGrp="1"/>
          </p:cNvSpPr>
          <p:nvPr>
            <p:ph type="sldNum" sz="quarter" idx="12"/>
          </p:nvPr>
        </p:nvSpPr>
        <p:spPr>
          <a:noFill/>
        </p:spPr>
        <p:txBody>
          <a:bodyPr/>
          <a:lstStyle/>
          <a:p>
            <a:fld id="{6B62952D-B3F7-437F-9DC1-8B65751F69C9}" type="slidenum">
              <a:rPr lang="en-US" smtClean="0"/>
              <a:pPr/>
              <a:t>6</a:t>
            </a:fld>
            <a:endParaRPr lang="en-US" smtClean="0"/>
          </a:p>
        </p:txBody>
      </p:sp>
      <p:sp>
        <p:nvSpPr>
          <p:cNvPr id="5" name="Rectangle 4"/>
          <p:cNvSpPr/>
          <p:nvPr/>
        </p:nvSpPr>
        <p:spPr>
          <a:xfrm>
            <a:off x="798512" y="2971800"/>
            <a:ext cx="8040688" cy="1570038"/>
          </a:xfrm>
          <a:prstGeom prst="rect">
            <a:avLst/>
          </a:prstGeom>
        </p:spPr>
        <p:txBody>
          <a:bodyPr wrap="square">
            <a:spAutoFit/>
          </a:bodyPr>
          <a:lstStyle/>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rPr>
              <a:t>LW $t1, 0($s1)	#load data $t1 </a:t>
            </a:r>
            <a:r>
              <a:rPr lang="en-US" sz="2400" kern="0" dirty="0">
                <a:latin typeface="Courier New" pitchFamily="49" charset="0"/>
                <a:sym typeface="Wingdings" pitchFamily="2" charset="2"/>
              </a:rPr>
              <a:t> M[$s1]</a:t>
            </a:r>
          </a:p>
          <a:p>
            <a:pPr marL="342900" indent="-342900">
              <a:lnSpc>
                <a:spcPct val="90000"/>
              </a:lnSpc>
              <a:spcBef>
                <a:spcPct val="65000"/>
              </a:spcBef>
              <a:buClr>
                <a:schemeClr val="accent1"/>
              </a:buClr>
              <a:buSzPct val="75000"/>
              <a:tabLst>
                <a:tab pos="3028950" algn="l"/>
              </a:tabLst>
              <a:defRPr/>
            </a:pPr>
            <a:r>
              <a:rPr lang="en-US" sz="2400" kern="0" dirty="0" smtClean="0">
                <a:latin typeface="Courier New" pitchFamily="49" charset="0"/>
                <a:sym typeface="Wingdings" pitchFamily="2" charset="2"/>
              </a:rPr>
              <a:t>AND $t1</a:t>
            </a:r>
            <a:r>
              <a:rPr lang="en-US" sz="2400" kern="0" dirty="0">
                <a:latin typeface="Courier New" pitchFamily="49" charset="0"/>
                <a:sym typeface="Wingdings" pitchFamily="2" charset="2"/>
              </a:rPr>
              <a:t>, </a:t>
            </a:r>
            <a:r>
              <a:rPr lang="en-US" sz="2400" kern="0" dirty="0" smtClean="0">
                <a:latin typeface="Courier New" pitchFamily="49" charset="0"/>
                <a:sym typeface="Wingdings" pitchFamily="2" charset="2"/>
              </a:rPr>
              <a:t>$t1, $t0</a:t>
            </a:r>
            <a:r>
              <a:rPr lang="en-US" sz="2400" kern="0" dirty="0">
                <a:latin typeface="Courier New" pitchFamily="49" charset="0"/>
                <a:sym typeface="Wingdings" pitchFamily="2" charset="2"/>
              </a:rPr>
              <a:t>	# modify data in $t1</a:t>
            </a:r>
            <a:endParaRPr lang="en-US" sz="2400" kern="0" dirty="0">
              <a:latin typeface="Courier New" pitchFamily="49" charset="0"/>
            </a:endParaRPr>
          </a:p>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rPr>
              <a:t>SW $t1, 0($s1)	#store data </a:t>
            </a:r>
            <a:r>
              <a:rPr lang="en-US" sz="2400" kern="0" dirty="0">
                <a:latin typeface="Courier New" pitchFamily="49" charset="0"/>
                <a:sym typeface="Wingdings" pitchFamily="2" charset="2"/>
              </a:rPr>
              <a:t>M[$s1]  $t1</a:t>
            </a:r>
          </a:p>
        </p:txBody>
      </p:sp>
      <p:sp>
        <p:nvSpPr>
          <p:cNvPr id="7" name="Rectangle 6"/>
          <p:cNvSpPr/>
          <p:nvPr/>
        </p:nvSpPr>
        <p:spPr>
          <a:xfrm>
            <a:off x="798512" y="4983163"/>
            <a:ext cx="8040688" cy="1570037"/>
          </a:xfrm>
          <a:prstGeom prst="rect">
            <a:avLst/>
          </a:prstGeom>
        </p:spPr>
        <p:txBody>
          <a:bodyPr wrap="square">
            <a:spAutoFit/>
          </a:bodyPr>
          <a:lstStyle/>
          <a:p>
            <a:pPr marL="342900" indent="-342900">
              <a:lnSpc>
                <a:spcPct val="90000"/>
              </a:lnSpc>
              <a:spcBef>
                <a:spcPct val="65000"/>
              </a:spcBef>
              <a:buClr>
                <a:schemeClr val="accent1"/>
              </a:buClr>
              <a:buSzPct val="75000"/>
              <a:tabLst>
                <a:tab pos="3028950" algn="l"/>
              </a:tabLst>
              <a:defRPr/>
            </a:pPr>
            <a:r>
              <a:rPr lang="en-US" sz="2400" b="1" kern="0" dirty="0">
                <a:solidFill>
                  <a:srgbClr val="0000FF"/>
                </a:solidFill>
                <a:latin typeface="Courier New" pitchFamily="49" charset="0"/>
              </a:rPr>
              <a:t>LL</a:t>
            </a:r>
            <a:r>
              <a:rPr lang="en-US" sz="2400" kern="0" dirty="0">
                <a:latin typeface="Courier New" pitchFamily="49" charset="0"/>
              </a:rPr>
              <a:t> $t1, 0($s1)	#load data $t1 </a:t>
            </a:r>
            <a:r>
              <a:rPr lang="en-US" sz="2400" kern="0" dirty="0">
                <a:latin typeface="Courier New" pitchFamily="49" charset="0"/>
                <a:sym typeface="Wingdings" pitchFamily="2" charset="2"/>
              </a:rPr>
              <a:t> M[$s1]</a:t>
            </a:r>
          </a:p>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sym typeface="Wingdings" pitchFamily="2" charset="2"/>
              </a:rPr>
              <a:t>AND $t1, $t1, $</a:t>
            </a:r>
            <a:r>
              <a:rPr lang="en-US" sz="2400" kern="0" dirty="0" smtClean="0">
                <a:latin typeface="Courier New" pitchFamily="49" charset="0"/>
                <a:sym typeface="Wingdings" pitchFamily="2" charset="2"/>
              </a:rPr>
              <a:t>t0</a:t>
            </a:r>
            <a:r>
              <a:rPr lang="en-US" sz="2400" kern="0" dirty="0">
                <a:latin typeface="Courier New" pitchFamily="49" charset="0"/>
                <a:sym typeface="Wingdings" pitchFamily="2" charset="2"/>
              </a:rPr>
              <a:t>	# modify data in $t1</a:t>
            </a:r>
            <a:endParaRPr lang="en-US" sz="2400" kern="0" dirty="0">
              <a:latin typeface="Courier New" pitchFamily="49" charset="0"/>
            </a:endParaRPr>
          </a:p>
          <a:p>
            <a:pPr marL="342900" indent="-342900">
              <a:lnSpc>
                <a:spcPct val="90000"/>
              </a:lnSpc>
              <a:spcBef>
                <a:spcPct val="65000"/>
              </a:spcBef>
              <a:buClr>
                <a:schemeClr val="accent1"/>
              </a:buClr>
              <a:buSzPct val="75000"/>
              <a:tabLst>
                <a:tab pos="3028950" algn="l"/>
              </a:tabLst>
              <a:defRPr/>
            </a:pPr>
            <a:r>
              <a:rPr lang="en-US" sz="2400" b="1" kern="0" dirty="0">
                <a:solidFill>
                  <a:srgbClr val="0000FF"/>
                </a:solidFill>
                <a:latin typeface="Courier New" pitchFamily="49" charset="0"/>
              </a:rPr>
              <a:t>SC</a:t>
            </a:r>
            <a:r>
              <a:rPr lang="en-US" sz="2400" kern="0" dirty="0">
                <a:latin typeface="Courier New" pitchFamily="49" charset="0"/>
              </a:rPr>
              <a:t> $t1, 0($s1)	#store data </a:t>
            </a:r>
            <a:r>
              <a:rPr lang="en-US" sz="2400" kern="0" dirty="0">
                <a:latin typeface="Courier New" pitchFamily="49" charset="0"/>
                <a:sym typeface="Wingdings" pitchFamily="2" charset="2"/>
              </a:rPr>
              <a:t>M[$s1]  $t1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EED1F22-A1F7-4FE7-AC56-FB18D8B49DED}" type="slidenum">
              <a:rPr lang="en-US" smtClean="0"/>
              <a:pPr/>
              <a:t>7</a:t>
            </a:fld>
            <a:endParaRPr lang="en-US" smtClean="0"/>
          </a:p>
        </p:txBody>
      </p:sp>
      <p:sp>
        <p:nvSpPr>
          <p:cNvPr id="9219" name="Rectangle 2"/>
          <p:cNvSpPr>
            <a:spLocks noGrp="1" noChangeArrowheads="1"/>
          </p:cNvSpPr>
          <p:nvPr>
            <p:ph type="title"/>
          </p:nvPr>
        </p:nvSpPr>
        <p:spPr>
          <a:xfrm>
            <a:off x="874713" y="0"/>
            <a:ext cx="8193087" cy="623888"/>
          </a:xfrm>
        </p:spPr>
        <p:txBody>
          <a:bodyPr/>
          <a:lstStyle/>
          <a:p>
            <a:pPr eaLnBrk="1" hangingPunct="1"/>
            <a:r>
              <a:rPr lang="en-US" sz="2800" smtClean="0"/>
              <a:t>Semaphore: Managing Multiple Identical Resources</a:t>
            </a:r>
          </a:p>
        </p:txBody>
      </p:sp>
      <p:sp>
        <p:nvSpPr>
          <p:cNvPr id="6148" name="Rectangle 3"/>
          <p:cNvSpPr>
            <a:spLocks noGrp="1" noChangeArrowheads="1"/>
          </p:cNvSpPr>
          <p:nvPr>
            <p:ph type="body" idx="1"/>
          </p:nvPr>
        </p:nvSpPr>
        <p:spPr>
          <a:xfrm>
            <a:off x="685800" y="990600"/>
            <a:ext cx="8269288" cy="5334000"/>
          </a:xfrm>
        </p:spPr>
        <p:txBody>
          <a:bodyPr/>
          <a:lstStyle/>
          <a:p>
            <a:pPr eaLnBrk="1" hangingPunct="1">
              <a:tabLst>
                <a:tab pos="914400" algn="l"/>
                <a:tab pos="2006600" algn="l"/>
                <a:tab pos="2578100" algn="l"/>
              </a:tabLst>
            </a:pPr>
            <a:r>
              <a:rPr lang="en-US" smtClean="0"/>
              <a:t>A</a:t>
            </a:r>
            <a:r>
              <a:rPr lang="en-US" b="1" smtClean="0"/>
              <a:t> Semaphore</a:t>
            </a:r>
            <a:r>
              <a:rPr lang="en-US" smtClean="0"/>
              <a:t> is a flag preventing more processes (P) than permitted from accessing a pool of resources (R) at the same time: P </a:t>
            </a:r>
            <a:r>
              <a:rPr lang="en-US" smtClean="0">
                <a:sym typeface="Symbol" pitchFamily="18" charset="2"/>
              </a:rPr>
              <a:t></a:t>
            </a:r>
            <a:r>
              <a:rPr lang="en-US" smtClean="0"/>
              <a:t> R</a:t>
            </a:r>
          </a:p>
          <a:p>
            <a:pPr eaLnBrk="1" hangingPunct="1">
              <a:tabLst>
                <a:tab pos="914400" algn="l"/>
                <a:tab pos="2006600" algn="l"/>
                <a:tab pos="2578100" algn="l"/>
              </a:tabLst>
            </a:pPr>
            <a:r>
              <a:rPr lang="en-US" smtClean="0"/>
              <a:t>A semaphore is usually implemented by a non-negative integer </a:t>
            </a:r>
            <a:r>
              <a:rPr lang="en-US" i="1" smtClean="0"/>
              <a:t>s</a:t>
            </a:r>
            <a:r>
              <a:rPr lang="en-US" smtClean="0"/>
              <a:t> ≥ 0, which can be modified by certain operations only, such as Unix system calls </a:t>
            </a:r>
            <a:r>
              <a:rPr lang="en-US" b="1" smtClean="0"/>
              <a:t>wait(s)</a:t>
            </a:r>
            <a:r>
              <a:rPr lang="en-US" smtClean="0"/>
              <a:t> and </a:t>
            </a:r>
            <a:r>
              <a:rPr lang="en-US" b="1" smtClean="0"/>
              <a:t>signal(s)</a:t>
            </a:r>
            <a:r>
              <a:rPr lang="en-US" smtClean="0"/>
              <a:t>:</a:t>
            </a:r>
          </a:p>
          <a:p>
            <a:pPr eaLnBrk="1" hangingPunct="1">
              <a:tabLst>
                <a:tab pos="914400" algn="l"/>
                <a:tab pos="2006600" algn="l"/>
                <a:tab pos="2578100" algn="l"/>
              </a:tabLst>
            </a:pPr>
            <a:endParaRPr lang="en-US" smtClean="0"/>
          </a:p>
          <a:p>
            <a:pPr eaLnBrk="1" hangingPunct="1">
              <a:lnSpc>
                <a:spcPct val="120000"/>
              </a:lnSpc>
              <a:buFont typeface="Wingdings" pitchFamily="2" charset="2"/>
              <a:buNone/>
              <a:tabLst>
                <a:tab pos="914400" algn="l"/>
                <a:tab pos="2006600" algn="l"/>
                <a:tab pos="2578100" algn="l"/>
              </a:tabLst>
            </a:pPr>
            <a:r>
              <a:rPr lang="en-US" smtClean="0">
                <a:latin typeface="Arial" charset="0"/>
              </a:rPr>
              <a:t>	wait(s):	</a:t>
            </a:r>
            <a:r>
              <a:rPr lang="en-US" b="1" smtClean="0">
                <a:latin typeface="Arial" charset="0"/>
              </a:rPr>
              <a:t>if</a:t>
            </a:r>
            <a:r>
              <a:rPr lang="en-US" smtClean="0">
                <a:latin typeface="Arial" charset="0"/>
              </a:rPr>
              <a:t>  s &gt; 0  </a:t>
            </a:r>
            <a:r>
              <a:rPr lang="en-US" b="1" smtClean="0">
                <a:latin typeface="Arial" charset="0"/>
              </a:rPr>
              <a:t>then</a:t>
            </a:r>
            <a:r>
              <a:rPr lang="en-US" smtClean="0">
                <a:latin typeface="Arial" charset="0"/>
              </a:rPr>
              <a:t>  s := s - 1  </a:t>
            </a:r>
            <a:r>
              <a:rPr lang="en-US" b="1" smtClean="0">
                <a:latin typeface="Arial" charset="0"/>
              </a:rPr>
              <a:t>else</a:t>
            </a:r>
            <a:r>
              <a:rPr lang="en-US" smtClean="0">
                <a:latin typeface="Arial" charset="0"/>
              </a:rPr>
              <a:t/>
            </a:r>
            <a:br>
              <a:rPr lang="en-US" smtClean="0">
                <a:latin typeface="Arial" charset="0"/>
              </a:rPr>
            </a:br>
            <a:r>
              <a:rPr lang="en-US" smtClean="0">
                <a:latin typeface="Arial" charset="0"/>
              </a:rPr>
              <a:t>			wait until  s &gt; 0, then s := s - 1;</a:t>
            </a:r>
          </a:p>
          <a:p>
            <a:pPr eaLnBrk="1" hangingPunct="1">
              <a:buFont typeface="Wingdings" pitchFamily="2" charset="2"/>
              <a:buNone/>
              <a:tabLst>
                <a:tab pos="914400" algn="l"/>
                <a:tab pos="2006600" algn="l"/>
                <a:tab pos="2578100" algn="l"/>
              </a:tabLst>
            </a:pPr>
            <a:r>
              <a:rPr lang="en-US" smtClean="0">
                <a:latin typeface="Arial" charset="0"/>
              </a:rPr>
              <a:t>	signal(s):	s := s + 1;</a:t>
            </a:r>
          </a:p>
        </p:txBody>
      </p:sp>
      <p:grpSp>
        <p:nvGrpSpPr>
          <p:cNvPr id="2" name="Group 9"/>
          <p:cNvGrpSpPr>
            <a:grpSpLocks/>
          </p:cNvGrpSpPr>
          <p:nvPr/>
        </p:nvGrpSpPr>
        <p:grpSpPr bwMode="auto">
          <a:xfrm>
            <a:off x="3200400" y="3957638"/>
            <a:ext cx="5911850" cy="1200150"/>
            <a:chOff x="3200400" y="3957935"/>
            <a:chExt cx="5912543" cy="1200329"/>
          </a:xfrm>
        </p:grpSpPr>
        <p:sp>
          <p:nvSpPr>
            <p:cNvPr id="9225" name="TextBox 4"/>
            <p:cNvSpPr txBox="1">
              <a:spLocks noChangeArrowheads="1"/>
            </p:cNvSpPr>
            <p:nvPr/>
          </p:nvSpPr>
          <p:spPr bwMode="auto">
            <a:xfrm>
              <a:off x="5791200" y="3957935"/>
              <a:ext cx="3321743" cy="1200329"/>
            </a:xfrm>
            <a:prstGeom prst="rect">
              <a:avLst/>
            </a:prstGeom>
            <a:noFill/>
            <a:ln w="9525">
              <a:noFill/>
              <a:miter lim="800000"/>
              <a:headEnd/>
              <a:tailEnd/>
            </a:ln>
          </p:spPr>
          <p:txBody>
            <a:bodyPr wrap="none">
              <a:spAutoFit/>
            </a:bodyPr>
            <a:lstStyle/>
            <a:p>
              <a:r>
                <a:rPr lang="en-US" sz="2400">
                  <a:solidFill>
                    <a:schemeClr val="tx2"/>
                  </a:solidFill>
                </a:rPr>
                <a:t>Indivisible operations</a:t>
              </a:r>
            </a:p>
            <a:p>
              <a:r>
                <a:rPr lang="en-US" sz="2400">
                  <a:solidFill>
                    <a:schemeClr val="tx2"/>
                  </a:solidFill>
                </a:rPr>
                <a:t>	      supported by </a:t>
              </a:r>
            </a:p>
            <a:p>
              <a:r>
                <a:rPr lang="en-US" sz="2400">
                  <a:solidFill>
                    <a:schemeClr val="tx2"/>
                  </a:solidFill>
                </a:rPr>
                <a:t>		hardware</a:t>
              </a:r>
            </a:p>
          </p:txBody>
        </p:sp>
        <p:sp>
          <p:nvSpPr>
            <p:cNvPr id="9226" name="Freeform 5"/>
            <p:cNvSpPr>
              <a:spLocks noChangeArrowheads="1"/>
            </p:cNvSpPr>
            <p:nvPr/>
          </p:nvSpPr>
          <p:spPr bwMode="auto">
            <a:xfrm>
              <a:off x="3200400" y="4191000"/>
              <a:ext cx="3213100" cy="584200"/>
            </a:xfrm>
            <a:custGeom>
              <a:avLst/>
              <a:gdLst>
                <a:gd name="T0" fmla="*/ 0 w 3213100"/>
                <a:gd name="T1" fmla="*/ 584200 h 584200"/>
                <a:gd name="T2" fmla="*/ 76200 w 3213100"/>
                <a:gd name="T3" fmla="*/ 381000 h 584200"/>
                <a:gd name="T4" fmla="*/ 2057400 w 3213100"/>
                <a:gd name="T5" fmla="*/ 381000 h 584200"/>
                <a:gd name="T6" fmla="*/ 2590800 w 3213100"/>
                <a:gd name="T7" fmla="*/ 0 h 584200"/>
                <a:gd name="T8" fmla="*/ 2336800 w 3213100"/>
                <a:gd name="T9" fmla="*/ 381000 h 584200"/>
                <a:gd name="T10" fmla="*/ 3124200 w 3213100"/>
                <a:gd name="T11" fmla="*/ 381000 h 584200"/>
                <a:gd name="T12" fmla="*/ 3213100 w 3213100"/>
                <a:gd name="T13" fmla="*/ 520700 h 584200"/>
                <a:gd name="T14" fmla="*/ 0 60000 65536"/>
                <a:gd name="T15" fmla="*/ 0 60000 65536"/>
                <a:gd name="T16" fmla="*/ 0 60000 65536"/>
                <a:gd name="T17" fmla="*/ 0 60000 65536"/>
                <a:gd name="T18" fmla="*/ 0 60000 65536"/>
                <a:gd name="T19" fmla="*/ 0 60000 65536"/>
                <a:gd name="T20" fmla="*/ 0 60000 65536"/>
                <a:gd name="T21" fmla="*/ 0 w 3213100"/>
                <a:gd name="T22" fmla="*/ 0 h 584200"/>
                <a:gd name="T23" fmla="*/ 3213100 w 3213100"/>
                <a:gd name="T24" fmla="*/ 584200 h 584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13100" h="584200">
                  <a:moveTo>
                    <a:pt x="0" y="584200"/>
                  </a:moveTo>
                  <a:lnTo>
                    <a:pt x="76200" y="381000"/>
                  </a:lnTo>
                  <a:lnTo>
                    <a:pt x="2057400" y="381000"/>
                  </a:lnTo>
                  <a:lnTo>
                    <a:pt x="2590800" y="0"/>
                  </a:lnTo>
                  <a:lnTo>
                    <a:pt x="2336800" y="381000"/>
                  </a:lnTo>
                  <a:lnTo>
                    <a:pt x="3124200" y="381000"/>
                  </a:lnTo>
                  <a:lnTo>
                    <a:pt x="3213100" y="520700"/>
                  </a:lnTo>
                </a:path>
              </a:pathLst>
            </a:custGeom>
            <a:noFill/>
            <a:ln w="9525" algn="ctr">
              <a:solidFill>
                <a:schemeClr val="tx1"/>
              </a:solidFill>
              <a:round/>
              <a:headEnd/>
              <a:tailEnd/>
            </a:ln>
          </p:spPr>
          <p:txBody>
            <a:bodyPr/>
            <a:lstStyle/>
            <a:p>
              <a:endParaRPr lang="en-US"/>
            </a:p>
          </p:txBody>
        </p:sp>
      </p:grpSp>
      <p:grpSp>
        <p:nvGrpSpPr>
          <p:cNvPr id="3" name="Group 10"/>
          <p:cNvGrpSpPr>
            <a:grpSpLocks/>
          </p:cNvGrpSpPr>
          <p:nvPr/>
        </p:nvGrpSpPr>
        <p:grpSpPr bwMode="auto">
          <a:xfrm>
            <a:off x="4940300" y="5664200"/>
            <a:ext cx="3213100" cy="1046163"/>
            <a:chOff x="4940300" y="5664200"/>
            <a:chExt cx="3213100" cy="1045865"/>
          </a:xfrm>
        </p:grpSpPr>
        <p:sp>
          <p:nvSpPr>
            <p:cNvPr id="9223" name="Freeform 7"/>
            <p:cNvSpPr>
              <a:spLocks noChangeArrowheads="1"/>
            </p:cNvSpPr>
            <p:nvPr/>
          </p:nvSpPr>
          <p:spPr bwMode="auto">
            <a:xfrm flipH="1" flipV="1">
              <a:off x="4940300" y="5664200"/>
              <a:ext cx="3213100" cy="584200"/>
            </a:xfrm>
            <a:custGeom>
              <a:avLst/>
              <a:gdLst>
                <a:gd name="T0" fmla="*/ 0 w 3213100"/>
                <a:gd name="T1" fmla="*/ 584200 h 584200"/>
                <a:gd name="T2" fmla="*/ 76200 w 3213100"/>
                <a:gd name="T3" fmla="*/ 381000 h 584200"/>
                <a:gd name="T4" fmla="*/ 2057400 w 3213100"/>
                <a:gd name="T5" fmla="*/ 381000 h 584200"/>
                <a:gd name="T6" fmla="*/ 2590800 w 3213100"/>
                <a:gd name="T7" fmla="*/ 0 h 584200"/>
                <a:gd name="T8" fmla="*/ 2336800 w 3213100"/>
                <a:gd name="T9" fmla="*/ 381000 h 584200"/>
                <a:gd name="T10" fmla="*/ 3124200 w 3213100"/>
                <a:gd name="T11" fmla="*/ 381000 h 584200"/>
                <a:gd name="T12" fmla="*/ 3213100 w 3213100"/>
                <a:gd name="T13" fmla="*/ 520700 h 584200"/>
                <a:gd name="T14" fmla="*/ 0 60000 65536"/>
                <a:gd name="T15" fmla="*/ 0 60000 65536"/>
                <a:gd name="T16" fmla="*/ 0 60000 65536"/>
                <a:gd name="T17" fmla="*/ 0 60000 65536"/>
                <a:gd name="T18" fmla="*/ 0 60000 65536"/>
                <a:gd name="T19" fmla="*/ 0 60000 65536"/>
                <a:gd name="T20" fmla="*/ 0 60000 65536"/>
                <a:gd name="T21" fmla="*/ 0 w 3213100"/>
                <a:gd name="T22" fmla="*/ 0 h 584200"/>
                <a:gd name="T23" fmla="*/ 3213100 w 3213100"/>
                <a:gd name="T24" fmla="*/ 584200 h 584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13100" h="584200">
                  <a:moveTo>
                    <a:pt x="0" y="584200"/>
                  </a:moveTo>
                  <a:lnTo>
                    <a:pt x="76200" y="381000"/>
                  </a:lnTo>
                  <a:lnTo>
                    <a:pt x="2057400" y="381000"/>
                  </a:lnTo>
                  <a:lnTo>
                    <a:pt x="2590800" y="0"/>
                  </a:lnTo>
                  <a:lnTo>
                    <a:pt x="2336800" y="381000"/>
                  </a:lnTo>
                  <a:lnTo>
                    <a:pt x="3124200" y="381000"/>
                  </a:lnTo>
                  <a:lnTo>
                    <a:pt x="3213100" y="520700"/>
                  </a:lnTo>
                </a:path>
              </a:pathLst>
            </a:custGeom>
            <a:noFill/>
            <a:ln w="9525" algn="ctr">
              <a:solidFill>
                <a:schemeClr val="tx1"/>
              </a:solidFill>
              <a:round/>
              <a:headEnd/>
              <a:tailEnd/>
            </a:ln>
          </p:spPr>
          <p:txBody>
            <a:bodyPr/>
            <a:lstStyle/>
            <a:p>
              <a:endParaRPr lang="en-US"/>
            </a:p>
          </p:txBody>
        </p:sp>
        <p:sp>
          <p:nvSpPr>
            <p:cNvPr id="9224" name="TextBox 8"/>
            <p:cNvSpPr txBox="1">
              <a:spLocks noChangeArrowheads="1"/>
            </p:cNvSpPr>
            <p:nvPr/>
          </p:nvSpPr>
          <p:spPr bwMode="auto">
            <a:xfrm>
              <a:off x="4985064" y="6248400"/>
              <a:ext cx="2856872" cy="461665"/>
            </a:xfrm>
            <a:prstGeom prst="rect">
              <a:avLst/>
            </a:prstGeom>
            <a:noFill/>
            <a:ln w="9525">
              <a:noFill/>
              <a:miter lim="800000"/>
              <a:headEnd/>
              <a:tailEnd/>
            </a:ln>
          </p:spPr>
          <p:txBody>
            <a:bodyPr wrap="none">
              <a:spAutoFit/>
            </a:bodyPr>
            <a:lstStyle/>
            <a:p>
              <a:r>
                <a:rPr lang="en-US" sz="2400">
                  <a:solidFill>
                    <a:schemeClr val="tx2"/>
                  </a:solidFill>
                </a:rPr>
                <a:t>Indivisible operations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wipe(up)">
                                      <p:cBhvr>
                                        <p:cTn id="7" dur="500"/>
                                        <p:tgtEl>
                                          <p:spTgt spid="6148">
                                            <p:txEl>
                                              <p:pRg st="1" end="1"/>
                                            </p:txEl>
                                          </p:spTgt>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animEffect transition="in" filter="wipe(up)">
                                      <p:cBhvr>
                                        <p:cTn id="11" dur="500"/>
                                        <p:tgtEl>
                                          <p:spTgt spid="6148">
                                            <p:txEl>
                                              <p:pRg st="3" end="3"/>
                                            </p:txEl>
                                          </p:spTgt>
                                        </p:tgtEl>
                                      </p:cBhvr>
                                    </p:animEffect>
                                  </p:childTnLst>
                                </p:cTn>
                              </p:par>
                            </p:childTnLst>
                          </p:cTn>
                        </p:par>
                        <p:par>
                          <p:cTn id="12" fill="hold" nodeType="afterGroup">
                            <p:stCondLst>
                              <p:cond delay="2500"/>
                            </p:stCondLst>
                            <p:childTnLst>
                              <p:par>
                                <p:cTn id="13" presetID="22" presetClass="entr" presetSubtype="1" fill="hold" nodeType="after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animEffect transition="in" filter="wipe(up)">
                                      <p:cBhvr>
                                        <p:cTn id="15" dur="500"/>
                                        <p:tgtEl>
                                          <p:spTgt spid="614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5320ED87-B238-46CD-B7C9-1AB9E07EB0E6}" type="slidenum">
              <a:rPr lang="en-US" smtClean="0"/>
              <a:pPr/>
              <a:t>8</a:t>
            </a:fld>
            <a:endParaRPr lang="en-US" smtClean="0"/>
          </a:p>
        </p:txBody>
      </p:sp>
      <p:sp>
        <p:nvSpPr>
          <p:cNvPr id="13315" name="Rectangle 2"/>
          <p:cNvSpPr>
            <a:spLocks noGrp="1" noChangeArrowheads="1"/>
          </p:cNvSpPr>
          <p:nvPr>
            <p:ph type="title"/>
          </p:nvPr>
        </p:nvSpPr>
        <p:spPr/>
        <p:txBody>
          <a:bodyPr/>
          <a:lstStyle/>
          <a:p>
            <a:pPr eaLnBrk="1" hangingPunct="1"/>
            <a:r>
              <a:rPr lang="en-US" dirty="0" smtClean="0"/>
              <a:t>C# Semaphore </a:t>
            </a:r>
          </a:p>
        </p:txBody>
      </p:sp>
      <p:sp>
        <p:nvSpPr>
          <p:cNvPr id="13316" name="Rectangle 3"/>
          <p:cNvSpPr>
            <a:spLocks noGrp="1" noChangeArrowheads="1"/>
          </p:cNvSpPr>
          <p:nvPr>
            <p:ph type="body" idx="1"/>
          </p:nvPr>
        </p:nvSpPr>
        <p:spPr>
          <a:xfrm>
            <a:off x="533400" y="1524000"/>
            <a:ext cx="8421688" cy="4608513"/>
          </a:xfrm>
        </p:spPr>
        <p:txBody>
          <a:bodyPr/>
          <a:lstStyle/>
          <a:p>
            <a:pPr eaLnBrk="1" hangingPunct="1">
              <a:lnSpc>
                <a:spcPct val="90000"/>
              </a:lnSpc>
            </a:pPr>
            <a:r>
              <a:rPr lang="en-US" dirty="0" smtClean="0"/>
              <a:t>A </a:t>
            </a:r>
            <a:r>
              <a:rPr lang="en-US" b="1" dirty="0" smtClean="0">
                <a:solidFill>
                  <a:schemeClr val="tx2"/>
                </a:solidFill>
              </a:rPr>
              <a:t>Semaphore</a:t>
            </a:r>
            <a:r>
              <a:rPr lang="en-US" dirty="0" smtClean="0"/>
              <a:t> class is defined to control access to a pool of resources. A thread decrements the semaphore </a:t>
            </a:r>
            <a:r>
              <a:rPr lang="en-US" dirty="0" smtClean="0">
                <a:solidFill>
                  <a:srgbClr val="990000"/>
                </a:solidFill>
              </a:rPr>
              <a:t>count</a:t>
            </a:r>
            <a:r>
              <a:rPr lang="en-US" dirty="0" smtClean="0"/>
              <a:t> by calling the </a:t>
            </a:r>
            <a:r>
              <a:rPr lang="en-US" b="1" dirty="0" err="1" smtClean="0">
                <a:solidFill>
                  <a:schemeClr val="tx2"/>
                </a:solidFill>
              </a:rPr>
              <a:t>WaitOne</a:t>
            </a:r>
            <a:r>
              <a:rPr lang="en-US" dirty="0" smtClean="0"/>
              <a:t> method, and increments the semaphore by calling the </a:t>
            </a:r>
            <a:r>
              <a:rPr lang="en-US" b="1" dirty="0" smtClean="0">
                <a:solidFill>
                  <a:schemeClr val="tx2"/>
                </a:solidFill>
              </a:rPr>
              <a:t>Release</a:t>
            </a:r>
            <a:r>
              <a:rPr lang="en-US" dirty="0" smtClean="0"/>
              <a:t> method. </a:t>
            </a:r>
          </a:p>
          <a:p>
            <a:pPr eaLnBrk="1" hangingPunct="1">
              <a:lnSpc>
                <a:spcPct val="90000"/>
              </a:lnSpc>
            </a:pPr>
            <a:r>
              <a:rPr lang="en-US" dirty="0" smtClean="0"/>
              <a:t>When the </a:t>
            </a:r>
            <a:r>
              <a:rPr lang="en-US" dirty="0" smtClean="0">
                <a:solidFill>
                  <a:srgbClr val="990000"/>
                </a:solidFill>
              </a:rPr>
              <a:t>count</a:t>
            </a:r>
            <a:r>
              <a:rPr lang="en-US" dirty="0" smtClean="0"/>
              <a:t> is zero, subsequent requests are blocked until other threads release the semaphore. </a:t>
            </a:r>
          </a:p>
          <a:p>
            <a:pPr eaLnBrk="1" hangingPunct="1">
              <a:lnSpc>
                <a:spcPct val="90000"/>
              </a:lnSpc>
            </a:pPr>
            <a:r>
              <a:rPr lang="en-US" dirty="0" smtClean="0"/>
              <a:t>When all threads have released the semaphore, the count is at the max value specified when the semaphore was created;</a:t>
            </a:r>
          </a:p>
          <a:p>
            <a:pPr eaLnBrk="1" hangingPunct="1">
              <a:lnSpc>
                <a:spcPct val="90000"/>
              </a:lnSpc>
            </a:pPr>
            <a:r>
              <a:rPr lang="en-US" dirty="0" smtClean="0"/>
              <a:t>A release call, when the count is at its max value, will throw an </a:t>
            </a:r>
            <a:r>
              <a:rPr lang="en-US" dirty="0" smtClean="0">
                <a:solidFill>
                  <a:srgbClr val="990000"/>
                </a:solidFill>
              </a:rPr>
              <a:t>exception</a:t>
            </a:r>
            <a:r>
              <a:rPr lang="en-US" dirty="0" smtClean="0"/>
              <a:t>! Why?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4F43C335-C9C7-41F0-8ADF-A73D9C0408C3}" type="slidenum">
              <a:rPr lang="en-US" smtClean="0"/>
              <a:pPr/>
              <a:t>9</a:t>
            </a:fld>
            <a:endParaRPr lang="en-US" smtClean="0"/>
          </a:p>
        </p:txBody>
      </p:sp>
      <p:sp>
        <p:nvSpPr>
          <p:cNvPr id="14339" name="Rectangle 2"/>
          <p:cNvSpPr>
            <a:spLocks noGrp="1" noChangeArrowheads="1"/>
          </p:cNvSpPr>
          <p:nvPr>
            <p:ph type="title"/>
          </p:nvPr>
        </p:nvSpPr>
        <p:spPr>
          <a:xfrm>
            <a:off x="1447800" y="76200"/>
            <a:ext cx="7620000" cy="623888"/>
          </a:xfrm>
        </p:spPr>
        <p:txBody>
          <a:bodyPr/>
          <a:lstStyle/>
          <a:p>
            <a:pPr eaLnBrk="1" hangingPunct="1"/>
            <a:r>
              <a:rPr lang="en-US" sz="2800" dirty="0" smtClean="0"/>
              <a:t>Example</a:t>
            </a:r>
            <a:r>
              <a:rPr lang="en-US" sz="2400" dirty="0" smtClean="0"/>
              <a:t>: </a:t>
            </a:r>
            <a:r>
              <a:rPr lang="en-US" sz="2400" noProof="1" smtClean="0">
                <a:solidFill>
                  <a:srgbClr val="008000"/>
                </a:solidFill>
              </a:rPr>
              <a:t>A semaphore that simulates a resource pool</a:t>
            </a:r>
            <a:endParaRPr lang="en-US" sz="2400" dirty="0" smtClean="0">
              <a:solidFill>
                <a:srgbClr val="008000"/>
              </a:solidFill>
            </a:endParaRPr>
          </a:p>
        </p:txBody>
      </p:sp>
      <p:sp>
        <p:nvSpPr>
          <p:cNvPr id="14340" name="Rectangle 3"/>
          <p:cNvSpPr>
            <a:spLocks noGrp="1" noChangeArrowheads="1"/>
          </p:cNvSpPr>
          <p:nvPr>
            <p:ph type="body" idx="1"/>
          </p:nvPr>
        </p:nvSpPr>
        <p:spPr>
          <a:xfrm>
            <a:off x="457200" y="914400"/>
            <a:ext cx="8534400" cy="5943600"/>
          </a:xfrm>
          <a:solidFill>
            <a:schemeClr val="bg1"/>
          </a:solidFill>
        </p:spPr>
        <p:txBody>
          <a:bodyPr/>
          <a:lstStyle/>
          <a:p>
            <a:pPr eaLnBrk="1" hangingPunct="1">
              <a:buFont typeface="Wingdings" pitchFamily="2" charset="2"/>
              <a:buNone/>
            </a:pPr>
            <a:r>
              <a:rPr lang="en-US" sz="1800" noProof="1" smtClean="0">
                <a:latin typeface="Arial" charset="0"/>
              </a:rPr>
              <a:t>using System;  </a:t>
            </a:r>
            <a:r>
              <a:rPr lang="en-US" sz="1800" dirty="0" smtClean="0">
                <a:solidFill>
                  <a:srgbClr val="008000"/>
                </a:solidFill>
                <a:latin typeface="Arial" charset="0"/>
              </a:rPr>
              <a:t> </a:t>
            </a:r>
            <a:r>
              <a:rPr lang="en-US" sz="1800" noProof="1" smtClean="0">
                <a:latin typeface="Arial" charset="0"/>
              </a:rPr>
              <a:t>using System.Threading;</a:t>
            </a:r>
          </a:p>
          <a:p>
            <a:pPr eaLnBrk="1" hangingPunct="1">
              <a:buFont typeface="Wingdings" pitchFamily="2" charset="2"/>
              <a:buNone/>
            </a:pPr>
            <a:r>
              <a:rPr lang="en-US" sz="1800" noProof="1" smtClean="0">
                <a:latin typeface="Arial" charset="0"/>
              </a:rPr>
              <a:t>public class SemaphoreExample {</a:t>
            </a:r>
          </a:p>
          <a:p>
            <a:pPr eaLnBrk="1" hangingPunct="1">
              <a:buFont typeface="Wingdings" pitchFamily="2" charset="2"/>
              <a:buNone/>
            </a:pPr>
            <a:r>
              <a:rPr lang="en-US" sz="1800" noProof="1" smtClean="0">
                <a:latin typeface="Arial" charset="0"/>
              </a:rPr>
              <a:t>    private static Semaphore _pool;</a:t>
            </a:r>
          </a:p>
          <a:p>
            <a:pPr eaLnBrk="1" hangingPunct="1">
              <a:buFont typeface="Wingdings" pitchFamily="2" charset="2"/>
              <a:buNone/>
            </a:pPr>
            <a:r>
              <a:rPr lang="en-US" sz="1800" noProof="1" smtClean="0">
                <a:latin typeface="Arial" charset="0"/>
              </a:rPr>
              <a:t>    private static int padding = 0;</a:t>
            </a:r>
          </a:p>
          <a:p>
            <a:pPr eaLnBrk="1" hangingPunct="1">
              <a:buFont typeface="Wingdings" pitchFamily="2" charset="2"/>
              <a:buNone/>
            </a:pPr>
            <a:r>
              <a:rPr lang="en-US" sz="1800" noProof="1" smtClean="0">
                <a:latin typeface="Arial" charset="0"/>
              </a:rPr>
              <a:t>    public static void Main() {</a:t>
            </a:r>
          </a:p>
          <a:p>
            <a:pPr eaLnBrk="1" hangingPunct="1">
              <a:buFont typeface="Wingdings" pitchFamily="2" charset="2"/>
              <a:buNone/>
            </a:pPr>
            <a:r>
              <a:rPr lang="en-US" sz="1800" noProof="1" smtClean="0">
                <a:latin typeface="Arial" charset="0"/>
              </a:rPr>
              <a:t>        </a:t>
            </a:r>
            <a:r>
              <a:rPr lang="en-US" sz="1800" noProof="1" smtClean="0">
                <a:solidFill>
                  <a:srgbClr val="990000"/>
                </a:solidFill>
                <a:latin typeface="Arial" charset="0"/>
              </a:rPr>
              <a:t>_pool = new Semaphore(0, 3);</a:t>
            </a:r>
            <a:r>
              <a:rPr lang="en-US" sz="1800" noProof="1" smtClean="0">
                <a:latin typeface="Arial" charset="0"/>
              </a:rPr>
              <a:t> </a:t>
            </a:r>
            <a:r>
              <a:rPr lang="en-US" sz="1800" dirty="0" smtClean="0">
                <a:latin typeface="Arial" charset="0"/>
              </a:rPr>
              <a:t>             </a:t>
            </a:r>
            <a:r>
              <a:rPr lang="en-US" sz="1800" noProof="1" smtClean="0">
                <a:solidFill>
                  <a:srgbClr val="008000"/>
                </a:solidFill>
                <a:latin typeface="Arial" charset="0"/>
              </a:rPr>
              <a:t>// create a semaphore of max value 3</a:t>
            </a:r>
          </a:p>
          <a:p>
            <a:pPr eaLnBrk="1" hangingPunct="1">
              <a:buFont typeface="Wingdings" pitchFamily="2" charset="2"/>
              <a:buNone/>
            </a:pPr>
            <a:r>
              <a:rPr lang="en-US" sz="1800" noProof="1" smtClean="0">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 </a:t>
            </a:r>
            <a:r>
              <a:rPr lang="en-US" sz="1800" noProof="1" smtClean="0">
                <a:solidFill>
                  <a:srgbClr val="990000"/>
                </a:solidFill>
                <a:latin typeface="Arial" charset="0"/>
              </a:rPr>
              <a:t>The initial count is zero</a:t>
            </a:r>
            <a:r>
              <a:rPr lang="en-US" sz="1800" noProof="1" smtClean="0">
                <a:solidFill>
                  <a:srgbClr val="008000"/>
                </a:solidFill>
                <a:latin typeface="Arial" charset="0"/>
              </a:rPr>
              <a:t>, so that the entire semaphore</a:t>
            </a:r>
          </a:p>
          <a:p>
            <a:pPr eaLnBrk="1" hangingPunct="1">
              <a:buFont typeface="Wingdings" pitchFamily="2" charset="2"/>
              <a:buNone/>
            </a:pPr>
            <a:r>
              <a:rPr lang="en-US" sz="1800" noProof="1" smtClean="0">
                <a:solidFill>
                  <a:srgbClr val="008000"/>
                </a:solidFill>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count is initially</a:t>
            </a:r>
            <a:r>
              <a:rPr lang="en-US" sz="1800" dirty="0" smtClean="0">
                <a:solidFill>
                  <a:srgbClr val="008000"/>
                </a:solidFill>
                <a:latin typeface="Arial" charset="0"/>
              </a:rPr>
              <a:t> </a:t>
            </a:r>
            <a:r>
              <a:rPr lang="en-US" sz="1800" noProof="1" smtClean="0">
                <a:solidFill>
                  <a:srgbClr val="008000"/>
                </a:solidFill>
                <a:latin typeface="Arial" charset="0"/>
              </a:rPr>
              <a:t>owned by the main program thread</a:t>
            </a:r>
          </a:p>
          <a:p>
            <a:pPr eaLnBrk="1" hangingPunct="1">
              <a:buFont typeface="Wingdings" pitchFamily="2" charset="2"/>
              <a:buNone/>
            </a:pPr>
            <a:r>
              <a:rPr lang="en-US" sz="1800" noProof="1" smtClean="0">
                <a:latin typeface="Arial" charset="0"/>
              </a:rPr>
              <a:t>        for (int i = 1; i &lt;= 5; i++) {</a:t>
            </a:r>
            <a:r>
              <a:rPr lang="en-US" sz="1800" dirty="0" smtClean="0">
                <a:latin typeface="Arial" charset="0"/>
              </a:rPr>
              <a:t>		</a:t>
            </a:r>
            <a:r>
              <a:rPr lang="en-US" sz="1800" noProof="1" smtClean="0">
                <a:solidFill>
                  <a:srgbClr val="008000"/>
                </a:solidFill>
                <a:latin typeface="Arial" charset="0"/>
              </a:rPr>
              <a:t>// Create 5 numbered threads.</a:t>
            </a:r>
          </a:p>
          <a:p>
            <a:pPr eaLnBrk="1" hangingPunct="1">
              <a:buFont typeface="Wingdings" pitchFamily="2" charset="2"/>
              <a:buNone/>
            </a:pPr>
            <a:r>
              <a:rPr lang="en-US" sz="1800" noProof="1" smtClean="0">
                <a:latin typeface="Arial" charset="0"/>
              </a:rPr>
              <a:t>            Thread t = new Thread(new ParameterizedThreadStart(</a:t>
            </a:r>
            <a:r>
              <a:rPr lang="en-US" sz="1800" noProof="1" smtClean="0">
                <a:solidFill>
                  <a:schemeClr val="folHlink"/>
                </a:solidFill>
                <a:latin typeface="Arial" charset="0"/>
              </a:rPr>
              <a:t>Worker</a:t>
            </a:r>
            <a:r>
              <a:rPr lang="en-US" sz="1800" noProof="1" smtClean="0">
                <a:latin typeface="Arial" charset="0"/>
              </a:rPr>
              <a:t>));</a:t>
            </a:r>
          </a:p>
          <a:p>
            <a:pPr eaLnBrk="1" hangingPunct="1">
              <a:buFont typeface="Wingdings" pitchFamily="2" charset="2"/>
              <a:buNone/>
            </a:pPr>
            <a:r>
              <a:rPr lang="en-US" sz="1800" noProof="1" smtClean="0">
                <a:latin typeface="Arial" charset="0"/>
              </a:rPr>
              <a:t>            t.Start(i);</a:t>
            </a:r>
            <a:r>
              <a:rPr lang="en-US" sz="1800" dirty="0" smtClean="0">
                <a:latin typeface="Arial" charset="0"/>
              </a:rPr>
              <a:t>		</a:t>
            </a:r>
            <a:r>
              <a:rPr lang="en-US" sz="1800" dirty="0" smtClean="0">
                <a:solidFill>
                  <a:srgbClr val="008000"/>
                </a:solidFill>
                <a:latin typeface="Arial" charset="0"/>
              </a:rPr>
              <a:t>// </a:t>
            </a:r>
            <a:r>
              <a:rPr lang="en-US" sz="1800" dirty="0" err="1" smtClean="0">
                <a:solidFill>
                  <a:srgbClr val="008000"/>
                </a:solidFill>
                <a:latin typeface="Arial" charset="0"/>
              </a:rPr>
              <a:t>i</a:t>
            </a:r>
            <a:r>
              <a:rPr lang="en-US" sz="1800" dirty="0" smtClean="0">
                <a:solidFill>
                  <a:srgbClr val="008000"/>
                </a:solidFill>
                <a:latin typeface="Arial" charset="0"/>
              </a:rPr>
              <a:t> is passed to the constructor of Worker()</a:t>
            </a:r>
            <a:endParaRPr lang="en-US" sz="1800" noProof="1" smtClean="0">
              <a:solidFill>
                <a:srgbClr val="008000"/>
              </a:solidFill>
              <a:latin typeface="Arial" charset="0"/>
            </a:endParaRPr>
          </a:p>
          <a:p>
            <a:pPr eaLnBrk="1" hangingPunct="1">
              <a:buFont typeface="Wingdings" pitchFamily="2" charset="2"/>
              <a:buNone/>
            </a:pPr>
            <a:r>
              <a:rPr lang="en-US" sz="1800" noProof="1" smtClean="0">
                <a:latin typeface="Arial" charset="0"/>
              </a:rPr>
              <a:t>        }</a:t>
            </a:r>
          </a:p>
          <a:p>
            <a:pPr eaLnBrk="1" hangingPunct="1">
              <a:buFont typeface="Wingdings" pitchFamily="2" charset="2"/>
              <a:buNone/>
            </a:pPr>
            <a:r>
              <a:rPr lang="en-US" sz="1800" noProof="1" smtClean="0">
                <a:latin typeface="Arial" charset="0"/>
              </a:rPr>
              <a:t>        Thread.Sleep(500); </a:t>
            </a:r>
            <a:r>
              <a:rPr lang="en-US" sz="1800" dirty="0" smtClean="0">
                <a:latin typeface="Arial" charset="0"/>
              </a:rPr>
              <a:t>	</a:t>
            </a:r>
            <a:r>
              <a:rPr lang="en-US" sz="1800" noProof="1" smtClean="0">
                <a:solidFill>
                  <a:srgbClr val="008000"/>
                </a:solidFill>
                <a:latin typeface="Arial" charset="0"/>
              </a:rPr>
              <a:t>// Wait for 0.5 sec, to allow all threads to start</a:t>
            </a:r>
          </a:p>
          <a:p>
            <a:pPr eaLnBrk="1" hangingPunct="1">
              <a:buFont typeface="Wingdings" pitchFamily="2" charset="2"/>
              <a:buNone/>
            </a:pPr>
            <a:r>
              <a:rPr lang="en-US" sz="1800" noProof="1" smtClean="0">
                <a:latin typeface="Arial" charset="0"/>
              </a:rPr>
              <a:t>        Console.WriteLine("Main thread calls Release(3).");</a:t>
            </a:r>
          </a:p>
          <a:p>
            <a:pPr eaLnBrk="1" hangingPunct="1">
              <a:buFont typeface="Wingdings" pitchFamily="2" charset="2"/>
              <a:buNone/>
            </a:pPr>
            <a:r>
              <a:rPr lang="en-US" sz="1800" noProof="1" smtClean="0">
                <a:latin typeface="Arial" charset="0"/>
              </a:rPr>
              <a:t>        </a:t>
            </a:r>
            <a:r>
              <a:rPr lang="en-US" sz="1800" noProof="1" smtClean="0">
                <a:solidFill>
                  <a:srgbClr val="990000"/>
                </a:solidFill>
                <a:latin typeface="Arial" charset="0"/>
              </a:rPr>
              <a:t>_pool.Release(3);</a:t>
            </a:r>
            <a:r>
              <a:rPr lang="en-US" sz="1800" noProof="1" smtClean="0">
                <a:latin typeface="Arial" charset="0"/>
              </a:rPr>
              <a:t> </a:t>
            </a:r>
            <a:r>
              <a:rPr lang="en-US" sz="1800" dirty="0" smtClean="0">
                <a:latin typeface="Arial" charset="0"/>
              </a:rPr>
              <a:t>	</a:t>
            </a:r>
            <a:r>
              <a:rPr lang="en-US" sz="1800" noProof="1" smtClean="0">
                <a:solidFill>
                  <a:srgbClr val="008000"/>
                </a:solidFill>
                <a:latin typeface="Arial" charset="0"/>
              </a:rPr>
              <a:t>// set semaphore to 3 (max value)</a:t>
            </a:r>
          </a:p>
          <a:p>
            <a:pPr eaLnBrk="1" hangingPunct="1">
              <a:buFont typeface="Wingdings" pitchFamily="2" charset="2"/>
              <a:buNone/>
            </a:pPr>
            <a:r>
              <a:rPr lang="en-US" sz="1800" noProof="1" smtClean="0">
                <a:latin typeface="Arial" charset="0"/>
              </a:rPr>
              <a:t>        Console.WriteLine("Main thread exits.");</a:t>
            </a:r>
          </a:p>
          <a:p>
            <a:pPr eaLnBrk="1" hangingPunct="1">
              <a:buFont typeface="Wingdings" pitchFamily="2" charset="2"/>
              <a:buNone/>
            </a:pPr>
            <a:r>
              <a:rPr lang="en-US" sz="1800" noProof="1" smtClean="0">
                <a:latin typeface="Arial" charset="0"/>
              </a:rPr>
              <a:t>    }</a:t>
            </a:r>
            <a:endParaRPr lang="en-US" sz="1800" dirty="0" smtClean="0">
              <a:latin typeface="Arial" charset="0"/>
            </a:endParaRPr>
          </a:p>
        </p:txBody>
      </p:sp>
      <p:sp>
        <p:nvSpPr>
          <p:cNvPr id="2" name="Rounded Rectangular Callout 1"/>
          <p:cNvSpPr/>
          <p:nvPr/>
        </p:nvSpPr>
        <p:spPr bwMode="auto">
          <a:xfrm>
            <a:off x="5410200" y="990600"/>
            <a:ext cx="2971800" cy="1295400"/>
          </a:xfrm>
          <a:prstGeom prst="wedgeRoundRectCallout">
            <a:avLst>
              <a:gd name="adj1" fmla="val -73980"/>
              <a:gd name="adj2" fmla="val 5241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This piece of code shows</a:t>
            </a:r>
            <a:r>
              <a:rPr kumimoji="0" lang="en-US" sz="1800" b="0" i="0" u="none" strike="noStrike" cap="none" normalizeH="0" dirty="0" smtClean="0">
                <a:ln>
                  <a:noFill/>
                </a:ln>
                <a:solidFill>
                  <a:schemeClr val="tx1"/>
                </a:solidFill>
                <a:effectLst/>
                <a:latin typeface="Times New Roman" pitchFamily="18" charset="0"/>
              </a:rPr>
              <a:t> semaphore only. A different mechanism must be used to lock the resources.</a:t>
            </a:r>
            <a:endParaRPr kumimoji="0" lang="en-US" sz="1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14058</TotalTime>
  <Words>2439</Words>
  <Application>Microsoft Office PowerPoint</Application>
  <PresentationFormat>On-screen Show (4:3)</PresentationFormat>
  <Paragraphs>603</Paragraphs>
  <Slides>39</Slides>
  <Notes>36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Blends</vt:lpstr>
      <vt:lpstr>PowerPoint Presentation</vt:lpstr>
      <vt:lpstr>Roadmap of Chapter 2</vt:lpstr>
      <vt:lpstr>Implementation Issue:  How Do We Turn On the Lock?</vt:lpstr>
      <vt:lpstr>Object Lock vs. Indivisible Operations</vt:lpstr>
      <vt:lpstr>Bit Test and Set Instructions in MC68000</vt:lpstr>
      <vt:lpstr>MIPS Solution of Atomic Operations</vt:lpstr>
      <vt:lpstr>Semaphore: Managing Multiple Identical Resources</vt:lpstr>
      <vt:lpstr>C# Semaphore </vt:lpstr>
      <vt:lpstr>Example: A semaphore that simulates a resource pool</vt:lpstr>
      <vt:lpstr>The Worker Method Started as Threads</vt:lpstr>
      <vt:lpstr>Output</vt:lpstr>
      <vt:lpstr>Semaphore and Monitor/Lock</vt:lpstr>
      <vt:lpstr>Semaphore &amp; Lock: Two Independent Mechanisms But Work Together To Make it More Efficient</vt:lpstr>
      <vt:lpstr>Named Semaphores in Windows OS</vt:lpstr>
      <vt:lpstr>Example: Let’s Play Ping Pong</vt:lpstr>
      <vt:lpstr>Coordination Events</vt:lpstr>
      <vt:lpstr>Mechanisms Supporting Events</vt:lpstr>
      <vt:lpstr>Threads Printing Odd / Even Numbers</vt:lpstr>
      <vt:lpstr>Creating Event Objects</vt:lpstr>
      <vt:lpstr>Use Events to Define the Order of Printing </vt:lpstr>
      <vt:lpstr>AutoResetEvent  vs. ManualResetEvent</vt:lpstr>
      <vt:lpstr>Event-Driven Programming Paradigm</vt:lpstr>
      <vt:lpstr>General Event-Driven Programming</vt:lpstr>
      <vt:lpstr>Control Flow-Based Programming (Polling)</vt:lpstr>
      <vt:lpstr>Event-Drive Programming</vt:lpstr>
      <vt:lpstr>Event-Driven Programming is a Necessity</vt:lpstr>
      <vt:lpstr>Events and Event Handling Design</vt:lpstr>
      <vt:lpstr>Events and Event Handling Design (contd.)</vt:lpstr>
      <vt:lpstr>C# Delegate for Events and Event Handling</vt:lpstr>
      <vt:lpstr>PowerPoint Presentation</vt:lpstr>
      <vt:lpstr>Combining Delegate and Event</vt:lpstr>
      <vt:lpstr>Combining Delegate and Event (code)</vt:lpstr>
      <vt:lpstr>Delegate in Event-Driven Programming</vt:lpstr>
      <vt:lpstr>Event-Driven e-Commerce Example (Text 2.6.3)</vt:lpstr>
      <vt:lpstr>Event-Driven e-Commerce (1)</vt:lpstr>
      <vt:lpstr>Event-Driven e-Commerce (2)</vt:lpstr>
      <vt:lpstr>Event-Driven e-Commerce (3)</vt:lpstr>
      <vt:lpstr>Event-Driven e-Commerce (4)</vt:lpstr>
      <vt:lpstr>Event-Driven e-Commerce (Output)</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887</cp:revision>
  <dcterms:created xsi:type="dcterms:W3CDTF">2005-09-17T18:09:54Z</dcterms:created>
  <dcterms:modified xsi:type="dcterms:W3CDTF">2014-09-16T15:40:25Z</dcterms:modified>
</cp:coreProperties>
</file>