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523" r:id="rId2"/>
    <p:sldId id="524" r:id="rId3"/>
    <p:sldId id="525" r:id="rId4"/>
    <p:sldId id="557" r:id="rId5"/>
    <p:sldId id="558" r:id="rId6"/>
    <p:sldId id="528" r:id="rId7"/>
    <p:sldId id="529" r:id="rId8"/>
    <p:sldId id="541" r:id="rId9"/>
    <p:sldId id="530" r:id="rId10"/>
    <p:sldId id="540" r:id="rId11"/>
    <p:sldId id="542" r:id="rId12"/>
    <p:sldId id="543" r:id="rId13"/>
    <p:sldId id="531" r:id="rId14"/>
    <p:sldId id="554" r:id="rId15"/>
    <p:sldId id="532" r:id="rId16"/>
    <p:sldId id="544" r:id="rId17"/>
    <p:sldId id="545" r:id="rId18"/>
    <p:sldId id="556" r:id="rId19"/>
    <p:sldId id="546" r:id="rId20"/>
    <p:sldId id="592" r:id="rId21"/>
    <p:sldId id="591" r:id="rId22"/>
    <p:sldId id="573" r:id="rId23"/>
    <p:sldId id="533" r:id="rId24"/>
    <p:sldId id="534" r:id="rId25"/>
    <p:sldId id="600" r:id="rId26"/>
    <p:sldId id="574" r:id="rId27"/>
    <p:sldId id="535" r:id="rId28"/>
    <p:sldId id="580" r:id="rId29"/>
    <p:sldId id="576" r:id="rId30"/>
    <p:sldId id="577" r:id="rId31"/>
    <p:sldId id="578" r:id="rId32"/>
    <p:sldId id="581" r:id="rId33"/>
    <p:sldId id="582" r:id="rId34"/>
    <p:sldId id="583" r:id="rId35"/>
    <p:sldId id="599" r:id="rId36"/>
    <p:sldId id="584" r:id="rId37"/>
    <p:sldId id="586" r:id="rId38"/>
    <p:sldId id="587" r:id="rId39"/>
    <p:sldId id="588" r:id="rId40"/>
    <p:sldId id="568" r:id="rId41"/>
    <p:sldId id="570" r:id="rId42"/>
    <p:sldId id="566" r:id="rId43"/>
    <p:sldId id="550" r:id="rId44"/>
    <p:sldId id="536" r:id="rId45"/>
    <p:sldId id="547" r:id="rId46"/>
    <p:sldId id="571" r:id="rId47"/>
    <p:sldId id="548" r:id="rId48"/>
    <p:sldId id="579" r:id="rId49"/>
    <p:sldId id="593" r:id="rId50"/>
    <p:sldId id="594" r:id="rId51"/>
    <p:sldId id="598" r:id="rId5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0000"/>
    <a:srgbClr val="008000"/>
    <a:srgbClr val="CCCCFF"/>
    <a:srgbClr val="CCECFF"/>
    <a:srgbClr val="FF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86403" autoAdjust="0"/>
  </p:normalViewPr>
  <p:slideViewPr>
    <p:cSldViewPr snapToObjects="1">
      <p:cViewPr>
        <p:scale>
          <a:sx n="80" d="100"/>
          <a:sy n="80" d="100"/>
        </p:scale>
        <p:origin x="-204" y="-120"/>
      </p:cViewPr>
      <p:guideLst>
        <p:guide orient="horz" pos="4080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YinongDellOffice\Current\CSE445%20YC\Lecture%20Notes%20CSE445-598\Milticore%20threading%20performance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/>
              <a:t>Speedup four cores / single core</a:t>
            </a:r>
          </a:p>
        </c:rich>
      </c:tx>
      <c:layout>
        <c:manualLayout>
          <c:xMode val="edge"/>
          <c:yMode val="edge"/>
          <c:x val="0.1763427586009412"/>
          <c:y val="4.04020558571768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Result!$D$1</c:f>
              <c:strCache>
                <c:ptCount val="1"/>
                <c:pt idx="0">
                  <c:v>Speedup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Result!$D$2:$D$11</c:f>
              <c:numCache>
                <c:formatCode>0.00</c:formatCode>
                <c:ptCount val="10"/>
                <c:pt idx="0">
                  <c:v>2.0499999999999998</c:v>
                </c:pt>
                <c:pt idx="1">
                  <c:v>2.6969696969696968</c:v>
                </c:pt>
                <c:pt idx="2">
                  <c:v>2.8367346938775508</c:v>
                </c:pt>
                <c:pt idx="3">
                  <c:v>3.0806451612903225</c:v>
                </c:pt>
                <c:pt idx="4">
                  <c:v>2.7954545454545454</c:v>
                </c:pt>
                <c:pt idx="5">
                  <c:v>3.0927835051546393</c:v>
                </c:pt>
                <c:pt idx="6">
                  <c:v>3.5544554455445527</c:v>
                </c:pt>
                <c:pt idx="7">
                  <c:v>3.4789915966386555</c:v>
                </c:pt>
                <c:pt idx="8">
                  <c:v>3.1677852348993292</c:v>
                </c:pt>
                <c:pt idx="9">
                  <c:v>3.3529411764705781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914432"/>
        <c:axId val="98530944"/>
      </c:lineChart>
      <c:catAx>
        <c:axId val="104914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530944"/>
        <c:crosses val="autoZero"/>
        <c:auto val="1"/>
        <c:lblAlgn val="ctr"/>
        <c:lblOffset val="100"/>
        <c:noMultiLvlLbl val="0"/>
      </c:catAx>
      <c:valAx>
        <c:axId val="98530944"/>
        <c:scaling>
          <c:orientation val="minMax"/>
          <c:min val="1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49144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Efficiency four </a:t>
            </a:r>
            <a:r>
              <a:rPr lang="en-US" sz="1400" b="0" dirty="0" smtClean="0"/>
              <a:t>cores </a:t>
            </a:r>
            <a:r>
              <a:rPr lang="en-US" sz="1400" b="0" dirty="0"/>
              <a:t>/ single core</a:t>
            </a:r>
          </a:p>
        </c:rich>
      </c:tx>
      <c:layout>
        <c:manualLayout>
          <c:xMode val="edge"/>
          <c:yMode val="edge"/>
          <c:x val="0.15978299501747031"/>
          <c:y val="4.141184874026417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Result!$E$1</c:f>
              <c:strCache>
                <c:ptCount val="1"/>
                <c:pt idx="0">
                  <c:v>Efficiency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Result!$E$2:$E$11</c:f>
              <c:numCache>
                <c:formatCode>0%</c:formatCode>
                <c:ptCount val="10"/>
                <c:pt idx="0">
                  <c:v>0.51249999999999996</c:v>
                </c:pt>
                <c:pt idx="1">
                  <c:v>0.67424242424242464</c:v>
                </c:pt>
                <c:pt idx="2">
                  <c:v>0.70918367346939071</c:v>
                </c:pt>
                <c:pt idx="3">
                  <c:v>0.77016129032258396</c:v>
                </c:pt>
                <c:pt idx="4">
                  <c:v>0.69886363636363902</c:v>
                </c:pt>
                <c:pt idx="5">
                  <c:v>0.77319587628866504</c:v>
                </c:pt>
                <c:pt idx="6">
                  <c:v>0.88861386138613851</c:v>
                </c:pt>
                <c:pt idx="7">
                  <c:v>0.86974789915966622</c:v>
                </c:pt>
                <c:pt idx="8">
                  <c:v>0.79194630872483218</c:v>
                </c:pt>
                <c:pt idx="9">
                  <c:v>0.83823529411764708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47968"/>
        <c:axId val="98532672"/>
      </c:lineChart>
      <c:catAx>
        <c:axId val="10734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532672"/>
        <c:crosses val="autoZero"/>
        <c:auto val="1"/>
        <c:lblAlgn val="ctr"/>
        <c:lblOffset val="100"/>
        <c:noMultiLvlLbl val="0"/>
      </c:catAx>
      <c:valAx>
        <c:axId val="985326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73479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/>
            </a:pPr>
            <a:r>
              <a:rPr lang="en-US" sz="1400" dirty="0"/>
              <a:t>Execution </a:t>
            </a:r>
            <a:r>
              <a:rPr lang="en-US" sz="1400" dirty="0" smtClean="0"/>
              <a:t>Time in milliseconds</a:t>
            </a:r>
            <a:endParaRPr lang="en-US" sz="1400" dirty="0"/>
          </a:p>
        </c:rich>
      </c:tx>
      <c:layout>
        <c:manualLayout>
          <c:xMode val="edge"/>
          <c:yMode val="edge"/>
          <c:x val="0.33488905106571026"/>
          <c:y val="3.9392676353894561E-2"/>
        </c:manualLayout>
      </c:layout>
      <c:overlay val="0"/>
      <c:spPr>
        <a:noFill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Result!$B$1</c:f>
              <c:strCache>
                <c:ptCount val="1"/>
                <c:pt idx="0">
                  <c:v>One thread</c:v>
                </c:pt>
              </c:strCache>
            </c:strRef>
          </c:tx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Result!$B$2:$B$11</c:f>
              <c:numCache>
                <c:formatCode>General</c:formatCode>
                <c:ptCount val="10"/>
                <c:pt idx="0">
                  <c:v>41</c:v>
                </c:pt>
                <c:pt idx="1">
                  <c:v>89</c:v>
                </c:pt>
                <c:pt idx="2">
                  <c:v>139</c:v>
                </c:pt>
                <c:pt idx="3">
                  <c:v>191</c:v>
                </c:pt>
                <c:pt idx="4">
                  <c:v>246</c:v>
                </c:pt>
                <c:pt idx="5">
                  <c:v>300</c:v>
                </c:pt>
                <c:pt idx="6">
                  <c:v>359</c:v>
                </c:pt>
                <c:pt idx="7">
                  <c:v>414</c:v>
                </c:pt>
                <c:pt idx="8">
                  <c:v>472</c:v>
                </c:pt>
                <c:pt idx="9">
                  <c:v>513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Result!$C$1</c:f>
              <c:strCache>
                <c:ptCount val="1"/>
                <c:pt idx="0">
                  <c:v>Four Thread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Result!$A$2:$A$11</c:f>
              <c:numCache>
                <c:formatCode>General</c:formatCode>
                <c:ptCount val="10"/>
                <c:pt idx="0">
                  <c:v>20000</c:v>
                </c:pt>
                <c:pt idx="1">
                  <c:v>40000</c:v>
                </c:pt>
                <c:pt idx="2">
                  <c:v>60000</c:v>
                </c:pt>
                <c:pt idx="3">
                  <c:v>80000</c:v>
                </c:pt>
                <c:pt idx="4">
                  <c:v>100000</c:v>
                </c:pt>
                <c:pt idx="5">
                  <c:v>120000</c:v>
                </c:pt>
                <c:pt idx="6">
                  <c:v>140000</c:v>
                </c:pt>
                <c:pt idx="7">
                  <c:v>160000</c:v>
                </c:pt>
                <c:pt idx="8">
                  <c:v>180000</c:v>
                </c:pt>
                <c:pt idx="9">
                  <c:v>200000</c:v>
                </c:pt>
              </c:numCache>
            </c:numRef>
          </c:cat>
          <c:val>
            <c:numRef>
              <c:f>Result!$C$2:$C$11</c:f>
              <c:numCache>
                <c:formatCode>General</c:formatCode>
                <c:ptCount val="10"/>
                <c:pt idx="0">
                  <c:v>20</c:v>
                </c:pt>
                <c:pt idx="1">
                  <c:v>33</c:v>
                </c:pt>
                <c:pt idx="2">
                  <c:v>49</c:v>
                </c:pt>
                <c:pt idx="3">
                  <c:v>62</c:v>
                </c:pt>
                <c:pt idx="4">
                  <c:v>88</c:v>
                </c:pt>
                <c:pt idx="5">
                  <c:v>97</c:v>
                </c:pt>
                <c:pt idx="6">
                  <c:v>101</c:v>
                </c:pt>
                <c:pt idx="7">
                  <c:v>119</c:v>
                </c:pt>
                <c:pt idx="8">
                  <c:v>149</c:v>
                </c:pt>
                <c:pt idx="9">
                  <c:v>153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348480"/>
        <c:axId val="108774528"/>
      </c:lineChart>
      <c:catAx>
        <c:axId val="1073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774528"/>
        <c:crosses val="autoZero"/>
        <c:auto val="1"/>
        <c:lblAlgn val="ctr"/>
        <c:lblOffset val="100"/>
        <c:noMultiLvlLbl val="0"/>
      </c:catAx>
      <c:valAx>
        <c:axId val="1087745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3484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4942511-8E02-4D26-8A6D-C648596D0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A890248-C579-4297-87B9-AEB6A657E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77C28-F867-45A1-B381-138732AB895B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5903A-B93E-42FA-8813-B63BAB89726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375E-F5AA-4E61-BF12-860753F27750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FDD8-7E73-44E7-9DA7-6CD43CEE11AA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3D3F-1CAC-4C2A-945B-337DFCEA4794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28461-6645-47E0-A62B-22810B9600E1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9A6D1-0F67-4A9F-8D7C-B0ACF54BF701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F1496-D021-44ED-94FD-EB7031B2A66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69F81-7342-4B5C-A4FD-721A30C93606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1450" y="923925"/>
            <a:ext cx="4427538" cy="3321050"/>
          </a:xfrm>
          <a:solidFill>
            <a:srgbClr val="FFFFFF"/>
          </a:solidFill>
          <a:ln/>
        </p:spPr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6138"/>
            <a:endParaRPr lang="en-US" sz="2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D25A6-5071-4707-97FF-F84E432E6E8C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5FB2F-A388-41B3-BA33-4FA4A17E6603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0788B-FE9C-43E5-B06C-639145EBD4D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CB268-7F0B-4F62-976E-5A64471A8E7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6A1F-2E32-4DB3-A38F-5CA32FA64D6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6BB6A-8CD0-4BD4-B9A5-1A1735284CC5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E0BB8-90E2-4C22-9721-56F722ECAF0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356ED-8902-4035-A3AC-32EBBF3CF4A0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FB8DD-CB93-4EE2-B472-2B48F053BA90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FD3-669D-494C-A86A-6F5CBC6B4549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26DDB-DDE4-4D7B-B22A-D9DF76A4832F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B475E-7CCA-407A-A3F7-2BC5ADEB84B4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FB6EC-B245-40A4-9236-73C1ED5CFB0A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A251-ED56-49C9-A6B5-F67B1AB4D52A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7581F-7D5E-4CA1-B428-0FDBF6630493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DA063-CABE-483D-A7C9-3BDDF8EC0EFC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D3651-7457-4A9C-AC2D-DC460E5B9BC9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28B3D-ACB7-4C53-A16D-299A7B50AC43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46027-510C-4FC2-8FAB-C6CBED4D7086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264C0D-2E34-4ACB-92A2-822B5DFA7D9B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4AFD12-4087-40ED-9C88-A2D2D7A6ABF8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122B6-4192-4D9A-84EC-9B907AFD361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D15C1-996E-407C-BC42-F9140636D09B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5087D-8C2E-4E04-A202-86140A2597A6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E8C32-6619-47A6-85CF-65143FE6CA11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77A63-6843-4558-B759-98CE2E6D16C6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DAA42-5A22-463A-A2CF-8E16FB047C29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C0CD-EE29-4F87-A114-E40AE56C1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099D-F065-41FA-8273-06827CF46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4AD-01AF-4C65-80FC-449D76609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2EAA-CF0B-47A3-BB32-628348ED8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F119-116B-4D18-ADF3-794E8A30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719A1-8D21-4B1C-A9CB-27F9772C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3022-D420-4417-89D9-52FDD5916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6DD2-DDAA-4D33-B29B-3B9013BA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F071-FE7C-4EC3-9AB1-25B2964A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F17B-967E-42A6-BD0C-D7B74AFE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0BD0-A3FC-4D3D-AA46-3A7BD93A6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37279-4BC5-430E-BFB0-92E29C429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7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D13C1E-445E-434A-B4C5-9ED2D98D4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6"/>
          <p:cNvSpPr txBox="1">
            <a:spLocks noChangeArrowheads="1"/>
          </p:cNvSpPr>
          <p:nvPr userDrawn="1"/>
        </p:nvSpPr>
        <p:spPr bwMode="auto">
          <a:xfrm>
            <a:off x="7924800" y="6477000"/>
            <a:ext cx="1096963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Yinong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32" r:id="rId2"/>
    <p:sldLayoutId id="2147484733" r:id="rId3"/>
    <p:sldLayoutId id="2147484734" r:id="rId4"/>
    <p:sldLayoutId id="2147484735" r:id="rId5"/>
    <p:sldLayoutId id="2147484736" r:id="rId6"/>
    <p:sldLayoutId id="2147484737" r:id="rId7"/>
    <p:sldLayoutId id="2147484738" r:id="rId8"/>
    <p:sldLayoutId id="2147484739" r:id="rId9"/>
    <p:sldLayoutId id="2147484740" r:id="rId10"/>
    <p:sldLayoutId id="2147484741" r:id="rId11"/>
    <p:sldLayoutId id="2147484742" r:id="rId12"/>
    <p:sldLayoutId id="214748474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videos/destroy-the-castle-demo-at-gdc-austin/" TargetMode="External"/><Relationship Id="rId5" Type="http://schemas.openxmlformats.org/officeDocument/2006/relationships/hyperlink" Target="http://software.intel.com/en-us/videos/intel-horsepower-demo-sigcse-2010/" TargetMode="Externa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intel.com/en-us/articles/intel-many-core-testing-lab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46112" y="2819400"/>
            <a:ext cx="83454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400" dirty="0">
              <a:solidFill>
                <a:schemeClr val="folHlink"/>
              </a:solidFill>
            </a:endParaRPr>
          </a:p>
          <a:p>
            <a:pPr marL="363538" indent="-363538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Performance of</a:t>
            </a:r>
          </a:p>
          <a:p>
            <a:pPr marL="363538" indent="-363538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dirty="0">
                <a:solidFill>
                  <a:schemeClr val="folHlink"/>
                </a:solidFill>
              </a:rPr>
              <a:t>Multithreading </a:t>
            </a:r>
            <a:r>
              <a:rPr lang="en-US" sz="3600" dirty="0" smtClean="0">
                <a:solidFill>
                  <a:schemeClr val="folHlink"/>
                </a:solidFill>
              </a:rPr>
              <a:t>and Multi-Core Computing</a:t>
            </a:r>
            <a:endParaRPr lang="en-US" sz="3600" dirty="0">
              <a:solidFill>
                <a:schemeClr val="folHlink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609600" y="5257800"/>
            <a:ext cx="819467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 err="1"/>
              <a:t>Yinong</a:t>
            </a:r>
            <a:r>
              <a:rPr lang="en-US" sz="2500" dirty="0"/>
              <a:t> Chen (Ph.D.)</a:t>
            </a:r>
          </a:p>
          <a:p>
            <a:pPr algn="ctr" defTabSz="966788" eaLnBrk="1" hangingPunct="1"/>
            <a:r>
              <a:rPr lang="en-US" sz="2400" dirty="0"/>
              <a:t>http://www.public.asu.edu/~ychen10/teaching/cse445/index.html</a:t>
            </a:r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"/>
            <a:ext cx="6457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638" y="460375"/>
            <a:ext cx="323056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1017588" y="1676400"/>
            <a:ext cx="7288212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CSE445/598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4952207" y="26662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TBB Asynchronous Call on Smaller Thread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10F4F5FC-1EF9-4AF8-892E-AA1A71F596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4038600" y="9906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4572000" y="190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524000" y="990600"/>
            <a:ext cx="1979613" cy="60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Caller spawns </a:t>
            </a:r>
          </a:p>
          <a:p>
            <a:pPr algn="ctr"/>
            <a:r>
              <a:rPr lang="en-US"/>
              <a:t>without Waiting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267200" y="205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037013" y="220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3322" name="Straight Arrow Connector 31"/>
          <p:cNvCxnSpPr>
            <a:cxnSpLocks noChangeShapeType="1"/>
            <a:stCxn id="13317" idx="2"/>
            <a:endCxn id="31" idx="0"/>
          </p:cNvCxnSpPr>
          <p:nvPr/>
        </p:nvCxnSpPr>
        <p:spPr bwMode="auto">
          <a:xfrm rot="5400000">
            <a:off x="4628357" y="1770856"/>
            <a:ext cx="762000" cy="115887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3" name="Straight Arrow Connector 32"/>
          <p:cNvCxnSpPr>
            <a:cxnSpLocks noChangeShapeType="1"/>
            <a:stCxn id="13317" idx="2"/>
            <a:endCxn id="21" idx="0"/>
          </p:cNvCxnSpPr>
          <p:nvPr/>
        </p:nvCxnSpPr>
        <p:spPr bwMode="auto">
          <a:xfrm rot="16200000" flipH="1">
            <a:off x="5048250" y="1466850"/>
            <a:ext cx="457200" cy="4191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324" name="Straight Arrow Connector 33"/>
          <p:cNvCxnSpPr>
            <a:cxnSpLocks noChangeShapeType="1"/>
            <a:stCxn id="13317" idx="2"/>
            <a:endCxn id="24" idx="0"/>
          </p:cNvCxnSpPr>
          <p:nvPr/>
        </p:nvCxnSpPr>
        <p:spPr bwMode="auto">
          <a:xfrm rot="16200000" flipH="1">
            <a:off x="4819650" y="1695450"/>
            <a:ext cx="609600" cy="114300"/>
          </a:xfrm>
          <a:prstGeom prst="straightConnector1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4495800" y="3124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4343400" y="3276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037013" y="3429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4352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4571207" y="30472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3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4799807" y="28186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4" name="Shape 22"/>
          <p:cNvCxnSpPr>
            <a:cxnSpLocks noChangeShapeType="1"/>
            <a:stCxn id="14343" idx="3"/>
          </p:cNvCxnSpPr>
          <p:nvPr/>
        </p:nvCxnSpPr>
        <p:spPr bwMode="auto">
          <a:xfrm>
            <a:off x="3503613" y="1295400"/>
            <a:ext cx="839787" cy="9144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Rectangle 41"/>
          <p:cNvSpPr>
            <a:spLocks noChangeArrowheads="1"/>
          </p:cNvSpPr>
          <p:nvPr/>
        </p:nvSpPr>
        <p:spPr bwMode="auto">
          <a:xfrm>
            <a:off x="1828800" y="2514600"/>
            <a:ext cx="13716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4356" name="Curved Connector 43"/>
          <p:cNvCxnSpPr>
            <a:cxnSpLocks noChangeShapeType="1"/>
            <a:stCxn id="14355" idx="3"/>
            <a:endCxn id="31" idx="1"/>
          </p:cNvCxnSpPr>
          <p:nvPr/>
        </p:nvCxnSpPr>
        <p:spPr bwMode="auto">
          <a:xfrm flipV="1">
            <a:off x="3200400" y="2438400"/>
            <a:ext cx="836613" cy="2667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7" name="Rectangle 52"/>
          <p:cNvSpPr>
            <a:spLocks noChangeArrowheads="1"/>
          </p:cNvSpPr>
          <p:nvPr/>
        </p:nvSpPr>
        <p:spPr bwMode="auto">
          <a:xfrm>
            <a:off x="762000" y="4191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void </a:t>
            </a:r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doCallback</a:t>
            </a:r>
            <a:r>
              <a:rPr lang="en-US">
                <a:latin typeface="Arial" charset="0"/>
                <a:cs typeface="Arial" charset="0"/>
              </a:rPr>
              <a:t>(FunctionPointer  fCallback, void *pParam)    // C++ code</a:t>
            </a:r>
          </a:p>
          <a:p>
            <a:r>
              <a:rPr lang="en-US">
                <a:latin typeface="Arial" charset="0"/>
                <a:cs typeface="Arial" charset="0"/>
              </a:rPr>
              <a:t>{  </a:t>
            </a:r>
          </a:p>
          <a:p>
            <a:r>
              <a:rPr lang="en-US">
                <a:latin typeface="Arial" charset="0"/>
                <a:cs typeface="Arial" charset="0"/>
              </a:rPr>
              <a:t>    // allocation with "placement new" syntax, see TBB reference documents  </a:t>
            </a:r>
          </a:p>
          <a:p>
            <a:r>
              <a:rPr lang="en-US">
                <a:latin typeface="Arial" charset="0"/>
                <a:cs typeface="Arial" charset="0"/>
              </a:rPr>
              <a:t>    CallbackTask *pCallbackTask = new(  </a:t>
            </a:r>
          </a:p>
          <a:p>
            <a:r>
              <a:rPr lang="en-US">
                <a:latin typeface="Arial" charset="0"/>
                <a:cs typeface="Arial" charset="0"/>
              </a:rPr>
              <a:t>        s_pCallbackRoot-&gt;allocate_additional_child_of(*s_pCallbackRoot)  </a:t>
            </a:r>
          </a:p>
          <a:p>
            <a:r>
              <a:rPr lang="en-US">
                <a:latin typeface="Arial" charset="0"/>
                <a:cs typeface="Arial" charset="0"/>
              </a:rPr>
              <a:t>    ) CallbackTask(fCallback, pParam);  </a:t>
            </a:r>
          </a:p>
          <a:p>
            <a:r>
              <a:rPr lang="en-US">
                <a:latin typeface="Arial" charset="0"/>
                <a:cs typeface="Arial" charset="0"/>
              </a:rPr>
              <a:t>    s_pCallbackRoot-&gt;spawn(*pCallbackTask);  </a:t>
            </a:r>
          </a:p>
          <a:p>
            <a:r>
              <a:rPr lang="en-US">
                <a:latin typeface="Arial" charset="0"/>
                <a:cs typeface="Arial" charset="0"/>
              </a:rPr>
              <a:t>}  </a:t>
            </a:r>
          </a:p>
        </p:txBody>
      </p:sp>
      <p:sp>
        <p:nvSpPr>
          <p:cNvPr id="14358" name="Rounded Rectangular Callout 63"/>
          <p:cNvSpPr>
            <a:spLocks noChangeArrowheads="1"/>
          </p:cNvSpPr>
          <p:nvPr/>
        </p:nvSpPr>
        <p:spPr bwMode="auto">
          <a:xfrm>
            <a:off x="7391400" y="838200"/>
            <a:ext cx="1219200" cy="1219200"/>
          </a:xfrm>
          <a:prstGeom prst="wedgeRoundRectCallout">
            <a:avLst>
              <a:gd name="adj1" fmla="val -148431"/>
              <a:gd name="adj2" fmla="val -1987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Root node will not be created</a:t>
            </a:r>
          </a:p>
        </p:txBody>
      </p:sp>
      <p:sp>
        <p:nvSpPr>
          <p:cNvPr id="14359" name="TextBox 24"/>
          <p:cNvSpPr txBox="1">
            <a:spLocks noChangeArrowheads="1"/>
          </p:cNvSpPr>
          <p:nvPr/>
        </p:nvSpPr>
        <p:spPr bwMode="auto">
          <a:xfrm>
            <a:off x="1752600" y="1878013"/>
            <a:ext cx="115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eventAlert</a:t>
            </a:r>
          </a:p>
        </p:txBody>
      </p:sp>
      <p:sp>
        <p:nvSpPr>
          <p:cNvPr id="14360" name="Freeform 29"/>
          <p:cNvSpPr>
            <a:spLocks/>
          </p:cNvSpPr>
          <p:nvPr/>
        </p:nvSpPr>
        <p:spPr bwMode="auto">
          <a:xfrm>
            <a:off x="2590800" y="2062163"/>
            <a:ext cx="1517650" cy="407987"/>
          </a:xfrm>
          <a:custGeom>
            <a:avLst/>
            <a:gdLst>
              <a:gd name="T0" fmla="*/ 385818 w 1686296"/>
              <a:gd name="T1" fmla="*/ 231552 h 407720"/>
              <a:gd name="T2" fmla="*/ 214645 w 1686296"/>
              <a:gd name="T3" fmla="*/ 15964 h 407720"/>
              <a:gd name="T4" fmla="*/ 43472 w 1686296"/>
              <a:gd name="T5" fmla="*/ 135737 h 407720"/>
              <a:gd name="T6" fmla="*/ 0 w 1686296"/>
              <a:gd name="T7" fmla="*/ 411205 h 407720"/>
              <a:gd name="T8" fmla="*/ 0 60000 65536"/>
              <a:gd name="T9" fmla="*/ 0 60000 65536"/>
              <a:gd name="T10" fmla="*/ 0 60000 65536"/>
              <a:gd name="T11" fmla="*/ 0 60000 65536"/>
              <a:gd name="T12" fmla="*/ 0 w 1686296"/>
              <a:gd name="T13" fmla="*/ 0 h 407720"/>
              <a:gd name="T14" fmla="*/ 1686296 w 1686296"/>
              <a:gd name="T15" fmla="*/ 407720 h 407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6296" h="407720">
                <a:moveTo>
                  <a:pt x="1686296" y="229590"/>
                </a:moveTo>
                <a:cubicBezTo>
                  <a:pt x="1436914" y="130629"/>
                  <a:pt x="1187533" y="31668"/>
                  <a:pt x="938151" y="15834"/>
                </a:cubicBezTo>
                <a:cubicBezTo>
                  <a:pt x="688769" y="0"/>
                  <a:pt x="346364" y="69273"/>
                  <a:pt x="190005" y="134587"/>
                </a:cubicBezTo>
                <a:cubicBezTo>
                  <a:pt x="33647" y="199901"/>
                  <a:pt x="16823" y="303810"/>
                  <a:pt x="0" y="4077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76200" y="3352800"/>
            <a:ext cx="1752600" cy="634342"/>
          </a:xfrm>
          <a:prstGeom prst="wedgeRoundRectCallout">
            <a:avLst>
              <a:gd name="adj1" fmla="val 46925"/>
              <a:gd name="adj2" fmla="val -1040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the second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Root for Sync Calls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648200"/>
          </a:xfrm>
        </p:spPr>
        <p:txBody>
          <a:bodyPr/>
          <a:lstStyle/>
          <a:p>
            <a:r>
              <a:rPr lang="en-US" sz="3200" dirty="0" smtClean="0"/>
              <a:t>In many cases, sync calls are still </a:t>
            </a:r>
            <a:r>
              <a:rPr lang="en-US" sz="3200" dirty="0" smtClean="0"/>
              <a:t>wanted, </a:t>
            </a:r>
            <a:r>
              <a:rPr lang="en-US" sz="3200" dirty="0" smtClean="0"/>
              <a:t>and it is then advantageous to have a </a:t>
            </a:r>
            <a:r>
              <a:rPr lang="en-US" sz="3200" dirty="0" smtClean="0">
                <a:solidFill>
                  <a:srgbClr val="0000FF"/>
                </a:solidFill>
              </a:rPr>
              <a:t>root</a:t>
            </a:r>
            <a:r>
              <a:rPr lang="en-US" sz="3200" dirty="0" smtClean="0"/>
              <a:t>, which keeps track of asynchronous calls and explicitly waits for them to complete.</a:t>
            </a:r>
          </a:p>
          <a:p>
            <a:r>
              <a:rPr lang="en-US" sz="3200" dirty="0" smtClean="0"/>
              <a:t>TBB uses a Promise system: When handling a request for asynchronous execution, the promise system provides </a:t>
            </a:r>
            <a:r>
              <a:rPr lang="en-US" sz="3200" dirty="0" smtClean="0"/>
              <a:t>the </a:t>
            </a:r>
            <a:r>
              <a:rPr lang="en-US" sz="3200" dirty="0" smtClean="0"/>
              <a:t>calling thread an object that acts as a link to the asynchronous call.</a:t>
            </a:r>
          </a:p>
          <a:p>
            <a:r>
              <a:rPr lang="en-US" dirty="0" smtClean="0"/>
              <a:t>This Promise object allows the calling thread to wait on the asynchronous call when necessary.</a:t>
            </a:r>
          </a:p>
          <a:p>
            <a:endParaRPr lang="en-US" sz="3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838200" cy="457200"/>
          </a:xfrm>
          <a:noFill/>
        </p:spPr>
        <p:txBody>
          <a:bodyPr/>
          <a:lstStyle/>
          <a:p>
            <a:fld id="{03F7A8B4-1183-4DDD-A3F8-9915D5417F9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4189413" y="2286000"/>
            <a:ext cx="2668587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Promise</a:t>
            </a:r>
          </a:p>
        </p:txBody>
      </p:sp>
      <p:cxnSp>
        <p:nvCxnSpPr>
          <p:cNvPr id="16387" name="Straight Arrow Connector 38"/>
          <p:cNvCxnSpPr>
            <a:cxnSpLocks noChangeShapeType="1"/>
            <a:stCxn id="31" idx="2"/>
            <a:endCxn id="35" idx="0"/>
          </p:cNvCxnSpPr>
          <p:nvPr/>
        </p:nvCxnSpPr>
        <p:spPr bwMode="auto">
          <a:xfrm rot="16200000" flipH="1">
            <a:off x="5638007" y="5257006"/>
            <a:ext cx="457200" cy="458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smtClean="0"/>
              <a:t>TBB Sync Calls with Promise System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5CE5BFE-E35E-4680-9D01-5990E2E3632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90" name="Rectangle 19"/>
          <p:cNvSpPr>
            <a:spLocks noChangeArrowheads="1"/>
          </p:cNvSpPr>
          <p:nvPr/>
        </p:nvSpPr>
        <p:spPr bwMode="auto">
          <a:xfrm>
            <a:off x="4494213" y="2667000"/>
            <a:ext cx="2057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Entry Point / Root</a:t>
            </a:r>
          </a:p>
        </p:txBody>
      </p:sp>
      <p:sp>
        <p:nvSpPr>
          <p:cNvPr id="21" name="Flowchart: Terminator 20"/>
          <p:cNvSpPr/>
          <p:nvPr/>
        </p:nvSpPr>
        <p:spPr bwMode="auto">
          <a:xfrm>
            <a:off x="5257800" y="4495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2209800" y="3581400"/>
            <a:ext cx="1979613" cy="609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Caller spawns </a:t>
            </a:r>
          </a:p>
          <a:p>
            <a:pPr algn="ctr"/>
            <a:r>
              <a:rPr lang="en-US"/>
              <a:t>without Waiting</a:t>
            </a:r>
          </a:p>
        </p:txBody>
      </p:sp>
      <p:sp>
        <p:nvSpPr>
          <p:cNvPr id="24" name="Flowchart: Terminator 23"/>
          <p:cNvSpPr/>
          <p:nvPr/>
        </p:nvSpPr>
        <p:spPr bwMode="auto">
          <a:xfrm>
            <a:off x="4953000" y="46482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1" name="Flowchart: Terminator 30"/>
          <p:cNvSpPr/>
          <p:nvPr/>
        </p:nvSpPr>
        <p:spPr bwMode="auto">
          <a:xfrm>
            <a:off x="4722813" y="48006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395" name="Straight Arrow Connector 31"/>
          <p:cNvCxnSpPr>
            <a:cxnSpLocks noChangeShapeType="1"/>
            <a:stCxn id="16390" idx="2"/>
            <a:endCxn id="31" idx="0"/>
          </p:cNvCxnSpPr>
          <p:nvPr/>
        </p:nvCxnSpPr>
        <p:spPr bwMode="auto">
          <a:xfrm rot="16200000" flipH="1">
            <a:off x="4741863" y="3905250"/>
            <a:ext cx="16764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6" name="Straight Arrow Connector 32"/>
          <p:cNvCxnSpPr>
            <a:cxnSpLocks noChangeShapeType="1"/>
            <a:stCxn id="16390" idx="2"/>
            <a:endCxn id="21" idx="0"/>
          </p:cNvCxnSpPr>
          <p:nvPr/>
        </p:nvCxnSpPr>
        <p:spPr bwMode="auto">
          <a:xfrm rot="16200000" flipH="1">
            <a:off x="5161757" y="3485356"/>
            <a:ext cx="1371600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397" name="Straight Arrow Connector 33"/>
          <p:cNvCxnSpPr>
            <a:cxnSpLocks noChangeShapeType="1"/>
            <a:stCxn id="16390" idx="2"/>
            <a:endCxn id="24" idx="0"/>
          </p:cNvCxnSpPr>
          <p:nvPr/>
        </p:nvCxnSpPr>
        <p:spPr bwMode="auto">
          <a:xfrm rot="16200000" flipH="1">
            <a:off x="4933157" y="3713956"/>
            <a:ext cx="1524000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Flowchart: Terminator 34"/>
          <p:cNvSpPr/>
          <p:nvPr/>
        </p:nvSpPr>
        <p:spPr bwMode="auto">
          <a:xfrm>
            <a:off x="5181600" y="57150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6" name="Flowchart: Terminator 35"/>
          <p:cNvSpPr/>
          <p:nvPr/>
        </p:nvSpPr>
        <p:spPr bwMode="auto">
          <a:xfrm>
            <a:off x="5029200" y="58674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sp>
        <p:nvSpPr>
          <p:cNvPr id="37" name="Flowchart: Terminator 36"/>
          <p:cNvSpPr/>
          <p:nvPr/>
        </p:nvSpPr>
        <p:spPr bwMode="auto">
          <a:xfrm>
            <a:off x="4722813" y="6019800"/>
            <a:ext cx="1828800" cy="4572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Task processing</a:t>
            </a:r>
          </a:p>
        </p:txBody>
      </p:sp>
      <p:cxnSp>
        <p:nvCxnSpPr>
          <p:cNvPr id="16401" name="Straight Arrow Connector 37"/>
          <p:cNvCxnSpPr>
            <a:cxnSpLocks noChangeShapeType="1"/>
            <a:endCxn id="37" idx="0"/>
          </p:cNvCxnSpPr>
          <p:nvPr/>
        </p:nvCxnSpPr>
        <p:spPr bwMode="auto">
          <a:xfrm rot="5400000">
            <a:off x="5257007" y="5638006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2" name="Straight Arrow Connector 39"/>
          <p:cNvCxnSpPr>
            <a:cxnSpLocks noChangeShapeType="1"/>
            <a:stCxn id="31" idx="2"/>
            <a:endCxn id="36" idx="0"/>
          </p:cNvCxnSpPr>
          <p:nvPr/>
        </p:nvCxnSpPr>
        <p:spPr bwMode="auto">
          <a:xfrm rot="16200000" flipH="1">
            <a:off x="5485607" y="5409406"/>
            <a:ext cx="609600" cy="306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403" name="Shape 22"/>
          <p:cNvCxnSpPr>
            <a:cxnSpLocks noChangeShapeType="1"/>
            <a:stCxn id="16392" idx="3"/>
          </p:cNvCxnSpPr>
          <p:nvPr/>
        </p:nvCxnSpPr>
        <p:spPr bwMode="auto">
          <a:xfrm>
            <a:off x="4189413" y="3886200"/>
            <a:ext cx="839787" cy="9144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2438400" y="5029200"/>
            <a:ext cx="13716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doCallback</a:t>
            </a:r>
          </a:p>
        </p:txBody>
      </p:sp>
      <p:cxnSp>
        <p:nvCxnSpPr>
          <p:cNvPr id="16405" name="Curved Connector 43"/>
          <p:cNvCxnSpPr>
            <a:cxnSpLocks noChangeShapeType="1"/>
            <a:stCxn id="16404" idx="3"/>
            <a:endCxn id="31" idx="1"/>
          </p:cNvCxnSpPr>
          <p:nvPr/>
        </p:nvCxnSpPr>
        <p:spPr bwMode="auto">
          <a:xfrm flipV="1">
            <a:off x="3810000" y="5029200"/>
            <a:ext cx="912813" cy="1905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Rectangle 42"/>
          <p:cNvSpPr/>
          <p:nvPr/>
        </p:nvSpPr>
        <p:spPr bwMode="auto">
          <a:xfrm>
            <a:off x="7239000" y="1319151"/>
            <a:ext cx="1828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Wait with Mutex</a:t>
            </a:r>
          </a:p>
        </p:txBody>
      </p:sp>
      <p:cxnSp>
        <p:nvCxnSpPr>
          <p:cNvPr id="16407" name="Curved Connector 45"/>
          <p:cNvCxnSpPr>
            <a:cxnSpLocks noChangeShapeType="1"/>
            <a:stCxn id="43" idx="1"/>
          </p:cNvCxnSpPr>
          <p:nvPr/>
        </p:nvCxnSpPr>
        <p:spPr bwMode="auto">
          <a:xfrm rot="10800000" flipV="1">
            <a:off x="6781800" y="1509650"/>
            <a:ext cx="457200" cy="776349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Rounded Rectangular Callout 48"/>
          <p:cNvSpPr/>
          <p:nvPr/>
        </p:nvSpPr>
        <p:spPr bwMode="auto">
          <a:xfrm>
            <a:off x="835025" y="952499"/>
            <a:ext cx="3200400" cy="1333500"/>
          </a:xfrm>
          <a:prstGeom prst="wedgeRoundRectCallout">
            <a:avLst>
              <a:gd name="adj1" fmla="val 64140"/>
              <a:gd name="adj2" fmla="val 4776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The root is encapsulated in </a:t>
            </a:r>
            <a:r>
              <a:rPr lang="en-US" dirty="0" smtClean="0"/>
              <a:t>lib function Promise</a:t>
            </a:r>
            <a:r>
              <a:rPr lang="en-US" dirty="0"/>
              <a:t>. It starts if necessary: When the promise has a </a:t>
            </a:r>
            <a:r>
              <a:rPr lang="en-US" dirty="0" err="1" smtClean="0">
                <a:solidFill>
                  <a:srgbClr val="FF0000"/>
                </a:solidFill>
              </a:rPr>
              <a:t>Mutex.Wait</a:t>
            </a:r>
            <a:r>
              <a:rPr lang="en-US" dirty="0" smtClean="0"/>
              <a:t> </a:t>
            </a:r>
            <a:r>
              <a:rPr lang="en-US" dirty="0"/>
              <a:t>for it. </a:t>
            </a:r>
          </a:p>
        </p:txBody>
      </p:sp>
      <p:sp>
        <p:nvSpPr>
          <p:cNvPr id="16409" name="TextBox 25"/>
          <p:cNvSpPr txBox="1">
            <a:spLocks noChangeArrowheads="1"/>
          </p:cNvSpPr>
          <p:nvPr/>
        </p:nvSpPr>
        <p:spPr bwMode="auto">
          <a:xfrm>
            <a:off x="2438400" y="4437063"/>
            <a:ext cx="115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eventAlert</a:t>
            </a:r>
          </a:p>
        </p:txBody>
      </p:sp>
      <p:sp>
        <p:nvSpPr>
          <p:cNvPr id="16410" name="Freeform 26"/>
          <p:cNvSpPr>
            <a:spLocks/>
          </p:cNvSpPr>
          <p:nvPr/>
        </p:nvSpPr>
        <p:spPr bwMode="auto">
          <a:xfrm>
            <a:off x="3276600" y="4621213"/>
            <a:ext cx="1517650" cy="407987"/>
          </a:xfrm>
          <a:custGeom>
            <a:avLst/>
            <a:gdLst>
              <a:gd name="T0" fmla="*/ 385818 w 1686296"/>
              <a:gd name="T1" fmla="*/ 231552 h 407720"/>
              <a:gd name="T2" fmla="*/ 214645 w 1686296"/>
              <a:gd name="T3" fmla="*/ 15964 h 407720"/>
              <a:gd name="T4" fmla="*/ 43472 w 1686296"/>
              <a:gd name="T5" fmla="*/ 135737 h 407720"/>
              <a:gd name="T6" fmla="*/ 0 w 1686296"/>
              <a:gd name="T7" fmla="*/ 411205 h 407720"/>
              <a:gd name="T8" fmla="*/ 0 60000 65536"/>
              <a:gd name="T9" fmla="*/ 0 60000 65536"/>
              <a:gd name="T10" fmla="*/ 0 60000 65536"/>
              <a:gd name="T11" fmla="*/ 0 60000 65536"/>
              <a:gd name="T12" fmla="*/ 0 w 1686296"/>
              <a:gd name="T13" fmla="*/ 0 h 407720"/>
              <a:gd name="T14" fmla="*/ 1686296 w 1686296"/>
              <a:gd name="T15" fmla="*/ 407720 h 407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6296" h="407720">
                <a:moveTo>
                  <a:pt x="1686296" y="229590"/>
                </a:moveTo>
                <a:cubicBezTo>
                  <a:pt x="1436914" y="130629"/>
                  <a:pt x="1187533" y="31668"/>
                  <a:pt x="938151" y="15834"/>
                </a:cubicBezTo>
                <a:cubicBezTo>
                  <a:pt x="688769" y="0"/>
                  <a:pt x="346364" y="69273"/>
                  <a:pt x="190005" y="134587"/>
                </a:cubicBezTo>
                <a:cubicBezTo>
                  <a:pt x="33647" y="199901"/>
                  <a:pt x="16823" y="303810"/>
                  <a:pt x="0" y="40772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1318160" y="2667000"/>
            <a:ext cx="2873829" cy="1947554"/>
          </a:xfrm>
          <a:custGeom>
            <a:avLst/>
            <a:gdLst>
              <a:gd name="connsiteX0" fmla="*/ 961902 w 2861954"/>
              <a:gd name="connsiteY0" fmla="*/ 1543792 h 1959429"/>
              <a:gd name="connsiteX1" fmla="*/ 961902 w 2861954"/>
              <a:gd name="connsiteY1" fmla="*/ 1947553 h 1959429"/>
              <a:gd name="connsiteX2" fmla="*/ 0 w 2861954"/>
              <a:gd name="connsiteY2" fmla="*/ 1959429 h 1959429"/>
              <a:gd name="connsiteX3" fmla="*/ 0 w 2861954"/>
              <a:gd name="connsiteY3" fmla="*/ 0 h 1959429"/>
              <a:gd name="connsiteX4" fmla="*/ 2861954 w 2861954"/>
              <a:gd name="connsiteY4" fmla="*/ 11875 h 1959429"/>
              <a:gd name="connsiteX0" fmla="*/ 973777 w 2873829"/>
              <a:gd name="connsiteY0" fmla="*/ 1543792 h 1959429"/>
              <a:gd name="connsiteX1" fmla="*/ 973777 w 2873829"/>
              <a:gd name="connsiteY1" fmla="*/ 1947553 h 1959429"/>
              <a:gd name="connsiteX2" fmla="*/ 11875 w 2873829"/>
              <a:gd name="connsiteY2" fmla="*/ 1959429 h 1959429"/>
              <a:gd name="connsiteX3" fmla="*/ 0 w 2873829"/>
              <a:gd name="connsiteY3" fmla="*/ 47501 h 1959429"/>
              <a:gd name="connsiteX4" fmla="*/ 11875 w 2873829"/>
              <a:gd name="connsiteY4" fmla="*/ 0 h 1959429"/>
              <a:gd name="connsiteX5" fmla="*/ 2873829 w 2873829"/>
              <a:gd name="connsiteY5" fmla="*/ 11875 h 1959429"/>
              <a:gd name="connsiteX0" fmla="*/ 973777 w 2873829"/>
              <a:gd name="connsiteY0" fmla="*/ 1531917 h 1947554"/>
              <a:gd name="connsiteX1" fmla="*/ 973777 w 2873829"/>
              <a:gd name="connsiteY1" fmla="*/ 1935678 h 1947554"/>
              <a:gd name="connsiteX2" fmla="*/ 11875 w 2873829"/>
              <a:gd name="connsiteY2" fmla="*/ 1947554 h 1947554"/>
              <a:gd name="connsiteX3" fmla="*/ 0 w 2873829"/>
              <a:gd name="connsiteY3" fmla="*/ 35626 h 1947554"/>
              <a:gd name="connsiteX4" fmla="*/ 0 w 2873829"/>
              <a:gd name="connsiteY4" fmla="*/ 0 h 1947554"/>
              <a:gd name="connsiteX5" fmla="*/ 2873829 w 2873829"/>
              <a:gd name="connsiteY5" fmla="*/ 0 h 194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3829" h="1947554">
                <a:moveTo>
                  <a:pt x="973777" y="1531917"/>
                </a:moveTo>
                <a:lnTo>
                  <a:pt x="973777" y="1935678"/>
                </a:lnTo>
                <a:lnTo>
                  <a:pt x="11875" y="1947554"/>
                </a:lnTo>
                <a:cubicBezTo>
                  <a:pt x="11875" y="1310245"/>
                  <a:pt x="0" y="672935"/>
                  <a:pt x="0" y="35626"/>
                </a:cubicBezTo>
                <a:lnTo>
                  <a:pt x="0" y="0"/>
                </a:lnTo>
                <a:lnTo>
                  <a:pt x="2873829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6512" y="2678668"/>
            <a:ext cx="127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Mutex.Wait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Code Implementing Promise &amp; Wait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88F9C-7363-42CB-8A4F-9650DEFA36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3140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FunctionPointer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fCallback</a:t>
            </a:r>
            <a:r>
              <a:rPr lang="en-US" dirty="0">
                <a:latin typeface="Arial" pitchFamily="34" charset="0"/>
                <a:cs typeface="Arial" pitchFamily="34" charset="0"/>
              </a:rPr>
              <a:t>, void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pParam</a:t>
            </a:r>
            <a:r>
              <a:rPr lang="en-US" dirty="0">
                <a:latin typeface="Arial" pitchFamily="34" charset="0"/>
                <a:cs typeface="Arial" pitchFamily="34" charset="0"/>
              </a:rPr>
              <a:t>, Promise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// allocation with "placement new" syntax, see TBB reference documents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::task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::task::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allocate_root</a:t>
            </a:r>
            <a:r>
              <a:rPr lang="en-US" dirty="0">
                <a:latin typeface="Arial" pitchFamily="34" charset="0"/>
                <a:cs typeface="Arial" pitchFamily="34" charset="0"/>
              </a:rPr>
              <a:t>())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empty_task</a:t>
            </a:r>
            <a:r>
              <a:rPr lang="en-US" dirty="0">
                <a:latin typeface="Arial" pitchFamily="34" charset="0"/>
                <a:cs typeface="Arial" pitchFamily="34" charset="0"/>
              </a:rPr>
              <a:t>();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assert(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setRoot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 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allocate_child</a:t>
            </a:r>
            <a:r>
              <a:rPr lang="en-US" dirty="0">
                <a:latin typeface="Arial" pitchFamily="34" charset="0"/>
                <a:cs typeface="Arial" pitchFamily="34" charset="0"/>
              </a:rPr>
              <a:t>())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fCallback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pParam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// set ref count to 2, which accounts for the 1st child and eventually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wait_for_all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set_ref_count</a:t>
            </a:r>
            <a:r>
              <a:rPr lang="en-US" dirty="0">
                <a:latin typeface="Arial" pitchFamily="34" charset="0"/>
                <a:cs typeface="Arial" pitchFamily="34" charset="0"/>
              </a:rPr>
              <a:t>(2);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pParentTask</a:t>
            </a:r>
            <a:r>
              <a:rPr lang="en-US" dirty="0">
                <a:latin typeface="Arial" pitchFamily="34" charset="0"/>
                <a:cs typeface="Arial" pitchFamily="34" charset="0"/>
              </a:rPr>
              <a:t>-&gt;spawn(*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pPromiseTask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} 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206875"/>
            <a:ext cx="8534400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waitUntilDone</a:t>
            </a:r>
            <a:r>
              <a:rPr lang="en-US" dirty="0">
                <a:latin typeface="Arial" pitchFamily="34" charset="0"/>
                <a:cs typeface="Arial" pitchFamily="34" charset="0"/>
              </a:rPr>
              <a:t>()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if(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 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// mutex lock up access to one-at-a-time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tbb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spin_mutex</a:t>
            </a:r>
            <a:r>
              <a:rPr lang="en-US" dirty="0">
                <a:latin typeface="Arial" pitchFamily="34" charset="0"/>
                <a:cs typeface="Arial" pitchFamily="34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scoped_lock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m_tMutex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if(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!= NULL)  {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wait_for_al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dirty="0">
                <a:latin typeface="Arial" pitchFamily="34" charset="0"/>
                <a:cs typeface="Arial" pitchFamily="34" charset="0"/>
              </a:rPr>
              <a:t>();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-&gt;destroy(*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);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m_pRoot</a:t>
            </a:r>
            <a:r>
              <a:rPr lang="en-US" dirty="0">
                <a:latin typeface="Arial" pitchFamily="34" charset="0"/>
                <a:cs typeface="Arial" pitchFamily="34" charset="0"/>
              </a:rPr>
              <a:t> = NULL;  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}    }     }     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715000" y="4206875"/>
            <a:ext cx="3124200" cy="25844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is introduced here to ensure that the </a:t>
            </a:r>
            <a:r>
              <a:rPr lang="en-US" dirty="0" err="1"/>
              <a:t>waitUntilDone</a:t>
            </a:r>
            <a:r>
              <a:rPr lang="en-US" dirty="0"/>
              <a:t> call is </a:t>
            </a:r>
            <a:r>
              <a:rPr lang="en-US" dirty="0">
                <a:solidFill>
                  <a:srgbClr val="FF0000"/>
                </a:solidFill>
              </a:rPr>
              <a:t>thread-safe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dirty="0" err="1"/>
              <a:t>waitUntilDone</a:t>
            </a:r>
            <a:r>
              <a:rPr lang="en-US" dirty="0"/>
              <a:t> will be called by only one thread (the thread that submitted the asynchronous call), this additional </a:t>
            </a:r>
            <a:r>
              <a:rPr lang="en-US" dirty="0" err="1"/>
              <a:t>mutex</a:t>
            </a:r>
            <a:r>
              <a:rPr lang="en-US" dirty="0"/>
              <a:t> is not necessary.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Other Solutions of Improving 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69288" cy="50292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en-US" dirty="0" smtClean="0"/>
              <a:t>For examples:</a:t>
            </a:r>
          </a:p>
          <a:p>
            <a:pPr>
              <a:lnSpc>
                <a:spcPts val="32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OpenMP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(Open Multi-Processing) is an API that supports multi-platform shared memory multiprocessing programming in C, C++ and Fortran on many architectures. It consists of a set of compiler directives, library routines, and environment variables that influence run-time behavior [http://en.wikipedia.org/wiki/OpenMP].</a:t>
            </a:r>
          </a:p>
          <a:p>
            <a:pPr>
              <a:lnSpc>
                <a:spcPts val="32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Pthreads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(POSIX Threads) define a set of C library types, functions and constants that can be used </a:t>
            </a:r>
            <a:r>
              <a:rPr lang="en-US" sz="2400" dirty="0" smtClean="0"/>
              <a:t>for improving </a:t>
            </a:r>
            <a:r>
              <a:rPr lang="en-US" sz="2400" dirty="0" smtClean="0"/>
              <a:t>threading performance.</a:t>
            </a:r>
          </a:p>
          <a:p>
            <a:pPr>
              <a:lnSpc>
                <a:spcPts val="3200"/>
              </a:lnSpc>
            </a:pPr>
            <a:r>
              <a:rPr lang="en-US" sz="2400" dirty="0" smtClean="0"/>
              <a:t>Visual Studio uses </a:t>
            </a:r>
            <a:r>
              <a:rPr lang="en-US" sz="2400" dirty="0" smtClean="0">
                <a:solidFill>
                  <a:srgbClr val="0000FF"/>
                </a:solidFill>
              </a:rPr>
              <a:t>Generic Class </a:t>
            </a:r>
            <a:r>
              <a:rPr lang="en-US" sz="2400" dirty="0" smtClean="0"/>
              <a:t>to enable parallel computing in C</a:t>
            </a:r>
            <a:r>
              <a:rPr lang="en-US" sz="2400" dirty="0" smtClean="0"/>
              <a:t>++ (Ref. Chen: Introduction to Programming Languages)</a:t>
            </a:r>
            <a:endParaRPr lang="en-US" sz="2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65BBA-40BA-4299-9EDF-C55CBFAE316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Metrics of Multithreading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1066800"/>
          </a:xfrm>
        </p:spPr>
        <p:txBody>
          <a:bodyPr/>
          <a:lstStyle/>
          <a:p>
            <a:r>
              <a:rPr lang="en-US" dirty="0" smtClean="0"/>
              <a:t>Speedup of a program: The ratio of the serial execution time to the parallel execution time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8737C-EFC5-4275-A043-F95A60A7612F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1143000" y="2057400"/>
            <a:ext cx="5467350" cy="984250"/>
            <a:chOff x="1198774" y="2600979"/>
            <a:chExt cx="5466650" cy="984885"/>
          </a:xfrm>
        </p:grpSpPr>
        <p:sp>
          <p:nvSpPr>
            <p:cNvPr id="19482" name="Rectangle 4"/>
            <p:cNvSpPr>
              <a:spLocks noChangeArrowheads="1"/>
            </p:cNvSpPr>
            <p:nvPr/>
          </p:nvSpPr>
          <p:spPr bwMode="auto">
            <a:xfrm>
              <a:off x="3482174" y="2600979"/>
              <a:ext cx="3160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SerialExecutionTime(P)</a:t>
              </a:r>
            </a:p>
          </p:txBody>
        </p:sp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198774" y="2831067"/>
              <a:ext cx="20249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Speedup (P) = </a:t>
              </a: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3505200" y="3124199"/>
              <a:ext cx="31602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ParallExecutionTime(P)</a:t>
              </a:r>
            </a:p>
          </p:txBody>
        </p:sp>
        <p:cxnSp>
          <p:nvCxnSpPr>
            <p:cNvPr id="19485" name="Straight Connector 8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313719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1" name="Rectangle 10"/>
          <p:cNvSpPr/>
          <p:nvPr/>
        </p:nvSpPr>
        <p:spPr bwMode="auto">
          <a:xfrm>
            <a:off x="2743200" y="3406775"/>
            <a:ext cx="3200400" cy="2933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463" name="Straight Connector 14"/>
          <p:cNvCxnSpPr>
            <a:cxnSpLocks noChangeShapeType="1"/>
          </p:cNvCxnSpPr>
          <p:nvPr/>
        </p:nvCxnSpPr>
        <p:spPr bwMode="auto">
          <a:xfrm flipV="1">
            <a:off x="2743200" y="3406775"/>
            <a:ext cx="3200400" cy="293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4" name="Straight Arrow Connector 16"/>
          <p:cNvCxnSpPr>
            <a:cxnSpLocks noChangeShapeType="1"/>
          </p:cNvCxnSpPr>
          <p:nvPr/>
        </p:nvCxnSpPr>
        <p:spPr bwMode="auto">
          <a:xfrm>
            <a:off x="2743200" y="6340475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5" name="Straight Arrow Connector 17"/>
          <p:cNvCxnSpPr>
            <a:cxnSpLocks noChangeShapeType="1"/>
          </p:cNvCxnSpPr>
          <p:nvPr/>
        </p:nvCxnSpPr>
        <p:spPr bwMode="auto">
          <a:xfrm rot="5400000" flipH="1" flipV="1">
            <a:off x="1131093" y="4729957"/>
            <a:ext cx="3224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6" name="TextBox 20"/>
          <p:cNvSpPr txBox="1">
            <a:spLocks noChangeArrowheads="1"/>
          </p:cNvSpPr>
          <p:nvPr/>
        </p:nvSpPr>
        <p:spPr bwMode="auto">
          <a:xfrm>
            <a:off x="259080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7" name="TextBox 21"/>
          <p:cNvSpPr txBox="1">
            <a:spLocks noChangeArrowheads="1"/>
          </p:cNvSpPr>
          <p:nvPr/>
        </p:nvSpPr>
        <p:spPr bwMode="auto">
          <a:xfrm>
            <a:off x="305276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1472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9" name="TextBox 23"/>
          <p:cNvSpPr txBox="1">
            <a:spLocks noChangeArrowheads="1"/>
          </p:cNvSpPr>
          <p:nvPr/>
        </p:nvSpPr>
        <p:spPr bwMode="auto">
          <a:xfrm>
            <a:off x="397668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470" name="TextBox 24"/>
          <p:cNvSpPr txBox="1">
            <a:spLocks noChangeArrowheads="1"/>
          </p:cNvSpPr>
          <p:nvPr/>
        </p:nvSpPr>
        <p:spPr bwMode="auto">
          <a:xfrm>
            <a:off x="4438650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9471" name="TextBox 25"/>
          <p:cNvSpPr txBox="1">
            <a:spLocks noChangeArrowheads="1"/>
          </p:cNvSpPr>
          <p:nvPr/>
        </p:nvSpPr>
        <p:spPr bwMode="auto">
          <a:xfrm>
            <a:off x="4900613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9472" name="TextBox 26"/>
          <p:cNvSpPr txBox="1">
            <a:spLocks noChangeArrowheads="1"/>
          </p:cNvSpPr>
          <p:nvPr/>
        </p:nvSpPr>
        <p:spPr bwMode="auto">
          <a:xfrm>
            <a:off x="5362575" y="64119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9473" name="TextBox 27"/>
          <p:cNvSpPr txBox="1">
            <a:spLocks noChangeArrowheads="1"/>
          </p:cNvSpPr>
          <p:nvPr/>
        </p:nvSpPr>
        <p:spPr bwMode="auto">
          <a:xfrm>
            <a:off x="5824538" y="64119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9474" name="TextBox 30"/>
          <p:cNvSpPr txBox="1">
            <a:spLocks noChangeArrowheads="1"/>
          </p:cNvSpPr>
          <p:nvPr/>
        </p:nvSpPr>
        <p:spPr bwMode="auto">
          <a:xfrm>
            <a:off x="2362200" y="3124200"/>
            <a:ext cx="300038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8</a:t>
            </a:r>
          </a:p>
          <a:p>
            <a:pPr>
              <a:lnSpc>
                <a:spcPct val="150000"/>
              </a:lnSpc>
            </a:pPr>
            <a:r>
              <a:rPr lang="en-US"/>
              <a:t>7</a:t>
            </a:r>
          </a:p>
          <a:p>
            <a:pPr>
              <a:lnSpc>
                <a:spcPct val="150000"/>
              </a:lnSpc>
            </a:pPr>
            <a:r>
              <a:rPr lang="en-US"/>
              <a:t>6</a:t>
            </a:r>
          </a:p>
          <a:p>
            <a:pPr>
              <a:lnSpc>
                <a:spcPct val="150000"/>
              </a:lnSpc>
            </a:pPr>
            <a:r>
              <a:rPr lang="en-US"/>
              <a:t>5</a:t>
            </a:r>
          </a:p>
          <a:p>
            <a:pPr>
              <a:lnSpc>
                <a:spcPct val="150000"/>
              </a:lnSpc>
            </a:pPr>
            <a:r>
              <a:rPr lang="en-US"/>
              <a:t>4</a:t>
            </a:r>
          </a:p>
          <a:p>
            <a:pPr>
              <a:lnSpc>
                <a:spcPct val="150000"/>
              </a:lnSpc>
            </a:pPr>
            <a:r>
              <a:rPr lang="en-US"/>
              <a:t>3</a:t>
            </a:r>
          </a:p>
          <a:p>
            <a:pPr>
              <a:lnSpc>
                <a:spcPct val="150000"/>
              </a:lnSpc>
            </a:pPr>
            <a:r>
              <a:rPr lang="en-US"/>
              <a:t>2</a:t>
            </a:r>
          </a:p>
          <a:p>
            <a:pPr>
              <a:lnSpc>
                <a:spcPct val="150000"/>
              </a:lnSpc>
            </a:pPr>
            <a:r>
              <a:rPr lang="en-US"/>
              <a:t>1</a:t>
            </a:r>
          </a:p>
        </p:txBody>
      </p:sp>
      <p:sp>
        <p:nvSpPr>
          <p:cNvPr id="19475" name="TextBox 31"/>
          <p:cNvSpPr txBox="1">
            <a:spLocks noChangeArrowheads="1"/>
          </p:cNvSpPr>
          <p:nvPr/>
        </p:nvSpPr>
        <p:spPr bwMode="auto">
          <a:xfrm rot="-5400000">
            <a:off x="1534319" y="3772694"/>
            <a:ext cx="119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speedup</a:t>
            </a:r>
          </a:p>
        </p:txBody>
      </p:sp>
      <p:sp>
        <p:nvSpPr>
          <p:cNvPr id="19476" name="TextBox 32"/>
          <p:cNvSpPr txBox="1">
            <a:spLocks noChangeArrowheads="1"/>
          </p:cNvSpPr>
          <p:nvPr/>
        </p:nvSpPr>
        <p:spPr bwMode="auto">
          <a:xfrm>
            <a:off x="6264275" y="6400800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cores</a:t>
            </a:r>
          </a:p>
        </p:txBody>
      </p:sp>
      <p:sp>
        <p:nvSpPr>
          <p:cNvPr id="19477" name="Freeform 34"/>
          <p:cNvSpPr>
            <a:spLocks/>
          </p:cNvSpPr>
          <p:nvPr/>
        </p:nvSpPr>
        <p:spPr bwMode="auto">
          <a:xfrm>
            <a:off x="2732088" y="3989388"/>
            <a:ext cx="3217862" cy="2363787"/>
          </a:xfrm>
          <a:custGeom>
            <a:avLst/>
            <a:gdLst>
              <a:gd name="T0" fmla="*/ 0 w 3218213"/>
              <a:gd name="T1" fmla="*/ 2384766 h 2363190"/>
              <a:gd name="T2" fmla="*/ 1502264 w 3218213"/>
              <a:gd name="T3" fmla="*/ 1174412 h 2363190"/>
              <a:gd name="T4" fmla="*/ 2365773 w 3218213"/>
              <a:gd name="T5" fmla="*/ 491335 h 2363190"/>
              <a:gd name="T6" fmla="*/ 2933557 w 3218213"/>
              <a:gd name="T7" fmla="*/ 143800 h 2363190"/>
              <a:gd name="T8" fmla="*/ 3205613 w 3218213"/>
              <a:gd name="T9" fmla="*/ 0 h 2363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8213"/>
              <a:gd name="T16" fmla="*/ 0 h 2363190"/>
              <a:gd name="T17" fmla="*/ 3218213 w 3218213"/>
              <a:gd name="T18" fmla="*/ 2363190 h 2363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8213" h="2363190">
                <a:moveTo>
                  <a:pt x="0" y="2363190"/>
                </a:moveTo>
                <a:lnTo>
                  <a:pt x="1508166" y="1163782"/>
                </a:lnTo>
                <a:lnTo>
                  <a:pt x="2375065" y="486888"/>
                </a:lnTo>
                <a:lnTo>
                  <a:pt x="2945080" y="142504"/>
                </a:lnTo>
                <a:lnTo>
                  <a:pt x="3218213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Freeform 35"/>
          <p:cNvSpPr>
            <a:spLocks/>
          </p:cNvSpPr>
          <p:nvPr/>
        </p:nvSpPr>
        <p:spPr bwMode="auto">
          <a:xfrm>
            <a:off x="2743200" y="5295900"/>
            <a:ext cx="3206750" cy="1046163"/>
          </a:xfrm>
          <a:custGeom>
            <a:avLst/>
            <a:gdLst>
              <a:gd name="T0" fmla="*/ 0 w 3206338"/>
              <a:gd name="T1" fmla="*/ 1086678 h 1045028"/>
              <a:gd name="T2" fmla="*/ 882842 w 3206338"/>
              <a:gd name="T3" fmla="*/ 444547 h 1045028"/>
              <a:gd name="T4" fmla="*/ 1646392 w 3206338"/>
              <a:gd name="T5" fmla="*/ 61743 h 1045028"/>
              <a:gd name="T6" fmla="*/ 2600810 w 3206338"/>
              <a:gd name="T7" fmla="*/ 0 h 1045028"/>
              <a:gd name="T8" fmla="*/ 3221190 w 3206338"/>
              <a:gd name="T9" fmla="*/ 86439 h 10450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6338"/>
              <a:gd name="T16" fmla="*/ 0 h 1045028"/>
              <a:gd name="T17" fmla="*/ 3206338 w 3206338"/>
              <a:gd name="T18" fmla="*/ 1045028 h 10450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6338" h="1045028">
                <a:moveTo>
                  <a:pt x="0" y="1045028"/>
                </a:moveTo>
                <a:lnTo>
                  <a:pt x="878774" y="427511"/>
                </a:lnTo>
                <a:lnTo>
                  <a:pt x="1638795" y="59376"/>
                </a:lnTo>
                <a:lnTo>
                  <a:pt x="2588821" y="0"/>
                </a:lnTo>
                <a:lnTo>
                  <a:pt x="3206338" y="831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TextBox 37"/>
          <p:cNvSpPr txBox="1">
            <a:spLocks noChangeArrowheads="1"/>
          </p:cNvSpPr>
          <p:nvPr/>
        </p:nvSpPr>
        <p:spPr bwMode="auto">
          <a:xfrm>
            <a:off x="5943600" y="3276600"/>
            <a:ext cx="1844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Perfect scalability</a:t>
            </a:r>
          </a:p>
        </p:txBody>
      </p:sp>
      <p:sp>
        <p:nvSpPr>
          <p:cNvPr id="19480" name="TextBox 38"/>
          <p:cNvSpPr txBox="1">
            <a:spLocks noChangeArrowheads="1"/>
          </p:cNvSpPr>
          <p:nvPr/>
        </p:nvSpPr>
        <p:spPr bwMode="auto">
          <a:xfrm>
            <a:off x="5959475" y="3810000"/>
            <a:ext cx="1704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Good scalability</a:t>
            </a:r>
          </a:p>
        </p:txBody>
      </p:sp>
      <p:sp>
        <p:nvSpPr>
          <p:cNvPr id="19481" name="TextBox 39"/>
          <p:cNvSpPr txBox="1">
            <a:spLocks noChangeArrowheads="1"/>
          </p:cNvSpPr>
          <p:nvPr/>
        </p:nvSpPr>
        <p:spPr bwMode="auto">
          <a:xfrm>
            <a:off x="5949950" y="5181600"/>
            <a:ext cx="162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Poor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DFB2F-03D8-4B55-AC56-1B5877E2174F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AutoShap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562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Amdahl’s Law 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14600"/>
            <a:ext cx="3429000" cy="762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 smtClean="0"/>
              <a:t>SerialExecTime</a:t>
            </a:r>
            <a:endParaRPr lang="en-US" altLang="en-US" sz="2400" i="1" dirty="0" smtClean="0"/>
          </a:p>
          <a:p>
            <a:pPr marL="0" indent="0"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 smtClean="0"/>
              <a:t>ParallelExecTime</a:t>
            </a:r>
            <a:endParaRPr lang="en-GB" altLang="en-US" sz="2400" i="1" dirty="0" smtClean="0"/>
          </a:p>
          <a:p>
            <a:pPr marL="0" indent="0" eaLnBrk="1" hangingPunct="1">
              <a:buFont typeface="Wingdings" pitchFamily="2" charset="2"/>
              <a:buNone/>
              <a:tabLst>
                <a:tab pos="1712913" algn="l"/>
              </a:tabLst>
            </a:pPr>
            <a:endParaRPr lang="en-GB" altLang="en-US" sz="2400" i="1" dirty="0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38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An N-core design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improve the speed of all components in the system by a fact or N.</a:t>
            </a:r>
          </a:p>
          <a:p>
            <a:r>
              <a:rPr lang="en-GB" altLang="en-US" sz="2400" dirty="0"/>
              <a:t>Assume</a:t>
            </a:r>
            <a:r>
              <a:rPr lang="en-US" altLang="en-US" sz="2400" dirty="0"/>
              <a:t> that </a:t>
            </a:r>
            <a:r>
              <a:rPr lang="en-GB" altLang="en-US" sz="2400" b="1" i="1" dirty="0"/>
              <a:t>f</a:t>
            </a:r>
            <a:r>
              <a:rPr lang="en-GB" altLang="en-US" sz="2400" dirty="0"/>
              <a:t>  fraction of the system is enhanced</a:t>
            </a:r>
            <a:r>
              <a:rPr lang="en-US" altLang="en-US" sz="2400" dirty="0"/>
              <a:t> </a:t>
            </a:r>
            <a:r>
              <a:rPr lang="en-GB" altLang="en-US" sz="2400" dirty="0"/>
              <a:t>by the factor </a:t>
            </a:r>
            <a:r>
              <a:rPr lang="en-GB" altLang="en-US" sz="2400" b="1" i="1" dirty="0"/>
              <a:t>N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27038" y="2754313"/>
            <a:ext cx="1554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/>
              <a:t>Speedup</a:t>
            </a:r>
            <a:r>
              <a:rPr lang="en-GB" altLang="en-US" sz="2400"/>
              <a:t>  =</a:t>
            </a:r>
            <a:endParaRPr lang="en-US" sz="24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86000" y="29718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1703388" y="3744913"/>
            <a:ext cx="70596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Wingdings" pitchFamily="2" charset="2"/>
              <a:buNone/>
              <a:tabLst>
                <a:tab pos="1712913" algn="l"/>
              </a:tabLst>
            </a:pPr>
            <a:r>
              <a:rPr lang="en-GB" altLang="en-US" sz="2400" i="1" dirty="0" err="1"/>
              <a:t>SerialExecTime</a:t>
            </a:r>
            <a:endParaRPr lang="en-US" altLang="en-US" sz="2400" i="1" dirty="0"/>
          </a:p>
          <a:p>
            <a:pPr algn="ctr">
              <a:lnSpc>
                <a:spcPct val="140000"/>
              </a:lnSpc>
              <a:tabLst>
                <a:tab pos="1712913" algn="l"/>
              </a:tabLst>
            </a:pPr>
            <a:r>
              <a:rPr lang="en-GB" altLang="en-US" sz="2400" i="1" dirty="0" smtClean="0"/>
              <a:t>(f </a:t>
            </a:r>
            <a:r>
              <a:rPr lang="en-GB" altLang="en-US" sz="2400" i="1" dirty="0" smtClean="0">
                <a:latin typeface="Arial" charset="0"/>
                <a:cs typeface="Arial" charset="0"/>
              </a:rPr>
              <a:t>x</a:t>
            </a:r>
            <a:r>
              <a:rPr lang="en-GB" altLang="en-US" sz="2400" i="1" dirty="0" smtClean="0"/>
              <a:t> </a:t>
            </a:r>
            <a:r>
              <a:rPr lang="en-GB" altLang="en-US" sz="2400" i="1" dirty="0" err="1" smtClean="0"/>
              <a:t>SerialExecTime</a:t>
            </a:r>
            <a:r>
              <a:rPr lang="en-GB" altLang="en-US" sz="2400" i="1" dirty="0" smtClean="0"/>
              <a:t>)/N + (1 – f ) </a:t>
            </a:r>
            <a:r>
              <a:rPr lang="en-GB" altLang="en-US" sz="2400" i="1" dirty="0" smtClean="0">
                <a:latin typeface="Arial" charset="0"/>
                <a:cs typeface="Arial" charset="0"/>
              </a:rPr>
              <a:t>x</a:t>
            </a:r>
            <a:r>
              <a:rPr lang="en-GB" altLang="en-US" sz="2400" b="1" i="1" dirty="0" smtClean="0"/>
              <a:t> </a:t>
            </a:r>
            <a:r>
              <a:rPr lang="en-GB" altLang="en-US" sz="2400" i="1" dirty="0" err="1" smtClean="0"/>
              <a:t>SerialExecTime</a:t>
            </a:r>
            <a:endParaRPr lang="en-US" altLang="en-US" sz="2400" i="1" dirty="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117725" y="4202113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600200" y="3971925"/>
            <a:ext cx="357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25600" y="5181600"/>
            <a:ext cx="4927600" cy="1127125"/>
            <a:chOff x="1360" y="3522"/>
            <a:chExt cx="3104" cy="710"/>
          </a:xfrm>
        </p:grpSpPr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1632" y="3522"/>
              <a:ext cx="2832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N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1680" y="384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1360" y="369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9AA9F-E013-49E6-8A06-3680C3F7F747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21507" name="AutoShape 2"/>
          <p:cNvSpPr>
            <a:spLocks noGrp="1" noChangeArrowheads="1"/>
          </p:cNvSpPr>
          <p:nvPr>
            <p:ph type="title"/>
          </p:nvPr>
        </p:nvSpPr>
        <p:spPr>
          <a:xfrm>
            <a:off x="1477963" y="7938"/>
            <a:ext cx="7391400" cy="806450"/>
          </a:xfrm>
        </p:spPr>
        <p:txBody>
          <a:bodyPr lIns="0" tIns="0" rIns="0" bIns="0"/>
          <a:lstStyle/>
          <a:p>
            <a:pPr eaLnBrk="1" hangingPunct="1"/>
            <a:r>
              <a:rPr lang="en-US" altLang="en-US" smtClean="0"/>
              <a:t>Example: Salability of N-Core</a:t>
            </a:r>
            <a:endParaRPr lang="en-GB" altLang="en-US" smtClean="0"/>
          </a:p>
        </p:txBody>
      </p:sp>
      <p:grpSp>
        <p:nvGrpSpPr>
          <p:cNvPr id="21508" name="Group 18"/>
          <p:cNvGrpSpPr>
            <a:grpSpLocks/>
          </p:cNvGrpSpPr>
          <p:nvPr/>
        </p:nvGrpSpPr>
        <p:grpSpPr bwMode="auto">
          <a:xfrm>
            <a:off x="1751013" y="838200"/>
            <a:ext cx="4497387" cy="1069975"/>
            <a:chOff x="2377168" y="1295400"/>
            <a:chExt cx="4496707" cy="1069332"/>
          </a:xfrm>
        </p:grpSpPr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2377168" y="1600200"/>
              <a:ext cx="22797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en-US" sz="2400" i="1"/>
                <a:t>Speedup </a:t>
              </a:r>
              <a:r>
                <a:rPr lang="en-GB" altLang="en-US" sz="2400"/>
                <a:t>(</a:t>
              </a:r>
              <a:r>
                <a:rPr lang="en-GB" altLang="en-US" sz="2400" i="1"/>
                <a:t>f</a:t>
              </a:r>
              <a:r>
                <a:rPr lang="en-GB" altLang="en-US" sz="2400"/>
                <a:t>, </a:t>
              </a:r>
              <a:r>
                <a:rPr lang="en-GB" altLang="en-US" sz="2400" i="1"/>
                <a:t>N</a:t>
              </a:r>
              <a:r>
                <a:rPr lang="en-GB" altLang="en-US" sz="2400"/>
                <a:t>) = </a:t>
              </a:r>
              <a:endParaRPr lang="en-US" sz="2400"/>
            </a:p>
          </p:txBody>
        </p:sp>
        <p:sp>
          <p:nvSpPr>
            <p:cNvPr id="21518" name="Rectangle 6"/>
            <p:cNvSpPr>
              <a:spLocks noChangeArrowheads="1"/>
            </p:cNvSpPr>
            <p:nvPr/>
          </p:nvSpPr>
          <p:spPr bwMode="auto">
            <a:xfrm>
              <a:off x="4333875" y="1295400"/>
              <a:ext cx="2540000" cy="10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GB" altLang="en-US" sz="2400"/>
                <a:t>1</a:t>
              </a:r>
              <a:endParaRPr lang="en-US" altLang="en-US" sz="2400"/>
            </a:p>
            <a:p>
              <a:pPr algn="ctr">
                <a:lnSpc>
                  <a:spcPct val="140000"/>
                </a:lnSpc>
              </a:pPr>
              <a:r>
                <a:rPr lang="en-GB" altLang="en-US" sz="2400" i="1"/>
                <a:t>f </a:t>
              </a:r>
              <a:r>
                <a:rPr lang="en-GB" altLang="en-US" sz="2400"/>
                <a:t>/</a:t>
              </a:r>
              <a:r>
                <a:rPr lang="en-GB" altLang="en-US" sz="2400" i="1"/>
                <a:t>s</a:t>
              </a:r>
              <a:r>
                <a:rPr lang="en-GB" altLang="en-US" sz="2400"/>
                <a:t> + (1 – </a:t>
              </a:r>
              <a:r>
                <a:rPr lang="en-GB" altLang="en-US" sz="2400" i="1"/>
                <a:t>f </a:t>
              </a:r>
              <a:r>
                <a:rPr lang="en-GB" altLang="en-US" sz="2400"/>
                <a:t>)</a:t>
              </a:r>
              <a:endParaRPr lang="en-US" altLang="en-US" sz="2400"/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622800" y="1828800"/>
              <a:ext cx="208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93838" y="2973388"/>
            <a:ext cx="6172200" cy="1447800"/>
            <a:chOff x="1477963" y="3581400"/>
            <a:chExt cx="6172200" cy="1447800"/>
          </a:xfrm>
        </p:grpSpPr>
        <p:sp>
          <p:nvSpPr>
            <p:cNvPr id="21515" name="Text Box 13"/>
            <p:cNvSpPr txBox="1">
              <a:spLocks noChangeArrowheads="1"/>
            </p:cNvSpPr>
            <p:nvPr/>
          </p:nvSpPr>
          <p:spPr bwMode="auto">
            <a:xfrm>
              <a:off x="1477963" y="3581400"/>
              <a:ext cx="61722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                                                </a:t>
              </a:r>
              <a:r>
                <a:rPr lang="en-GB" sz="2400"/>
                <a:t>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N=10</a:t>
              </a:r>
              <a:r>
                <a:rPr lang="en-GB" sz="2400"/>
                <a:t>)  =                           = 5.3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0.9/10 + 0.1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endParaRPr lang="en-GB" sz="2400"/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</a:t>
              </a:r>
              <a:endParaRPr lang="en-GB" sz="2400" i="1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4876800" y="43434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" y="4648200"/>
            <a:ext cx="7954963" cy="1143000"/>
            <a:chOff x="685800" y="4876800"/>
            <a:chExt cx="7954963" cy="1143000"/>
          </a:xfrm>
        </p:grpSpPr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5800" y="4876800"/>
              <a:ext cx="79549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Ctr="1"/>
            <a:lstStyle/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          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 i="1"/>
                <a:t>Speedup (</a:t>
              </a:r>
              <a:r>
                <a:rPr lang="en-GB" sz="2400" i="1">
                  <a:solidFill>
                    <a:srgbClr val="0033CC"/>
                  </a:solidFill>
                </a:rPr>
                <a:t>0.9</a:t>
              </a:r>
              <a:r>
                <a:rPr lang="en-GB" sz="2400" i="1"/>
                <a:t>, </a:t>
              </a:r>
              <a:r>
                <a:rPr lang="en-GB" sz="2400" i="1">
                  <a:solidFill>
                    <a:srgbClr val="990000"/>
                  </a:solidFill>
                </a:rPr>
                <a:t>N = 100</a:t>
              </a:r>
              <a:r>
                <a:rPr lang="en-GB" sz="2400"/>
                <a:t> ) =                           = 9.1</a:t>
              </a:r>
            </a:p>
            <a:p>
              <a:pPr defTabSz="968375">
                <a:lnSpc>
                  <a:spcPct val="85000"/>
                </a:lnSpc>
                <a:tabLst>
                  <a:tab pos="766763" algn="l"/>
                  <a:tab pos="1531938" algn="l"/>
                  <a:tab pos="2298700" algn="l"/>
                  <a:tab pos="3063875" algn="l"/>
                  <a:tab pos="3830638" algn="l"/>
                  <a:tab pos="4595813" algn="l"/>
                  <a:tab pos="5362575" algn="l"/>
                  <a:tab pos="6127750" algn="l"/>
                  <a:tab pos="6894513" algn="l"/>
                  <a:tab pos="7659688" algn="l"/>
                </a:tabLst>
              </a:pPr>
              <a:r>
                <a:rPr lang="en-GB" sz="2400"/>
                <a:t>                                            0.9/100 + 0.1</a:t>
              </a:r>
            </a:p>
          </p:txBody>
        </p:sp>
        <p:sp>
          <p:nvSpPr>
            <p:cNvPr id="21514" name="Line 23"/>
            <p:cNvSpPr>
              <a:spLocks noChangeShapeType="1"/>
            </p:cNvSpPr>
            <p:nvPr/>
          </p:nvSpPr>
          <p:spPr bwMode="auto">
            <a:xfrm>
              <a:off x="5075237" y="5334000"/>
              <a:ext cx="1706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1524000" y="60960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Ctr="1"/>
          <a:lstStyle/>
          <a:p>
            <a:pPr defTabSz="968375">
              <a:lnSpc>
                <a:spcPct val="85000"/>
              </a:lnSpc>
              <a:tabLst>
                <a:tab pos="766763" algn="l"/>
                <a:tab pos="1531938" algn="l"/>
                <a:tab pos="2298700" algn="l"/>
                <a:tab pos="3063875" algn="l"/>
                <a:tab pos="3830638" algn="l"/>
                <a:tab pos="4595813" algn="l"/>
                <a:tab pos="5362575" algn="l"/>
                <a:tab pos="6127750" algn="l"/>
                <a:tab pos="6894513" algn="l"/>
                <a:tab pos="7659688" algn="l"/>
              </a:tabLst>
            </a:pPr>
            <a:r>
              <a:rPr lang="en-GB" sz="2400" i="1"/>
              <a:t>Speedup (</a:t>
            </a:r>
            <a:r>
              <a:rPr lang="en-GB" sz="2400" i="1">
                <a:solidFill>
                  <a:srgbClr val="0033CC"/>
                </a:solidFill>
              </a:rPr>
              <a:t>0.9</a:t>
            </a:r>
            <a:r>
              <a:rPr lang="en-GB" sz="2400" i="1"/>
              <a:t>, </a:t>
            </a:r>
            <a:r>
              <a:rPr lang="en-GB" sz="2400" i="1">
                <a:solidFill>
                  <a:srgbClr val="990000"/>
                </a:solidFill>
              </a:rPr>
              <a:t>N = 1000</a:t>
            </a:r>
            <a:r>
              <a:rPr lang="en-GB" sz="2400" i="1"/>
              <a:t> ) = 9.9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1751013" y="2360613"/>
            <a:ext cx="5464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Assume </a:t>
            </a:r>
            <a:r>
              <a:rPr lang="en-US" sz="2400" i="1">
                <a:solidFill>
                  <a:srgbClr val="0000FF"/>
                </a:solidFill>
              </a:rPr>
              <a:t>f</a:t>
            </a:r>
            <a:r>
              <a:rPr lang="en-US" sz="2400"/>
              <a:t> </a:t>
            </a:r>
            <a:r>
              <a:rPr lang="en-US" sz="2400" i="1">
                <a:solidFill>
                  <a:srgbClr val="0000FF"/>
                </a:solidFill>
              </a:rPr>
              <a:t>= 0.9 </a:t>
            </a:r>
            <a:r>
              <a:rPr lang="en-US" sz="2400"/>
              <a:t>and </a:t>
            </a:r>
            <a:r>
              <a:rPr lang="en-US" sz="2400" i="1">
                <a:solidFill>
                  <a:srgbClr val="990000"/>
                </a:solidFill>
              </a:rPr>
              <a:t>N = 10</a:t>
            </a:r>
            <a:r>
              <a:rPr lang="en-US" sz="2400"/>
              <a:t>, 100, and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 smtClean="0"/>
              <a:t>Gustafson's Law, with a Different Assumption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4495800"/>
          </a:xfrm>
        </p:spPr>
        <p:txBody>
          <a:bodyPr/>
          <a:lstStyle/>
          <a:p>
            <a:r>
              <a:rPr lang="en-US" dirty="0" smtClean="0"/>
              <a:t>Amdahl’s Law assumes the fraction 1- </a:t>
            </a:r>
            <a:r>
              <a:rPr lang="en-US" i="1" dirty="0" smtClean="0"/>
              <a:t>f</a:t>
            </a:r>
            <a:r>
              <a:rPr lang="en-US" dirty="0" smtClean="0"/>
              <a:t> of the serial computing part does not change when multiple cores are added. As the result, the unchanged part will become the bottle-neck, no matter how big the N is.</a:t>
            </a:r>
          </a:p>
          <a:p>
            <a:r>
              <a:rPr lang="en-US" dirty="0" smtClean="0"/>
              <a:t>Gustafson's Law assumes that the fraction 1- </a:t>
            </a:r>
            <a:r>
              <a:rPr lang="en-US" i="1" dirty="0" smtClean="0"/>
              <a:t>f</a:t>
            </a:r>
            <a:r>
              <a:rPr lang="en-US" dirty="0" smtClean="0"/>
              <a:t> of the serial computing part will be improved proportionally when multiple cores are added, and thus: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speedup(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)  =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en-US" i="1" dirty="0" smtClean="0"/>
              <a:t>f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 – 1)</a:t>
            </a:r>
          </a:p>
          <a:p>
            <a:r>
              <a:rPr lang="en-US" dirty="0" smtClean="0"/>
              <a:t>For Assume </a:t>
            </a:r>
            <a:r>
              <a:rPr lang="en-US" i="1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= 0.9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990000"/>
                </a:solidFill>
              </a:rPr>
              <a:t>N = 10</a:t>
            </a:r>
            <a:r>
              <a:rPr lang="en-US" dirty="0" smtClean="0"/>
              <a:t>, 100, and 1000</a:t>
            </a:r>
          </a:p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0A562DB-CF5F-4723-9B51-32B0FD6FCEA3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5257800"/>
          <a:ext cx="4572000" cy="1492252"/>
        </p:xfrm>
        <a:graphic>
          <a:graphicData uri="http://schemas.openxmlformats.org/drawingml/2006/table">
            <a:tbl>
              <a:tblPr/>
              <a:tblGrid>
                <a:gridCol w="768350"/>
                <a:gridCol w="769938"/>
                <a:gridCol w="3033712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Speedup = 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(</a:t>
                      </a:r>
                      <a:r>
                        <a:rPr kumimoji="0" lang="en-US" sz="2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– 1)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100.9</a:t>
                      </a:r>
                    </a:p>
                  </a:txBody>
                  <a:tcPr marL="12032" marR="12032" marT="12032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990000"/>
                </a:solidFill>
              </a:rPr>
              <a:t>Efficiency</a:t>
            </a:r>
            <a:r>
              <a:rPr lang="en-US" smtClean="0"/>
              <a:t> of Multi-Core Processors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01750"/>
            <a:ext cx="8269288" cy="23622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Speedup</a:t>
            </a:r>
            <a:r>
              <a:rPr lang="en-US" dirty="0" smtClean="0"/>
              <a:t> measures how much faster the parallel execution than the serial execution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Efficiency</a:t>
            </a:r>
            <a:r>
              <a:rPr lang="en-US" dirty="0" smtClean="0"/>
              <a:t> measures how well the multi-core resources are utilized.</a:t>
            </a:r>
          </a:p>
          <a:p>
            <a:r>
              <a:rPr lang="en-US" dirty="0" smtClean="0"/>
              <a:t>Assume the number of cores is </a:t>
            </a:r>
            <a:r>
              <a:rPr lang="en-US" i="1" dirty="0" smtClean="0"/>
              <a:t>N</a:t>
            </a:r>
            <a:r>
              <a:rPr lang="en-US" dirty="0" smtClean="0"/>
              <a:t> and the speedup is </a:t>
            </a:r>
            <a:r>
              <a:rPr lang="en-US" i="1" dirty="0" smtClean="0"/>
              <a:t>S</a:t>
            </a:r>
            <a:r>
              <a:rPr lang="en-US" dirty="0" smtClean="0"/>
              <a:t>, relative to a single core implementation </a:t>
            </a:r>
            <a:r>
              <a:rPr lang="en-US" dirty="0" smtClean="0"/>
              <a:t>when </a:t>
            </a:r>
            <a:r>
              <a:rPr lang="en-US" dirty="0" smtClean="0"/>
              <a:t>executing program </a:t>
            </a:r>
            <a:r>
              <a:rPr lang="en-US" i="1" dirty="0" smtClean="0"/>
              <a:t>P</a:t>
            </a:r>
          </a:p>
          <a:p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644B4-E741-4D7C-89D7-BC9B6EA2E728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085975" y="4730750"/>
            <a:ext cx="3095625" cy="984250"/>
            <a:chOff x="1198774" y="2600979"/>
            <a:chExt cx="3095093" cy="985183"/>
          </a:xfrm>
        </p:grpSpPr>
        <p:sp>
          <p:nvSpPr>
            <p:cNvPr id="23558" name="Rectangle 33"/>
            <p:cNvSpPr>
              <a:spLocks noChangeArrowheads="1"/>
            </p:cNvSpPr>
            <p:nvPr/>
          </p:nvSpPr>
          <p:spPr bwMode="auto">
            <a:xfrm>
              <a:off x="3560974" y="2600979"/>
              <a:ext cx="7328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S</a:t>
              </a:r>
              <a:r>
                <a:rPr lang="en-US" sz="2400"/>
                <a:t>(</a:t>
              </a:r>
              <a:r>
                <a:rPr lang="en-US" sz="2400" i="1"/>
                <a:t>P</a:t>
              </a:r>
              <a:r>
                <a:rPr lang="en-US" sz="2400"/>
                <a:t>)</a:t>
              </a:r>
            </a:p>
          </p:txBody>
        </p:sp>
        <p:sp>
          <p:nvSpPr>
            <p:cNvPr id="23559" name="Rectangle 36"/>
            <p:cNvSpPr>
              <a:spLocks noChangeArrowheads="1"/>
            </p:cNvSpPr>
            <p:nvPr/>
          </p:nvSpPr>
          <p:spPr bwMode="auto">
            <a:xfrm>
              <a:off x="1198774" y="2831067"/>
              <a:ext cx="21620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Efficiency(P) = </a:t>
              </a:r>
            </a:p>
          </p:txBody>
        </p:sp>
        <p:sp>
          <p:nvSpPr>
            <p:cNvPr id="23560" name="Rectangle 40"/>
            <p:cNvSpPr>
              <a:spLocks noChangeArrowheads="1"/>
            </p:cNvSpPr>
            <p:nvPr/>
          </p:nvSpPr>
          <p:spPr bwMode="auto">
            <a:xfrm>
              <a:off x="3713374" y="3124199"/>
              <a:ext cx="38978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N</a:t>
              </a:r>
            </a:p>
          </p:txBody>
        </p:sp>
        <p:cxnSp>
          <p:nvCxnSpPr>
            <p:cNvPr id="23561" name="Straight Connector 41"/>
            <p:cNvCxnSpPr>
              <a:cxnSpLocks noChangeShapeType="1"/>
            </p:cNvCxnSpPr>
            <p:nvPr/>
          </p:nvCxnSpPr>
          <p:spPr bwMode="auto">
            <a:xfrm>
              <a:off x="3505200" y="3124199"/>
              <a:ext cx="78418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Archtecture</a:t>
            </a:r>
            <a:r>
              <a:rPr lang="en-US" sz="2400" dirty="0" smtClean="0"/>
              <a:t>: </a:t>
            </a:r>
            <a:r>
              <a:rPr lang="en-US" sz="2400" dirty="0" err="1" smtClean="0"/>
              <a:t>HyperThreading</a:t>
            </a:r>
            <a:r>
              <a:rPr lang="en-US" sz="2400" dirty="0" smtClean="0"/>
              <a:t> and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Software support of making use of the power of multi-core processors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Performance indicators: Speedup and efficiency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Demo: Horse Power Game under Multi-Core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Case Study: Multithreading Performance Experiment Using Intel Many-core Testing Lab (32-Core Computer)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D79CA-304E-4A7D-B8DC-9D18A05F882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800" y="4953000"/>
            <a:ext cx="30416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572000"/>
            <a:ext cx="2520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z="2800" smtClean="0"/>
              <a:t>Intel Multithreading Demos on Multi-Cores</a:t>
            </a:r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r>
              <a:rPr lang="en-US" dirty="0" smtClean="0"/>
              <a:t>Games with extensive graphics rendering are computing extensive;</a:t>
            </a:r>
          </a:p>
          <a:p>
            <a:r>
              <a:rPr lang="en-US" dirty="0" smtClean="0"/>
              <a:t>These demos show the efficiency of multithreading</a:t>
            </a:r>
          </a:p>
          <a:p>
            <a:pPr lvl="1"/>
            <a:r>
              <a:rPr lang="en-US" dirty="0" smtClean="0"/>
              <a:t>Horse Power: How many horses an eight-core processor can render, when N threads are used for N = 1, 2, 4, and 8</a:t>
            </a:r>
          </a:p>
          <a:p>
            <a:pPr lvl="1"/>
            <a:r>
              <a:rPr lang="en-US" dirty="0" smtClean="0"/>
              <a:t>Destroy the Castle: Show the falling down of castle when being destroyed</a:t>
            </a:r>
          </a:p>
          <a:p>
            <a:r>
              <a:rPr lang="en-US" dirty="0" smtClean="0"/>
              <a:t>Demos links at: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hlinkClick r:id="rId5"/>
              </a:rPr>
              <a:t>http://software.intel.com/en-us/videos/intel-horsepower-demo-sigcse-2010/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hlinkClick r:id="rId6"/>
              </a:rPr>
              <a:t>http://software.intel.com/en-us/videos/destroy-the-castle-demo-at-gdc-austin/</a:t>
            </a:r>
            <a:endParaRPr lang="en-US" sz="2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ACF68-B932-431E-86C8-7B55F0651DA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Performance Measurements </a:t>
            </a:r>
            <a:br>
              <a:rPr lang="en-US" dirty="0" smtClean="0"/>
            </a:br>
            <a:r>
              <a:rPr lang="en-US" dirty="0" smtClean="0"/>
              <a:t>Using Many (</a:t>
            </a:r>
            <a:r>
              <a:rPr lang="en-US" dirty="0" smtClean="0">
                <a:solidFill>
                  <a:srgbClr val="00B050"/>
                </a:solidFill>
              </a:rPr>
              <a:t>32</a:t>
            </a:r>
            <a:r>
              <a:rPr lang="en-US" dirty="0" smtClean="0"/>
              <a:t>) Core Processor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2362200" y="3352800"/>
            <a:ext cx="5410200" cy="17526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>Case Study: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Experiment </a:t>
            </a:r>
            <a:r>
              <a:rPr lang="en-US" dirty="0" smtClean="0"/>
              <a:t>Design and </a:t>
            </a:r>
            <a:br>
              <a:rPr lang="en-US" dirty="0" smtClean="0"/>
            </a:br>
            <a:r>
              <a:rPr lang="en-US" dirty="0" smtClean="0"/>
              <a:t>Implementation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Famous Conjectures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conjecture</a:t>
            </a:r>
            <a:r>
              <a:rPr lang="en-US" dirty="0" smtClean="0"/>
              <a:t> is a proposition or theorem that appears correct and has not been proven or disproven.</a:t>
            </a:r>
          </a:p>
          <a:p>
            <a:r>
              <a:rPr lang="en-US" dirty="0" smtClean="0"/>
              <a:t>Finding counterexample is to disprove.</a:t>
            </a:r>
          </a:p>
          <a:p>
            <a:r>
              <a:rPr lang="en-US" dirty="0" smtClean="0"/>
              <a:t>P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/>
              <a:t> NP </a:t>
            </a:r>
          </a:p>
          <a:p>
            <a:r>
              <a:rPr lang="en-US" dirty="0" smtClean="0"/>
              <a:t>Beal's conjecture (1993): Assume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 are positive integers, and x, y, z &gt; 2. If </a:t>
            </a:r>
            <a:r>
              <a:rPr lang="en-US" i="1" dirty="0" smtClean="0"/>
              <a:t>A</a:t>
            </a:r>
            <a:r>
              <a:rPr lang="en-US" sz="3200" i="1" baseline="40000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sz="1100" i="1" dirty="0" smtClean="0"/>
              <a:t> </a:t>
            </a:r>
            <a:r>
              <a:rPr lang="en-US" sz="3200" i="1" baseline="40000" dirty="0" smtClean="0"/>
              <a:t>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C</a:t>
            </a:r>
            <a:r>
              <a:rPr lang="en-US" sz="1000" i="1" dirty="0" smtClean="0"/>
              <a:t> </a:t>
            </a:r>
            <a:r>
              <a:rPr lang="en-US" sz="3200" i="1" baseline="40000" dirty="0" smtClean="0"/>
              <a:t>z</a:t>
            </a:r>
            <a:r>
              <a:rPr lang="en-US" dirty="0" smtClean="0"/>
              <a:t>, then, </a:t>
            </a:r>
            <a:r>
              <a:rPr lang="en-US" i="1" dirty="0" smtClean="0"/>
              <a:t>A</a:t>
            </a:r>
            <a:r>
              <a:rPr lang="en-US" dirty="0" smtClean="0"/>
              <a:t>, </a:t>
            </a:r>
            <a:r>
              <a:rPr lang="en-US" i="1" dirty="0" smtClean="0"/>
              <a:t>B</a:t>
            </a:r>
            <a:r>
              <a:rPr lang="en-US" dirty="0" smtClean="0"/>
              <a:t>, and </a:t>
            </a:r>
            <a:r>
              <a:rPr lang="en-US" i="1" dirty="0" smtClean="0"/>
              <a:t>C</a:t>
            </a:r>
            <a:r>
              <a:rPr lang="en-US" dirty="0" smtClean="0"/>
              <a:t> must have a common prime factor. Beal offers </a:t>
            </a:r>
            <a:r>
              <a:rPr lang="en-US" dirty="0" smtClean="0">
                <a:solidFill>
                  <a:srgbClr val="0000FF"/>
                </a:solidFill>
              </a:rPr>
              <a:t>US$100K</a:t>
            </a:r>
            <a:r>
              <a:rPr lang="en-US" dirty="0" smtClean="0"/>
              <a:t> prize for a proof or a counterexample.</a:t>
            </a:r>
          </a:p>
          <a:p>
            <a:r>
              <a:rPr lang="en-US" dirty="0" err="1" smtClean="0"/>
              <a:t>Goldbach's</a:t>
            </a:r>
            <a:r>
              <a:rPr lang="en-US" dirty="0" smtClean="0"/>
              <a:t> Conjecture (1742): Every even integer greater than 2 can be expressed as the sum of two primes.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Collatz</a:t>
            </a:r>
            <a:r>
              <a:rPr lang="en-US" b="1" dirty="0" smtClean="0">
                <a:solidFill>
                  <a:srgbClr val="0000FF"/>
                </a:solidFill>
              </a:rPr>
              <a:t> conjecture (1937): About program correctness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729AB-9C07-4508-A529-4B222910E95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 smtClean="0"/>
              <a:t>Verifying </a:t>
            </a:r>
            <a:r>
              <a:rPr lang="en-US" dirty="0" smtClean="0"/>
              <a:t>Program Correctness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Program’s total correctness is defined by two aspects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Partial correctness</a:t>
            </a:r>
            <a:r>
              <a:rPr lang="en-US" dirty="0" smtClean="0"/>
              <a:t>: For every valid input, the program gives correct output. Different methods exist:</a:t>
            </a:r>
          </a:p>
          <a:p>
            <a:pPr lvl="1"/>
            <a:r>
              <a:rPr lang="en-US" dirty="0" smtClean="0"/>
              <a:t>Induction</a:t>
            </a:r>
          </a:p>
          <a:p>
            <a:pPr lvl="1"/>
            <a:r>
              <a:rPr lang="en-US" dirty="0" smtClean="0"/>
              <a:t>Symbolic execution</a:t>
            </a:r>
          </a:p>
          <a:p>
            <a:pPr lvl="1"/>
            <a:r>
              <a:rPr lang="en-US" dirty="0" smtClean="0"/>
              <a:t>Other methods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Termination</a:t>
            </a:r>
            <a:r>
              <a:rPr lang="en-US" dirty="0" smtClean="0"/>
              <a:t>: For every valid input, the program terminates in limited steps (or limited time)</a:t>
            </a:r>
          </a:p>
          <a:p>
            <a:pPr lvl="1"/>
            <a:r>
              <a:rPr lang="en-US" dirty="0" smtClean="0"/>
              <a:t>Loop variable must decrease strictly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2AB7C-030E-4C2C-BA9E-B31406E1CD9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55663" y="152400"/>
            <a:ext cx="8212137" cy="623888"/>
          </a:xfrm>
        </p:spPr>
        <p:txBody>
          <a:bodyPr/>
          <a:lstStyle/>
          <a:p>
            <a:pPr algn="r"/>
            <a:r>
              <a:rPr lang="en-US" smtClean="0"/>
              <a:t>Collatz Conjecture (Half Or Triple Plus One)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157288"/>
            <a:ext cx="8763000" cy="6005512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Collatz</a:t>
            </a:r>
            <a:r>
              <a:rPr lang="en-US" b="1" dirty="0" smtClean="0"/>
              <a:t> conjecture:</a:t>
            </a:r>
            <a:r>
              <a:rPr lang="en-US" dirty="0" smtClean="0"/>
              <a:t> proposed by </a:t>
            </a:r>
            <a:r>
              <a:rPr lang="en-US" dirty="0" err="1" smtClean="0"/>
              <a:t>Collatz</a:t>
            </a:r>
            <a:r>
              <a:rPr lang="en-US" dirty="0" smtClean="0"/>
              <a:t> in 1937. </a:t>
            </a:r>
          </a:p>
          <a:p>
            <a:r>
              <a:rPr lang="en-US" dirty="0" smtClean="0"/>
              <a:t>Take any natural number </a:t>
            </a:r>
            <a:r>
              <a:rPr lang="en-US" i="1" dirty="0" smtClean="0"/>
              <a:t>n</a:t>
            </a:r>
            <a:r>
              <a:rPr lang="en-US" dirty="0" smtClean="0"/>
              <a:t>. If </a:t>
            </a:r>
            <a:r>
              <a:rPr lang="en-US" i="1" dirty="0" smtClean="0"/>
              <a:t>n</a:t>
            </a:r>
            <a:r>
              <a:rPr lang="en-US" dirty="0" smtClean="0"/>
              <a:t> is even, divide it by 2 to get </a:t>
            </a:r>
            <a:r>
              <a:rPr lang="en-US" i="1" dirty="0" smtClean="0"/>
              <a:t>n</a:t>
            </a:r>
            <a:r>
              <a:rPr lang="en-US" dirty="0" smtClean="0"/>
              <a:t> / 2; if </a:t>
            </a:r>
            <a:r>
              <a:rPr lang="en-US" i="1" dirty="0" smtClean="0"/>
              <a:t>n</a:t>
            </a:r>
            <a:r>
              <a:rPr lang="en-US" dirty="0" smtClean="0"/>
              <a:t> is odd, multiply it by 3 and add 1 to obtain 3</a:t>
            </a:r>
            <a:r>
              <a:rPr lang="en-US" i="1" dirty="0" smtClean="0"/>
              <a:t>n</a:t>
            </a:r>
            <a:r>
              <a:rPr lang="en-US" dirty="0" smtClean="0"/>
              <a:t> + 1. Repeat the process until the result is 1. </a:t>
            </a:r>
          </a:p>
          <a:p>
            <a:r>
              <a:rPr lang="en-US" dirty="0" smtClean="0"/>
              <a:t>The conjecture is that no matter what number you start with, you will always reach 1 –– the program always terminates.</a:t>
            </a:r>
          </a:p>
          <a:p>
            <a:r>
              <a:rPr lang="en-US" dirty="0" smtClean="0"/>
              <a:t>We will write a </a:t>
            </a:r>
            <a:r>
              <a:rPr lang="en-US" dirty="0" smtClean="0">
                <a:solidFill>
                  <a:srgbClr val="0000FF"/>
                </a:solidFill>
              </a:rPr>
              <a:t>multithreading</a:t>
            </a:r>
            <a:r>
              <a:rPr lang="en-US" dirty="0" smtClean="0"/>
              <a:t> program to validate the </a:t>
            </a:r>
            <a:r>
              <a:rPr lang="en-US" dirty="0" err="1" smtClean="0"/>
              <a:t>Collatz</a:t>
            </a:r>
            <a:r>
              <a:rPr lang="en-US" dirty="0" smtClean="0"/>
              <a:t> Conjecture or find a counterexample. We want to use </a:t>
            </a:r>
            <a:r>
              <a:rPr lang="en-US" dirty="0" smtClean="0">
                <a:solidFill>
                  <a:srgbClr val="0000FF"/>
                </a:solidFill>
              </a:rPr>
              <a:t>32-core</a:t>
            </a:r>
            <a:r>
              <a:rPr lang="en-US" dirty="0" smtClean="0"/>
              <a:t> computer to </a:t>
            </a:r>
            <a:r>
              <a:rPr lang="en-US" dirty="0" smtClean="0">
                <a:solidFill>
                  <a:srgbClr val="0000FF"/>
                </a:solidFill>
              </a:rPr>
              <a:t>outperform</a:t>
            </a:r>
            <a:r>
              <a:rPr lang="en-US" dirty="0" smtClean="0"/>
              <a:t> many efforts people have started running years ago: </a:t>
            </a:r>
            <a:r>
              <a:rPr lang="en-US" dirty="0" smtClean="0">
                <a:solidFill>
                  <a:srgbClr val="990000"/>
                </a:solidFill>
              </a:rPr>
              <a:t>Our one year could be worth of other’s 32 years!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15A7B-DDE9-452E-8144-573B8933657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620000" cy="623888"/>
          </a:xfrm>
        </p:spPr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Efficiency Issues in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overhead of creating and starting multithreading, the speedup S of N parallel threads will be S &lt; N.</a:t>
            </a:r>
          </a:p>
          <a:p>
            <a:r>
              <a:rPr lang="en-US" dirty="0" smtClean="0"/>
              <a:t>If the overhead is so large, it is possible S &lt; 1, meaning that the multiple threading program is slower than the single threaded program. </a:t>
            </a:r>
          </a:p>
          <a:p>
            <a:r>
              <a:rPr lang="en-US" dirty="0" smtClean="0"/>
              <a:t>When comparing </a:t>
            </a:r>
            <a:r>
              <a:rPr lang="en-US" dirty="0"/>
              <a:t>multiple threading program </a:t>
            </a:r>
            <a:r>
              <a:rPr lang="en-US" dirty="0" smtClean="0"/>
              <a:t>with the single </a:t>
            </a:r>
            <a:r>
              <a:rPr lang="en-US" dirty="0"/>
              <a:t>threaded </a:t>
            </a:r>
            <a:r>
              <a:rPr lang="en-US" dirty="0" smtClean="0"/>
              <a:t>program, the implementations of the two programs must be fair (not biased).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DF119-116B-4D18-ADF3-794E8A3075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method to be started as a thread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55663" y="914400"/>
            <a:ext cx="8059737" cy="5791200"/>
          </a:xfrm>
        </p:spPr>
        <p:txBody>
          <a:bodyPr/>
          <a:lstStyle/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class HOTPO {	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en-US" sz="1800" dirty="0" err="1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Collatz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conjecture: Half Or Triple Plus One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Int64 s, 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HOTPO(Int64 start, Int64 terminate)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start;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terminate;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public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hotpoFunc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	for (Int64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1;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&lt;= 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++)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Int64 n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	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while (n &gt; 1)  {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if (n % 2 == 0)  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if n is even, divide by 2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n / 2;      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Integer division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		else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 		n = 3 * n + 1;		</a:t>
            </a:r>
            <a:r>
              <a:rPr lang="en-US" sz="18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Multiply 3 and plus 1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   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463550" indent="-463550"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146425" algn="l"/>
              </a:tabLs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47D6B-9883-4A7C-9FAA-15B2F91163C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701" name="Rectangular Callout 5"/>
          <p:cNvSpPr>
            <a:spLocks noChangeArrowheads="1"/>
          </p:cNvSpPr>
          <p:nvPr/>
        </p:nvSpPr>
        <p:spPr bwMode="auto">
          <a:xfrm>
            <a:off x="6248400" y="2743200"/>
            <a:ext cx="2667000" cy="1182688"/>
          </a:xfrm>
          <a:prstGeom prst="wedgeRectCallout">
            <a:avLst>
              <a:gd name="adj1" fmla="val -119233"/>
              <a:gd name="adj2" fmla="val -15611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This function validate all number between start and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623888"/>
          </a:xfrm>
        </p:spPr>
        <p:txBody>
          <a:bodyPr/>
          <a:lstStyle/>
          <a:p>
            <a:pPr algn="ctr"/>
            <a:r>
              <a:rPr lang="en-US" sz="2800" smtClean="0"/>
              <a:t>Experiment Design for a Core 2 Qua Computer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1219200"/>
          </a:xfrm>
        </p:spPr>
        <p:txBody>
          <a:bodyPr/>
          <a:lstStyle/>
          <a:p>
            <a:r>
              <a:rPr lang="en-US" smtClean="0"/>
              <a:t>Creating 4 threads</a:t>
            </a:r>
          </a:p>
          <a:p>
            <a:r>
              <a:rPr lang="en-US" smtClean="0"/>
              <a:t>Each thread processes one fourth of the numbers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6ED3-D0E4-4FEC-A319-6277D6E5AA1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0574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4290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8006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6172200" y="3592513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1985963" y="397351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730" name="TextBox 9"/>
          <p:cNvSpPr txBox="1">
            <a:spLocks noChangeArrowheads="1"/>
          </p:cNvSpPr>
          <p:nvPr/>
        </p:nvSpPr>
        <p:spPr bwMode="auto">
          <a:xfrm>
            <a:off x="3352800" y="3973513"/>
            <a:ext cx="60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m+1</a:t>
            </a: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47244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2m+1</a:t>
            </a:r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6096000" y="3973513"/>
            <a:ext cx="725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3m+1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981200" y="2525713"/>
            <a:ext cx="5486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457200" y="24384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All number from 1 to 4m</a:t>
            </a:r>
          </a:p>
        </p:txBody>
      </p:sp>
      <p:sp>
        <p:nvSpPr>
          <p:cNvPr id="30735" name="TextBox 13"/>
          <p:cNvSpPr txBox="1">
            <a:spLocks noChangeArrowheads="1"/>
          </p:cNvSpPr>
          <p:nvPr/>
        </p:nvSpPr>
        <p:spPr bwMode="auto">
          <a:xfrm>
            <a:off x="7292975" y="40497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4m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2860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1</a:t>
            </a:r>
          </a:p>
        </p:txBody>
      </p:sp>
      <p:cxnSp>
        <p:nvCxnSpPr>
          <p:cNvPr id="30737" name="Straight Arrow Connector 18"/>
          <p:cNvCxnSpPr>
            <a:cxnSpLocks noChangeShapeType="1"/>
            <a:stCxn id="30725" idx="2"/>
            <a:endCxn id="30736" idx="0"/>
          </p:cNvCxnSpPr>
          <p:nvPr/>
        </p:nvCxnSpPr>
        <p:spPr bwMode="auto">
          <a:xfrm rot="5400000">
            <a:off x="24050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36576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2</a:t>
            </a:r>
          </a:p>
        </p:txBody>
      </p:sp>
      <p:cxnSp>
        <p:nvCxnSpPr>
          <p:cNvPr id="30739" name="Straight Arrow Connector 21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 rot="5400000">
            <a:off x="37766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50292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3</a:t>
            </a:r>
          </a:p>
        </p:txBody>
      </p:sp>
      <p:cxnSp>
        <p:nvCxnSpPr>
          <p:cNvPr id="30741" name="Straight Arrow Connector 23"/>
          <p:cNvCxnSpPr>
            <a:cxnSpLocks noChangeShapeType="1"/>
            <a:stCxn id="30727" idx="2"/>
            <a:endCxn id="30740" idx="0"/>
          </p:cNvCxnSpPr>
          <p:nvPr/>
        </p:nvCxnSpPr>
        <p:spPr bwMode="auto">
          <a:xfrm rot="5400000">
            <a:off x="5148263" y="4386263"/>
            <a:ext cx="6762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6400800" y="4724400"/>
            <a:ext cx="914400" cy="1219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Thread 4</a:t>
            </a:r>
          </a:p>
        </p:txBody>
      </p:sp>
      <p:cxnSp>
        <p:nvCxnSpPr>
          <p:cNvPr id="30743" name="Straight Arrow Connector 25"/>
          <p:cNvCxnSpPr>
            <a:cxnSpLocks noChangeShapeType="1"/>
            <a:endCxn id="30742" idx="0"/>
          </p:cNvCxnSpPr>
          <p:nvPr/>
        </p:nvCxnSpPr>
        <p:spPr bwMode="auto">
          <a:xfrm rot="16200000" flipH="1">
            <a:off x="6519863" y="4386263"/>
            <a:ext cx="674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4" name="Down Arrow 29"/>
          <p:cNvSpPr>
            <a:spLocks noChangeArrowheads="1"/>
          </p:cNvSpPr>
          <p:nvPr/>
        </p:nvSpPr>
        <p:spPr bwMode="auto">
          <a:xfrm>
            <a:off x="25892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Down Arrow 31"/>
          <p:cNvSpPr>
            <a:spLocks noChangeArrowheads="1"/>
          </p:cNvSpPr>
          <p:nvPr/>
        </p:nvSpPr>
        <p:spPr bwMode="auto">
          <a:xfrm>
            <a:off x="40370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Down Arrow 32"/>
          <p:cNvSpPr>
            <a:spLocks noChangeArrowheads="1"/>
          </p:cNvSpPr>
          <p:nvPr/>
        </p:nvSpPr>
        <p:spPr bwMode="auto">
          <a:xfrm>
            <a:off x="54848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Down Arrow 33"/>
          <p:cNvSpPr>
            <a:spLocks noChangeArrowheads="1"/>
          </p:cNvSpPr>
          <p:nvPr/>
        </p:nvSpPr>
        <p:spPr bwMode="auto">
          <a:xfrm>
            <a:off x="6932613" y="3160713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TextBox 103"/>
          <p:cNvSpPr txBox="1">
            <a:spLocks noChangeArrowheads="1"/>
          </p:cNvSpPr>
          <p:nvPr/>
        </p:nvSpPr>
        <p:spPr bwMode="auto">
          <a:xfrm>
            <a:off x="1981200" y="6134100"/>
            <a:ext cx="5276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There is no communication and coordination among the threads to maximize the speedup.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smtClean="0"/>
              <a:t>Output (Part)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CADDA-4BE3-4EBF-BE2E-FD43D8A5C223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28675"/>
            <a:ext cx="7848600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 smtClean="0"/>
              <a:t>Speedup and Efficiency on 4-Core Processor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401D5-36A3-4DA8-8F01-E5ACF059F97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971800" y="5553075"/>
            <a:ext cx="3328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Speedup = 3.01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962275" y="5943600"/>
            <a:ext cx="359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Average Efficiency = 75%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81887"/>
              </p:ext>
            </p:extLst>
          </p:nvPr>
        </p:nvGraphicFramePr>
        <p:xfrm>
          <a:off x="381000" y="1295400"/>
          <a:ext cx="8408989" cy="4229104"/>
        </p:xfrm>
        <a:graphic>
          <a:graphicData uri="http://schemas.openxmlformats.org/drawingml/2006/table">
            <a:tbl>
              <a:tblPr/>
              <a:tblGrid>
                <a:gridCol w="1877341"/>
                <a:gridCol w="2056429"/>
                <a:gridCol w="1704429"/>
                <a:gridCol w="1333900"/>
                <a:gridCol w="1436890"/>
              </a:tblGrid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Input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Four Thread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Speedup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Efficiency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200,000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848" name="TextBox 1"/>
          <p:cNvSpPr txBox="1">
            <a:spLocks noChangeArrowheads="1"/>
          </p:cNvSpPr>
          <p:nvPr/>
        </p:nvSpPr>
        <p:spPr bwMode="auto">
          <a:xfrm>
            <a:off x="2417763" y="7429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on Intel Core 2 Quad CPU @2.40 GHz</a:t>
            </a:r>
          </a:p>
        </p:txBody>
      </p:sp>
      <p:sp>
        <p:nvSpPr>
          <p:cNvPr id="32849" name="Rounded Rectangular Callout 2"/>
          <p:cNvSpPr>
            <a:spLocks noChangeArrowheads="1"/>
          </p:cNvSpPr>
          <p:nvPr/>
        </p:nvSpPr>
        <p:spPr bwMode="auto">
          <a:xfrm>
            <a:off x="855663" y="5715000"/>
            <a:ext cx="1582737" cy="693738"/>
          </a:xfrm>
          <a:prstGeom prst="wedgeRoundRectCallout">
            <a:avLst>
              <a:gd name="adj1" fmla="val 83755"/>
              <a:gd name="adj2" fmla="val -10030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Time in milliseconds</a:t>
            </a:r>
          </a:p>
        </p:txBody>
      </p:sp>
      <p:sp>
        <p:nvSpPr>
          <p:cNvPr id="10" name="Rounded Rectangular Callout 2"/>
          <p:cNvSpPr>
            <a:spLocks noChangeArrowheads="1"/>
          </p:cNvSpPr>
          <p:nvPr/>
        </p:nvSpPr>
        <p:spPr bwMode="auto">
          <a:xfrm>
            <a:off x="7305675" y="5827712"/>
            <a:ext cx="1752600" cy="693738"/>
          </a:xfrm>
          <a:prstGeom prst="wedgeRoundRectCallout">
            <a:avLst>
              <a:gd name="adj1" fmla="val 18527"/>
              <a:gd name="adj2" fmla="val -11266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Efficiency = Speedup / 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r"/>
            <a:r>
              <a:rPr lang="en-US" dirty="0" smtClean="0"/>
              <a:t>Multithreading and Multi-Core Architecture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334000"/>
          </a:xfrm>
        </p:spPr>
        <p:txBody>
          <a:bodyPr/>
          <a:lstStyle/>
          <a:p>
            <a:r>
              <a:rPr lang="en-US" b="1" dirty="0" smtClean="0"/>
              <a:t>Single-Threading: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 Serial execution - One thread at a time.</a:t>
            </a:r>
          </a:p>
          <a:p>
            <a:r>
              <a:rPr lang="en-US" b="1" dirty="0" smtClean="0"/>
              <a:t>Multithreading on Single Core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Multiple threads executed on one processor by using context switching.</a:t>
            </a:r>
          </a:p>
          <a:p>
            <a:r>
              <a:rPr lang="en-US" b="1" dirty="0" err="1" smtClean="0"/>
              <a:t>HyperThreading</a:t>
            </a:r>
            <a:r>
              <a:rPr lang="en-US" b="1" dirty="0" smtClean="0"/>
              <a:t> </a:t>
            </a:r>
            <a:r>
              <a:rPr lang="en-US" b="1" dirty="0" smtClean="0"/>
              <a:t>Architecture (Hardware-level):</a:t>
            </a:r>
            <a:endParaRPr lang="en-US" b="1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Two threads execute simultaneously on the same processor with additional threading logic.</a:t>
            </a:r>
          </a:p>
          <a:p>
            <a:r>
              <a:rPr lang="en-US" b="1" dirty="0" smtClean="0"/>
              <a:t>Multi-Core Architecture: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Threads are distributed among the cores with True Parallel Computing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A3228-318C-44DD-90C6-2F3866D518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208115" y="1447800"/>
            <a:ext cx="1783485" cy="990600"/>
          </a:xfrm>
          <a:prstGeom prst="wedgeRoundRectCallout">
            <a:avLst>
              <a:gd name="adj1" fmla="val -137940"/>
              <a:gd name="adj2" fmla="val 5015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The benefit of threading will be </a:t>
            </a:r>
            <a:r>
              <a:rPr lang="en-US" dirty="0" smtClean="0"/>
              <a:t>limited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623888"/>
          </a:xfrm>
        </p:spPr>
        <p:txBody>
          <a:bodyPr/>
          <a:lstStyle/>
          <a:p>
            <a:pPr algn="ctr"/>
            <a:r>
              <a:rPr lang="en-US" sz="2800" smtClean="0"/>
              <a:t>Speedup and Efficiency Observation on 4 Cores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2362200"/>
          </a:xfrm>
        </p:spPr>
        <p:txBody>
          <a:bodyPr/>
          <a:lstStyle/>
          <a:p>
            <a:r>
              <a:rPr lang="en-US" smtClean="0"/>
              <a:t>The bigger the problem is, the more efficient are the multi-core and multithreading techniques. </a:t>
            </a:r>
          </a:p>
          <a:p>
            <a:r>
              <a:rPr lang="en-US" smtClean="0"/>
              <a:t>The curves are not straight, as other tasks are running on the computer</a:t>
            </a:r>
          </a:p>
          <a:p>
            <a:r>
              <a:rPr lang="en-US" smtClean="0"/>
              <a:t>The growth slows down when the problem is too big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64614-CF59-4F4A-8E8F-98D93C6F1F1B}" type="slidenum">
              <a:rPr lang="en-US" smtClean="0"/>
              <a:pPr/>
              <a:t>30</a:t>
            </a:fld>
            <a:endParaRPr lang="en-US" smtClean="0"/>
          </a:p>
        </p:txBody>
      </p: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0" y="3563938"/>
            <a:ext cx="9166225" cy="2822575"/>
            <a:chOff x="0" y="3563680"/>
            <a:chExt cx="9166024" cy="2822154"/>
          </a:xfrm>
        </p:grpSpPr>
        <p:sp>
          <p:nvSpPr>
            <p:cNvPr id="33798" name="TextBox 6"/>
            <p:cNvSpPr txBox="1">
              <a:spLocks noChangeArrowheads="1"/>
            </p:cNvSpPr>
            <p:nvPr/>
          </p:nvSpPr>
          <p:spPr bwMode="auto">
            <a:xfrm>
              <a:off x="1219200" y="6078057"/>
              <a:ext cx="7218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Collatz conjecture validation execution time, speedup, and efficiency with different problem sizes</a:t>
              </a:r>
            </a:p>
          </p:txBody>
        </p:sp>
        <p:graphicFrame>
          <p:nvGraphicFramePr>
            <p:cNvPr id="27" name="Chart 26"/>
            <p:cNvGraphicFramePr>
              <a:graphicFrameLocks/>
            </p:cNvGraphicFramePr>
            <p:nvPr/>
          </p:nvGraphicFramePr>
          <p:xfrm>
            <a:off x="2971800" y="3563680"/>
            <a:ext cx="3142970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8" name="Chart 27"/>
            <p:cNvGraphicFramePr>
              <a:graphicFrameLocks/>
            </p:cNvGraphicFramePr>
            <p:nvPr/>
          </p:nvGraphicFramePr>
          <p:xfrm>
            <a:off x="6034483" y="3563680"/>
            <a:ext cx="3131541" cy="2514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9" name="Chart 28"/>
            <p:cNvGraphicFramePr>
              <a:graphicFrameLocks/>
            </p:cNvGraphicFramePr>
            <p:nvPr/>
          </p:nvGraphicFramePr>
          <p:xfrm>
            <a:off x="0" y="3563680"/>
            <a:ext cx="3051539" cy="2514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802" name="TextBox 15"/>
            <p:cNvSpPr txBox="1">
              <a:spLocks noChangeArrowheads="1"/>
            </p:cNvSpPr>
            <p:nvPr/>
          </p:nvSpPr>
          <p:spPr bwMode="auto">
            <a:xfrm rot="-1643941">
              <a:off x="1315829" y="4378775"/>
              <a:ext cx="12330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single core</a:t>
              </a:r>
            </a:p>
          </p:txBody>
        </p:sp>
        <p:sp>
          <p:nvSpPr>
            <p:cNvPr id="33803" name="TextBox 16"/>
            <p:cNvSpPr txBox="1">
              <a:spLocks noChangeArrowheads="1"/>
            </p:cNvSpPr>
            <p:nvPr/>
          </p:nvSpPr>
          <p:spPr bwMode="auto">
            <a:xfrm rot="-482293">
              <a:off x="1585356" y="4952308"/>
              <a:ext cx="11721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On four cores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 bwMode="auto">
          <a:xfrm>
            <a:off x="7153275" y="1219200"/>
            <a:ext cx="1838325" cy="533400"/>
          </a:xfrm>
          <a:prstGeom prst="wedgeRoundRectCallout">
            <a:avLst>
              <a:gd name="adj1" fmla="val -83527"/>
              <a:gd name="adj2" fmla="val -14642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40 cores 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2013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Further Experiment on Intel 32-Core MTL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21688" cy="4953000"/>
          </a:xfrm>
        </p:spPr>
        <p:txBody>
          <a:bodyPr/>
          <a:lstStyle/>
          <a:p>
            <a:r>
              <a:rPr lang="en-US" dirty="0" smtClean="0"/>
              <a:t>Questions to explore</a:t>
            </a:r>
          </a:p>
          <a:p>
            <a:pPr lvl="1"/>
            <a:r>
              <a:rPr lang="en-US" sz="2400" dirty="0" smtClean="0"/>
              <a:t>What would happen if we make use of more cores by increasing the number of parallel threads?</a:t>
            </a:r>
          </a:p>
          <a:p>
            <a:pPr lvl="1"/>
            <a:r>
              <a:rPr lang="en-US" sz="2400" dirty="0" smtClean="0"/>
              <a:t>Can the execution time, speedup, and efficiency improve proportionally to the number of cores?</a:t>
            </a:r>
          </a:p>
          <a:p>
            <a:pPr lvl="1"/>
            <a:r>
              <a:rPr lang="en-US" sz="2400" dirty="0" smtClean="0"/>
              <a:t>What are overheads by increasing the number of threads?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sz="2400" dirty="0" smtClean="0"/>
              <a:t>The same program is executed in 1, 4, 8, 16, and 32 threads on the 32-core machine in Intel Many-core Testing Lab (MTL);</a:t>
            </a:r>
          </a:p>
          <a:p>
            <a:pPr lvl="1"/>
            <a:r>
              <a:rPr lang="en-US" sz="2400" dirty="0" smtClean="0"/>
              <a:t>The times are measured, and speedup and efficiency are calculated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93BD1-DD4D-4DCF-AB96-81447F0DDF2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560513" y="762000"/>
            <a:ext cx="666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2"/>
              </a:rPr>
              <a:t>http://software.intel.com/en-us/articles/intel-many-core-testing-lab/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 smtClean="0"/>
              <a:t>Experiment Design for a 32-Core Computer</a:t>
            </a:r>
            <a:br>
              <a:rPr lang="en-US" sz="2800" smtClean="0"/>
            </a:br>
            <a:r>
              <a:rPr lang="en-US" sz="2800" smtClean="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843962" cy="1219200"/>
          </a:xfrm>
        </p:spPr>
        <p:txBody>
          <a:bodyPr/>
          <a:lstStyle/>
          <a:p>
            <a:r>
              <a:rPr lang="en-US" sz="2400" dirty="0" smtClean="0"/>
              <a:t>Creating 1, 4, 8, 16, 32 threads</a:t>
            </a:r>
          </a:p>
          <a:p>
            <a:r>
              <a:rPr lang="en-US" sz="2400" dirty="0" smtClean="0"/>
              <a:t>Each thread takes a part (1milliom) of the numbers. For 32 threads: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23838" y="3228974"/>
            <a:ext cx="533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0" y="3567112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23838" y="2362200"/>
            <a:ext cx="860425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13"/>
          <p:cNvSpPr txBox="1">
            <a:spLocks noChangeArrowheads="1"/>
          </p:cNvSpPr>
          <p:nvPr/>
        </p:nvSpPr>
        <p:spPr bwMode="auto">
          <a:xfrm>
            <a:off x="8610600" y="3609974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 rot="5400000">
            <a:off x="-80962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</a:t>
            </a:r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25892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40370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54848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6932613" y="28844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4" name="Straight Arrow Connector 34"/>
          <p:cNvCxnSpPr>
            <a:cxnSpLocks noChangeShapeType="1"/>
            <a:stCxn id="35845" idx="2"/>
            <a:endCxn id="35849" idx="1"/>
          </p:cNvCxnSpPr>
          <p:nvPr/>
        </p:nvCxnSpPr>
        <p:spPr bwMode="auto">
          <a:xfrm rot="16200000" flipH="1">
            <a:off x="30559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7620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Rectangle 81"/>
          <p:cNvSpPr>
            <a:spLocks noChangeArrowheads="1"/>
          </p:cNvSpPr>
          <p:nvPr/>
        </p:nvSpPr>
        <p:spPr bwMode="auto">
          <a:xfrm rot="5400000">
            <a:off x="457200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2</a:t>
            </a:r>
          </a:p>
        </p:txBody>
      </p:sp>
      <p:cxnSp>
        <p:nvCxnSpPr>
          <p:cNvPr id="35857" name="Straight Arrow Connector 82"/>
          <p:cNvCxnSpPr>
            <a:cxnSpLocks noChangeShapeType="1"/>
            <a:stCxn id="35855" idx="2"/>
            <a:endCxn id="35856" idx="1"/>
          </p:cNvCxnSpPr>
          <p:nvPr/>
        </p:nvCxnSpPr>
        <p:spPr bwMode="auto">
          <a:xfrm rot="16200000" flipH="1">
            <a:off x="838200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13001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84"/>
          <p:cNvSpPr>
            <a:spLocks noChangeArrowheads="1"/>
          </p:cNvSpPr>
          <p:nvPr/>
        </p:nvSpPr>
        <p:spPr bwMode="auto">
          <a:xfrm rot="5400000">
            <a:off x="9953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3</a:t>
            </a:r>
          </a:p>
        </p:txBody>
      </p:sp>
      <p:cxnSp>
        <p:nvCxnSpPr>
          <p:cNvPr id="35860" name="Straight Arrow Connector 85"/>
          <p:cNvCxnSpPr>
            <a:cxnSpLocks noChangeShapeType="1"/>
            <a:stCxn id="35858" idx="2"/>
            <a:endCxn id="35859" idx="1"/>
          </p:cNvCxnSpPr>
          <p:nvPr/>
        </p:nvCxnSpPr>
        <p:spPr bwMode="auto">
          <a:xfrm rot="16200000" flipH="1">
            <a:off x="13819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18383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 rot="5400000">
            <a:off x="15335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4</a:t>
            </a:r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1"/>
          </p:cNvCxnSpPr>
          <p:nvPr/>
        </p:nvCxnSpPr>
        <p:spPr bwMode="auto">
          <a:xfrm rot="16200000" flipH="1">
            <a:off x="19200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4" name="Rectangle 4"/>
          <p:cNvSpPr>
            <a:spLocks noChangeArrowheads="1"/>
          </p:cNvSpPr>
          <p:nvPr/>
        </p:nvSpPr>
        <p:spPr bwMode="auto">
          <a:xfrm>
            <a:off x="237648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90"/>
          <p:cNvSpPr>
            <a:spLocks noChangeArrowheads="1"/>
          </p:cNvSpPr>
          <p:nvPr/>
        </p:nvSpPr>
        <p:spPr bwMode="auto">
          <a:xfrm rot="5400000">
            <a:off x="2071688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5</a:t>
            </a:r>
          </a:p>
        </p:txBody>
      </p:sp>
      <p:cxnSp>
        <p:nvCxnSpPr>
          <p:cNvPr id="35866" name="Straight Arrow Connector 91"/>
          <p:cNvCxnSpPr>
            <a:cxnSpLocks noChangeShapeType="1"/>
            <a:stCxn id="35864" idx="2"/>
            <a:endCxn id="35865" idx="1"/>
          </p:cNvCxnSpPr>
          <p:nvPr/>
        </p:nvCxnSpPr>
        <p:spPr bwMode="auto">
          <a:xfrm rot="16200000" flipH="1">
            <a:off x="2458244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67" name="Rectangle 4"/>
          <p:cNvSpPr>
            <a:spLocks noChangeArrowheads="1"/>
          </p:cNvSpPr>
          <p:nvPr/>
        </p:nvSpPr>
        <p:spPr bwMode="auto">
          <a:xfrm>
            <a:off x="29146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Rectangle 93"/>
          <p:cNvSpPr>
            <a:spLocks noChangeArrowheads="1"/>
          </p:cNvSpPr>
          <p:nvPr/>
        </p:nvSpPr>
        <p:spPr bwMode="auto">
          <a:xfrm rot="5400000">
            <a:off x="26098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6</a:t>
            </a:r>
          </a:p>
        </p:txBody>
      </p:sp>
      <p:cxnSp>
        <p:nvCxnSpPr>
          <p:cNvPr id="35869" name="Straight Arrow Connector 94"/>
          <p:cNvCxnSpPr>
            <a:cxnSpLocks noChangeShapeType="1"/>
            <a:stCxn id="35867" idx="2"/>
            <a:endCxn id="35868" idx="1"/>
          </p:cNvCxnSpPr>
          <p:nvPr/>
        </p:nvCxnSpPr>
        <p:spPr bwMode="auto">
          <a:xfrm rot="16200000" flipH="1">
            <a:off x="29964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0" name="Rectangle 4"/>
          <p:cNvSpPr>
            <a:spLocks noChangeArrowheads="1"/>
          </p:cNvSpPr>
          <p:nvPr/>
        </p:nvSpPr>
        <p:spPr bwMode="auto">
          <a:xfrm>
            <a:off x="345281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Rectangle 96"/>
          <p:cNvSpPr>
            <a:spLocks noChangeArrowheads="1"/>
          </p:cNvSpPr>
          <p:nvPr/>
        </p:nvSpPr>
        <p:spPr bwMode="auto">
          <a:xfrm rot="5400000">
            <a:off x="314801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7</a:t>
            </a:r>
          </a:p>
        </p:txBody>
      </p:sp>
      <p:cxnSp>
        <p:nvCxnSpPr>
          <p:cNvPr id="35872" name="Straight Arrow Connector 97"/>
          <p:cNvCxnSpPr>
            <a:cxnSpLocks noChangeShapeType="1"/>
            <a:stCxn id="35870" idx="2"/>
            <a:endCxn id="35871" idx="1"/>
          </p:cNvCxnSpPr>
          <p:nvPr/>
        </p:nvCxnSpPr>
        <p:spPr bwMode="auto">
          <a:xfrm rot="16200000" flipH="1">
            <a:off x="353456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39909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Rectangle 99"/>
          <p:cNvSpPr>
            <a:spLocks noChangeArrowheads="1"/>
          </p:cNvSpPr>
          <p:nvPr/>
        </p:nvSpPr>
        <p:spPr bwMode="auto">
          <a:xfrm rot="5400000">
            <a:off x="36861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8</a:t>
            </a:r>
          </a:p>
        </p:txBody>
      </p:sp>
      <p:cxnSp>
        <p:nvCxnSpPr>
          <p:cNvPr id="35875" name="Straight Arrow Connector 100"/>
          <p:cNvCxnSpPr>
            <a:cxnSpLocks noChangeShapeType="1"/>
            <a:stCxn id="35873" idx="2"/>
            <a:endCxn id="35874" idx="1"/>
          </p:cNvCxnSpPr>
          <p:nvPr/>
        </p:nvCxnSpPr>
        <p:spPr bwMode="auto">
          <a:xfrm rot="16200000" flipH="1">
            <a:off x="40727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529138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Rectangle 102"/>
          <p:cNvSpPr>
            <a:spLocks noChangeArrowheads="1"/>
          </p:cNvSpPr>
          <p:nvPr/>
        </p:nvSpPr>
        <p:spPr bwMode="auto">
          <a:xfrm rot="5400000">
            <a:off x="422433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9</a:t>
            </a:r>
          </a:p>
        </p:txBody>
      </p:sp>
      <p:cxnSp>
        <p:nvCxnSpPr>
          <p:cNvPr id="35878" name="Straight Arrow Connector 103"/>
          <p:cNvCxnSpPr>
            <a:cxnSpLocks noChangeShapeType="1"/>
            <a:stCxn id="35876" idx="2"/>
            <a:endCxn id="35877" idx="1"/>
          </p:cNvCxnSpPr>
          <p:nvPr/>
        </p:nvCxnSpPr>
        <p:spPr bwMode="auto">
          <a:xfrm rot="16200000" flipH="1">
            <a:off x="4605338" y="3876674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79" name="Rectangle 4"/>
          <p:cNvSpPr>
            <a:spLocks noChangeArrowheads="1"/>
          </p:cNvSpPr>
          <p:nvPr/>
        </p:nvSpPr>
        <p:spPr bwMode="auto">
          <a:xfrm>
            <a:off x="506730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Rectangle 105"/>
          <p:cNvSpPr>
            <a:spLocks noChangeArrowheads="1"/>
          </p:cNvSpPr>
          <p:nvPr/>
        </p:nvSpPr>
        <p:spPr bwMode="auto">
          <a:xfrm rot="5400000">
            <a:off x="476250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10</a:t>
            </a:r>
          </a:p>
        </p:txBody>
      </p:sp>
      <p:cxnSp>
        <p:nvCxnSpPr>
          <p:cNvPr id="35881" name="Straight Arrow Connector 106"/>
          <p:cNvCxnSpPr>
            <a:cxnSpLocks noChangeShapeType="1"/>
            <a:stCxn id="35879" idx="2"/>
            <a:endCxn id="35880" idx="1"/>
          </p:cNvCxnSpPr>
          <p:nvPr/>
        </p:nvCxnSpPr>
        <p:spPr bwMode="auto">
          <a:xfrm rot="16200000" flipH="1">
            <a:off x="514905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2" name="Rectangle 4"/>
          <p:cNvSpPr>
            <a:spLocks noChangeArrowheads="1"/>
          </p:cNvSpPr>
          <p:nvPr/>
        </p:nvSpPr>
        <p:spPr bwMode="auto">
          <a:xfrm>
            <a:off x="5605463" y="3228974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Rectangle 108"/>
          <p:cNvSpPr>
            <a:spLocks noChangeArrowheads="1"/>
          </p:cNvSpPr>
          <p:nvPr/>
        </p:nvSpPr>
        <p:spPr bwMode="auto">
          <a:xfrm rot="5400000">
            <a:off x="5300663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11</a:t>
            </a:r>
          </a:p>
        </p:txBody>
      </p:sp>
      <p:cxnSp>
        <p:nvCxnSpPr>
          <p:cNvPr id="35884" name="Straight Arrow Connector 109"/>
          <p:cNvCxnSpPr>
            <a:cxnSpLocks noChangeShapeType="1"/>
            <a:stCxn id="35882" idx="2"/>
            <a:endCxn id="35883" idx="1"/>
          </p:cNvCxnSpPr>
          <p:nvPr/>
        </p:nvCxnSpPr>
        <p:spPr bwMode="auto">
          <a:xfrm rot="16200000" flipH="1">
            <a:off x="5687219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5" name="Rectangle 4"/>
          <p:cNvSpPr>
            <a:spLocks noChangeArrowheads="1"/>
          </p:cNvSpPr>
          <p:nvPr/>
        </p:nvSpPr>
        <p:spPr bwMode="auto">
          <a:xfrm>
            <a:off x="614362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Rectangle 111"/>
          <p:cNvSpPr>
            <a:spLocks noChangeArrowheads="1"/>
          </p:cNvSpPr>
          <p:nvPr/>
        </p:nvSpPr>
        <p:spPr bwMode="auto">
          <a:xfrm rot="5400000">
            <a:off x="583882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12</a:t>
            </a:r>
          </a:p>
        </p:txBody>
      </p:sp>
      <p:cxnSp>
        <p:nvCxnSpPr>
          <p:cNvPr id="35887" name="Straight Arrow Connector 112"/>
          <p:cNvCxnSpPr>
            <a:cxnSpLocks noChangeShapeType="1"/>
            <a:stCxn id="35885" idx="2"/>
            <a:endCxn id="35886" idx="1"/>
          </p:cNvCxnSpPr>
          <p:nvPr/>
        </p:nvCxnSpPr>
        <p:spPr bwMode="auto">
          <a:xfrm rot="16200000" flipH="1">
            <a:off x="622538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88" name="Rectangle 4"/>
          <p:cNvSpPr>
            <a:spLocks noChangeArrowheads="1"/>
          </p:cNvSpPr>
          <p:nvPr/>
        </p:nvSpPr>
        <p:spPr bwMode="auto">
          <a:xfrm>
            <a:off x="6681788" y="3240087"/>
            <a:ext cx="531812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9" name="Rectangle 114"/>
          <p:cNvSpPr>
            <a:spLocks noChangeArrowheads="1"/>
          </p:cNvSpPr>
          <p:nvPr/>
        </p:nvSpPr>
        <p:spPr bwMode="auto">
          <a:xfrm rot="5400000">
            <a:off x="6376988" y="4448174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13</a:t>
            </a:r>
          </a:p>
        </p:txBody>
      </p:sp>
      <p:cxnSp>
        <p:nvCxnSpPr>
          <p:cNvPr id="35890" name="Straight Arrow Connector 115"/>
          <p:cNvCxnSpPr>
            <a:cxnSpLocks noChangeShapeType="1"/>
            <a:stCxn id="35888" idx="2"/>
            <a:endCxn id="35889" idx="1"/>
          </p:cNvCxnSpPr>
          <p:nvPr/>
        </p:nvCxnSpPr>
        <p:spPr bwMode="auto">
          <a:xfrm rot="16200000" flipH="1">
            <a:off x="6763544" y="3882231"/>
            <a:ext cx="3698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1" name="Rectangle 4"/>
          <p:cNvSpPr>
            <a:spLocks noChangeArrowheads="1"/>
          </p:cNvSpPr>
          <p:nvPr/>
        </p:nvSpPr>
        <p:spPr bwMode="auto">
          <a:xfrm>
            <a:off x="7219950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2" name="Rectangle 117"/>
          <p:cNvSpPr>
            <a:spLocks noChangeArrowheads="1"/>
          </p:cNvSpPr>
          <p:nvPr/>
        </p:nvSpPr>
        <p:spPr bwMode="auto">
          <a:xfrm rot="5400000">
            <a:off x="6915150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Thread 14</a:t>
            </a:r>
          </a:p>
        </p:txBody>
      </p:sp>
      <p:cxnSp>
        <p:nvCxnSpPr>
          <p:cNvPr id="35893" name="Straight Arrow Connector 118"/>
          <p:cNvCxnSpPr>
            <a:cxnSpLocks noChangeShapeType="1"/>
            <a:stCxn id="35891" idx="2"/>
            <a:endCxn id="35892" idx="1"/>
          </p:cNvCxnSpPr>
          <p:nvPr/>
        </p:nvCxnSpPr>
        <p:spPr bwMode="auto">
          <a:xfrm rot="16200000" flipH="1">
            <a:off x="7301706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5897" name="Rectangle 4"/>
          <p:cNvSpPr>
            <a:spLocks noChangeArrowheads="1"/>
          </p:cNvSpPr>
          <p:nvPr/>
        </p:nvSpPr>
        <p:spPr bwMode="auto">
          <a:xfrm>
            <a:off x="8296275" y="3228974"/>
            <a:ext cx="531813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8" name="Rectangle 123"/>
          <p:cNvSpPr>
            <a:spLocks noChangeArrowheads="1"/>
          </p:cNvSpPr>
          <p:nvPr/>
        </p:nvSpPr>
        <p:spPr bwMode="auto">
          <a:xfrm rot="5400000">
            <a:off x="7991475" y="4437062"/>
            <a:ext cx="1143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35899" name="Straight Arrow Connector 124"/>
          <p:cNvCxnSpPr>
            <a:cxnSpLocks noChangeShapeType="1"/>
            <a:stCxn id="35897" idx="2"/>
            <a:endCxn id="35898" idx="1"/>
          </p:cNvCxnSpPr>
          <p:nvPr/>
        </p:nvCxnSpPr>
        <p:spPr bwMode="auto">
          <a:xfrm rot="16200000" flipH="1">
            <a:off x="8378031" y="3871118"/>
            <a:ext cx="3698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255629" y="5322887"/>
            <a:ext cx="860425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Spin Synchronization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418013" y="5780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55629" y="6096000"/>
            <a:ext cx="860425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Conclusion: Find a solution or not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3069" y="44540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76966" y="32729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1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57170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Reduce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8581" y="2831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Reduce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after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3.31175E-6 L -0.05416 0.42668 " pathEditMode="relative" rAng="0" ptsTypes="AA">
                                      <p:cBhvr>
                                        <p:cTn id="16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1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75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6" grpId="0"/>
      <p:bldP spid="66" grpId="2"/>
      <p:bldP spid="66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Data From Attempt 1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CC37AD-B8AC-4A8D-842F-FD7924070C61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3686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71550"/>
            <a:ext cx="8991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75" y="4086225"/>
            <a:ext cx="33623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6874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6875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645725" y="329958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30035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Performance: of the 32-Core Attempt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4760913"/>
          </a:xfrm>
        </p:spPr>
        <p:txBody>
          <a:bodyPr/>
          <a:lstStyle/>
          <a:p>
            <a:r>
              <a:rPr lang="en-US" dirty="0" smtClean="0"/>
              <a:t>The 4-thread performance (3.15 – 79%) of the 32-core is slightly better that </a:t>
            </a:r>
            <a:r>
              <a:rPr lang="en-US" dirty="0" smtClean="0"/>
              <a:t>on the </a:t>
            </a:r>
            <a:r>
              <a:rPr lang="en-US" dirty="0" smtClean="0"/>
              <a:t>4-core (Core 2 Qua).</a:t>
            </a:r>
          </a:p>
          <a:p>
            <a:r>
              <a:rPr lang="en-US" dirty="0" smtClean="0"/>
              <a:t>The 8-thread performance is the highest (3.29 – 41%), but the efficiency is 41% only.</a:t>
            </a:r>
          </a:p>
          <a:p>
            <a:r>
              <a:rPr lang="en-US" dirty="0" smtClean="0"/>
              <a:t>The 16-thread performance is much worse, and 32-core performance is the worst.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 is wrong?</a:t>
            </a:r>
          </a:p>
          <a:p>
            <a:r>
              <a:rPr lang="en-US" dirty="0" smtClean="0"/>
              <a:t>The simple partition is to blame:</a:t>
            </a:r>
          </a:p>
          <a:p>
            <a:pPr lvl="1"/>
            <a:r>
              <a:rPr lang="en-US" dirty="0" smtClean="0"/>
              <a:t>The first subset has all the small numbers, while the last subset has all the large number;</a:t>
            </a:r>
          </a:p>
          <a:p>
            <a:pPr lvl="1"/>
            <a:r>
              <a:rPr lang="en-US" dirty="0" smtClean="0"/>
              <a:t>The slowest thread counts for the performance.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FDB2D-980F-4024-82E0-E2654A0C3F63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14400"/>
          </a:xfrm>
        </p:spPr>
        <p:txBody>
          <a:bodyPr/>
          <a:lstStyle/>
          <a:p>
            <a:pPr algn="ctr"/>
            <a:r>
              <a:rPr lang="en-US" sz="2800" smtClean="0"/>
              <a:t>Experiment Design for a 32-Core Computer</a:t>
            </a:r>
            <a:br>
              <a:rPr lang="en-US" sz="2800" smtClean="0"/>
            </a:br>
            <a:r>
              <a:rPr lang="en-US" sz="2800" smtClean="0"/>
              <a:t>Attempt 1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1219200"/>
          </a:xfrm>
        </p:spPr>
        <p:txBody>
          <a:bodyPr/>
          <a:lstStyle/>
          <a:p>
            <a:r>
              <a:rPr lang="en-US" sz="2400" dirty="0" smtClean="0"/>
              <a:t>Creating </a:t>
            </a:r>
            <a:r>
              <a:rPr lang="en-US" sz="2400" dirty="0"/>
              <a:t> </a:t>
            </a:r>
            <a:r>
              <a:rPr lang="en-US" sz="2400" dirty="0" smtClean="0"/>
              <a:t>32</a:t>
            </a:r>
            <a:r>
              <a:rPr lang="en-US" sz="2400" dirty="0" smtClean="0"/>
              <a:t> </a:t>
            </a:r>
            <a:r>
              <a:rPr lang="en-US" sz="2400" dirty="0" smtClean="0"/>
              <a:t>threads, each thread compute </a:t>
            </a:r>
            <a:r>
              <a:rPr lang="en-US" sz="2400" dirty="0" smtClean="0"/>
              <a:t>1/32</a:t>
            </a:r>
            <a:r>
              <a:rPr lang="en-US" sz="2400" dirty="0" smtClean="0"/>
              <a:t> </a:t>
            </a:r>
            <a:r>
              <a:rPr lang="en-US" sz="2400" dirty="0" smtClean="0"/>
              <a:t>of the numbers.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BA946-AC87-47DE-9F0D-7058DFC4C46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986131" y="1828800"/>
            <a:ext cx="799435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Down Arrow 29"/>
          <p:cNvSpPr>
            <a:spLocks noChangeArrowheads="1"/>
          </p:cNvSpPr>
          <p:nvPr/>
        </p:nvSpPr>
        <p:spPr bwMode="auto">
          <a:xfrm>
            <a:off x="14478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Down Arrow 31"/>
          <p:cNvSpPr>
            <a:spLocks noChangeArrowheads="1"/>
          </p:cNvSpPr>
          <p:nvPr/>
        </p:nvSpPr>
        <p:spPr bwMode="auto">
          <a:xfrm>
            <a:off x="26670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Down Arrow 32"/>
          <p:cNvSpPr>
            <a:spLocks noChangeArrowheads="1"/>
          </p:cNvSpPr>
          <p:nvPr/>
        </p:nvSpPr>
        <p:spPr bwMode="auto">
          <a:xfrm>
            <a:off x="3962400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Down Arrow 33"/>
          <p:cNvSpPr>
            <a:spLocks noChangeArrowheads="1"/>
          </p:cNvSpPr>
          <p:nvPr/>
        </p:nvSpPr>
        <p:spPr bwMode="auto">
          <a:xfrm>
            <a:off x="7847012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906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million</a:t>
            </a:r>
            <a:endParaRPr lang="en-US" dirty="0"/>
          </a:p>
        </p:txBody>
      </p:sp>
      <p:sp>
        <p:nvSpPr>
          <p:cNvPr id="35855" name="Rectangle 4"/>
          <p:cNvSpPr>
            <a:spLocks noChangeArrowheads="1"/>
          </p:cNvSpPr>
          <p:nvPr/>
        </p:nvSpPr>
        <p:spPr bwMode="auto">
          <a:xfrm>
            <a:off x="2209800" y="2695574"/>
            <a:ext cx="12192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million</a:t>
            </a:r>
            <a:endParaRPr lang="en-US" dirty="0"/>
          </a:p>
        </p:txBody>
      </p:sp>
      <p:sp>
        <p:nvSpPr>
          <p:cNvPr id="35858" name="Rectangle 4"/>
          <p:cNvSpPr>
            <a:spLocks noChangeArrowheads="1"/>
          </p:cNvSpPr>
          <p:nvPr/>
        </p:nvSpPr>
        <p:spPr bwMode="auto">
          <a:xfrm>
            <a:off x="3505200" y="2695574"/>
            <a:ext cx="11430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million</a:t>
            </a:r>
            <a:endParaRPr lang="en-US" dirty="0"/>
          </a:p>
        </p:txBody>
      </p:sp>
      <p:sp>
        <p:nvSpPr>
          <p:cNvPr id="35861" name="Rectangle 4"/>
          <p:cNvSpPr>
            <a:spLocks noChangeArrowheads="1"/>
          </p:cNvSpPr>
          <p:nvPr/>
        </p:nvSpPr>
        <p:spPr bwMode="auto">
          <a:xfrm>
            <a:off x="7315200" y="2695574"/>
            <a:ext cx="13716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32</a:t>
            </a:r>
            <a:r>
              <a:rPr lang="en-US" baseline="30000" dirty="0" smtClean="0"/>
              <a:t>nd</a:t>
            </a:r>
            <a:r>
              <a:rPr lang="en-US" dirty="0" smtClean="0"/>
              <a:t> million</a:t>
            </a:r>
            <a:endParaRPr lang="en-US" dirty="0"/>
          </a:p>
        </p:txBody>
      </p:sp>
      <p:sp>
        <p:nvSpPr>
          <p:cNvPr id="35862" name="Rectangle 87"/>
          <p:cNvSpPr>
            <a:spLocks noChangeArrowheads="1"/>
          </p:cNvSpPr>
          <p:nvPr/>
        </p:nvSpPr>
        <p:spPr bwMode="auto">
          <a:xfrm>
            <a:off x="7315200" y="3384604"/>
            <a:ext cx="1371599" cy="18731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32</a:t>
            </a:r>
            <a:endParaRPr lang="en-US" dirty="0"/>
          </a:p>
        </p:txBody>
      </p:sp>
      <p:cxnSp>
        <p:nvCxnSpPr>
          <p:cNvPr id="35863" name="Straight Arrow Connector 88"/>
          <p:cNvCxnSpPr>
            <a:cxnSpLocks noChangeShapeType="1"/>
            <a:stCxn id="35861" idx="2"/>
            <a:endCxn id="35862" idx="0"/>
          </p:cNvCxnSpPr>
          <p:nvPr/>
        </p:nvCxnSpPr>
        <p:spPr bwMode="auto">
          <a:xfrm>
            <a:off x="8001000" y="3152774"/>
            <a:ext cx="0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385181" y="5246687"/>
            <a:ext cx="7301618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Spin Synchronization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Down Arrow 31"/>
          <p:cNvSpPr>
            <a:spLocks noChangeArrowheads="1"/>
          </p:cNvSpPr>
          <p:nvPr/>
        </p:nvSpPr>
        <p:spPr bwMode="auto">
          <a:xfrm>
            <a:off x="4570412" y="57038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385180" y="6019800"/>
            <a:ext cx="7179337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Conclusion: Find a solution or not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0" name="Rectangle 87"/>
          <p:cNvSpPr>
            <a:spLocks noChangeArrowheads="1"/>
          </p:cNvSpPr>
          <p:nvPr/>
        </p:nvSpPr>
        <p:spPr bwMode="auto">
          <a:xfrm>
            <a:off x="3505200" y="3384604"/>
            <a:ext cx="1143000" cy="14921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1" name="Straight Arrow Connector 88"/>
          <p:cNvCxnSpPr>
            <a:cxnSpLocks noChangeShapeType="1"/>
            <a:endCxn id="70" idx="0"/>
          </p:cNvCxnSpPr>
          <p:nvPr/>
        </p:nvCxnSpPr>
        <p:spPr bwMode="auto">
          <a:xfrm>
            <a:off x="4073744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2209800" y="3384672"/>
            <a:ext cx="1219200" cy="80639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3" name="Straight Arrow Connector 88"/>
          <p:cNvCxnSpPr>
            <a:cxnSpLocks noChangeShapeType="1"/>
            <a:endCxn id="72" idx="0"/>
          </p:cNvCxnSpPr>
          <p:nvPr/>
        </p:nvCxnSpPr>
        <p:spPr bwMode="auto">
          <a:xfrm>
            <a:off x="2778344" y="3152842"/>
            <a:ext cx="410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4" name="Rectangle 87"/>
          <p:cNvSpPr>
            <a:spLocks noChangeArrowheads="1"/>
          </p:cNvSpPr>
          <p:nvPr/>
        </p:nvSpPr>
        <p:spPr bwMode="auto">
          <a:xfrm>
            <a:off x="990600" y="3384604"/>
            <a:ext cx="1143000" cy="40319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5" name="Straight Arrow Connector 88"/>
          <p:cNvCxnSpPr>
            <a:cxnSpLocks noChangeShapeType="1"/>
            <a:endCxn id="74" idx="0"/>
          </p:cNvCxnSpPr>
          <p:nvPr/>
        </p:nvCxnSpPr>
        <p:spPr bwMode="auto">
          <a:xfrm>
            <a:off x="1559144" y="3152774"/>
            <a:ext cx="2956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Curved Right Arrow 1"/>
          <p:cNvSpPr/>
          <p:nvPr/>
        </p:nvSpPr>
        <p:spPr bwMode="auto">
          <a:xfrm flipV="1">
            <a:off x="794161" y="5083452"/>
            <a:ext cx="533400" cy="674687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00" y="4038600"/>
            <a:ext cx="1600199" cy="914400"/>
          </a:xfrm>
          <a:prstGeom prst="wedgeRoundRectCallout">
            <a:avLst>
              <a:gd name="adj1" fmla="val -1909"/>
              <a:gd name="adj2" fmla="val 9280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Spin </a:t>
            </a:r>
            <a:r>
              <a:rPr lang="en-US" dirty="0" smtClean="0"/>
              <a:t>&amp; wait </a:t>
            </a:r>
            <a:r>
              <a:rPr lang="en-US" dirty="0"/>
              <a:t>for all </a:t>
            </a:r>
            <a:r>
              <a:rPr lang="en-US" dirty="0" smtClean="0"/>
              <a:t>threads </a:t>
            </a:r>
            <a:r>
              <a:rPr lang="en-US" dirty="0"/>
              <a:t>to complete</a:t>
            </a:r>
          </a:p>
        </p:txBody>
      </p:sp>
      <p:sp>
        <p:nvSpPr>
          <p:cNvPr id="29" name="Down Arrow 33"/>
          <p:cNvSpPr>
            <a:spLocks noChangeArrowheads="1"/>
          </p:cNvSpPr>
          <p:nvPr/>
        </p:nvSpPr>
        <p:spPr bwMode="auto">
          <a:xfrm>
            <a:off x="6521495" y="2351087"/>
            <a:ext cx="230187" cy="268287"/>
          </a:xfrm>
          <a:prstGeom prst="downArrow">
            <a:avLst>
              <a:gd name="adj1" fmla="val 50000"/>
              <a:gd name="adj2" fmla="val 4986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943600" y="2695574"/>
            <a:ext cx="1295400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31</a:t>
            </a:r>
            <a:r>
              <a:rPr lang="en-US" baseline="30000" dirty="0" smtClean="0"/>
              <a:t>st</a:t>
            </a:r>
            <a:r>
              <a:rPr lang="en-US" dirty="0" smtClean="0"/>
              <a:t> million</a:t>
            </a:r>
            <a:endParaRPr lang="en-US" dirty="0"/>
          </a:p>
        </p:txBody>
      </p:sp>
      <p:sp>
        <p:nvSpPr>
          <p:cNvPr id="31" name="Rectangle 87"/>
          <p:cNvSpPr>
            <a:spLocks noChangeArrowheads="1"/>
          </p:cNvSpPr>
          <p:nvPr/>
        </p:nvSpPr>
        <p:spPr bwMode="auto">
          <a:xfrm>
            <a:off x="5943600" y="3384604"/>
            <a:ext cx="1295400" cy="169884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Thread </a:t>
            </a:r>
            <a:r>
              <a:rPr lang="en-US" dirty="0" smtClean="0"/>
              <a:t>31</a:t>
            </a:r>
            <a:endParaRPr lang="en-US" dirty="0"/>
          </a:p>
        </p:txBody>
      </p:sp>
      <p:cxnSp>
        <p:nvCxnSpPr>
          <p:cNvPr id="32" name="Straight Arrow Connector 88"/>
          <p:cNvCxnSpPr>
            <a:cxnSpLocks noChangeShapeType="1"/>
            <a:stCxn id="30" idx="2"/>
            <a:endCxn id="31" idx="0"/>
          </p:cNvCxnSpPr>
          <p:nvPr/>
        </p:nvCxnSpPr>
        <p:spPr bwMode="auto">
          <a:xfrm>
            <a:off x="6591300" y="3152774"/>
            <a:ext cx="0" cy="231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82953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20000" cy="990600"/>
          </a:xfrm>
        </p:spPr>
        <p:txBody>
          <a:bodyPr/>
          <a:lstStyle/>
          <a:p>
            <a:pPr algn="ctr"/>
            <a:r>
              <a:rPr lang="en-US" sz="2800" smtClean="0"/>
              <a:t>Using Modulo Operation for Input Partition</a:t>
            </a:r>
            <a:br>
              <a:rPr lang="en-US" sz="2800" smtClean="0"/>
            </a:br>
            <a:r>
              <a:rPr lang="en-US" sz="2800" smtClean="0"/>
              <a:t>Attempt </a:t>
            </a:r>
            <a:r>
              <a:rPr lang="en-US" sz="2800" smtClean="0">
                <a:solidFill>
                  <a:srgbClr val="990000"/>
                </a:solidFill>
              </a:rPr>
              <a:t>2</a:t>
            </a:r>
            <a:r>
              <a:rPr lang="en-US" sz="2800" smtClean="0"/>
              <a:t>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each thread balanced numbers (mix of small and large), we use </a:t>
            </a:r>
            <a:r>
              <a:rPr lang="en-US" dirty="0" smtClean="0">
                <a:solidFill>
                  <a:srgbClr val="0000FF"/>
                </a:solidFill>
              </a:rPr>
              <a:t>modulo </a:t>
            </a:r>
            <a:r>
              <a:rPr lang="en-US" dirty="0" smtClean="0"/>
              <a:t>operation;</a:t>
            </a:r>
          </a:p>
          <a:p>
            <a:r>
              <a:rPr lang="en-US" dirty="0" smtClean="0"/>
              <a:t>We use N arrays (0.. N-1) to store the numbers to be validated;</a:t>
            </a:r>
          </a:p>
          <a:p>
            <a:pPr lvl="1"/>
            <a:r>
              <a:rPr lang="en-US" dirty="0" smtClean="0"/>
              <a:t>One thread program uses one array</a:t>
            </a:r>
          </a:p>
          <a:p>
            <a:pPr lvl="1"/>
            <a:r>
              <a:rPr lang="en-US" dirty="0" smtClean="0"/>
              <a:t>32-threads use 32 arrays</a:t>
            </a:r>
          </a:p>
          <a:p>
            <a:r>
              <a:rPr lang="en-US" dirty="0" smtClean="0"/>
              <a:t>The number with </a:t>
            </a:r>
            <a:r>
              <a:rPr lang="en-US" dirty="0" smtClean="0">
                <a:solidFill>
                  <a:srgbClr val="0000FF"/>
                </a:solidFill>
              </a:rPr>
              <a:t>residue</a:t>
            </a:r>
            <a:r>
              <a:rPr lang="en-US" dirty="0" smtClean="0"/>
              <a:t> r goes into array r;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D79D1-C767-4CD6-986C-B0E39A47503D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12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90988"/>
            <a:ext cx="3257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0" y="4090988"/>
            <a:ext cx="3238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Data From Attempt </a:t>
            </a:r>
            <a:r>
              <a:rPr lang="en-US" smtClean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58C41-B9D3-494D-A396-454C22722B2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43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39944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39945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39946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3994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3" y="91440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 bwMode="auto">
          <a:xfrm>
            <a:off x="3645725" y="3264725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3265488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990000"/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410200"/>
          </a:xfrm>
        </p:spPr>
        <p:txBody>
          <a:bodyPr/>
          <a:lstStyle/>
          <a:p>
            <a:r>
              <a:rPr lang="en-US" dirty="0" smtClean="0"/>
              <a:t>The 4-thread performance (5.08 – 127%) against the 1-thread implementation.</a:t>
            </a:r>
          </a:p>
          <a:p>
            <a:r>
              <a:rPr lang="en-US" dirty="0" smtClean="0"/>
              <a:t>The 8-thread performance is the highest (8.63 – 108%).</a:t>
            </a:r>
          </a:p>
          <a:p>
            <a:r>
              <a:rPr lang="en-US" dirty="0" smtClean="0"/>
              <a:t>The 16-thread performance is the highest (12.77 - 80%).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 is wrong?</a:t>
            </a:r>
          </a:p>
          <a:p>
            <a:r>
              <a:rPr lang="en-US" dirty="0" smtClean="0"/>
              <a:t>The single thread is unfairly implemented:</a:t>
            </a:r>
          </a:p>
          <a:p>
            <a:pPr lvl="1"/>
            <a:r>
              <a:rPr lang="en-US" dirty="0" smtClean="0"/>
              <a:t>The single thread program uses a single large array;</a:t>
            </a:r>
          </a:p>
          <a:p>
            <a:pPr lvl="1"/>
            <a:r>
              <a:rPr lang="en-US" dirty="0" smtClean="0"/>
              <a:t>The 32-thread program uses 32 smaller arrays;</a:t>
            </a:r>
          </a:p>
          <a:p>
            <a:pPr lvl="1"/>
            <a:r>
              <a:rPr lang="en-US" dirty="0" smtClean="0"/>
              <a:t>The memory management of the system must have placed the large array far from the processor, resulting in slower data access. Data structure impact dominates.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D6CA4-4D94-499B-B394-9ACC59EE6FB2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20000" cy="1219200"/>
          </a:xfrm>
        </p:spPr>
        <p:txBody>
          <a:bodyPr/>
          <a:lstStyle/>
          <a:p>
            <a:pPr algn="ctr"/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00B050"/>
                </a:solidFill>
              </a:rPr>
              <a:t>3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 The Final Version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1817688"/>
          </a:xfrm>
        </p:spPr>
        <p:txBody>
          <a:bodyPr/>
          <a:lstStyle/>
          <a:p>
            <a:r>
              <a:rPr lang="en-US" dirty="0" smtClean="0"/>
              <a:t>To be fair to all implementations, we use 32 arrays no matter the number of threads</a:t>
            </a:r>
          </a:p>
          <a:p>
            <a:r>
              <a:rPr lang="en-US" dirty="0" smtClean="0"/>
              <a:t>32 arrays for one-thread program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491D7-F494-4D71-ADE6-2E7BAFE5838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57588"/>
            <a:ext cx="1905000" cy="3179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332263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Rectangle 22"/>
          <p:cNvSpPr>
            <a:spLocks noChangeArrowheads="1"/>
          </p:cNvSpPr>
          <p:nvPr/>
        </p:nvSpPr>
        <p:spPr bwMode="auto">
          <a:xfrm>
            <a:off x="353377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23"/>
          <p:cNvSpPr>
            <a:spLocks noChangeArrowheads="1"/>
          </p:cNvSpPr>
          <p:nvPr/>
        </p:nvSpPr>
        <p:spPr bwMode="auto">
          <a:xfrm>
            <a:off x="374491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Rectangle 24"/>
          <p:cNvSpPr>
            <a:spLocks noChangeArrowheads="1"/>
          </p:cNvSpPr>
          <p:nvPr/>
        </p:nvSpPr>
        <p:spPr bwMode="auto">
          <a:xfrm>
            <a:off x="3956050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Rectangle 25"/>
          <p:cNvSpPr>
            <a:spLocks noChangeArrowheads="1"/>
          </p:cNvSpPr>
          <p:nvPr/>
        </p:nvSpPr>
        <p:spPr bwMode="auto">
          <a:xfrm>
            <a:off x="4167188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Rectangle 26"/>
          <p:cNvSpPr>
            <a:spLocks noChangeArrowheads="1"/>
          </p:cNvSpPr>
          <p:nvPr/>
        </p:nvSpPr>
        <p:spPr bwMode="auto">
          <a:xfrm>
            <a:off x="4378325" y="38417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tangle 27"/>
          <p:cNvSpPr>
            <a:spLocks noChangeArrowheads="1"/>
          </p:cNvSpPr>
          <p:nvPr/>
        </p:nvSpPr>
        <p:spPr bwMode="auto">
          <a:xfrm>
            <a:off x="4589463" y="38417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Rectangle 35"/>
          <p:cNvSpPr>
            <a:spLocks noChangeArrowheads="1"/>
          </p:cNvSpPr>
          <p:nvPr/>
        </p:nvSpPr>
        <p:spPr bwMode="auto">
          <a:xfrm>
            <a:off x="332263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Rectangle 36"/>
          <p:cNvSpPr>
            <a:spLocks noChangeArrowheads="1"/>
          </p:cNvSpPr>
          <p:nvPr/>
        </p:nvSpPr>
        <p:spPr bwMode="auto">
          <a:xfrm>
            <a:off x="353377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Rectangle 37"/>
          <p:cNvSpPr>
            <a:spLocks noChangeArrowheads="1"/>
          </p:cNvSpPr>
          <p:nvPr/>
        </p:nvSpPr>
        <p:spPr bwMode="auto">
          <a:xfrm>
            <a:off x="374491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Rectangle 38"/>
          <p:cNvSpPr>
            <a:spLocks noChangeArrowheads="1"/>
          </p:cNvSpPr>
          <p:nvPr/>
        </p:nvSpPr>
        <p:spPr bwMode="auto">
          <a:xfrm>
            <a:off x="3956050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39"/>
          <p:cNvSpPr>
            <a:spLocks noChangeArrowheads="1"/>
          </p:cNvSpPr>
          <p:nvPr/>
        </p:nvSpPr>
        <p:spPr bwMode="auto">
          <a:xfrm>
            <a:off x="4167188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Rectangle 40"/>
          <p:cNvSpPr>
            <a:spLocks noChangeArrowheads="1"/>
          </p:cNvSpPr>
          <p:nvPr/>
        </p:nvSpPr>
        <p:spPr bwMode="auto">
          <a:xfrm>
            <a:off x="4378325" y="4451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41"/>
          <p:cNvSpPr>
            <a:spLocks noChangeArrowheads="1"/>
          </p:cNvSpPr>
          <p:nvPr/>
        </p:nvSpPr>
        <p:spPr bwMode="auto">
          <a:xfrm>
            <a:off x="4589463" y="4451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Rectangle 42"/>
          <p:cNvSpPr>
            <a:spLocks noChangeArrowheads="1"/>
          </p:cNvSpPr>
          <p:nvPr/>
        </p:nvSpPr>
        <p:spPr bwMode="auto">
          <a:xfrm>
            <a:off x="332263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Rectangle 43"/>
          <p:cNvSpPr>
            <a:spLocks noChangeArrowheads="1"/>
          </p:cNvSpPr>
          <p:nvPr/>
        </p:nvSpPr>
        <p:spPr bwMode="auto">
          <a:xfrm>
            <a:off x="353377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Rectangle 44"/>
          <p:cNvSpPr>
            <a:spLocks noChangeArrowheads="1"/>
          </p:cNvSpPr>
          <p:nvPr/>
        </p:nvSpPr>
        <p:spPr bwMode="auto">
          <a:xfrm>
            <a:off x="374491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Rectangle 45"/>
          <p:cNvSpPr>
            <a:spLocks noChangeArrowheads="1"/>
          </p:cNvSpPr>
          <p:nvPr/>
        </p:nvSpPr>
        <p:spPr bwMode="auto">
          <a:xfrm>
            <a:off x="3956050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tangle 46"/>
          <p:cNvSpPr>
            <a:spLocks noChangeArrowheads="1"/>
          </p:cNvSpPr>
          <p:nvPr/>
        </p:nvSpPr>
        <p:spPr bwMode="auto">
          <a:xfrm>
            <a:off x="4167188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47"/>
          <p:cNvSpPr>
            <a:spLocks noChangeArrowheads="1"/>
          </p:cNvSpPr>
          <p:nvPr/>
        </p:nvSpPr>
        <p:spPr bwMode="auto">
          <a:xfrm>
            <a:off x="4378325" y="50609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0" name="Rectangle 48"/>
          <p:cNvSpPr>
            <a:spLocks noChangeArrowheads="1"/>
          </p:cNvSpPr>
          <p:nvPr/>
        </p:nvSpPr>
        <p:spPr bwMode="auto">
          <a:xfrm>
            <a:off x="4589463" y="50609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49"/>
          <p:cNvSpPr>
            <a:spLocks noChangeArrowheads="1"/>
          </p:cNvSpPr>
          <p:nvPr/>
        </p:nvSpPr>
        <p:spPr bwMode="auto">
          <a:xfrm>
            <a:off x="332263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Rectangle 50"/>
          <p:cNvSpPr>
            <a:spLocks noChangeArrowheads="1"/>
          </p:cNvSpPr>
          <p:nvPr/>
        </p:nvSpPr>
        <p:spPr bwMode="auto">
          <a:xfrm>
            <a:off x="353377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Rectangle 51"/>
          <p:cNvSpPr>
            <a:spLocks noChangeArrowheads="1"/>
          </p:cNvSpPr>
          <p:nvPr/>
        </p:nvSpPr>
        <p:spPr bwMode="auto">
          <a:xfrm>
            <a:off x="374491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Rectangle 52"/>
          <p:cNvSpPr>
            <a:spLocks noChangeArrowheads="1"/>
          </p:cNvSpPr>
          <p:nvPr/>
        </p:nvSpPr>
        <p:spPr bwMode="auto">
          <a:xfrm>
            <a:off x="3956050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Rectangle 53"/>
          <p:cNvSpPr>
            <a:spLocks noChangeArrowheads="1"/>
          </p:cNvSpPr>
          <p:nvPr/>
        </p:nvSpPr>
        <p:spPr bwMode="auto">
          <a:xfrm>
            <a:off x="4167188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Rectangle 54"/>
          <p:cNvSpPr>
            <a:spLocks noChangeArrowheads="1"/>
          </p:cNvSpPr>
          <p:nvPr/>
        </p:nvSpPr>
        <p:spPr bwMode="auto">
          <a:xfrm>
            <a:off x="4378325" y="5975350"/>
            <a:ext cx="211138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55"/>
          <p:cNvSpPr>
            <a:spLocks noChangeArrowheads="1"/>
          </p:cNvSpPr>
          <p:nvPr/>
        </p:nvSpPr>
        <p:spPr bwMode="auto">
          <a:xfrm>
            <a:off x="4589463" y="5975350"/>
            <a:ext cx="211137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 rot="-5400000">
            <a:off x="-354806" y="4814094"/>
            <a:ext cx="2749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numbers to be validated</a:t>
            </a:r>
          </a:p>
        </p:txBody>
      </p:sp>
      <p:cxnSp>
        <p:nvCxnSpPr>
          <p:cNvPr id="42019" name="Straight Arrow Connector 58"/>
          <p:cNvCxnSpPr>
            <a:cxnSpLocks noChangeShapeType="1"/>
            <a:endCxn id="41990" idx="1"/>
          </p:cNvCxnSpPr>
          <p:nvPr/>
        </p:nvCxnSpPr>
        <p:spPr bwMode="auto">
          <a:xfrm flipV="1">
            <a:off x="1755775" y="4108450"/>
            <a:ext cx="1566863" cy="890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0" name="Straight Arrow Connector 59"/>
          <p:cNvCxnSpPr>
            <a:cxnSpLocks noChangeShapeType="1"/>
            <a:endCxn id="41997" idx="1"/>
          </p:cNvCxnSpPr>
          <p:nvPr/>
        </p:nvCxnSpPr>
        <p:spPr bwMode="auto">
          <a:xfrm flipV="1">
            <a:off x="1755775" y="4718050"/>
            <a:ext cx="1566863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1" name="Straight Arrow Connector 60"/>
          <p:cNvCxnSpPr>
            <a:cxnSpLocks noChangeShapeType="1"/>
            <a:endCxn id="42004" idx="1"/>
          </p:cNvCxnSpPr>
          <p:nvPr/>
        </p:nvCxnSpPr>
        <p:spPr bwMode="auto">
          <a:xfrm>
            <a:off x="1755775" y="4999038"/>
            <a:ext cx="1566863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2" name="Straight Arrow Connector 61"/>
          <p:cNvCxnSpPr>
            <a:cxnSpLocks noChangeShapeType="1"/>
            <a:endCxn id="42011" idx="1"/>
          </p:cNvCxnSpPr>
          <p:nvPr/>
        </p:nvCxnSpPr>
        <p:spPr bwMode="auto">
          <a:xfrm>
            <a:off x="1755775" y="4999038"/>
            <a:ext cx="1566863" cy="1243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23" name="TextBox 68"/>
          <p:cNvSpPr txBox="1">
            <a:spLocks noChangeArrowheads="1"/>
          </p:cNvSpPr>
          <p:nvPr/>
        </p:nvSpPr>
        <p:spPr bwMode="auto">
          <a:xfrm>
            <a:off x="3067050" y="2913063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List of arrays stored</a:t>
            </a:r>
          </a:p>
          <a:p>
            <a:pPr algn="ctr"/>
            <a:r>
              <a:rPr lang="en-US"/>
              <a:t>partitioned numbers</a:t>
            </a:r>
          </a:p>
        </p:txBody>
      </p:sp>
      <p:sp>
        <p:nvSpPr>
          <p:cNvPr id="42024" name="Rectangle 69"/>
          <p:cNvSpPr>
            <a:spLocks noChangeArrowheads="1"/>
          </p:cNvSpPr>
          <p:nvPr/>
        </p:nvSpPr>
        <p:spPr bwMode="auto">
          <a:xfrm>
            <a:off x="6096000" y="4876800"/>
            <a:ext cx="18288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Thread 1</a:t>
            </a:r>
          </a:p>
        </p:txBody>
      </p:sp>
      <p:sp>
        <p:nvSpPr>
          <p:cNvPr id="42025" name="TextBox 70"/>
          <p:cNvSpPr txBox="1">
            <a:spLocks noChangeArrowheads="1"/>
          </p:cNvSpPr>
          <p:nvPr/>
        </p:nvSpPr>
        <p:spPr bwMode="auto">
          <a:xfrm>
            <a:off x="6096000" y="3189288"/>
            <a:ext cx="1276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Thread</a:t>
            </a:r>
          </a:p>
        </p:txBody>
      </p:sp>
      <p:cxnSp>
        <p:nvCxnSpPr>
          <p:cNvPr id="42026" name="Straight Arrow Connector 72"/>
          <p:cNvCxnSpPr>
            <a:cxnSpLocks noChangeShapeType="1"/>
            <a:stCxn id="41996" idx="3"/>
            <a:endCxn id="42024" idx="1"/>
          </p:cNvCxnSpPr>
          <p:nvPr/>
        </p:nvCxnSpPr>
        <p:spPr bwMode="auto">
          <a:xfrm>
            <a:off x="4800600" y="4108450"/>
            <a:ext cx="1295400" cy="1035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7" name="Straight Arrow Connector 80"/>
          <p:cNvCxnSpPr>
            <a:cxnSpLocks noChangeShapeType="1"/>
            <a:stCxn id="42003" idx="3"/>
            <a:endCxn id="42024" idx="1"/>
          </p:cNvCxnSpPr>
          <p:nvPr/>
        </p:nvCxnSpPr>
        <p:spPr bwMode="auto">
          <a:xfrm>
            <a:off x="4800600" y="4718050"/>
            <a:ext cx="129540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8" name="Straight Arrow Connector 82"/>
          <p:cNvCxnSpPr>
            <a:cxnSpLocks noChangeShapeType="1"/>
            <a:stCxn id="42010" idx="3"/>
            <a:endCxn id="42024" idx="1"/>
          </p:cNvCxnSpPr>
          <p:nvPr/>
        </p:nvCxnSpPr>
        <p:spPr bwMode="auto">
          <a:xfrm flipV="1">
            <a:off x="4800600" y="5143500"/>
            <a:ext cx="1295400" cy="184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29" name="Straight Arrow Connector 84"/>
          <p:cNvCxnSpPr>
            <a:cxnSpLocks noChangeShapeType="1"/>
            <a:stCxn id="42017" idx="3"/>
            <a:endCxn id="42024" idx="1"/>
          </p:cNvCxnSpPr>
          <p:nvPr/>
        </p:nvCxnSpPr>
        <p:spPr bwMode="auto">
          <a:xfrm flipV="1">
            <a:off x="4800600" y="5143500"/>
            <a:ext cx="1295400" cy="1098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2030" name="Straight Arrow Connector 99"/>
          <p:cNvCxnSpPr>
            <a:cxnSpLocks noChangeShapeType="1"/>
            <a:stCxn id="42018" idx="2"/>
          </p:cNvCxnSpPr>
          <p:nvPr/>
        </p:nvCxnSpPr>
        <p:spPr bwMode="auto">
          <a:xfrm>
            <a:off x="1204913" y="4999038"/>
            <a:ext cx="547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031" name="TextBox 104"/>
          <p:cNvSpPr txBox="1">
            <a:spLocks noChangeArrowheads="1"/>
          </p:cNvSpPr>
          <p:nvPr/>
        </p:nvSpPr>
        <p:spPr bwMode="auto">
          <a:xfrm>
            <a:off x="1752600" y="5651500"/>
            <a:ext cx="1066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Store in 32 arrays</a:t>
            </a:r>
          </a:p>
        </p:txBody>
      </p:sp>
      <p:sp>
        <p:nvSpPr>
          <p:cNvPr id="42032" name="TextBox 107"/>
          <p:cNvSpPr txBox="1">
            <a:spLocks noChangeArrowheads="1"/>
          </p:cNvSpPr>
          <p:nvPr/>
        </p:nvSpPr>
        <p:spPr bwMode="auto">
          <a:xfrm>
            <a:off x="3794125" y="5518150"/>
            <a:ext cx="47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2403475" y="1095375"/>
            <a:ext cx="4302125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Single Core and HyperThreading Processor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414D632B-AFFA-4A68-AFBC-E4F09272613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7449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Control Unit</a:t>
            </a:r>
          </a:p>
          <a:p>
            <a:pPr algn="ctr"/>
            <a:r>
              <a:rPr lang="en-US" dirty="0"/>
              <a:t>Registers</a:t>
            </a:r>
          </a:p>
          <a:p>
            <a:pPr algn="ctr"/>
            <a:r>
              <a:rPr lang="en-US" dirty="0"/>
              <a:t>Interrupt Logic</a:t>
            </a:r>
          </a:p>
        </p:txBody>
      </p:sp>
      <p:sp>
        <p:nvSpPr>
          <p:cNvPr id="6150" name="Freeform 6"/>
          <p:cNvSpPr>
            <a:spLocks noChangeArrowheads="1"/>
          </p:cNvSpPr>
          <p:nvPr/>
        </p:nvSpPr>
        <p:spPr bwMode="auto">
          <a:xfrm>
            <a:off x="25669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Integer ALU</a:t>
            </a: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9512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400"/>
              <a:t>Float ALU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410200" y="2703513"/>
            <a:ext cx="9667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228600" y="1738610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Single Core </a:t>
            </a:r>
            <a:r>
              <a:rPr lang="en-US" sz="2400" dirty="0" smtClean="0"/>
              <a:t>Processor</a:t>
            </a:r>
            <a:endParaRPr lang="en-US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2767" y="3810000"/>
            <a:ext cx="6553200" cy="2514600"/>
            <a:chOff x="838200" y="3809976"/>
            <a:chExt cx="6553200" cy="2515076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100388" y="3809976"/>
              <a:ext cx="4291012" cy="251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265488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6159" name="Freeform 12"/>
            <p:cNvSpPr>
              <a:spLocks noChangeArrowheads="1"/>
            </p:cNvSpPr>
            <p:nvPr/>
          </p:nvSpPr>
          <p:spPr bwMode="auto">
            <a:xfrm>
              <a:off x="3252788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Integer ALU</a:t>
              </a:r>
            </a:p>
          </p:txBody>
        </p:sp>
        <p:sp>
          <p:nvSpPr>
            <p:cNvPr id="6160" name="Freeform 13"/>
            <p:cNvSpPr>
              <a:spLocks noChangeArrowheads="1"/>
            </p:cNvSpPr>
            <p:nvPr/>
          </p:nvSpPr>
          <p:spPr bwMode="auto">
            <a:xfrm>
              <a:off x="4637088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400"/>
                <a:t>Float ALU</a:t>
              </a:r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6084888" y="5587206"/>
              <a:ext cx="977900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Cache</a:t>
              </a:r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5233988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838200" y="4080836"/>
              <a:ext cx="2514600" cy="1939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HyperThreading</a:t>
              </a:r>
              <a:r>
                <a:rPr lang="en-US" sz="2400" dirty="0"/>
                <a:t> Processor: </a:t>
              </a:r>
              <a:br>
                <a:rPr lang="en-US" sz="2400" dirty="0"/>
              </a:br>
              <a:r>
                <a:rPr lang="en-US" sz="2400" dirty="0"/>
                <a:t>Allows to share the unused execution units </a:t>
              </a:r>
            </a:p>
          </p:txBody>
        </p:sp>
      </p:grp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2895600" y="2334513"/>
            <a:ext cx="2221988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Units</a:t>
            </a:r>
          </a:p>
        </p:txBody>
      </p:sp>
      <p:sp>
        <p:nvSpPr>
          <p:cNvPr id="6156" name="Rectangle 4"/>
          <p:cNvSpPr>
            <a:spLocks noChangeArrowheads="1"/>
          </p:cNvSpPr>
          <p:nvPr/>
        </p:nvSpPr>
        <p:spPr bwMode="auto">
          <a:xfrm>
            <a:off x="2639375" y="5217413"/>
            <a:ext cx="2711450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65967" y="3810000"/>
            <a:ext cx="230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appears to OS to have two processors, resulting  two threads are assigned to the processor. Executing two mixed threads will reduce instruction dependency for pipelined processor!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1143000"/>
          </a:xfrm>
        </p:spPr>
        <p:txBody>
          <a:bodyPr/>
          <a:lstStyle/>
          <a:p>
            <a:pPr algn="ctr"/>
            <a:r>
              <a:rPr lang="en-US" smtClean="0"/>
              <a:t>Performance: of the 32-Core Attempt </a:t>
            </a:r>
            <a:r>
              <a:rPr lang="en-US" smtClean="0">
                <a:solidFill>
                  <a:srgbClr val="00B050"/>
                </a:solidFill>
              </a:rPr>
              <a:t>3</a:t>
            </a:r>
            <a:br>
              <a:rPr lang="en-US" smtClean="0">
                <a:solidFill>
                  <a:srgbClr val="00B050"/>
                </a:solidFill>
              </a:rPr>
            </a:br>
            <a:r>
              <a:rPr lang="en-US" smtClean="0">
                <a:solidFill>
                  <a:srgbClr val="0000FF"/>
                </a:solidFill>
              </a:rPr>
              <a:t> The Final Version</a:t>
            </a:r>
            <a:endParaRPr lang="en-US" smtClean="0"/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B77B2-07E2-4D6C-A164-8DD5808F449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64" name="Content Placeholder 2"/>
          <p:cNvSpPr>
            <a:spLocks noGrp="1"/>
          </p:cNvSpPr>
          <p:nvPr>
            <p:ph idx="1"/>
          </p:nvPr>
        </p:nvSpPr>
        <p:spPr>
          <a:xfrm>
            <a:off x="1447800" y="1568450"/>
            <a:ext cx="7507288" cy="641350"/>
          </a:xfrm>
        </p:spPr>
        <p:txBody>
          <a:bodyPr/>
          <a:lstStyle/>
          <a:p>
            <a:r>
              <a:rPr lang="en-US" smtClean="0"/>
              <a:t>32 arrays for 32 threads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1000" y="2271713"/>
            <a:ext cx="7888419" cy="3824287"/>
            <a:chOff x="381000" y="2271713"/>
            <a:chExt cx="7888419" cy="3824287"/>
          </a:xfrm>
        </p:grpSpPr>
        <p:grpSp>
          <p:nvGrpSpPr>
            <p:cNvPr id="9" name="Group 8"/>
            <p:cNvGrpSpPr/>
            <p:nvPr/>
          </p:nvGrpSpPr>
          <p:grpSpPr>
            <a:xfrm>
              <a:off x="5715000" y="3810000"/>
              <a:ext cx="2209800" cy="1866901"/>
              <a:chOff x="5715000" y="3259138"/>
              <a:chExt cx="2209800" cy="2684462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715000" y="3259138"/>
                <a:ext cx="2209800" cy="26844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048" name="Rectangle 69"/>
              <p:cNvSpPr>
                <a:spLocks noChangeArrowheads="1"/>
              </p:cNvSpPr>
              <p:nvPr/>
            </p:nvSpPr>
            <p:spPr bwMode="auto">
              <a:xfrm>
                <a:off x="5867400" y="35432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051" name="Rectangle 79"/>
              <p:cNvSpPr>
                <a:spLocks noChangeArrowheads="1"/>
              </p:cNvSpPr>
              <p:nvPr/>
            </p:nvSpPr>
            <p:spPr bwMode="auto">
              <a:xfrm>
                <a:off x="5867400" y="41528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43055" name="Rectangle 83"/>
              <p:cNvSpPr>
                <a:spLocks noChangeArrowheads="1"/>
              </p:cNvSpPr>
              <p:nvPr/>
            </p:nvSpPr>
            <p:spPr bwMode="auto">
              <a:xfrm>
                <a:off x="5867400" y="5143499"/>
                <a:ext cx="1828800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43063" name="TextBox 108"/>
              <p:cNvSpPr txBox="1">
                <a:spLocks noChangeArrowheads="1"/>
              </p:cNvSpPr>
              <p:nvPr/>
            </p:nvSpPr>
            <p:spPr bwMode="auto">
              <a:xfrm>
                <a:off x="6553200" y="4686299"/>
                <a:ext cx="473075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</p:grpSp>
        <p:sp>
          <p:nvSpPr>
            <p:cNvPr id="106" name="Rectangle 105"/>
            <p:cNvSpPr/>
            <p:nvPr/>
          </p:nvSpPr>
          <p:spPr bwMode="auto">
            <a:xfrm>
              <a:off x="3124200" y="2916238"/>
              <a:ext cx="1905000" cy="3179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4" name="Rectangle 9"/>
            <p:cNvSpPr>
              <a:spLocks noChangeArrowheads="1"/>
            </p:cNvSpPr>
            <p:nvPr/>
          </p:nvSpPr>
          <p:spPr bwMode="auto">
            <a:xfrm>
              <a:off x="332263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Rectangle 22"/>
            <p:cNvSpPr>
              <a:spLocks noChangeArrowheads="1"/>
            </p:cNvSpPr>
            <p:nvPr/>
          </p:nvSpPr>
          <p:spPr bwMode="auto">
            <a:xfrm>
              <a:off x="353377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Rectangle 23"/>
            <p:cNvSpPr>
              <a:spLocks noChangeArrowheads="1"/>
            </p:cNvSpPr>
            <p:nvPr/>
          </p:nvSpPr>
          <p:spPr bwMode="auto">
            <a:xfrm>
              <a:off x="374491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Rectangle 24"/>
            <p:cNvSpPr>
              <a:spLocks noChangeArrowheads="1"/>
            </p:cNvSpPr>
            <p:nvPr/>
          </p:nvSpPr>
          <p:spPr bwMode="auto">
            <a:xfrm>
              <a:off x="3956050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Rectangle 25"/>
            <p:cNvSpPr>
              <a:spLocks noChangeArrowheads="1"/>
            </p:cNvSpPr>
            <p:nvPr/>
          </p:nvSpPr>
          <p:spPr bwMode="auto">
            <a:xfrm>
              <a:off x="4167188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Rectangle 26"/>
            <p:cNvSpPr>
              <a:spLocks noChangeArrowheads="1"/>
            </p:cNvSpPr>
            <p:nvPr/>
          </p:nvSpPr>
          <p:spPr bwMode="auto">
            <a:xfrm>
              <a:off x="4378325" y="32004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Rectangle 27"/>
            <p:cNvSpPr>
              <a:spLocks noChangeArrowheads="1"/>
            </p:cNvSpPr>
            <p:nvPr/>
          </p:nvSpPr>
          <p:spPr bwMode="auto">
            <a:xfrm>
              <a:off x="4589463" y="32004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Rectangle 35"/>
            <p:cNvSpPr>
              <a:spLocks noChangeArrowheads="1"/>
            </p:cNvSpPr>
            <p:nvPr/>
          </p:nvSpPr>
          <p:spPr bwMode="auto">
            <a:xfrm>
              <a:off x="332263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Rectangle 36"/>
            <p:cNvSpPr>
              <a:spLocks noChangeArrowheads="1"/>
            </p:cNvSpPr>
            <p:nvPr/>
          </p:nvSpPr>
          <p:spPr bwMode="auto">
            <a:xfrm>
              <a:off x="353377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37"/>
            <p:cNvSpPr>
              <a:spLocks noChangeArrowheads="1"/>
            </p:cNvSpPr>
            <p:nvPr/>
          </p:nvSpPr>
          <p:spPr bwMode="auto">
            <a:xfrm>
              <a:off x="374491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38"/>
            <p:cNvSpPr>
              <a:spLocks noChangeArrowheads="1"/>
            </p:cNvSpPr>
            <p:nvPr/>
          </p:nvSpPr>
          <p:spPr bwMode="auto">
            <a:xfrm>
              <a:off x="3956050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Rectangle 39"/>
            <p:cNvSpPr>
              <a:spLocks noChangeArrowheads="1"/>
            </p:cNvSpPr>
            <p:nvPr/>
          </p:nvSpPr>
          <p:spPr bwMode="auto">
            <a:xfrm>
              <a:off x="4167188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40"/>
            <p:cNvSpPr>
              <a:spLocks noChangeArrowheads="1"/>
            </p:cNvSpPr>
            <p:nvPr/>
          </p:nvSpPr>
          <p:spPr bwMode="auto">
            <a:xfrm>
              <a:off x="4378325" y="3810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Rectangle 41"/>
            <p:cNvSpPr>
              <a:spLocks noChangeArrowheads="1"/>
            </p:cNvSpPr>
            <p:nvPr/>
          </p:nvSpPr>
          <p:spPr bwMode="auto">
            <a:xfrm>
              <a:off x="4589463" y="3810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Rectangle 49"/>
            <p:cNvSpPr>
              <a:spLocks noChangeArrowheads="1"/>
            </p:cNvSpPr>
            <p:nvPr/>
          </p:nvSpPr>
          <p:spPr bwMode="auto">
            <a:xfrm>
              <a:off x="332263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Rectangle 50"/>
            <p:cNvSpPr>
              <a:spLocks noChangeArrowheads="1"/>
            </p:cNvSpPr>
            <p:nvPr/>
          </p:nvSpPr>
          <p:spPr bwMode="auto">
            <a:xfrm>
              <a:off x="353377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ectangle 51"/>
            <p:cNvSpPr>
              <a:spLocks noChangeArrowheads="1"/>
            </p:cNvSpPr>
            <p:nvPr/>
          </p:nvSpPr>
          <p:spPr bwMode="auto">
            <a:xfrm>
              <a:off x="374491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52"/>
            <p:cNvSpPr>
              <a:spLocks noChangeArrowheads="1"/>
            </p:cNvSpPr>
            <p:nvPr/>
          </p:nvSpPr>
          <p:spPr bwMode="auto">
            <a:xfrm>
              <a:off x="3956050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Rectangle 53"/>
            <p:cNvSpPr>
              <a:spLocks noChangeArrowheads="1"/>
            </p:cNvSpPr>
            <p:nvPr/>
          </p:nvSpPr>
          <p:spPr bwMode="auto">
            <a:xfrm>
              <a:off x="4167188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Rectangle 54"/>
            <p:cNvSpPr>
              <a:spLocks noChangeArrowheads="1"/>
            </p:cNvSpPr>
            <p:nvPr/>
          </p:nvSpPr>
          <p:spPr bwMode="auto">
            <a:xfrm>
              <a:off x="4378325" y="5334000"/>
              <a:ext cx="211138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ectangle 55"/>
            <p:cNvSpPr>
              <a:spLocks noChangeArrowheads="1"/>
            </p:cNvSpPr>
            <p:nvPr/>
          </p:nvSpPr>
          <p:spPr bwMode="auto">
            <a:xfrm>
              <a:off x="4589463" y="5334000"/>
              <a:ext cx="211137" cy="533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TextBox 56"/>
            <p:cNvSpPr txBox="1">
              <a:spLocks noChangeArrowheads="1"/>
            </p:cNvSpPr>
            <p:nvPr/>
          </p:nvSpPr>
          <p:spPr bwMode="auto">
            <a:xfrm rot="-5400000">
              <a:off x="-808831" y="4172744"/>
              <a:ext cx="27495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All numbers to be validated</a:t>
              </a:r>
            </a:p>
          </p:txBody>
        </p:sp>
        <p:cxnSp>
          <p:nvCxnSpPr>
            <p:cNvPr id="43043" name="Straight Arrow Connector 58"/>
            <p:cNvCxnSpPr>
              <a:cxnSpLocks noChangeShapeType="1"/>
              <a:stCxn id="93" idx="2"/>
              <a:endCxn id="43014" idx="1"/>
            </p:cNvCxnSpPr>
            <p:nvPr/>
          </p:nvCxnSpPr>
          <p:spPr bwMode="auto">
            <a:xfrm flipV="1">
              <a:off x="1755775" y="3467100"/>
              <a:ext cx="1566863" cy="890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4" name="Straight Arrow Connector 59"/>
            <p:cNvCxnSpPr>
              <a:cxnSpLocks noChangeShapeType="1"/>
              <a:stCxn id="93" idx="2"/>
              <a:endCxn id="43021" idx="1"/>
            </p:cNvCxnSpPr>
            <p:nvPr/>
          </p:nvCxnSpPr>
          <p:spPr bwMode="auto">
            <a:xfrm flipV="1">
              <a:off x="1755775" y="4076700"/>
              <a:ext cx="1566863" cy="2809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46" name="Straight Arrow Connector 61"/>
            <p:cNvCxnSpPr>
              <a:cxnSpLocks noChangeShapeType="1"/>
              <a:stCxn id="93" idx="2"/>
              <a:endCxn id="43035" idx="1"/>
            </p:cNvCxnSpPr>
            <p:nvPr/>
          </p:nvCxnSpPr>
          <p:spPr bwMode="auto">
            <a:xfrm>
              <a:off x="1755775" y="4357688"/>
              <a:ext cx="1566863" cy="12430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47" name="TextBox 68"/>
            <p:cNvSpPr txBox="1">
              <a:spLocks noChangeArrowheads="1"/>
            </p:cNvSpPr>
            <p:nvPr/>
          </p:nvSpPr>
          <p:spPr bwMode="auto">
            <a:xfrm>
              <a:off x="3067050" y="2271713"/>
              <a:ext cx="20383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List of arrays stored</a:t>
              </a:r>
            </a:p>
            <a:p>
              <a:pPr algn="ctr"/>
              <a:r>
                <a:rPr lang="en-US"/>
                <a:t>partitioned numbers</a:t>
              </a:r>
            </a:p>
          </p:txBody>
        </p:sp>
        <p:sp>
          <p:nvSpPr>
            <p:cNvPr id="43049" name="TextBox 70"/>
            <p:cNvSpPr txBox="1">
              <a:spLocks noChangeArrowheads="1"/>
            </p:cNvSpPr>
            <p:nvPr/>
          </p:nvSpPr>
          <p:spPr bwMode="auto">
            <a:xfrm>
              <a:off x="5486400" y="5705785"/>
              <a:ext cx="27815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Multithread implementation</a:t>
              </a:r>
              <a:endParaRPr lang="en-US" dirty="0"/>
            </a:p>
          </p:txBody>
        </p:sp>
        <p:cxnSp>
          <p:nvCxnSpPr>
            <p:cNvPr id="43050" name="Straight Arrow Connector 72"/>
            <p:cNvCxnSpPr>
              <a:cxnSpLocks noChangeShapeType="1"/>
              <a:stCxn id="43020" idx="3"/>
              <a:endCxn id="43048" idx="1"/>
            </p:cNvCxnSpPr>
            <p:nvPr/>
          </p:nvCxnSpPr>
          <p:spPr bwMode="auto">
            <a:xfrm>
              <a:off x="4800600" y="3467100"/>
              <a:ext cx="1066800" cy="7259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2" name="Straight Arrow Connector 80"/>
            <p:cNvCxnSpPr>
              <a:cxnSpLocks noChangeShapeType="1"/>
              <a:stCxn id="43027" idx="3"/>
              <a:endCxn id="43051" idx="1"/>
            </p:cNvCxnSpPr>
            <p:nvPr/>
          </p:nvCxnSpPr>
          <p:spPr bwMode="auto">
            <a:xfrm>
              <a:off x="4800600" y="4076700"/>
              <a:ext cx="1066800" cy="5403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56" name="Straight Arrow Connector 84"/>
            <p:cNvCxnSpPr>
              <a:cxnSpLocks noChangeShapeType="1"/>
              <a:stCxn id="43041" idx="3"/>
              <a:endCxn id="43055" idx="1"/>
            </p:cNvCxnSpPr>
            <p:nvPr/>
          </p:nvCxnSpPr>
          <p:spPr bwMode="auto">
            <a:xfrm flipV="1">
              <a:off x="4800600" y="5305949"/>
              <a:ext cx="1066800" cy="2947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3" name="Rectangle 92"/>
            <p:cNvSpPr/>
            <p:nvPr/>
          </p:nvSpPr>
          <p:spPr bwMode="auto">
            <a:xfrm rot="16200000">
              <a:off x="454025" y="4129088"/>
              <a:ext cx="21463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Switch</a:t>
              </a:r>
            </a:p>
          </p:txBody>
        </p:sp>
        <p:cxnSp>
          <p:nvCxnSpPr>
            <p:cNvPr id="43058" name="Straight Arrow Connector 99"/>
            <p:cNvCxnSpPr>
              <a:cxnSpLocks noChangeShapeType="1"/>
              <a:stCxn id="43042" idx="2"/>
              <a:endCxn id="93" idx="0"/>
            </p:cNvCxnSpPr>
            <p:nvPr/>
          </p:nvCxnSpPr>
          <p:spPr bwMode="auto">
            <a:xfrm>
              <a:off x="750888" y="4357688"/>
              <a:ext cx="54768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59" name="TextBox 100"/>
            <p:cNvSpPr txBox="1">
              <a:spLocks noChangeArrowheads="1"/>
            </p:cNvSpPr>
            <p:nvPr/>
          </p:nvSpPr>
          <p:spPr bwMode="auto">
            <a:xfrm>
              <a:off x="734485" y="2546350"/>
              <a:ext cx="16039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Number mod T</a:t>
              </a:r>
              <a:endParaRPr lang="en-US" dirty="0"/>
            </a:p>
          </p:txBody>
        </p:sp>
        <p:cxnSp>
          <p:nvCxnSpPr>
            <p:cNvPr id="43060" name="Straight Arrow Connector 102"/>
            <p:cNvCxnSpPr>
              <a:cxnSpLocks noChangeShapeType="1"/>
              <a:stCxn id="43059" idx="2"/>
              <a:endCxn id="93" idx="3"/>
            </p:cNvCxnSpPr>
            <p:nvPr/>
          </p:nvCxnSpPr>
          <p:spPr bwMode="auto">
            <a:xfrm flipH="1">
              <a:off x="1527175" y="2915682"/>
              <a:ext cx="9293" cy="3688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61" name="TextBox 104"/>
            <p:cNvSpPr txBox="1">
              <a:spLocks noChangeArrowheads="1"/>
            </p:cNvSpPr>
            <p:nvPr/>
          </p:nvSpPr>
          <p:spPr bwMode="auto">
            <a:xfrm>
              <a:off x="1981200" y="5010150"/>
              <a:ext cx="990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Input Partition</a:t>
              </a:r>
            </a:p>
          </p:txBody>
        </p:sp>
        <p:sp>
          <p:nvSpPr>
            <p:cNvPr id="43062" name="TextBox 107"/>
            <p:cNvSpPr txBox="1">
              <a:spLocks noChangeArrowheads="1"/>
            </p:cNvSpPr>
            <p:nvPr/>
          </p:nvSpPr>
          <p:spPr bwMode="auto">
            <a:xfrm>
              <a:off x="3794125" y="487680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715000" y="2915682"/>
              <a:ext cx="2209800" cy="7419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867400" y="3124200"/>
              <a:ext cx="1828800" cy="370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5" name="Straight Arrow Connector 72"/>
            <p:cNvCxnSpPr>
              <a:cxnSpLocks noChangeShapeType="1"/>
              <a:stCxn id="43041" idx="3"/>
              <a:endCxn id="71" idx="1"/>
            </p:cNvCxnSpPr>
            <p:nvPr/>
          </p:nvCxnSpPr>
          <p:spPr bwMode="auto">
            <a:xfrm flipV="1">
              <a:off x="4800600" y="3309676"/>
              <a:ext cx="1066800" cy="2291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6" name="Straight Arrow Connector 72"/>
            <p:cNvCxnSpPr>
              <a:cxnSpLocks noChangeShapeType="1"/>
              <a:stCxn id="43027" idx="3"/>
            </p:cNvCxnSpPr>
            <p:nvPr/>
          </p:nvCxnSpPr>
          <p:spPr bwMode="auto">
            <a:xfrm flipV="1">
              <a:off x="4800600" y="3309675"/>
              <a:ext cx="1066800" cy="7670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7" name="Straight Arrow Connector 72"/>
            <p:cNvCxnSpPr>
              <a:cxnSpLocks noChangeShapeType="1"/>
              <a:stCxn id="43020" idx="3"/>
              <a:endCxn id="71" idx="1"/>
            </p:cNvCxnSpPr>
            <p:nvPr/>
          </p:nvCxnSpPr>
          <p:spPr bwMode="auto">
            <a:xfrm flipV="1">
              <a:off x="4800600" y="3309676"/>
              <a:ext cx="1066800" cy="1574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4" name="TextBox 70"/>
            <p:cNvSpPr txBox="1">
              <a:spLocks noChangeArrowheads="1"/>
            </p:cNvSpPr>
            <p:nvPr/>
          </p:nvSpPr>
          <p:spPr bwMode="auto">
            <a:xfrm>
              <a:off x="5334000" y="2450068"/>
              <a:ext cx="29354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Single-thread implementation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83050"/>
            <a:ext cx="3438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12"/>
          <p:cNvSpPr txBox="1">
            <a:spLocks noChangeArrowheads="1"/>
          </p:cNvSpPr>
          <p:nvPr/>
        </p:nvSpPr>
        <p:spPr bwMode="auto">
          <a:xfrm>
            <a:off x="-30163" y="6172200"/>
            <a:ext cx="56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Input</a:t>
            </a:r>
          </a:p>
          <a:p>
            <a:r>
              <a:rPr lang="en-US" sz="1400"/>
              <a:t>size</a:t>
            </a:r>
          </a:p>
        </p:txBody>
      </p:sp>
      <p:sp>
        <p:nvSpPr>
          <p:cNvPr id="44036" name="TextBox 13"/>
          <p:cNvSpPr txBox="1">
            <a:spLocks noChangeArrowheads="1"/>
          </p:cNvSpPr>
          <p:nvPr/>
        </p:nvSpPr>
        <p:spPr bwMode="auto">
          <a:xfrm>
            <a:off x="-14288" y="3744913"/>
            <a:ext cx="2757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Time measured in milliseconds</a:t>
            </a:r>
          </a:p>
        </p:txBody>
      </p:sp>
      <p:sp>
        <p:nvSpPr>
          <p:cNvPr id="44037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924800" cy="623888"/>
          </a:xfrm>
        </p:spPr>
        <p:txBody>
          <a:bodyPr/>
          <a:lstStyle/>
          <a:p>
            <a:r>
              <a:rPr lang="en-US" smtClean="0"/>
              <a:t>Experiment Results on Intel 32-Core MTL</a:t>
            </a:r>
          </a:p>
        </p:txBody>
      </p:sp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BDD6BB-C7B3-418A-952F-FAAF0DD780F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9" name="TextBox 14"/>
          <p:cNvSpPr txBox="1">
            <a:spLocks noChangeArrowheads="1"/>
          </p:cNvSpPr>
          <p:nvPr/>
        </p:nvSpPr>
        <p:spPr bwMode="auto">
          <a:xfrm>
            <a:off x="4022725" y="3744913"/>
            <a:ext cx="892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Speedup</a:t>
            </a:r>
          </a:p>
        </p:txBody>
      </p:sp>
      <p:sp>
        <p:nvSpPr>
          <p:cNvPr id="44040" name="TextBox 15"/>
          <p:cNvSpPr txBox="1">
            <a:spLocks noChangeArrowheads="1"/>
          </p:cNvSpPr>
          <p:nvPr/>
        </p:nvSpPr>
        <p:spPr bwMode="auto">
          <a:xfrm>
            <a:off x="6962775" y="3744913"/>
            <a:ext cx="1038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Efficiency</a:t>
            </a:r>
          </a:p>
        </p:txBody>
      </p:sp>
      <p:pic>
        <p:nvPicPr>
          <p:cNvPr id="44041" name="Picture 1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71550"/>
            <a:ext cx="90678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083050"/>
            <a:ext cx="31813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9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75" y="4083050"/>
            <a:ext cx="2714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3627438" y="516575"/>
            <a:ext cx="1887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The Final Version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3657600" y="3323337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336475" y="3324100"/>
            <a:ext cx="2743200" cy="2222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the Experiment Results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5334000"/>
          </a:xfrm>
        </p:spPr>
        <p:txBody>
          <a:bodyPr/>
          <a:lstStyle/>
          <a:p>
            <a:r>
              <a:rPr lang="en-US" dirty="0" smtClean="0"/>
              <a:t>Fair implementations are critical for comparison</a:t>
            </a:r>
          </a:p>
          <a:p>
            <a:r>
              <a:rPr lang="en-US" dirty="0" smtClean="0"/>
              <a:t>Execution Time Measured</a:t>
            </a:r>
          </a:p>
          <a:p>
            <a:pPr lvl="1"/>
            <a:r>
              <a:rPr lang="en-US" sz="2400" dirty="0" smtClean="0"/>
              <a:t>Increasing threads makes use of more cores and reduces the execution time;</a:t>
            </a:r>
          </a:p>
          <a:p>
            <a:pPr lvl="1"/>
            <a:r>
              <a:rPr lang="en-US" sz="2400" dirty="0" smtClean="0"/>
              <a:t>The overhead can exceed the time saved by parallel execution once the thread number becomes too big.</a:t>
            </a:r>
          </a:p>
          <a:p>
            <a:pPr lvl="1"/>
            <a:r>
              <a:rPr lang="en-US" sz="2400" dirty="0" smtClean="0"/>
              <a:t>The bigger the input size is, the more time is saved.</a:t>
            </a:r>
          </a:p>
          <a:p>
            <a:r>
              <a:rPr lang="en-US" dirty="0" smtClean="0"/>
              <a:t>Speedup (improvement against single thread)</a:t>
            </a:r>
          </a:p>
          <a:p>
            <a:pPr lvl="1"/>
            <a:r>
              <a:rPr lang="en-US" sz="2400" dirty="0" smtClean="0"/>
              <a:t>The trend is similar to execution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sz="2400" dirty="0" smtClean="0"/>
              <a:t>Due to the overhead added by managing multithreading, the more threads are used, the lower the efficiency.</a:t>
            </a:r>
          </a:p>
          <a:p>
            <a:pPr lvl="1"/>
            <a:r>
              <a:rPr lang="en-US" sz="2400" dirty="0" smtClean="0"/>
              <a:t>The bigger the input size, the more efficient</a:t>
            </a:r>
          </a:p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B4EAE7-6D57-4A2B-9F3E-64075287A53F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Program (Attempt 3)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namespace </a:t>
            </a:r>
            <a:r>
              <a:rPr lang="en-US" sz="1800" dirty="0" err="1" smtClean="0">
                <a:latin typeface="Arial" charset="0"/>
                <a:cs typeface="Arial" charset="0"/>
              </a:rPr>
              <a:t>Collatz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class HOTPO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List&lt;Int64&gt;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public HOTPO(List&lt;Int64&gt;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validationSet</a:t>
            </a:r>
            <a:r>
              <a:rPr lang="en-US" sz="1800" dirty="0" smtClean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validationSet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public void </a:t>
            </a:r>
            <a:r>
              <a:rPr lang="en-US" sz="1800" dirty="0" err="1" smtClean="0">
                <a:latin typeface="Arial" charset="0"/>
                <a:cs typeface="Arial" charset="0"/>
              </a:rPr>
              <a:t>hotpoFunc</a:t>
            </a:r>
            <a:r>
              <a:rPr lang="en-US" sz="1800" dirty="0" smtClean="0">
                <a:latin typeface="Arial" charset="0"/>
                <a:cs typeface="Arial" charset="0"/>
              </a:rPr>
              <a:t>()  { //</a:t>
            </a:r>
            <a:r>
              <a:rPr lang="en-US" sz="1800" dirty="0" err="1" smtClean="0">
                <a:latin typeface="Arial" charset="0"/>
                <a:cs typeface="Arial" charset="0"/>
              </a:rPr>
              <a:t>Collatz</a:t>
            </a:r>
            <a:r>
              <a:rPr lang="en-US" sz="1800" dirty="0" smtClean="0">
                <a:latin typeface="Arial" charset="0"/>
                <a:cs typeface="Arial" charset="0"/>
              </a:rPr>
              <a:t> conjecture: Half Or Triple Plus One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	   </a:t>
            </a:r>
            <a:r>
              <a:rPr lang="en-US" sz="1800" dirty="0" err="1" smtClean="0">
                <a:latin typeface="Arial" charset="0"/>
                <a:cs typeface="Arial" charset="0"/>
              </a:rPr>
              <a:t>foreach</a:t>
            </a:r>
            <a:r>
              <a:rPr lang="en-US" sz="1800" dirty="0" smtClean="0">
                <a:latin typeface="Arial" charset="0"/>
                <a:cs typeface="Arial" charset="0"/>
              </a:rPr>
              <a:t>(Int64 e in </a:t>
            </a:r>
            <a:r>
              <a:rPr lang="en-US" sz="1800" dirty="0" err="1" smtClean="0">
                <a:latin typeface="Arial" charset="0"/>
                <a:cs typeface="Arial" charset="0"/>
              </a:rPr>
              <a:t>vs</a:t>
            </a:r>
            <a:r>
              <a:rPr lang="en-US" sz="1800" dirty="0" smtClean="0">
                <a:latin typeface="Arial" charset="0"/>
                <a:cs typeface="Arial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Int64 n = e;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while (n &gt; 1)  {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if (n % 2 == 0) 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// if n is even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n / 2;      </a:t>
            </a:r>
            <a:r>
              <a:rPr lang="en-US" sz="1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// Integer division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else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            n = 3 * n + 1;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   }   }  }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242BAE-97FC-46B4-885B-08D7F51E298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5" name="Rectangular Callout 4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30819"/>
              <a:gd name="adj2" fmla="val -7950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</a:t>
            </a:r>
          </a:p>
        </p:txBody>
      </p:sp>
      <p:sp>
        <p:nvSpPr>
          <p:cNvPr id="46086" name="Rectangular Callout 5"/>
          <p:cNvSpPr>
            <a:spLocks noChangeArrowheads="1"/>
          </p:cNvSpPr>
          <p:nvPr/>
        </p:nvSpPr>
        <p:spPr bwMode="auto">
          <a:xfrm>
            <a:off x="5715000" y="5257800"/>
            <a:ext cx="2667000" cy="1182687"/>
          </a:xfrm>
          <a:prstGeom prst="wedgeRectCallout">
            <a:avLst>
              <a:gd name="adj1" fmla="val -117898"/>
              <a:gd name="adj2" fmla="val -2263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The function of </a:t>
            </a:r>
          </a:p>
          <a:p>
            <a:r>
              <a:rPr lang="en-US"/>
              <a:t>Half Or Triple Plus One.</a:t>
            </a:r>
          </a:p>
          <a:p>
            <a:r>
              <a:rPr lang="en-US"/>
              <a:t>The function will be started as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mtClean="0"/>
              <a:t>The Program (Console Application)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86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class Program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static void Main(string[ ] </a:t>
            </a:r>
            <a:r>
              <a:rPr lang="en-US" sz="1800" dirty="0" err="1" smtClean="0">
                <a:latin typeface="Arial" charset="0"/>
                <a:cs typeface="Arial" charset="0"/>
              </a:rPr>
              <a:t>args</a:t>
            </a:r>
            <a:r>
              <a:rPr lang="en-US" sz="1800" dirty="0" smtClean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Int64 </a:t>
            </a:r>
            <a:r>
              <a:rPr lang="en-US" sz="1800" dirty="0" err="1" smtClean="0">
                <a:latin typeface="Arial" charset="0"/>
                <a:cs typeface="Arial" charset="0"/>
              </a:rPr>
              <a:t>repeatNo</a:t>
            </a:r>
            <a:r>
              <a:rPr lang="en-US" sz="1800" dirty="0" smtClean="0">
                <a:latin typeface="Arial" charset="0"/>
                <a:cs typeface="Arial" charset="0"/>
              </a:rPr>
              <a:t> = 10;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for (Int64 k = 0; k &lt;= 5; k++) { //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= 1, 2, 4, 8, 16, 32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Int64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= (Int64)</a:t>
            </a:r>
            <a:r>
              <a:rPr lang="en-US" sz="1800" dirty="0" err="1" smtClean="0">
                <a:latin typeface="Arial" charset="0"/>
                <a:cs typeface="Arial" charset="0"/>
              </a:rPr>
              <a:t>System.Math.Pow</a:t>
            </a:r>
            <a:r>
              <a:rPr lang="en-US" sz="1800" dirty="0" smtClean="0">
                <a:latin typeface="Arial" charset="0"/>
                <a:cs typeface="Arial" charset="0"/>
              </a:rPr>
              <a:t>(2, k);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for (Int64 r = 1; r &lt;= 100; r = r + 10)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float </a:t>
            </a:r>
            <a:r>
              <a:rPr lang="en-US" sz="1800" dirty="0" err="1" smtClean="0">
                <a:latin typeface="Arial" charset="0"/>
                <a:cs typeface="Arial" charset="0"/>
              </a:rPr>
              <a:t>totalTime</a:t>
            </a:r>
            <a:r>
              <a:rPr lang="en-US" sz="1800" dirty="0" smtClean="0">
                <a:latin typeface="Arial" charset="0"/>
                <a:cs typeface="Arial" charset="0"/>
              </a:rPr>
              <a:t> = 0;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Int64 t = r * 50000; // define the step length of iteration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</a:t>
            </a:r>
            <a:r>
              <a:rPr lang="en-US" sz="1800" dirty="0" smtClean="0">
                <a:latin typeface="Arial" charset="0"/>
                <a:cs typeface="Arial" charset="0"/>
              </a:rPr>
              <a:t>("The program validate HOTPO function for numbers 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1800" dirty="0" smtClean="0">
                <a:latin typeface="Arial" charset="0"/>
                <a:cs typeface="Arial" charset="0"/>
              </a:rPr>
              <a:t>("from 1 To " + t);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	try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HOTPO[] h = new HOTPO[32];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List&lt;Int64&gt;[]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 = new List&lt;Int64&gt;[32];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for (Int64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1;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&lt;= t;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 == null)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 = new List&lt;Int64&gt;();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vSetList</a:t>
            </a:r>
            <a:r>
              <a:rPr lang="en-US" sz="1800" dirty="0" smtClean="0">
                <a:latin typeface="Arial" charset="0"/>
                <a:cs typeface="Arial" charset="0"/>
              </a:rPr>
              <a:t>[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% 32].Add(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541463" algn="l"/>
                <a:tab pos="1946275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}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C4941-AEA5-4802-8870-B28CE418FE6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9" name="Rectangular Callout 4"/>
          <p:cNvSpPr>
            <a:spLocks noChangeArrowheads="1"/>
          </p:cNvSpPr>
          <p:nvPr/>
        </p:nvSpPr>
        <p:spPr bwMode="auto">
          <a:xfrm>
            <a:off x="5257800" y="685800"/>
            <a:ext cx="2667000" cy="1211263"/>
          </a:xfrm>
          <a:prstGeom prst="wedgeRectCallout">
            <a:avLst>
              <a:gd name="adj1" fmla="val -134380"/>
              <a:gd name="adj2" fmla="val 37755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Prepared for executing the program in multiple iterations for building average results</a:t>
            </a:r>
          </a:p>
        </p:txBody>
      </p:sp>
      <p:sp>
        <p:nvSpPr>
          <p:cNvPr id="47110" name="Rectangular Callout 4"/>
          <p:cNvSpPr>
            <a:spLocks noChangeArrowheads="1"/>
          </p:cNvSpPr>
          <p:nvPr/>
        </p:nvSpPr>
        <p:spPr bwMode="auto">
          <a:xfrm>
            <a:off x="5715000" y="4038600"/>
            <a:ext cx="2667000" cy="762000"/>
          </a:xfrm>
          <a:prstGeom prst="wedgeRectCallout">
            <a:avLst>
              <a:gd name="adj1" fmla="val -82727"/>
              <a:gd name="adj2" fmla="val 4997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Load the data into the list of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Inputs into a List of Array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92964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				Thread[] ht = new Thread[32]; // create 32 thread object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for (int i = 0; i &lt; repeatNo; i++)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DateTime startMT = DateTime.Now;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for (Int64 b = 0; b &lt; threadnum; b++)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for (Int64 count = 0; count &lt; (Int64)System.Math.Pow(2, k); count++){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Int64 cc = 0;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for (Int64 m = 0; m &lt; 32; m++)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Int64 c = b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Int64 d = m % threadnum;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if (c == d) {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    if (h[c] == null)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        if (c != m)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            vSetList[c].AddRange(vSetList[m].ToArray());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    } cc = c;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    } h[cc] = new HOTPO(vSetList[cc]);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    }</a:t>
            </a:r>
          </a:p>
          <a:p>
            <a:pPr>
              <a:buFont typeface="Wingdings" pitchFamily="2" charset="2"/>
              <a:buNone/>
              <a:tabLst>
                <a:tab pos="744538" algn="l"/>
                <a:tab pos="1147763" algn="l"/>
                <a:tab pos="1489075" algn="l"/>
                <a:tab pos="1828800" algn="l"/>
              </a:tabLst>
            </a:pPr>
            <a:r>
              <a:rPr lang="nn-NO" sz="1800" dirty="0" smtClean="0">
                <a:latin typeface="Arial" charset="0"/>
                <a:cs typeface="Arial" charset="0"/>
              </a:rPr>
              <a:t>                            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E47A8-7DE0-43AB-BF40-A8F402838AB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3" name="Rectangular Callout 4"/>
          <p:cNvSpPr>
            <a:spLocks noChangeArrowheads="1"/>
          </p:cNvSpPr>
          <p:nvPr/>
        </p:nvSpPr>
        <p:spPr bwMode="auto">
          <a:xfrm>
            <a:off x="6172200" y="3886200"/>
            <a:ext cx="2667000" cy="746125"/>
          </a:xfrm>
          <a:prstGeom prst="wedgeRectCallout">
            <a:avLst>
              <a:gd name="adj1" fmla="val -72931"/>
              <a:gd name="adj2" fmla="val 9434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Distribute the numbers into the data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and Start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36525" y="1447800"/>
            <a:ext cx="8382000" cy="48006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g = 0; g &lt;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; g++)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ht</a:t>
            </a:r>
            <a:r>
              <a:rPr lang="en-US" sz="1800" dirty="0" smtClean="0">
                <a:latin typeface="Arial" charset="0"/>
                <a:cs typeface="Arial" charset="0"/>
              </a:rPr>
              <a:t>[g] = new Thread(new </a:t>
            </a:r>
            <a:r>
              <a:rPr lang="en-US" sz="1800" dirty="0" err="1" smtClean="0">
                <a:latin typeface="Arial" charset="0"/>
                <a:cs typeface="Arial" charset="0"/>
              </a:rPr>
              <a:t>ThreadStart</a:t>
            </a:r>
            <a:r>
              <a:rPr lang="en-US" sz="1800" dirty="0" smtClean="0">
                <a:latin typeface="Arial" charset="0"/>
                <a:cs typeface="Arial" charset="0"/>
              </a:rPr>
              <a:t>(h[g].</a:t>
            </a:r>
            <a:r>
              <a:rPr lang="en-US" sz="1800" dirty="0" err="1" smtClean="0">
                <a:latin typeface="Arial" charset="0"/>
                <a:cs typeface="Arial" charset="0"/>
              </a:rPr>
              <a:t>hotpoFunc</a:t>
            </a:r>
            <a:r>
              <a:rPr lang="en-US" sz="1800" dirty="0" smtClean="0">
                <a:latin typeface="Arial" charset="0"/>
                <a:cs typeface="Arial" charset="0"/>
              </a:rPr>
              <a:t>));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g = 0; g &lt;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	</a:t>
            </a:r>
            <a:r>
              <a:rPr lang="en-US" sz="1800" dirty="0" err="1" smtClean="0">
                <a:latin typeface="Arial" charset="0"/>
                <a:cs typeface="Arial" charset="0"/>
              </a:rPr>
              <a:t>ht</a:t>
            </a:r>
            <a:r>
              <a:rPr lang="en-US" sz="1800" dirty="0" smtClean="0">
                <a:latin typeface="Arial" charset="0"/>
                <a:cs typeface="Arial" charset="0"/>
              </a:rPr>
              <a:t>[g].Start();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bool </a:t>
            </a:r>
            <a:r>
              <a:rPr lang="en-US" sz="1800" dirty="0" err="1" smtClean="0">
                <a:latin typeface="Arial" charset="0"/>
                <a:cs typeface="Arial" charset="0"/>
              </a:rPr>
              <a:t>itag</a:t>
            </a:r>
            <a:r>
              <a:rPr lang="en-US" sz="1800" dirty="0" smtClean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while (</a:t>
            </a:r>
            <a:r>
              <a:rPr lang="en-US" sz="1800" dirty="0" err="1" smtClean="0">
                <a:latin typeface="Arial" charset="0"/>
                <a:cs typeface="Arial" charset="0"/>
              </a:rPr>
              <a:t>itag</a:t>
            </a:r>
            <a:r>
              <a:rPr lang="en-US" sz="1800" dirty="0" smtClean="0">
                <a:latin typeface="Arial" charset="0"/>
                <a:cs typeface="Arial" charset="0"/>
              </a:rPr>
              <a:t>) 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itag</a:t>
            </a:r>
            <a:r>
              <a:rPr lang="en-US" sz="1800" dirty="0" smtClean="0">
                <a:latin typeface="Arial" charset="0"/>
                <a:cs typeface="Arial" charset="0"/>
              </a:rPr>
              <a:t> = false;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g = 0; g &lt;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; g++)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ht</a:t>
            </a:r>
            <a:r>
              <a:rPr lang="en-US" sz="1800" dirty="0" smtClean="0">
                <a:latin typeface="Arial" charset="0"/>
                <a:cs typeface="Arial" charset="0"/>
              </a:rPr>
              <a:t>[g].</a:t>
            </a:r>
            <a:r>
              <a:rPr lang="en-US" sz="1800" dirty="0" err="1" smtClean="0">
                <a:latin typeface="Arial" charset="0"/>
                <a:cs typeface="Arial" charset="0"/>
              </a:rPr>
              <a:t>IsAlive</a:t>
            </a:r>
            <a:r>
              <a:rPr lang="en-US" sz="1800" dirty="0" smtClean="0">
                <a:latin typeface="Arial" charset="0"/>
                <a:cs typeface="Arial" charset="0"/>
              </a:rPr>
              <a:t>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itag</a:t>
            </a:r>
            <a:r>
              <a:rPr lang="en-US" sz="1800" dirty="0" smtClean="0">
                <a:latin typeface="Arial" charset="0"/>
                <a:cs typeface="Arial" charset="0"/>
              </a:rPr>
              <a:t> = true;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};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float 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= (</a:t>
            </a:r>
            <a:r>
              <a:rPr lang="en-US" sz="1800" dirty="0" err="1" smtClean="0">
                <a:latin typeface="Arial" charset="0"/>
                <a:cs typeface="Arial" charset="0"/>
              </a:rPr>
              <a:t>DateTime.Now</a:t>
            </a:r>
            <a:r>
              <a:rPr lang="en-US" sz="1800" dirty="0" smtClean="0">
                <a:latin typeface="Arial" charset="0"/>
                <a:cs typeface="Arial" charset="0"/>
              </a:rPr>
              <a:t> - </a:t>
            </a:r>
            <a:r>
              <a:rPr lang="en-US" sz="1800" dirty="0" err="1" smtClean="0">
                <a:latin typeface="Arial" charset="0"/>
                <a:cs typeface="Arial" charset="0"/>
              </a:rPr>
              <a:t>startMT</a:t>
            </a:r>
            <a:r>
              <a:rPr lang="en-US" sz="1800" dirty="0" smtClean="0">
                <a:latin typeface="Arial" charset="0"/>
                <a:cs typeface="Arial" charset="0"/>
              </a:rPr>
              <a:t>).Seconds;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	if (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&lt; 0)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+ ": Error");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3B29251C-6C39-408C-85FD-8D3F5FA454B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7" name="Rectangular Callout 15"/>
          <p:cNvSpPr>
            <a:spLocks noChangeArrowheads="1"/>
          </p:cNvSpPr>
          <p:nvPr/>
        </p:nvSpPr>
        <p:spPr bwMode="auto">
          <a:xfrm>
            <a:off x="5470525" y="2514600"/>
            <a:ext cx="2073275" cy="762000"/>
          </a:xfrm>
          <a:prstGeom prst="wedgeRectCallout">
            <a:avLst>
              <a:gd name="adj1" fmla="val -156713"/>
              <a:gd name="adj2" fmla="val -27468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Start threadnum of threads in a loop.</a:t>
            </a:r>
          </a:p>
        </p:txBody>
      </p:sp>
      <p:sp>
        <p:nvSpPr>
          <p:cNvPr id="49158" name="Rectangular Callout 15"/>
          <p:cNvSpPr>
            <a:spLocks noChangeArrowheads="1"/>
          </p:cNvSpPr>
          <p:nvPr/>
        </p:nvSpPr>
        <p:spPr bwMode="auto">
          <a:xfrm>
            <a:off x="6918325" y="1066800"/>
            <a:ext cx="2073275" cy="762000"/>
          </a:xfrm>
          <a:prstGeom prst="wedgeRectCallout">
            <a:avLst>
              <a:gd name="adj1" fmla="val -128648"/>
              <a:gd name="adj2" fmla="val 2707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Create  t objects for t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Calculate the Time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if (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!= 0) {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* 1000 + (</a:t>
            </a:r>
            <a:r>
              <a:rPr lang="en-US" sz="1800" dirty="0" err="1" smtClean="0">
                <a:latin typeface="Arial" charset="0"/>
                <a:cs typeface="Arial" charset="0"/>
              </a:rPr>
              <a:t>DateTime.Now</a:t>
            </a:r>
            <a:r>
              <a:rPr lang="en-US" sz="1800" dirty="0" smtClean="0">
                <a:latin typeface="Arial" charset="0"/>
                <a:cs typeface="Arial" charset="0"/>
              </a:rPr>
              <a:t> - </a:t>
            </a:r>
            <a:r>
              <a:rPr lang="en-US" sz="1800" dirty="0" err="1" smtClean="0">
                <a:latin typeface="Arial" charset="0"/>
                <a:cs typeface="Arial" charset="0"/>
              </a:rPr>
              <a:t>startMT</a:t>
            </a:r>
            <a:r>
              <a:rPr lang="en-US" sz="1800" dirty="0" smtClean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} else 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				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 = (</a:t>
            </a:r>
            <a:r>
              <a:rPr lang="en-US" sz="1800" dirty="0" err="1" smtClean="0">
                <a:latin typeface="Arial" charset="0"/>
                <a:cs typeface="Arial" charset="0"/>
              </a:rPr>
              <a:t>DateTime.Now</a:t>
            </a:r>
            <a:r>
              <a:rPr lang="en-US" sz="1800" dirty="0" smtClean="0">
                <a:latin typeface="Arial" charset="0"/>
                <a:cs typeface="Arial" charset="0"/>
              </a:rPr>
              <a:t> - </a:t>
            </a:r>
            <a:r>
              <a:rPr lang="en-US" sz="1800" dirty="0" err="1" smtClean="0">
                <a:latin typeface="Arial" charset="0"/>
                <a:cs typeface="Arial" charset="0"/>
              </a:rPr>
              <a:t>startMT</a:t>
            </a:r>
            <a:r>
              <a:rPr lang="en-US" sz="1800" dirty="0" smtClean="0">
                <a:latin typeface="Arial" charset="0"/>
                <a:cs typeface="Arial" charset="0"/>
              </a:rPr>
              <a:t>).Milliseconds;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totalTime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totalTime</a:t>
            </a:r>
            <a:r>
              <a:rPr lang="en-US" sz="1800" dirty="0" smtClean="0">
                <a:latin typeface="Arial" charset="0"/>
                <a:cs typeface="Arial" charset="0"/>
              </a:rPr>
              <a:t> + 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+ ": Time consumed by " +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 smtClean="0">
                <a:latin typeface="Arial" charset="0"/>
                <a:cs typeface="Arial" charset="0"/>
              </a:rPr>
              <a:t>manyThreadTime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finally  {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Console.WriteLine</a:t>
            </a:r>
            <a:r>
              <a:rPr lang="en-US" sz="1800" dirty="0" smtClean="0">
                <a:latin typeface="Arial" charset="0"/>
                <a:cs typeface="Arial" charset="0"/>
              </a:rPr>
              <a:t>("Average time consumed by " + </a:t>
            </a:r>
            <a:r>
              <a:rPr lang="en-US" sz="1800" dirty="0" err="1" smtClean="0">
                <a:latin typeface="Arial" charset="0"/>
                <a:cs typeface="Arial" charset="0"/>
              </a:rPr>
              <a:t>threadnum</a:t>
            </a:r>
            <a:r>
              <a:rPr lang="en-US" sz="1800" dirty="0" smtClean="0">
                <a:latin typeface="Arial" charset="0"/>
                <a:cs typeface="Arial" charset="0"/>
              </a:rPr>
              <a:t> + " threads in milliseconds is " + </a:t>
            </a:r>
            <a:r>
              <a:rPr lang="en-US" sz="1800" dirty="0" err="1" smtClean="0">
                <a:latin typeface="Arial" charset="0"/>
                <a:cs typeface="Arial" charset="0"/>
              </a:rPr>
              <a:t>totalTime</a:t>
            </a:r>
            <a:r>
              <a:rPr lang="en-US" sz="1800" dirty="0" smtClean="0">
                <a:latin typeface="Arial" charset="0"/>
                <a:cs typeface="Arial" charset="0"/>
              </a:rPr>
              <a:t> / </a:t>
            </a:r>
            <a:r>
              <a:rPr lang="en-US" sz="1800" dirty="0" err="1" smtClean="0">
                <a:latin typeface="Arial" charset="0"/>
                <a:cs typeface="Arial" charset="0"/>
              </a:rPr>
              <a:t>repeatNo</a:t>
            </a:r>
            <a:r>
              <a:rPr lang="en-US" sz="1800" dirty="0" smtClean="0">
                <a:latin typeface="Arial" charset="0"/>
                <a:cs typeface="Arial" charset="0"/>
              </a:rPr>
              <a:t>); 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    } </a:t>
            </a:r>
            <a:r>
              <a:rPr lang="en-US" sz="1800" dirty="0" err="1" smtClean="0">
                <a:latin typeface="Arial" charset="0"/>
                <a:cs typeface="Arial" charset="0"/>
              </a:rPr>
              <a:t>Console.ReadLine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tabLst>
                <a:tab pos="690563" algn="l"/>
                <a:tab pos="1147763" algn="l"/>
                <a:tab pos="1604963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1371600" cy="457200"/>
          </a:xfrm>
          <a:noFill/>
        </p:spPr>
        <p:txBody>
          <a:bodyPr/>
          <a:lstStyle/>
          <a:p>
            <a:fld id="{C0ACE818-490B-4B49-A97E-5DA75C05B23D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562600" cy="623888"/>
          </a:xfrm>
        </p:spPr>
        <p:txBody>
          <a:bodyPr/>
          <a:lstStyle/>
          <a:p>
            <a:r>
              <a:rPr lang="en-US" smtClean="0"/>
              <a:t>Output (Part)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570EC7-B518-401C-8A70-192560F4F3E3}" type="slidenum">
              <a:rPr lang="en-US" smtClean="0"/>
              <a:pPr/>
              <a:t>48</a:t>
            </a:fld>
            <a:endParaRPr lang="en-US" smtClean="0"/>
          </a:p>
        </p:txBody>
      </p:sp>
      <p:pic>
        <p:nvPicPr>
          <p:cNvPr id="51204" name="Picture 5" descr="C:\Users\Yinong\Desktop\Not in Office\The Latest Experiment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90185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Multithreading Performance with Communication and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691313" cy="2884488"/>
          </a:xfrm>
        </p:spPr>
        <p:txBody>
          <a:bodyPr/>
          <a:lstStyle/>
          <a:p>
            <a:r>
              <a:rPr lang="en-US" dirty="0" smtClean="0"/>
              <a:t>The threads in </a:t>
            </a:r>
            <a:r>
              <a:rPr lang="en-US" dirty="0" err="1" smtClean="0"/>
              <a:t>Collatz</a:t>
            </a:r>
            <a:r>
              <a:rPr lang="en-US" dirty="0" smtClean="0"/>
              <a:t> Conjecture validation program are independent of each other.</a:t>
            </a:r>
          </a:p>
          <a:p>
            <a:endParaRPr lang="en-US" dirty="0" smtClean="0"/>
          </a:p>
          <a:p>
            <a:r>
              <a:rPr lang="en-US" dirty="0" smtClean="0"/>
              <a:t>How much performance can be improved if </a:t>
            </a:r>
            <a:r>
              <a:rPr lang="en-US" dirty="0" smtClean="0">
                <a:solidFill>
                  <a:srgbClr val="0000FF"/>
                </a:solidFill>
              </a:rPr>
              <a:t>communication and synchronization </a:t>
            </a:r>
            <a:r>
              <a:rPr lang="en-US" dirty="0" smtClean="0"/>
              <a:t>are involved among the threads?</a:t>
            </a:r>
          </a:p>
        </p:txBody>
      </p:sp>
    </p:spTree>
    <p:extLst>
      <p:ext uri="{BB962C8B-B14F-4D97-AF65-F5344CB8AC3E}">
        <p14:creationId xmlns:p14="http://schemas.microsoft.com/office/powerpoint/2010/main" val="2926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509588" y="1095375"/>
            <a:ext cx="8329612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smtClean="0"/>
              <a:t>Multi-Core and HyperThreading Processor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  <a:noFill/>
        </p:spPr>
        <p:txBody>
          <a:bodyPr/>
          <a:lstStyle/>
          <a:p>
            <a:fld id="{F14F3E78-5AF1-4AD9-B9E3-3377DD4C95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526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4" name="Freeform 6"/>
          <p:cNvSpPr>
            <a:spLocks noChangeArrowheads="1"/>
          </p:cNvSpPr>
          <p:nvPr/>
        </p:nvSpPr>
        <p:spPr bwMode="auto">
          <a:xfrm>
            <a:off x="509588" y="2703513"/>
            <a:ext cx="1382712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1939925" y="2732088"/>
            <a:ext cx="1384300" cy="533400"/>
          </a:xfrm>
          <a:custGeom>
            <a:avLst/>
            <a:gdLst>
              <a:gd name="T0" fmla="*/ 0 w 1828800"/>
              <a:gd name="T1" fmla="*/ 11249 h 534389"/>
              <a:gd name="T2" fmla="*/ 45 w 1828800"/>
              <a:gd name="T3" fmla="*/ 11249 h 534389"/>
              <a:gd name="T4" fmla="*/ 54 w 1828800"/>
              <a:gd name="T5" fmla="*/ 202504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06261 h 534389"/>
              <a:gd name="T12" fmla="*/ 15 w 1828800"/>
              <a:gd name="T13" fmla="*/ 506261 h 534389"/>
              <a:gd name="T14" fmla="*/ 0 w 1828800"/>
              <a:gd name="T15" fmla="*/ 11249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505200" y="2703513"/>
            <a:ext cx="1055688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3695700" y="3286125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Multi-Core </a:t>
            </a:r>
          </a:p>
        </p:txBody>
      </p:sp>
      <p:sp>
        <p:nvSpPr>
          <p:cNvPr id="7178" name="Rectangle 18"/>
          <p:cNvSpPr>
            <a:spLocks noChangeArrowheads="1"/>
          </p:cNvSpPr>
          <p:nvPr/>
        </p:nvSpPr>
        <p:spPr bwMode="auto">
          <a:xfrm>
            <a:off x="5967413" y="1295400"/>
            <a:ext cx="1828800" cy="904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Control Unit</a:t>
            </a:r>
          </a:p>
          <a:p>
            <a:pPr algn="ctr"/>
            <a:r>
              <a:rPr lang="en-US"/>
              <a:t>Registers</a:t>
            </a:r>
          </a:p>
          <a:p>
            <a:pPr algn="ctr"/>
            <a:r>
              <a:rPr lang="en-US"/>
              <a:t>Interrupt Logic</a:t>
            </a:r>
          </a:p>
        </p:txBody>
      </p:sp>
      <p:sp>
        <p:nvSpPr>
          <p:cNvPr id="7179" name="Freeform 19"/>
          <p:cNvSpPr>
            <a:spLocks noChangeArrowheads="1"/>
          </p:cNvSpPr>
          <p:nvPr/>
        </p:nvSpPr>
        <p:spPr bwMode="auto">
          <a:xfrm>
            <a:off x="4724400" y="2703513"/>
            <a:ext cx="1382713" cy="534987"/>
          </a:xfrm>
          <a:custGeom>
            <a:avLst/>
            <a:gdLst>
              <a:gd name="T0" fmla="*/ 0 w 1828800"/>
              <a:gd name="T1" fmla="*/ 12336 h 534389"/>
              <a:gd name="T2" fmla="*/ 43 w 1828800"/>
              <a:gd name="T3" fmla="*/ 12336 h 534389"/>
              <a:gd name="T4" fmla="*/ 51 w 1828800"/>
              <a:gd name="T5" fmla="*/ 222040 h 534389"/>
              <a:gd name="T6" fmla="*/ 61 w 1828800"/>
              <a:gd name="T7" fmla="*/ 0 h 534389"/>
              <a:gd name="T8" fmla="*/ 103 w 1828800"/>
              <a:gd name="T9" fmla="*/ 0 h 534389"/>
              <a:gd name="T10" fmla="*/ 84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Integer ALU</a:t>
            </a:r>
          </a:p>
        </p:txBody>
      </p:sp>
      <p:sp>
        <p:nvSpPr>
          <p:cNvPr id="7180" name="Freeform 20"/>
          <p:cNvSpPr>
            <a:spLocks noChangeArrowheads="1"/>
          </p:cNvSpPr>
          <p:nvPr/>
        </p:nvSpPr>
        <p:spPr bwMode="auto">
          <a:xfrm>
            <a:off x="6118225" y="2703513"/>
            <a:ext cx="1384300" cy="534987"/>
          </a:xfrm>
          <a:custGeom>
            <a:avLst/>
            <a:gdLst>
              <a:gd name="T0" fmla="*/ 0 w 1828800"/>
              <a:gd name="T1" fmla="*/ 12336 h 534389"/>
              <a:gd name="T2" fmla="*/ 45 w 1828800"/>
              <a:gd name="T3" fmla="*/ 12336 h 534389"/>
              <a:gd name="T4" fmla="*/ 54 w 1828800"/>
              <a:gd name="T5" fmla="*/ 222040 h 534389"/>
              <a:gd name="T6" fmla="*/ 63 w 1828800"/>
              <a:gd name="T7" fmla="*/ 0 h 534389"/>
              <a:gd name="T8" fmla="*/ 107 w 1828800"/>
              <a:gd name="T9" fmla="*/ 0 h 534389"/>
              <a:gd name="T10" fmla="*/ 86 w 1828800"/>
              <a:gd name="T11" fmla="*/ 555100 h 534389"/>
              <a:gd name="T12" fmla="*/ 15 w 1828800"/>
              <a:gd name="T13" fmla="*/ 555100 h 534389"/>
              <a:gd name="T14" fmla="*/ 0 w 1828800"/>
              <a:gd name="T15" fmla="*/ 12336 h 534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800"/>
              <a:gd name="T25" fmla="*/ 0 h 534389"/>
              <a:gd name="T26" fmla="*/ 1828800 w 1828800"/>
              <a:gd name="T27" fmla="*/ 534389 h 534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800" h="534389">
                <a:moveTo>
                  <a:pt x="0" y="11875"/>
                </a:moveTo>
                <a:lnTo>
                  <a:pt x="771896" y="11875"/>
                </a:lnTo>
                <a:lnTo>
                  <a:pt x="914400" y="213755"/>
                </a:lnTo>
                <a:lnTo>
                  <a:pt x="1080654" y="0"/>
                </a:lnTo>
                <a:lnTo>
                  <a:pt x="1828800" y="0"/>
                </a:lnTo>
                <a:lnTo>
                  <a:pt x="1484415" y="534389"/>
                </a:lnTo>
                <a:lnTo>
                  <a:pt x="261257" y="534389"/>
                </a:lnTo>
                <a:lnTo>
                  <a:pt x="0" y="11875"/>
                </a:lnTo>
                <a:close/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1600"/>
              <a:t>Float ALU</a:t>
            </a:r>
          </a:p>
        </p:txBody>
      </p:sp>
      <p:sp>
        <p:nvSpPr>
          <p:cNvPr id="7181" name="Rectangle 21"/>
          <p:cNvSpPr>
            <a:spLocks noChangeArrowheads="1"/>
          </p:cNvSpPr>
          <p:nvPr/>
        </p:nvSpPr>
        <p:spPr bwMode="auto">
          <a:xfrm>
            <a:off x="7631113" y="2703513"/>
            <a:ext cx="914400" cy="534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Cache</a:t>
            </a:r>
          </a:p>
        </p:txBody>
      </p:sp>
      <p:cxnSp>
        <p:nvCxnSpPr>
          <p:cNvPr id="7182" name="Straight Connector 23"/>
          <p:cNvCxnSpPr>
            <a:cxnSpLocks noChangeShapeType="1"/>
          </p:cNvCxnSpPr>
          <p:nvPr/>
        </p:nvCxnSpPr>
        <p:spPr bwMode="auto">
          <a:xfrm rot="5400000">
            <a:off x="3850481" y="2201069"/>
            <a:ext cx="1595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9588" y="3949700"/>
            <a:ext cx="8177212" cy="2732088"/>
            <a:chOff x="509588" y="3949700"/>
            <a:chExt cx="8177212" cy="2732088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509588" y="3949700"/>
              <a:ext cx="8177212" cy="2209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9" name="Rectangle 11"/>
            <p:cNvSpPr>
              <a:spLocks noChangeArrowheads="1"/>
            </p:cNvSpPr>
            <p:nvPr/>
          </p:nvSpPr>
          <p:spPr bwMode="auto">
            <a:xfrm>
              <a:off x="644525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0" name="Freeform 12"/>
            <p:cNvSpPr>
              <a:spLocks noChangeArrowheads="1"/>
            </p:cNvSpPr>
            <p:nvPr/>
          </p:nvSpPr>
          <p:spPr bwMode="auto">
            <a:xfrm>
              <a:off x="509589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1" name="Freeform 13"/>
            <p:cNvSpPr>
              <a:spLocks noChangeArrowheads="1"/>
            </p:cNvSpPr>
            <p:nvPr/>
          </p:nvSpPr>
          <p:spPr bwMode="auto">
            <a:xfrm>
              <a:off x="1939925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2" name="Rectangle 14"/>
            <p:cNvSpPr>
              <a:spLocks noChangeArrowheads="1"/>
            </p:cNvSpPr>
            <p:nvPr/>
          </p:nvSpPr>
          <p:spPr bwMode="auto">
            <a:xfrm>
              <a:off x="3429000" y="5587206"/>
              <a:ext cx="1055688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3" name="Rectangle 15"/>
            <p:cNvSpPr>
              <a:spLocks noChangeArrowheads="1"/>
            </p:cNvSpPr>
            <p:nvPr/>
          </p:nvSpPr>
          <p:spPr bwMode="auto">
            <a:xfrm>
              <a:off x="26146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sp>
          <p:nvSpPr>
            <p:cNvPr id="7194" name="Rectangle 17"/>
            <p:cNvSpPr>
              <a:spLocks noChangeArrowheads="1"/>
            </p:cNvSpPr>
            <p:nvPr/>
          </p:nvSpPr>
          <p:spPr bwMode="auto">
            <a:xfrm>
              <a:off x="2157413" y="6159500"/>
              <a:ext cx="622458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Multi-Core with HyperThreading</a:t>
              </a: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4748213" y="4178300"/>
              <a:ext cx="1828800" cy="9048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Control Unit</a:t>
              </a:r>
            </a:p>
            <a:p>
              <a:pPr algn="ctr"/>
              <a:r>
                <a:rPr lang="en-US"/>
                <a:t>Registers</a:t>
              </a:r>
            </a:p>
            <a:p>
              <a:pPr algn="ctr"/>
              <a:r>
                <a:rPr lang="en-US"/>
                <a:t>Interrupt Logic</a:t>
              </a:r>
            </a:p>
          </p:txBody>
        </p:sp>
        <p:sp>
          <p:nvSpPr>
            <p:cNvPr id="7196" name="Freeform 25"/>
            <p:cNvSpPr>
              <a:spLocks noChangeArrowheads="1"/>
            </p:cNvSpPr>
            <p:nvPr/>
          </p:nvSpPr>
          <p:spPr bwMode="auto">
            <a:xfrm>
              <a:off x="4648200" y="5587206"/>
              <a:ext cx="1384300" cy="534987"/>
            </a:xfrm>
            <a:custGeom>
              <a:avLst/>
              <a:gdLst>
                <a:gd name="T0" fmla="*/ 0 w 1828800"/>
                <a:gd name="T1" fmla="*/ 12336 h 534389"/>
                <a:gd name="T2" fmla="*/ 45 w 1828800"/>
                <a:gd name="T3" fmla="*/ 12336 h 534389"/>
                <a:gd name="T4" fmla="*/ 54 w 1828800"/>
                <a:gd name="T5" fmla="*/ 222040 h 534389"/>
                <a:gd name="T6" fmla="*/ 63 w 1828800"/>
                <a:gd name="T7" fmla="*/ 0 h 534389"/>
                <a:gd name="T8" fmla="*/ 107 w 1828800"/>
                <a:gd name="T9" fmla="*/ 0 h 534389"/>
                <a:gd name="T10" fmla="*/ 86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Integer ALU</a:t>
              </a:r>
            </a:p>
          </p:txBody>
        </p:sp>
        <p:sp>
          <p:nvSpPr>
            <p:cNvPr id="7197" name="Freeform 26"/>
            <p:cNvSpPr>
              <a:spLocks noChangeArrowheads="1"/>
            </p:cNvSpPr>
            <p:nvPr/>
          </p:nvSpPr>
          <p:spPr bwMode="auto">
            <a:xfrm>
              <a:off x="6107113" y="5587206"/>
              <a:ext cx="1382712" cy="534987"/>
            </a:xfrm>
            <a:custGeom>
              <a:avLst/>
              <a:gdLst>
                <a:gd name="T0" fmla="*/ 0 w 1828800"/>
                <a:gd name="T1" fmla="*/ 12336 h 534389"/>
                <a:gd name="T2" fmla="*/ 43 w 1828800"/>
                <a:gd name="T3" fmla="*/ 12336 h 534389"/>
                <a:gd name="T4" fmla="*/ 51 w 1828800"/>
                <a:gd name="T5" fmla="*/ 222040 h 534389"/>
                <a:gd name="T6" fmla="*/ 61 w 1828800"/>
                <a:gd name="T7" fmla="*/ 0 h 534389"/>
                <a:gd name="T8" fmla="*/ 103 w 1828800"/>
                <a:gd name="T9" fmla="*/ 0 h 534389"/>
                <a:gd name="T10" fmla="*/ 84 w 1828800"/>
                <a:gd name="T11" fmla="*/ 555100 h 534389"/>
                <a:gd name="T12" fmla="*/ 15 w 1828800"/>
                <a:gd name="T13" fmla="*/ 555100 h 534389"/>
                <a:gd name="T14" fmla="*/ 0 w 1828800"/>
                <a:gd name="T15" fmla="*/ 12336 h 5343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8800"/>
                <a:gd name="T25" fmla="*/ 0 h 534389"/>
                <a:gd name="T26" fmla="*/ 1828800 w 1828800"/>
                <a:gd name="T27" fmla="*/ 534389 h 5343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8800" h="534389">
                  <a:moveTo>
                    <a:pt x="0" y="11875"/>
                  </a:moveTo>
                  <a:lnTo>
                    <a:pt x="771896" y="11875"/>
                  </a:lnTo>
                  <a:lnTo>
                    <a:pt x="914400" y="213755"/>
                  </a:lnTo>
                  <a:lnTo>
                    <a:pt x="1080654" y="0"/>
                  </a:lnTo>
                  <a:lnTo>
                    <a:pt x="1828800" y="0"/>
                  </a:lnTo>
                  <a:lnTo>
                    <a:pt x="1484415" y="534389"/>
                  </a:lnTo>
                  <a:lnTo>
                    <a:pt x="261257" y="534389"/>
                  </a:lnTo>
                  <a:lnTo>
                    <a:pt x="0" y="11875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sz="1600"/>
                <a:t>Float ALU</a:t>
              </a: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7567613" y="5587206"/>
              <a:ext cx="814387" cy="5349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/>
                <a:t>Cache</a:t>
              </a: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6716713" y="4178300"/>
              <a:ext cx="1828800" cy="904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dirty="0"/>
                <a:t>Control Unit</a:t>
              </a:r>
            </a:p>
            <a:p>
              <a:pPr algn="ctr"/>
              <a:r>
                <a:rPr lang="en-US" dirty="0"/>
                <a:t>Registers</a:t>
              </a:r>
            </a:p>
            <a:p>
              <a:pPr algn="ctr"/>
              <a:r>
                <a:rPr lang="en-US" dirty="0"/>
                <a:t>Interrupt Logic</a:t>
              </a:r>
            </a:p>
          </p:txBody>
        </p:sp>
        <p:cxnSp>
          <p:nvCxnSpPr>
            <p:cNvPr id="720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814762" y="5056188"/>
              <a:ext cx="15970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7184" name="Rectangle 4"/>
          <p:cNvSpPr>
            <a:spLocks noChangeArrowheads="1"/>
          </p:cNvSpPr>
          <p:nvPr/>
        </p:nvSpPr>
        <p:spPr bwMode="auto">
          <a:xfrm>
            <a:off x="838200" y="2346388"/>
            <a:ext cx="2209800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Units</a:t>
            </a:r>
          </a:p>
        </p:txBody>
      </p:sp>
      <p:sp>
        <p:nvSpPr>
          <p:cNvPr id="7185" name="Rectangle 4"/>
          <p:cNvSpPr>
            <a:spLocks noChangeArrowheads="1"/>
          </p:cNvSpPr>
          <p:nvPr/>
        </p:nvSpPr>
        <p:spPr bwMode="auto">
          <a:xfrm>
            <a:off x="4952999" y="2346388"/>
            <a:ext cx="2286001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Units</a:t>
            </a:r>
          </a:p>
        </p:txBody>
      </p:sp>
      <p:sp>
        <p:nvSpPr>
          <p:cNvPr id="7186" name="Rectangle 4"/>
          <p:cNvSpPr>
            <a:spLocks noChangeArrowheads="1"/>
          </p:cNvSpPr>
          <p:nvPr/>
        </p:nvSpPr>
        <p:spPr bwMode="auto">
          <a:xfrm>
            <a:off x="609600" y="5229288"/>
            <a:ext cx="2679699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Units</a:t>
            </a:r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4674394" y="5229288"/>
            <a:ext cx="2815431" cy="333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Execution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  <p:bldP spid="71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Performance with Thread Communication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150937" y="914400"/>
            <a:ext cx="7840663" cy="24558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/>
              <a:t>Consider the e-commerce system in the diagram</a:t>
            </a:r>
          </a:p>
          <a:p>
            <a:pPr>
              <a:defRPr/>
            </a:pPr>
            <a:r>
              <a:rPr lang="en-US" sz="2400" dirty="0" smtClean="0"/>
              <a:t>The threads share the multi-cell buffer;</a:t>
            </a:r>
          </a:p>
          <a:p>
            <a:pPr>
              <a:defRPr/>
            </a:pPr>
            <a:r>
              <a:rPr lang="en-US" sz="2400" dirty="0" smtClean="0"/>
              <a:t>Is the encoder or decoder a bottleneck of performance?</a:t>
            </a:r>
          </a:p>
          <a:p>
            <a:pPr>
              <a:defRPr/>
            </a:pPr>
            <a:r>
              <a:rPr lang="en-US" sz="2400" dirty="0" smtClean="0"/>
              <a:t>Should the order-processing threads be created in chicken farm thread? What are TBB ideas?</a:t>
            </a:r>
          </a:p>
          <a:p>
            <a:pPr>
              <a:defRPr/>
            </a:pPr>
            <a:r>
              <a:rPr lang="en-US" sz="2400" dirty="0" smtClean="0"/>
              <a:t>When do we need “Spin Synchronization”?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A26539-9111-4447-8487-296DCB7E0679}" type="slidenum">
              <a:rPr lang="en-US" smtClean="0">
                <a:solidFill>
                  <a:schemeClr val="tx2"/>
                </a:solidFill>
              </a:rPr>
              <a:pPr/>
              <a:t>50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6149" name="Group 79"/>
          <p:cNvGrpSpPr>
            <a:grpSpLocks/>
          </p:cNvGrpSpPr>
          <p:nvPr/>
        </p:nvGrpSpPr>
        <p:grpSpPr bwMode="auto">
          <a:xfrm>
            <a:off x="76200" y="3522663"/>
            <a:ext cx="8991600" cy="3259137"/>
            <a:chOff x="76201" y="2683855"/>
            <a:chExt cx="8991599" cy="3259745"/>
          </a:xfrm>
        </p:grpSpPr>
        <p:sp>
          <p:nvSpPr>
            <p:cNvPr id="6" name="Rectangle 5"/>
            <p:cNvSpPr/>
            <p:nvPr/>
          </p:nvSpPr>
          <p:spPr bwMode="auto">
            <a:xfrm>
              <a:off x="3598864" y="3734976"/>
              <a:ext cx="1354137" cy="86217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10800000" flipV="1">
              <a:off x="669926" y="3519036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utoShape 61"/>
            <p:cNvSpPr>
              <a:spLocks noChangeArrowheads="1"/>
            </p:cNvSpPr>
            <p:nvPr/>
          </p:nvSpPr>
          <p:spPr bwMode="auto">
            <a:xfrm>
              <a:off x="1833564" y="4247834"/>
              <a:ext cx="933450" cy="61924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Retailer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N</a:t>
              </a:r>
            </a:p>
          </p:txBody>
        </p:sp>
        <p:cxnSp>
          <p:nvCxnSpPr>
            <p:cNvPr id="10" name="Elbow Connector 9"/>
            <p:cNvCxnSpPr>
              <a:stCxn id="21" idx="3"/>
              <a:endCxn id="6" idx="1"/>
            </p:cNvCxnSpPr>
            <p:nvPr/>
          </p:nvCxnSpPr>
          <p:spPr bwMode="auto">
            <a:xfrm>
              <a:off x="2767014" y="3644471"/>
              <a:ext cx="831850" cy="5207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3"/>
              <a:endCxn id="6" idx="1"/>
            </p:cNvCxnSpPr>
            <p:nvPr/>
          </p:nvCxnSpPr>
          <p:spPr bwMode="auto">
            <a:xfrm flipV="1">
              <a:off x="2767014" y="4165268"/>
              <a:ext cx="831850" cy="392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14" idx="1"/>
            </p:cNvCxnSpPr>
            <p:nvPr/>
          </p:nvCxnSpPr>
          <p:spPr bwMode="auto">
            <a:xfrm>
              <a:off x="4953000" y="4165268"/>
              <a:ext cx="8016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10"/>
            <p:cNvSpPr txBox="1">
              <a:spLocks noChangeArrowheads="1"/>
            </p:cNvSpPr>
            <p:nvPr/>
          </p:nvSpPr>
          <p:spPr bwMode="auto">
            <a:xfrm>
              <a:off x="2070101" y="3809602"/>
              <a:ext cx="5064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14" name="AutoShape 62"/>
            <p:cNvSpPr>
              <a:spLocks noChangeArrowheads="1"/>
            </p:cNvSpPr>
            <p:nvPr/>
          </p:nvSpPr>
          <p:spPr bwMode="auto">
            <a:xfrm>
              <a:off x="5754688" y="3734976"/>
              <a:ext cx="1327150" cy="863761"/>
            </a:xfrm>
            <a:prstGeom prst="flowChartAlternate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Chicken </a:t>
              </a:r>
            </a:p>
            <a:p>
              <a:pPr algn="ctr">
                <a:defRPr/>
              </a:pPr>
              <a:r>
                <a:rPr lang="en-US" sz="2000" dirty="0">
                  <a:latin typeface="+mj-lt"/>
                </a:rPr>
                <a:t>farm thread</a:t>
              </a:r>
            </a:p>
          </p:txBody>
        </p:sp>
        <p:sp>
          <p:nvSpPr>
            <p:cNvPr id="15" name="TextBox 119"/>
            <p:cNvSpPr txBox="1">
              <a:spLocks noChangeArrowheads="1"/>
            </p:cNvSpPr>
            <p:nvPr/>
          </p:nvSpPr>
          <p:spPr bwMode="auto">
            <a:xfrm>
              <a:off x="2446339" y="4525699"/>
              <a:ext cx="36576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Multi-cell buffer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with semaphore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57601" y="2683855"/>
              <a:ext cx="1103313" cy="9764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Main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2579689" y="4597149"/>
              <a:ext cx="3657600" cy="525561"/>
            </a:xfrm>
            <a:custGeom>
              <a:avLst/>
              <a:gdLst>
                <a:gd name="connsiteX0" fmla="*/ 0 w 3547069"/>
                <a:gd name="connsiteY0" fmla="*/ 301450 h 562707"/>
                <a:gd name="connsiteX1" fmla="*/ 0 w 3547069"/>
                <a:gd name="connsiteY1" fmla="*/ 562707 h 562707"/>
                <a:gd name="connsiteX2" fmla="*/ 3547069 w 3547069"/>
                <a:gd name="connsiteY2" fmla="*/ 562707 h 562707"/>
                <a:gd name="connsiteX3" fmla="*/ 3547069 w 3547069"/>
                <a:gd name="connsiteY3" fmla="*/ 0 h 56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069" h="562707">
                  <a:moveTo>
                    <a:pt x="0" y="301450"/>
                  </a:moveTo>
                  <a:lnTo>
                    <a:pt x="0" y="562707"/>
                  </a:lnTo>
                  <a:lnTo>
                    <a:pt x="3547069" y="562707"/>
                  </a:lnTo>
                  <a:lnTo>
                    <a:pt x="3547069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" name="TextBox 119"/>
            <p:cNvSpPr txBox="1">
              <a:spLocks noChangeArrowheads="1"/>
            </p:cNvSpPr>
            <p:nvPr/>
          </p:nvSpPr>
          <p:spPr bwMode="auto">
            <a:xfrm>
              <a:off x="3205164" y="5075076"/>
              <a:ext cx="2208212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subscription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2024064" y="4582859"/>
              <a:ext cx="4829174" cy="1055884"/>
            </a:xfrm>
            <a:custGeom>
              <a:avLst/>
              <a:gdLst>
                <a:gd name="connsiteX0" fmla="*/ 4582048 w 4582048"/>
                <a:gd name="connsiteY0" fmla="*/ 0 h 1105318"/>
                <a:gd name="connsiteX1" fmla="*/ 4582048 w 4582048"/>
                <a:gd name="connsiteY1" fmla="*/ 1105318 h 1105318"/>
                <a:gd name="connsiteX2" fmla="*/ 0 w 4582048"/>
                <a:gd name="connsiteY2" fmla="*/ 1105318 h 1105318"/>
                <a:gd name="connsiteX3" fmla="*/ 0 w 4582048"/>
                <a:gd name="connsiteY3" fmla="*/ 291402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2048" h="1105318">
                  <a:moveTo>
                    <a:pt x="4582048" y="0"/>
                  </a:moveTo>
                  <a:lnTo>
                    <a:pt x="4582048" y="1105318"/>
                  </a:lnTo>
                  <a:lnTo>
                    <a:pt x="0" y="1105318"/>
                  </a:lnTo>
                  <a:lnTo>
                    <a:pt x="0" y="291402"/>
                  </a:lnTo>
                </a:path>
              </a:pathLst>
            </a:cu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20" name="TextBox 119"/>
            <p:cNvSpPr txBox="1">
              <a:spLocks noChangeArrowheads="1"/>
            </p:cNvSpPr>
            <p:nvPr/>
          </p:nvSpPr>
          <p:spPr bwMode="auto">
            <a:xfrm>
              <a:off x="3200401" y="5543475"/>
              <a:ext cx="2208213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Event callback</a:t>
              </a:r>
            </a:p>
          </p:txBody>
        </p:sp>
        <p:sp>
          <p:nvSpPr>
            <p:cNvPr id="21" name="AutoShape 60"/>
            <p:cNvSpPr>
              <a:spLocks noChangeArrowheads="1"/>
            </p:cNvSpPr>
            <p:nvPr/>
          </p:nvSpPr>
          <p:spPr bwMode="auto">
            <a:xfrm>
              <a:off x="1833564" y="3330088"/>
              <a:ext cx="933450" cy="63035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Retailer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876301" y="2895031"/>
              <a:ext cx="800100" cy="646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 rot="16200000">
              <a:off x="-532774" y="3808863"/>
              <a:ext cx="1811676" cy="593725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Encoder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10800000">
              <a:off x="669926" y="4538401"/>
              <a:ext cx="116363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800101" y="3925512"/>
              <a:ext cx="800100" cy="646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j-lt"/>
                </a:rPr>
                <a:t>Order</a:t>
              </a:r>
            </a:p>
            <a:p>
              <a:pPr algn="ctr">
                <a:defRPr/>
              </a:pPr>
              <a:r>
                <a:rPr lang="en-US" dirty="0">
                  <a:latin typeface="+mj-lt"/>
                </a:rPr>
                <a:t>Object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669926" y="3820717"/>
              <a:ext cx="1163638" cy="317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69926" y="4806738"/>
              <a:ext cx="1163638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Rectangle 55"/>
            <p:cNvSpPr>
              <a:spLocks noChangeArrowheads="1"/>
            </p:cNvSpPr>
            <p:nvPr/>
          </p:nvSpPr>
          <p:spPr bwMode="auto">
            <a:xfrm>
              <a:off x="838200" y="4785637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3" name="Rectangle 56"/>
            <p:cNvSpPr>
              <a:spLocks noChangeArrowheads="1"/>
            </p:cNvSpPr>
            <p:nvPr/>
          </p:nvSpPr>
          <p:spPr bwMode="auto">
            <a:xfrm>
              <a:off x="914400" y="3547646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892800" y="2712435"/>
              <a:ext cx="1189038" cy="425529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Decoder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5400000">
              <a:off x="6530126" y="3435676"/>
              <a:ext cx="593836" cy="15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6096000" y="3276102"/>
              <a:ext cx="1338263" cy="233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100"/>
                </a:lnSpc>
                <a:defRPr/>
              </a:pPr>
              <a:r>
                <a:rPr lang="en-US" dirty="0" err="1">
                  <a:latin typeface="+mj-lt"/>
                </a:rPr>
                <a:t>OrderObject</a:t>
              </a:r>
              <a:endParaRPr lang="en-US" dirty="0">
                <a:latin typeface="+mj-lt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rot="5400000" flipH="1" flipV="1">
              <a:off x="5767333" y="3434882"/>
              <a:ext cx="59224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8" name="Rectangle 62"/>
            <p:cNvSpPr>
              <a:spLocks noChangeArrowheads="1"/>
            </p:cNvSpPr>
            <p:nvPr/>
          </p:nvSpPr>
          <p:spPr bwMode="auto">
            <a:xfrm>
              <a:off x="5410200" y="3276600"/>
              <a:ext cx="6880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String</a:t>
              </a:r>
            </a:p>
          </p:txBody>
        </p:sp>
        <p:sp>
          <p:nvSpPr>
            <p:cNvPr id="6179" name="Rectangle 79"/>
            <p:cNvSpPr>
              <a:spLocks noChangeArrowheads="1"/>
            </p:cNvSpPr>
            <p:nvPr/>
          </p:nvSpPr>
          <p:spPr bwMode="auto">
            <a:xfrm>
              <a:off x="2819400" y="3331702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  <a:endParaRPr lang="en-US" sz="1600"/>
            </a:p>
          </p:txBody>
        </p:sp>
        <p:sp>
          <p:nvSpPr>
            <p:cNvPr id="6180" name="Rectangle 81"/>
            <p:cNvSpPr>
              <a:spLocks noChangeArrowheads="1"/>
            </p:cNvSpPr>
            <p:nvPr/>
          </p:nvSpPr>
          <p:spPr bwMode="auto">
            <a:xfrm>
              <a:off x="4953000" y="3854236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String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900239" y="4781333"/>
              <a:ext cx="255587" cy="85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900239" y="3877878"/>
              <a:ext cx="255587" cy="8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>
                <a:solidFill>
                  <a:srgbClr val="FFFFFF"/>
                </a:solidFill>
              </a:endParaRPr>
            </a:p>
          </p:txBody>
        </p:sp>
        <p:sp>
          <p:nvSpPr>
            <p:cNvPr id="6183" name="Rectangle 93"/>
            <p:cNvSpPr>
              <a:spLocks noChangeArrowheads="1"/>
            </p:cNvSpPr>
            <p:nvPr/>
          </p:nvSpPr>
          <p:spPr bwMode="auto">
            <a:xfrm>
              <a:off x="1828800" y="2971800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Threads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335838" y="3785786"/>
              <a:ext cx="1619250" cy="473163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7335838" y="4317697"/>
              <a:ext cx="1619250" cy="527148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335838" y="5027442"/>
              <a:ext cx="1619250" cy="579545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OrderProcessing</a:t>
              </a:r>
              <a:r>
                <a:rPr lang="en-US" sz="1600" dirty="0">
                  <a:solidFill>
                    <a:schemeClr val="tx1"/>
                  </a:solidFill>
                </a:rPr>
                <a:t> Thread</a:t>
              </a:r>
            </a:p>
          </p:txBody>
        </p:sp>
        <p:sp>
          <p:nvSpPr>
            <p:cNvPr id="43" name="TextBox 110"/>
            <p:cNvSpPr txBox="1">
              <a:spLocks noChangeArrowheads="1"/>
            </p:cNvSpPr>
            <p:nvPr/>
          </p:nvSpPr>
          <p:spPr bwMode="auto">
            <a:xfrm>
              <a:off x="7934325" y="4659073"/>
              <a:ext cx="504825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. . .</a:t>
              </a:r>
            </a:p>
          </p:txBody>
        </p:sp>
        <p:sp>
          <p:nvSpPr>
            <p:cNvPr id="6188" name="TextBox 100"/>
            <p:cNvSpPr txBox="1">
              <a:spLocks noChangeArrowheads="1"/>
            </p:cNvSpPr>
            <p:nvPr/>
          </p:nvSpPr>
          <p:spPr bwMode="auto">
            <a:xfrm>
              <a:off x="7399430" y="2836340"/>
              <a:ext cx="166837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 thread is created for each order request</a:t>
              </a:r>
            </a:p>
          </p:txBody>
        </p:sp>
        <p:cxnSp>
          <p:nvCxnSpPr>
            <p:cNvPr id="45" name="Straight Arrow Connector 44"/>
            <p:cNvCxnSpPr>
              <a:stCxn id="14" idx="3"/>
              <a:endCxn id="40" idx="1"/>
            </p:cNvCxnSpPr>
            <p:nvPr/>
          </p:nvCxnSpPr>
          <p:spPr bwMode="auto">
            <a:xfrm flipV="1">
              <a:off x="7081838" y="4022367"/>
              <a:ext cx="254000" cy="144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3"/>
              <a:endCxn id="41" idx="1"/>
            </p:cNvCxnSpPr>
            <p:nvPr/>
          </p:nvCxnSpPr>
          <p:spPr bwMode="auto">
            <a:xfrm>
              <a:off x="7081838" y="4166857"/>
              <a:ext cx="254000" cy="41441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3"/>
              <a:endCxn id="42" idx="1"/>
            </p:cNvCxnSpPr>
            <p:nvPr/>
          </p:nvCxnSpPr>
          <p:spPr bwMode="auto">
            <a:xfrm>
              <a:off x="7081838" y="4166857"/>
              <a:ext cx="254000" cy="11511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 bwMode="auto">
            <a:xfrm>
              <a:off x="3802062" y="3834213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3802062" y="4064306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802062" y="4294400"/>
              <a:ext cx="958851" cy="171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3EBA1E-D631-4B9E-9261-445C06A6B9F3}" type="slidenum">
              <a:rPr lang="en-US" smtClean="0">
                <a:solidFill>
                  <a:schemeClr val="tx2"/>
                </a:solidFill>
              </a:rPr>
              <a:pPr/>
              <a:t>51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Chapter 2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5562600"/>
          </a:xfrm>
        </p:spPr>
        <p:txBody>
          <a:bodyPr/>
          <a:lstStyle/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General Issues in Distributed Computing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Resource sharing, deadlock, and deadlock handling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Synchronization</a:t>
            </a:r>
            <a:endParaRPr lang="en-US" sz="2400" dirty="0" smtClean="0"/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Creating child process in operating system (Unix)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Multithreading in Java (method sync and statement sync)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Multithreading in C# and </a:t>
            </a:r>
            <a:r>
              <a:rPr lang="en-US" sz="2400" dirty="0" err="1" smtClean="0"/>
              <a:t>.Net</a:t>
            </a:r>
            <a:endParaRPr lang="en-US" sz="2400" dirty="0" smtClean="0"/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Monitors / Lock / Conditional Monitors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Reader/Writer Locks / Mutex / Semaphores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Coordination events: define orders of thread execution</a:t>
            </a:r>
          </a:p>
          <a:p>
            <a:pPr marL="457200" indent="-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Delegate for creating event service &amp; event-driven programming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Even-driven programming and delegate</a:t>
            </a:r>
          </a:p>
          <a:p>
            <a:pPr marL="857250" lvl="1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000" dirty="0" smtClean="0"/>
              <a:t>Delegates and callbacks</a:t>
            </a:r>
          </a:p>
          <a:p>
            <a:pPr marL="457200"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lang="en-US" sz="2400" dirty="0" smtClean="0"/>
              <a:t>Performance and efficiency of multithreading &amp; multi-cores</a:t>
            </a:r>
          </a:p>
        </p:txBody>
      </p:sp>
    </p:spTree>
    <p:extLst>
      <p:ext uri="{BB962C8B-B14F-4D97-AF65-F5344CB8AC3E}">
        <p14:creationId xmlns:p14="http://schemas.microsoft.com/office/powerpoint/2010/main" val="903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Utilization of Multi-Core Processors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69912" y="1066800"/>
            <a:ext cx="8497888" cy="5562600"/>
          </a:xfrm>
        </p:spPr>
        <p:txBody>
          <a:bodyPr/>
          <a:lstStyle/>
          <a:p>
            <a:r>
              <a:rPr lang="en-US" dirty="0" smtClean="0"/>
              <a:t>People are always running multiple applications when they use their computer.</a:t>
            </a:r>
          </a:p>
          <a:p>
            <a:r>
              <a:rPr lang="en-US" dirty="0" smtClean="0"/>
              <a:t>Tasks are automatically distributed to different cores, and thus multi-cores are always useful.</a:t>
            </a:r>
          </a:p>
          <a:p>
            <a:r>
              <a:rPr lang="en-US" dirty="0" smtClean="0"/>
              <a:t>The issue is, if one has a critical (serial) application and wants to get the computation done as quick as possible, one would close all other applications. In this case, ONE CORE will be used only.</a:t>
            </a:r>
          </a:p>
          <a:p>
            <a:r>
              <a:rPr lang="en-US" dirty="0" smtClean="0"/>
              <a:t>How can this problem be addressed, with support from the development environment?</a:t>
            </a:r>
          </a:p>
          <a:p>
            <a:pPr lvl="1"/>
            <a:r>
              <a:rPr lang="en-US" sz="2400" dirty="0" smtClean="0"/>
              <a:t>Java and C# have built-in support of multithreading</a:t>
            </a:r>
          </a:p>
          <a:p>
            <a:pPr lvl="1"/>
            <a:r>
              <a:rPr lang="en-US" sz="2400" dirty="0" smtClean="0"/>
              <a:t>What about C and C++?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BB748A-3734-4C23-9C3F-FA3D48597CB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Software Support to Multi-Core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One solution Intel offers: </a:t>
            </a:r>
            <a:br>
              <a:rPr lang="en-US" dirty="0" smtClean="0"/>
            </a:br>
            <a:r>
              <a:rPr lang="en-US" dirty="0" smtClean="0"/>
              <a:t>Intel® Threading Building Blocks (Intel® </a:t>
            </a:r>
            <a:r>
              <a:rPr lang="en-US" b="1" dirty="0" smtClean="0"/>
              <a:t>TBB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TBB is a set of library functions primarily designed for optimizing computation-intensive applications, such as graphics processing in gaming.</a:t>
            </a:r>
          </a:p>
          <a:p>
            <a:r>
              <a:rPr lang="en-US" dirty="0" smtClean="0"/>
              <a:t>TBB can enhance the performance of these applications with relatively small amounts of coding effort. </a:t>
            </a:r>
          </a:p>
          <a:p>
            <a:r>
              <a:rPr lang="en-US" dirty="0" smtClean="0"/>
              <a:t>Even for a serial application, TBB techniques demonstrate straightforward ways of introducing performance threading.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2C704-6AAF-40C0-A665-9C6EBDB633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066800" y="911225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http://software.intel.com/en-us/articles/optimizing-game-architectures-with-intel-threading-building-blocks/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Ideas of Intel® TBB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924800" cy="3810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Improve parallel computing possibility by: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Turning synchronous (blocking) calls into asynchronous (non-blocking) </a:t>
            </a:r>
            <a:r>
              <a:rPr lang="en-US" sz="3200" dirty="0" smtClean="0">
                <a:solidFill>
                  <a:srgbClr val="0000FF"/>
                </a:solidFill>
              </a:rPr>
              <a:t>calls using even-driven programming paradigm.</a:t>
            </a:r>
            <a:endParaRPr lang="en-US" sz="3200" dirty="0" smtClean="0">
              <a:solidFill>
                <a:srgbClr val="0000FF"/>
              </a:solidFill>
            </a:endParaRPr>
          </a:p>
          <a:p>
            <a:r>
              <a:rPr lang="en-US" sz="3200" dirty="0" smtClean="0">
                <a:solidFill>
                  <a:srgbClr val="0000FF"/>
                </a:solidFill>
              </a:rPr>
              <a:t>Converting nested (vertical) method calls (threads) into flat method calls.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E2BEA7-1699-494A-8A5B-E882548279F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066800" y="911225"/>
            <a:ext cx="800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http://software.intel.com/en-us/articles/optimizing-game-architectures-with-intel-threading-building-blocks/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Calls of a Large Thread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20D41-25B6-49F3-BDF1-05BC17867B9B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13316" name="Group 20"/>
          <p:cNvGrpSpPr>
            <a:grpSpLocks/>
          </p:cNvGrpSpPr>
          <p:nvPr/>
        </p:nvGrpSpPr>
        <p:grpSpPr bwMode="auto">
          <a:xfrm>
            <a:off x="1295400" y="1352550"/>
            <a:ext cx="6096000" cy="5048250"/>
            <a:chOff x="1447800" y="1219200"/>
            <a:chExt cx="4876800" cy="4038600"/>
          </a:xfrm>
        </p:grpSpPr>
        <p:sp>
          <p:nvSpPr>
            <p:cNvPr id="25" name="Flowchart: Terminator 24"/>
            <p:cNvSpPr/>
            <p:nvPr/>
          </p:nvSpPr>
          <p:spPr bwMode="auto">
            <a:xfrm>
              <a:off x="4419600" y="44958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18" name="Straight Arrow Connector 28"/>
            <p:cNvCxnSpPr>
              <a:cxnSpLocks noChangeShapeType="1"/>
              <a:stCxn id="13" idx="2"/>
              <a:endCxn id="25" idx="0"/>
            </p:cNvCxnSpPr>
            <p:nvPr/>
          </p:nvCxnSpPr>
          <p:spPr bwMode="auto">
            <a:xfrm rot="16200000" flipH="1">
              <a:off x="4876007" y="4037806"/>
              <a:ext cx="457200" cy="458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19" name="Straight Arrow Connector 29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 rot="16200000" flipH="1">
              <a:off x="4723607" y="4190206"/>
              <a:ext cx="609600" cy="306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" name="Rectangle 4"/>
            <p:cNvSpPr/>
            <p:nvPr/>
          </p:nvSpPr>
          <p:spPr bwMode="auto">
            <a:xfrm>
              <a:off x="3810000" y="2362200"/>
              <a:ext cx="22098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Entry Point / Root</a:t>
              </a:r>
            </a:p>
          </p:txBody>
        </p:sp>
        <p:sp>
          <p:nvSpPr>
            <p:cNvPr id="6" name="Flowchart: Terminator 5"/>
            <p:cNvSpPr/>
            <p:nvPr/>
          </p:nvSpPr>
          <p:spPr bwMode="auto">
            <a:xfrm>
              <a:off x="4495800" y="3276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1447800" y="12192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spawns</a:t>
              </a:r>
            </a:p>
          </p:txBody>
        </p:sp>
        <p:cxnSp>
          <p:nvCxnSpPr>
            <p:cNvPr id="13323" name="Shape 10"/>
            <p:cNvCxnSpPr>
              <a:cxnSpLocks noChangeShapeType="1"/>
            </p:cNvCxnSpPr>
            <p:nvPr/>
          </p:nvCxnSpPr>
          <p:spPr bwMode="auto">
            <a:xfrm>
              <a:off x="3124200" y="1866900"/>
              <a:ext cx="1639888" cy="4953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Flowchart: Terminator 11"/>
            <p:cNvSpPr/>
            <p:nvPr/>
          </p:nvSpPr>
          <p:spPr bwMode="auto">
            <a:xfrm>
              <a:off x="4191000" y="34290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13" name="Flowchart: Terminator 12"/>
            <p:cNvSpPr/>
            <p:nvPr/>
          </p:nvSpPr>
          <p:spPr bwMode="auto">
            <a:xfrm>
              <a:off x="3961130" y="35814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26" name="Straight Arrow Connector 7"/>
            <p:cNvCxnSpPr>
              <a:cxnSpLocks noChangeShapeType="1"/>
              <a:stCxn id="5" idx="2"/>
              <a:endCxn id="13" idx="0"/>
            </p:cNvCxnSpPr>
            <p:nvPr/>
          </p:nvCxnSpPr>
          <p:spPr bwMode="auto">
            <a:xfrm rot="5400000">
              <a:off x="4514057" y="3180556"/>
              <a:ext cx="762000" cy="396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7" name="Straight Arrow Connector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6200000" flipH="1">
              <a:off x="4933950" y="2800350"/>
              <a:ext cx="457200" cy="495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328" name="Straight Arrow Connector 15"/>
            <p:cNvCxnSpPr>
              <a:cxnSpLocks noChangeShapeType="1"/>
              <a:stCxn id="5" idx="2"/>
              <a:endCxn id="12" idx="0"/>
            </p:cNvCxnSpPr>
            <p:nvPr/>
          </p:nvCxnSpPr>
          <p:spPr bwMode="auto">
            <a:xfrm rot="16200000" flipH="1">
              <a:off x="4705350" y="3028950"/>
              <a:ext cx="6096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" name="Flowchart: Terminator 25"/>
            <p:cNvSpPr/>
            <p:nvPr/>
          </p:nvSpPr>
          <p:spPr bwMode="auto">
            <a:xfrm>
              <a:off x="4267200" y="46482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sp>
          <p:nvSpPr>
            <p:cNvPr id="27" name="Flowchart: Terminator 26"/>
            <p:cNvSpPr/>
            <p:nvPr/>
          </p:nvSpPr>
          <p:spPr bwMode="auto">
            <a:xfrm>
              <a:off x="3961130" y="4800600"/>
              <a:ext cx="18288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dirty="0"/>
                <a:t>Task processing</a:t>
              </a:r>
            </a:p>
          </p:txBody>
        </p:sp>
        <p:cxnSp>
          <p:nvCxnSpPr>
            <p:cNvPr id="13331" name="Straight Arrow Connector 27"/>
            <p:cNvCxnSpPr>
              <a:cxnSpLocks noChangeShapeType="1"/>
              <a:endCxn id="27" idx="0"/>
            </p:cNvCxnSpPr>
            <p:nvPr/>
          </p:nvCxnSpPr>
          <p:spPr bwMode="auto">
            <a:xfrm rot="5400000">
              <a:off x="4495007" y="4418806"/>
              <a:ext cx="7620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3332" name="Rectangle 42"/>
            <p:cNvSpPr>
              <a:spLocks noChangeArrowheads="1"/>
            </p:cNvSpPr>
            <p:nvPr/>
          </p:nvSpPr>
          <p:spPr bwMode="auto">
            <a:xfrm>
              <a:off x="1447800" y="1676400"/>
              <a:ext cx="1827213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/>
                <a:t>Caller Waits</a:t>
              </a:r>
            </a:p>
          </p:txBody>
        </p:sp>
        <p:cxnSp>
          <p:nvCxnSpPr>
            <p:cNvPr id="13333" name="Shape 43"/>
            <p:cNvCxnSpPr>
              <a:cxnSpLocks noChangeShapeType="1"/>
              <a:stCxn id="13322" idx="3"/>
              <a:endCxn id="5" idx="0"/>
            </p:cNvCxnSpPr>
            <p:nvPr/>
          </p:nvCxnSpPr>
          <p:spPr bwMode="auto">
            <a:xfrm>
              <a:off x="3275013" y="1409700"/>
              <a:ext cx="1639887" cy="9525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" name="Rounded Rectangular Callout 1"/>
          <p:cNvSpPr/>
          <p:nvPr/>
        </p:nvSpPr>
        <p:spPr bwMode="auto">
          <a:xfrm>
            <a:off x="1826816" y="352424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1826816" y="5143499"/>
            <a:ext cx="1752600" cy="419101"/>
          </a:xfrm>
          <a:prstGeom prst="wedgeRoundRectCallout">
            <a:avLst>
              <a:gd name="adj1" fmla="val 151273"/>
              <a:gd name="adj2" fmla="val -366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Blends">
    <a:majorFont>
      <a:latin typeface="Times New Roman"/>
      <a:ea typeface=""/>
      <a:cs typeface=""/>
    </a:majorFont>
    <a:minorFont>
      <a:latin typeface="Times New Roman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17508</TotalTime>
  <Words>2942</Words>
  <Application>Microsoft Office PowerPoint</Application>
  <PresentationFormat>On-screen Show (4:3)</PresentationFormat>
  <Paragraphs>770</Paragraphs>
  <Slides>51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Blends</vt:lpstr>
      <vt:lpstr>PowerPoint Presentation</vt:lpstr>
      <vt:lpstr>Outline of the Lecture</vt:lpstr>
      <vt:lpstr>Multithreading and Multi-Core Architecture</vt:lpstr>
      <vt:lpstr>Single Core and HyperThreading Processor </vt:lpstr>
      <vt:lpstr>Multi-Core and HyperThreading Processor </vt:lpstr>
      <vt:lpstr>Utilization of Multi-Core Processors</vt:lpstr>
      <vt:lpstr>Intel Software Support to Multi-Core</vt:lpstr>
      <vt:lpstr>Key Ideas of Intel® TBB</vt:lpstr>
      <vt:lpstr>Synchronous Calls of a Large Thread</vt:lpstr>
      <vt:lpstr>TBB Asynchronous Call on Smaller Thread</vt:lpstr>
      <vt:lpstr>Creating a Root for Sync Calls</vt:lpstr>
      <vt:lpstr>TBB Sync Calls with Promise System</vt:lpstr>
      <vt:lpstr>C++ Code Implementing Promise &amp; Wait</vt:lpstr>
      <vt:lpstr>Other Solutions of Improving Performance</vt:lpstr>
      <vt:lpstr>Performance Metrics of Multithreading</vt:lpstr>
      <vt:lpstr>Amdahl’s Law (Review)</vt:lpstr>
      <vt:lpstr>Example: Salability of N-Core</vt:lpstr>
      <vt:lpstr>Gustafson's Law, with a Different Assumption</vt:lpstr>
      <vt:lpstr>Efficiency of Multi-Core Processors</vt:lpstr>
      <vt:lpstr>Intel Multithreading Demos on Multi-Cores</vt:lpstr>
      <vt:lpstr>Performance Measurements  Using Many (32) Core Processor</vt:lpstr>
      <vt:lpstr>Validating Famous Conjectures</vt:lpstr>
      <vt:lpstr>Verifying Program Correctness </vt:lpstr>
      <vt:lpstr>Collatz Conjecture (Half Or Triple Plus One)</vt:lpstr>
      <vt:lpstr>Case Study: Efficiency Issues in Multithreading</vt:lpstr>
      <vt:lpstr>The method to be started as a thread</vt:lpstr>
      <vt:lpstr>Experiment Design for a Core 2 Qua Computer</vt:lpstr>
      <vt:lpstr>Output (Part)</vt:lpstr>
      <vt:lpstr>Speedup and Efficiency on 4-Core Processor</vt:lpstr>
      <vt:lpstr>Speedup and Efficiency Observation on 4 Cores</vt:lpstr>
      <vt:lpstr>Further Experiment on Intel 32-Core MTL</vt:lpstr>
      <vt:lpstr>Experiment Design for a 32-Core Computer Attempt 1</vt:lpstr>
      <vt:lpstr>Experiment Data From Attempt 1</vt:lpstr>
      <vt:lpstr>Performance: of the 32-Core Attempt 1</vt:lpstr>
      <vt:lpstr>Experiment Design for a 32-Core Computer Attempt 1</vt:lpstr>
      <vt:lpstr>Using Modulo Operation for Input Partition Attempt 2 </vt:lpstr>
      <vt:lpstr>Experiment Data From Attempt 2</vt:lpstr>
      <vt:lpstr>Performance: of the 32-Core Attempt 2</vt:lpstr>
      <vt:lpstr>Performance: of the 32-Core Attempt 3  The Final Version</vt:lpstr>
      <vt:lpstr>Performance: of the 32-Core Attempt 3  The Final Version</vt:lpstr>
      <vt:lpstr>Experiment Results on Intel 32-Core MTL</vt:lpstr>
      <vt:lpstr>Analysis of the Experiment Results</vt:lpstr>
      <vt:lpstr>The Complete Program (Attempt 3)</vt:lpstr>
      <vt:lpstr>The Program (Console Application)</vt:lpstr>
      <vt:lpstr>Partition Inputs into a List of Array</vt:lpstr>
      <vt:lpstr>Create and Start Threads</vt:lpstr>
      <vt:lpstr>Calculate the Time</vt:lpstr>
      <vt:lpstr>Output (Part)</vt:lpstr>
      <vt:lpstr>Multithreading Performance with Communication and Synchronization</vt:lpstr>
      <vt:lpstr>Performance with Thread Communication </vt:lpstr>
      <vt:lpstr>Summary of Chapter 2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1082</cp:revision>
  <dcterms:created xsi:type="dcterms:W3CDTF">2005-09-17T18:09:54Z</dcterms:created>
  <dcterms:modified xsi:type="dcterms:W3CDTF">2014-09-18T15:16:06Z</dcterms:modified>
</cp:coreProperties>
</file>