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2"/>
  </p:notesMasterIdLst>
  <p:handoutMasterIdLst>
    <p:handoutMasterId r:id="rId43"/>
  </p:handoutMasterIdLst>
  <p:sldIdLst>
    <p:sldId id="256" r:id="rId2"/>
    <p:sldId id="295" r:id="rId3"/>
    <p:sldId id="296" r:id="rId4"/>
    <p:sldId id="463" r:id="rId5"/>
    <p:sldId id="465" r:id="rId6"/>
    <p:sldId id="466" r:id="rId7"/>
    <p:sldId id="467" r:id="rId8"/>
    <p:sldId id="613" r:id="rId9"/>
    <p:sldId id="469" r:id="rId10"/>
    <p:sldId id="470" r:id="rId11"/>
    <p:sldId id="694" r:id="rId12"/>
    <p:sldId id="692" r:id="rId13"/>
    <p:sldId id="693" r:id="rId14"/>
    <p:sldId id="471" r:id="rId15"/>
    <p:sldId id="472" r:id="rId16"/>
    <p:sldId id="649" r:id="rId17"/>
    <p:sldId id="650" r:id="rId18"/>
    <p:sldId id="651" r:id="rId19"/>
    <p:sldId id="652" r:id="rId20"/>
    <p:sldId id="653" r:id="rId21"/>
    <p:sldId id="654" r:id="rId22"/>
    <p:sldId id="655" r:id="rId23"/>
    <p:sldId id="656" r:id="rId24"/>
    <p:sldId id="657" r:id="rId25"/>
    <p:sldId id="658" r:id="rId26"/>
    <p:sldId id="670" r:id="rId27"/>
    <p:sldId id="703" r:id="rId28"/>
    <p:sldId id="704" r:id="rId29"/>
    <p:sldId id="705" r:id="rId30"/>
    <p:sldId id="669" r:id="rId31"/>
    <p:sldId id="702" r:id="rId32"/>
    <p:sldId id="696" r:id="rId33"/>
    <p:sldId id="697" r:id="rId34"/>
    <p:sldId id="698" r:id="rId35"/>
    <p:sldId id="699" r:id="rId36"/>
    <p:sldId id="700" r:id="rId37"/>
    <p:sldId id="706" r:id="rId38"/>
    <p:sldId id="701" r:id="rId39"/>
    <p:sldId id="708" r:id="rId40"/>
    <p:sldId id="707" r:id="rId4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19">
          <p15:clr>
            <a:srgbClr val="A4A3A4"/>
          </p15:clr>
        </p15:guide>
        <p15:guide id="2" pos="56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FFCC"/>
    <a:srgbClr val="990000"/>
    <a:srgbClr val="CCECFF"/>
    <a:srgbClr val="FF9900"/>
    <a:srgbClr val="80808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9" autoAdjust="0"/>
    <p:restoredTop sz="86255" autoAdjust="0"/>
  </p:normalViewPr>
  <p:slideViewPr>
    <p:cSldViewPr snapToObjects="1">
      <p:cViewPr varScale="1">
        <p:scale>
          <a:sx n="69" d="100"/>
          <a:sy n="69" d="100"/>
        </p:scale>
        <p:origin x="-528" y="-108"/>
      </p:cViewPr>
      <p:guideLst>
        <p:guide orient="horz" pos="4319"/>
        <p:guide pos="56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B9C55E5C-66BA-4F06-A8F8-4640331882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59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13AAD4F-E645-439F-8BD1-0808D887FC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617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C063D69-B0BB-45DA-9B77-288E0790A133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176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620352-B126-44B5-83B2-D2032A694710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632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97BFC15-45DB-422F-8ABF-34B5BBA0A4B8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528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01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5E7386A-31E3-4986-A3BA-0A092AA9D0BD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791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39BD4C-4E79-4ACE-A559-DA7982411C7C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499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A0C4A15-9B81-4BF3-A6E2-C394C3956D71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55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8B62939-1B50-438E-942A-B73060DDBEB5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325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4F3239-FAB7-454B-9943-B371A3B31FB0}" type="slidenum">
              <a:rPr lang="en-US" smtClean="0">
                <a:latin typeface="Arial" charset="0"/>
              </a:rPr>
              <a:pPr/>
              <a:t>18</a:t>
            </a:fld>
            <a:endParaRPr lang="en-US" smtClean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510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793B10A-F72E-46B5-8422-435558A1104D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295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1455C9C-AD7A-4713-9633-6169F6243A34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167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F695C09-E182-4EBD-B0B6-639C0DAA11CC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4629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408269-0514-4CC6-9484-77E37C298823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6787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59CA6D-0015-4EBE-BA69-B5FD38618E0E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707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ACABA9-FC52-438D-8D20-FDABD794D354}" type="slidenum">
              <a:rPr lang="en-US" smtClean="0">
                <a:latin typeface="Arial" charset="0"/>
              </a:rPr>
              <a:pPr/>
              <a:t>23</a:t>
            </a:fld>
            <a:endParaRPr lang="en-US" smtClean="0">
              <a:latin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562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9B1F03-45F4-437B-B8D0-D7A55C50CFF2}" type="slidenum">
              <a:rPr lang="en-US" smtClean="0">
                <a:latin typeface="Arial" charset="0"/>
              </a:rPr>
              <a:pPr/>
              <a:t>24</a:t>
            </a:fld>
            <a:endParaRPr lang="en-US" smtClean="0">
              <a:latin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817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6F26396-4067-48A2-90D3-2885ADD3B4C9}" type="slidenum">
              <a:rPr lang="en-US" smtClean="0">
                <a:latin typeface="Arial" charset="0"/>
              </a:rPr>
              <a:pPr/>
              <a:t>25</a:t>
            </a:fld>
            <a:endParaRPr lang="en-US" smtClean="0">
              <a:latin typeface="Arial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8567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0B704B-67B5-4A1D-9D47-557FC20F7E5B}" type="slidenum">
              <a:rPr lang="en-US" smtClean="0">
                <a:latin typeface="Arial" charset="0"/>
              </a:rPr>
              <a:pPr/>
              <a:t>26</a:t>
            </a:fld>
            <a:endParaRPr lang="en-US" smtClean="0">
              <a:latin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3262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1D26001-FAC3-45A6-8083-69F5203E62B1}" type="slidenum">
              <a:rPr lang="en-US" smtClean="0">
                <a:latin typeface="Arial" charset="0"/>
              </a:rPr>
              <a:pPr/>
              <a:t>30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0020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CE58D1-44FE-41CC-97FF-6DE6C0109E3E}" type="slidenum">
              <a:rPr lang="en-US" b="0" smtClean="0">
                <a:latin typeface="Arial" pitchFamily="34" charset="0"/>
              </a:rPr>
              <a:pPr/>
              <a:t>37</a:t>
            </a:fld>
            <a:endParaRPr lang="en-US" b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388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3AAD4F-E645-439F-8BD1-0808D887FC9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92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A6B2D0C-F11F-46E2-AD93-F25A8C239703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704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DB861D-5F7F-40A1-A81F-163E3AFA7C3D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18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BCF881A-0E41-4AF3-931F-A1754726E7B9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382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15CFBDD-19D7-415C-8269-C79EF5F0107E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398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5B54E1-66B9-43FA-A9E9-254B1A5DBCE3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174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45BA36-F236-4443-B6F9-B14EA139C82E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551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8085E7A-1125-49CD-BDF7-16BBA8CB12EE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245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1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1CE02-3C87-4878-BFB6-C7A00A612B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8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0AB78-4AC7-480B-BA8D-D9E6A2A1D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1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304800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68B5B-9DBF-41C1-9389-64CD73BC0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3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304800"/>
            <a:ext cx="6461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73097-EAB6-46C6-A50D-9FB70D032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8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AAF16-5C44-4DF0-95E0-350CC2183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4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0A499-17E6-4772-B31F-26BD3330B8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3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D4A68-1945-4FFD-8C8C-6FFC269DE5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3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1821F-6354-46CD-BBC3-6528E95D6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1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B6045-577B-4D5E-A73F-AFE0CF6AC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5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34F01-7240-44FE-912E-BFB91EAE72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1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E69CB91-B314-49CC-A367-C3A19EA4C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40" name="Text Box 16"/>
          <p:cNvSpPr txBox="1">
            <a:spLocks noChangeArrowheads="1"/>
          </p:cNvSpPr>
          <p:nvPr userDrawn="1"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400" i="1" smtClean="0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4" r:id="rId1"/>
    <p:sldLayoutId id="2147484745" r:id="rId2"/>
    <p:sldLayoutId id="2147484746" r:id="rId3"/>
    <p:sldLayoutId id="2147484736" r:id="rId4"/>
    <p:sldLayoutId id="2147484737" r:id="rId5"/>
    <p:sldLayoutId id="2147484738" r:id="rId6"/>
    <p:sldLayoutId id="2147484739" r:id="rId7"/>
    <p:sldLayoutId id="2147484740" r:id="rId8"/>
    <p:sldLayoutId id="2147484741" r:id="rId9"/>
    <p:sldLayoutId id="2147484742" r:id="rId10"/>
    <p:sldLayoutId id="21474847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5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0" grpId="0"/>
      <p:bldP spid="205840" grpId="1"/>
      <p:bldP spid="205840" grpId="2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venus.eas.asu.edu/WSRepository/Services/WcfRestService4/Service1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enus.eas.asu.edu/WSRepository/Services/WcfRestService4/Service1/add2?x=15&amp;y=17" TargetMode="External"/><Relationship Id="rId5" Type="http://schemas.openxmlformats.org/officeDocument/2006/relationships/hyperlink" Target="http://venus.eas.asu.edu/WSRepository/Services/WcfRestService4/Service1/AbsValue?x=-123" TargetMode="External"/><Relationship Id="rId4" Type="http://schemas.openxmlformats.org/officeDocument/2006/relationships/hyperlink" Target="http://venus.eas.asu.edu/WSRepository/Services/WcfRestService4/Service1/PiValue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venus.eas.asu.edu/WSRepository/Services/RandomString/Service.svc/GetRandomString/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"/>
          <p:cNvSpPr>
            <a:spLocks noChangeArrowheads="1"/>
          </p:cNvSpPr>
          <p:nvPr/>
        </p:nvSpPr>
        <p:spPr bwMode="auto">
          <a:xfrm>
            <a:off x="852488" y="2746375"/>
            <a:ext cx="72485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/>
          <a:lstStyle/>
          <a:p>
            <a:pPr marL="182563" indent="-363538" algn="ctr" defTabSz="966788">
              <a:lnSpc>
                <a:spcPct val="125000"/>
              </a:lnSpc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b="1">
                <a:solidFill>
                  <a:schemeClr val="folHlink"/>
                </a:solidFill>
              </a:rPr>
              <a:t>Chapter 3</a:t>
            </a:r>
          </a:p>
          <a:p>
            <a:pPr marL="182563" indent="-363538" algn="ctr" defTabSz="966788">
              <a:lnSpc>
                <a:spcPct val="125000"/>
              </a:lnSpc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b="1">
                <a:solidFill>
                  <a:schemeClr val="folHlink"/>
                </a:solidFill>
              </a:rPr>
              <a:t>Essentials in Service-Oriented </a:t>
            </a:r>
            <a:br>
              <a:rPr lang="en-US" sz="3800" b="1">
                <a:solidFill>
                  <a:schemeClr val="folHlink"/>
                </a:solidFill>
              </a:rPr>
            </a:br>
            <a:r>
              <a:rPr lang="en-US" sz="3800" b="1">
                <a:solidFill>
                  <a:schemeClr val="folHlink"/>
                </a:solidFill>
              </a:rPr>
              <a:t>Software Development </a:t>
            </a:r>
          </a:p>
        </p:txBody>
      </p:sp>
      <p:sp>
        <p:nvSpPr>
          <p:cNvPr id="11267" name="Rectangle 11"/>
          <p:cNvSpPr>
            <a:spLocks noChangeArrowheads="1"/>
          </p:cNvSpPr>
          <p:nvPr/>
        </p:nvSpPr>
        <p:spPr bwMode="auto">
          <a:xfrm>
            <a:off x="2870200" y="5951538"/>
            <a:ext cx="33305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36" tIns="48368" rIns="96736" bIns="48368">
            <a:spAutoFit/>
          </a:bodyPr>
          <a:lstStyle/>
          <a:p>
            <a:pPr algn="r" defTabSz="966788"/>
            <a:r>
              <a:rPr lang="en-US" sz="2500"/>
              <a:t>Reading: Text Chapter 3</a:t>
            </a:r>
            <a:endParaRPr lang="en-US" sz="2400"/>
          </a:p>
        </p:txBody>
      </p:sp>
      <p:sp>
        <p:nvSpPr>
          <p:cNvPr id="11268" name="Rectangle 12"/>
          <p:cNvSpPr>
            <a:spLocks noChangeArrowheads="1"/>
          </p:cNvSpPr>
          <p:nvPr/>
        </p:nvSpPr>
        <p:spPr bwMode="auto">
          <a:xfrm>
            <a:off x="625475" y="1524000"/>
            <a:ext cx="7821613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GB" altLang="en-US" sz="2100" b="1" i="1">
                <a:solidFill>
                  <a:srgbClr val="280099"/>
                </a:solidFill>
              </a:rPr>
              <a:t>CSE 445/598</a:t>
            </a:r>
          </a:p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GB" altLang="en-US" sz="3000" b="1" i="1">
                <a:solidFill>
                  <a:srgbClr val="280099"/>
                </a:solidFill>
              </a:rPr>
              <a:t>Distributed Software Development</a:t>
            </a:r>
            <a:endParaRPr lang="en-US" altLang="en-US" sz="3000" b="1" i="1">
              <a:solidFill>
                <a:srgbClr val="280099"/>
              </a:solidFill>
            </a:endParaRPr>
          </a:p>
        </p:txBody>
      </p:sp>
      <p:grpSp>
        <p:nvGrpSpPr>
          <p:cNvPr id="11269" name="Group 8"/>
          <p:cNvGrpSpPr>
            <a:grpSpLocks/>
          </p:cNvGrpSpPr>
          <p:nvPr/>
        </p:nvGrpSpPr>
        <p:grpSpPr bwMode="auto">
          <a:xfrm>
            <a:off x="217488" y="219075"/>
            <a:ext cx="5802312" cy="674688"/>
            <a:chOff x="76200" y="219075"/>
            <a:chExt cx="6640512" cy="771525"/>
          </a:xfrm>
        </p:grpSpPr>
        <p:pic>
          <p:nvPicPr>
            <p:cNvPr id="1127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62" y="219075"/>
              <a:ext cx="6457950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1" name="Picture 8" descr="http://engineering.asu.edu/sites/default/files/shared/downloads/ASU_engineering_RGB_2009_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222250"/>
              <a:ext cx="3230562" cy="75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" name="Picture 9" descr="http://www.public.asu.edu/~ychen10/images/SocWsiCov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104" y="4643320"/>
            <a:ext cx="1637818" cy="207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2.5E-6 -7.40741E-7 L 2.5E-6 -0.58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38" y="4267200"/>
            <a:ext cx="4106862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76300"/>
            <a:ext cx="67056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A3799D-62CB-4468-B2FF-62DF51F7DCFF}" type="slidenum">
              <a:rPr lang="en-US" smtClean="0">
                <a:solidFill>
                  <a:schemeClr val="tx2"/>
                </a:solidFill>
              </a:rPr>
              <a:pPr/>
              <a:t>10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852488" y="117475"/>
            <a:ext cx="80629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000" b="1">
                <a:solidFill>
                  <a:schemeClr val="tx2"/>
                </a:solidFill>
                <a:cs typeface="Times New Roman" pitchFamily="18" charset="0"/>
              </a:rPr>
              <a:t>Test Services: You entered the service function</a:t>
            </a:r>
            <a:endParaRPr lang="en-US" sz="3000" b="1">
              <a:solidFill>
                <a:schemeClr val="tx2"/>
              </a:solidFill>
            </a:endParaRPr>
          </a:p>
        </p:txBody>
      </p:sp>
      <p:sp>
        <p:nvSpPr>
          <p:cNvPr id="473092" name="AutoShape 4"/>
          <p:cNvSpPr>
            <a:spLocks noChangeArrowheads="1"/>
          </p:cNvSpPr>
          <p:nvPr/>
        </p:nvSpPr>
        <p:spPr bwMode="auto">
          <a:xfrm>
            <a:off x="6019800" y="3162300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3094" name="AutoShape 6"/>
          <p:cNvSpPr>
            <a:spLocks noChangeArrowheads="1"/>
          </p:cNvSpPr>
          <p:nvPr/>
        </p:nvSpPr>
        <p:spPr bwMode="auto">
          <a:xfrm>
            <a:off x="5638800" y="6219825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2" grpId="0" animBg="1"/>
      <p:bldP spid="47309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35"/>
          <p:cNvGrpSpPr>
            <a:grpSpLocks/>
          </p:cNvGrpSpPr>
          <p:nvPr/>
        </p:nvGrpSpPr>
        <p:grpSpPr bwMode="auto">
          <a:xfrm>
            <a:off x="2536840" y="2631965"/>
            <a:ext cx="5981700" cy="2019300"/>
            <a:chOff x="1219200" y="2171700"/>
            <a:chExt cx="5981700" cy="2019300"/>
          </a:xfrm>
        </p:grpSpPr>
        <p:sp>
          <p:nvSpPr>
            <p:cNvPr id="23567" name="Rounded Rectangle 10"/>
            <p:cNvSpPr>
              <a:spLocks noChangeArrowheads="1"/>
            </p:cNvSpPr>
            <p:nvPr/>
          </p:nvSpPr>
          <p:spPr bwMode="auto">
            <a:xfrm>
              <a:off x="1219200" y="2476500"/>
              <a:ext cx="1676400" cy="14859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400"/>
                <a:t>WCF Client</a:t>
              </a:r>
            </a:p>
          </p:txBody>
        </p:sp>
        <p:sp>
          <p:nvSpPr>
            <p:cNvPr id="23568" name="Rounded Rectangle 12"/>
            <p:cNvSpPr>
              <a:spLocks noChangeArrowheads="1"/>
            </p:cNvSpPr>
            <p:nvPr/>
          </p:nvSpPr>
          <p:spPr bwMode="auto">
            <a:xfrm>
              <a:off x="5143500" y="2171700"/>
              <a:ext cx="2057400" cy="20193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/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1943100" y="3048000"/>
              <a:ext cx="876300" cy="419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sz="1200" dirty="0"/>
                <a:t>Proxy</a:t>
              </a:r>
            </a:p>
          </p:txBody>
        </p:sp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2057400" y="3314700"/>
              <a:ext cx="800100" cy="228600"/>
              <a:chOff x="1866900" y="5448300"/>
              <a:chExt cx="800100" cy="22860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63" name="Rectangle 16"/>
              <p:cNvSpPr>
                <a:spLocks noChangeArrowheads="1"/>
              </p:cNvSpPr>
              <p:nvPr/>
            </p:nvSpPr>
            <p:spPr bwMode="auto">
              <a:xfrm>
                <a:off x="2400300" y="54483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 dirty="0"/>
                  <a:t>C</a:t>
                </a:r>
              </a:p>
            </p:txBody>
          </p:sp>
          <p:sp>
            <p:nvSpPr>
              <p:cNvPr id="64" name="Rectangle 17"/>
              <p:cNvSpPr>
                <a:spLocks noChangeArrowheads="1"/>
              </p:cNvSpPr>
              <p:nvPr/>
            </p:nvSpPr>
            <p:spPr bwMode="auto">
              <a:xfrm>
                <a:off x="2133600" y="54483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 dirty="0"/>
                  <a:t>B</a:t>
                </a:r>
              </a:p>
            </p:txBody>
          </p:sp>
          <p:sp>
            <p:nvSpPr>
              <p:cNvPr id="65" name="Rectangle 18"/>
              <p:cNvSpPr>
                <a:spLocks noChangeArrowheads="1"/>
              </p:cNvSpPr>
              <p:nvPr/>
            </p:nvSpPr>
            <p:spPr bwMode="auto">
              <a:xfrm>
                <a:off x="1866900" y="54483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 dirty="0"/>
                  <a:t>A</a:t>
                </a:r>
              </a:p>
            </p:txBody>
          </p:sp>
        </p:grpSp>
        <p:sp>
          <p:nvSpPr>
            <p:cNvPr id="36" name="Rectangle 22"/>
            <p:cNvSpPr>
              <a:spLocks noChangeArrowheads="1"/>
            </p:cNvSpPr>
            <p:nvPr/>
          </p:nvSpPr>
          <p:spPr bwMode="auto">
            <a:xfrm>
              <a:off x="5448300" y="2552700"/>
              <a:ext cx="876300" cy="419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sz="1200"/>
                <a:t>Endpoint</a:t>
              </a:r>
            </a:p>
          </p:txBody>
        </p: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5372100" y="2781300"/>
              <a:ext cx="800100" cy="228600"/>
              <a:chOff x="3771900" y="5562600"/>
              <a:chExt cx="800100" cy="22860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60" name="Rectangle 13"/>
              <p:cNvSpPr>
                <a:spLocks noChangeArrowheads="1"/>
              </p:cNvSpPr>
              <p:nvPr/>
            </p:nvSpPr>
            <p:spPr bwMode="auto">
              <a:xfrm>
                <a:off x="37719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A</a:t>
                </a:r>
              </a:p>
            </p:txBody>
          </p:sp>
          <p:sp>
            <p:nvSpPr>
              <p:cNvPr id="61" name="Rectangle 14"/>
              <p:cNvSpPr>
                <a:spLocks noChangeArrowheads="1"/>
              </p:cNvSpPr>
              <p:nvPr/>
            </p:nvSpPr>
            <p:spPr bwMode="auto">
              <a:xfrm>
                <a:off x="40386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B</a:t>
                </a:r>
              </a:p>
            </p:txBody>
          </p:sp>
          <p:sp>
            <p:nvSpPr>
              <p:cNvPr id="62" name="Rectangle 15"/>
              <p:cNvSpPr>
                <a:spLocks noChangeArrowheads="1"/>
              </p:cNvSpPr>
              <p:nvPr/>
            </p:nvSpPr>
            <p:spPr bwMode="auto">
              <a:xfrm>
                <a:off x="43053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C</a:t>
                </a:r>
              </a:p>
            </p:txBody>
          </p:sp>
        </p:grpSp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5486400" y="3086100"/>
              <a:ext cx="876300" cy="419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sz="1200"/>
                <a:t>Endpoint</a:t>
              </a:r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5410200" y="3314700"/>
              <a:ext cx="800100" cy="228600"/>
              <a:chOff x="3771900" y="5562600"/>
              <a:chExt cx="800100" cy="22860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57" name="Rectangle 25"/>
              <p:cNvSpPr>
                <a:spLocks noChangeArrowheads="1"/>
              </p:cNvSpPr>
              <p:nvPr/>
            </p:nvSpPr>
            <p:spPr bwMode="auto">
              <a:xfrm>
                <a:off x="37719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A</a:t>
                </a:r>
              </a:p>
            </p:txBody>
          </p:sp>
          <p:sp>
            <p:nvSpPr>
              <p:cNvPr id="58" name="Rectangle 26"/>
              <p:cNvSpPr>
                <a:spLocks noChangeArrowheads="1"/>
              </p:cNvSpPr>
              <p:nvPr/>
            </p:nvSpPr>
            <p:spPr bwMode="auto">
              <a:xfrm>
                <a:off x="40386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B</a:t>
                </a:r>
              </a:p>
            </p:txBody>
          </p:sp>
          <p:sp>
            <p:nvSpPr>
              <p:cNvPr id="59" name="Rectangle 27"/>
              <p:cNvSpPr>
                <a:spLocks noChangeArrowheads="1"/>
              </p:cNvSpPr>
              <p:nvPr/>
            </p:nvSpPr>
            <p:spPr bwMode="auto">
              <a:xfrm>
                <a:off x="43053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C</a:t>
                </a:r>
              </a:p>
            </p:txBody>
          </p:sp>
        </p:grpSp>
        <p:sp>
          <p:nvSpPr>
            <p:cNvPr id="40" name="Rectangle 28"/>
            <p:cNvSpPr>
              <a:spLocks noChangeArrowheads="1"/>
            </p:cNvSpPr>
            <p:nvPr/>
          </p:nvSpPr>
          <p:spPr bwMode="auto">
            <a:xfrm>
              <a:off x="5524500" y="3619500"/>
              <a:ext cx="876300" cy="419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sz="1200"/>
                <a:t>Endpoint</a:t>
              </a:r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5448300" y="3848100"/>
              <a:ext cx="800100" cy="228600"/>
              <a:chOff x="3771900" y="5562600"/>
              <a:chExt cx="800100" cy="22860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54" name="Rectangle 30"/>
              <p:cNvSpPr>
                <a:spLocks noChangeArrowheads="1"/>
              </p:cNvSpPr>
              <p:nvPr/>
            </p:nvSpPr>
            <p:spPr bwMode="auto">
              <a:xfrm>
                <a:off x="37719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A</a:t>
                </a:r>
              </a:p>
            </p:txBody>
          </p:sp>
          <p:sp>
            <p:nvSpPr>
              <p:cNvPr id="55" name="Rectangle 31"/>
              <p:cNvSpPr>
                <a:spLocks noChangeArrowheads="1"/>
              </p:cNvSpPr>
              <p:nvPr/>
            </p:nvSpPr>
            <p:spPr bwMode="auto">
              <a:xfrm>
                <a:off x="40386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B</a:t>
                </a:r>
              </a:p>
            </p:txBody>
          </p:sp>
          <p:sp>
            <p:nvSpPr>
              <p:cNvPr id="56" name="Rectangle 32"/>
              <p:cNvSpPr>
                <a:spLocks noChangeArrowheads="1"/>
              </p:cNvSpPr>
              <p:nvPr/>
            </p:nvSpPr>
            <p:spPr bwMode="auto">
              <a:xfrm>
                <a:off x="4305300" y="5562600"/>
                <a:ext cx="266700" cy="22860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sz="1200"/>
                  <a:t>C</a:t>
                </a:r>
              </a:p>
            </p:txBody>
          </p:sp>
        </p:grpSp>
        <p:cxnSp>
          <p:nvCxnSpPr>
            <p:cNvPr id="23577" name="Straight Arrow Connector 34"/>
            <p:cNvCxnSpPr>
              <a:cxnSpLocks noChangeShapeType="1"/>
            </p:cNvCxnSpPr>
            <p:nvPr/>
          </p:nvCxnSpPr>
          <p:spPr bwMode="auto">
            <a:xfrm flipV="1">
              <a:off x="2857500" y="2895600"/>
              <a:ext cx="2514600" cy="533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8" name="Straight Arrow Connector 35"/>
            <p:cNvCxnSpPr>
              <a:cxnSpLocks noChangeShapeType="1"/>
            </p:cNvCxnSpPr>
            <p:nvPr/>
          </p:nvCxnSpPr>
          <p:spPr bwMode="auto">
            <a:xfrm>
              <a:off x="2857500" y="3429000"/>
              <a:ext cx="25527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9" name="Straight Arrow Connector 36"/>
            <p:cNvCxnSpPr>
              <a:cxnSpLocks noChangeShapeType="1"/>
            </p:cNvCxnSpPr>
            <p:nvPr/>
          </p:nvCxnSpPr>
          <p:spPr bwMode="auto">
            <a:xfrm>
              <a:off x="2857500" y="3429000"/>
              <a:ext cx="2590800" cy="533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358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3124200"/>
              <a:ext cx="30480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3009900"/>
              <a:ext cx="30480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200" y="3314700"/>
              <a:ext cx="30480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6200" y="3581400"/>
              <a:ext cx="30480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200" y="3619500"/>
              <a:ext cx="30480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933700"/>
              <a:ext cx="30480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86" name="Rectangle 50"/>
            <p:cNvSpPr>
              <a:spLocks noChangeArrowheads="1"/>
            </p:cNvSpPr>
            <p:nvPr/>
          </p:nvSpPr>
          <p:spPr bwMode="auto">
            <a:xfrm>
              <a:off x="5433939" y="2171700"/>
              <a:ext cx="14860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WCF Service.svc</a:t>
              </a:r>
            </a:p>
          </p:txBody>
        </p:sp>
        <p:pic>
          <p:nvPicPr>
            <p:cNvPr id="23587" name="Picture 37" descr="C:\Users\yinong\Pictures\Figure 5.22 server 20935339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900" y="2933700"/>
              <a:ext cx="685800" cy="50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88" name="Picture 38" descr="C:\Users\yinong\Pictures\Figure 5.23 monitor 21593067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3048000"/>
              <a:ext cx="485775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39AD5F-5BF9-42D9-8062-0585B290E6B0}" type="slidenum">
              <a:rPr lang="en-US" smtClean="0">
                <a:solidFill>
                  <a:schemeClr val="tx2"/>
                </a:solidFill>
              </a:rPr>
              <a:pPr/>
              <a:t>11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495"/>
            <a:ext cx="8077200" cy="1975684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Developing Web Services (</a:t>
            </a:r>
            <a:r>
              <a:rPr lang="en-US" dirty="0" smtClean="0">
                <a:solidFill>
                  <a:srgbClr val="FF0000"/>
                </a:solidFill>
              </a:rPr>
              <a:t>.svc</a:t>
            </a:r>
            <a:r>
              <a:rPr lang="en-US" dirty="0" smtClean="0"/>
              <a:t>) in</a:t>
            </a:r>
            <a:br>
              <a:rPr lang="en-US" dirty="0" smtClean="0"/>
            </a:br>
            <a:r>
              <a:rPr lang="en-US" dirty="0" smtClean="0"/>
              <a:t>Windows Communication Foundation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New Standard Recommended in </a:t>
            </a:r>
            <a:r>
              <a:rPr lang="en-US" dirty="0" err="1" smtClean="0">
                <a:solidFill>
                  <a:srgbClr val="0000FF"/>
                </a:solidFill>
              </a:rPr>
              <a:t>.Net</a:t>
            </a:r>
            <a:r>
              <a:rPr lang="en-US" dirty="0" smtClean="0">
                <a:solidFill>
                  <a:srgbClr val="0000FF"/>
                </a:solidFill>
              </a:rPr>
              <a:t> 4.x, </a:t>
            </a:r>
            <a:r>
              <a:rPr lang="en-US" dirty="0" smtClean="0">
                <a:solidFill>
                  <a:srgbClr val="FF0000"/>
                </a:solidFill>
              </a:rPr>
              <a:t>replaces .</a:t>
            </a:r>
            <a:r>
              <a:rPr lang="en-US" dirty="0" err="1" smtClean="0">
                <a:solidFill>
                  <a:srgbClr val="FF0000"/>
                </a:solidFill>
              </a:rPr>
              <a:t>asmx</a:t>
            </a:r>
            <a:r>
              <a:rPr lang="en-US" dirty="0" smtClean="0">
                <a:solidFill>
                  <a:srgbClr val="FF0000"/>
                </a:solidFill>
              </a:rPr>
              <a:t> services</a:t>
            </a:r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1470040" y="4038490"/>
            <a:ext cx="4457700" cy="2578100"/>
            <a:chOff x="342900" y="2542386"/>
            <a:chExt cx="4457700" cy="2578284"/>
          </a:xfrm>
        </p:grpSpPr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1899241" y="4751314"/>
              <a:ext cx="1646605" cy="369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Endpoint/Proxy</a:t>
              </a:r>
            </a:p>
          </p:txBody>
        </p:sp>
        <p:sp>
          <p:nvSpPr>
            <p:cNvPr id="23560" name="Rectangle 12"/>
            <p:cNvSpPr>
              <a:spLocks noChangeArrowheads="1"/>
            </p:cNvSpPr>
            <p:nvPr/>
          </p:nvSpPr>
          <p:spPr bwMode="auto">
            <a:xfrm>
              <a:off x="342900" y="3825176"/>
              <a:ext cx="4457700" cy="91446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1" name="AutoShape 9"/>
            <p:cNvSpPr>
              <a:spLocks noChangeArrowheads="1"/>
            </p:cNvSpPr>
            <p:nvPr/>
          </p:nvSpPr>
          <p:spPr bwMode="auto">
            <a:xfrm>
              <a:off x="457200" y="3977631"/>
              <a:ext cx="1371600" cy="609600"/>
            </a:xfrm>
            <a:prstGeom prst="flowChartAlternate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A</a:t>
              </a:r>
              <a:r>
                <a:rPr lang="en-US" dirty="0"/>
                <a:t>ddress</a:t>
              </a:r>
            </a:p>
            <a:p>
              <a:pPr algn="ctr"/>
              <a:r>
                <a:rPr lang="en-US" dirty="0"/>
                <a:t>(where)</a:t>
              </a:r>
            </a:p>
          </p:txBody>
        </p: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1905000" y="3977631"/>
              <a:ext cx="1371600" cy="609600"/>
            </a:xfrm>
            <a:prstGeom prst="flowChartAlternate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/>
                <a:t>inding</a:t>
              </a:r>
            </a:p>
            <a:p>
              <a:pPr algn="ctr"/>
              <a:r>
                <a:rPr lang="en-US" dirty="0"/>
                <a:t>(how)</a:t>
              </a:r>
            </a:p>
          </p:txBody>
        </p:sp>
        <p:sp>
          <p:nvSpPr>
            <p:cNvPr id="23563" name="AutoShape 11"/>
            <p:cNvSpPr>
              <a:spLocks noChangeArrowheads="1"/>
            </p:cNvSpPr>
            <p:nvPr/>
          </p:nvSpPr>
          <p:spPr bwMode="auto">
            <a:xfrm>
              <a:off x="3352800" y="3977631"/>
              <a:ext cx="1371600" cy="609600"/>
            </a:xfrm>
            <a:prstGeom prst="flowChartAlternate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C</a:t>
              </a:r>
              <a:r>
                <a:rPr lang="en-US" dirty="0"/>
                <a:t>ontract</a:t>
              </a:r>
            </a:p>
            <a:p>
              <a:pPr algn="ctr"/>
              <a:r>
                <a:rPr lang="en-US" dirty="0"/>
                <a:t>(what)</a:t>
              </a:r>
            </a:p>
          </p:txBody>
        </p:sp>
        <p:cxnSp>
          <p:nvCxnSpPr>
            <p:cNvPr id="23564" name="Straight Arrow Connector 25"/>
            <p:cNvCxnSpPr>
              <a:cxnSpLocks noChangeShapeType="1"/>
              <a:stCxn id="23560" idx="0"/>
            </p:cNvCxnSpPr>
            <p:nvPr/>
          </p:nvCxnSpPr>
          <p:spPr bwMode="auto">
            <a:xfrm flipV="1">
              <a:off x="2571750" y="2542386"/>
              <a:ext cx="57946" cy="128279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5" name="Straight Arrow Connector 26"/>
            <p:cNvCxnSpPr>
              <a:cxnSpLocks noChangeShapeType="1"/>
              <a:stCxn id="23560" idx="0"/>
            </p:cNvCxnSpPr>
            <p:nvPr/>
          </p:nvCxnSpPr>
          <p:spPr bwMode="auto">
            <a:xfrm flipV="1">
              <a:off x="2571750" y="2542386"/>
              <a:ext cx="361952" cy="128279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6" name="Straight Arrow Connector 27"/>
            <p:cNvCxnSpPr>
              <a:cxnSpLocks noChangeShapeType="1"/>
              <a:stCxn id="23560" idx="0"/>
            </p:cNvCxnSpPr>
            <p:nvPr/>
          </p:nvCxnSpPr>
          <p:spPr bwMode="auto">
            <a:xfrm flipH="1" flipV="1">
              <a:off x="2400302" y="2542386"/>
              <a:ext cx="171448" cy="128279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558" name="TextBox 49"/>
          <p:cNvSpPr txBox="1">
            <a:spLocks noChangeArrowheads="1"/>
          </p:cNvSpPr>
          <p:nvPr/>
        </p:nvSpPr>
        <p:spPr bwMode="auto">
          <a:xfrm rot="667058">
            <a:off x="4448044" y="4254668"/>
            <a:ext cx="19672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>
                <a:solidFill>
                  <a:srgbClr val="0000FF"/>
                </a:solidFill>
              </a:rPr>
              <a:t>HTTP/S </a:t>
            </a:r>
            <a:r>
              <a:rPr lang="en-US" dirty="0">
                <a:solidFill>
                  <a:srgbClr val="0000FF"/>
                </a:solidFill>
              </a:rPr>
              <a:t>and others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104411" y="1827368"/>
            <a:ext cx="2014854" cy="2823897"/>
          </a:xfrm>
          <a:prstGeom prst="wedgeRoundRectCallout">
            <a:avLst>
              <a:gd name="adj1" fmla="val 68780"/>
              <a:gd name="adj2" fmla="val -5553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asmx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services are obsolete. You will not develop new .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asmx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services, but you will stil</a:t>
            </a:r>
            <a:r>
              <a:rPr lang="en-US" dirty="0" smtClean="0"/>
              <a:t>l use existing .</a:t>
            </a:r>
            <a:r>
              <a:rPr lang="en-US" dirty="0" err="1" smtClean="0"/>
              <a:t>asmx</a:t>
            </a:r>
            <a:r>
              <a:rPr lang="en-US" dirty="0" smtClean="0"/>
              <a:t> services that have been deployed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108" y="3014854"/>
            <a:ext cx="2929499" cy="3104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0" y="924465"/>
            <a:ext cx="60293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2670050"/>
            <a:ext cx="5353222" cy="418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 Web Services Using </a:t>
            </a:r>
            <a:r>
              <a:rPr lang="en-US" smtClean="0">
                <a:solidFill>
                  <a:srgbClr val="FF0000"/>
                </a:solidFill>
              </a:rPr>
              <a:t>WCF</a:t>
            </a:r>
            <a:endParaRPr lang="en-US" smtClean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FECD2E-71B5-4398-9881-68C2211F871F}" type="slidenum">
              <a:rPr lang="en-US" smtClean="0">
                <a:solidFill>
                  <a:schemeClr val="tx2"/>
                </a:solidFill>
              </a:rPr>
              <a:pPr/>
              <a:t>12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4582" name="Left Arrow 5"/>
          <p:cNvSpPr>
            <a:spLocks noChangeArrowheads="1"/>
          </p:cNvSpPr>
          <p:nvPr/>
        </p:nvSpPr>
        <p:spPr bwMode="auto">
          <a:xfrm>
            <a:off x="4344315" y="1649085"/>
            <a:ext cx="379413" cy="261938"/>
          </a:xfrm>
          <a:prstGeom prst="leftArrow">
            <a:avLst>
              <a:gd name="adj1" fmla="val 50000"/>
              <a:gd name="adj2" fmla="val 49825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eft Arrow 7"/>
          <p:cNvSpPr>
            <a:spLocks noChangeArrowheads="1"/>
          </p:cNvSpPr>
          <p:nvPr/>
        </p:nvSpPr>
        <p:spPr bwMode="auto">
          <a:xfrm>
            <a:off x="4190089" y="5306940"/>
            <a:ext cx="381000" cy="379413"/>
          </a:xfrm>
          <a:prstGeom prst="leftArrow">
            <a:avLst>
              <a:gd name="adj1" fmla="val 50000"/>
              <a:gd name="adj2" fmla="val 50209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4" name="TextBox 6"/>
          <p:cNvSpPr txBox="1">
            <a:spLocks noChangeArrowheads="1"/>
          </p:cNvSpPr>
          <p:nvPr/>
        </p:nvSpPr>
        <p:spPr bwMode="auto">
          <a:xfrm>
            <a:off x="6777038" y="866775"/>
            <a:ext cx="22002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/>
              <a:t>Text Chapter 3, section 3.2.1</a:t>
            </a:r>
          </a:p>
          <a:p>
            <a:r>
              <a:rPr lang="en-US" sz="2000"/>
              <a:t>You did this exercise in assignment 1</a:t>
            </a:r>
          </a:p>
        </p:txBody>
      </p:sp>
      <p:sp>
        <p:nvSpPr>
          <p:cNvPr id="11" name="Left Arrow 10"/>
          <p:cNvSpPr>
            <a:spLocks noChangeArrowheads="1"/>
          </p:cNvSpPr>
          <p:nvPr/>
        </p:nvSpPr>
        <p:spPr bwMode="auto">
          <a:xfrm>
            <a:off x="7835485" y="4719215"/>
            <a:ext cx="379413" cy="171450"/>
          </a:xfrm>
          <a:prstGeom prst="leftArrow">
            <a:avLst>
              <a:gd name="adj1" fmla="val 50000"/>
              <a:gd name="adj2" fmla="val 49822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eft Arrow 11"/>
          <p:cNvSpPr>
            <a:spLocks noChangeArrowheads="1"/>
          </p:cNvSpPr>
          <p:nvPr/>
        </p:nvSpPr>
        <p:spPr bwMode="auto">
          <a:xfrm>
            <a:off x="7835485" y="4890665"/>
            <a:ext cx="379413" cy="171450"/>
          </a:xfrm>
          <a:prstGeom prst="leftArrow">
            <a:avLst>
              <a:gd name="adj1" fmla="val 50000"/>
              <a:gd name="adj2" fmla="val 49822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IService.cs and Service.cs Files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78E6F7A-B657-41CB-B2F7-10320CB21582}" type="slidenum">
              <a:rPr lang="en-US" smtClean="0">
                <a:solidFill>
                  <a:schemeClr val="tx2"/>
                </a:solidFill>
              </a:rPr>
              <a:pPr/>
              <a:t>13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9114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675" y="772675"/>
            <a:ext cx="3897313" cy="37734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16500" y="923925"/>
            <a:ext cx="4033838" cy="48577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18022" y="5334190"/>
            <a:ext cx="1646605" cy="369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Endpoint/Proxy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1681" y="2897735"/>
            <a:ext cx="4457700" cy="2424784"/>
            <a:chOff x="261681" y="2897735"/>
            <a:chExt cx="4457700" cy="2424784"/>
          </a:xfrm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261681" y="4408118"/>
              <a:ext cx="4457700" cy="914401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375981" y="4560563"/>
              <a:ext cx="1371600" cy="609556"/>
            </a:xfrm>
            <a:prstGeom prst="flowChartAlternate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A</a:t>
              </a:r>
              <a:r>
                <a:rPr lang="en-US" dirty="0"/>
                <a:t>ddress</a:t>
              </a:r>
            </a:p>
            <a:p>
              <a:pPr algn="ctr"/>
              <a:r>
                <a:rPr lang="en-US" dirty="0"/>
                <a:t>(where)</a:t>
              </a: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1823781" y="4560563"/>
              <a:ext cx="1371600" cy="609556"/>
            </a:xfrm>
            <a:prstGeom prst="flowChartAlternate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/>
                <a:t>inding</a:t>
              </a:r>
            </a:p>
            <a:p>
              <a:pPr algn="ctr"/>
              <a:r>
                <a:rPr lang="en-US" dirty="0"/>
                <a:t>(how)</a:t>
              </a:r>
            </a:p>
          </p:txBody>
        </p:sp>
        <p:sp>
          <p:nvSpPr>
            <p:cNvPr id="12" name="AutoShape 11"/>
            <p:cNvSpPr>
              <a:spLocks noChangeArrowheads="1"/>
            </p:cNvSpPr>
            <p:nvPr/>
          </p:nvSpPr>
          <p:spPr bwMode="auto">
            <a:xfrm>
              <a:off x="3271581" y="4560563"/>
              <a:ext cx="1371600" cy="609556"/>
            </a:xfrm>
            <a:prstGeom prst="flowChartAlternateProcess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C</a:t>
              </a:r>
              <a:r>
                <a:rPr lang="en-US" dirty="0"/>
                <a:t>ontract</a:t>
              </a:r>
            </a:p>
            <a:p>
              <a:pPr algn="ctr"/>
              <a:r>
                <a:rPr lang="en-US" dirty="0"/>
                <a:t>(what)</a:t>
              </a:r>
            </a:p>
          </p:txBody>
        </p:sp>
        <p:cxnSp>
          <p:nvCxnSpPr>
            <p:cNvPr id="13" name="Straight Arrow Connector 25"/>
            <p:cNvCxnSpPr>
              <a:cxnSpLocks noChangeShapeType="1"/>
            </p:cNvCxnSpPr>
            <p:nvPr/>
          </p:nvCxnSpPr>
          <p:spPr bwMode="auto">
            <a:xfrm flipH="1" flipV="1">
              <a:off x="3464627" y="3504895"/>
              <a:ext cx="517736" cy="106253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Arrow Connector 26"/>
            <p:cNvCxnSpPr>
              <a:cxnSpLocks noChangeShapeType="1"/>
            </p:cNvCxnSpPr>
            <p:nvPr/>
          </p:nvCxnSpPr>
          <p:spPr bwMode="auto">
            <a:xfrm flipH="1" flipV="1">
              <a:off x="3464627" y="2897735"/>
              <a:ext cx="517736" cy="166969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Arrow Connector 27"/>
            <p:cNvCxnSpPr>
              <a:cxnSpLocks noChangeShapeType="1"/>
            </p:cNvCxnSpPr>
            <p:nvPr/>
          </p:nvCxnSpPr>
          <p:spPr bwMode="auto">
            <a:xfrm flipH="1" flipV="1">
              <a:off x="3464627" y="3926076"/>
              <a:ext cx="517736" cy="64134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91144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56872" y="4976813"/>
            <a:ext cx="5799138" cy="18811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600" y="1152525"/>
            <a:ext cx="6781800" cy="35337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BE4EE8-DD38-4885-9759-AE6C176CA858}" type="slidenum">
              <a:rPr lang="en-US" smtClean="0">
                <a:solidFill>
                  <a:schemeClr val="tx2"/>
                </a:solidFill>
              </a:rPr>
              <a:pPr/>
              <a:t>14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835102" y="161925"/>
            <a:ext cx="806291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000" b="1" dirty="0" smtClean="0">
                <a:solidFill>
                  <a:schemeClr val="tx2"/>
                </a:solidFill>
                <a:cs typeface="Times New Roman" pitchFamily="18" charset="0"/>
              </a:rPr>
              <a:t>Difference between .asmx and .svc services</a:t>
            </a:r>
            <a:endParaRPr lang="en-US" sz="3000" b="1" dirty="0">
              <a:solidFill>
                <a:schemeClr val="tx2"/>
              </a:solidFill>
              <a:cs typeface="Times New Roman" pitchFamily="18" charset="0"/>
            </a:endParaRP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4119" name="AutoShape 7"/>
          <p:cNvSpPr>
            <a:spLocks noChangeArrowheads="1"/>
          </p:cNvSpPr>
          <p:nvPr/>
        </p:nvSpPr>
        <p:spPr bwMode="auto">
          <a:xfrm>
            <a:off x="6132513" y="2441575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36700" y="3884613"/>
            <a:ext cx="7483475" cy="2428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728075" y="5857875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1"/>
          <p:cNvSpPr/>
          <p:nvPr/>
        </p:nvSpPr>
        <p:spPr bwMode="auto">
          <a:xfrm>
            <a:off x="5278437" y="1607520"/>
            <a:ext cx="583778" cy="30358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772955" y="4339740"/>
            <a:ext cx="583778" cy="30358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9" grpId="0" animBg="1"/>
      <p:bldP spid="10" grpId="0" animBg="1"/>
      <p:bldP spid="2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18D6E0-676F-40CD-9365-C1FD871167B4}" type="slidenum">
              <a:rPr lang="en-US" smtClean="0">
                <a:solidFill>
                  <a:schemeClr val="tx2"/>
                </a:solidFill>
              </a:rPr>
              <a:pPr/>
              <a:t>15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97963" cy="694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/>
          <p:cNvSpPr/>
          <p:nvPr/>
        </p:nvSpPr>
        <p:spPr bwMode="auto">
          <a:xfrm>
            <a:off x="7000640" y="3201315"/>
            <a:ext cx="1973498" cy="2808115"/>
          </a:xfrm>
          <a:prstGeom prst="wedgeRoundRectCallout">
            <a:avLst>
              <a:gd name="adj1" fmla="val -78751"/>
              <a:gd name="adj2" fmla="val -49238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The language interfaces of .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asmx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and .svc services are different, but both have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the same WSDL interface for remote accesses.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2C02C0-EE95-4490-BC61-43628A7738D8}" type="slidenum">
              <a:rPr lang="en-US" smtClean="0">
                <a:solidFill>
                  <a:schemeClr val="tx2"/>
                </a:solidFill>
              </a:rPr>
              <a:pPr/>
              <a:t>16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WSDL: </a:t>
            </a:r>
            <a:r>
              <a:rPr lang="en-US" altLang="zh-CN" sz="2800" smtClean="0">
                <a:ea typeface="宋体" pitchFamily="2" charset="-122"/>
              </a:rPr>
              <a:t>Web Service Description Language</a:t>
            </a:r>
            <a:endParaRPr lang="en-US" sz="2800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269288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WSDL is used to describe Web services, including four critical aspects of Web services:</a:t>
            </a:r>
            <a:endParaRPr lang="en-GB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>
                <a:solidFill>
                  <a:srgbClr val="0000FF"/>
                </a:solidFill>
              </a:rPr>
              <a:t>Functionality description </a:t>
            </a:r>
            <a:r>
              <a:rPr lang="en-GB" sz="2400" dirty="0" smtClean="0"/>
              <a:t>of the services in standard taxonomy;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>
                <a:solidFill>
                  <a:srgbClr val="0000FF"/>
                </a:solidFill>
              </a:rPr>
              <a:t>Contract </a:t>
            </a:r>
            <a:r>
              <a:rPr lang="en-GB" sz="2400" dirty="0">
                <a:solidFill>
                  <a:schemeClr val="bg2"/>
                </a:solidFill>
              </a:rPr>
              <a:t>of parameter types</a:t>
            </a:r>
            <a:r>
              <a:rPr lang="en-GB" sz="2400" dirty="0">
                <a:solidFill>
                  <a:srgbClr val="0000FF"/>
                </a:solidFill>
              </a:rPr>
              <a:t> </a:t>
            </a:r>
            <a:r>
              <a:rPr lang="en-GB" sz="2400" dirty="0" smtClean="0"/>
              <a:t>and return type of the function (service) calls;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>
                <a:solidFill>
                  <a:srgbClr val="0000FF"/>
                </a:solidFill>
              </a:rPr>
              <a:t>Binding</a:t>
            </a:r>
            <a:r>
              <a:rPr lang="en-GB" sz="2400" dirty="0" smtClean="0"/>
              <a:t> information about the transport protocol to be used, usually, SOAP;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dirty="0" smtClean="0">
                <a:solidFill>
                  <a:srgbClr val="0000FF"/>
                </a:solidFill>
              </a:rPr>
              <a:t>Address</a:t>
            </a:r>
            <a:r>
              <a:rPr lang="en-GB" sz="2400" dirty="0" smtClean="0"/>
              <a:t> information for locating the specified service.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last three aspects can be automatically generated.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Web services described in WSDL can be searched, matched with the requirement.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Web services described in WSDL provides the remote call detail.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7BC2817-0E97-477B-AA28-BE26D269811C}" type="slidenum">
              <a:rPr lang="en-US" smtClean="0">
                <a:solidFill>
                  <a:schemeClr val="tx2"/>
                </a:solidFill>
              </a:rPr>
              <a:pPr/>
              <a:t>17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924800" cy="609600"/>
          </a:xfrm>
        </p:spPr>
        <p:txBody>
          <a:bodyPr/>
          <a:lstStyle/>
          <a:p>
            <a:pPr eaLnBrk="1" hangingPunct="1"/>
            <a:r>
              <a:rPr lang="en-US" sz="2800" smtClean="0"/>
              <a:t>Logical Structure of WSDL Document’s Elements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536700" y="1600200"/>
            <a:ext cx="5780088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service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906588" y="2362200"/>
            <a:ext cx="1371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port</a:t>
            </a:r>
          </a:p>
          <a:p>
            <a:pPr algn="ctr">
              <a:lnSpc>
                <a:spcPct val="90000"/>
              </a:lnSpc>
            </a:pPr>
            <a:r>
              <a:rPr lang="en-US"/>
              <a:t>(URL)</a:t>
            </a: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798888" y="2681288"/>
            <a:ext cx="469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. . .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1906588" y="29718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binding</a:t>
            </a:r>
          </a:p>
          <a:p>
            <a:pPr algn="ctr">
              <a:lnSpc>
                <a:spcPct val="90000"/>
              </a:lnSpc>
            </a:pPr>
            <a:r>
              <a:rPr lang="en-US"/>
              <a:t>(soap)</a:t>
            </a:r>
          </a:p>
        </p:txBody>
      </p:sp>
      <p:sp>
        <p:nvSpPr>
          <p:cNvPr id="29704" name="Rectangle 10"/>
          <p:cNvSpPr>
            <a:spLocks noChangeArrowheads="1"/>
          </p:cNvSpPr>
          <p:nvPr/>
        </p:nvSpPr>
        <p:spPr bwMode="auto">
          <a:xfrm>
            <a:off x="1906588" y="3733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portType</a:t>
            </a:r>
          </a:p>
        </p:txBody>
      </p:sp>
      <p:sp>
        <p:nvSpPr>
          <p:cNvPr id="29705" name="Rectangle 11"/>
          <p:cNvSpPr>
            <a:spLocks noChangeArrowheads="1"/>
          </p:cNvSpPr>
          <p:nvPr/>
        </p:nvSpPr>
        <p:spPr bwMode="auto">
          <a:xfrm>
            <a:off x="1906588" y="4343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operation</a:t>
            </a:r>
          </a:p>
        </p:txBody>
      </p:sp>
      <p:sp>
        <p:nvSpPr>
          <p:cNvPr id="29706" name="Rectangle 12"/>
          <p:cNvSpPr>
            <a:spLocks noChangeArrowheads="1"/>
          </p:cNvSpPr>
          <p:nvPr/>
        </p:nvSpPr>
        <p:spPr bwMode="auto">
          <a:xfrm>
            <a:off x="2973388" y="4953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, in</a:t>
            </a:r>
          </a:p>
        </p:txBody>
      </p:sp>
      <p:sp>
        <p:nvSpPr>
          <p:cNvPr id="29707" name="Rectangle 13"/>
          <p:cNvSpPr>
            <a:spLocks noChangeArrowheads="1"/>
          </p:cNvSpPr>
          <p:nvPr/>
        </p:nvSpPr>
        <p:spPr bwMode="auto">
          <a:xfrm>
            <a:off x="2973388" y="6248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types</a:t>
            </a:r>
          </a:p>
        </p:txBody>
      </p:sp>
      <p:cxnSp>
        <p:nvCxnSpPr>
          <p:cNvPr id="29708" name="AutoShape 14"/>
          <p:cNvCxnSpPr>
            <a:cxnSpLocks noChangeShapeType="1"/>
            <a:stCxn id="29703" idx="2"/>
            <a:endCxn id="29704" idx="0"/>
          </p:cNvCxnSpPr>
          <p:nvPr/>
        </p:nvCxnSpPr>
        <p:spPr bwMode="auto">
          <a:xfrm>
            <a:off x="2592388" y="3505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9" name="AutoShape 15"/>
          <p:cNvCxnSpPr>
            <a:cxnSpLocks noChangeShapeType="1"/>
            <a:stCxn id="29705" idx="2"/>
            <a:endCxn id="29712" idx="1"/>
          </p:cNvCxnSpPr>
          <p:nvPr/>
        </p:nvCxnSpPr>
        <p:spPr bwMode="auto">
          <a:xfrm rot="16200000" flipH="1">
            <a:off x="2116138" y="5200650"/>
            <a:ext cx="13335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0" name="AutoShape 16"/>
          <p:cNvCxnSpPr>
            <a:cxnSpLocks noChangeShapeType="1"/>
            <a:stCxn id="29705" idx="2"/>
            <a:endCxn id="29706" idx="1"/>
          </p:cNvCxnSpPr>
          <p:nvPr/>
        </p:nvCxnSpPr>
        <p:spPr bwMode="auto">
          <a:xfrm rot="16200000" flipH="1">
            <a:off x="2573338" y="4743450"/>
            <a:ext cx="4191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1" name="Rectangle 19"/>
          <p:cNvSpPr>
            <a:spLocks noChangeArrowheads="1"/>
          </p:cNvSpPr>
          <p:nvPr/>
        </p:nvSpPr>
        <p:spPr bwMode="auto">
          <a:xfrm>
            <a:off x="2973388" y="5334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types</a:t>
            </a:r>
          </a:p>
        </p:txBody>
      </p:sp>
      <p:sp>
        <p:nvSpPr>
          <p:cNvPr id="29712" name="Rectangle 20"/>
          <p:cNvSpPr>
            <a:spLocks noChangeArrowheads="1"/>
          </p:cNvSpPr>
          <p:nvPr/>
        </p:nvSpPr>
        <p:spPr bwMode="auto">
          <a:xfrm>
            <a:off x="2973388" y="5867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, out</a:t>
            </a:r>
          </a:p>
        </p:txBody>
      </p:sp>
      <p:sp>
        <p:nvSpPr>
          <p:cNvPr id="29713" name="Line 21"/>
          <p:cNvSpPr>
            <a:spLocks noChangeShapeType="1"/>
          </p:cNvSpPr>
          <p:nvPr/>
        </p:nvSpPr>
        <p:spPr bwMode="auto">
          <a:xfrm>
            <a:off x="2592388" y="205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Text Box 23"/>
          <p:cNvSpPr txBox="1">
            <a:spLocks noChangeArrowheads="1"/>
          </p:cNvSpPr>
          <p:nvPr/>
        </p:nvSpPr>
        <p:spPr bwMode="auto">
          <a:xfrm>
            <a:off x="3278188" y="2362200"/>
            <a:ext cx="1082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endpoints</a:t>
            </a:r>
          </a:p>
        </p:txBody>
      </p:sp>
      <p:sp>
        <p:nvSpPr>
          <p:cNvPr id="29715" name="Rectangle 24"/>
          <p:cNvSpPr>
            <a:spLocks noChangeArrowheads="1"/>
          </p:cNvSpPr>
          <p:nvPr/>
        </p:nvSpPr>
        <p:spPr bwMode="auto">
          <a:xfrm>
            <a:off x="4878388" y="2362200"/>
            <a:ext cx="1371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port</a:t>
            </a:r>
          </a:p>
          <a:p>
            <a:pPr algn="ctr">
              <a:lnSpc>
                <a:spcPct val="90000"/>
              </a:lnSpc>
            </a:pPr>
            <a:r>
              <a:rPr lang="en-US"/>
              <a:t>(URL)</a:t>
            </a:r>
          </a:p>
        </p:txBody>
      </p:sp>
      <p:sp>
        <p:nvSpPr>
          <p:cNvPr id="29716" name="Rectangle 25"/>
          <p:cNvSpPr>
            <a:spLocks noChangeArrowheads="1"/>
          </p:cNvSpPr>
          <p:nvPr/>
        </p:nvSpPr>
        <p:spPr bwMode="auto">
          <a:xfrm>
            <a:off x="4878388" y="29718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binding</a:t>
            </a:r>
          </a:p>
          <a:p>
            <a:pPr algn="ctr">
              <a:lnSpc>
                <a:spcPct val="90000"/>
              </a:lnSpc>
            </a:pPr>
            <a:r>
              <a:rPr lang="en-US"/>
              <a:t>(soap)</a:t>
            </a:r>
          </a:p>
        </p:txBody>
      </p:sp>
      <p:cxnSp>
        <p:nvCxnSpPr>
          <p:cNvPr id="29717" name="AutoShape 30"/>
          <p:cNvCxnSpPr>
            <a:cxnSpLocks noChangeShapeType="1"/>
            <a:stCxn id="29716" idx="2"/>
            <a:endCxn id="29722" idx="0"/>
          </p:cNvCxnSpPr>
          <p:nvPr/>
        </p:nvCxnSpPr>
        <p:spPr bwMode="auto">
          <a:xfrm>
            <a:off x="5564188" y="3505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8" name="Line 36"/>
          <p:cNvSpPr>
            <a:spLocks noChangeShapeType="1"/>
          </p:cNvSpPr>
          <p:nvPr/>
        </p:nvSpPr>
        <p:spPr bwMode="auto">
          <a:xfrm>
            <a:off x="5564188" y="205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9" name="Text Box 38"/>
          <p:cNvSpPr txBox="1">
            <a:spLocks noChangeArrowheads="1"/>
          </p:cNvSpPr>
          <p:nvPr/>
        </p:nvSpPr>
        <p:spPr bwMode="auto">
          <a:xfrm>
            <a:off x="4643438" y="495300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. . .</a:t>
            </a:r>
          </a:p>
        </p:txBody>
      </p:sp>
      <p:sp>
        <p:nvSpPr>
          <p:cNvPr id="29720" name="Rectangle 39"/>
          <p:cNvSpPr>
            <a:spLocks noChangeArrowheads="1"/>
          </p:cNvSpPr>
          <p:nvPr/>
        </p:nvSpPr>
        <p:spPr bwMode="auto">
          <a:xfrm>
            <a:off x="1536700" y="1143000"/>
            <a:ext cx="5780088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definitions</a:t>
            </a:r>
            <a:r>
              <a:rPr lang="en-US"/>
              <a:t>, with a name and namespaces used</a:t>
            </a:r>
            <a:r>
              <a:rPr lang="en-US" b="1">
                <a:solidFill>
                  <a:schemeClr val="folHlink"/>
                </a:solidFill>
              </a:rPr>
              <a:t> </a:t>
            </a:r>
          </a:p>
        </p:txBody>
      </p:sp>
      <p:cxnSp>
        <p:nvCxnSpPr>
          <p:cNvPr id="29721" name="AutoShape 40"/>
          <p:cNvCxnSpPr>
            <a:cxnSpLocks noChangeShapeType="1"/>
            <a:stCxn id="29704" idx="2"/>
            <a:endCxn id="29705" idx="0"/>
          </p:cNvCxnSpPr>
          <p:nvPr/>
        </p:nvCxnSpPr>
        <p:spPr bwMode="auto">
          <a:xfrm>
            <a:off x="2592388" y="41148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2" name="Rectangle 41"/>
          <p:cNvSpPr>
            <a:spLocks noChangeArrowheads="1"/>
          </p:cNvSpPr>
          <p:nvPr/>
        </p:nvSpPr>
        <p:spPr bwMode="auto">
          <a:xfrm>
            <a:off x="4878388" y="3733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portType</a:t>
            </a:r>
          </a:p>
        </p:txBody>
      </p:sp>
      <p:sp>
        <p:nvSpPr>
          <p:cNvPr id="29723" name="Rectangle 42"/>
          <p:cNvSpPr>
            <a:spLocks noChangeArrowheads="1"/>
          </p:cNvSpPr>
          <p:nvPr/>
        </p:nvSpPr>
        <p:spPr bwMode="auto">
          <a:xfrm>
            <a:off x="4878388" y="4343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operation</a:t>
            </a:r>
          </a:p>
        </p:txBody>
      </p:sp>
      <p:sp>
        <p:nvSpPr>
          <p:cNvPr id="29724" name="Rectangle 43"/>
          <p:cNvSpPr>
            <a:spLocks noChangeArrowheads="1"/>
          </p:cNvSpPr>
          <p:nvPr/>
        </p:nvSpPr>
        <p:spPr bwMode="auto">
          <a:xfrm>
            <a:off x="5945188" y="4953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, in</a:t>
            </a:r>
          </a:p>
        </p:txBody>
      </p:sp>
      <p:sp>
        <p:nvSpPr>
          <p:cNvPr id="29725" name="Rectangle 44"/>
          <p:cNvSpPr>
            <a:spLocks noChangeArrowheads="1"/>
          </p:cNvSpPr>
          <p:nvPr/>
        </p:nvSpPr>
        <p:spPr bwMode="auto">
          <a:xfrm>
            <a:off x="5945188" y="6248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types</a:t>
            </a:r>
          </a:p>
        </p:txBody>
      </p:sp>
      <p:cxnSp>
        <p:nvCxnSpPr>
          <p:cNvPr id="29726" name="AutoShape 45"/>
          <p:cNvCxnSpPr>
            <a:cxnSpLocks noChangeShapeType="1"/>
            <a:stCxn id="29723" idx="2"/>
            <a:endCxn id="29729" idx="1"/>
          </p:cNvCxnSpPr>
          <p:nvPr/>
        </p:nvCxnSpPr>
        <p:spPr bwMode="auto">
          <a:xfrm rot="16200000" flipH="1">
            <a:off x="5087938" y="5200650"/>
            <a:ext cx="13335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7" name="AutoShape 46"/>
          <p:cNvCxnSpPr>
            <a:cxnSpLocks noChangeShapeType="1"/>
            <a:stCxn id="29723" idx="2"/>
            <a:endCxn id="29724" idx="1"/>
          </p:cNvCxnSpPr>
          <p:nvPr/>
        </p:nvCxnSpPr>
        <p:spPr bwMode="auto">
          <a:xfrm rot="16200000" flipH="1">
            <a:off x="5545138" y="4743450"/>
            <a:ext cx="4191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8" name="Rectangle 47"/>
          <p:cNvSpPr>
            <a:spLocks noChangeArrowheads="1"/>
          </p:cNvSpPr>
          <p:nvPr/>
        </p:nvSpPr>
        <p:spPr bwMode="auto">
          <a:xfrm>
            <a:off x="5945188" y="5334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types</a:t>
            </a:r>
          </a:p>
        </p:txBody>
      </p:sp>
      <p:sp>
        <p:nvSpPr>
          <p:cNvPr id="29729" name="Rectangle 48"/>
          <p:cNvSpPr>
            <a:spLocks noChangeArrowheads="1"/>
          </p:cNvSpPr>
          <p:nvPr/>
        </p:nvSpPr>
        <p:spPr bwMode="auto">
          <a:xfrm>
            <a:off x="5945188" y="5867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, out</a:t>
            </a:r>
          </a:p>
        </p:txBody>
      </p:sp>
      <p:cxnSp>
        <p:nvCxnSpPr>
          <p:cNvPr id="29730" name="AutoShape 49"/>
          <p:cNvCxnSpPr>
            <a:cxnSpLocks noChangeShapeType="1"/>
            <a:stCxn id="29722" idx="2"/>
            <a:endCxn id="29723" idx="0"/>
          </p:cNvCxnSpPr>
          <p:nvPr/>
        </p:nvCxnSpPr>
        <p:spPr bwMode="auto">
          <a:xfrm>
            <a:off x="5564188" y="41148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Rounded Rectangular Callout 36"/>
          <p:cNvSpPr>
            <a:spLocks noChangeArrowheads="1"/>
          </p:cNvSpPr>
          <p:nvPr/>
        </p:nvSpPr>
        <p:spPr bwMode="auto">
          <a:xfrm>
            <a:off x="7164388" y="2624138"/>
            <a:ext cx="1219200" cy="762000"/>
          </a:xfrm>
          <a:prstGeom prst="wedgeRoundRectCallout">
            <a:avLst>
              <a:gd name="adj1" fmla="val -132264"/>
              <a:gd name="adj2" fmla="val -4668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Multiple  methods</a:t>
            </a:r>
          </a:p>
        </p:txBody>
      </p:sp>
      <p:sp>
        <p:nvSpPr>
          <p:cNvPr id="36" name="Rounded Rectangular Callout 35"/>
          <p:cNvSpPr>
            <a:spLocks noChangeArrowheads="1"/>
          </p:cNvSpPr>
          <p:nvPr/>
        </p:nvSpPr>
        <p:spPr bwMode="auto">
          <a:xfrm>
            <a:off x="469900" y="3597088"/>
            <a:ext cx="1066800" cy="995363"/>
          </a:xfrm>
          <a:prstGeom prst="wedgeRoundRectCallout">
            <a:avLst>
              <a:gd name="adj1" fmla="val 94982"/>
              <a:gd name="adj2" fmla="val 4008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Method name of the class</a:t>
            </a:r>
          </a:p>
        </p:txBody>
      </p:sp>
      <p:sp>
        <p:nvSpPr>
          <p:cNvPr id="38" name="Rounded Rectangular Callout 37"/>
          <p:cNvSpPr>
            <a:spLocks noChangeArrowheads="1"/>
          </p:cNvSpPr>
          <p:nvPr/>
        </p:nvSpPr>
        <p:spPr bwMode="auto">
          <a:xfrm>
            <a:off x="469900" y="4643438"/>
            <a:ext cx="1218090" cy="995362"/>
          </a:xfrm>
          <a:prstGeom prst="wedgeRoundRectCallout">
            <a:avLst>
              <a:gd name="adj1" fmla="val 140696"/>
              <a:gd name="adj2" fmla="val -813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Method parameter types</a:t>
            </a:r>
          </a:p>
        </p:txBody>
      </p:sp>
      <p:sp>
        <p:nvSpPr>
          <p:cNvPr id="39" name="Rounded Rectangular Callout 38"/>
          <p:cNvSpPr>
            <a:spLocks noChangeArrowheads="1"/>
          </p:cNvSpPr>
          <p:nvPr/>
        </p:nvSpPr>
        <p:spPr bwMode="auto">
          <a:xfrm>
            <a:off x="469900" y="5699125"/>
            <a:ext cx="1369880" cy="739775"/>
          </a:xfrm>
          <a:prstGeom prst="wedgeRoundRectCallout">
            <a:avLst>
              <a:gd name="adj1" fmla="val 127845"/>
              <a:gd name="adj2" fmla="val -1242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Method return type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249988" y="16002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service</a:t>
            </a:r>
          </a:p>
        </p:txBody>
      </p:sp>
      <p:sp>
        <p:nvSpPr>
          <p:cNvPr id="42" name="Rounded Rectangular Callout 41"/>
          <p:cNvSpPr>
            <a:spLocks noChangeArrowheads="1"/>
          </p:cNvSpPr>
          <p:nvPr/>
        </p:nvSpPr>
        <p:spPr bwMode="auto">
          <a:xfrm>
            <a:off x="246063" y="1370013"/>
            <a:ext cx="982662" cy="381000"/>
          </a:xfrm>
          <a:prstGeom prst="wedgeRoundRectCallout">
            <a:avLst>
              <a:gd name="adj1" fmla="val 124903"/>
              <a:gd name="adj2" fmla="val 7476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A class</a:t>
            </a:r>
          </a:p>
        </p:txBody>
      </p:sp>
      <p:sp>
        <p:nvSpPr>
          <p:cNvPr id="43" name="Rounded Rectangular Callout 42"/>
          <p:cNvSpPr>
            <a:spLocks noChangeArrowheads="1"/>
          </p:cNvSpPr>
          <p:nvPr/>
        </p:nvSpPr>
        <p:spPr bwMode="auto">
          <a:xfrm>
            <a:off x="7532688" y="1243013"/>
            <a:ext cx="1535112" cy="668337"/>
          </a:xfrm>
          <a:prstGeom prst="wedgeRoundRectCallout">
            <a:avLst>
              <a:gd name="adj1" fmla="val -68431"/>
              <a:gd name="adj2" fmla="val 3744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A namespace of classes</a:t>
            </a:r>
          </a:p>
        </p:txBody>
      </p:sp>
      <p:sp>
        <p:nvSpPr>
          <p:cNvPr id="44" name="Rounded Rectangular Callout 43"/>
          <p:cNvSpPr>
            <a:spLocks noChangeArrowheads="1"/>
          </p:cNvSpPr>
          <p:nvPr/>
        </p:nvSpPr>
        <p:spPr bwMode="auto">
          <a:xfrm>
            <a:off x="272210" y="2021677"/>
            <a:ext cx="1066800" cy="420688"/>
          </a:xfrm>
          <a:prstGeom prst="wedgeRoundRectCallout">
            <a:avLst>
              <a:gd name="adj1" fmla="val 130276"/>
              <a:gd name="adj2" fmla="val 9810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45" name="Rounded Rectangular Callout 44"/>
          <p:cNvSpPr>
            <a:spLocks noChangeArrowheads="1"/>
          </p:cNvSpPr>
          <p:nvPr/>
        </p:nvSpPr>
        <p:spPr bwMode="auto">
          <a:xfrm>
            <a:off x="307042" y="2632992"/>
            <a:ext cx="1066800" cy="420688"/>
          </a:xfrm>
          <a:prstGeom prst="wedgeRoundRectCallout">
            <a:avLst>
              <a:gd name="adj1" fmla="val 130276"/>
              <a:gd name="adj2" fmla="val 9810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 smtClean="0"/>
              <a:t>Binding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6596" y="3924300"/>
            <a:ext cx="400110" cy="2324100"/>
            <a:chOff x="26596" y="3924300"/>
            <a:chExt cx="400110" cy="2324100"/>
          </a:xfrm>
        </p:grpSpPr>
        <p:sp>
          <p:nvSpPr>
            <p:cNvPr id="4" name="Left Brace 3"/>
            <p:cNvSpPr/>
            <p:nvPr/>
          </p:nvSpPr>
          <p:spPr bwMode="auto">
            <a:xfrm>
              <a:off x="201765" y="3924300"/>
              <a:ext cx="196010" cy="23241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 rot="16200000">
              <a:off x="-306508" y="4960365"/>
              <a:ext cx="106631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Contract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6" grpId="0" animBg="1"/>
      <p:bldP spid="38" grpId="0" animBg="1"/>
      <p:bldP spid="39" grpId="0" animBg="1"/>
      <p:bldP spid="3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1A0FC27-A5B8-4D6D-BA39-78DFF1BBB760}" type="slidenum">
              <a:rPr lang="en-US" smtClean="0">
                <a:solidFill>
                  <a:schemeClr val="tx2"/>
                </a:solidFill>
              </a:rPr>
              <a:pPr/>
              <a:t>18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WSDL Example: Get Stock Quote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example shows the WSDL definition of a simple service providing stock quotes. </a:t>
            </a:r>
          </a:p>
          <a:p>
            <a:pPr eaLnBrk="1" hangingPunct="1"/>
            <a:r>
              <a:rPr lang="en-US" smtClean="0"/>
              <a:t>The service supports a single </a:t>
            </a:r>
            <a:r>
              <a:rPr lang="en-US" b="1" smtClean="0"/>
              <a:t>operation</a:t>
            </a:r>
            <a:r>
              <a:rPr lang="en-US" smtClean="0"/>
              <a:t> called GetLastTradePrice, which is deployed using the SOAP protocol over HTTP. </a:t>
            </a:r>
          </a:p>
          <a:p>
            <a:pPr eaLnBrk="1" hangingPunct="1"/>
            <a:r>
              <a:rPr lang="en-US" smtClean="0"/>
              <a:t>The request takes a string (</a:t>
            </a:r>
            <a:r>
              <a:rPr lang="en-US" b="1" smtClean="0"/>
              <a:t>type</a:t>
            </a:r>
            <a:r>
              <a:rPr lang="en-US" smtClean="0"/>
              <a:t>) as input, and returns the price as a float (</a:t>
            </a:r>
            <a:r>
              <a:rPr lang="en-US" b="1" smtClean="0"/>
              <a:t>type</a:t>
            </a:r>
            <a:r>
              <a:rPr lang="en-US" smtClean="0"/>
              <a:t>). 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2730500" y="752475"/>
            <a:ext cx="3060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folHlink"/>
                </a:solidFill>
              </a:rPr>
              <a:t>http://www.w3.org/TR/wsdl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935D254-F475-436A-878F-2E4D37426C11}" type="slidenum">
              <a:rPr lang="en-US" smtClean="0">
                <a:solidFill>
                  <a:schemeClr val="tx2"/>
                </a:solidFill>
              </a:rPr>
              <a:pPr/>
              <a:t>19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7620000" cy="623888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pitchFamily="2" charset="-122"/>
              </a:rPr>
              <a:t>WSDL Example: Organization of the Code</a:t>
            </a:r>
            <a:endParaRPr lang="en-US" sz="280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5029200" cy="5029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smtClean="0">
                <a:latin typeface="Arial" charset="0"/>
              </a:rPr>
              <a:t>&lt;?xml version="1.0"?&gt;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smtClean="0">
                <a:latin typeface="Arial" charset="0"/>
              </a:rPr>
              <a:t>&lt;</a:t>
            </a:r>
            <a:r>
              <a:rPr lang="en-US" sz="2000" b="1" smtClean="0">
                <a:latin typeface="Arial" charset="0"/>
              </a:rPr>
              <a:t>definitions</a:t>
            </a:r>
            <a:r>
              <a:rPr lang="en-US" sz="2000" smtClean="0">
                <a:latin typeface="Arial" charset="0"/>
              </a:rPr>
              <a:t> name="StockQuote"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smtClean="0">
                <a:latin typeface="Arial" charset="0"/>
              </a:rPr>
              <a:t>	(namespaces used)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smtClean="0">
                <a:latin typeface="Arial" charset="0"/>
              </a:rPr>
              <a:t>	</a:t>
            </a:r>
            <a:r>
              <a:rPr lang="de-DE" sz="2000" smtClean="0">
                <a:latin typeface="Arial" charset="0"/>
              </a:rPr>
              <a:t>&lt;types&gt; ... </a:t>
            </a:r>
            <a:r>
              <a:rPr lang="en-US" sz="2000" smtClean="0">
                <a:latin typeface="Arial" charset="0"/>
              </a:rPr>
              <a:t>&lt;/types&gt;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smtClean="0">
                <a:latin typeface="Arial" charset="0"/>
              </a:rPr>
              <a:t>	&lt;messages&gt; … &lt;/messages&gt;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smtClean="0">
                <a:latin typeface="Arial" charset="0"/>
              </a:rPr>
              <a:t>	 &lt;portType&gt;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smtClean="0">
                <a:latin typeface="Arial" charset="0"/>
              </a:rPr>
              <a:t>		 &lt;operation&gt; … &lt;/operation&gt;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smtClean="0">
                <a:latin typeface="Arial" charset="0"/>
              </a:rPr>
              <a:t>	&lt;/portType&gt;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smtClean="0">
                <a:latin typeface="Arial" charset="0"/>
              </a:rPr>
              <a:t>	&lt;binding&gt; … &lt;/binding&gt; 	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smtClean="0">
                <a:latin typeface="Arial" charset="0"/>
              </a:rPr>
              <a:t>	&lt;service&gt;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smtClean="0">
                <a:latin typeface="Arial" charset="0"/>
              </a:rPr>
              <a:t>		&lt;port&gt; … &lt;/port&gt;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smtClean="0">
                <a:latin typeface="Arial" charset="0"/>
              </a:rPr>
              <a:t>	&lt;/service&gt; 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smtClean="0">
                <a:latin typeface="Arial" charset="0"/>
              </a:rPr>
              <a:t>&lt;/definitions&gt;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324600" y="2057400"/>
            <a:ext cx="1371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Port</a:t>
            </a:r>
          </a:p>
          <a:p>
            <a:pPr algn="ctr">
              <a:lnSpc>
                <a:spcPct val="90000"/>
              </a:lnSpc>
            </a:pPr>
            <a:r>
              <a:rPr lang="en-US"/>
              <a:t>(URL)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8216900" y="2376488"/>
            <a:ext cx="469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. . .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6324600" y="2667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Binding</a:t>
            </a:r>
          </a:p>
          <a:p>
            <a:pPr algn="ctr">
              <a:lnSpc>
                <a:spcPct val="90000"/>
              </a:lnSpc>
            </a:pPr>
            <a:r>
              <a:rPr lang="en-US"/>
              <a:t>(soap)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6324600" y="3429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PortType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6324600" y="4038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Operation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7391400" y="46482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, in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7391400" y="5943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Types</a:t>
            </a:r>
          </a:p>
        </p:txBody>
      </p:sp>
      <p:cxnSp>
        <p:nvCxnSpPr>
          <p:cNvPr id="31756" name="AutoShape 12"/>
          <p:cNvCxnSpPr>
            <a:cxnSpLocks noChangeShapeType="1"/>
            <a:stCxn id="31751" idx="2"/>
            <a:endCxn id="31752" idx="0"/>
          </p:cNvCxnSpPr>
          <p:nvPr/>
        </p:nvCxnSpPr>
        <p:spPr bwMode="auto">
          <a:xfrm>
            <a:off x="7010400" y="32004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7" name="AutoShape 13"/>
          <p:cNvCxnSpPr>
            <a:cxnSpLocks noChangeShapeType="1"/>
            <a:stCxn id="31753" idx="2"/>
            <a:endCxn id="31760" idx="1"/>
          </p:cNvCxnSpPr>
          <p:nvPr/>
        </p:nvCxnSpPr>
        <p:spPr bwMode="auto">
          <a:xfrm rot="16200000" flipH="1">
            <a:off x="6534150" y="4895850"/>
            <a:ext cx="13335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AutoShape 14"/>
          <p:cNvCxnSpPr>
            <a:cxnSpLocks noChangeShapeType="1"/>
            <a:stCxn id="31753" idx="2"/>
            <a:endCxn id="31754" idx="1"/>
          </p:cNvCxnSpPr>
          <p:nvPr/>
        </p:nvCxnSpPr>
        <p:spPr bwMode="auto">
          <a:xfrm rot="16200000" flipH="1">
            <a:off x="6991350" y="4438650"/>
            <a:ext cx="4191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7391400" y="50292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Types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7391400" y="5562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, out</a:t>
            </a:r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7010400" y="175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1762" name="AutoShape 18"/>
          <p:cNvCxnSpPr>
            <a:cxnSpLocks noChangeShapeType="1"/>
            <a:stCxn id="31752" idx="2"/>
            <a:endCxn id="31753" idx="0"/>
          </p:cNvCxnSpPr>
          <p:nvPr/>
        </p:nvCxnSpPr>
        <p:spPr bwMode="auto">
          <a:xfrm>
            <a:off x="7010400" y="3810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6324600" y="1371600"/>
            <a:ext cx="2667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service</a:t>
            </a: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6324600" y="990600"/>
            <a:ext cx="2667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definitions</a:t>
            </a:r>
          </a:p>
        </p:txBody>
      </p:sp>
      <p:sp>
        <p:nvSpPr>
          <p:cNvPr id="501782" name="Freeform 22"/>
          <p:cNvSpPr>
            <a:spLocks/>
          </p:cNvSpPr>
          <p:nvPr/>
        </p:nvSpPr>
        <p:spPr bwMode="auto">
          <a:xfrm>
            <a:off x="2438400" y="1600200"/>
            <a:ext cx="3886200" cy="3505200"/>
          </a:xfrm>
          <a:custGeom>
            <a:avLst/>
            <a:gdLst>
              <a:gd name="T0" fmla="*/ 2147483647 w 2448"/>
              <a:gd name="T1" fmla="*/ 0 h 2208"/>
              <a:gd name="T2" fmla="*/ 2147483647 w 2448"/>
              <a:gd name="T3" fmla="*/ 0 h 2208"/>
              <a:gd name="T4" fmla="*/ 2147483647 w 2448"/>
              <a:gd name="T5" fmla="*/ 2147483647 h 2208"/>
              <a:gd name="T6" fmla="*/ 0 w 2448"/>
              <a:gd name="T7" fmla="*/ 2147483647 h 2208"/>
              <a:gd name="T8" fmla="*/ 0 60000 65536"/>
              <a:gd name="T9" fmla="*/ 0 60000 65536"/>
              <a:gd name="T10" fmla="*/ 0 60000 65536"/>
              <a:gd name="T11" fmla="*/ 0 60000 65536"/>
              <a:gd name="T12" fmla="*/ 0 w 2448"/>
              <a:gd name="T13" fmla="*/ 0 h 2208"/>
              <a:gd name="T14" fmla="*/ 2448 w 2448"/>
              <a:gd name="T15" fmla="*/ 2208 h 22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48" h="2208">
                <a:moveTo>
                  <a:pt x="2448" y="0"/>
                </a:moveTo>
                <a:lnTo>
                  <a:pt x="1536" y="0"/>
                </a:lnTo>
                <a:lnTo>
                  <a:pt x="1536" y="2208"/>
                </a:lnTo>
                <a:lnTo>
                  <a:pt x="0" y="2208"/>
                </a:lnTo>
              </a:path>
            </a:pathLst>
          </a:custGeom>
          <a:noFill/>
          <a:ln w="19050">
            <a:solidFill>
              <a:schemeClr val="fol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783" name="Freeform 23"/>
          <p:cNvSpPr>
            <a:spLocks/>
          </p:cNvSpPr>
          <p:nvPr/>
        </p:nvSpPr>
        <p:spPr bwMode="auto">
          <a:xfrm>
            <a:off x="3581400" y="2362200"/>
            <a:ext cx="2743200" cy="3124200"/>
          </a:xfrm>
          <a:custGeom>
            <a:avLst/>
            <a:gdLst>
              <a:gd name="T0" fmla="*/ 2147483647 w 1728"/>
              <a:gd name="T1" fmla="*/ 0 h 1920"/>
              <a:gd name="T2" fmla="*/ 2147483647 w 1728"/>
              <a:gd name="T3" fmla="*/ 0 h 1920"/>
              <a:gd name="T4" fmla="*/ 2147483647 w 1728"/>
              <a:gd name="T5" fmla="*/ 2147483647 h 1920"/>
              <a:gd name="T6" fmla="*/ 0 w 1728"/>
              <a:gd name="T7" fmla="*/ 2147483647 h 1920"/>
              <a:gd name="T8" fmla="*/ 0 60000 65536"/>
              <a:gd name="T9" fmla="*/ 0 60000 65536"/>
              <a:gd name="T10" fmla="*/ 0 60000 65536"/>
              <a:gd name="T11" fmla="*/ 0 60000 65536"/>
              <a:gd name="T12" fmla="*/ 0 w 1728"/>
              <a:gd name="T13" fmla="*/ 0 h 1920"/>
              <a:gd name="T14" fmla="*/ 1728 w 1728"/>
              <a:gd name="T15" fmla="*/ 1920 h 19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28" h="1920">
                <a:moveTo>
                  <a:pt x="1728" y="0"/>
                </a:moveTo>
                <a:lnTo>
                  <a:pt x="864" y="0"/>
                </a:lnTo>
                <a:lnTo>
                  <a:pt x="864" y="1920"/>
                </a:lnTo>
                <a:lnTo>
                  <a:pt x="0" y="1920"/>
                </a:lnTo>
              </a:path>
            </a:pathLst>
          </a:custGeom>
          <a:noFill/>
          <a:ln w="19050">
            <a:solidFill>
              <a:srgbClr val="008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784" name="Freeform 24"/>
          <p:cNvSpPr>
            <a:spLocks/>
          </p:cNvSpPr>
          <p:nvPr/>
        </p:nvSpPr>
        <p:spPr bwMode="auto">
          <a:xfrm>
            <a:off x="3962400" y="2971800"/>
            <a:ext cx="2362200" cy="1752600"/>
          </a:xfrm>
          <a:custGeom>
            <a:avLst/>
            <a:gdLst>
              <a:gd name="T0" fmla="*/ 2147483647 w 1488"/>
              <a:gd name="T1" fmla="*/ 0 h 1152"/>
              <a:gd name="T2" fmla="*/ 2147483647 w 1488"/>
              <a:gd name="T3" fmla="*/ 0 h 1152"/>
              <a:gd name="T4" fmla="*/ 2147483647 w 1488"/>
              <a:gd name="T5" fmla="*/ 2147483647 h 1152"/>
              <a:gd name="T6" fmla="*/ 0 w 1488"/>
              <a:gd name="T7" fmla="*/ 2147483647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1488"/>
              <a:gd name="T13" fmla="*/ 0 h 1152"/>
              <a:gd name="T14" fmla="*/ 1488 w 1488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88" h="1152">
                <a:moveTo>
                  <a:pt x="1488" y="0"/>
                </a:moveTo>
                <a:lnTo>
                  <a:pt x="672" y="0"/>
                </a:lnTo>
                <a:lnTo>
                  <a:pt x="672" y="1152"/>
                </a:lnTo>
                <a:lnTo>
                  <a:pt x="0" y="1152"/>
                </a:lnTo>
              </a:path>
            </a:pathLst>
          </a:custGeom>
          <a:noFill/>
          <a:ln w="19050">
            <a:solidFill>
              <a:schemeClr val="fol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785" name="Freeform 25"/>
          <p:cNvSpPr>
            <a:spLocks/>
          </p:cNvSpPr>
          <p:nvPr/>
        </p:nvSpPr>
        <p:spPr bwMode="auto">
          <a:xfrm>
            <a:off x="2667000" y="3505200"/>
            <a:ext cx="3657600" cy="152400"/>
          </a:xfrm>
          <a:custGeom>
            <a:avLst/>
            <a:gdLst>
              <a:gd name="T0" fmla="*/ 2147483647 w 2304"/>
              <a:gd name="T1" fmla="*/ 2147483647 h 96"/>
              <a:gd name="T2" fmla="*/ 2147483647 w 2304"/>
              <a:gd name="T3" fmla="*/ 2147483647 h 96"/>
              <a:gd name="T4" fmla="*/ 2147483647 w 2304"/>
              <a:gd name="T5" fmla="*/ 0 h 96"/>
              <a:gd name="T6" fmla="*/ 0 w 2304"/>
              <a:gd name="T7" fmla="*/ 0 h 96"/>
              <a:gd name="T8" fmla="*/ 0 60000 65536"/>
              <a:gd name="T9" fmla="*/ 0 60000 65536"/>
              <a:gd name="T10" fmla="*/ 0 60000 65536"/>
              <a:gd name="T11" fmla="*/ 0 60000 65536"/>
              <a:gd name="T12" fmla="*/ 0 w 2304"/>
              <a:gd name="T13" fmla="*/ 0 h 96"/>
              <a:gd name="T14" fmla="*/ 2304 w 2304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04" h="96">
                <a:moveTo>
                  <a:pt x="2304" y="96"/>
                </a:moveTo>
                <a:lnTo>
                  <a:pt x="1536" y="96"/>
                </a:lnTo>
                <a:lnTo>
                  <a:pt x="1536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990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786" name="Freeform 26"/>
          <p:cNvSpPr>
            <a:spLocks/>
          </p:cNvSpPr>
          <p:nvPr/>
        </p:nvSpPr>
        <p:spPr bwMode="auto">
          <a:xfrm>
            <a:off x="4038600" y="4114800"/>
            <a:ext cx="2286000" cy="152400"/>
          </a:xfrm>
          <a:custGeom>
            <a:avLst/>
            <a:gdLst>
              <a:gd name="T0" fmla="*/ 2147483647 w 1440"/>
              <a:gd name="T1" fmla="*/ 2147483647 h 96"/>
              <a:gd name="T2" fmla="*/ 0 w 1440"/>
              <a:gd name="T3" fmla="*/ 2147483647 h 96"/>
              <a:gd name="T4" fmla="*/ 0 w 1440"/>
              <a:gd name="T5" fmla="*/ 0 h 96"/>
              <a:gd name="T6" fmla="*/ 0 60000 65536"/>
              <a:gd name="T7" fmla="*/ 0 60000 65536"/>
              <a:gd name="T8" fmla="*/ 0 60000 65536"/>
              <a:gd name="T9" fmla="*/ 0 w 1440"/>
              <a:gd name="T10" fmla="*/ 0 h 96"/>
              <a:gd name="T11" fmla="*/ 1440 w 1440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96">
                <a:moveTo>
                  <a:pt x="1440" y="96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fol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787" name="Freeform 27"/>
          <p:cNvSpPr>
            <a:spLocks/>
          </p:cNvSpPr>
          <p:nvPr/>
        </p:nvSpPr>
        <p:spPr bwMode="auto">
          <a:xfrm>
            <a:off x="3505200" y="2743200"/>
            <a:ext cx="3886200" cy="2438400"/>
          </a:xfrm>
          <a:custGeom>
            <a:avLst/>
            <a:gdLst>
              <a:gd name="T0" fmla="*/ 2147483647 w 2688"/>
              <a:gd name="T1" fmla="*/ 2147483647 h 1296"/>
              <a:gd name="T2" fmla="*/ 2147483647 w 2688"/>
              <a:gd name="T3" fmla="*/ 2147483647 h 1296"/>
              <a:gd name="T4" fmla="*/ 2147483647 w 2688"/>
              <a:gd name="T5" fmla="*/ 0 h 1296"/>
              <a:gd name="T6" fmla="*/ 0 w 2688"/>
              <a:gd name="T7" fmla="*/ 0 h 1296"/>
              <a:gd name="T8" fmla="*/ 0 60000 65536"/>
              <a:gd name="T9" fmla="*/ 0 60000 65536"/>
              <a:gd name="T10" fmla="*/ 0 60000 65536"/>
              <a:gd name="T11" fmla="*/ 0 60000 65536"/>
              <a:gd name="T12" fmla="*/ 0 w 2688"/>
              <a:gd name="T13" fmla="*/ 0 h 1296"/>
              <a:gd name="T14" fmla="*/ 2688 w 2688"/>
              <a:gd name="T15" fmla="*/ 1296 h 12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8" h="1296">
                <a:moveTo>
                  <a:pt x="2688" y="1296"/>
                </a:moveTo>
                <a:lnTo>
                  <a:pt x="1248" y="1296"/>
                </a:lnTo>
                <a:lnTo>
                  <a:pt x="1248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fol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788" name="Freeform 28"/>
          <p:cNvSpPr>
            <a:spLocks/>
          </p:cNvSpPr>
          <p:nvPr/>
        </p:nvSpPr>
        <p:spPr bwMode="auto">
          <a:xfrm>
            <a:off x="4648200" y="3200400"/>
            <a:ext cx="2743200" cy="1752600"/>
          </a:xfrm>
          <a:custGeom>
            <a:avLst/>
            <a:gdLst>
              <a:gd name="T0" fmla="*/ 2147483647 w 1728"/>
              <a:gd name="T1" fmla="*/ 2147483647 h 1200"/>
              <a:gd name="T2" fmla="*/ 2147483647 w 1728"/>
              <a:gd name="T3" fmla="*/ 2147483647 h 1200"/>
              <a:gd name="T4" fmla="*/ 2147483647 w 1728"/>
              <a:gd name="T5" fmla="*/ 0 h 1200"/>
              <a:gd name="T6" fmla="*/ 0 w 1728"/>
              <a:gd name="T7" fmla="*/ 0 h 1200"/>
              <a:gd name="T8" fmla="*/ 0 60000 65536"/>
              <a:gd name="T9" fmla="*/ 0 60000 65536"/>
              <a:gd name="T10" fmla="*/ 0 60000 65536"/>
              <a:gd name="T11" fmla="*/ 0 60000 65536"/>
              <a:gd name="T12" fmla="*/ 0 w 1728"/>
              <a:gd name="T13" fmla="*/ 0 h 1200"/>
              <a:gd name="T14" fmla="*/ 1728 w 1728"/>
              <a:gd name="T15" fmla="*/ 1200 h 1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28" h="1200">
                <a:moveTo>
                  <a:pt x="1728" y="1200"/>
                </a:moveTo>
                <a:lnTo>
                  <a:pt x="720" y="1200"/>
                </a:lnTo>
                <a:lnTo>
                  <a:pt x="72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folHlink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29"/>
          <p:cNvSpPr/>
          <p:nvPr/>
        </p:nvSpPr>
        <p:spPr bwMode="auto">
          <a:xfrm>
            <a:off x="3670300" y="1198563"/>
            <a:ext cx="2644775" cy="431800"/>
          </a:xfrm>
          <a:custGeom>
            <a:avLst/>
            <a:gdLst>
              <a:gd name="connsiteX0" fmla="*/ 2644346 w 2644346"/>
              <a:gd name="connsiteY0" fmla="*/ 0 h 432487"/>
              <a:gd name="connsiteX1" fmla="*/ 1161535 w 2644346"/>
              <a:gd name="connsiteY1" fmla="*/ 0 h 432487"/>
              <a:gd name="connsiteX2" fmla="*/ 0 w 2644346"/>
              <a:gd name="connsiteY2" fmla="*/ 432487 h 43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4346" h="432487">
                <a:moveTo>
                  <a:pt x="2644346" y="0"/>
                </a:moveTo>
                <a:lnTo>
                  <a:pt x="1161535" y="0"/>
                </a:lnTo>
                <a:lnTo>
                  <a:pt x="0" y="432487"/>
                </a:lnTo>
              </a:path>
            </a:pathLst>
          </a:custGeom>
          <a:noFill/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0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0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0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0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0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0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0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2" grpId="0" animBg="1"/>
      <p:bldP spid="501783" grpId="0" animBg="1"/>
      <p:bldP spid="501784" grpId="0" animBg="1"/>
      <p:bldP spid="501785" grpId="0" animBg="1"/>
      <p:bldP spid="501786" grpId="0" animBg="1"/>
      <p:bldP spid="501787" grpId="0" animBg="1"/>
      <p:bldP spid="50178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28A3D55-3B9C-406E-AC15-7084BB6F15E4}" type="slidenum">
              <a:rPr lang="en-US" smtClean="0">
                <a:solidFill>
                  <a:schemeClr val="tx2"/>
                </a:solidFill>
              </a:rPr>
              <a:pPr/>
              <a:t>2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772400" cy="62388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Chapter 3 Outline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924800" cy="5334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 smtClean="0"/>
              <a:t>Overview of SOA Development Platforms 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Basic ASP </a:t>
            </a:r>
            <a:r>
              <a:rPr lang="en-US" dirty="0" err="1" smtClean="0"/>
              <a:t>.Net</a:t>
            </a:r>
            <a:r>
              <a:rPr lang="en-US" dirty="0" smtClean="0"/>
              <a:t> Web Services and Applications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/>
              <a:t>Service </a:t>
            </a:r>
            <a:r>
              <a:rPr lang="en-US" dirty="0"/>
              <a:t>development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/>
              <a:t>Service </a:t>
            </a:r>
            <a:r>
              <a:rPr lang="en-US" dirty="0"/>
              <a:t>hosting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/>
              <a:t>Service registration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A</a:t>
            </a:r>
            <a:r>
              <a:rPr lang="en-US" dirty="0" smtClean="0"/>
              <a:t>pplication building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 smtClean="0"/>
              <a:t>Java-based Development</a:t>
            </a:r>
          </a:p>
          <a:p>
            <a:pPr eaLnBrk="1" hangingPunct="1">
              <a:lnSpc>
                <a:spcPct val="120000"/>
              </a:lnSpc>
            </a:pPr>
            <a:endParaRPr lang="en-US" dirty="0" smtClean="0"/>
          </a:p>
        </p:txBody>
      </p:sp>
      <p:sp>
        <p:nvSpPr>
          <p:cNvPr id="12293" name="Rectangle 13"/>
          <p:cNvSpPr>
            <a:spLocks noChangeArrowheads="1"/>
          </p:cNvSpPr>
          <p:nvPr/>
        </p:nvSpPr>
        <p:spPr bwMode="auto">
          <a:xfrm>
            <a:off x="533400" y="3810000"/>
            <a:ext cx="5715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/>
          </a:p>
        </p:txBody>
      </p:sp>
      <p:grpSp>
        <p:nvGrpSpPr>
          <p:cNvPr id="10" name="Group 9"/>
          <p:cNvGrpSpPr/>
          <p:nvPr/>
        </p:nvGrpSpPr>
        <p:grpSpPr>
          <a:xfrm>
            <a:off x="1245835" y="2333478"/>
            <a:ext cx="7728075" cy="2291748"/>
            <a:chOff x="1245835" y="2333478"/>
            <a:chExt cx="7728075" cy="2291748"/>
          </a:xfrm>
        </p:grpSpPr>
        <p:grpSp>
          <p:nvGrpSpPr>
            <p:cNvPr id="4" name="Group 3"/>
            <p:cNvGrpSpPr/>
            <p:nvPr/>
          </p:nvGrpSpPr>
          <p:grpSpPr>
            <a:xfrm>
              <a:off x="5482740" y="3203297"/>
              <a:ext cx="3491170" cy="1421929"/>
              <a:chOff x="4967030" y="2973629"/>
              <a:chExt cx="3491170" cy="1421929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5346505" y="2973630"/>
                <a:ext cx="3111695" cy="14219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eaLnBrk="1" hangingPunct="1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dirty="0" smtClean="0"/>
                  <a:t>ASP </a:t>
                </a:r>
                <a:r>
                  <a:rPr lang="en-US" dirty="0" err="1" smtClean="0"/>
                  <a:t>.Net</a:t>
                </a:r>
                <a:r>
                  <a:rPr lang="en-US" dirty="0" smtClean="0"/>
                  <a:t> service (.</a:t>
                </a:r>
                <a:r>
                  <a:rPr lang="en-US" dirty="0" err="1" smtClean="0"/>
                  <a:t>asmx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marL="285750" indent="-285750" eaLnBrk="1" hangingPunct="1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rgbClr val="0000FF"/>
                    </a:solidFill>
                  </a:rPr>
                  <a:t>WCF service (.svc)</a:t>
                </a:r>
                <a:endParaRPr lang="en-US" dirty="0">
                  <a:solidFill>
                    <a:srgbClr val="0000FF"/>
                  </a:solidFill>
                </a:endParaRPr>
              </a:p>
              <a:p>
                <a:pPr marL="285750" indent="-285750" eaLnBrk="1" hangingPunct="1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dirty="0" smtClean="0"/>
                  <a:t>RESTful service</a:t>
                </a:r>
              </a:p>
              <a:p>
                <a:pPr marL="285750" indent="-285750" eaLnBrk="1" hangingPunct="1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dirty="0" smtClean="0"/>
                  <a:t>Workflow service (.</a:t>
                </a:r>
                <a:r>
                  <a:rPr lang="en-US" dirty="0" err="1" smtClean="0"/>
                  <a:t>xamlx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3" name="Left Brace 2"/>
              <p:cNvSpPr/>
              <p:nvPr/>
            </p:nvSpPr>
            <p:spPr bwMode="auto">
              <a:xfrm>
                <a:off x="4967030" y="2973629"/>
                <a:ext cx="379475" cy="1212338"/>
              </a:xfrm>
              <a:prstGeom prst="lef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245835" y="2333478"/>
              <a:ext cx="3344185" cy="56425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en-US" sz="2800" b="1" dirty="0" smtClean="0">
                  <a:solidFill>
                    <a:srgbClr val="0000FF"/>
                  </a:solidFill>
                </a:rPr>
                <a:t>Service </a:t>
              </a:r>
              <a:r>
                <a:rPr lang="en-US" sz="2800" b="1" dirty="0">
                  <a:solidFill>
                    <a:srgbClr val="0000FF"/>
                  </a:solidFill>
                </a:rPr>
                <a:t>development</a:t>
              </a: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4456253" y="2673752"/>
              <a:ext cx="937550" cy="1136248"/>
            </a:xfrm>
            <a:custGeom>
              <a:avLst/>
              <a:gdLst>
                <a:gd name="connsiteX0" fmla="*/ 0 w 937550"/>
                <a:gd name="connsiteY0" fmla="*/ 0 h 1064871"/>
                <a:gd name="connsiteX1" fmla="*/ 717631 w 937550"/>
                <a:gd name="connsiteY1" fmla="*/ 0 h 1064871"/>
                <a:gd name="connsiteX2" fmla="*/ 717631 w 937550"/>
                <a:gd name="connsiteY2" fmla="*/ 1064871 h 1064871"/>
                <a:gd name="connsiteX3" fmla="*/ 937550 w 937550"/>
                <a:gd name="connsiteY3" fmla="*/ 1064871 h 1064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550" h="1064871">
                  <a:moveTo>
                    <a:pt x="0" y="0"/>
                  </a:moveTo>
                  <a:lnTo>
                    <a:pt x="717631" y="0"/>
                  </a:lnTo>
                  <a:lnTo>
                    <a:pt x="717631" y="1064871"/>
                  </a:lnTo>
                  <a:lnTo>
                    <a:pt x="937550" y="1064871"/>
                  </a:lnTo>
                </a:path>
              </a:pathLst>
            </a:cu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179160" y="2511965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Lecture 10</a:t>
            </a: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88945" y="3241876"/>
            <a:ext cx="3265933" cy="2971183"/>
            <a:chOff x="3888945" y="3241876"/>
            <a:chExt cx="3265933" cy="2971183"/>
          </a:xfrm>
        </p:grpSpPr>
        <p:sp>
          <p:nvSpPr>
            <p:cNvPr id="5" name="TextBox 4"/>
            <p:cNvSpPr txBox="1"/>
            <p:nvPr/>
          </p:nvSpPr>
          <p:spPr>
            <a:xfrm>
              <a:off x="5647734" y="5012730"/>
              <a:ext cx="150714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Lecture 11</a:t>
              </a:r>
            </a:p>
            <a:p>
              <a:r>
                <a:rPr lang="en-US" sz="2400" dirty="0" smtClean="0"/>
                <a:t>Lecture 12</a:t>
              </a:r>
            </a:p>
            <a:p>
              <a:r>
                <a:rPr lang="en-US" sz="2400" dirty="0" smtClean="0"/>
                <a:t>Lecture 13</a:t>
              </a:r>
              <a:endParaRPr lang="en-US" sz="2400" dirty="0"/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4217268" y="3851869"/>
              <a:ext cx="1430466" cy="13992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3888945" y="3241876"/>
              <a:ext cx="1783532" cy="20092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>
              <a:endCxn id="5" idx="1"/>
            </p:cNvCxnSpPr>
            <p:nvPr/>
          </p:nvCxnSpPr>
          <p:spPr bwMode="auto">
            <a:xfrm>
              <a:off x="4369668" y="4534314"/>
              <a:ext cx="1278066" cy="10785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>
              <a:off x="4611860" y="5120623"/>
              <a:ext cx="1035874" cy="81291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61" name="AutoShape 9"/>
          <p:cNvSpPr>
            <a:spLocks noChangeArrowheads="1"/>
          </p:cNvSpPr>
          <p:nvPr/>
        </p:nvSpPr>
        <p:spPr bwMode="auto">
          <a:xfrm>
            <a:off x="4014788" y="1028700"/>
            <a:ext cx="1030287" cy="685800"/>
          </a:xfrm>
          <a:prstGeom prst="wedgeRoundRectCallout">
            <a:avLst>
              <a:gd name="adj1" fmla="val -231241"/>
              <a:gd name="adj2" fmla="val 90292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Root node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6CBBDD-ACBF-4ED5-A948-69059CA16850}" type="slidenum">
              <a:rPr lang="en-US" smtClean="0">
                <a:solidFill>
                  <a:schemeClr val="tx2"/>
                </a:solidFill>
              </a:rPr>
              <a:pPr/>
              <a:t>20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WSDL Code Example (Namespaces)</a:t>
            </a:r>
            <a:endParaRPr lang="en-US" smtClean="0">
              <a:ea typeface="宋体" pitchFamily="2" charset="-122"/>
            </a:endParaRP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74088" cy="3276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 smtClean="0">
                <a:latin typeface="Arial" charset="0"/>
              </a:rPr>
              <a:t>&lt;?xml version="1.0"?&gt;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 smtClean="0">
                <a:latin typeface="Arial" charset="0"/>
              </a:rPr>
              <a:t>&lt;</a:t>
            </a:r>
            <a:r>
              <a:rPr lang="en-US" sz="2400" b="1" dirty="0" smtClean="0">
                <a:latin typeface="Arial" charset="0"/>
              </a:rPr>
              <a:t>definitions</a:t>
            </a:r>
            <a:r>
              <a:rPr lang="en-US" sz="2400" dirty="0" smtClean="0">
                <a:latin typeface="Arial" charset="0"/>
              </a:rPr>
              <a:t> name="</a:t>
            </a:r>
            <a:r>
              <a:rPr lang="en-US" sz="2400" dirty="0" err="1" smtClean="0">
                <a:latin typeface="Arial" charset="0"/>
              </a:rPr>
              <a:t>StockQuote</a:t>
            </a:r>
            <a:r>
              <a:rPr lang="en-US" sz="2400" dirty="0" smtClean="0">
                <a:latin typeface="Arial" charset="0"/>
              </a:rPr>
              <a:t>" </a:t>
            </a:r>
            <a:r>
              <a:rPr lang="en-US" sz="2400" dirty="0" err="1" smtClean="0">
                <a:latin typeface="Arial" charset="0"/>
              </a:rPr>
              <a:t>targetNamespace</a:t>
            </a:r>
            <a:r>
              <a:rPr lang="en-US" sz="2400" dirty="0" smtClean="0">
                <a:latin typeface="Arial" charset="0"/>
              </a:rPr>
              <a:t>="http://example.com/</a:t>
            </a:r>
            <a:r>
              <a:rPr lang="en-US" sz="2400" dirty="0" err="1" smtClean="0">
                <a:latin typeface="Arial" charset="0"/>
              </a:rPr>
              <a:t>stockquote.wsdl</a:t>
            </a:r>
            <a:r>
              <a:rPr lang="en-US" sz="2400" dirty="0" smtClean="0">
                <a:latin typeface="Arial" charset="0"/>
              </a:rPr>
              <a:t>"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 smtClean="0">
                <a:latin typeface="Arial" charset="0"/>
              </a:rPr>
              <a:t>	</a:t>
            </a:r>
            <a:r>
              <a:rPr lang="en-US" sz="2400" dirty="0" err="1" smtClean="0">
                <a:latin typeface="Arial" charset="0"/>
              </a:rPr>
              <a:t>xmlns:</a:t>
            </a:r>
            <a:r>
              <a:rPr lang="en-US" sz="2400" dirty="0" err="1" smtClean="0">
                <a:solidFill>
                  <a:srgbClr val="FF0000"/>
                </a:solidFill>
                <a:latin typeface="Arial" charset="0"/>
              </a:rPr>
              <a:t>tns</a:t>
            </a:r>
            <a:r>
              <a:rPr lang="en-US" sz="2400" dirty="0" smtClean="0">
                <a:latin typeface="Arial" charset="0"/>
              </a:rPr>
              <a:t>="http://example.com/</a:t>
            </a:r>
            <a:r>
              <a:rPr lang="en-US" sz="2400" dirty="0" err="1" smtClean="0">
                <a:latin typeface="Arial" charset="0"/>
              </a:rPr>
              <a:t>stockquote.wsdl</a:t>
            </a:r>
            <a:r>
              <a:rPr lang="en-US" sz="2400" dirty="0" smtClean="0">
                <a:latin typeface="Arial" charset="0"/>
              </a:rPr>
              <a:t>"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 smtClean="0">
                <a:latin typeface="Arial" charset="0"/>
              </a:rPr>
              <a:t>	</a:t>
            </a:r>
            <a:r>
              <a:rPr lang="en-US" sz="2400" b="1" dirty="0" smtClean="0">
                <a:solidFill>
                  <a:schemeClr val="folHlink"/>
                </a:solidFill>
                <a:latin typeface="Arial" charset="0"/>
              </a:rPr>
              <a:t>xmlns:</a:t>
            </a:r>
            <a:r>
              <a:rPr lang="en-US" sz="2400" b="1" dirty="0" smtClean="0">
                <a:solidFill>
                  <a:srgbClr val="FF0000"/>
                </a:solidFill>
                <a:latin typeface="Arial" charset="0"/>
              </a:rPr>
              <a:t>xsd1</a:t>
            </a:r>
            <a:r>
              <a:rPr lang="en-US" sz="2400" b="1" dirty="0" smtClean="0">
                <a:solidFill>
                  <a:schemeClr val="folHlink"/>
                </a:solidFill>
                <a:latin typeface="Arial" charset="0"/>
              </a:rPr>
              <a:t>="http://example.com/stockquote.xsd"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 smtClean="0">
                <a:latin typeface="Arial" charset="0"/>
              </a:rPr>
              <a:t>	</a:t>
            </a:r>
            <a:r>
              <a:rPr lang="en-US" sz="2400" dirty="0" err="1" smtClean="0">
                <a:latin typeface="Arial" charset="0"/>
              </a:rPr>
              <a:t>xmlns:</a:t>
            </a:r>
            <a:r>
              <a:rPr lang="en-US" sz="2400" dirty="0" err="1" smtClean="0">
                <a:solidFill>
                  <a:srgbClr val="FF0000"/>
                </a:solidFill>
                <a:latin typeface="Arial" charset="0"/>
              </a:rPr>
              <a:t>soap</a:t>
            </a:r>
            <a:r>
              <a:rPr lang="en-US" sz="2400" dirty="0" smtClean="0">
                <a:latin typeface="Arial" charset="0"/>
              </a:rPr>
              <a:t>="http://schemas.xmlsoap.org/</a:t>
            </a:r>
            <a:r>
              <a:rPr lang="en-US" sz="2400" dirty="0" err="1" smtClean="0">
                <a:latin typeface="Arial" charset="0"/>
              </a:rPr>
              <a:t>wsdl</a:t>
            </a:r>
            <a:r>
              <a:rPr lang="en-US" sz="2400" dirty="0" smtClean="0">
                <a:latin typeface="Arial" charset="0"/>
              </a:rPr>
              <a:t>/soap/"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 smtClean="0">
                <a:latin typeface="Arial" charset="0"/>
              </a:rPr>
              <a:t>	</a:t>
            </a:r>
            <a:r>
              <a:rPr lang="en-US" sz="2400" dirty="0" err="1" smtClean="0">
                <a:latin typeface="Arial" charset="0"/>
              </a:rPr>
              <a:t>xmlns</a:t>
            </a:r>
            <a:r>
              <a:rPr lang="en-US" sz="2400" dirty="0" smtClean="0">
                <a:latin typeface="Arial" charset="0"/>
              </a:rPr>
              <a:t>="http://schemas.xmlsoap.org/</a:t>
            </a:r>
            <a:r>
              <a:rPr lang="en-US" sz="2400" dirty="0" err="1" smtClean="0">
                <a:latin typeface="Arial" charset="0"/>
              </a:rPr>
              <a:t>wsdl</a:t>
            </a:r>
            <a:r>
              <a:rPr lang="en-US" sz="2400" dirty="0" smtClean="0">
                <a:latin typeface="Arial" charset="0"/>
              </a:rPr>
              <a:t>/"&gt;</a:t>
            </a:r>
          </a:p>
        </p:txBody>
      </p:sp>
      <p:sp>
        <p:nvSpPr>
          <p:cNvPr id="484357" name="AutoShape 5"/>
          <p:cNvSpPr>
            <a:spLocks noChangeArrowheads="1"/>
          </p:cNvSpPr>
          <p:nvPr/>
        </p:nvSpPr>
        <p:spPr bwMode="auto">
          <a:xfrm>
            <a:off x="3657600" y="5181600"/>
            <a:ext cx="1600200" cy="990600"/>
          </a:xfrm>
          <a:prstGeom prst="wedgeRoundRectCallout">
            <a:avLst>
              <a:gd name="adj1" fmla="val -87995"/>
              <a:gd name="adj2" fmla="val -6554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Or, the types could be defined here</a:t>
            </a:r>
          </a:p>
        </p:txBody>
      </p:sp>
      <p:sp>
        <p:nvSpPr>
          <p:cNvPr id="484358" name="AutoShape 6"/>
          <p:cNvSpPr>
            <a:spLocks noChangeArrowheads="1"/>
          </p:cNvSpPr>
          <p:nvPr/>
        </p:nvSpPr>
        <p:spPr bwMode="auto">
          <a:xfrm>
            <a:off x="7848600" y="4876800"/>
            <a:ext cx="1219200" cy="1600200"/>
          </a:xfrm>
          <a:prstGeom prst="wedgeRoundRectCallout">
            <a:avLst>
              <a:gd name="adj1" fmla="val -27009"/>
              <a:gd name="adj2" fmla="val -141259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/>
              <a:t>Put types definition in a separate page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09600" y="4648200"/>
            <a:ext cx="2455863" cy="1524000"/>
            <a:chOff x="336" y="2928"/>
            <a:chExt cx="1824" cy="960"/>
          </a:xfrm>
        </p:grpSpPr>
        <p:sp>
          <p:nvSpPr>
            <p:cNvPr id="32783" name="Rectangle 4"/>
            <p:cNvSpPr>
              <a:spLocks noChangeArrowheads="1"/>
            </p:cNvSpPr>
            <p:nvPr/>
          </p:nvSpPr>
          <p:spPr bwMode="auto">
            <a:xfrm>
              <a:off x="336" y="2928"/>
              <a:ext cx="1824" cy="960"/>
            </a:xfrm>
            <a:prstGeom prst="rect">
              <a:avLst/>
            </a:prstGeom>
            <a:noFill/>
            <a:ln w="12700">
              <a:solidFill>
                <a:schemeClr val="folHlink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Rectangle 7"/>
            <p:cNvSpPr>
              <a:spLocks noChangeArrowheads="1"/>
            </p:cNvSpPr>
            <p:nvPr/>
          </p:nvSpPr>
          <p:spPr bwMode="auto">
            <a:xfrm>
              <a:off x="432" y="2975"/>
              <a:ext cx="1587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de-DE" sz="24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&lt;types&gt;</a:t>
              </a:r>
            </a:p>
            <a:p>
              <a:pPr>
                <a:defRPr/>
              </a:pPr>
              <a:r>
                <a:rPr lang="de-DE" sz="24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	...</a:t>
              </a:r>
            </a:p>
            <a:p>
              <a:pPr>
                <a:defRPr/>
              </a:pPr>
              <a:r>
                <a:rPr lang="en-US" sz="2400" dirty="0">
                  <a:solidFill>
                    <a:schemeClr val="bg1">
                      <a:lumMod val="50000"/>
                    </a:schemeClr>
                  </a:solidFill>
                  <a:latin typeface="Arial" charset="0"/>
                </a:rPr>
                <a:t>&lt;/types&gt;</a:t>
              </a:r>
            </a:p>
          </p:txBody>
        </p:sp>
      </p:grpSp>
      <p:sp>
        <p:nvSpPr>
          <p:cNvPr id="484362" name="AutoShape 10"/>
          <p:cNvSpPr>
            <a:spLocks noChangeArrowheads="1"/>
          </p:cNvSpPr>
          <p:nvPr/>
        </p:nvSpPr>
        <p:spPr bwMode="auto">
          <a:xfrm>
            <a:off x="5558635" y="1028700"/>
            <a:ext cx="1587008" cy="952500"/>
          </a:xfrm>
          <a:prstGeom prst="wedgeRoundRectCallout">
            <a:avLst>
              <a:gd name="adj1" fmla="val -60229"/>
              <a:gd name="adj2" fmla="val 86667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Declare Namespaces and </a:t>
            </a:r>
            <a:r>
              <a:rPr lang="en-US" dirty="0">
                <a:solidFill>
                  <a:srgbClr val="FF0000"/>
                </a:solidFill>
              </a:rPr>
              <a:t>qualifiers</a:t>
            </a:r>
          </a:p>
        </p:txBody>
      </p:sp>
      <p:sp>
        <p:nvSpPr>
          <p:cNvPr id="484365" name="Rectangle 13"/>
          <p:cNvSpPr>
            <a:spLocks noChangeArrowheads="1"/>
          </p:cNvSpPr>
          <p:nvPr/>
        </p:nvSpPr>
        <p:spPr bwMode="auto">
          <a:xfrm>
            <a:off x="1600200" y="2819400"/>
            <a:ext cx="533400" cy="3048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366" name="Rectangle 14"/>
          <p:cNvSpPr>
            <a:spLocks noChangeArrowheads="1"/>
          </p:cNvSpPr>
          <p:nvPr/>
        </p:nvSpPr>
        <p:spPr bwMode="auto">
          <a:xfrm>
            <a:off x="1790700" y="3276600"/>
            <a:ext cx="685800" cy="3048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367" name="Rectangle 15"/>
          <p:cNvSpPr>
            <a:spLocks noChangeArrowheads="1"/>
          </p:cNvSpPr>
          <p:nvPr/>
        </p:nvSpPr>
        <p:spPr bwMode="auto">
          <a:xfrm>
            <a:off x="1600200" y="3810000"/>
            <a:ext cx="876300" cy="3048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368" name="Rectangle 16"/>
          <p:cNvSpPr>
            <a:spLocks noChangeArrowheads="1"/>
          </p:cNvSpPr>
          <p:nvPr/>
        </p:nvSpPr>
        <p:spPr bwMode="auto">
          <a:xfrm>
            <a:off x="3581400" y="6477000"/>
            <a:ext cx="685800" cy="3048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4369" name="Text Box 17"/>
          <p:cNvSpPr txBox="1">
            <a:spLocks noChangeArrowheads="1"/>
          </p:cNvSpPr>
          <p:nvPr/>
        </p:nvSpPr>
        <p:spPr bwMode="auto">
          <a:xfrm>
            <a:off x="4267200" y="6477000"/>
            <a:ext cx="287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Qualifiers to define the scope</a:t>
            </a:r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7380420" y="790575"/>
            <a:ext cx="1763580" cy="952500"/>
          </a:xfrm>
          <a:prstGeom prst="wedgeRoundRectCallout">
            <a:avLst>
              <a:gd name="adj1" fmla="val -73912"/>
              <a:gd name="adj2" fmla="val 26667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 smtClean="0"/>
              <a:t>Namespaces link to external definitions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4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8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61" grpId="0" animBg="1"/>
      <p:bldP spid="484357" grpId="0" animBg="1"/>
      <p:bldP spid="484358" grpId="0" animBg="1"/>
      <p:bldP spid="484362" grpId="0" animBg="1"/>
      <p:bldP spid="484365" grpId="0" animBg="1"/>
      <p:bldP spid="484366" grpId="0" animBg="1"/>
      <p:bldP spid="484367" grpId="0" animBg="1"/>
      <p:bldP spid="484368" grpId="0" animBg="1"/>
      <p:bldP spid="484369" grpId="0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CC393F-815D-4D69-8907-68BF12360101}" type="slidenum">
              <a:rPr lang="en-US" smtClean="0">
                <a:solidFill>
                  <a:schemeClr val="tx2"/>
                </a:solidFill>
              </a:rPr>
              <a:pPr/>
              <a:t>21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WSDL Code Example (</a:t>
            </a:r>
            <a:r>
              <a:rPr lang="en-US" altLang="zh-CN" dirty="0" err="1" smtClean="0">
                <a:ea typeface="宋体" pitchFamily="2" charset="-122"/>
              </a:rPr>
              <a:t>TypeDef</a:t>
            </a:r>
            <a:r>
              <a:rPr lang="en-US" altLang="zh-CN" dirty="0" smtClean="0">
                <a:ea typeface="宋体" pitchFamily="2" charset="-122"/>
              </a:rPr>
              <a:t>)</a:t>
            </a:r>
            <a:endParaRPr lang="en-US" dirty="0" smtClean="0">
              <a:ea typeface="宋体" pitchFamily="2" charset="-122"/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26488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 smtClean="0">
                <a:latin typeface="Arial" charset="0"/>
              </a:rPr>
              <a:t>	</a:t>
            </a:r>
            <a:r>
              <a:rPr lang="de-DE" sz="2000" dirty="0" smtClean="0">
                <a:latin typeface="Arial" charset="0"/>
              </a:rPr>
              <a:t>&lt;</a:t>
            </a:r>
            <a:r>
              <a:rPr lang="de-DE" sz="2000" b="1" dirty="0" smtClean="0">
                <a:latin typeface="Arial" charset="0"/>
              </a:rPr>
              <a:t>types</a:t>
            </a:r>
            <a:r>
              <a:rPr lang="de-DE" sz="2000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de-DE" sz="2000" dirty="0" smtClean="0">
                <a:latin typeface="Arial" charset="0"/>
              </a:rPr>
              <a:t>		&lt;schema targetNamespace="http://example.com/stockquote.xsd"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de-DE" sz="2000" dirty="0" smtClean="0">
                <a:latin typeface="Arial" charset="0"/>
              </a:rPr>
              <a:t>			xmlns="http://www.w3.org/2000/10/XMLSchema"&gt;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de-DE" sz="2000" dirty="0" smtClean="0">
                <a:latin typeface="Arial" charset="0"/>
              </a:rPr>
              <a:t>			</a:t>
            </a:r>
            <a:r>
              <a:rPr lang="en-US" sz="2000" dirty="0" smtClean="0">
                <a:latin typeface="Arial" charset="0"/>
              </a:rPr>
              <a:t>&lt;element name="</a:t>
            </a:r>
            <a:r>
              <a:rPr lang="en-US" sz="2000" b="1" dirty="0" err="1" smtClean="0">
                <a:solidFill>
                  <a:schemeClr val="folHlink"/>
                </a:solidFill>
                <a:latin typeface="Arial" charset="0"/>
              </a:rPr>
              <a:t>TradePriceRequest</a:t>
            </a:r>
            <a:r>
              <a:rPr lang="en-US" sz="2000" dirty="0" smtClean="0">
                <a:latin typeface="Arial" charset="0"/>
              </a:rPr>
              <a:t>"&gt;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 smtClean="0">
                <a:latin typeface="Arial" charset="0"/>
              </a:rPr>
              <a:t>				&lt;</a:t>
            </a:r>
            <a:r>
              <a:rPr lang="en-US" sz="2000" dirty="0" err="1" smtClean="0">
                <a:latin typeface="Arial" charset="0"/>
              </a:rPr>
              <a:t>complexType</a:t>
            </a:r>
            <a:r>
              <a:rPr lang="en-US" sz="2000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 smtClean="0">
                <a:latin typeface="Arial" charset="0"/>
              </a:rPr>
              <a:t>					&lt;all&gt; &lt;element name="</a:t>
            </a:r>
            <a:r>
              <a:rPr lang="en-US" sz="2000" dirty="0" err="1" smtClean="0">
                <a:latin typeface="Arial" charset="0"/>
              </a:rPr>
              <a:t>tickerSymbol</a:t>
            </a:r>
            <a:r>
              <a:rPr lang="en-US" sz="2000" dirty="0" smtClean="0">
                <a:latin typeface="Arial" charset="0"/>
              </a:rPr>
              <a:t>" type="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string</a:t>
            </a:r>
            <a:r>
              <a:rPr lang="en-US" sz="2000" dirty="0" smtClean="0">
                <a:latin typeface="Arial" charset="0"/>
              </a:rPr>
              <a:t>"/&gt; &lt;/all&gt;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 smtClean="0">
                <a:latin typeface="Arial" charset="0"/>
              </a:rPr>
              <a:t>				&lt;/</a:t>
            </a:r>
            <a:r>
              <a:rPr lang="en-US" sz="2000" dirty="0" err="1" smtClean="0">
                <a:latin typeface="Arial" charset="0"/>
              </a:rPr>
              <a:t>complexType</a:t>
            </a:r>
            <a:r>
              <a:rPr lang="en-US" sz="2000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 smtClean="0">
                <a:latin typeface="Arial" charset="0"/>
              </a:rPr>
              <a:t>			&lt;/element&gt;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 smtClean="0">
                <a:latin typeface="Arial" charset="0"/>
              </a:rPr>
              <a:t>			&lt;element name="</a:t>
            </a:r>
            <a:r>
              <a:rPr lang="en-US" sz="2000" b="1" dirty="0" err="1" smtClean="0">
                <a:solidFill>
                  <a:schemeClr val="folHlink"/>
                </a:solidFill>
                <a:latin typeface="Arial" charset="0"/>
              </a:rPr>
              <a:t>TradePrice</a:t>
            </a:r>
            <a:r>
              <a:rPr lang="en-US" sz="2000" dirty="0" smtClean="0">
                <a:latin typeface="Arial" charset="0"/>
              </a:rPr>
              <a:t>"&gt;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 smtClean="0">
                <a:latin typeface="Arial" charset="0"/>
              </a:rPr>
              <a:t>				&lt;</a:t>
            </a:r>
            <a:r>
              <a:rPr lang="en-US" sz="2000" dirty="0" err="1" smtClean="0">
                <a:latin typeface="Arial" charset="0"/>
              </a:rPr>
              <a:t>complexType</a:t>
            </a:r>
            <a:r>
              <a:rPr lang="en-US" sz="2000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 smtClean="0">
                <a:latin typeface="Arial" charset="0"/>
              </a:rPr>
              <a:t>					&lt;all&gt; &lt;element name="price" type="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float</a:t>
            </a:r>
            <a:r>
              <a:rPr lang="en-US" sz="2000" dirty="0" smtClean="0">
                <a:latin typeface="Arial" charset="0"/>
              </a:rPr>
              <a:t>"/&gt;&lt;/all&gt;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 smtClean="0">
                <a:latin typeface="Arial" charset="0"/>
              </a:rPr>
              <a:t>				&lt;/</a:t>
            </a:r>
            <a:r>
              <a:rPr lang="en-US" sz="2000" dirty="0" err="1" smtClean="0">
                <a:latin typeface="Arial" charset="0"/>
              </a:rPr>
              <a:t>complexType</a:t>
            </a:r>
            <a:r>
              <a:rPr lang="en-US" sz="2000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 smtClean="0">
                <a:latin typeface="Arial" charset="0"/>
              </a:rPr>
              <a:t>			&lt;/element&gt;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 smtClean="0">
                <a:latin typeface="Arial" charset="0"/>
              </a:rPr>
              <a:t>		&lt;/schema&gt;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000" dirty="0" smtClean="0">
                <a:latin typeface="Arial" charset="0"/>
              </a:rPr>
              <a:t>	&lt;/</a:t>
            </a:r>
            <a:r>
              <a:rPr lang="en-US" sz="2000" b="1" dirty="0" smtClean="0">
                <a:latin typeface="Arial" charset="0"/>
              </a:rPr>
              <a:t>types</a:t>
            </a:r>
            <a:r>
              <a:rPr lang="en-US" sz="2000" dirty="0" smtClean="0">
                <a:latin typeface="Arial" charset="0"/>
              </a:rPr>
              <a:t>&gt;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457200" y="914400"/>
            <a:ext cx="825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folHlink"/>
                </a:solidFill>
              </a:rPr>
              <a:t>The types are defined in "http://example.com/stockquote.xsd"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200" y="2286000"/>
            <a:ext cx="596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600">
                <a:sym typeface="Wingdings" pitchFamily="2" charset="2"/>
              </a:rPr>
              <a:t></a:t>
            </a:r>
            <a:endParaRPr lang="en-US" sz="360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57200" y="4002088"/>
            <a:ext cx="596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600">
                <a:sym typeface="Wingdings" pitchFamily="2" charset="2"/>
              </a:rPr>
              <a:t></a:t>
            </a:r>
            <a:endParaRPr lang="en-US" sz="360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4583906" y="5621110"/>
            <a:ext cx="3753883" cy="1151845"/>
          </a:xfrm>
          <a:prstGeom prst="wedgeRoundRectCallout">
            <a:avLst>
              <a:gd name="adj1" fmla="val -47469"/>
              <a:gd name="adj2" fmla="val -81862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Typedef in C/C++</a:t>
            </a:r>
          </a:p>
          <a:p>
            <a:r>
              <a:rPr lang="en-US" sz="2000" dirty="0">
                <a:solidFill>
                  <a:srgbClr val="0000FF"/>
                </a:solidFill>
              </a:rPr>
              <a:t>typedef </a:t>
            </a:r>
            <a:r>
              <a:rPr lang="en-US" sz="2000" dirty="0" err="1" smtClean="0">
                <a:solidFill>
                  <a:srgbClr val="0000FF"/>
                </a:solidFill>
              </a:rPr>
              <a:t>TradePriceRequest</a:t>
            </a:r>
            <a:r>
              <a:rPr lang="en-US" sz="2000" dirty="0" smtClean="0">
                <a:solidFill>
                  <a:srgbClr val="0000FF"/>
                </a:solidFill>
              </a:rPr>
              <a:t> string;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typedef </a:t>
            </a:r>
            <a:r>
              <a:rPr lang="en-US" sz="2000" dirty="0" err="1" smtClean="0">
                <a:solidFill>
                  <a:srgbClr val="0000FF"/>
                </a:solidFill>
              </a:rPr>
              <a:t>TradePrice</a:t>
            </a:r>
            <a:r>
              <a:rPr lang="en-US" sz="2000" dirty="0" smtClean="0">
                <a:solidFill>
                  <a:srgbClr val="0000FF"/>
                </a:solidFill>
              </a:rPr>
              <a:t> float;</a:t>
            </a:r>
            <a:endParaRPr lang="en-US" sz="2000" dirty="0">
              <a:solidFill>
                <a:srgbClr val="0000FF"/>
              </a:solidFill>
            </a:endParaRPr>
          </a:p>
          <a:p>
            <a:endParaRPr lang="en-US" sz="2000" dirty="0">
              <a:solidFill>
                <a:srgbClr val="0000FF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5027370" y="2821840"/>
            <a:ext cx="1821480" cy="3035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4269030" y="4496410"/>
            <a:ext cx="1821480" cy="3035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00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00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00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00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00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00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00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00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007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build="p"/>
      <p:bldP spid="6" grpId="0"/>
      <p:bldP spid="7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865AEF5-F196-4E97-A6DC-C577E85BDB1D}" type="slidenum">
              <a:rPr lang="en-US" smtClean="0">
                <a:solidFill>
                  <a:schemeClr val="tx2"/>
                </a:solidFill>
              </a:rPr>
              <a:pPr/>
              <a:t>22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>
                <a:ea typeface="宋体" pitchFamily="2" charset="-122"/>
              </a:rPr>
              <a:t>WSDL Code Example (message &amp; portType)</a:t>
            </a:r>
            <a:endParaRPr lang="en-US" sz="2800" smtClean="0">
              <a:ea typeface="宋体" pitchFamily="2" charset="-122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50288" cy="5867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 smtClean="0">
                <a:latin typeface="Arial" charset="0"/>
              </a:rPr>
              <a:t>	&lt;</a:t>
            </a:r>
            <a:r>
              <a:rPr lang="en-US" sz="2400" b="1" dirty="0" smtClean="0">
                <a:latin typeface="Arial" charset="0"/>
              </a:rPr>
              <a:t>message</a:t>
            </a:r>
            <a:r>
              <a:rPr lang="en-US" sz="2400" dirty="0" smtClean="0">
                <a:latin typeface="Arial" charset="0"/>
              </a:rPr>
              <a:t> name=</a:t>
            </a:r>
            <a:r>
              <a:rPr lang="de-DE" sz="2400" dirty="0" smtClean="0">
                <a:latin typeface="Arial" charset="0"/>
              </a:rPr>
              <a:t>"</a:t>
            </a:r>
            <a:r>
              <a:rPr lang="en-US" sz="2400" b="1" dirty="0" err="1" smtClean="0">
                <a:solidFill>
                  <a:srgbClr val="990000"/>
                </a:solidFill>
                <a:latin typeface="Arial" charset="0"/>
              </a:rPr>
              <a:t>GetLastTradePriceInput</a:t>
            </a:r>
            <a:r>
              <a:rPr lang="de-DE" sz="2400" dirty="0" smtClean="0">
                <a:latin typeface="Arial" charset="0"/>
              </a:rPr>
              <a:t>"</a:t>
            </a:r>
            <a:r>
              <a:rPr lang="en-US" sz="2400" dirty="0" smtClean="0">
                <a:latin typeface="Arial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 smtClean="0">
                <a:latin typeface="Arial" charset="0"/>
              </a:rPr>
              <a:t>		&lt;part name=“body” </a:t>
            </a:r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 smtClean="0">
                <a:latin typeface="Arial" charset="0"/>
              </a:rPr>
              <a:t>								element="</a:t>
            </a:r>
            <a:r>
              <a:rPr lang="en-US" sz="2400" b="1" dirty="0" smtClean="0">
                <a:solidFill>
                  <a:schemeClr val="folHlink"/>
                </a:solidFill>
                <a:latin typeface="Arial" charset="0"/>
              </a:rPr>
              <a:t>xsd1:TradePriceRequest</a:t>
            </a:r>
            <a:r>
              <a:rPr lang="en-US" sz="2400" dirty="0" smtClean="0">
                <a:latin typeface="Arial" charset="0"/>
              </a:rPr>
              <a:t>"/&gt;</a:t>
            </a:r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 smtClean="0">
                <a:latin typeface="Arial" charset="0"/>
              </a:rPr>
              <a:t>	&lt;/message&gt;</a:t>
            </a:r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 smtClean="0">
                <a:latin typeface="Arial" charset="0"/>
              </a:rPr>
              <a:t>	&lt;</a:t>
            </a:r>
            <a:r>
              <a:rPr lang="en-US" sz="2400" b="1" dirty="0" smtClean="0">
                <a:latin typeface="Arial" charset="0"/>
              </a:rPr>
              <a:t>message</a:t>
            </a:r>
            <a:r>
              <a:rPr lang="en-US" sz="2400" dirty="0" smtClean="0">
                <a:latin typeface="Arial" charset="0"/>
              </a:rPr>
              <a:t> name="</a:t>
            </a:r>
            <a:r>
              <a:rPr lang="en-US" sz="2400" b="1" dirty="0" err="1" smtClean="0">
                <a:solidFill>
                  <a:srgbClr val="008000"/>
                </a:solidFill>
                <a:latin typeface="Arial" charset="0"/>
              </a:rPr>
              <a:t>GetLastTradePriceOutput</a:t>
            </a:r>
            <a:r>
              <a:rPr lang="en-US" sz="2400" dirty="0" smtClean="0">
                <a:latin typeface="Arial" charset="0"/>
              </a:rPr>
              <a:t>"&gt;</a:t>
            </a:r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 smtClean="0">
                <a:latin typeface="Arial" charset="0"/>
              </a:rPr>
              <a:t>		&lt;part name=“body” element="</a:t>
            </a:r>
            <a:r>
              <a:rPr lang="en-US" sz="2400" b="1" dirty="0" smtClean="0">
                <a:solidFill>
                  <a:schemeClr val="folHlink"/>
                </a:solidFill>
                <a:latin typeface="Arial" charset="0"/>
              </a:rPr>
              <a:t>xsd1:TradePrice</a:t>
            </a:r>
            <a:r>
              <a:rPr lang="en-US" sz="2400" dirty="0" smtClean="0">
                <a:latin typeface="Arial" charset="0"/>
              </a:rPr>
              <a:t>"/&gt;</a:t>
            </a:r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 smtClean="0">
                <a:latin typeface="Arial" charset="0"/>
              </a:rPr>
              <a:t>	&lt;/message&gt;</a:t>
            </a:r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 smtClean="0">
                <a:latin typeface="Arial" charset="0"/>
              </a:rPr>
              <a:t>	&lt;</a:t>
            </a:r>
            <a:r>
              <a:rPr lang="en-US" sz="2400" b="1" dirty="0" err="1" smtClean="0">
                <a:latin typeface="Arial" charset="0"/>
              </a:rPr>
              <a:t>portType</a:t>
            </a:r>
            <a:r>
              <a:rPr lang="en-US" sz="2400" dirty="0" smtClean="0">
                <a:latin typeface="Arial" charset="0"/>
              </a:rPr>
              <a:t> name=</a:t>
            </a:r>
            <a:r>
              <a:rPr lang="de-DE" sz="2400" dirty="0" smtClean="0">
                <a:latin typeface="Arial" charset="0"/>
              </a:rPr>
              <a:t>"</a:t>
            </a:r>
            <a:r>
              <a:rPr lang="en-US" sz="2400" dirty="0" err="1" smtClean="0">
                <a:latin typeface="Arial" charset="0"/>
              </a:rPr>
              <a:t>StockQuotePortType</a:t>
            </a:r>
            <a:r>
              <a:rPr lang="de-DE" sz="2400" dirty="0" smtClean="0">
                <a:latin typeface="Arial" charset="0"/>
              </a:rPr>
              <a:t>"</a:t>
            </a:r>
            <a:r>
              <a:rPr lang="en-US" sz="2400" dirty="0" smtClean="0">
                <a:latin typeface="Arial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 smtClean="0">
                <a:latin typeface="Arial" charset="0"/>
              </a:rPr>
              <a:t>		&lt;operation name=</a:t>
            </a:r>
            <a:r>
              <a:rPr lang="de-DE" sz="2400" dirty="0" smtClean="0">
                <a:latin typeface="Arial" charset="0"/>
              </a:rPr>
              <a:t>"</a:t>
            </a:r>
            <a:r>
              <a:rPr lang="en-US" sz="2400" dirty="0" err="1" smtClean="0">
                <a:latin typeface="Arial" charset="0"/>
              </a:rPr>
              <a:t>GetLastTradePrice</a:t>
            </a:r>
            <a:r>
              <a:rPr lang="de-DE" sz="2400" dirty="0" smtClean="0">
                <a:latin typeface="Arial" charset="0"/>
              </a:rPr>
              <a:t>"</a:t>
            </a:r>
            <a:r>
              <a:rPr lang="en-US" sz="2400" dirty="0" smtClean="0">
                <a:latin typeface="Arial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 smtClean="0">
                <a:latin typeface="Arial" charset="0"/>
              </a:rPr>
              <a:t>			&lt;input message=</a:t>
            </a:r>
            <a:r>
              <a:rPr lang="de-DE" sz="2400" dirty="0" smtClean="0">
                <a:latin typeface="Arial" charset="0"/>
              </a:rPr>
              <a:t>"</a:t>
            </a:r>
            <a:r>
              <a:rPr lang="en-US" sz="2400" dirty="0" err="1" smtClean="0">
                <a:latin typeface="Arial" charset="0"/>
              </a:rPr>
              <a:t>tns:</a:t>
            </a:r>
            <a:r>
              <a:rPr lang="en-US" sz="2400" b="1" dirty="0" err="1" smtClean="0">
                <a:solidFill>
                  <a:srgbClr val="990000"/>
                </a:solidFill>
                <a:latin typeface="Arial" charset="0"/>
              </a:rPr>
              <a:t>GetLastTradePriceInput</a:t>
            </a:r>
            <a:r>
              <a:rPr lang="de-DE" sz="2400" dirty="0" smtClean="0">
                <a:latin typeface="Arial" charset="0"/>
              </a:rPr>
              <a:t>"</a:t>
            </a:r>
            <a:r>
              <a:rPr lang="en-US" sz="2400" dirty="0" smtClean="0">
                <a:latin typeface="Arial" charset="0"/>
              </a:rPr>
              <a:t>/&gt;</a:t>
            </a:r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 smtClean="0">
                <a:latin typeface="Arial" charset="0"/>
              </a:rPr>
              <a:t>			&lt;output message=</a:t>
            </a:r>
            <a:r>
              <a:rPr lang="de-DE" sz="2400" dirty="0" smtClean="0">
                <a:latin typeface="Arial" charset="0"/>
              </a:rPr>
              <a:t>"</a:t>
            </a:r>
            <a:r>
              <a:rPr lang="en-US" sz="2400" dirty="0" err="1" smtClean="0">
                <a:latin typeface="Arial" charset="0"/>
              </a:rPr>
              <a:t>tns:</a:t>
            </a:r>
            <a:r>
              <a:rPr lang="en-US" sz="2400" b="1" dirty="0" err="1" smtClean="0">
                <a:solidFill>
                  <a:srgbClr val="008000"/>
                </a:solidFill>
                <a:latin typeface="Arial" charset="0"/>
              </a:rPr>
              <a:t>GetLastTradePriceOutput</a:t>
            </a:r>
            <a:r>
              <a:rPr lang="de-DE" sz="2400" dirty="0" smtClean="0">
                <a:latin typeface="Arial" charset="0"/>
              </a:rPr>
              <a:t>"</a:t>
            </a:r>
            <a:r>
              <a:rPr lang="en-US" sz="2400" dirty="0" smtClean="0">
                <a:latin typeface="Arial" charset="0"/>
              </a:rPr>
              <a:t>/&gt;</a:t>
            </a:r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 smtClean="0">
                <a:latin typeface="Arial" charset="0"/>
              </a:rPr>
              <a:t>		&lt;/operation&gt;</a:t>
            </a:r>
          </a:p>
          <a:p>
            <a:pPr eaLnBrk="1" hangingPunct="1"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sz="2400" dirty="0" smtClean="0">
                <a:latin typeface="Arial" charset="0"/>
              </a:rPr>
              <a:t>	&lt;/</a:t>
            </a:r>
            <a:r>
              <a:rPr lang="en-US" sz="2400" dirty="0" err="1" smtClean="0">
                <a:latin typeface="Arial" charset="0"/>
              </a:rPr>
              <a:t>portType</a:t>
            </a:r>
            <a:r>
              <a:rPr lang="en-US" sz="2400" dirty="0" smtClean="0">
                <a:latin typeface="Arial" charset="0"/>
              </a:rPr>
              <a:t>&gt;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270500" y="2097088"/>
            <a:ext cx="596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600">
                <a:sym typeface="Wingdings" pitchFamily="2" charset="2"/>
              </a:rPr>
              <a:t></a:t>
            </a:r>
            <a:endParaRPr lang="en-US" sz="36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867400" y="3429000"/>
            <a:ext cx="5969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600">
                <a:sym typeface="Wingdings" pitchFamily="2" charset="2"/>
              </a:rPr>
              <a:t></a:t>
            </a:r>
            <a:endParaRPr lang="en-US" sz="360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764396" y="3823026"/>
            <a:ext cx="2295150" cy="842047"/>
          </a:xfrm>
          <a:prstGeom prst="wedgeRoundRectCallout">
            <a:avLst>
              <a:gd name="adj1" fmla="val -42818"/>
              <a:gd name="adj2" fmla="val -78208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Use type to define variables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301890" y="5853979"/>
            <a:ext cx="4457700" cy="914401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3416190" y="6006424"/>
            <a:ext cx="1371600" cy="609556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(where)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4863990" y="6006424"/>
            <a:ext cx="1371600" cy="609556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Binding</a:t>
            </a:r>
          </a:p>
          <a:p>
            <a:pPr algn="ctr"/>
            <a:r>
              <a:rPr lang="en-US" dirty="0"/>
              <a:t>(how)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6311790" y="6006424"/>
            <a:ext cx="1371600" cy="609556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Contract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(what)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64DE4C0-C2F5-481A-BC04-959E240C9D6E}" type="slidenum">
              <a:rPr lang="en-US" smtClean="0">
                <a:solidFill>
                  <a:schemeClr val="tx2"/>
                </a:solidFill>
              </a:rPr>
              <a:pPr/>
              <a:t>23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WSDL Code Example (binding via soap)</a:t>
            </a:r>
            <a:endParaRPr lang="en-US" smtClean="0">
              <a:ea typeface="宋体" pitchFamily="2" charset="-122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0678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 smtClean="0">
                <a:latin typeface="Arial" charset="0"/>
              </a:rPr>
              <a:t>	&lt;</a:t>
            </a:r>
            <a:r>
              <a:rPr lang="en-US" b="1" dirty="0" smtClean="0">
                <a:latin typeface="Arial" charset="0"/>
              </a:rPr>
              <a:t>binding</a:t>
            </a:r>
            <a:r>
              <a:rPr lang="en-US" dirty="0" smtClean="0">
                <a:latin typeface="Arial" charset="0"/>
              </a:rPr>
              <a:t> name=“</a:t>
            </a:r>
            <a:r>
              <a:rPr lang="en-US" dirty="0" err="1" smtClean="0">
                <a:latin typeface="Arial" charset="0"/>
              </a:rPr>
              <a:t>StockQuoteSoapBinding</a:t>
            </a:r>
            <a:r>
              <a:rPr lang="en-US" dirty="0" smtClean="0">
                <a:latin typeface="Arial" charset="0"/>
              </a:rPr>
              <a:t>” 		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type="</a:t>
            </a:r>
            <a:r>
              <a:rPr lang="en-US" dirty="0" err="1" smtClean="0">
                <a:latin typeface="Arial" charset="0"/>
              </a:rPr>
              <a:t>tns:StockQuotePortType</a:t>
            </a:r>
            <a:r>
              <a:rPr lang="en-US" dirty="0" smtClean="0">
                <a:latin typeface="Arial" charset="0"/>
              </a:rPr>
              <a:t>"&gt;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 smtClean="0">
                <a:latin typeface="Arial" charset="0"/>
              </a:rPr>
              <a:t>			&lt;</a:t>
            </a:r>
            <a:r>
              <a:rPr lang="en-US" b="1" dirty="0" err="1" smtClean="0">
                <a:solidFill>
                  <a:schemeClr val="folHlink"/>
                </a:solidFill>
                <a:latin typeface="Arial" charset="0"/>
              </a:rPr>
              <a:t>soap</a:t>
            </a:r>
            <a:r>
              <a:rPr lang="en-US" dirty="0" err="1" smtClean="0">
                <a:latin typeface="Arial" charset="0"/>
              </a:rPr>
              <a:t>:binding</a:t>
            </a:r>
            <a:r>
              <a:rPr lang="en-US" dirty="0" smtClean="0">
                <a:latin typeface="Arial" charset="0"/>
              </a:rPr>
              <a:t> style="document"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 smtClean="0">
                <a:latin typeface="Arial" charset="0"/>
              </a:rPr>
              <a:t>			transport= 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"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http</a:t>
            </a:r>
            <a:r>
              <a:rPr lang="en-US" dirty="0" smtClean="0">
                <a:latin typeface="Arial" charset="0"/>
              </a:rPr>
              <a:t>://schemas.xmlsoap.org/soap/</a:t>
            </a: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http</a:t>
            </a:r>
            <a:r>
              <a:rPr lang="en-US" dirty="0" smtClean="0">
                <a:latin typeface="Arial" charset="0"/>
              </a:rPr>
              <a:t>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 smtClean="0">
                <a:latin typeface="Arial" charset="0"/>
              </a:rPr>
              <a:t>		&lt;operation name="</a:t>
            </a:r>
            <a:r>
              <a:rPr lang="en-US" dirty="0" err="1" smtClean="0">
                <a:latin typeface="Arial" charset="0"/>
              </a:rPr>
              <a:t>GetLastTradePrice</a:t>
            </a:r>
            <a:r>
              <a:rPr lang="en-US" dirty="0" smtClean="0">
                <a:latin typeface="Arial" charset="0"/>
              </a:rPr>
              <a:t>"&gt;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 smtClean="0">
                <a:latin typeface="Arial" charset="0"/>
              </a:rPr>
              <a:t>			&lt;</a:t>
            </a:r>
            <a:r>
              <a:rPr lang="en-US" b="1" dirty="0" err="1" smtClean="0">
                <a:solidFill>
                  <a:schemeClr val="folHlink"/>
                </a:solidFill>
                <a:latin typeface="Arial" charset="0"/>
              </a:rPr>
              <a:t>soap</a:t>
            </a:r>
            <a:r>
              <a:rPr lang="en-US" dirty="0" err="1" smtClean="0">
                <a:latin typeface="Arial" charset="0"/>
              </a:rPr>
              <a:t>:operation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err="1" smtClean="0">
                <a:latin typeface="Arial" charset="0"/>
              </a:rPr>
              <a:t>soapAction</a:t>
            </a:r>
            <a:r>
              <a:rPr lang="en-US" dirty="0" smtClean="0">
                <a:latin typeface="Arial" charset="0"/>
              </a:rPr>
              <a:t>=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 smtClean="0">
                <a:latin typeface="Arial" charset="0"/>
              </a:rPr>
              <a:t>						"http://example.com/</a:t>
            </a:r>
            <a:r>
              <a:rPr lang="en-US" dirty="0" err="1" smtClean="0">
                <a:latin typeface="Arial" charset="0"/>
              </a:rPr>
              <a:t>GetLastTradePrice</a:t>
            </a:r>
            <a:r>
              <a:rPr lang="en-US" dirty="0" smtClean="0">
                <a:latin typeface="Arial" charset="0"/>
              </a:rPr>
              <a:t>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 smtClean="0">
                <a:latin typeface="Arial" charset="0"/>
              </a:rPr>
              <a:t>			&lt;input&gt; &lt;</a:t>
            </a:r>
            <a:r>
              <a:rPr lang="en-US" b="1" dirty="0" err="1" smtClean="0">
                <a:solidFill>
                  <a:schemeClr val="folHlink"/>
                </a:solidFill>
                <a:latin typeface="Arial" charset="0"/>
              </a:rPr>
              <a:t>soap</a:t>
            </a:r>
            <a:r>
              <a:rPr lang="en-US" dirty="0" err="1" smtClean="0">
                <a:latin typeface="Arial" charset="0"/>
              </a:rPr>
              <a:t>:body</a:t>
            </a:r>
            <a:r>
              <a:rPr lang="en-US" dirty="0" smtClean="0">
                <a:latin typeface="Arial" charset="0"/>
              </a:rPr>
              <a:t> use="literal"/&gt;&lt;/input&gt;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 smtClean="0">
                <a:latin typeface="Arial" charset="0"/>
              </a:rPr>
              <a:t>			&lt;output&gt; &lt;</a:t>
            </a:r>
            <a:r>
              <a:rPr lang="en-US" b="1" dirty="0" err="1" smtClean="0">
                <a:solidFill>
                  <a:schemeClr val="folHlink"/>
                </a:solidFill>
                <a:latin typeface="Arial" charset="0"/>
              </a:rPr>
              <a:t>soap</a:t>
            </a:r>
            <a:r>
              <a:rPr lang="en-US" dirty="0" err="1" smtClean="0">
                <a:latin typeface="Arial" charset="0"/>
              </a:rPr>
              <a:t>:body</a:t>
            </a:r>
            <a:r>
              <a:rPr lang="en-US" dirty="0" smtClean="0">
                <a:latin typeface="Arial" charset="0"/>
              </a:rPr>
              <a:t> use="literal"/&gt;&lt;/output&gt;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 smtClean="0">
                <a:latin typeface="Arial" charset="0"/>
              </a:rPr>
              <a:t>		&lt;/operation&gt;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 smtClean="0">
                <a:latin typeface="Arial" charset="0"/>
              </a:rPr>
              <a:t>	&lt;/binding&gt;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046760" y="5853979"/>
            <a:ext cx="4457700" cy="914401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3161060" y="6006424"/>
            <a:ext cx="1371600" cy="609556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(where)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4608860" y="6006424"/>
            <a:ext cx="1371600" cy="609556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Binding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(how)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6056660" y="6006424"/>
            <a:ext cx="1371600" cy="609556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Contract</a:t>
            </a:r>
          </a:p>
          <a:p>
            <a:pPr algn="ctr"/>
            <a:r>
              <a:rPr lang="en-US" dirty="0"/>
              <a:t>(what)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9F1804-AA5B-4774-BD94-E374D7633101}" type="slidenum">
              <a:rPr lang="en-US" smtClean="0">
                <a:solidFill>
                  <a:schemeClr val="tx2"/>
                </a:solidFill>
              </a:rPr>
              <a:pPr/>
              <a:t>24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WSDL Code Example (service &amp; port)</a:t>
            </a:r>
            <a:endParaRPr lang="en-US" smtClean="0">
              <a:ea typeface="宋体" pitchFamily="2" charset="-122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90678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 smtClean="0">
                <a:latin typeface="Arial" charset="0"/>
              </a:rPr>
              <a:t>	&lt;</a:t>
            </a:r>
            <a:r>
              <a:rPr lang="en-US" b="1" dirty="0" smtClean="0">
                <a:latin typeface="Arial" charset="0"/>
              </a:rPr>
              <a:t>service</a:t>
            </a:r>
            <a:r>
              <a:rPr lang="en-US" dirty="0" smtClean="0">
                <a:latin typeface="Arial" charset="0"/>
              </a:rPr>
              <a:t> name="</a:t>
            </a:r>
            <a:r>
              <a:rPr lang="en-US" dirty="0" err="1" smtClean="0">
                <a:latin typeface="Arial" charset="0"/>
              </a:rPr>
              <a:t>StockQuoteService</a:t>
            </a:r>
            <a:r>
              <a:rPr lang="en-US" dirty="0" smtClean="0">
                <a:latin typeface="Arial" charset="0"/>
              </a:rPr>
              <a:t>"&gt;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 smtClean="0">
                <a:latin typeface="Arial" charset="0"/>
              </a:rPr>
              <a:t>		&lt;documentation&gt;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 smtClean="0">
                <a:latin typeface="Arial" charset="0"/>
              </a:rPr>
              <a:t>				This service offers latest stock quotes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 smtClean="0">
                <a:latin typeface="Arial" charset="0"/>
              </a:rPr>
              <a:t>		&lt;/documentation&gt;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 smtClean="0">
                <a:latin typeface="Arial" charset="0"/>
              </a:rPr>
              <a:t>		&lt;</a:t>
            </a:r>
            <a:r>
              <a:rPr lang="en-US" b="1" dirty="0" smtClean="0">
                <a:latin typeface="Arial" charset="0"/>
              </a:rPr>
              <a:t>port</a:t>
            </a:r>
            <a:r>
              <a:rPr lang="en-US" dirty="0" smtClean="0">
                <a:latin typeface="Arial" charset="0"/>
              </a:rPr>
              <a:t> name="</a:t>
            </a:r>
            <a:r>
              <a:rPr lang="en-US" dirty="0" err="1" smtClean="0">
                <a:latin typeface="Arial" charset="0"/>
              </a:rPr>
              <a:t>StockQuotePort</a:t>
            </a:r>
            <a:r>
              <a:rPr lang="en-US" dirty="0" smtClean="0">
                <a:latin typeface="Arial" charset="0"/>
              </a:rPr>
              <a:t>" 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   binding= "</a:t>
            </a:r>
            <a:r>
              <a:rPr lang="en-US" dirty="0" err="1" smtClean="0">
                <a:latin typeface="Arial" charset="0"/>
              </a:rPr>
              <a:t>tns:StockQuoteBinding</a:t>
            </a:r>
            <a:r>
              <a:rPr lang="en-US" dirty="0" smtClean="0">
                <a:latin typeface="Arial" charset="0"/>
              </a:rPr>
              <a:t>"&gt;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 smtClean="0">
                <a:latin typeface="Arial" charset="0"/>
              </a:rPr>
              <a:t>				&lt;</a:t>
            </a:r>
            <a:r>
              <a:rPr lang="en-US" b="1" dirty="0" err="1" smtClean="0">
                <a:solidFill>
                  <a:schemeClr val="folHlink"/>
                </a:solidFill>
                <a:latin typeface="Arial" charset="0"/>
              </a:rPr>
              <a:t>soap</a:t>
            </a:r>
            <a:r>
              <a:rPr lang="en-US" dirty="0" err="1" smtClean="0">
                <a:latin typeface="Arial" charset="0"/>
              </a:rPr>
              <a:t>:address</a:t>
            </a:r>
            <a:r>
              <a:rPr lang="en-US" dirty="0" smtClean="0">
                <a:latin typeface="Arial" charset="0"/>
              </a:rPr>
              <a:t> location= 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							"http://example.com/</a:t>
            </a:r>
            <a:r>
              <a:rPr lang="en-US" dirty="0" err="1" smtClean="0">
                <a:latin typeface="Arial" charset="0"/>
              </a:rPr>
              <a:t>stockquote</a:t>
            </a:r>
            <a:r>
              <a:rPr lang="en-US" dirty="0" smtClean="0">
                <a:latin typeface="Arial" charset="0"/>
              </a:rPr>
              <a:t>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 smtClean="0">
                <a:latin typeface="Arial" charset="0"/>
              </a:rPr>
              <a:t>		&lt;/</a:t>
            </a:r>
            <a:r>
              <a:rPr lang="en-US" b="1" dirty="0" smtClean="0">
                <a:latin typeface="Arial" charset="0"/>
              </a:rPr>
              <a:t>port</a:t>
            </a:r>
            <a:r>
              <a:rPr lang="en-US" dirty="0" smtClean="0">
                <a:latin typeface="Arial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 smtClean="0">
                <a:latin typeface="Arial" charset="0"/>
              </a:rPr>
              <a:t>	&lt;/service&gt;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tabLst>
                <a:tab pos="685800" algn="l"/>
                <a:tab pos="1028700" algn="l"/>
                <a:tab pos="1371600" algn="l"/>
                <a:tab pos="1714500" algn="l"/>
                <a:tab pos="2057400" algn="l"/>
                <a:tab pos="2400300" algn="l"/>
                <a:tab pos="2743200" algn="l"/>
              </a:tabLst>
            </a:pPr>
            <a:r>
              <a:rPr lang="en-US" dirty="0" smtClean="0">
                <a:latin typeface="Arial" charset="0"/>
              </a:rPr>
              <a:t>&lt;/definitions&gt;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182680" y="5701579"/>
            <a:ext cx="4457700" cy="914401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3296980" y="5854024"/>
            <a:ext cx="1371600" cy="609556"/>
          </a:xfrm>
          <a:prstGeom prst="flowChartAlternate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Address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(where)</a:t>
            </a: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4744780" y="5854024"/>
            <a:ext cx="1371600" cy="609556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Binding</a:t>
            </a:r>
          </a:p>
          <a:p>
            <a:pPr algn="ctr"/>
            <a:r>
              <a:rPr lang="en-US" dirty="0"/>
              <a:t>(how)</a:t>
            </a: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6192580" y="5854024"/>
            <a:ext cx="1371600" cy="609556"/>
          </a:xfrm>
          <a:prstGeom prst="flowChartAlternate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Contract</a:t>
            </a:r>
          </a:p>
          <a:p>
            <a:pPr algn="ctr"/>
            <a:r>
              <a:rPr lang="en-US" dirty="0"/>
              <a:t>(what)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20401C-1491-42BC-875C-088A52ED0A87}" type="slidenum">
              <a:rPr lang="en-US" smtClean="0">
                <a:solidFill>
                  <a:schemeClr val="tx2"/>
                </a:solidFill>
              </a:rPr>
              <a:pPr/>
              <a:t>25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Names of Elements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685800" y="2057400"/>
            <a:ext cx="1371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port</a:t>
            </a:r>
          </a:p>
          <a:p>
            <a:r>
              <a:rPr lang="en-US"/>
              <a:t>name="StockQuotePort"</a:t>
            </a:r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685800" y="2667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binding</a:t>
            </a:r>
          </a:p>
          <a:p>
            <a:pPr>
              <a:lnSpc>
                <a:spcPct val="90000"/>
              </a:lnSpc>
            </a:pPr>
            <a:r>
              <a:rPr lang="en-US"/>
              <a:t>name=“StockQuoteSoapBinding” &lt;binding style="document"/&gt; …</a:t>
            </a:r>
          </a:p>
        </p:txBody>
      </p:sp>
      <p:sp>
        <p:nvSpPr>
          <p:cNvPr id="37894" name="Rectangle 8"/>
          <p:cNvSpPr>
            <a:spLocks noChangeArrowheads="1"/>
          </p:cNvSpPr>
          <p:nvPr/>
        </p:nvSpPr>
        <p:spPr bwMode="auto">
          <a:xfrm>
            <a:off x="685800" y="3429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portType: </a:t>
            </a:r>
            <a:r>
              <a:rPr lang="en-US"/>
              <a:t>name=“StockQuotePortType”</a:t>
            </a:r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685800" y="4038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operation: </a:t>
            </a:r>
            <a:r>
              <a:rPr lang="en-US"/>
              <a:t>name=“GetLastTradePrice”</a:t>
            </a:r>
          </a:p>
        </p:txBody>
      </p:sp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1752600" y="4572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: name=“</a:t>
            </a:r>
            <a:r>
              <a:rPr lang="en-US" b="1">
                <a:solidFill>
                  <a:srgbClr val="990000"/>
                </a:solidFill>
              </a:rPr>
              <a:t>GetLastTradePriceInput</a:t>
            </a:r>
            <a:r>
              <a:rPr lang="en-US"/>
              <a:t>”&gt;</a:t>
            </a:r>
          </a:p>
        </p:txBody>
      </p:sp>
      <p:sp>
        <p:nvSpPr>
          <p:cNvPr id="37897" name="Rectangle 11"/>
          <p:cNvSpPr>
            <a:spLocks noChangeArrowheads="1"/>
          </p:cNvSpPr>
          <p:nvPr/>
        </p:nvSpPr>
        <p:spPr bwMode="auto">
          <a:xfrm>
            <a:off x="1752600" y="5943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types: TradePrice</a:t>
            </a:r>
          </a:p>
        </p:txBody>
      </p:sp>
      <p:cxnSp>
        <p:nvCxnSpPr>
          <p:cNvPr id="37898" name="AutoShape 12"/>
          <p:cNvCxnSpPr>
            <a:cxnSpLocks noChangeShapeType="1"/>
            <a:stCxn id="37893" idx="2"/>
            <a:endCxn id="37894" idx="0"/>
          </p:cNvCxnSpPr>
          <p:nvPr/>
        </p:nvCxnSpPr>
        <p:spPr bwMode="auto">
          <a:xfrm>
            <a:off x="1371600" y="32004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9" name="AutoShape 13"/>
          <p:cNvCxnSpPr>
            <a:cxnSpLocks noChangeShapeType="1"/>
            <a:stCxn id="37895" idx="2"/>
            <a:endCxn id="37902" idx="1"/>
          </p:cNvCxnSpPr>
          <p:nvPr/>
        </p:nvCxnSpPr>
        <p:spPr bwMode="auto">
          <a:xfrm rot="16200000" flipH="1">
            <a:off x="895350" y="4895850"/>
            <a:ext cx="13335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0" name="AutoShape 14"/>
          <p:cNvCxnSpPr>
            <a:cxnSpLocks noChangeShapeType="1"/>
            <a:stCxn id="37895" idx="2"/>
            <a:endCxn id="37896" idx="1"/>
          </p:cNvCxnSpPr>
          <p:nvPr/>
        </p:nvCxnSpPr>
        <p:spPr bwMode="auto">
          <a:xfrm rot="16200000" flipH="1">
            <a:off x="1390650" y="4400550"/>
            <a:ext cx="3429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1" name="Rectangle 15"/>
          <p:cNvSpPr>
            <a:spLocks noChangeArrowheads="1"/>
          </p:cNvSpPr>
          <p:nvPr/>
        </p:nvSpPr>
        <p:spPr bwMode="auto">
          <a:xfrm>
            <a:off x="1752600" y="4953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types: TradePriceRequest</a:t>
            </a:r>
          </a:p>
        </p:txBody>
      </p:sp>
      <p:sp>
        <p:nvSpPr>
          <p:cNvPr id="37902" name="Rectangle 16"/>
          <p:cNvSpPr>
            <a:spLocks noChangeArrowheads="1"/>
          </p:cNvSpPr>
          <p:nvPr/>
        </p:nvSpPr>
        <p:spPr bwMode="auto">
          <a:xfrm>
            <a:off x="1752600" y="5562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, name="</a:t>
            </a:r>
            <a:r>
              <a:rPr lang="en-US" b="1">
                <a:solidFill>
                  <a:srgbClr val="008000"/>
                </a:solidFill>
              </a:rPr>
              <a:t>GetLastTradePriceOutput</a:t>
            </a:r>
            <a:r>
              <a:rPr lang="en-US"/>
              <a:t>"&gt;</a:t>
            </a:r>
          </a:p>
        </p:txBody>
      </p:sp>
      <p:sp>
        <p:nvSpPr>
          <p:cNvPr id="37903" name="Line 17"/>
          <p:cNvSpPr>
            <a:spLocks noChangeShapeType="1"/>
          </p:cNvSpPr>
          <p:nvPr/>
        </p:nvSpPr>
        <p:spPr bwMode="auto">
          <a:xfrm>
            <a:off x="1371600" y="175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7904" name="AutoShape 18"/>
          <p:cNvCxnSpPr>
            <a:cxnSpLocks noChangeShapeType="1"/>
            <a:stCxn id="37894" idx="2"/>
            <a:endCxn id="37895" idx="0"/>
          </p:cNvCxnSpPr>
          <p:nvPr/>
        </p:nvCxnSpPr>
        <p:spPr bwMode="auto">
          <a:xfrm>
            <a:off x="1371600" y="3810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5" name="Rectangle 19"/>
          <p:cNvSpPr>
            <a:spLocks noChangeArrowheads="1"/>
          </p:cNvSpPr>
          <p:nvPr/>
        </p:nvSpPr>
        <p:spPr bwMode="auto">
          <a:xfrm>
            <a:off x="685800" y="1371600"/>
            <a:ext cx="457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service: </a:t>
            </a:r>
            <a:r>
              <a:rPr lang="en-US"/>
              <a:t>name="StockQuoteService"&gt;</a:t>
            </a:r>
          </a:p>
        </p:txBody>
      </p:sp>
      <p:sp>
        <p:nvSpPr>
          <p:cNvPr id="37906" name="Rectangle 20"/>
          <p:cNvSpPr>
            <a:spLocks noChangeArrowheads="1"/>
          </p:cNvSpPr>
          <p:nvPr/>
        </p:nvSpPr>
        <p:spPr bwMode="auto">
          <a:xfrm>
            <a:off x="685800" y="990600"/>
            <a:ext cx="457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chemeClr val="folHlink"/>
                </a:solidFill>
              </a:rPr>
              <a:t>definitions: </a:t>
            </a:r>
            <a:r>
              <a:rPr lang="en-US"/>
              <a:t>name="StockQuote“, namespaces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23B5F5-2441-4343-B63B-4736B7FBA254}" type="slidenum">
              <a:rPr lang="en-US" smtClean="0">
                <a:solidFill>
                  <a:schemeClr val="tx2"/>
                </a:solidFill>
              </a:rPr>
              <a:pPr/>
              <a:t>26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Abstraction and Flexibility of Elements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066800"/>
            <a:ext cx="6705600" cy="5562600"/>
          </a:xfrm>
        </p:spPr>
        <p:txBody>
          <a:bodyPr/>
          <a:lstStyle/>
          <a:p>
            <a:pPr eaLnBrk="1" hangingPunct="1"/>
            <a:r>
              <a:rPr lang="en-US" altLang="zh-CN" sz="2400" b="1" dirty="0" smtClean="0">
                <a:ea typeface="宋体" pitchFamily="2" charset="-122"/>
              </a:rPr>
              <a:t>port</a:t>
            </a:r>
            <a:r>
              <a:rPr lang="en-US" altLang="zh-CN" sz="2400" dirty="0" smtClean="0">
                <a:ea typeface="宋体" pitchFamily="2" charset="-122"/>
              </a:rPr>
              <a:t> definition is abstract; </a:t>
            </a:r>
            <a:r>
              <a:rPr lang="en-US" altLang="zh-CN" sz="2400" b="1" dirty="0" smtClean="0">
                <a:ea typeface="宋体" pitchFamily="2" charset="-122"/>
              </a:rPr>
              <a:t>binding</a:t>
            </a:r>
            <a:r>
              <a:rPr lang="en-US" altLang="zh-CN" sz="2400" dirty="0" smtClean="0">
                <a:ea typeface="宋体" pitchFamily="2" charset="-122"/>
              </a:rPr>
              <a:t> will be used to specify a concrete protocol. This allows </a:t>
            </a: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ports to be separated from their implementation detail regarding network deployment or bindings;</a:t>
            </a: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the reuse of Port definition in different apps.</a:t>
            </a:r>
          </a:p>
          <a:p>
            <a:pPr eaLnBrk="1" hangingPunct="1"/>
            <a:r>
              <a:rPr lang="en-US" altLang="zh-CN" sz="2400" b="1" dirty="0" smtClean="0">
                <a:ea typeface="宋体" pitchFamily="2" charset="-122"/>
              </a:rPr>
              <a:t>message</a:t>
            </a:r>
            <a:r>
              <a:rPr lang="en-US" altLang="zh-CN" sz="2400" dirty="0" smtClean="0">
                <a:ea typeface="宋体" pitchFamily="2" charset="-122"/>
              </a:rPr>
              <a:t> definition is abstract: abstract descriptions of the data being exchanged; </a:t>
            </a:r>
            <a:br>
              <a:rPr lang="en-US" altLang="zh-CN" sz="2400" dirty="0" smtClean="0">
                <a:ea typeface="宋体" pitchFamily="2" charset="-122"/>
              </a:rPr>
            </a:br>
            <a:r>
              <a:rPr lang="en-US" altLang="zh-CN" sz="2400" b="1" dirty="0" smtClean="0">
                <a:ea typeface="宋体" pitchFamily="2" charset="-122"/>
              </a:rPr>
              <a:t>types</a:t>
            </a:r>
            <a:r>
              <a:rPr lang="en-US" altLang="zh-CN" sz="2400" dirty="0" smtClean="0">
                <a:ea typeface="宋体" pitchFamily="2" charset="-122"/>
              </a:rPr>
              <a:t> are used to associate specific data types to the messages. This allows </a:t>
            </a: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messages are separated from their implementation detail of data format;</a:t>
            </a: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the reuse of message definition;</a:t>
            </a:r>
          </a:p>
          <a:p>
            <a:pPr lvl="1" eaLnBrk="1" hangingPunct="1"/>
            <a:r>
              <a:rPr lang="en-US" sz="2400" dirty="0" smtClean="0">
                <a:ea typeface="宋体" pitchFamily="2" charset="-122"/>
              </a:rPr>
              <a:t>wrap multiple parameters in the message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76200" y="2057400"/>
            <a:ext cx="1371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port</a:t>
            </a:r>
          </a:p>
          <a:p>
            <a:pPr algn="ctr">
              <a:lnSpc>
                <a:spcPct val="90000"/>
              </a:lnSpc>
            </a:pPr>
            <a:r>
              <a:rPr lang="en-US"/>
              <a:t>(URL)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1968500" y="2376488"/>
            <a:ext cx="469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. . .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76200" y="2667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folHlink"/>
                </a:solidFill>
              </a:rPr>
              <a:t>binding</a:t>
            </a:r>
          </a:p>
          <a:p>
            <a:pPr algn="ctr">
              <a:lnSpc>
                <a:spcPct val="90000"/>
              </a:lnSpc>
            </a:pPr>
            <a:r>
              <a:rPr lang="en-US"/>
              <a:t>(soap)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76200" y="34290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portType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76200" y="4038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operation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1143000" y="46482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, in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1143000" y="5943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types</a:t>
            </a:r>
          </a:p>
        </p:txBody>
      </p:sp>
      <p:cxnSp>
        <p:nvCxnSpPr>
          <p:cNvPr id="38924" name="AutoShape 12"/>
          <p:cNvCxnSpPr>
            <a:cxnSpLocks noChangeShapeType="1"/>
            <a:stCxn id="38919" idx="2"/>
            <a:endCxn id="38920" idx="0"/>
          </p:cNvCxnSpPr>
          <p:nvPr/>
        </p:nvCxnSpPr>
        <p:spPr bwMode="auto">
          <a:xfrm>
            <a:off x="762000" y="32004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5" name="AutoShape 13"/>
          <p:cNvCxnSpPr>
            <a:cxnSpLocks noChangeShapeType="1"/>
            <a:stCxn id="38921" idx="2"/>
            <a:endCxn id="38928" idx="1"/>
          </p:cNvCxnSpPr>
          <p:nvPr/>
        </p:nvCxnSpPr>
        <p:spPr bwMode="auto">
          <a:xfrm rot="16200000" flipH="1">
            <a:off x="285750" y="4895850"/>
            <a:ext cx="13335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6" name="AutoShape 14"/>
          <p:cNvCxnSpPr>
            <a:cxnSpLocks noChangeShapeType="1"/>
            <a:stCxn id="38921" idx="2"/>
            <a:endCxn id="38922" idx="1"/>
          </p:cNvCxnSpPr>
          <p:nvPr/>
        </p:nvCxnSpPr>
        <p:spPr bwMode="auto">
          <a:xfrm rot="16200000" flipH="1">
            <a:off x="742950" y="4438650"/>
            <a:ext cx="419100" cy="381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1143000" y="50292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types</a:t>
            </a:r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1143000" y="5562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message</a:t>
            </a:r>
            <a:r>
              <a:rPr lang="en-US"/>
              <a:t>, out</a:t>
            </a:r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>
            <a:off x="762000" y="175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8930" name="AutoShape 18"/>
          <p:cNvCxnSpPr>
            <a:cxnSpLocks noChangeShapeType="1"/>
            <a:stCxn id="38920" idx="2"/>
            <a:endCxn id="38921" idx="0"/>
          </p:cNvCxnSpPr>
          <p:nvPr/>
        </p:nvCxnSpPr>
        <p:spPr bwMode="auto">
          <a:xfrm>
            <a:off x="762000" y="3810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76200" y="1371600"/>
            <a:ext cx="18923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service</a:t>
            </a:r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76200" y="990600"/>
            <a:ext cx="18923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folHlink"/>
                </a:solidFill>
              </a:rPr>
              <a:t>definitions</a:t>
            </a:r>
          </a:p>
        </p:txBody>
      </p:sp>
      <p:cxnSp>
        <p:nvCxnSpPr>
          <p:cNvPr id="3" name="Straight Arrow Connector 2"/>
          <p:cNvCxnSpPr>
            <a:stCxn id="38917" idx="3"/>
          </p:cNvCxnSpPr>
          <p:nvPr/>
        </p:nvCxnSpPr>
        <p:spPr bwMode="auto">
          <a:xfrm flipV="1">
            <a:off x="1447800" y="1371600"/>
            <a:ext cx="130272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38922" idx="0"/>
          </p:cNvCxnSpPr>
          <p:nvPr/>
        </p:nvCxnSpPr>
        <p:spPr bwMode="auto">
          <a:xfrm flipV="1">
            <a:off x="1828800" y="3924300"/>
            <a:ext cx="921720" cy="723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830" y="152400"/>
            <a:ext cx="7986971" cy="623888"/>
          </a:xfrm>
        </p:spPr>
        <p:txBody>
          <a:bodyPr/>
          <a:lstStyle/>
          <a:p>
            <a:pPr algn="ctr"/>
            <a:r>
              <a:rPr lang="en-US" dirty="0" smtClean="0"/>
              <a:t>U.S. National Weather Forecast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52150"/>
            <a:ext cx="9021148" cy="5616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32620" y="828984"/>
            <a:ext cx="7134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http://graphical.weather.gov/xml/SOAP_server/ndfdXMLserver.</a:t>
            </a:r>
            <a:r>
              <a:rPr lang="en-US" dirty="0">
                <a:solidFill>
                  <a:srgbClr val="FF0000"/>
                </a:solidFill>
              </a:rPr>
              <a:t>php</a:t>
            </a:r>
            <a:r>
              <a:rPr lang="en-US" dirty="0">
                <a:solidFill>
                  <a:srgbClr val="0000FF"/>
                </a:solidFill>
              </a:rPr>
              <a:t>?wsdl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189430" y="1641616"/>
            <a:ext cx="39777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85800" y="1986995"/>
            <a:ext cx="532820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598730" y="1541768"/>
            <a:ext cx="528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z</a:t>
            </a:r>
            <a:r>
              <a:rPr lang="en-US" dirty="0" smtClean="0">
                <a:solidFill>
                  <a:srgbClr val="0000FF"/>
                </a:solidFill>
              </a:rPr>
              <a:t>ipcode1, …, </a:t>
            </a:r>
            <a:r>
              <a:rPr lang="en-US" dirty="0" err="1" smtClean="0">
                <a:solidFill>
                  <a:srgbClr val="0000FF"/>
                </a:solidFill>
              </a:rPr>
              <a:t>zipcoden</a:t>
            </a:r>
            <a:r>
              <a:rPr lang="en-US" dirty="0" smtClean="0">
                <a:solidFill>
                  <a:srgbClr val="0000FF"/>
                </a:solidFill>
              </a:rPr>
              <a:t>  </a:t>
            </a:r>
            <a:r>
              <a:rPr 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 (lat1, lon1), …, (</a:t>
            </a:r>
            <a:r>
              <a:rPr lang="en-US" dirty="0" err="1" smtClean="0">
                <a:solidFill>
                  <a:srgbClr val="0000FF"/>
                </a:solidFill>
                <a:sym typeface="Wingdings" panose="05000000000000000000" pitchFamily="2" charset="2"/>
              </a:rPr>
              <a:t>latn</a:t>
            </a:r>
            <a:r>
              <a:rPr 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sym typeface="Wingdings" panose="05000000000000000000" pitchFamily="2" charset="2"/>
              </a:rPr>
              <a:t>lonn</a:t>
            </a:r>
            <a:r>
              <a:rPr 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3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2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468485"/>
          </a:xfrm>
        </p:spPr>
        <p:txBody>
          <a:bodyPr/>
          <a:lstStyle/>
          <a:p>
            <a:r>
              <a:rPr lang="en-US" sz="1800" dirty="0"/>
              <a:t>http://graphical.weather.gov/xml/SOAP_server/ndfdXMLserver.php?wsdl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6" y="1000359"/>
            <a:ext cx="9039523" cy="5506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 bwMode="auto">
          <a:xfrm>
            <a:off x="320538" y="2161935"/>
            <a:ext cx="39777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21880" y="924465"/>
            <a:ext cx="8822120" cy="1768735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321880" y="5986280"/>
            <a:ext cx="39777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1880" y="4829836"/>
            <a:ext cx="8822119" cy="1747754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11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Definition of the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546" y="976413"/>
            <a:ext cx="7604679" cy="1593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993" y="3025578"/>
            <a:ext cx="7459158" cy="2575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 bwMode="auto">
          <a:xfrm>
            <a:off x="524928" y="1507677"/>
            <a:ext cx="39777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116333" y="924465"/>
            <a:ext cx="7629891" cy="1721638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54138" y="4047454"/>
            <a:ext cx="397775" cy="5312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116333" y="2949683"/>
            <a:ext cx="7629892" cy="2808115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87990" y="5933535"/>
            <a:ext cx="66787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More detail of the service and its operations are at: </a:t>
            </a:r>
          </a:p>
          <a:p>
            <a:r>
              <a:rPr lang="en-US" dirty="0"/>
              <a:t>http://graphical.weather.gov/xml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</a:t>
            </a:r>
            <a:r>
              <a:rPr lang="en-US" dirty="0"/>
              <a:t>://graphical.weather.gov/xml/SOAP_server/ndfdXMLserver.php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268420" y="1607520"/>
            <a:ext cx="7589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268420" y="2518260"/>
            <a:ext cx="7589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3205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7B5D6F6-F0DA-4D02-A7D3-279740F04EA9}" type="slidenum">
              <a:rPr lang="en-US" smtClean="0">
                <a:solidFill>
                  <a:schemeClr val="tx2"/>
                </a:solidFill>
              </a:rPr>
              <a:pPr/>
              <a:t>3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 of SOA Software Development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4582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>
                <a:solidFill>
                  <a:srgbClr val="008000"/>
                </a:solidFill>
              </a:rPr>
              <a:t>ASP.NET Web Services (a.k.a. ASMX)</a:t>
            </a:r>
            <a:r>
              <a:rPr lang="en-US" sz="3200" dirty="0" smtClean="0">
                <a:solidFill>
                  <a:srgbClr val="008000"/>
                </a:solidFill>
              </a:rPr>
              <a:t>;</a:t>
            </a:r>
            <a:endParaRPr lang="en-US" sz="3000" dirty="0" smtClean="0">
              <a:solidFill>
                <a:srgbClr val="008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8000"/>
                </a:solidFill>
              </a:rPr>
              <a:t>.NET Remoting;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8000"/>
                </a:solidFill>
              </a:rPr>
              <a:t>Enterprise Services (the successor to COM+);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8000"/>
                </a:solidFill>
              </a:rPr>
              <a:t>Web Services Enhancements (WSE);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8000"/>
                </a:solidFill>
              </a:rPr>
              <a:t>Microsoft Message Queuing (MSMQ);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8000"/>
                </a:solidFill>
              </a:rPr>
              <a:t>Windows Communication Foundation (WCF);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folHlink"/>
                </a:solidFill>
              </a:rPr>
              <a:t>Java-based SOA Development: Eclipse/Axis/Tomcat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folHlink"/>
                </a:solidFill>
              </a:rPr>
              <a:t>Oracle/JDeveloper (text chapter 8)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 smtClean="0">
                <a:solidFill>
                  <a:srgbClr val="990000"/>
                </a:solidFill>
              </a:rPr>
              <a:t>Websphere</a:t>
            </a:r>
            <a:r>
              <a:rPr lang="en-US" dirty="0" smtClean="0">
                <a:solidFill>
                  <a:srgbClr val="990000"/>
                </a:solidFill>
              </a:rPr>
              <a:t> (IBM)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990000"/>
                </a:solidFill>
              </a:rPr>
              <a:t>SCA/SDO (IBM and others)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WSDL/SOAP to </a:t>
            </a:r>
            <a:r>
              <a:rPr lang="en-US" dirty="0" smtClean="0">
                <a:solidFill>
                  <a:srgbClr val="990000"/>
                </a:solidFill>
              </a:rPr>
              <a:t>RESTful</a:t>
            </a:r>
            <a:r>
              <a:rPr lang="en-US" dirty="0" smtClean="0"/>
              <a:t> Services</a:t>
            </a:r>
          </a:p>
        </p:txBody>
      </p:sp>
      <p:sp>
        <p:nvSpPr>
          <p:cNvPr id="4403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15B834-B29B-427B-B03D-2B75A04F260F}" type="slidenum">
              <a:rPr lang="en-US" smtClean="0">
                <a:solidFill>
                  <a:schemeClr val="tx2"/>
                </a:solidFill>
              </a:rPr>
              <a:pPr/>
              <a:t>30</a:t>
            </a:fld>
            <a:endParaRPr lang="en-US" smtClean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4195" y="2290575"/>
            <a:ext cx="9072597" cy="1200329"/>
            <a:chOff x="94195" y="4415635"/>
            <a:chExt cx="9072597" cy="1200329"/>
          </a:xfrm>
        </p:grpSpPr>
        <p:sp>
          <p:nvSpPr>
            <p:cNvPr id="2" name="TextBox 1"/>
            <p:cNvSpPr txBox="1"/>
            <p:nvPr/>
          </p:nvSpPr>
          <p:spPr>
            <a:xfrm>
              <a:off x="94195" y="4659649"/>
              <a:ext cx="19784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.</a:t>
              </a:r>
              <a:r>
                <a:rPr lang="en-US" sz="2400" dirty="0" err="1" smtClean="0"/>
                <a:t>asmx</a:t>
              </a:r>
              <a:r>
                <a:rPr lang="en-US" sz="2400" dirty="0" smtClean="0"/>
                <a:t> services</a:t>
              </a:r>
            </a:p>
            <a:p>
              <a:r>
                <a:rPr lang="en-US" sz="2400" dirty="0" smtClean="0"/>
                <a:t>.svc services</a:t>
              </a:r>
              <a:endParaRPr lang="en-US" sz="2400" dirty="0"/>
            </a:p>
          </p:txBody>
        </p:sp>
        <p:sp>
          <p:nvSpPr>
            <p:cNvPr id="3" name="Right Arrow 2"/>
            <p:cNvSpPr/>
            <p:nvPr/>
          </p:nvSpPr>
          <p:spPr bwMode="auto">
            <a:xfrm>
              <a:off x="2295150" y="4809514"/>
              <a:ext cx="531265" cy="531265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68574" y="4415635"/>
              <a:ext cx="23382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Use </a:t>
              </a:r>
            </a:p>
            <a:p>
              <a:r>
                <a:rPr lang="en-US" sz="2400" dirty="0" smtClean="0"/>
                <a:t>WSDL / SOAP / HTTP</a:t>
              </a:r>
              <a:endParaRPr lang="en-US" sz="2400" dirty="0"/>
            </a:p>
          </p:txBody>
        </p:sp>
        <p:sp>
          <p:nvSpPr>
            <p:cNvPr id="11" name="Right Arrow 10"/>
            <p:cNvSpPr/>
            <p:nvPr/>
          </p:nvSpPr>
          <p:spPr bwMode="auto">
            <a:xfrm>
              <a:off x="5406845" y="4809514"/>
              <a:ext cx="531265" cy="531265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0269" y="4415635"/>
              <a:ext cx="298652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WSDL </a:t>
              </a:r>
              <a:r>
                <a:rPr lang="en-US" sz="2400" dirty="0" smtClean="0"/>
                <a:t>services</a:t>
              </a:r>
            </a:p>
            <a:p>
              <a:r>
                <a:rPr lang="en-US" sz="2400" dirty="0" smtClean="0"/>
                <a:t>SOAP </a:t>
              </a:r>
              <a:r>
                <a:rPr lang="en-US" sz="2400" dirty="0" smtClean="0"/>
                <a:t>Services</a:t>
              </a:r>
            </a:p>
            <a:p>
              <a:r>
                <a:rPr lang="en-US" sz="2400" dirty="0" smtClean="0"/>
                <a:t>WSDL/SOAP services</a:t>
              </a:r>
              <a:endParaRPr lang="en-US" sz="24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1372" y="4251829"/>
            <a:ext cx="8360748" cy="543281"/>
            <a:chOff x="461372" y="5857640"/>
            <a:chExt cx="8360748" cy="543281"/>
          </a:xfrm>
        </p:grpSpPr>
        <p:sp>
          <p:nvSpPr>
            <p:cNvPr id="15" name="TextBox 14"/>
            <p:cNvSpPr txBox="1"/>
            <p:nvPr/>
          </p:nvSpPr>
          <p:spPr>
            <a:xfrm>
              <a:off x="461372" y="5904455"/>
              <a:ext cx="12266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Services</a:t>
              </a:r>
            </a:p>
          </p:txBody>
        </p:sp>
        <p:sp>
          <p:nvSpPr>
            <p:cNvPr id="20" name="Right Arrow 19"/>
            <p:cNvSpPr/>
            <p:nvPr/>
          </p:nvSpPr>
          <p:spPr bwMode="auto">
            <a:xfrm>
              <a:off x="2295151" y="5869656"/>
              <a:ext cx="531265" cy="531265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54100" y="5904455"/>
              <a:ext cx="2338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Use HTTP Only</a:t>
              </a:r>
              <a:endParaRPr lang="en-US" sz="2400" dirty="0"/>
            </a:p>
          </p:txBody>
        </p:sp>
        <p:sp>
          <p:nvSpPr>
            <p:cNvPr id="22" name="Right Arrow 21"/>
            <p:cNvSpPr/>
            <p:nvPr/>
          </p:nvSpPr>
          <p:spPr bwMode="auto">
            <a:xfrm>
              <a:off x="5392335" y="5857640"/>
              <a:ext cx="531265" cy="531265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56165" y="5892439"/>
              <a:ext cx="25659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RESTful Services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6200" y="1219200"/>
            <a:ext cx="7226800" cy="1462088"/>
          </a:xfrm>
        </p:spPr>
        <p:txBody>
          <a:bodyPr/>
          <a:lstStyle/>
          <a:p>
            <a:r>
              <a:rPr lang="en-US" dirty="0" smtClean="0"/>
              <a:t>Developing RESTful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799"/>
            <a:ext cx="6400800" cy="2884315"/>
          </a:xfrm>
        </p:spPr>
        <p:txBody>
          <a:bodyPr/>
          <a:lstStyle/>
          <a:p>
            <a:r>
              <a:rPr lang="en-US" dirty="0" smtClean="0"/>
              <a:t>There are different ways of developing RESTful services. We show one way here: Convert a WSDL/SOAP service into a RESTful service.</a:t>
            </a:r>
          </a:p>
          <a:p>
            <a:r>
              <a:rPr lang="en-US" dirty="0" smtClean="0"/>
              <a:t>CSE446 (Text Part II) will discuss more detail of RESTful services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5460" y="772675"/>
            <a:ext cx="8057168" cy="543281"/>
            <a:chOff x="764952" y="5857640"/>
            <a:chExt cx="8057168" cy="543281"/>
          </a:xfrm>
        </p:grpSpPr>
        <p:sp>
          <p:nvSpPr>
            <p:cNvPr id="5" name="TextBox 4"/>
            <p:cNvSpPr txBox="1"/>
            <p:nvPr/>
          </p:nvSpPr>
          <p:spPr>
            <a:xfrm>
              <a:off x="764952" y="5904455"/>
              <a:ext cx="12266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</a:t>
              </a:r>
              <a:r>
                <a:rPr lang="en-US" sz="2400" dirty="0" smtClean="0"/>
                <a:t>ervices</a:t>
              </a:r>
            </a:p>
          </p:txBody>
        </p:sp>
        <p:sp>
          <p:nvSpPr>
            <p:cNvPr id="6" name="Right Arrow 5"/>
            <p:cNvSpPr/>
            <p:nvPr/>
          </p:nvSpPr>
          <p:spPr bwMode="auto">
            <a:xfrm>
              <a:off x="2295151" y="5869656"/>
              <a:ext cx="531265" cy="531265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54100" y="5904455"/>
              <a:ext cx="2338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Use HTTP Only</a:t>
              </a:r>
              <a:endParaRPr lang="en-US" sz="2400" dirty="0"/>
            </a:p>
          </p:txBody>
        </p:sp>
        <p:sp>
          <p:nvSpPr>
            <p:cNvPr id="8" name="Right Arrow 7"/>
            <p:cNvSpPr/>
            <p:nvPr/>
          </p:nvSpPr>
          <p:spPr bwMode="auto">
            <a:xfrm>
              <a:off x="5392335" y="5857640"/>
              <a:ext cx="531265" cy="531265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56165" y="5892439"/>
              <a:ext cx="25659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RESTful Services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1222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80" y="2442365"/>
            <a:ext cx="7610475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a RESTful Service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031163" cy="2667000"/>
          </a:xfrm>
        </p:spPr>
        <p:txBody>
          <a:bodyPr/>
          <a:lstStyle/>
          <a:p>
            <a:r>
              <a:rPr lang="en-US" sz="2400" dirty="0" smtClean="0"/>
              <a:t>In Visual </a:t>
            </a:r>
            <a:r>
              <a:rPr lang="en-US" sz="2400" smtClean="0"/>
              <a:t>Studio menu</a:t>
            </a:r>
            <a:r>
              <a:rPr lang="en-US" sz="2400" dirty="0" smtClean="0"/>
              <a:t>, choose </a:t>
            </a:r>
            <a:r>
              <a:rPr lang="en-US" sz="2400" dirty="0" smtClean="0">
                <a:solidFill>
                  <a:srgbClr val="0000FF"/>
                </a:solidFill>
              </a:rPr>
              <a:t>New Web Site </a:t>
            </a:r>
          </a:p>
          <a:p>
            <a:r>
              <a:rPr lang="en-US" sz="2400" dirty="0" smtClean="0"/>
              <a:t>Choose C# template, and choose “WCF Service”. </a:t>
            </a:r>
          </a:p>
          <a:p>
            <a:r>
              <a:rPr lang="en-US" sz="2400" dirty="0" smtClean="0"/>
              <a:t>Name the project WcfRestService3. 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975A1F-A932-4591-8832-5D3DF054C973}" type="slidenum">
              <a:rPr lang="en-US" b="0" smtClean="0">
                <a:solidFill>
                  <a:schemeClr val="tx2"/>
                </a:solidFill>
              </a:rPr>
              <a:pPr/>
              <a:t>32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3318" name="Left Arrow 4"/>
          <p:cNvSpPr>
            <a:spLocks noChangeArrowheads="1"/>
          </p:cNvSpPr>
          <p:nvPr/>
        </p:nvSpPr>
        <p:spPr bwMode="auto">
          <a:xfrm>
            <a:off x="1763885" y="3614205"/>
            <a:ext cx="3810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Left Arrow 8"/>
          <p:cNvSpPr>
            <a:spLocks noChangeArrowheads="1"/>
          </p:cNvSpPr>
          <p:nvPr/>
        </p:nvSpPr>
        <p:spPr bwMode="auto">
          <a:xfrm>
            <a:off x="5634530" y="4946900"/>
            <a:ext cx="533400" cy="304800"/>
          </a:xfrm>
          <a:prstGeom prst="lef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Oval 1"/>
          <p:cNvSpPr>
            <a:spLocks noChangeArrowheads="1"/>
          </p:cNvSpPr>
          <p:nvPr/>
        </p:nvSpPr>
        <p:spPr bwMode="auto">
          <a:xfrm>
            <a:off x="2522835" y="2594155"/>
            <a:ext cx="1752600" cy="457200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9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494" y="1056509"/>
            <a:ext cx="4462577" cy="472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Developing WCF-Based RESTful Service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245985" y="1421809"/>
            <a:ext cx="4071823" cy="4343400"/>
          </a:xfrm>
        </p:spPr>
        <p:txBody>
          <a:bodyPr/>
          <a:lstStyle/>
          <a:p>
            <a:r>
              <a:rPr lang="en-US" sz="2400" dirty="0" smtClean="0"/>
              <a:t>The template creates standard WCF service files, including</a:t>
            </a:r>
          </a:p>
          <a:p>
            <a:pPr lvl="1"/>
            <a:r>
              <a:rPr lang="en-US" sz="2400" dirty="0" err="1" smtClean="0">
                <a:solidFill>
                  <a:srgbClr val="0000FF"/>
                </a:solidFill>
              </a:rPr>
              <a:t>Iservice.cs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inteface</a:t>
            </a:r>
            <a:endParaRPr lang="en-US" sz="2400" dirty="0" smtClean="0">
              <a:solidFill>
                <a:srgbClr val="0000FF"/>
              </a:solidFill>
            </a:endParaRPr>
          </a:p>
          <a:p>
            <a:pPr lvl="1"/>
            <a:r>
              <a:rPr lang="en-US" sz="2400" dirty="0" err="1" smtClean="0"/>
              <a:t>Service.cs</a:t>
            </a:r>
            <a:r>
              <a:rPr lang="en-US" sz="2400" dirty="0" smtClean="0"/>
              <a:t> file</a:t>
            </a:r>
          </a:p>
          <a:p>
            <a:pPr lvl="1"/>
            <a:r>
              <a:rPr lang="en-US" sz="2400" dirty="0" err="1" smtClean="0">
                <a:solidFill>
                  <a:srgbClr val="0000FF"/>
                </a:solidFill>
              </a:rPr>
              <a:t>Service.svc</a:t>
            </a:r>
            <a:r>
              <a:rPr lang="en-US" sz="2400" dirty="0" smtClean="0">
                <a:solidFill>
                  <a:srgbClr val="0000FF"/>
                </a:solidFill>
              </a:rPr>
              <a:t> file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18C94A3-59D6-4BE9-B970-F9E30AE92F68}" type="slidenum">
              <a:rPr lang="en-US" b="0" smtClean="0">
                <a:solidFill>
                  <a:schemeClr val="tx2"/>
                </a:solidFill>
              </a:rPr>
              <a:pPr/>
              <a:t>33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558635" y="3421293"/>
            <a:ext cx="1821480" cy="842552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394231" y="4567425"/>
            <a:ext cx="1985884" cy="304800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930" y="52535"/>
            <a:ext cx="3148450" cy="333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itle 1"/>
          <p:cNvSpPr>
            <a:spLocks noGrp="1"/>
          </p:cNvSpPr>
          <p:nvPr>
            <p:ph type="title"/>
          </p:nvPr>
        </p:nvSpPr>
        <p:spPr>
          <a:xfrm>
            <a:off x="170090" y="241410"/>
            <a:ext cx="6421235" cy="107503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Add HTTP method: [</a:t>
            </a:r>
            <a:r>
              <a:rPr lang="en-US" dirty="0" err="1">
                <a:solidFill>
                  <a:srgbClr val="FF0000"/>
                </a:solidFill>
              </a:rPr>
              <a:t>WebGet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IService.cs</a:t>
            </a:r>
            <a:r>
              <a:rPr lang="en-US" dirty="0" smtClean="0"/>
              <a:t>: 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>
          <a:xfrm>
            <a:off x="625460" y="1434685"/>
            <a:ext cx="8269288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using System;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using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System.ServiceModel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using 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System.ServiceModel.Web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ServiceContract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]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public interface </a:t>
            </a:r>
            <a:r>
              <a:rPr lang="en-US" sz="1800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Iservice</a:t>
            </a:r>
            <a:r>
              <a:rPr lang="en-US" sz="18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[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OperationContract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]</a:t>
            </a:r>
          </a:p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WebGet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]    //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Add this HTTP GET 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attribute/directive, use default format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double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PiValue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[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OperationContract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]</a:t>
            </a:r>
          </a:p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WebGet</a:t>
            </a:r>
            <a:r>
              <a:rPr lang="en-GB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GB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UriTemplate</a:t>
            </a:r>
            <a:r>
              <a:rPr lang="en-GB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GB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GB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absValue?x</a:t>
            </a:r>
            <a:r>
              <a:rPr lang="en-GB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={x</a:t>
            </a:r>
            <a:r>
              <a:rPr lang="en-GB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}”)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]             //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define input format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absValue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x);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[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OperationContract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]</a:t>
            </a:r>
          </a:p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WebGet</a:t>
            </a:r>
            <a:r>
              <a:rPr lang="en-GB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GB" sz="1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UriTemplate</a:t>
            </a:r>
            <a:r>
              <a:rPr lang="en-GB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GB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“add2?x</a:t>
            </a:r>
            <a:r>
              <a:rPr lang="en-GB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={x}&amp;y={y</a:t>
            </a:r>
            <a:r>
              <a:rPr lang="en-GB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}”)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]        // define input format</a:t>
            </a:r>
            <a:endParaRPr lang="en-US" sz="18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addition(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x,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y);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36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30A926-A88E-468C-BF34-93626A86D002}" type="slidenum">
              <a:rPr lang="en-US" b="0" smtClean="0">
                <a:solidFill>
                  <a:schemeClr val="tx2"/>
                </a:solidFill>
              </a:rPr>
              <a:pPr/>
              <a:t>34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5366" name="Left Arrow 5"/>
          <p:cNvSpPr>
            <a:spLocks noChangeArrowheads="1"/>
          </p:cNvSpPr>
          <p:nvPr/>
        </p:nvSpPr>
        <p:spPr bwMode="auto">
          <a:xfrm>
            <a:off x="7924072" y="1731600"/>
            <a:ext cx="4572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ular Callout 6"/>
          <p:cNvSpPr/>
          <p:nvPr/>
        </p:nvSpPr>
        <p:spPr bwMode="auto">
          <a:xfrm>
            <a:off x="4268420" y="1792239"/>
            <a:ext cx="381000" cy="304800"/>
          </a:xfrm>
          <a:prstGeom prst="wedgeRectCallout">
            <a:avLst>
              <a:gd name="adj1" fmla="val -72069"/>
              <a:gd name="adj2" fmla="val 1164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304800" y="3187285"/>
            <a:ext cx="381000" cy="304800"/>
          </a:xfrm>
          <a:prstGeom prst="wedgeRectCallout">
            <a:avLst>
              <a:gd name="adj1" fmla="val 89729"/>
              <a:gd name="adj2" fmla="val 894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3964840" y="4895690"/>
            <a:ext cx="4965983" cy="430685"/>
          </a:xfrm>
          <a:prstGeom prst="wedgeRoundRectCallout">
            <a:avLst>
              <a:gd name="adj1" fmla="val -37039"/>
              <a:gd name="adj2" fmla="val -79042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One argument method: this </a:t>
            </a:r>
            <a:r>
              <a:rPr lang="en-GB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UriTemplate</a:t>
            </a:r>
            <a:r>
              <a:rPr lang="en-GB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is implied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3964840" y="6185905"/>
            <a:ext cx="5009298" cy="430685"/>
          </a:xfrm>
          <a:prstGeom prst="wedgeRoundRectCallout">
            <a:avLst>
              <a:gd name="adj1" fmla="val -39137"/>
              <a:gd name="adj2" fmla="val -146275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Two-argument method: a </a:t>
            </a:r>
            <a:r>
              <a:rPr lang="en-GB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UriTemplate</a:t>
            </a:r>
            <a:r>
              <a:rPr lang="en-GB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is required</a:t>
            </a:r>
          </a:p>
        </p:txBody>
      </p:sp>
    </p:spTree>
    <p:extLst>
      <p:ext uri="{BB962C8B-B14F-4D97-AF65-F5344CB8AC3E}">
        <p14:creationId xmlns:p14="http://schemas.microsoft.com/office/powerpoint/2010/main" val="291363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680"/>
                            </p:stCondLst>
                            <p:childTnLst>
                              <p:par>
                                <p:cTn id="10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420"/>
                            </p:stCondLst>
                            <p:childTnLst>
                              <p:par>
                                <p:cTn id="1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519" y="1568565"/>
            <a:ext cx="3617286" cy="3833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Service.cs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(No change to implementation)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295400" y="1371600"/>
            <a:ext cx="7467600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using System;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800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Service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IService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public double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PiValue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()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double pi =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System.Math.PI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return (pi);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public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absValue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x)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if (x &gt;= 0) return (x);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else return (-x);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public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addition(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x,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y)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return (x + y);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Wingdings" pitchFamily="2" charset="2"/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48F9CA-EC00-4730-BC16-3BDD2DEC7CD7}" type="slidenum">
              <a:rPr lang="en-US" b="0" smtClean="0">
                <a:solidFill>
                  <a:schemeClr val="tx2"/>
                </a:solidFill>
              </a:rPr>
              <a:pPr/>
              <a:t>35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6390" name="Left Arrow 5"/>
          <p:cNvSpPr>
            <a:spLocks noChangeArrowheads="1"/>
          </p:cNvSpPr>
          <p:nvPr/>
        </p:nvSpPr>
        <p:spPr bwMode="auto">
          <a:xfrm>
            <a:off x="7696200" y="3808475"/>
            <a:ext cx="4572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429000" y="1647825"/>
            <a:ext cx="1295400" cy="457200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2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232620" y="152400"/>
            <a:ext cx="7835180" cy="623888"/>
          </a:xfrm>
        </p:spPr>
        <p:txBody>
          <a:bodyPr/>
          <a:lstStyle/>
          <a:p>
            <a:r>
              <a:rPr lang="en-US" dirty="0" err="1" smtClean="0"/>
              <a:t>Service.svc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needs to be modified: Add a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16963" cy="16002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You need to manually open the Service.svc Markup code and 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00FF"/>
                </a:solidFill>
              </a:rPr>
              <a:t>add one line of code</a:t>
            </a:r>
            <a:r>
              <a:rPr lang="en-US" sz="2400" dirty="0" smtClean="0"/>
              <a:t>, which </a:t>
            </a:r>
            <a:r>
              <a:rPr lang="en-US" sz="2400" dirty="0" smtClean="0"/>
              <a:t>adds RESTful service hosting model:</a:t>
            </a:r>
            <a:endParaRPr lang="en-US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/>
              <a:t>&lt;%@ </a:t>
            </a:r>
            <a:r>
              <a:rPr lang="en-US" sz="2000" dirty="0" err="1"/>
              <a:t>ServiceHost</a:t>
            </a:r>
            <a:r>
              <a:rPr lang="en-US" sz="2000" dirty="0"/>
              <a:t> Language="C#" Debug="true" Service="Service" </a:t>
            </a:r>
            <a:r>
              <a:rPr lang="en-US" sz="2000" dirty="0" err="1"/>
              <a:t>CodeBehind</a:t>
            </a:r>
            <a:r>
              <a:rPr lang="en-US" sz="2000" dirty="0"/>
              <a:t>="~/</a:t>
            </a:r>
            <a:r>
              <a:rPr lang="en-US" sz="2000" dirty="0" err="1"/>
              <a:t>App_Code</a:t>
            </a:r>
            <a:r>
              <a:rPr lang="en-US" sz="2000" dirty="0"/>
              <a:t>/</a:t>
            </a:r>
            <a:r>
              <a:rPr lang="en-US" sz="2000" dirty="0" err="1"/>
              <a:t>Service.cs</a:t>
            </a:r>
            <a:r>
              <a:rPr lang="en-US" sz="2000" dirty="0"/>
              <a:t>" </a:t>
            </a:r>
            <a:r>
              <a:rPr lang="en-US" sz="2000" dirty="0" smtClean="0"/>
              <a:t>%&gt;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11CDD7-8C63-493F-9081-E390B7A8F4C4}" type="slidenum">
              <a:rPr lang="en-US" b="0" smtClean="0">
                <a:solidFill>
                  <a:schemeClr val="tx2"/>
                </a:solidFill>
              </a:rPr>
              <a:pPr/>
              <a:t>36</a:t>
            </a:fld>
            <a:endParaRPr lang="en-US" b="0" dirty="0" smtClean="0">
              <a:solidFill>
                <a:schemeClr val="tx2"/>
              </a:solidFill>
            </a:endParaRPr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225" y="4841875"/>
            <a:ext cx="9166225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Left Arrow 4"/>
          <p:cNvSpPr>
            <a:spLocks noChangeArrowheads="1"/>
          </p:cNvSpPr>
          <p:nvPr/>
        </p:nvSpPr>
        <p:spPr bwMode="auto">
          <a:xfrm>
            <a:off x="8229600" y="6324600"/>
            <a:ext cx="3810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Down Arrow 5"/>
          <p:cNvSpPr>
            <a:spLocks noChangeArrowheads="1"/>
          </p:cNvSpPr>
          <p:nvPr/>
        </p:nvSpPr>
        <p:spPr bwMode="auto">
          <a:xfrm>
            <a:off x="3733800" y="2590800"/>
            <a:ext cx="7620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03200" y="3027363"/>
            <a:ext cx="8864600" cy="169703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sz="2000" b="0" dirty="0" smtClean="0"/>
              <a:t>&lt;%@ </a:t>
            </a:r>
            <a:r>
              <a:rPr lang="en-US" sz="2000" b="0" dirty="0" err="1" smtClean="0"/>
              <a:t>ServiceHost</a:t>
            </a:r>
            <a:r>
              <a:rPr lang="en-US" sz="2000" b="0" dirty="0" smtClean="0"/>
              <a:t> Language="C#" Debug="true" Service="Service" </a:t>
            </a:r>
            <a:r>
              <a:rPr lang="en-US" sz="2000" b="0" dirty="0" err="1" smtClean="0"/>
              <a:t>CodeBehind</a:t>
            </a:r>
            <a:r>
              <a:rPr lang="en-US" sz="2000" b="0" dirty="0" smtClean="0"/>
              <a:t>="~/</a:t>
            </a:r>
            <a:r>
              <a:rPr lang="en-US" sz="2000" b="0" dirty="0" err="1" smtClean="0"/>
              <a:t>App_Code</a:t>
            </a:r>
            <a:r>
              <a:rPr lang="en-US" sz="2000" b="0" dirty="0" smtClean="0"/>
              <a:t>/</a:t>
            </a:r>
            <a:r>
              <a:rPr lang="en-US" sz="2000" b="0" dirty="0" err="1" smtClean="0"/>
              <a:t>Service.cs</a:t>
            </a:r>
            <a:r>
              <a:rPr lang="en-US" sz="2000" b="0" dirty="0" smtClean="0"/>
              <a:t>"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b="0" dirty="0" smtClean="0">
                <a:solidFill>
                  <a:srgbClr val="0000FF"/>
                </a:solidFill>
              </a:rPr>
              <a:t>Factory="</a:t>
            </a:r>
            <a:r>
              <a:rPr lang="en-US" sz="2400" b="0" dirty="0" err="1" smtClean="0">
                <a:solidFill>
                  <a:srgbClr val="0000FF"/>
                </a:solidFill>
              </a:rPr>
              <a:t>System.ServiceModel.Activation.WebServiceHostFactory</a:t>
            </a:r>
            <a:r>
              <a:rPr lang="en-US" sz="2400" b="0" dirty="0" smtClean="0">
                <a:solidFill>
                  <a:srgbClr val="0000FF"/>
                </a:solidFill>
              </a:rPr>
              <a:t>" </a:t>
            </a:r>
            <a:r>
              <a:rPr lang="en-US" sz="2400" b="0" dirty="0" smtClean="0"/>
              <a:t>%&gt;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28600" y="5250480"/>
            <a:ext cx="4267200" cy="2276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" y="5278597"/>
            <a:ext cx="416242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203200" y="5224387"/>
            <a:ext cx="4292600" cy="227685"/>
          </a:xfrm>
          <a:prstGeom prst="ellipse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927515" y="5933535"/>
            <a:ext cx="381000" cy="304800"/>
          </a:xfrm>
          <a:prstGeom prst="wedgeRectCallout">
            <a:avLst>
              <a:gd name="adj1" fmla="val 100515"/>
              <a:gd name="adj2" fmla="val -21727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750410" y="2422643"/>
            <a:ext cx="1669690" cy="475092"/>
          </a:xfrm>
          <a:prstGeom prst="wedgeRoundRectCallout">
            <a:avLst>
              <a:gd name="adj1" fmla="val -59002"/>
              <a:gd name="adj2" fmla="val -9329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Existing code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07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build="allAtOnce"/>
      <p:bldP spid="2" grpId="0" animBg="1"/>
      <p:bldP spid="12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414" y="1644460"/>
            <a:ext cx="3617286" cy="3833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SOAP </a:t>
            </a:r>
            <a:r>
              <a:rPr lang="en-US" dirty="0"/>
              <a:t>Endpoint in </a:t>
            </a:r>
            <a:r>
              <a:rPr lang="en-US" dirty="0" err="1"/>
              <a:t>Web.config</a:t>
            </a:r>
            <a:endParaRPr lang="en-US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4195" y="1455730"/>
            <a:ext cx="5768020" cy="4913313"/>
          </a:xfrm>
        </p:spPr>
        <p:txBody>
          <a:bodyPr/>
          <a:lstStyle/>
          <a:p>
            <a:r>
              <a:rPr lang="en-US" dirty="0" smtClean="0"/>
              <a:t>In the </a:t>
            </a:r>
            <a:r>
              <a:rPr lang="en-US" dirty="0" err="1" smtClean="0"/>
              <a:t>Web.config</a:t>
            </a:r>
            <a:r>
              <a:rPr lang="en-US" dirty="0" smtClean="0"/>
              <a:t> file, remove the entire </a:t>
            </a: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 smtClean="0">
                <a:solidFill>
                  <a:srgbClr val="0000FF"/>
                </a:solidFill>
              </a:rPr>
              <a:t>system.serviceModel</a:t>
            </a:r>
            <a:r>
              <a:rPr lang="en-US" dirty="0" smtClean="0">
                <a:solidFill>
                  <a:srgbClr val="0000FF"/>
                </a:solidFill>
              </a:rPr>
              <a:t>&gt; </a:t>
            </a:r>
            <a:r>
              <a:rPr lang="en-US" dirty="0" smtClean="0"/>
              <a:t>element, which will remove the SOAP endpoints. </a:t>
            </a:r>
          </a:p>
          <a:p>
            <a:r>
              <a:rPr lang="en-US" dirty="0" smtClean="0"/>
              <a:t>RESTful services do not support the SOAP-endpoint-based access. </a:t>
            </a:r>
          </a:p>
          <a:p>
            <a:r>
              <a:rPr lang="en-US" dirty="0" smtClean="0"/>
              <a:t>Removing this element will immediately disable the accesses from service proxies </a:t>
            </a:r>
            <a:r>
              <a:rPr lang="en-US" dirty="0" smtClean="0"/>
              <a:t>of all </a:t>
            </a:r>
            <a:r>
              <a:rPr lang="en-US" dirty="0" smtClean="0"/>
              <a:t>kinds of SOAP clients.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81070D9-B034-43F0-A147-AC1FC6102390}" type="slidenum">
              <a:rPr lang="en-US" b="0" smtClean="0">
                <a:solidFill>
                  <a:schemeClr val="tx2"/>
                </a:solidFill>
              </a:rPr>
              <a:pPr/>
              <a:t>37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3813050" y="990600"/>
            <a:ext cx="381000" cy="304800"/>
          </a:xfrm>
          <a:prstGeom prst="wedgeRectCallout">
            <a:avLst>
              <a:gd name="adj1" fmla="val -85967"/>
              <a:gd name="adj2" fmla="val 27239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3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7310167" y="5662612"/>
            <a:ext cx="1507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 smtClean="0"/>
              <a:t>Open this file</a:t>
            </a:r>
            <a:endParaRPr lang="en-US" b="0" dirty="0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7607800" y="4882731"/>
            <a:ext cx="457200" cy="779881"/>
          </a:xfrm>
          <a:custGeom>
            <a:avLst/>
            <a:gdLst>
              <a:gd name="T0" fmla="*/ 18401399 w 287079"/>
              <a:gd name="T1" fmla="*/ 2070148637 h 935665"/>
              <a:gd name="T2" fmla="*/ 18401399 w 287079"/>
              <a:gd name="T3" fmla="*/ 0 h 935665"/>
              <a:gd name="T4" fmla="*/ 0 w 287079"/>
              <a:gd name="T5" fmla="*/ 0 h 935665"/>
              <a:gd name="T6" fmla="*/ 0 60000 65536"/>
              <a:gd name="T7" fmla="*/ 0 60000 65536"/>
              <a:gd name="T8" fmla="*/ 0 60000 65536"/>
              <a:gd name="T9" fmla="*/ 0 w 287079"/>
              <a:gd name="T10" fmla="*/ 0 h 935665"/>
              <a:gd name="T11" fmla="*/ 287079 w 287079"/>
              <a:gd name="T12" fmla="*/ 935665 h 9356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079" h="935665">
                <a:moveTo>
                  <a:pt x="287079" y="935665"/>
                </a:moveTo>
                <a:lnTo>
                  <a:pt x="287079" y="0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Oval 1"/>
          <p:cNvSpPr/>
          <p:nvPr/>
        </p:nvSpPr>
        <p:spPr bwMode="auto">
          <a:xfrm>
            <a:off x="6432472" y="4666772"/>
            <a:ext cx="1175328" cy="43191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50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156725" y="89620"/>
            <a:ext cx="7911075" cy="623888"/>
          </a:xfrm>
        </p:spPr>
        <p:txBody>
          <a:bodyPr/>
          <a:lstStyle/>
          <a:p>
            <a:pPr algn="ctr"/>
            <a:r>
              <a:rPr lang="en-US" sz="2800" dirty="0" smtClean="0"/>
              <a:t>Accessing the Service over HTTP in a Browser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762000" y="2745946"/>
            <a:ext cx="8382000" cy="25804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http://localhost:54459/WcfRestService3/Service.svc/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PiValue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it returns: &lt;double&gt;3.1415926535897931&lt;/double&gt;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http://localhost:54459/WcfRestService3/Service.svc/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absValue?x=-27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it returns: 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&gt;27&lt;/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http://localhost:49783/Service1/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add2?x=15&amp;y=17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it returns: 32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D93278-44F3-4717-A3E6-FC6CBD74FA5B}" type="slidenum">
              <a:rPr lang="en-US" b="0" smtClean="0">
                <a:solidFill>
                  <a:schemeClr val="tx2"/>
                </a:solidFill>
              </a:rPr>
              <a:pPr/>
              <a:t>38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245" y="1488340"/>
            <a:ext cx="44005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Content Placeholder 2"/>
          <p:cNvSpPr txBox="1">
            <a:spLocks/>
          </p:cNvSpPr>
          <p:nvPr/>
        </p:nvSpPr>
        <p:spPr bwMode="auto">
          <a:xfrm>
            <a:off x="1156725" y="924465"/>
            <a:ext cx="7492647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View the Service in Browser</a:t>
            </a:r>
          </a:p>
        </p:txBody>
      </p:sp>
      <p:sp>
        <p:nvSpPr>
          <p:cNvPr id="18439" name="Oval 1"/>
          <p:cNvSpPr>
            <a:spLocks noChangeArrowheads="1"/>
          </p:cNvSpPr>
          <p:nvPr/>
        </p:nvSpPr>
        <p:spPr bwMode="auto">
          <a:xfrm>
            <a:off x="8214960" y="4643320"/>
            <a:ext cx="381000" cy="646112"/>
          </a:xfrm>
          <a:prstGeom prst="ellips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49565" y="5325327"/>
            <a:ext cx="8348450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Test the Deployed</a:t>
            </a:r>
            <a:r>
              <a:rPr kumimoji="0" lang="en-GB" sz="1600" b="1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RESTful services in ASU Repository: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PiValue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AbsValue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and add2 operations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  <a:hlinkClick r:id="rId3"/>
              </a:rPr>
              <a:t>http://venus.eas.asu.edu/WSRepository/Services/WcfRestService4/Service1/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 </a:t>
            </a:r>
            <a:b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</a:b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  <a:hlinkClick r:id="rId4"/>
              </a:rPr>
              <a:t>http://venus.eas.asu.edu/WSRepository/Services/WcfRestService4/Service1/PiValue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/>
            </a:r>
            <a:b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</a:b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  <a:hlinkClick r:id="rId5"/>
              </a:rPr>
              <a:t>http://venus.eas.asu.edu/WSRepository/Services/WcfRestService4/Service1/AbsValue?x=-123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/>
            </a:r>
            <a:b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</a:b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  <a:hlinkClick r:id="rId6"/>
              </a:rPr>
              <a:t>http://venus.eas.asu.edu/WSRepository/Services/WcfRestService4/Service1/add2?x=15&amp;y=17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GB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74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RESTful Service in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28045"/>
            <a:ext cx="8269288" cy="4608513"/>
          </a:xfrm>
        </p:spPr>
        <p:txBody>
          <a:bodyPr/>
          <a:lstStyle/>
          <a:p>
            <a:r>
              <a:rPr lang="en-US" dirty="0" smtClean="0"/>
              <a:t>Knowing the format of accessing the service</a:t>
            </a:r>
          </a:p>
          <a:p>
            <a:pPr marL="0" indent="0">
              <a:buNone/>
            </a:pPr>
            <a:r>
              <a:rPr lang="en-GB" sz="2000" dirty="0">
                <a:hlinkClick r:id="rId2"/>
              </a:rPr>
              <a:t>http://venus.eas.asu.edu/WSRepository/Services/RandomString/Service.svc</a:t>
            </a:r>
            <a:r>
              <a:rPr lang="en-GB" sz="2000" dirty="0" smtClean="0">
                <a:hlinkClick r:id="rId2"/>
              </a:rPr>
              <a:t>/</a:t>
            </a:r>
            <a:br>
              <a:rPr lang="en-GB" sz="2000" dirty="0" smtClean="0">
                <a:hlinkClick r:id="rId2"/>
              </a:rPr>
            </a:br>
            <a:r>
              <a:rPr lang="en-GB" sz="2000" dirty="0" err="1" smtClean="0">
                <a:hlinkClick r:id="rId2"/>
              </a:rPr>
              <a:t>GetRandomString</a:t>
            </a:r>
            <a:r>
              <a:rPr lang="en-GB" sz="2000" dirty="0" smtClean="0">
                <a:hlinkClick r:id="rId2"/>
              </a:rPr>
              <a:t>/8</a:t>
            </a:r>
            <a:r>
              <a:rPr lang="en-GB" dirty="0"/>
              <a:t>  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Construct the URL in the program</a:t>
            </a:r>
          </a:p>
          <a:p>
            <a:pPr lvl="1"/>
            <a:r>
              <a:rPr lang="en-US" dirty="0" smtClean="0"/>
              <a:t>Base URL</a:t>
            </a:r>
          </a:p>
          <a:p>
            <a:pPr lvl="1"/>
            <a:r>
              <a:rPr lang="en-US" dirty="0" smtClean="0"/>
              <a:t>Operation name</a:t>
            </a:r>
          </a:p>
          <a:p>
            <a:pPr lvl="1"/>
            <a:r>
              <a:rPr lang="en-US" dirty="0" smtClean="0"/>
              <a:t>Parameters</a:t>
            </a:r>
          </a:p>
          <a:p>
            <a:r>
              <a:rPr lang="en-US" dirty="0" smtClean="0"/>
              <a:t>Convert the return data to the required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68B5B-9DBF-41C1-9389-64CD73BC05F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393480" y="2646089"/>
            <a:ext cx="1290215" cy="607160"/>
          </a:xfrm>
          <a:prstGeom prst="wedgeRoundRectCallout">
            <a:avLst>
              <a:gd name="adj1" fmla="val -59490"/>
              <a:gd name="adj2" fmla="val -12689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baseURL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308514" y="2932939"/>
            <a:ext cx="1290215" cy="714641"/>
          </a:xfrm>
          <a:prstGeom prst="wedgeRoundRectCallout">
            <a:avLst>
              <a:gd name="adj1" fmla="val -48752"/>
              <a:gd name="adj2" fmla="val -9975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Operation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name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978205" y="2949669"/>
            <a:ext cx="1290215" cy="714641"/>
          </a:xfrm>
          <a:prstGeom prst="wedgeRoundRectCallout">
            <a:avLst>
              <a:gd name="adj1" fmla="val -65933"/>
              <a:gd name="adj2" fmla="val -12883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Parameter vale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23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51AB621-DC29-46EA-9D65-0C35DA7C3EE9}" type="slidenum">
              <a:rPr lang="en-US" smtClean="0">
                <a:solidFill>
                  <a:schemeClr val="tx2"/>
                </a:solidFill>
              </a:rPr>
              <a:pPr/>
              <a:t>4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81088" y="152400"/>
            <a:ext cx="7986712" cy="623888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宋体" pitchFamily="2" charset="-122"/>
              </a:rPr>
              <a:t>Service Development Frameworks and Features</a:t>
            </a:r>
            <a:endParaRPr lang="en-US" sz="280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031377"/>
              </p:ext>
            </p:extLst>
          </p:nvPr>
        </p:nvGraphicFramePr>
        <p:xfrm>
          <a:off x="398463" y="1152525"/>
          <a:ext cx="8516937" cy="5521961"/>
        </p:xfrm>
        <a:graphic>
          <a:graphicData uri="http://schemas.openxmlformats.org/drawingml/2006/table">
            <a:tbl>
              <a:tblPr/>
              <a:tblGrid>
                <a:gridCol w="2116137"/>
                <a:gridCol w="1295400"/>
                <a:gridCol w="1066800"/>
                <a:gridCol w="1219200"/>
                <a:gridCol w="1436688"/>
                <a:gridCol w="1382712"/>
              </a:tblGrid>
              <a:tr h="987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Service</a:t>
                      </a:r>
                      <a:b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Development Environment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Platform-</a:t>
                      </a:r>
                      <a:b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independent Web service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Platform-</a:t>
                      </a:r>
                      <a:b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dependent service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Distributed transactions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WS-* specification (e.g., reliability and security)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Primary language supported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ASMX (ASP .Net)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C# / VB 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.Net Remoting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C#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Services: BizTalk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XLang 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BPEL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WSE: WS Enhancements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C# / VB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WCF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C# / VB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AJAX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Java Script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Eclipse / Axis / Tomcat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Java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41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JEE: Java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Edition</a:t>
                      </a:r>
                      <a:endParaRPr kumimoji="0" lang="en-US" sz="1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Java / </a:t>
                      </a:r>
                      <a:b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Java Script /</a:t>
                      </a:r>
                      <a:b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JavaBeans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842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NetBeans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BPEL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JDeveloper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/ Oracle SOA Suite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BPEL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WebSphere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BPEL / Java</a:t>
                      </a:r>
                    </a:p>
                  </a:txBody>
                  <a:tcPr marL="65077" marR="65077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308515" y="72282"/>
            <a:ext cx="7620000" cy="776288"/>
          </a:xfrm>
        </p:spPr>
        <p:txBody>
          <a:bodyPr/>
          <a:lstStyle/>
          <a:p>
            <a:r>
              <a:rPr lang="en-US" dirty="0" smtClean="0"/>
              <a:t>Creating REST </a:t>
            </a:r>
            <a:r>
              <a:rPr lang="en-US" dirty="0" smtClean="0"/>
              <a:t>service </a:t>
            </a:r>
            <a:r>
              <a:rPr lang="en-US" dirty="0" smtClean="0"/>
              <a:t>URL in </a:t>
            </a:r>
            <a:r>
              <a:rPr lang="en-US" dirty="0" smtClean="0"/>
              <a:t>program </a:t>
            </a:r>
            <a:br>
              <a:rPr lang="en-US" dirty="0" smtClean="0"/>
            </a:br>
            <a:r>
              <a:rPr lang="en-US" sz="2000" dirty="0" smtClean="0"/>
              <a:t>Read: Text chapter 7 on RESTful Services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839200" cy="5638800"/>
          </a:xfrm>
        </p:spPr>
        <p:txBody>
          <a:bodyPr/>
          <a:lstStyle/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public class Service :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IService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public string </a:t>
            </a:r>
            <a:r>
              <a:rPr lang="en-GB" sz="2000" b="1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GetRandomString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(string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myLength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// Create the base address to the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RandomString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service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 smtClean="0">
                <a:latin typeface="ZDingbats"/>
                <a:cs typeface="Arial" pitchFamily="34" charset="0"/>
              </a:rPr>
              <a:t>	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	Uri </a:t>
            </a:r>
            <a:r>
              <a:rPr lang="en-GB" sz="20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baseUri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new Uri("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http://venus.eas.asu.edu/WSRepository/Services/RandomString/Service.svc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// Define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UriTemplate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for passing parameter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GB" sz="20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UriTemplate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myTemplate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new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UriTemplate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("</a:t>
            </a:r>
            <a:r>
              <a:rPr lang="en-GB" sz="1600" dirty="0" err="1" smtClean="0">
                <a:latin typeface="Arial" pitchFamily="34" charset="0"/>
                <a:cs typeface="Arial" pitchFamily="34" charset="0"/>
              </a:rPr>
              <a:t>GetRandomString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/{Length}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// Assign values to variable to obtain the complete URI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Uri </a:t>
            </a:r>
            <a:r>
              <a:rPr lang="en-GB" sz="2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completeUri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myTemplate.</a:t>
            </a:r>
            <a:r>
              <a:rPr lang="en-GB" sz="20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BindByPosition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baseUri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myLength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); 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WebClient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channel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new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WebClient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(); // create a channel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byte[]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abc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channel.DownloadData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GB" sz="2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completeUri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); // return byte array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Stream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strm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new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MemoryStream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abc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); // convert to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mem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stream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DataContractSerializer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obj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new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DataContractSerializer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GB" sz="1800" dirty="0" err="1" smtClean="0">
                <a:latin typeface="Arial" pitchFamily="34" charset="0"/>
                <a:cs typeface="Arial" pitchFamily="34" charset="0"/>
              </a:rPr>
              <a:t>typeof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(string)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string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randString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obj.ReadObject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strm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).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ToString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		return </a:t>
            </a:r>
            <a:r>
              <a:rPr lang="en-GB" sz="2000" dirty="0" err="1" smtClean="0">
                <a:latin typeface="Arial" pitchFamily="34" charset="0"/>
                <a:cs typeface="Arial" pitchFamily="34" charset="0"/>
              </a:rPr>
              <a:t>randString</a:t>
            </a:r>
            <a:r>
              <a:rPr lang="en-GB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Font typeface="Wingdings" pitchFamily="2" charset="2"/>
              <a:buNone/>
              <a:tabLst>
                <a:tab pos="685800" algn="l"/>
                <a:tab pos="1143000" algn="l"/>
              </a:tabLst>
              <a:defRPr/>
            </a:pPr>
            <a:r>
              <a:rPr lang="en-GB" sz="2000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B283873-EBE1-40F3-92BF-2963B5C4C785}" type="slidenum">
              <a:rPr lang="en-US" b="0" smtClean="0">
                <a:solidFill>
                  <a:schemeClr val="tx2"/>
                </a:solidFill>
              </a:rPr>
              <a:pPr/>
              <a:t>40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9701" name="Rounded Rectangular Callout 4"/>
          <p:cNvSpPr>
            <a:spLocks noChangeArrowheads="1"/>
          </p:cNvSpPr>
          <p:nvPr/>
        </p:nvSpPr>
        <p:spPr bwMode="auto">
          <a:xfrm>
            <a:off x="7620000" y="762000"/>
            <a:ext cx="1447800" cy="1219200"/>
          </a:xfrm>
          <a:prstGeom prst="wedgeRoundRectCallout">
            <a:avLst>
              <a:gd name="adj1" fmla="val -75835"/>
              <a:gd name="adj2" fmla="val 9740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/>
              <a:t>Notice how a RESTful service is access here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282402" y="4304685"/>
            <a:ext cx="473365" cy="4553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7987275" y="3504895"/>
            <a:ext cx="227685" cy="531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9830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988168-539F-4B63-987C-760B50F6BF4E}" type="slidenum">
              <a:rPr lang="en-US" smtClean="0">
                <a:solidFill>
                  <a:schemeClr val="tx2"/>
                </a:solidFill>
              </a:rPr>
              <a:pPr/>
              <a:t>5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736725" y="152400"/>
            <a:ext cx="7227888" cy="533400"/>
          </a:xfrm>
        </p:spPr>
        <p:txBody>
          <a:bodyPr/>
          <a:lstStyle/>
          <a:p>
            <a:pPr eaLnBrk="1" hangingPunct="1"/>
            <a:r>
              <a:rPr lang="en-US" smtClean="0"/>
              <a:t>As a Service Provider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8934" y="924465"/>
            <a:ext cx="4139953" cy="223142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solidFill>
                  <a:schemeClr val="tx2"/>
                </a:solidFill>
              </a:rPr>
              <a:t>Develop Web Services Using </a:t>
            </a:r>
          </a:p>
          <a:p>
            <a:pPr eaLnBrk="1" hangingPunct="1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ASP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.Net</a:t>
            </a:r>
            <a:endParaRPr lang="en-US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/>
            <a:r>
              <a:rPr lang="en-US" sz="2400" b="1" dirty="0" smtClean="0">
                <a:solidFill>
                  <a:schemeClr val="tx2"/>
                </a:solidFill>
              </a:rPr>
              <a:t>WCF</a:t>
            </a:r>
          </a:p>
          <a:p>
            <a:pPr eaLnBrk="1" hangingPunct="1"/>
            <a:r>
              <a:rPr lang="en-US" sz="2400" b="1" dirty="0" smtClean="0">
                <a:solidFill>
                  <a:schemeClr val="tx2"/>
                </a:solidFill>
              </a:rPr>
              <a:t>Java Platforms</a:t>
            </a:r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 flipH="1">
            <a:off x="846365" y="3604665"/>
            <a:ext cx="1319213" cy="998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Freeform 5"/>
          <p:cNvSpPr>
            <a:spLocks/>
          </p:cNvSpPr>
          <p:nvPr/>
        </p:nvSpPr>
        <p:spPr bwMode="auto">
          <a:xfrm>
            <a:off x="2043340" y="3244302"/>
            <a:ext cx="1858963" cy="663575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Freeform 6"/>
          <p:cNvSpPr>
            <a:spLocks/>
          </p:cNvSpPr>
          <p:nvPr/>
        </p:nvSpPr>
        <p:spPr bwMode="auto">
          <a:xfrm>
            <a:off x="2043340" y="3244302"/>
            <a:ext cx="1858963" cy="663575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Freeform 7"/>
          <p:cNvSpPr>
            <a:spLocks/>
          </p:cNvSpPr>
          <p:nvPr/>
        </p:nvSpPr>
        <p:spPr bwMode="auto">
          <a:xfrm>
            <a:off x="2456090" y="3495127"/>
            <a:ext cx="974725" cy="330200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Freeform 8"/>
          <p:cNvSpPr>
            <a:spLocks/>
          </p:cNvSpPr>
          <p:nvPr/>
        </p:nvSpPr>
        <p:spPr bwMode="auto">
          <a:xfrm>
            <a:off x="2456090" y="3495127"/>
            <a:ext cx="974725" cy="330200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Freeform 9"/>
          <p:cNvSpPr>
            <a:spLocks/>
          </p:cNvSpPr>
          <p:nvPr/>
        </p:nvSpPr>
        <p:spPr bwMode="auto">
          <a:xfrm>
            <a:off x="2456090" y="3545927"/>
            <a:ext cx="974725" cy="52388"/>
          </a:xfrm>
          <a:custGeom>
            <a:avLst/>
            <a:gdLst>
              <a:gd name="T0" fmla="*/ 0 w 482"/>
              <a:gd name="T1" fmla="*/ 0 h 28"/>
              <a:gd name="T2" fmla="*/ 2147483647 w 482"/>
              <a:gd name="T3" fmla="*/ 2147483647 h 28"/>
              <a:gd name="T4" fmla="*/ 2147483647 w 482"/>
              <a:gd name="T5" fmla="*/ 0 h 28"/>
              <a:gd name="T6" fmla="*/ 0 60000 65536"/>
              <a:gd name="T7" fmla="*/ 0 60000 65536"/>
              <a:gd name="T8" fmla="*/ 0 60000 65536"/>
              <a:gd name="T9" fmla="*/ 0 w 482"/>
              <a:gd name="T10" fmla="*/ 0 h 28"/>
              <a:gd name="T11" fmla="*/ 482 w 482"/>
              <a:gd name="T12" fmla="*/ 28 h 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2" h="28">
                <a:moveTo>
                  <a:pt x="0" y="0"/>
                </a:moveTo>
                <a:cubicBezTo>
                  <a:pt x="0" y="15"/>
                  <a:pt x="108" y="28"/>
                  <a:pt x="241" y="28"/>
                </a:cubicBezTo>
                <a:cubicBezTo>
                  <a:pt x="374" y="28"/>
                  <a:pt x="482" y="15"/>
                  <a:pt x="482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2671990" y="3588790"/>
            <a:ext cx="6032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>
                <a:solidFill>
                  <a:srgbClr val="000000"/>
                </a:solidFill>
              </a:rPr>
              <a:t>Registry</a:t>
            </a:r>
            <a:endParaRPr lang="en-US" sz="1400"/>
          </a:p>
        </p:txBody>
      </p:sp>
      <p:sp>
        <p:nvSpPr>
          <p:cNvPr id="15372" name="Rectangle 11"/>
          <p:cNvSpPr>
            <a:spLocks noChangeArrowheads="1"/>
          </p:cNvSpPr>
          <p:nvPr/>
        </p:nvSpPr>
        <p:spPr bwMode="auto">
          <a:xfrm>
            <a:off x="2456090" y="3241127"/>
            <a:ext cx="11112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>
                <a:solidFill>
                  <a:srgbClr val="000000"/>
                </a:solidFill>
              </a:rPr>
              <a:t>Service brokers</a:t>
            </a:r>
            <a:endParaRPr lang="en-US" sz="1400"/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2671990" y="3588790"/>
            <a:ext cx="6175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1400">
                <a:solidFill>
                  <a:srgbClr val="000000"/>
                </a:solidFill>
              </a:rPr>
              <a:t>Registry</a:t>
            </a:r>
            <a:endParaRPr lang="en-US" sz="1400"/>
          </a:p>
        </p:txBody>
      </p:sp>
      <p:sp>
        <p:nvSpPr>
          <p:cNvPr id="15374" name="Line 13"/>
          <p:cNvSpPr>
            <a:spLocks noChangeShapeType="1"/>
          </p:cNvSpPr>
          <p:nvPr/>
        </p:nvSpPr>
        <p:spPr bwMode="auto">
          <a:xfrm flipV="1">
            <a:off x="1027340" y="3695152"/>
            <a:ext cx="1428750" cy="1089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Line 14"/>
          <p:cNvSpPr>
            <a:spLocks noChangeShapeType="1"/>
          </p:cNvSpPr>
          <p:nvPr/>
        </p:nvSpPr>
        <p:spPr bwMode="auto">
          <a:xfrm flipH="1" flipV="1">
            <a:off x="3480028" y="3695152"/>
            <a:ext cx="1636712" cy="908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135665" y="4573040"/>
            <a:ext cx="1506538" cy="827087"/>
            <a:chOff x="3358" y="2181"/>
            <a:chExt cx="949" cy="521"/>
          </a:xfrm>
        </p:grpSpPr>
        <p:sp>
          <p:nvSpPr>
            <p:cNvPr id="15387" name="Freeform 16"/>
            <p:cNvSpPr>
              <a:spLocks/>
            </p:cNvSpPr>
            <p:nvPr/>
          </p:nvSpPr>
          <p:spPr bwMode="auto">
            <a:xfrm>
              <a:off x="3358" y="2181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99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Freeform 17"/>
            <p:cNvSpPr>
              <a:spLocks/>
            </p:cNvSpPr>
            <p:nvPr/>
          </p:nvSpPr>
          <p:spPr bwMode="auto">
            <a:xfrm>
              <a:off x="3358" y="2181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990000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9" name="Rectangle 18"/>
            <p:cNvSpPr>
              <a:spLocks noChangeArrowheads="1"/>
            </p:cNvSpPr>
            <p:nvPr/>
          </p:nvSpPr>
          <p:spPr bwMode="auto">
            <a:xfrm>
              <a:off x="3440" y="2197"/>
              <a:ext cx="787" cy="134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>
                  <a:solidFill>
                    <a:schemeClr val="bg1"/>
                  </a:solidFill>
                </a:rPr>
                <a:t>Service providers</a:t>
              </a:r>
            </a:p>
          </p:txBody>
        </p:sp>
        <p:sp>
          <p:nvSpPr>
            <p:cNvPr id="15390" name="Freeform 19"/>
            <p:cNvSpPr>
              <a:spLocks/>
            </p:cNvSpPr>
            <p:nvPr/>
          </p:nvSpPr>
          <p:spPr bwMode="auto">
            <a:xfrm>
              <a:off x="3525" y="2389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99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Freeform 20"/>
            <p:cNvSpPr>
              <a:spLocks/>
            </p:cNvSpPr>
            <p:nvPr/>
          </p:nvSpPr>
          <p:spPr bwMode="auto">
            <a:xfrm>
              <a:off x="3525" y="2389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990000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2" name="Freeform 21"/>
            <p:cNvSpPr>
              <a:spLocks/>
            </p:cNvSpPr>
            <p:nvPr/>
          </p:nvSpPr>
          <p:spPr bwMode="auto">
            <a:xfrm>
              <a:off x="3525" y="2430"/>
              <a:ext cx="726" cy="41"/>
            </a:xfrm>
            <a:custGeom>
              <a:avLst/>
              <a:gdLst>
                <a:gd name="T0" fmla="*/ 0 w 570"/>
                <a:gd name="T1" fmla="*/ 0 h 35"/>
                <a:gd name="T2" fmla="*/ 2147483647 w 570"/>
                <a:gd name="T3" fmla="*/ 10944196 h 35"/>
                <a:gd name="T4" fmla="*/ 2147483647 w 570"/>
                <a:gd name="T5" fmla="*/ 0 h 35"/>
                <a:gd name="T6" fmla="*/ 0 60000 65536"/>
                <a:gd name="T7" fmla="*/ 0 60000 65536"/>
                <a:gd name="T8" fmla="*/ 0 60000 65536"/>
                <a:gd name="T9" fmla="*/ 0 w 570"/>
                <a:gd name="T10" fmla="*/ 0 h 35"/>
                <a:gd name="T11" fmla="*/ 570 w 570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" h="35">
                  <a:moveTo>
                    <a:pt x="0" y="0"/>
                  </a:moveTo>
                  <a:cubicBezTo>
                    <a:pt x="0" y="19"/>
                    <a:pt x="128" y="35"/>
                    <a:pt x="285" y="35"/>
                  </a:cubicBezTo>
                  <a:cubicBezTo>
                    <a:pt x="442" y="35"/>
                    <a:pt x="570" y="19"/>
                    <a:pt x="570" y="0"/>
                  </a:cubicBezTo>
                </a:path>
              </a:pathLst>
            </a:custGeom>
            <a:solidFill>
              <a:srgbClr val="990000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3" name="Rectangle 22"/>
            <p:cNvSpPr>
              <a:spLocks noChangeArrowheads="1"/>
            </p:cNvSpPr>
            <p:nvPr/>
          </p:nvSpPr>
          <p:spPr bwMode="auto">
            <a:xfrm>
              <a:off x="3563" y="2480"/>
              <a:ext cx="636" cy="136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>
                  <a:solidFill>
                    <a:schemeClr val="bg1"/>
                  </a:solidFill>
                </a:rPr>
                <a:t>Class / Object</a:t>
              </a:r>
            </a:p>
          </p:txBody>
        </p:sp>
      </p:grpSp>
      <p:grpSp>
        <p:nvGrpSpPr>
          <p:cNvPr id="15377" name="Group 23"/>
          <p:cNvGrpSpPr>
            <a:grpSpLocks/>
          </p:cNvGrpSpPr>
          <p:nvPr/>
        </p:nvGrpSpPr>
        <p:grpSpPr bwMode="auto">
          <a:xfrm>
            <a:off x="170090" y="4625427"/>
            <a:ext cx="1593850" cy="774700"/>
            <a:chOff x="860" y="2214"/>
            <a:chExt cx="1004" cy="488"/>
          </a:xfrm>
        </p:grpSpPr>
        <p:sp>
          <p:nvSpPr>
            <p:cNvPr id="15380" name="Freeform 24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1" name="Freeform 25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Rectangle 26"/>
            <p:cNvSpPr>
              <a:spLocks noChangeArrowheads="1"/>
            </p:cNvSpPr>
            <p:nvPr/>
          </p:nvSpPr>
          <p:spPr bwMode="auto">
            <a:xfrm>
              <a:off x="926" y="2215"/>
              <a:ext cx="87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00"/>
                  </a:solidFill>
                </a:rPr>
                <a:t>Application builder</a:t>
              </a:r>
              <a:endParaRPr lang="en-US" sz="1400"/>
            </a:p>
          </p:txBody>
        </p:sp>
        <p:sp>
          <p:nvSpPr>
            <p:cNvPr id="15383" name="Freeform 27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Freeform 28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5" name="Freeform 29"/>
            <p:cNvSpPr>
              <a:spLocks/>
            </p:cNvSpPr>
            <p:nvPr/>
          </p:nvSpPr>
          <p:spPr bwMode="auto">
            <a:xfrm>
              <a:off x="1513" y="2389"/>
              <a:ext cx="147" cy="261"/>
            </a:xfrm>
            <a:custGeom>
              <a:avLst/>
              <a:gdLst>
                <a:gd name="T0" fmla="*/ 2147483647 w 116"/>
                <a:gd name="T1" fmla="*/ 273068048 h 219"/>
                <a:gd name="T2" fmla="*/ 0 w 116"/>
                <a:gd name="T3" fmla="*/ 137608273 h 219"/>
                <a:gd name="T4" fmla="*/ 2147483647 w 116"/>
                <a:gd name="T5" fmla="*/ 0 h 219"/>
                <a:gd name="T6" fmla="*/ 0 60000 65536"/>
                <a:gd name="T7" fmla="*/ 0 60000 65536"/>
                <a:gd name="T8" fmla="*/ 0 60000 65536"/>
                <a:gd name="T9" fmla="*/ 0 w 116"/>
                <a:gd name="T10" fmla="*/ 0 h 219"/>
                <a:gd name="T11" fmla="*/ 116 w 116"/>
                <a:gd name="T12" fmla="*/ 219 h 2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219">
                  <a:moveTo>
                    <a:pt x="116" y="219"/>
                  </a:moveTo>
                  <a:cubicBezTo>
                    <a:pt x="52" y="219"/>
                    <a:pt x="0" y="170"/>
                    <a:pt x="0" y="110"/>
                  </a:cubicBezTo>
                  <a:cubicBezTo>
                    <a:pt x="0" y="49"/>
                    <a:pt x="52" y="0"/>
                    <a:pt x="116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Rectangle 30"/>
            <p:cNvSpPr>
              <a:spLocks noChangeArrowheads="1"/>
            </p:cNvSpPr>
            <p:nvPr/>
          </p:nvSpPr>
          <p:spPr bwMode="auto">
            <a:xfrm>
              <a:off x="961" y="2463"/>
              <a:ext cx="5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000000"/>
                  </a:solidFill>
                </a:rPr>
                <a:t>Applications</a:t>
              </a:r>
              <a:endParaRPr lang="en-US" sz="1400"/>
            </a:p>
          </p:txBody>
        </p:sp>
      </p:grpSp>
      <p:sp>
        <p:nvSpPr>
          <p:cNvPr id="15378" name="Line 31"/>
          <p:cNvSpPr>
            <a:spLocks noChangeShapeType="1"/>
          </p:cNvSpPr>
          <p:nvPr/>
        </p:nvSpPr>
        <p:spPr bwMode="auto">
          <a:xfrm flipV="1">
            <a:off x="1776640" y="5019127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9" name="Line 32"/>
          <p:cNvSpPr>
            <a:spLocks noChangeShapeType="1"/>
          </p:cNvSpPr>
          <p:nvPr/>
        </p:nvSpPr>
        <p:spPr bwMode="auto">
          <a:xfrm flipH="1">
            <a:off x="1776640" y="5171527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642202" y="3584519"/>
            <a:ext cx="2420967" cy="2880281"/>
            <a:chOff x="6837362" y="4166279"/>
            <a:chExt cx="2041492" cy="2880281"/>
          </a:xfrm>
        </p:grpSpPr>
        <p:sp>
          <p:nvSpPr>
            <p:cNvPr id="3" name="Rounded Rectangle 2"/>
            <p:cNvSpPr/>
            <p:nvPr/>
          </p:nvSpPr>
          <p:spPr bwMode="auto">
            <a:xfrm>
              <a:off x="7152430" y="4166279"/>
              <a:ext cx="1726424" cy="7191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ASP </a:t>
              </a: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.Net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services: 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</a:rPr>
                <a:t>.</a:t>
              </a: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</a:rPr>
                <a:t>asmx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7152429" y="4800732"/>
              <a:ext cx="1726425" cy="719138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WCF services: </a:t>
              </a:r>
              <a:b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</a:b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</a:rPr>
                <a:t>.svc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</a:rPr>
                <a:t> WSDL/SOAP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7152429" y="6327422"/>
              <a:ext cx="1726425" cy="719138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Java services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" name="Straight Arrow Connector 4"/>
            <p:cNvCxnSpPr>
              <a:endCxn id="3" idx="1"/>
            </p:cNvCxnSpPr>
            <p:nvPr/>
          </p:nvCxnSpPr>
          <p:spPr bwMode="auto">
            <a:xfrm flipV="1">
              <a:off x="6837362" y="4525848"/>
              <a:ext cx="315068" cy="10893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 flipV="1">
              <a:off x="6837363" y="5207243"/>
              <a:ext cx="315067" cy="3753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0" name="Straight Arrow Connector 39"/>
            <p:cNvCxnSpPr>
              <a:endCxn id="36" idx="1"/>
            </p:cNvCxnSpPr>
            <p:nvPr/>
          </p:nvCxnSpPr>
          <p:spPr bwMode="auto">
            <a:xfrm>
              <a:off x="6837363" y="5629462"/>
              <a:ext cx="315066" cy="105752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" name="Rounded Rectangle 41"/>
            <p:cNvSpPr/>
            <p:nvPr/>
          </p:nvSpPr>
          <p:spPr bwMode="auto">
            <a:xfrm>
              <a:off x="7133270" y="5568472"/>
              <a:ext cx="1726425" cy="719138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WCF services: </a:t>
              </a:r>
              <a:b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</a:b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</a:rPr>
                <a:t>RESTful</a:t>
              </a:r>
            </a:p>
          </p:txBody>
        </p:sp>
        <p:cxnSp>
          <p:nvCxnSpPr>
            <p:cNvPr id="46" name="Straight Arrow Connector 45"/>
            <p:cNvCxnSpPr>
              <a:endCxn id="42" idx="1"/>
            </p:cNvCxnSpPr>
            <p:nvPr/>
          </p:nvCxnSpPr>
          <p:spPr bwMode="auto">
            <a:xfrm>
              <a:off x="6837363" y="5615174"/>
              <a:ext cx="295907" cy="3128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" name="TextBox 3"/>
          <p:cNvSpPr txBox="1"/>
          <p:nvPr/>
        </p:nvSpPr>
        <p:spPr>
          <a:xfrm rot="16200000">
            <a:off x="7353111" y="4406557"/>
            <a:ext cx="2343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programming interfaces, but the same WSDL interface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518" y="826087"/>
            <a:ext cx="222885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474" y="3560503"/>
            <a:ext cx="7840526" cy="3295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60" y="924465"/>
            <a:ext cx="60293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CD05A03-F2FE-4CED-868B-61C09AD28CE1}" type="slidenum">
              <a:rPr lang="en-US" smtClean="0">
                <a:solidFill>
                  <a:schemeClr val="tx2"/>
                </a:solidFill>
              </a:rPr>
              <a:pPr/>
              <a:t>6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6390" name="Rectangle 2"/>
          <p:cNvSpPr>
            <a:spLocks noChangeArrowheads="1"/>
          </p:cNvSpPr>
          <p:nvPr/>
        </p:nvSpPr>
        <p:spPr bwMode="auto">
          <a:xfrm>
            <a:off x="1500188" y="152400"/>
            <a:ext cx="73390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defTabSz="966788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tx2"/>
                </a:solidFill>
              </a:rPr>
              <a:t>Develop Web Services Using </a:t>
            </a:r>
            <a:r>
              <a:rPr lang="en-US" sz="3200" b="1">
                <a:solidFill>
                  <a:srgbClr val="FF0000"/>
                </a:solidFill>
              </a:rPr>
              <a:t>ASP .Net</a:t>
            </a:r>
          </a:p>
        </p:txBody>
      </p:sp>
      <p:sp>
        <p:nvSpPr>
          <p:cNvPr id="16391" name="Rectangle 3"/>
          <p:cNvSpPr>
            <a:spLocks noChangeArrowheads="1"/>
          </p:cNvSpPr>
          <p:nvPr/>
        </p:nvSpPr>
        <p:spPr bwMode="auto">
          <a:xfrm>
            <a:off x="0" y="3476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92" name="Rectangle 4"/>
          <p:cNvSpPr>
            <a:spLocks noChangeArrowheads="1"/>
          </p:cNvSpPr>
          <p:nvPr/>
        </p:nvSpPr>
        <p:spPr bwMode="auto">
          <a:xfrm>
            <a:off x="0" y="3476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9000" name="AutoShape 8"/>
          <p:cNvSpPr>
            <a:spLocks noChangeArrowheads="1"/>
          </p:cNvSpPr>
          <p:nvPr/>
        </p:nvSpPr>
        <p:spPr bwMode="auto">
          <a:xfrm>
            <a:off x="4316532" y="1646154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3574514" y="6227757"/>
            <a:ext cx="452672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4531010" y="5478165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 flipH="1">
            <a:off x="7081546" y="6531795"/>
            <a:ext cx="380461" cy="359994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247260" y="3484863"/>
            <a:ext cx="1123785" cy="379475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371045" y="6152320"/>
            <a:ext cx="1123785" cy="379475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2442365"/>
            <a:ext cx="1429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Create a new Website application</a:t>
            </a:r>
          </a:p>
          <a:p>
            <a:pPr marL="228600" indent="-228600">
              <a:buAutoNum type="arabicPeriod"/>
            </a:pPr>
            <a:r>
              <a:rPr lang="en-US" dirty="0" smtClean="0"/>
              <a:t>Right-click to add a .</a:t>
            </a:r>
            <a:r>
              <a:rPr lang="en-US" dirty="0" err="1" smtClean="0"/>
              <a:t>asmx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8139065" y="1687512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00" grpId="0" animBg="1"/>
      <p:bldP spid="13" grpId="0" animBg="1"/>
      <p:bldP spid="17" grpId="0" animBg="1"/>
      <p:bldP spid="16" grpId="0" animBg="1"/>
      <p:bldP spid="4" grpId="0" animBg="1"/>
      <p:bldP spid="15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" y="1152150"/>
            <a:ext cx="9046702" cy="435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984F84C-F275-49F2-83A4-3DB344A8B0C0}" type="slidenum">
              <a:rPr lang="en-US" smtClean="0">
                <a:solidFill>
                  <a:schemeClr val="tx2"/>
                </a:solidFill>
              </a:rPr>
              <a:pPr/>
              <a:t>7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457200" y="41275"/>
            <a:ext cx="779621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2800" b="1" dirty="0" smtClean="0">
                <a:solidFill>
                  <a:schemeClr val="tx2"/>
                </a:solidFill>
              </a:rPr>
              <a:t>Developing a .</a:t>
            </a:r>
            <a:r>
              <a:rPr lang="en-US" sz="2800" b="1" dirty="0" err="1" smtClean="0">
                <a:solidFill>
                  <a:schemeClr val="tx2"/>
                </a:solidFill>
              </a:rPr>
              <a:t>asmx</a:t>
            </a:r>
            <a:r>
              <a:rPr lang="en-US" sz="2800" b="1" dirty="0" smtClean="0">
                <a:solidFill>
                  <a:schemeClr val="tx2"/>
                </a:solidFill>
              </a:rPr>
              <a:t> Web </a:t>
            </a:r>
            <a:r>
              <a:rPr lang="en-US" sz="2800" b="1" dirty="0">
                <a:solidFill>
                  <a:schemeClr val="tx2"/>
                </a:solidFill>
              </a:rPr>
              <a:t>Service</a:t>
            </a:r>
          </a:p>
        </p:txBody>
      </p:sp>
      <p:sp>
        <p:nvSpPr>
          <p:cNvPr id="470020" name="AutoShape 4"/>
          <p:cNvSpPr>
            <a:spLocks noChangeArrowheads="1"/>
          </p:cNvSpPr>
          <p:nvPr/>
        </p:nvSpPr>
        <p:spPr bwMode="auto">
          <a:xfrm flipH="1" flipV="1">
            <a:off x="6697060" y="3351885"/>
            <a:ext cx="381000" cy="3048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0021" name="Rectangle 5"/>
          <p:cNvSpPr>
            <a:spLocks noChangeArrowheads="1"/>
          </p:cNvSpPr>
          <p:nvPr/>
        </p:nvSpPr>
        <p:spPr bwMode="auto">
          <a:xfrm>
            <a:off x="571233" y="4036160"/>
            <a:ext cx="3962400" cy="876300"/>
          </a:xfrm>
          <a:prstGeom prst="rect">
            <a:avLst/>
          </a:prstGeom>
          <a:noFill/>
          <a:ln w="127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0" grpId="0" animBg="1"/>
      <p:bldP spid="4700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09650" y="1053990"/>
            <a:ext cx="7124700" cy="5562600"/>
            <a:chOff x="1009650" y="1053990"/>
            <a:chExt cx="7124700" cy="55626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650" y="1053990"/>
              <a:ext cx="7124700" cy="5562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4725" y="1074772"/>
              <a:ext cx="6232148" cy="684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3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39991B-290A-43D0-800C-6EE30075BDBF}" type="slidenum">
              <a:rPr lang="en-US" smtClean="0">
                <a:solidFill>
                  <a:schemeClr val="tx2"/>
                </a:solidFill>
              </a:rPr>
              <a:pPr/>
              <a:t>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457200" y="117475"/>
            <a:ext cx="779621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2800" b="1">
                <a:solidFill>
                  <a:schemeClr val="tx2"/>
                </a:solidFill>
              </a:rPr>
              <a:t>Add Your Own Functions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95400" y="2643188"/>
            <a:ext cx="6705600" cy="1066800"/>
          </a:xfrm>
          <a:prstGeom prst="rect">
            <a:avLst/>
          </a:prstGeom>
          <a:noFill/>
          <a:ln w="1270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95400" y="3709988"/>
            <a:ext cx="6705600" cy="1371600"/>
          </a:xfrm>
          <a:prstGeom prst="rect">
            <a:avLst/>
          </a:prstGeom>
          <a:noFill/>
          <a:ln w="12700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95400" y="5081588"/>
            <a:ext cx="6705600" cy="1395412"/>
          </a:xfrm>
          <a:prstGeom prst="rect">
            <a:avLst/>
          </a:prstGeom>
          <a:noFill/>
          <a:ln w="12700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5D8435-235C-434F-A525-D9CED2734B7B}" type="slidenum">
              <a:rPr lang="en-US" smtClean="0">
                <a:solidFill>
                  <a:schemeClr val="tx2"/>
                </a:solidFill>
              </a:rPr>
              <a:pPr/>
              <a:t>9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1371600" y="161925"/>
            <a:ext cx="725646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defTabSz="966788">
              <a:lnSpc>
                <a:spcPct val="85000"/>
              </a:lnSpc>
              <a:spcBef>
                <a:spcPct val="20000"/>
              </a:spcBef>
            </a:pPr>
            <a:r>
              <a:rPr lang="en-US" sz="3000" b="1">
                <a:solidFill>
                  <a:schemeClr val="tx2"/>
                </a:solidFill>
                <a:cs typeface="Times New Roman" pitchFamily="18" charset="0"/>
              </a:rPr>
              <a:t>The Web Service (</a:t>
            </a:r>
            <a:r>
              <a:rPr lang="en-US" sz="3000" b="1">
                <a:solidFill>
                  <a:srgbClr val="C00000"/>
                </a:solidFill>
                <a:cs typeface="Times New Roman" pitchFamily="18" charset="0"/>
              </a:rPr>
              <a:t>.asmx </a:t>
            </a:r>
            <a:r>
              <a:rPr lang="en-US" sz="3000" b="1">
                <a:solidFill>
                  <a:schemeClr val="tx2"/>
                </a:solidFill>
                <a:cs typeface="Times New Roman" pitchFamily="18" charset="0"/>
              </a:rPr>
              <a:t>file) are Created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946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2624138"/>
            <a:ext cx="8488363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2071" name="AutoShape 7"/>
          <p:cNvSpPr>
            <a:spLocks noChangeArrowheads="1"/>
          </p:cNvSpPr>
          <p:nvPr/>
        </p:nvSpPr>
        <p:spPr bwMode="auto">
          <a:xfrm>
            <a:off x="1752600" y="5629275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2238" y="849313"/>
            <a:ext cx="2609850" cy="17526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3811588" y="987425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21200" y="896938"/>
            <a:ext cx="2867025" cy="15049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197725" y="1535113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71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19217</TotalTime>
  <Words>1682</Words>
  <Application>Microsoft Office PowerPoint</Application>
  <PresentationFormat>On-screen Show (4:3)</PresentationFormat>
  <Paragraphs>545</Paragraphs>
  <Slides>40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Blends</vt:lpstr>
      <vt:lpstr>PowerPoint Presentation</vt:lpstr>
      <vt:lpstr>Chapter 3 Outline</vt:lpstr>
      <vt:lpstr>Overview of SOA Software Development</vt:lpstr>
      <vt:lpstr>Service Development Frameworks and Features</vt:lpstr>
      <vt:lpstr>As a Service Provider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Developing Web Services (.svc) in Windows Communication Foundation New Standard Recommended in .Net 4.x, replaces .asmx services</vt:lpstr>
      <vt:lpstr>Develop Web Services Using WCF</vt:lpstr>
      <vt:lpstr>IService.cs and Service.cs Files</vt:lpstr>
      <vt:lpstr>PowerPoint Presentation</vt:lpstr>
      <vt:lpstr>PowerPoint Presentation</vt:lpstr>
      <vt:lpstr>WSDL: Web Service Description Language</vt:lpstr>
      <vt:lpstr>Logical Structure of WSDL Document’s Elements</vt:lpstr>
      <vt:lpstr>WSDL Example: Get Stock Quote</vt:lpstr>
      <vt:lpstr>WSDL Example: Organization of the Code</vt:lpstr>
      <vt:lpstr>WSDL Code Example (Namespaces)</vt:lpstr>
      <vt:lpstr>WSDL Code Example (TypeDef)</vt:lpstr>
      <vt:lpstr>WSDL Code Example (message &amp; portType)</vt:lpstr>
      <vt:lpstr>WSDL Code Example (binding via soap)</vt:lpstr>
      <vt:lpstr>WSDL Code Example (service &amp; port)</vt:lpstr>
      <vt:lpstr>Names of Elements</vt:lpstr>
      <vt:lpstr>Abstraction and Flexibility of Elements</vt:lpstr>
      <vt:lpstr>U.S. National Weather Forecast Service</vt:lpstr>
      <vt:lpstr>http://graphical.weather.gov/xml/SOAP_server/ndfdXMLserver.php?wsdl</vt:lpstr>
      <vt:lpstr>Type Definition of the Operations</vt:lpstr>
      <vt:lpstr>From WSDL/SOAP to RESTful Services</vt:lpstr>
      <vt:lpstr>Developing RESTful Services</vt:lpstr>
      <vt:lpstr>Developing a RESTful Service</vt:lpstr>
      <vt:lpstr>Developing WCF-Based RESTful Service</vt:lpstr>
      <vt:lpstr>Add HTTP method: [WebGet] in IService.cs: </vt:lpstr>
      <vt:lpstr>Service.cs (No change to implementation)</vt:lpstr>
      <vt:lpstr>Service.svc needs to be modified: Add a line</vt:lpstr>
      <vt:lpstr>Remove SOAP Endpoint in Web.config</vt:lpstr>
      <vt:lpstr>Accessing the Service over HTTP in a Browser</vt:lpstr>
      <vt:lpstr>Accessing RESTful Service in a Program</vt:lpstr>
      <vt:lpstr>Creating REST service URL in program  Read: Text chapter 7 on RESTful Services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Yinong Chen</cp:lastModifiedBy>
  <cp:revision>1432</cp:revision>
  <dcterms:created xsi:type="dcterms:W3CDTF">2005-09-17T18:09:54Z</dcterms:created>
  <dcterms:modified xsi:type="dcterms:W3CDTF">2014-09-23T15:36:09Z</dcterms:modified>
</cp:coreProperties>
</file>