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9"/>
  </p:notesMasterIdLst>
  <p:handoutMasterIdLst>
    <p:handoutMasterId r:id="rId60"/>
  </p:handoutMasterIdLst>
  <p:sldIdLst>
    <p:sldId id="679" r:id="rId2"/>
    <p:sldId id="680" r:id="rId3"/>
    <p:sldId id="683" r:id="rId4"/>
    <p:sldId id="570" r:id="rId5"/>
    <p:sldId id="503" r:id="rId6"/>
    <p:sldId id="682" r:id="rId7"/>
    <p:sldId id="635" r:id="rId8"/>
    <p:sldId id="705" r:id="rId9"/>
    <p:sldId id="713" r:id="rId10"/>
    <p:sldId id="707" r:id="rId11"/>
    <p:sldId id="734" r:id="rId12"/>
    <p:sldId id="710" r:id="rId13"/>
    <p:sldId id="649" r:id="rId14"/>
    <p:sldId id="650" r:id="rId15"/>
    <p:sldId id="651" r:id="rId16"/>
    <p:sldId id="653" r:id="rId17"/>
    <p:sldId id="654" r:id="rId18"/>
    <p:sldId id="655" r:id="rId19"/>
    <p:sldId id="712" r:id="rId20"/>
    <p:sldId id="656" r:id="rId21"/>
    <p:sldId id="657" r:id="rId22"/>
    <p:sldId id="658" r:id="rId23"/>
    <p:sldId id="659" r:id="rId24"/>
    <p:sldId id="660" r:id="rId25"/>
    <p:sldId id="661" r:id="rId26"/>
    <p:sldId id="662" r:id="rId27"/>
    <p:sldId id="663" r:id="rId28"/>
    <p:sldId id="664" r:id="rId29"/>
    <p:sldId id="665" r:id="rId30"/>
    <p:sldId id="666" r:id="rId31"/>
    <p:sldId id="667" r:id="rId32"/>
    <p:sldId id="668" r:id="rId33"/>
    <p:sldId id="669" r:id="rId34"/>
    <p:sldId id="670" r:id="rId35"/>
    <p:sldId id="671" r:id="rId36"/>
    <p:sldId id="672" r:id="rId37"/>
    <p:sldId id="673" r:id="rId38"/>
    <p:sldId id="714" r:id="rId39"/>
    <p:sldId id="715" r:id="rId40"/>
    <p:sldId id="716" r:id="rId41"/>
    <p:sldId id="717" r:id="rId42"/>
    <p:sldId id="718" r:id="rId43"/>
    <p:sldId id="719" r:id="rId44"/>
    <p:sldId id="720" r:id="rId45"/>
    <p:sldId id="721" r:id="rId46"/>
    <p:sldId id="722" r:id="rId47"/>
    <p:sldId id="723" r:id="rId48"/>
    <p:sldId id="724" r:id="rId49"/>
    <p:sldId id="725" r:id="rId50"/>
    <p:sldId id="727" r:id="rId51"/>
    <p:sldId id="728" r:id="rId52"/>
    <p:sldId id="729" r:id="rId53"/>
    <p:sldId id="735" r:id="rId54"/>
    <p:sldId id="730" r:id="rId55"/>
    <p:sldId id="731" r:id="rId56"/>
    <p:sldId id="732" r:id="rId57"/>
    <p:sldId id="733" r:id="rId5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990000"/>
    <a:srgbClr val="CCECFF"/>
    <a:srgbClr val="FF9900"/>
    <a:srgbClr val="008000"/>
    <a:srgbClr val="80808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82" autoAdjust="0"/>
    <p:restoredTop sz="86312" autoAdjust="0"/>
  </p:normalViewPr>
  <p:slideViewPr>
    <p:cSldViewPr snapToObjects="1">
      <p:cViewPr>
        <p:scale>
          <a:sx n="80" d="100"/>
          <a:sy n="80" d="100"/>
        </p:scale>
        <p:origin x="-144" y="-120"/>
      </p:cViewPr>
      <p:guideLst>
        <p:guide orient="horz" pos="4311"/>
        <p:guide pos="56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5895" cy="7589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E06CB66-5CB5-4616-AFC2-1F12592BC7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761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D81320E3-65B2-45C2-9DAC-2254A9A714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72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E4D47E5-E581-42BE-B955-4C365AFC62EE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E988296-5466-4376-AEDA-CE8655CE8085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E279874-17F8-4B6C-AFA6-E6BB55C0E736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EBAA1A8-AE24-4266-A29B-0BCAC5C202DE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EB47D9B-E74D-4126-A5EE-3FE4F8342448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9580E54-C710-4A21-804F-9BE8C325E2DD}" type="slidenum">
              <a:rPr lang="en-US" smtClean="0">
                <a:latin typeface="Arial" charset="0"/>
              </a:rPr>
              <a:pPr/>
              <a:t>17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32B831C-7485-436F-B7B4-E08F31735E20}" type="slidenum">
              <a:rPr lang="en-US" smtClean="0">
                <a:latin typeface="Arial" charset="0"/>
              </a:rPr>
              <a:pPr/>
              <a:t>18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A0E04B-813C-4FBF-B7E8-AD459FB30ACD}" type="slidenum">
              <a:rPr lang="en-US" smtClean="0">
                <a:latin typeface="Arial" charset="0"/>
              </a:rPr>
              <a:pPr/>
              <a:t>20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16D5F33-504E-417D-87DC-D9E42D7FF284}" type="slidenum">
              <a:rPr lang="en-US" smtClean="0">
                <a:latin typeface="Arial" charset="0"/>
              </a:rPr>
              <a:pPr/>
              <a:t>21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36FEB76-840E-4D64-B350-D2CFC1938AAC}" type="slidenum">
              <a:rPr lang="en-US" smtClean="0">
                <a:latin typeface="Arial" charset="0"/>
              </a:rPr>
              <a:pPr/>
              <a:t>22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FD39222-68C3-40A3-8FF4-61717A779FE4}" type="slidenum">
              <a:rPr lang="en-US" smtClean="0">
                <a:latin typeface="Arial" charset="0"/>
              </a:rPr>
              <a:pPr/>
              <a:t>23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76CEB67-8180-4079-BBF7-918351221288}" type="slidenum">
              <a:rPr lang="en-US" smtClean="0">
                <a:latin typeface="Arial" charset="0"/>
              </a:rPr>
              <a:pPr/>
              <a:t>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E1AE58C-1953-4B67-B5DE-5617FF60B9B6}" type="slidenum">
              <a:rPr lang="en-US" smtClean="0">
                <a:latin typeface="Arial" charset="0"/>
              </a:rPr>
              <a:pPr/>
              <a:t>24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DBA8690-ED0B-4EC0-9333-18C3BAEFC18D}" type="slidenum">
              <a:rPr lang="en-US" smtClean="0">
                <a:latin typeface="Arial" charset="0"/>
              </a:rPr>
              <a:pPr/>
              <a:t>25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F56871-AA1C-4DA6-B3A1-7BB93EDC4C69}" type="slidenum">
              <a:rPr lang="en-US" smtClean="0">
                <a:latin typeface="Arial" charset="0"/>
              </a:rPr>
              <a:pPr/>
              <a:t>26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F062FD6-4F7B-4566-A68F-456F4E8E0998}" type="slidenum">
              <a:rPr lang="en-US" smtClean="0">
                <a:latin typeface="Arial" charset="0"/>
              </a:rPr>
              <a:pPr/>
              <a:t>27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6984B21-D05A-4FEC-9E48-6FF8B804C49E}" type="slidenum">
              <a:rPr lang="en-US" smtClean="0">
                <a:latin typeface="Arial" charset="0"/>
              </a:rPr>
              <a:pPr/>
              <a:t>28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FB1515-7811-4204-A29C-8122CC785C7B}" type="slidenum">
              <a:rPr lang="en-US" smtClean="0">
                <a:latin typeface="Arial" charset="0"/>
              </a:rPr>
              <a:pPr/>
              <a:t>29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5DB4401-232B-4648-9E67-73958D570DC6}" type="slidenum">
              <a:rPr lang="en-US" smtClean="0">
                <a:latin typeface="Arial" charset="0"/>
              </a:rPr>
              <a:pPr/>
              <a:t>30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FC71B19-7026-4075-91C6-C23A101AC47B}" type="slidenum">
              <a:rPr lang="en-US" smtClean="0">
                <a:latin typeface="Arial" charset="0"/>
              </a:rPr>
              <a:pPr/>
              <a:t>31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55F2D3F-82D8-4655-9C6C-812ECB164A34}" type="slidenum">
              <a:rPr lang="en-US" smtClean="0">
                <a:latin typeface="Arial" charset="0"/>
              </a:rPr>
              <a:pPr/>
              <a:t>32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5345F1E-26D0-4115-BA1C-56C62C73AB93}" type="slidenum">
              <a:rPr lang="en-US" smtClean="0">
                <a:latin typeface="Arial" charset="0"/>
              </a:rPr>
              <a:pPr/>
              <a:t>33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463294D-6F12-4F66-A2CD-CE95C1C83B11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C2A6DC5-862A-45E9-8C50-BCF530558DDA}" type="slidenum">
              <a:rPr lang="en-US" smtClean="0">
                <a:latin typeface="Arial" charset="0"/>
              </a:rPr>
              <a:pPr/>
              <a:t>34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1870709-2EEB-4233-A8A0-9D13CB14AF91}" type="slidenum">
              <a:rPr lang="en-US" smtClean="0">
                <a:latin typeface="Arial" charset="0"/>
              </a:rPr>
              <a:pPr/>
              <a:t>35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C30DA32-4930-471F-B5D2-4283B78AB950}" type="slidenum">
              <a:rPr lang="en-US" smtClean="0">
                <a:latin typeface="Arial" charset="0"/>
              </a:rPr>
              <a:pPr/>
              <a:t>36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1250527-68D9-49B3-BBF7-6DC51A55DF56}" type="slidenum">
              <a:rPr lang="en-US" smtClean="0">
                <a:latin typeface="Arial" charset="0"/>
              </a:rPr>
              <a:pPr/>
              <a:t>37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77BE968-6623-4B59-B256-252E66C01421}" type="slidenum">
              <a:rPr lang="en-US" smtClean="0">
                <a:latin typeface="Arial" charset="0"/>
              </a:rPr>
              <a:pPr/>
              <a:t>38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F9AA64A-4DEB-4AFF-BE21-35F02E80394E}" type="slidenum">
              <a:rPr lang="en-US" smtClean="0">
                <a:latin typeface="Arial" charset="0"/>
              </a:rPr>
              <a:pPr/>
              <a:t>39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E362E1B-BB03-4B72-9D05-3E21733B1327}" type="slidenum">
              <a:rPr lang="en-US" smtClean="0">
                <a:latin typeface="Arial" charset="0"/>
              </a:rPr>
              <a:pPr/>
              <a:t>40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FE97B57-F746-4D90-991F-1D6767FC3FBB}" type="slidenum">
              <a:rPr lang="en-US" smtClean="0">
                <a:latin typeface="Arial" charset="0"/>
              </a:rPr>
              <a:pPr/>
              <a:t>41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B9AAECE-A0FC-4B97-8436-4B958B026BE5}" type="slidenum">
              <a:rPr lang="en-US" smtClean="0">
                <a:latin typeface="Arial" charset="0"/>
              </a:rPr>
              <a:pPr/>
              <a:t>42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1C328AC-1B42-4AA6-8183-2B8F12DAC316}" type="slidenum">
              <a:rPr lang="en-US" smtClean="0">
                <a:latin typeface="Arial" charset="0"/>
              </a:rPr>
              <a:pPr/>
              <a:t>43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2E1DD09-5F5F-4BE3-A820-5A933451500A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64CC69D-5DB6-4A36-9685-E0BB2C036805}" type="slidenum">
              <a:rPr lang="en-US" smtClean="0">
                <a:latin typeface="Arial" charset="0"/>
              </a:rPr>
              <a:pPr/>
              <a:t>44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FF634A2-EEFD-405B-90DE-5515D5003B93}" type="slidenum">
              <a:rPr lang="en-US" smtClean="0">
                <a:latin typeface="Arial" charset="0"/>
              </a:rPr>
              <a:pPr/>
              <a:t>45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163BC8C-98E9-4A36-9825-9BC7C1798A53}" type="slidenum">
              <a:rPr lang="en-US" smtClean="0">
                <a:latin typeface="Arial" charset="0"/>
              </a:rPr>
              <a:pPr/>
              <a:t>47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C95DDB-B97E-4203-9D0F-123794824075}" type="slidenum">
              <a:rPr lang="en-US" smtClean="0">
                <a:latin typeface="Arial" charset="0"/>
              </a:rPr>
              <a:pPr/>
              <a:t>48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95E91BA-D61F-4B93-AAEF-97CBE850FD3A}" type="slidenum">
              <a:rPr lang="en-US" smtClean="0">
                <a:latin typeface="Arial" charset="0"/>
              </a:rPr>
              <a:pPr/>
              <a:t>49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A893EC4-8734-40A7-992F-477E2E43E19B}" type="slidenum">
              <a:rPr lang="en-US" smtClean="0">
                <a:latin typeface="Arial" charset="0"/>
              </a:rPr>
              <a:pPr/>
              <a:t>50</a:t>
            </a:fld>
            <a:endParaRPr lang="en-US" smtClean="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FC9D505-B60D-4E02-AC77-5C5DBE4CFB03}" type="slidenum">
              <a:rPr lang="en-US" smtClean="0">
                <a:latin typeface="Arial" charset="0"/>
              </a:rPr>
              <a:pPr/>
              <a:t>52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3228D72-CBB8-4718-9B8B-D67770410C7C}" type="slidenum">
              <a:rPr lang="en-US" smtClean="0">
                <a:latin typeface="Arial" charset="0"/>
              </a:rPr>
              <a:pPr/>
              <a:t>53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3228D72-CBB8-4718-9B8B-D67770410C7C}" type="slidenum">
              <a:rPr lang="en-US" smtClean="0">
                <a:latin typeface="Arial" charset="0"/>
              </a:rPr>
              <a:pPr/>
              <a:t>54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9D2B248-54E0-4399-9B8B-CB5F15892E85}" type="slidenum">
              <a:rPr lang="en-US" smtClean="0">
                <a:latin typeface="Arial" charset="0"/>
              </a:rPr>
              <a:pPr/>
              <a:t>56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D9ADDEC-6595-4DBD-80C3-006B486D48A4}" type="slidenum">
              <a:rPr lang="en-US" smtClean="0">
                <a:latin typeface="Arial" charset="0"/>
              </a:rPr>
              <a:pPr/>
              <a:t>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604D92B-4B80-4A8E-AE4C-688E0A0085F3}" type="slidenum">
              <a:rPr lang="en-US" smtClean="0">
                <a:latin typeface="Arial" charset="0"/>
              </a:rPr>
              <a:pPr/>
              <a:t>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0F6278E-9605-4504-A4C9-5093DBE902F3}" type="slidenum">
              <a:rPr lang="en-US" smtClean="0">
                <a:latin typeface="Arial" charset="0"/>
              </a:rPr>
              <a:pPr/>
              <a:t>7</a:t>
            </a:fld>
            <a:endParaRPr lang="en-US" smtClean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C1EA4E6-CBC2-4E50-B618-01ED98A131B4}" type="slidenum">
              <a:rPr lang="en-US" smtClean="0">
                <a:latin typeface="Arial" charset="0"/>
              </a:rPr>
              <a:pPr/>
              <a:t>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FB07E38-0EDC-4026-99D5-680910FFE6F2}" type="slidenum">
              <a:rPr lang="en-US" smtClean="0">
                <a:latin typeface="Arial" charset="0"/>
              </a:rPr>
              <a:pPr/>
              <a:t>10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9812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68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73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7789C-175E-4437-A7BE-891D234150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2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5980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5980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F1CFD-E590-4F7E-BD05-F5C8322523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4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304800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8B294-FDCE-4022-BB9B-15CD2F4AB7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3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304800"/>
            <a:ext cx="6461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9CAB2-BEF6-4ADE-84BC-B62D5772E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9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DD937-31BB-4BF4-946D-EEE26AA96B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979A9-26DB-4EBC-BD1F-8E6710B65F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8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F015F-0E51-435B-93D9-E6EA19551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3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9314E-A0E2-4EE3-8380-705EB5DA4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1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DF525-84A7-4F6A-B099-70367E8F9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5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F55A1-5181-4947-9E49-E41776ED3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6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7905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52400"/>
            <a:ext cx="76200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26928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8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304800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AF96E36-34EC-4B79-84FA-85EB140265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839" name="Picture 15" descr="lwm2_m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77000"/>
            <a:ext cx="15240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40" name="Text Box 16"/>
          <p:cNvSpPr txBox="1">
            <a:spLocks noChangeArrowheads="1"/>
          </p:cNvSpPr>
          <p:nvPr userDrawn="1"/>
        </p:nvSpPr>
        <p:spPr bwMode="auto">
          <a:xfrm>
            <a:off x="8320088" y="6477000"/>
            <a:ext cx="747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400" i="1" smtClean="0">
                <a:solidFill>
                  <a:schemeClr val="folHlink"/>
                </a:solidFill>
              </a:rPr>
              <a:t>Y. 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2" r:id="rId1"/>
    <p:sldLayoutId id="2147484703" r:id="rId2"/>
    <p:sldLayoutId id="2147484704" r:id="rId3"/>
    <p:sldLayoutId id="2147484694" r:id="rId4"/>
    <p:sldLayoutId id="2147484695" r:id="rId5"/>
    <p:sldLayoutId id="2147484696" r:id="rId6"/>
    <p:sldLayoutId id="2147484697" r:id="rId7"/>
    <p:sldLayoutId id="2147484698" r:id="rId8"/>
    <p:sldLayoutId id="2147484699" r:id="rId9"/>
    <p:sldLayoutId id="2147484700" r:id="rId10"/>
    <p:sldLayoutId id="214748470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05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0" grpId="0"/>
      <p:bldP spid="205840" grpId="5"/>
      <p:bldP spid="205840" grpId="6"/>
      <p:bldP spid="205840" grpId="7"/>
      <p:bldP spid="205840" grpId="8"/>
      <p:bldP spid="205840" grpId="9"/>
      <p:bldP spid="205840" grpId="10"/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gdc.noaa.gov/dmsp/maps.html" TargetMode="External"/><Relationship Id="rId2" Type="http://schemas.openxmlformats.org/officeDocument/2006/relationships/hyperlink" Target="http://graphical.weather.gov/xml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mazonwebservices.com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detocode.com/Articles/158.aspx" TargetMode="External"/><Relationship Id="rId5" Type="http://schemas.openxmlformats.org/officeDocument/2006/relationships/hyperlink" Target="http://channel9.msdn.com/coding4fun/articles/Using-the-Amazon-Web-Service" TargetMode="External"/><Relationship Id="rId4" Type="http://schemas.openxmlformats.org/officeDocument/2006/relationships/hyperlink" Target="http://solutions.amazonwebservices.com/connect/index.jspa" TargetMode="Externa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://solutions.amazonwebservices.com/connect/kbcategory.jspa?categoryID=75" TargetMode="External"/><Relationship Id="rId13" Type="http://schemas.openxmlformats.org/officeDocument/2006/relationships/hyperlink" Target="http://solutions.amazonwebservices.com/connect/kbcategory.jspa?categoryID=67" TargetMode="External"/><Relationship Id="rId18" Type="http://schemas.openxmlformats.org/officeDocument/2006/relationships/hyperlink" Target="http://solutions.amazonwebservices.com/connect/kbcategory.jspa?categoryID=70" TargetMode="External"/><Relationship Id="rId3" Type="http://schemas.openxmlformats.org/officeDocument/2006/relationships/hyperlink" Target="http://solutions.amazonwebservices.com/connect/index.jspa" TargetMode="External"/><Relationship Id="rId7" Type="http://schemas.openxmlformats.org/officeDocument/2006/relationships/hyperlink" Target="http://solutions.amazonwebservices.com/connect/kbcategory.jspa?categoryID=74" TargetMode="External"/><Relationship Id="rId12" Type="http://schemas.openxmlformats.org/officeDocument/2006/relationships/hyperlink" Target="http://solutions.amazonwebservices.com/connect/kbcategory.jspa?categoryID=65" TargetMode="External"/><Relationship Id="rId17" Type="http://schemas.openxmlformats.org/officeDocument/2006/relationships/hyperlink" Target="http://solutions.amazonwebservices.com/connect/kbcategory.jspa?categoryID=69" TargetMode="External"/><Relationship Id="rId2" Type="http://schemas.openxmlformats.org/officeDocument/2006/relationships/notesSlide" Target="../notesSlides/notesSlide43.xml"/><Relationship Id="rId16" Type="http://schemas.openxmlformats.org/officeDocument/2006/relationships/hyperlink" Target="http://solutions.amazonwebservices.com/connect/kbcategory.jspa?categoryID=6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lutions.amazonwebservices.com/connect/kbcategory.jspa?categoryID=73" TargetMode="External"/><Relationship Id="rId11" Type="http://schemas.openxmlformats.org/officeDocument/2006/relationships/hyperlink" Target="http://solutions.amazonwebservices.com/connect/kbcategory.jspa?categoryID=64" TargetMode="External"/><Relationship Id="rId5" Type="http://schemas.openxmlformats.org/officeDocument/2006/relationships/hyperlink" Target="http://solutions.amazonwebservices.com/connect/kbcategory.jspa?categoryID=72" TargetMode="External"/><Relationship Id="rId15" Type="http://schemas.openxmlformats.org/officeDocument/2006/relationships/hyperlink" Target="http://solutions.amazonwebservices.com/connect/kbcategory.jspa?categoryID=90" TargetMode="External"/><Relationship Id="rId10" Type="http://schemas.openxmlformats.org/officeDocument/2006/relationships/hyperlink" Target="http://solutions.amazonwebservices.com/connect/kbcategory.jspa?categoryID=89" TargetMode="External"/><Relationship Id="rId4" Type="http://schemas.openxmlformats.org/officeDocument/2006/relationships/hyperlink" Target="http://solutions.amazonwebservices.com/connect/kbcategory.jspa?categoryID=71" TargetMode="External"/><Relationship Id="rId9" Type="http://schemas.openxmlformats.org/officeDocument/2006/relationships/hyperlink" Target="http://solutions.amazonwebservices.com/connect/kbcategory.jspa?categoryID=63" TargetMode="External"/><Relationship Id="rId14" Type="http://schemas.openxmlformats.org/officeDocument/2006/relationships/hyperlink" Target="http://solutions.amazonwebservices.com/connect/kbcategory.jspa?categoryID=66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hyperlink" Target="http://www.google.com/apis/api_faq.html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roups.google.com/group/google.public.web-apis" TargetMode="External"/><Relationship Id="rId5" Type="http://schemas.openxmlformats.org/officeDocument/2006/relationships/hyperlink" Target="http://code.google.com/more/" TargetMode="External"/><Relationship Id="rId4" Type="http://schemas.openxmlformats.org/officeDocument/2006/relationships/hyperlink" Target="http://code.google.com/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rvice-repository.com/endpoint/hosts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://venus.eas.asu.edu/sse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"/>
          <p:cNvSpPr>
            <a:spLocks noChangeArrowheads="1"/>
          </p:cNvSpPr>
          <p:nvPr/>
        </p:nvSpPr>
        <p:spPr bwMode="auto">
          <a:xfrm>
            <a:off x="217488" y="2746375"/>
            <a:ext cx="87566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182563" indent="-363538" algn="ctr" defTabSz="966788">
              <a:lnSpc>
                <a:spcPct val="125000"/>
              </a:lnSpc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800" dirty="0">
                <a:solidFill>
                  <a:schemeClr val="folHlink"/>
                </a:solidFill>
              </a:rPr>
              <a:t>Chapter 3</a:t>
            </a:r>
          </a:p>
          <a:p>
            <a:pPr marL="182563" indent="-363538" algn="ctr" defTabSz="966788">
              <a:lnSpc>
                <a:spcPct val="125000"/>
              </a:lnSpc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800" dirty="0">
                <a:solidFill>
                  <a:schemeClr val="folHlink"/>
                </a:solidFill>
              </a:rPr>
              <a:t>Essentials in Service-Oriented Software Development</a:t>
            </a:r>
          </a:p>
          <a:p>
            <a:pPr marL="182563" indent="-363538" algn="ctr" defTabSz="966788">
              <a:lnSpc>
                <a:spcPct val="125000"/>
              </a:lnSpc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800" b="1">
                <a:solidFill>
                  <a:schemeClr val="folHlink"/>
                </a:solidFill>
              </a:rPr>
              <a:t>Lecture </a:t>
            </a:r>
            <a:r>
              <a:rPr lang="en-US" sz="2800" b="1" smtClean="0">
                <a:solidFill>
                  <a:schemeClr val="folHlink"/>
                </a:solidFill>
              </a:rPr>
              <a:t>11</a:t>
            </a:r>
            <a:endParaRPr lang="en-US" sz="2800" b="1" dirty="0">
              <a:solidFill>
                <a:schemeClr val="folHlink"/>
              </a:solidFill>
            </a:endParaRPr>
          </a:p>
          <a:p>
            <a:pPr marL="182563" indent="-363538" algn="ctr" defTabSz="966788">
              <a:lnSpc>
                <a:spcPct val="125000"/>
              </a:lnSpc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folHlink"/>
                </a:solidFill>
              </a:rPr>
              <a:t>Service Deployment, Hosting, and Registration </a:t>
            </a:r>
          </a:p>
        </p:txBody>
      </p:sp>
      <p:sp>
        <p:nvSpPr>
          <p:cNvPr id="5123" name="Rectangle 11"/>
          <p:cNvSpPr>
            <a:spLocks noChangeArrowheads="1"/>
          </p:cNvSpPr>
          <p:nvPr/>
        </p:nvSpPr>
        <p:spPr bwMode="auto">
          <a:xfrm>
            <a:off x="2870200" y="5951538"/>
            <a:ext cx="33305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36" tIns="48368" rIns="96736" bIns="48368">
            <a:spAutoFit/>
          </a:bodyPr>
          <a:lstStyle/>
          <a:p>
            <a:pPr algn="r" defTabSz="966788"/>
            <a:r>
              <a:rPr lang="en-US" sz="2500"/>
              <a:t>Reading: Text Chapter 3</a:t>
            </a:r>
            <a:endParaRPr lang="en-US" sz="2400"/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625475" y="1524000"/>
            <a:ext cx="7821613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r>
              <a:rPr lang="en-GB" altLang="en-US" sz="2100" b="1" i="1">
                <a:solidFill>
                  <a:srgbClr val="280099"/>
                </a:solidFill>
              </a:rPr>
              <a:t>CSE 445/598</a:t>
            </a:r>
          </a:p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GB" altLang="en-US" sz="3000" b="1" i="1">
                <a:solidFill>
                  <a:srgbClr val="280099"/>
                </a:solidFill>
              </a:rPr>
              <a:t>Distributed Software Development</a:t>
            </a:r>
            <a:endParaRPr lang="en-US" altLang="en-US" sz="3000" b="1" i="1">
              <a:solidFill>
                <a:srgbClr val="280099"/>
              </a:solidFill>
            </a:endParaRPr>
          </a:p>
        </p:txBody>
      </p:sp>
      <p:grpSp>
        <p:nvGrpSpPr>
          <p:cNvPr id="5125" name="Group 8"/>
          <p:cNvGrpSpPr>
            <a:grpSpLocks/>
          </p:cNvGrpSpPr>
          <p:nvPr/>
        </p:nvGrpSpPr>
        <p:grpSpPr bwMode="auto">
          <a:xfrm>
            <a:off x="217488" y="219075"/>
            <a:ext cx="5802312" cy="674688"/>
            <a:chOff x="76200" y="219075"/>
            <a:chExt cx="6640512" cy="771525"/>
          </a:xfrm>
        </p:grpSpPr>
        <p:pic>
          <p:nvPicPr>
            <p:cNvPr id="5126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762" y="219075"/>
              <a:ext cx="6457950" cy="77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7" name="Picture 8" descr="http://engineering.asu.edu/sites/default/files/shared/downloads/ASU_engineering_RGB_2009_0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222250"/>
              <a:ext cx="3230562" cy="758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 Privileges of Server Resources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245985" y="1152150"/>
            <a:ext cx="8821815" cy="5540750"/>
          </a:xfrm>
        </p:spPr>
        <p:txBody>
          <a:bodyPr/>
          <a:lstStyle/>
          <a:p>
            <a:r>
              <a:rPr lang="en-US" sz="2400" dirty="0" smtClean="0"/>
              <a:t>A server is needed for your services to be accessed remotely over the internet;</a:t>
            </a:r>
          </a:p>
          <a:p>
            <a:r>
              <a:rPr lang="en-US" sz="2400" dirty="0" smtClean="0"/>
              <a:t>When you create a service on your desktop, you have full permission to read and write data files or databases;</a:t>
            </a:r>
          </a:p>
          <a:p>
            <a:r>
              <a:rPr lang="en-US" sz="2400" dirty="0" smtClean="0"/>
              <a:t>After you deploy the service to the server, you may not have the same permission;</a:t>
            </a:r>
          </a:p>
          <a:p>
            <a:r>
              <a:rPr lang="en-US" sz="2400" dirty="0" smtClean="0"/>
              <a:t>Balance between the accessibility to the resources and the security of the server;</a:t>
            </a:r>
          </a:p>
          <a:p>
            <a:pPr lvl="1"/>
            <a:r>
              <a:rPr lang="en-US" sz="2000" dirty="0" smtClean="0"/>
              <a:t>ASU </a:t>
            </a:r>
            <a:r>
              <a:rPr lang="en-US" sz="2000" dirty="0" err="1" smtClean="0"/>
              <a:t>WebStrar</a:t>
            </a:r>
            <a:r>
              <a:rPr lang="en-US" sz="2000" dirty="0" smtClean="0"/>
              <a:t> is an  ETS managed IIS server. It does not allow you to register applications. The existing folders have been “</a:t>
            </a:r>
            <a:r>
              <a:rPr lang="en-US" sz="2000" dirty="0">
                <a:solidFill>
                  <a:srgbClr val="0000FF"/>
                </a:solidFill>
              </a:rPr>
              <a:t>C</a:t>
            </a:r>
            <a:r>
              <a:rPr lang="en-US" sz="2000" dirty="0" smtClean="0">
                <a:solidFill>
                  <a:srgbClr val="0000FF"/>
                </a:solidFill>
              </a:rPr>
              <a:t>onverted to Application</a:t>
            </a:r>
            <a:r>
              <a:rPr lang="en-US" sz="2000" dirty="0" smtClean="0"/>
              <a:t>”. Copy your files in to the existing folders.</a:t>
            </a:r>
          </a:p>
          <a:p>
            <a:pPr lvl="1"/>
            <a:r>
              <a:rPr lang="en-US" sz="2000" dirty="0" smtClean="0"/>
              <a:t>If you use an unmanaged IIS server, </a:t>
            </a:r>
            <a:r>
              <a:rPr lang="en-US" sz="2000" dirty="0"/>
              <a:t>e.g., ASU V-Lab, you </a:t>
            </a:r>
            <a:r>
              <a:rPr lang="en-US" sz="2000" dirty="0" smtClean="0"/>
              <a:t>can copy the folders into V-Lab, but you need to </a:t>
            </a:r>
            <a:r>
              <a:rPr lang="en-US" sz="2000" dirty="0"/>
              <a:t>“</a:t>
            </a:r>
            <a:r>
              <a:rPr lang="en-US" sz="2000" dirty="0">
                <a:solidFill>
                  <a:srgbClr val="0000FF"/>
                </a:solidFill>
              </a:rPr>
              <a:t>Converted to Application</a:t>
            </a:r>
            <a:r>
              <a:rPr lang="en-US" sz="2000" dirty="0" smtClean="0"/>
              <a:t>”: In IIS Website, find the folder and right click the folder.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0572878-DF95-4242-9055-A80F5CA2C20A}" type="slidenum">
              <a:rPr lang="en-US" smtClean="0">
                <a:solidFill>
                  <a:schemeClr val="tx2"/>
                </a:solidFill>
              </a:rPr>
              <a:pPr/>
              <a:t>10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533400"/>
          </a:xfrm>
        </p:spPr>
        <p:txBody>
          <a:bodyPr/>
          <a:lstStyle/>
          <a:p>
            <a:r>
              <a:rPr lang="en-US" sz="2400" dirty="0" smtClean="0"/>
              <a:t>Convert to Application: Registering to WAS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BE26213-24F7-4C8E-8EB0-5924A94C7A23}" type="slidenum">
              <a:rPr lang="en-US" b="0" smtClean="0">
                <a:solidFill>
                  <a:schemeClr val="tx2"/>
                </a:solidFill>
              </a:rPr>
              <a:pPr/>
              <a:t>11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1946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735" y="2944271"/>
            <a:ext cx="200025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271" y="1573003"/>
            <a:ext cx="2929031" cy="354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Rectangle 4"/>
          <p:cNvSpPr>
            <a:spLocks noChangeArrowheads="1"/>
          </p:cNvSpPr>
          <p:nvPr/>
        </p:nvSpPr>
        <p:spPr bwMode="auto">
          <a:xfrm>
            <a:off x="245985" y="1614089"/>
            <a:ext cx="2905125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39725" indent="-339725">
              <a:buFont typeface="Wingdings" pitchFamily="2" charset="2"/>
              <a:buChar char="q"/>
            </a:pPr>
            <a:r>
              <a:rPr lang="en-US" sz="2000" b="0" dirty="0" smtClean="0"/>
              <a:t>Copy your application folder, e.g., </a:t>
            </a:r>
            <a:r>
              <a:rPr lang="en-US" sz="2000" b="0" dirty="0" err="1" smtClean="0"/>
              <a:t>FormsSecurity</a:t>
            </a:r>
            <a:r>
              <a:rPr lang="en-US" sz="2000" b="0" dirty="0" smtClean="0"/>
              <a:t>, </a:t>
            </a:r>
            <a:br>
              <a:rPr lang="en-US" sz="2000" b="0" dirty="0" smtClean="0"/>
            </a:br>
            <a:r>
              <a:rPr lang="en-US" sz="2000" b="0" dirty="0" smtClean="0"/>
              <a:t>into IIS </a:t>
            </a:r>
            <a:r>
              <a:rPr lang="en-US" sz="2000" b="0" dirty="0" err="1" smtClean="0"/>
              <a:t>wwwroot</a:t>
            </a:r>
            <a:r>
              <a:rPr lang="en-US" sz="2000" b="0" dirty="0" smtClean="0"/>
              <a:t>, or use a virtual directory in </a:t>
            </a:r>
            <a:r>
              <a:rPr lang="en-US" sz="2000" dirty="0"/>
              <a:t>the </a:t>
            </a:r>
            <a:r>
              <a:rPr lang="en-US" sz="2000" dirty="0" err="1" smtClean="0"/>
              <a:t>wwwroot</a:t>
            </a:r>
            <a:r>
              <a:rPr lang="en-US" sz="2000" dirty="0" smtClean="0"/>
              <a:t> folder</a:t>
            </a:r>
            <a:endParaRPr lang="en-US" sz="2000" b="0" dirty="0" smtClean="0"/>
          </a:p>
          <a:p>
            <a:pPr marL="339725" indent="-339725">
              <a:buFont typeface="Wingdings" pitchFamily="2" charset="2"/>
              <a:buChar char="q"/>
            </a:pPr>
            <a:r>
              <a:rPr lang="en-US" sz="2000" b="0" dirty="0" smtClean="0"/>
              <a:t>Administrative </a:t>
            </a:r>
            <a:r>
              <a:rPr lang="en-US" sz="2000" b="0" dirty="0"/>
              <a:t>Tools </a:t>
            </a:r>
            <a:br>
              <a:rPr lang="en-US" sz="2000" b="0" dirty="0"/>
            </a:br>
            <a:r>
              <a:rPr lang="en-US" sz="2000" b="0" dirty="0">
                <a:sym typeface="Wingdings" pitchFamily="2" charset="2"/>
              </a:rPr>
              <a:t> IIS Manager</a:t>
            </a:r>
          </a:p>
          <a:p>
            <a:pPr marL="339725" indent="-339725">
              <a:buFont typeface="Wingdings" pitchFamily="2" charset="2"/>
              <a:buChar char="q"/>
            </a:pPr>
            <a:r>
              <a:rPr lang="en-US" sz="2000" b="0" dirty="0" smtClean="0"/>
              <a:t>Find: Sites </a:t>
            </a:r>
            <a:r>
              <a:rPr lang="en-US" sz="2000" b="0" dirty="0" smtClean="0">
                <a:sym typeface="Wingdings" panose="05000000000000000000" pitchFamily="2" charset="2"/>
              </a:rPr>
              <a:t> Default Web Site</a:t>
            </a:r>
          </a:p>
          <a:p>
            <a:pPr marL="339725" indent="-339725">
              <a:buFont typeface="Wingdings" pitchFamily="2" charset="2"/>
              <a:buChar char="q"/>
            </a:pPr>
            <a:r>
              <a:rPr lang="en-US" sz="2000" b="0" dirty="0" smtClean="0"/>
              <a:t>Convert </a:t>
            </a:r>
            <a:r>
              <a:rPr lang="en-US" sz="2000" b="0" dirty="0"/>
              <a:t>to Application</a:t>
            </a:r>
          </a:p>
        </p:txBody>
      </p:sp>
      <p:sp>
        <p:nvSpPr>
          <p:cNvPr id="19464" name="Right Arrow 5"/>
          <p:cNvSpPr>
            <a:spLocks noChangeArrowheads="1"/>
          </p:cNvSpPr>
          <p:nvPr/>
        </p:nvSpPr>
        <p:spPr bwMode="auto">
          <a:xfrm>
            <a:off x="3293166" y="3264392"/>
            <a:ext cx="1116013" cy="533400"/>
          </a:xfrm>
          <a:prstGeom prst="rightArrow">
            <a:avLst>
              <a:gd name="adj1" fmla="val 50000"/>
              <a:gd name="adj2" fmla="val 4998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400" b="0" dirty="0"/>
              <a:t>Right click</a:t>
            </a:r>
          </a:p>
        </p:txBody>
      </p:sp>
      <p:sp>
        <p:nvSpPr>
          <p:cNvPr id="9" name="Right Arrow 5"/>
          <p:cNvSpPr>
            <a:spLocks noChangeArrowheads="1"/>
          </p:cNvSpPr>
          <p:nvPr/>
        </p:nvSpPr>
        <p:spPr bwMode="auto">
          <a:xfrm>
            <a:off x="6266491" y="3334267"/>
            <a:ext cx="558007" cy="374309"/>
          </a:xfrm>
          <a:prstGeom prst="rightArrow">
            <a:avLst>
              <a:gd name="adj1" fmla="val 50000"/>
              <a:gd name="adj2" fmla="val 4998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14905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1150938"/>
          </a:xfrm>
        </p:spPr>
        <p:txBody>
          <a:bodyPr/>
          <a:lstStyle/>
          <a:p>
            <a:r>
              <a:rPr lang="en-US" smtClean="0"/>
              <a:t>IIS Configuration and WebStrar Deployment Tutorials for Assignment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774" y="1524000"/>
            <a:ext cx="8593825" cy="4608513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/>
              <a:t>In Assignment 3, you will develop &amp; deploy Web services and simple Web applications;</a:t>
            </a:r>
          </a:p>
          <a:p>
            <a:pPr>
              <a:defRPr/>
            </a:pPr>
            <a:r>
              <a:rPr lang="en-US" dirty="0" smtClean="0"/>
              <a:t>Use </a:t>
            </a:r>
            <a:r>
              <a:rPr lang="en-US" dirty="0" err="1" smtClean="0"/>
              <a:t>.Net</a:t>
            </a:r>
            <a:r>
              <a:rPr lang="en-US" dirty="0" smtClean="0"/>
              <a:t> Development Server / IIS Express Server in VS and </a:t>
            </a:r>
            <a:r>
              <a:rPr lang="en-US" dirty="0" err="1" smtClean="0"/>
              <a:t>.Net</a:t>
            </a:r>
            <a:r>
              <a:rPr lang="en-US" dirty="0" smtClean="0"/>
              <a:t> framework 4.0 or later.</a:t>
            </a:r>
          </a:p>
          <a:p>
            <a:pPr>
              <a:defRPr/>
            </a:pPr>
            <a:r>
              <a:rPr lang="en-US" dirty="0" smtClean="0"/>
              <a:t>Use IIS on your own Windows to exercise the steps such as “Convert to Application”. This step is not required in the assignment.</a:t>
            </a:r>
          </a:p>
          <a:p>
            <a:pPr>
              <a:defRPr/>
            </a:pPr>
            <a:r>
              <a:rPr lang="en-US" dirty="0" smtClean="0"/>
              <a:t>Deploy your services into the given server (</a:t>
            </a:r>
            <a:r>
              <a:rPr lang="en-US" dirty="0" err="1" smtClean="0"/>
              <a:t>WebStrar</a:t>
            </a:r>
            <a:r>
              <a:rPr lang="en-US" dirty="0" smtClean="0"/>
              <a:t> or V-Lab). You must read the tutorials that come with the assignments.</a:t>
            </a:r>
            <a:endParaRPr lang="en-US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D0F3D6-BD32-4FF4-9423-028AF317EBC9}" type="slidenum">
              <a:rPr lang="en-US" smtClean="0">
                <a:solidFill>
                  <a:schemeClr val="tx2"/>
                </a:solidFill>
              </a:rPr>
              <a:pPr/>
              <a:t>12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F66EA56-8C90-4C50-B491-FBD8C2B46E06}" type="slidenum">
              <a:rPr lang="en-US" smtClean="0">
                <a:solidFill>
                  <a:schemeClr val="tx2"/>
                </a:solidFill>
              </a:rPr>
              <a:pPr/>
              <a:t>13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1295400" y="76200"/>
            <a:ext cx="71834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eaLnBrk="1" hangingPunct="1"/>
            <a:r>
              <a:rPr lang="en-US" sz="3200" b="1">
                <a:solidFill>
                  <a:schemeClr val="tx2"/>
                </a:solidFill>
              </a:rPr>
              <a:t>Service Registry and Directory</a:t>
            </a: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762000" y="1524000"/>
            <a:ext cx="78073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marL="342900" indent="-342900" algn="ctr" eaLnBrk="1" hangingPunct="1">
              <a:lnSpc>
                <a:spcPct val="16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Publish your Services</a:t>
            </a:r>
          </a:p>
          <a:p>
            <a:pPr marL="342900" indent="-342900" algn="ctr" eaLnBrk="1" hangingPunct="1">
              <a:lnSpc>
                <a:spcPct val="16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Find services published by other service providers</a:t>
            </a:r>
          </a:p>
        </p:txBody>
      </p:sp>
      <p:sp>
        <p:nvSpPr>
          <p:cNvPr id="19461" name="Line 4"/>
          <p:cNvSpPr>
            <a:spLocks noChangeShapeType="1"/>
          </p:cNvSpPr>
          <p:nvPr/>
        </p:nvSpPr>
        <p:spPr bwMode="auto">
          <a:xfrm flipH="1">
            <a:off x="2519363" y="4148138"/>
            <a:ext cx="1319212" cy="998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716338" y="3784600"/>
            <a:ext cx="1858962" cy="666750"/>
            <a:chOff x="2341" y="2384"/>
            <a:chExt cx="1171" cy="420"/>
          </a:xfrm>
        </p:grpSpPr>
        <p:sp>
          <p:nvSpPr>
            <p:cNvPr id="19483" name="Freeform 6"/>
            <p:cNvSpPr>
              <a:spLocks/>
            </p:cNvSpPr>
            <p:nvPr/>
          </p:nvSpPr>
          <p:spPr bwMode="auto">
            <a:xfrm>
              <a:off x="2341" y="2386"/>
              <a:ext cx="1171" cy="418"/>
            </a:xfrm>
            <a:custGeom>
              <a:avLst/>
              <a:gdLst>
                <a:gd name="T0" fmla="*/ 0 w 8400"/>
                <a:gd name="T1" fmla="*/ 0 h 3200"/>
                <a:gd name="T2" fmla="*/ 0 w 8400"/>
                <a:gd name="T3" fmla="*/ 0 h 3200"/>
                <a:gd name="T4" fmla="*/ 0 w 8400"/>
                <a:gd name="T5" fmla="*/ 0 h 3200"/>
                <a:gd name="T6" fmla="*/ 0 w 8400"/>
                <a:gd name="T7" fmla="*/ 0 h 3200"/>
                <a:gd name="T8" fmla="*/ 0 w 8400"/>
                <a:gd name="T9" fmla="*/ 0 h 3200"/>
                <a:gd name="T10" fmla="*/ 0 w 8400"/>
                <a:gd name="T11" fmla="*/ 0 h 3200"/>
                <a:gd name="T12" fmla="*/ 0 w 8400"/>
                <a:gd name="T13" fmla="*/ 0 h 3200"/>
                <a:gd name="T14" fmla="*/ 0 w 8400"/>
                <a:gd name="T15" fmla="*/ 0 h 3200"/>
                <a:gd name="T16" fmla="*/ 0 w 8400"/>
                <a:gd name="T17" fmla="*/ 0 h 32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400"/>
                <a:gd name="T28" fmla="*/ 0 h 3200"/>
                <a:gd name="T29" fmla="*/ 8400 w 8400"/>
                <a:gd name="T30" fmla="*/ 3200 h 32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400" h="3200">
                  <a:moveTo>
                    <a:pt x="400" y="0"/>
                  </a:moveTo>
                  <a:cubicBezTo>
                    <a:pt x="180" y="0"/>
                    <a:pt x="0" y="180"/>
                    <a:pt x="0" y="400"/>
                  </a:cubicBezTo>
                  <a:lnTo>
                    <a:pt x="0" y="2800"/>
                  </a:lnTo>
                  <a:cubicBezTo>
                    <a:pt x="0" y="3021"/>
                    <a:pt x="180" y="3200"/>
                    <a:pt x="400" y="3200"/>
                  </a:cubicBezTo>
                  <a:lnTo>
                    <a:pt x="8000" y="3200"/>
                  </a:lnTo>
                  <a:cubicBezTo>
                    <a:pt x="8221" y="3200"/>
                    <a:pt x="8400" y="3021"/>
                    <a:pt x="8400" y="2800"/>
                  </a:cubicBezTo>
                  <a:lnTo>
                    <a:pt x="8400" y="400"/>
                  </a:lnTo>
                  <a:cubicBezTo>
                    <a:pt x="8400" y="180"/>
                    <a:pt x="8221" y="0"/>
                    <a:pt x="8000" y="0"/>
                  </a:cubicBezTo>
                  <a:lnTo>
                    <a:pt x="400" y="0"/>
                  </a:lnTo>
                  <a:close/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4" name="Freeform 7"/>
            <p:cNvSpPr>
              <a:spLocks/>
            </p:cNvSpPr>
            <p:nvPr/>
          </p:nvSpPr>
          <p:spPr bwMode="auto">
            <a:xfrm>
              <a:off x="2341" y="2386"/>
              <a:ext cx="1171" cy="418"/>
            </a:xfrm>
            <a:custGeom>
              <a:avLst/>
              <a:gdLst>
                <a:gd name="T0" fmla="*/ 0 w 8400"/>
                <a:gd name="T1" fmla="*/ 0 h 3200"/>
                <a:gd name="T2" fmla="*/ 0 w 8400"/>
                <a:gd name="T3" fmla="*/ 0 h 3200"/>
                <a:gd name="T4" fmla="*/ 0 w 8400"/>
                <a:gd name="T5" fmla="*/ 0 h 3200"/>
                <a:gd name="T6" fmla="*/ 0 w 8400"/>
                <a:gd name="T7" fmla="*/ 0 h 3200"/>
                <a:gd name="T8" fmla="*/ 0 w 8400"/>
                <a:gd name="T9" fmla="*/ 0 h 3200"/>
                <a:gd name="T10" fmla="*/ 0 w 8400"/>
                <a:gd name="T11" fmla="*/ 0 h 3200"/>
                <a:gd name="T12" fmla="*/ 0 w 8400"/>
                <a:gd name="T13" fmla="*/ 0 h 3200"/>
                <a:gd name="T14" fmla="*/ 0 w 8400"/>
                <a:gd name="T15" fmla="*/ 0 h 3200"/>
                <a:gd name="T16" fmla="*/ 0 w 8400"/>
                <a:gd name="T17" fmla="*/ 0 h 32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400"/>
                <a:gd name="T28" fmla="*/ 0 h 3200"/>
                <a:gd name="T29" fmla="*/ 8400 w 8400"/>
                <a:gd name="T30" fmla="*/ 3200 h 32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400" h="3200">
                  <a:moveTo>
                    <a:pt x="400" y="0"/>
                  </a:moveTo>
                  <a:cubicBezTo>
                    <a:pt x="180" y="0"/>
                    <a:pt x="0" y="180"/>
                    <a:pt x="0" y="400"/>
                  </a:cubicBezTo>
                  <a:lnTo>
                    <a:pt x="0" y="2800"/>
                  </a:lnTo>
                  <a:cubicBezTo>
                    <a:pt x="0" y="3021"/>
                    <a:pt x="180" y="3200"/>
                    <a:pt x="400" y="3200"/>
                  </a:cubicBezTo>
                  <a:lnTo>
                    <a:pt x="8000" y="3200"/>
                  </a:lnTo>
                  <a:cubicBezTo>
                    <a:pt x="8221" y="3200"/>
                    <a:pt x="8400" y="3021"/>
                    <a:pt x="8400" y="2800"/>
                  </a:cubicBezTo>
                  <a:lnTo>
                    <a:pt x="8400" y="400"/>
                  </a:lnTo>
                  <a:cubicBezTo>
                    <a:pt x="8400" y="180"/>
                    <a:pt x="8221" y="0"/>
                    <a:pt x="8000" y="0"/>
                  </a:cubicBezTo>
                  <a:lnTo>
                    <a:pt x="400" y="0"/>
                  </a:lnTo>
                  <a:close/>
                </a:path>
              </a:pathLst>
            </a:custGeom>
            <a:solidFill>
              <a:srgbClr val="990000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5" name="Freeform 8"/>
            <p:cNvSpPr>
              <a:spLocks/>
            </p:cNvSpPr>
            <p:nvPr/>
          </p:nvSpPr>
          <p:spPr bwMode="auto">
            <a:xfrm>
              <a:off x="2601" y="2544"/>
              <a:ext cx="614" cy="208"/>
            </a:xfrm>
            <a:custGeom>
              <a:avLst/>
              <a:gdLst>
                <a:gd name="T0" fmla="*/ 0 w 4400"/>
                <a:gd name="T1" fmla="*/ 0 h 1600"/>
                <a:gd name="T2" fmla="*/ 0 w 4400"/>
                <a:gd name="T3" fmla="*/ 0 h 1600"/>
                <a:gd name="T4" fmla="*/ 0 w 4400"/>
                <a:gd name="T5" fmla="*/ 0 h 1600"/>
                <a:gd name="T6" fmla="*/ 0 w 4400"/>
                <a:gd name="T7" fmla="*/ 0 h 1600"/>
                <a:gd name="T8" fmla="*/ 0 w 4400"/>
                <a:gd name="T9" fmla="*/ 0 h 1600"/>
                <a:gd name="T10" fmla="*/ 0 w 4400"/>
                <a:gd name="T11" fmla="*/ 0 h 1600"/>
                <a:gd name="T12" fmla="*/ 0 w 4400"/>
                <a:gd name="T13" fmla="*/ 0 h 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00"/>
                <a:gd name="T22" fmla="*/ 0 h 1600"/>
                <a:gd name="T23" fmla="*/ 4400 w 4400"/>
                <a:gd name="T24" fmla="*/ 1600 h 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00" h="1600">
                  <a:moveTo>
                    <a:pt x="2200" y="0"/>
                  </a:moveTo>
                  <a:cubicBezTo>
                    <a:pt x="985" y="0"/>
                    <a:pt x="0" y="113"/>
                    <a:pt x="0" y="252"/>
                  </a:cubicBezTo>
                  <a:lnTo>
                    <a:pt x="0" y="1349"/>
                  </a:lnTo>
                  <a:cubicBezTo>
                    <a:pt x="0" y="1488"/>
                    <a:pt x="985" y="1600"/>
                    <a:pt x="2200" y="1600"/>
                  </a:cubicBezTo>
                  <a:cubicBezTo>
                    <a:pt x="3416" y="1600"/>
                    <a:pt x="4400" y="1488"/>
                    <a:pt x="4400" y="1349"/>
                  </a:cubicBezTo>
                  <a:lnTo>
                    <a:pt x="4400" y="252"/>
                  </a:lnTo>
                  <a:cubicBezTo>
                    <a:pt x="4400" y="113"/>
                    <a:pt x="3416" y="0"/>
                    <a:pt x="220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6" name="Freeform 9"/>
            <p:cNvSpPr>
              <a:spLocks/>
            </p:cNvSpPr>
            <p:nvPr/>
          </p:nvSpPr>
          <p:spPr bwMode="auto">
            <a:xfrm>
              <a:off x="2601" y="2544"/>
              <a:ext cx="614" cy="208"/>
            </a:xfrm>
            <a:custGeom>
              <a:avLst/>
              <a:gdLst>
                <a:gd name="T0" fmla="*/ 0 w 4400"/>
                <a:gd name="T1" fmla="*/ 0 h 1600"/>
                <a:gd name="T2" fmla="*/ 0 w 4400"/>
                <a:gd name="T3" fmla="*/ 0 h 1600"/>
                <a:gd name="T4" fmla="*/ 0 w 4400"/>
                <a:gd name="T5" fmla="*/ 0 h 1600"/>
                <a:gd name="T6" fmla="*/ 0 w 4400"/>
                <a:gd name="T7" fmla="*/ 0 h 1600"/>
                <a:gd name="T8" fmla="*/ 0 w 4400"/>
                <a:gd name="T9" fmla="*/ 0 h 1600"/>
                <a:gd name="T10" fmla="*/ 0 w 4400"/>
                <a:gd name="T11" fmla="*/ 0 h 1600"/>
                <a:gd name="T12" fmla="*/ 0 w 4400"/>
                <a:gd name="T13" fmla="*/ 0 h 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00"/>
                <a:gd name="T22" fmla="*/ 0 h 1600"/>
                <a:gd name="T23" fmla="*/ 4400 w 4400"/>
                <a:gd name="T24" fmla="*/ 1600 h 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00" h="1600">
                  <a:moveTo>
                    <a:pt x="2200" y="0"/>
                  </a:moveTo>
                  <a:cubicBezTo>
                    <a:pt x="985" y="0"/>
                    <a:pt x="0" y="113"/>
                    <a:pt x="0" y="252"/>
                  </a:cubicBezTo>
                  <a:lnTo>
                    <a:pt x="0" y="1349"/>
                  </a:lnTo>
                  <a:cubicBezTo>
                    <a:pt x="0" y="1488"/>
                    <a:pt x="985" y="1600"/>
                    <a:pt x="2200" y="1600"/>
                  </a:cubicBezTo>
                  <a:cubicBezTo>
                    <a:pt x="3416" y="1600"/>
                    <a:pt x="4400" y="1488"/>
                    <a:pt x="4400" y="1349"/>
                  </a:cubicBezTo>
                  <a:lnTo>
                    <a:pt x="4400" y="252"/>
                  </a:lnTo>
                  <a:cubicBezTo>
                    <a:pt x="4400" y="113"/>
                    <a:pt x="3416" y="0"/>
                    <a:pt x="2200" y="0"/>
                  </a:cubicBezTo>
                  <a:close/>
                </a:path>
              </a:pathLst>
            </a:custGeom>
            <a:solidFill>
              <a:srgbClr val="990000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7" name="Freeform 10"/>
            <p:cNvSpPr>
              <a:spLocks/>
            </p:cNvSpPr>
            <p:nvPr/>
          </p:nvSpPr>
          <p:spPr bwMode="auto">
            <a:xfrm>
              <a:off x="2601" y="2576"/>
              <a:ext cx="614" cy="33"/>
            </a:xfrm>
            <a:custGeom>
              <a:avLst/>
              <a:gdLst>
                <a:gd name="T0" fmla="*/ 0 w 482"/>
                <a:gd name="T1" fmla="*/ 0 h 28"/>
                <a:gd name="T2" fmla="*/ 792853228 w 482"/>
                <a:gd name="T3" fmla="*/ 744299 h 28"/>
                <a:gd name="T4" fmla="*/ 1587555232 w 482"/>
                <a:gd name="T5" fmla="*/ 0 h 28"/>
                <a:gd name="T6" fmla="*/ 0 60000 65536"/>
                <a:gd name="T7" fmla="*/ 0 60000 65536"/>
                <a:gd name="T8" fmla="*/ 0 60000 65536"/>
                <a:gd name="T9" fmla="*/ 0 w 482"/>
                <a:gd name="T10" fmla="*/ 0 h 28"/>
                <a:gd name="T11" fmla="*/ 482 w 482"/>
                <a:gd name="T12" fmla="*/ 28 h 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2" h="28">
                  <a:moveTo>
                    <a:pt x="0" y="0"/>
                  </a:moveTo>
                  <a:cubicBezTo>
                    <a:pt x="0" y="15"/>
                    <a:pt x="108" y="28"/>
                    <a:pt x="241" y="28"/>
                  </a:cubicBezTo>
                  <a:cubicBezTo>
                    <a:pt x="374" y="28"/>
                    <a:pt x="482" y="15"/>
                    <a:pt x="482" y="0"/>
                  </a:cubicBezTo>
                </a:path>
              </a:pathLst>
            </a:custGeom>
            <a:solidFill>
              <a:srgbClr val="990000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8" name="Rectangle 11"/>
            <p:cNvSpPr>
              <a:spLocks noChangeArrowheads="1"/>
            </p:cNvSpPr>
            <p:nvPr/>
          </p:nvSpPr>
          <p:spPr bwMode="auto">
            <a:xfrm>
              <a:off x="2737" y="2603"/>
              <a:ext cx="38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>
                  <a:solidFill>
                    <a:schemeClr val="bg1"/>
                  </a:solidFill>
                </a:rPr>
                <a:t>Registry</a:t>
              </a:r>
            </a:p>
          </p:txBody>
        </p:sp>
        <p:sp>
          <p:nvSpPr>
            <p:cNvPr id="19489" name="Rectangle 12"/>
            <p:cNvSpPr>
              <a:spLocks noChangeArrowheads="1"/>
            </p:cNvSpPr>
            <p:nvPr/>
          </p:nvSpPr>
          <p:spPr bwMode="auto">
            <a:xfrm>
              <a:off x="2601" y="2384"/>
              <a:ext cx="70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>
                  <a:solidFill>
                    <a:schemeClr val="bg1"/>
                  </a:solidFill>
                </a:rPr>
                <a:t>Service brokers</a:t>
              </a:r>
            </a:p>
          </p:txBody>
        </p:sp>
        <p:sp>
          <p:nvSpPr>
            <p:cNvPr id="19490" name="Rectangle 13"/>
            <p:cNvSpPr>
              <a:spLocks noChangeArrowheads="1"/>
            </p:cNvSpPr>
            <p:nvPr/>
          </p:nvSpPr>
          <p:spPr bwMode="auto">
            <a:xfrm>
              <a:off x="2737" y="2603"/>
              <a:ext cx="38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1" hangingPunct="1"/>
              <a:r>
                <a:rPr lang="en-US" sz="1400">
                  <a:solidFill>
                    <a:schemeClr val="bg1"/>
                  </a:solidFill>
                </a:rPr>
                <a:t>Registry</a:t>
              </a:r>
            </a:p>
          </p:txBody>
        </p:sp>
      </p:grpSp>
      <p:sp>
        <p:nvSpPr>
          <p:cNvPr id="19463" name="Line 14"/>
          <p:cNvSpPr>
            <a:spLocks noChangeShapeType="1"/>
          </p:cNvSpPr>
          <p:nvPr/>
        </p:nvSpPr>
        <p:spPr bwMode="auto">
          <a:xfrm flipV="1">
            <a:off x="2700338" y="4238625"/>
            <a:ext cx="1428750" cy="1089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4" name="Line 15"/>
          <p:cNvSpPr>
            <a:spLocks noChangeShapeType="1"/>
          </p:cNvSpPr>
          <p:nvPr/>
        </p:nvSpPr>
        <p:spPr bwMode="auto">
          <a:xfrm flipH="1" flipV="1">
            <a:off x="5153025" y="4238625"/>
            <a:ext cx="1636713" cy="908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465" name="Group 16"/>
          <p:cNvGrpSpPr>
            <a:grpSpLocks/>
          </p:cNvGrpSpPr>
          <p:nvPr/>
        </p:nvGrpSpPr>
        <p:grpSpPr bwMode="auto">
          <a:xfrm>
            <a:off x="5808663" y="5116513"/>
            <a:ext cx="1506537" cy="827087"/>
            <a:chOff x="3358" y="2181"/>
            <a:chExt cx="949" cy="521"/>
          </a:xfrm>
        </p:grpSpPr>
        <p:sp>
          <p:nvSpPr>
            <p:cNvPr id="19476" name="Freeform 17"/>
            <p:cNvSpPr>
              <a:spLocks/>
            </p:cNvSpPr>
            <p:nvPr/>
          </p:nvSpPr>
          <p:spPr bwMode="auto">
            <a:xfrm>
              <a:off x="3358" y="2181"/>
              <a:ext cx="949" cy="521"/>
            </a:xfrm>
            <a:custGeom>
              <a:avLst/>
              <a:gdLst>
                <a:gd name="T0" fmla="*/ 0 w 6800"/>
                <a:gd name="T1" fmla="*/ 0 h 4000"/>
                <a:gd name="T2" fmla="*/ 0 w 6800"/>
                <a:gd name="T3" fmla="*/ 0 h 4000"/>
                <a:gd name="T4" fmla="*/ 0 w 6800"/>
                <a:gd name="T5" fmla="*/ 0 h 4000"/>
                <a:gd name="T6" fmla="*/ 0 w 6800"/>
                <a:gd name="T7" fmla="*/ 0 h 4000"/>
                <a:gd name="T8" fmla="*/ 0 w 6800"/>
                <a:gd name="T9" fmla="*/ 0 h 4000"/>
                <a:gd name="T10" fmla="*/ 0 w 6800"/>
                <a:gd name="T11" fmla="*/ 0 h 4000"/>
                <a:gd name="T12" fmla="*/ 0 w 6800"/>
                <a:gd name="T13" fmla="*/ 0 h 4000"/>
                <a:gd name="T14" fmla="*/ 0 w 6800"/>
                <a:gd name="T15" fmla="*/ 0 h 4000"/>
                <a:gd name="T16" fmla="*/ 0 w 6800"/>
                <a:gd name="T17" fmla="*/ 0 h 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00"/>
                <a:gd name="T28" fmla="*/ 0 h 4000"/>
                <a:gd name="T29" fmla="*/ 6800 w 6800"/>
                <a:gd name="T30" fmla="*/ 4000 h 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00" h="4000">
                  <a:moveTo>
                    <a:pt x="500" y="0"/>
                  </a:moveTo>
                  <a:cubicBezTo>
                    <a:pt x="224" y="0"/>
                    <a:pt x="0" y="224"/>
                    <a:pt x="0" y="500"/>
                  </a:cubicBezTo>
                  <a:lnTo>
                    <a:pt x="0" y="3500"/>
                  </a:lnTo>
                  <a:cubicBezTo>
                    <a:pt x="0" y="3777"/>
                    <a:pt x="224" y="4000"/>
                    <a:pt x="500" y="4000"/>
                  </a:cubicBezTo>
                  <a:lnTo>
                    <a:pt x="6300" y="4000"/>
                  </a:lnTo>
                  <a:cubicBezTo>
                    <a:pt x="6577" y="4000"/>
                    <a:pt x="6800" y="3777"/>
                    <a:pt x="6800" y="3500"/>
                  </a:cubicBezTo>
                  <a:lnTo>
                    <a:pt x="6800" y="500"/>
                  </a:lnTo>
                  <a:cubicBezTo>
                    <a:pt x="6800" y="224"/>
                    <a:pt x="6577" y="0"/>
                    <a:pt x="6300" y="0"/>
                  </a:cubicBezTo>
                  <a:lnTo>
                    <a:pt x="500" y="0"/>
                  </a:lnTo>
                  <a:close/>
                </a:path>
              </a:pathLst>
            </a:custGeom>
            <a:solidFill>
              <a:srgbClr val="EAEAE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7" name="Freeform 18"/>
            <p:cNvSpPr>
              <a:spLocks/>
            </p:cNvSpPr>
            <p:nvPr/>
          </p:nvSpPr>
          <p:spPr bwMode="auto">
            <a:xfrm>
              <a:off x="3358" y="2181"/>
              <a:ext cx="949" cy="521"/>
            </a:xfrm>
            <a:custGeom>
              <a:avLst/>
              <a:gdLst>
                <a:gd name="T0" fmla="*/ 0 w 6800"/>
                <a:gd name="T1" fmla="*/ 0 h 4000"/>
                <a:gd name="T2" fmla="*/ 0 w 6800"/>
                <a:gd name="T3" fmla="*/ 0 h 4000"/>
                <a:gd name="T4" fmla="*/ 0 w 6800"/>
                <a:gd name="T5" fmla="*/ 0 h 4000"/>
                <a:gd name="T6" fmla="*/ 0 w 6800"/>
                <a:gd name="T7" fmla="*/ 0 h 4000"/>
                <a:gd name="T8" fmla="*/ 0 w 6800"/>
                <a:gd name="T9" fmla="*/ 0 h 4000"/>
                <a:gd name="T10" fmla="*/ 0 w 6800"/>
                <a:gd name="T11" fmla="*/ 0 h 4000"/>
                <a:gd name="T12" fmla="*/ 0 w 6800"/>
                <a:gd name="T13" fmla="*/ 0 h 4000"/>
                <a:gd name="T14" fmla="*/ 0 w 6800"/>
                <a:gd name="T15" fmla="*/ 0 h 4000"/>
                <a:gd name="T16" fmla="*/ 0 w 6800"/>
                <a:gd name="T17" fmla="*/ 0 h 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00"/>
                <a:gd name="T28" fmla="*/ 0 h 4000"/>
                <a:gd name="T29" fmla="*/ 6800 w 6800"/>
                <a:gd name="T30" fmla="*/ 4000 h 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00" h="4000">
                  <a:moveTo>
                    <a:pt x="500" y="0"/>
                  </a:moveTo>
                  <a:cubicBezTo>
                    <a:pt x="224" y="0"/>
                    <a:pt x="0" y="224"/>
                    <a:pt x="0" y="500"/>
                  </a:cubicBezTo>
                  <a:lnTo>
                    <a:pt x="0" y="3500"/>
                  </a:lnTo>
                  <a:cubicBezTo>
                    <a:pt x="0" y="3777"/>
                    <a:pt x="224" y="4000"/>
                    <a:pt x="500" y="4000"/>
                  </a:cubicBezTo>
                  <a:lnTo>
                    <a:pt x="6300" y="4000"/>
                  </a:lnTo>
                  <a:cubicBezTo>
                    <a:pt x="6577" y="4000"/>
                    <a:pt x="6800" y="3777"/>
                    <a:pt x="6800" y="3500"/>
                  </a:cubicBezTo>
                  <a:lnTo>
                    <a:pt x="6800" y="500"/>
                  </a:lnTo>
                  <a:cubicBezTo>
                    <a:pt x="6800" y="224"/>
                    <a:pt x="6577" y="0"/>
                    <a:pt x="6300" y="0"/>
                  </a:cubicBezTo>
                  <a:lnTo>
                    <a:pt x="500" y="0"/>
                  </a:lnTo>
                  <a:close/>
                </a:path>
              </a:pathLst>
            </a:custGeom>
            <a:solidFill>
              <a:srgbClr val="EAEAEA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8" name="Rectangle 19"/>
            <p:cNvSpPr>
              <a:spLocks noChangeArrowheads="1"/>
            </p:cNvSpPr>
            <p:nvPr/>
          </p:nvSpPr>
          <p:spPr bwMode="auto">
            <a:xfrm>
              <a:off x="3440" y="2197"/>
              <a:ext cx="787" cy="13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/>
                <a:t>Service providers</a:t>
              </a:r>
            </a:p>
          </p:txBody>
        </p:sp>
        <p:sp>
          <p:nvSpPr>
            <p:cNvPr id="19479" name="Freeform 20"/>
            <p:cNvSpPr>
              <a:spLocks/>
            </p:cNvSpPr>
            <p:nvPr/>
          </p:nvSpPr>
          <p:spPr bwMode="auto">
            <a:xfrm>
              <a:off x="3525" y="2389"/>
              <a:ext cx="726" cy="261"/>
            </a:xfrm>
            <a:custGeom>
              <a:avLst/>
              <a:gdLst>
                <a:gd name="T0" fmla="*/ 0 w 5200"/>
                <a:gd name="T1" fmla="*/ 0 h 2000"/>
                <a:gd name="T2" fmla="*/ 0 w 5200"/>
                <a:gd name="T3" fmla="*/ 0 h 2000"/>
                <a:gd name="T4" fmla="*/ 0 w 5200"/>
                <a:gd name="T5" fmla="*/ 0 h 2000"/>
                <a:gd name="T6" fmla="*/ 0 w 5200"/>
                <a:gd name="T7" fmla="*/ 0 h 2000"/>
                <a:gd name="T8" fmla="*/ 0 w 5200"/>
                <a:gd name="T9" fmla="*/ 0 h 2000"/>
                <a:gd name="T10" fmla="*/ 0 w 5200"/>
                <a:gd name="T11" fmla="*/ 0 h 2000"/>
                <a:gd name="T12" fmla="*/ 0 w 52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00"/>
                <a:gd name="T22" fmla="*/ 0 h 2000"/>
                <a:gd name="T23" fmla="*/ 5200 w 52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00" h="2000">
                  <a:moveTo>
                    <a:pt x="2600" y="0"/>
                  </a:moveTo>
                  <a:cubicBezTo>
                    <a:pt x="1164" y="0"/>
                    <a:pt x="0" y="141"/>
                    <a:pt x="0" y="314"/>
                  </a:cubicBezTo>
                  <a:lnTo>
                    <a:pt x="0" y="1686"/>
                  </a:lnTo>
                  <a:cubicBezTo>
                    <a:pt x="0" y="1860"/>
                    <a:pt x="1164" y="2000"/>
                    <a:pt x="2600" y="2000"/>
                  </a:cubicBezTo>
                  <a:cubicBezTo>
                    <a:pt x="4036" y="2000"/>
                    <a:pt x="5200" y="1860"/>
                    <a:pt x="5200" y="1686"/>
                  </a:cubicBezTo>
                  <a:lnTo>
                    <a:pt x="5200" y="314"/>
                  </a:lnTo>
                  <a:cubicBezTo>
                    <a:pt x="5200" y="141"/>
                    <a:pt x="4036" y="0"/>
                    <a:pt x="2600" y="0"/>
                  </a:cubicBezTo>
                  <a:close/>
                </a:path>
              </a:pathLst>
            </a:custGeom>
            <a:solidFill>
              <a:srgbClr val="EAEAE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0" name="Freeform 21"/>
            <p:cNvSpPr>
              <a:spLocks/>
            </p:cNvSpPr>
            <p:nvPr/>
          </p:nvSpPr>
          <p:spPr bwMode="auto">
            <a:xfrm>
              <a:off x="3525" y="2389"/>
              <a:ext cx="726" cy="261"/>
            </a:xfrm>
            <a:custGeom>
              <a:avLst/>
              <a:gdLst>
                <a:gd name="T0" fmla="*/ 0 w 5200"/>
                <a:gd name="T1" fmla="*/ 0 h 2000"/>
                <a:gd name="T2" fmla="*/ 0 w 5200"/>
                <a:gd name="T3" fmla="*/ 0 h 2000"/>
                <a:gd name="T4" fmla="*/ 0 w 5200"/>
                <a:gd name="T5" fmla="*/ 0 h 2000"/>
                <a:gd name="T6" fmla="*/ 0 w 5200"/>
                <a:gd name="T7" fmla="*/ 0 h 2000"/>
                <a:gd name="T8" fmla="*/ 0 w 5200"/>
                <a:gd name="T9" fmla="*/ 0 h 2000"/>
                <a:gd name="T10" fmla="*/ 0 w 5200"/>
                <a:gd name="T11" fmla="*/ 0 h 2000"/>
                <a:gd name="T12" fmla="*/ 0 w 52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00"/>
                <a:gd name="T22" fmla="*/ 0 h 2000"/>
                <a:gd name="T23" fmla="*/ 5200 w 52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00" h="2000">
                  <a:moveTo>
                    <a:pt x="2600" y="0"/>
                  </a:moveTo>
                  <a:cubicBezTo>
                    <a:pt x="1164" y="0"/>
                    <a:pt x="0" y="141"/>
                    <a:pt x="0" y="314"/>
                  </a:cubicBezTo>
                  <a:lnTo>
                    <a:pt x="0" y="1686"/>
                  </a:lnTo>
                  <a:cubicBezTo>
                    <a:pt x="0" y="1860"/>
                    <a:pt x="1164" y="2000"/>
                    <a:pt x="2600" y="2000"/>
                  </a:cubicBezTo>
                  <a:cubicBezTo>
                    <a:pt x="4036" y="2000"/>
                    <a:pt x="5200" y="1860"/>
                    <a:pt x="5200" y="1686"/>
                  </a:cubicBezTo>
                  <a:lnTo>
                    <a:pt x="5200" y="314"/>
                  </a:lnTo>
                  <a:cubicBezTo>
                    <a:pt x="5200" y="141"/>
                    <a:pt x="4036" y="0"/>
                    <a:pt x="2600" y="0"/>
                  </a:cubicBezTo>
                  <a:close/>
                </a:path>
              </a:pathLst>
            </a:custGeom>
            <a:solidFill>
              <a:srgbClr val="EAEAEA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1" name="Freeform 22"/>
            <p:cNvSpPr>
              <a:spLocks/>
            </p:cNvSpPr>
            <p:nvPr/>
          </p:nvSpPr>
          <p:spPr bwMode="auto">
            <a:xfrm>
              <a:off x="3525" y="2430"/>
              <a:ext cx="726" cy="41"/>
            </a:xfrm>
            <a:custGeom>
              <a:avLst/>
              <a:gdLst>
                <a:gd name="T0" fmla="*/ 0 w 570"/>
                <a:gd name="T1" fmla="*/ 0 h 35"/>
                <a:gd name="T2" fmla="*/ 929460740 w 570"/>
                <a:gd name="T3" fmla="*/ 634307 h 35"/>
                <a:gd name="T4" fmla="*/ 1860915515 w 570"/>
                <a:gd name="T5" fmla="*/ 0 h 35"/>
                <a:gd name="T6" fmla="*/ 0 60000 65536"/>
                <a:gd name="T7" fmla="*/ 0 60000 65536"/>
                <a:gd name="T8" fmla="*/ 0 60000 65536"/>
                <a:gd name="T9" fmla="*/ 0 w 570"/>
                <a:gd name="T10" fmla="*/ 0 h 35"/>
                <a:gd name="T11" fmla="*/ 570 w 570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0" h="35">
                  <a:moveTo>
                    <a:pt x="0" y="0"/>
                  </a:moveTo>
                  <a:cubicBezTo>
                    <a:pt x="0" y="19"/>
                    <a:pt x="128" y="35"/>
                    <a:pt x="285" y="35"/>
                  </a:cubicBezTo>
                  <a:cubicBezTo>
                    <a:pt x="442" y="35"/>
                    <a:pt x="570" y="19"/>
                    <a:pt x="570" y="0"/>
                  </a:cubicBezTo>
                </a:path>
              </a:pathLst>
            </a:custGeom>
            <a:solidFill>
              <a:srgbClr val="EAEAEA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2" name="Rectangle 23"/>
            <p:cNvSpPr>
              <a:spLocks noChangeArrowheads="1"/>
            </p:cNvSpPr>
            <p:nvPr/>
          </p:nvSpPr>
          <p:spPr bwMode="auto">
            <a:xfrm>
              <a:off x="3726" y="2480"/>
              <a:ext cx="339" cy="13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/>
                <a:t>Service</a:t>
              </a:r>
            </a:p>
          </p:txBody>
        </p:sp>
      </p:grpSp>
      <p:grpSp>
        <p:nvGrpSpPr>
          <p:cNvPr id="19466" name="Group 24"/>
          <p:cNvGrpSpPr>
            <a:grpSpLocks/>
          </p:cNvGrpSpPr>
          <p:nvPr/>
        </p:nvGrpSpPr>
        <p:grpSpPr bwMode="auto">
          <a:xfrm>
            <a:off x="1843088" y="5168900"/>
            <a:ext cx="1593850" cy="774700"/>
            <a:chOff x="860" y="2214"/>
            <a:chExt cx="1004" cy="488"/>
          </a:xfrm>
        </p:grpSpPr>
        <p:sp>
          <p:nvSpPr>
            <p:cNvPr id="19469" name="Freeform 25"/>
            <p:cNvSpPr>
              <a:spLocks/>
            </p:cNvSpPr>
            <p:nvPr/>
          </p:nvSpPr>
          <p:spPr bwMode="auto">
            <a:xfrm>
              <a:off x="860" y="2214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0" name="Freeform 26"/>
            <p:cNvSpPr>
              <a:spLocks/>
            </p:cNvSpPr>
            <p:nvPr/>
          </p:nvSpPr>
          <p:spPr bwMode="auto">
            <a:xfrm>
              <a:off x="860" y="2214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1" name="Rectangle 27"/>
            <p:cNvSpPr>
              <a:spLocks noChangeArrowheads="1"/>
            </p:cNvSpPr>
            <p:nvPr/>
          </p:nvSpPr>
          <p:spPr bwMode="auto">
            <a:xfrm>
              <a:off x="926" y="2215"/>
              <a:ext cx="87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/>
                <a:t>Application builder</a:t>
              </a:r>
            </a:p>
          </p:txBody>
        </p:sp>
        <p:sp>
          <p:nvSpPr>
            <p:cNvPr id="19472" name="Freeform 28"/>
            <p:cNvSpPr>
              <a:spLocks/>
            </p:cNvSpPr>
            <p:nvPr/>
          </p:nvSpPr>
          <p:spPr bwMode="auto">
            <a:xfrm>
              <a:off x="916" y="2389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3" name="Freeform 29"/>
            <p:cNvSpPr>
              <a:spLocks/>
            </p:cNvSpPr>
            <p:nvPr/>
          </p:nvSpPr>
          <p:spPr bwMode="auto">
            <a:xfrm>
              <a:off x="916" y="2389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4" name="Freeform 30"/>
            <p:cNvSpPr>
              <a:spLocks/>
            </p:cNvSpPr>
            <p:nvPr/>
          </p:nvSpPr>
          <p:spPr bwMode="auto">
            <a:xfrm>
              <a:off x="1513" y="2389"/>
              <a:ext cx="147" cy="261"/>
            </a:xfrm>
            <a:custGeom>
              <a:avLst/>
              <a:gdLst>
                <a:gd name="T0" fmla="*/ 276250875 w 116"/>
                <a:gd name="T1" fmla="*/ 11607463 h 219"/>
                <a:gd name="T2" fmla="*/ 0 w 116"/>
                <a:gd name="T3" fmla="*/ 5849384 h 219"/>
                <a:gd name="T4" fmla="*/ 276250875 w 116"/>
                <a:gd name="T5" fmla="*/ 0 h 219"/>
                <a:gd name="T6" fmla="*/ 0 60000 65536"/>
                <a:gd name="T7" fmla="*/ 0 60000 65536"/>
                <a:gd name="T8" fmla="*/ 0 60000 65536"/>
                <a:gd name="T9" fmla="*/ 0 w 116"/>
                <a:gd name="T10" fmla="*/ 0 h 219"/>
                <a:gd name="T11" fmla="*/ 116 w 116"/>
                <a:gd name="T12" fmla="*/ 219 h 2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6" h="219">
                  <a:moveTo>
                    <a:pt x="116" y="219"/>
                  </a:moveTo>
                  <a:cubicBezTo>
                    <a:pt x="52" y="219"/>
                    <a:pt x="0" y="170"/>
                    <a:pt x="0" y="110"/>
                  </a:cubicBezTo>
                  <a:cubicBezTo>
                    <a:pt x="0" y="49"/>
                    <a:pt x="52" y="0"/>
                    <a:pt x="116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5" name="Rectangle 31"/>
            <p:cNvSpPr>
              <a:spLocks noChangeArrowheads="1"/>
            </p:cNvSpPr>
            <p:nvPr/>
          </p:nvSpPr>
          <p:spPr bwMode="auto">
            <a:xfrm>
              <a:off x="961" y="2463"/>
              <a:ext cx="57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/>
                <a:t>Applications</a:t>
              </a:r>
            </a:p>
          </p:txBody>
        </p:sp>
      </p:grpSp>
      <p:sp>
        <p:nvSpPr>
          <p:cNvPr id="19467" name="Line 32"/>
          <p:cNvSpPr>
            <a:spLocks noChangeShapeType="1"/>
          </p:cNvSpPr>
          <p:nvPr/>
        </p:nvSpPr>
        <p:spPr bwMode="auto">
          <a:xfrm flipV="1">
            <a:off x="3449638" y="55626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Line 33"/>
          <p:cNvSpPr>
            <a:spLocks noChangeShapeType="1"/>
          </p:cNvSpPr>
          <p:nvPr/>
        </p:nvSpPr>
        <p:spPr bwMode="auto">
          <a:xfrm flipH="1">
            <a:off x="3449638" y="57150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val 4"/>
          <p:cNvSpPr>
            <a:spLocks noChangeArrowheads="1"/>
          </p:cNvSpPr>
          <p:nvPr/>
        </p:nvSpPr>
        <p:spPr bwMode="auto">
          <a:xfrm>
            <a:off x="3590925" y="1600200"/>
            <a:ext cx="1354138" cy="855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Service</a:t>
            </a:r>
          </a:p>
          <a:p>
            <a:pPr algn="ctr"/>
            <a:r>
              <a:rPr lang="en-US">
                <a:solidFill>
                  <a:schemeClr val="tx2"/>
                </a:solidFill>
              </a:rPr>
              <a:t>Brokers</a:t>
            </a:r>
          </a:p>
        </p:txBody>
      </p:sp>
      <p:sp>
        <p:nvSpPr>
          <p:cNvPr id="6150" name="Oval 5"/>
          <p:cNvSpPr>
            <a:spLocks noChangeArrowheads="1"/>
          </p:cNvSpPr>
          <p:nvPr/>
        </p:nvSpPr>
        <p:spPr bwMode="auto">
          <a:xfrm>
            <a:off x="2143125" y="2990850"/>
            <a:ext cx="2352675" cy="16383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OASIS Standard</a:t>
            </a:r>
          </a:p>
          <a:p>
            <a:pPr algn="ctr"/>
            <a:r>
              <a:rPr lang="en-US">
                <a:solidFill>
                  <a:schemeClr val="tx2"/>
                </a:solidFill>
              </a:rPr>
              <a:t>ebXML Integrated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Registry/Repository</a:t>
            </a:r>
          </a:p>
          <a:p>
            <a:pPr algn="ctr"/>
            <a:r>
              <a:rPr lang="en-US">
                <a:solidFill>
                  <a:schemeClr val="tx2"/>
                </a:solidFill>
              </a:rPr>
              <a:t>Extensive </a:t>
            </a:r>
          </a:p>
          <a:p>
            <a:pPr algn="ctr"/>
            <a:r>
              <a:rPr lang="en-US">
                <a:solidFill>
                  <a:schemeClr val="tx2"/>
                </a:solidFill>
              </a:rPr>
              <a:t>automation</a:t>
            </a:r>
          </a:p>
        </p:txBody>
      </p:sp>
      <p:sp>
        <p:nvSpPr>
          <p:cNvPr id="6151" name="Oval 6"/>
          <p:cNvSpPr>
            <a:spLocks noChangeArrowheads="1"/>
          </p:cNvSpPr>
          <p:nvPr/>
        </p:nvSpPr>
        <p:spPr bwMode="auto">
          <a:xfrm>
            <a:off x="4791075" y="2990850"/>
            <a:ext cx="1924050" cy="16383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OASIS Standard</a:t>
            </a:r>
          </a:p>
          <a:p>
            <a:pPr algn="ctr"/>
            <a:r>
              <a:rPr lang="en-US">
                <a:solidFill>
                  <a:schemeClr val="tx2"/>
                </a:solidFill>
              </a:rPr>
              <a:t>UDDI Registry </a:t>
            </a:r>
          </a:p>
          <a:p>
            <a:pPr algn="ctr"/>
            <a:r>
              <a:rPr lang="en-US">
                <a:solidFill>
                  <a:schemeClr val="tx2"/>
                </a:solidFill>
              </a:rPr>
              <a:t>Limited </a:t>
            </a:r>
          </a:p>
          <a:p>
            <a:pPr algn="ctr"/>
            <a:r>
              <a:rPr lang="en-US">
                <a:solidFill>
                  <a:schemeClr val="tx2"/>
                </a:solidFill>
              </a:rPr>
              <a:t>automation</a:t>
            </a:r>
          </a:p>
        </p:txBody>
      </p:sp>
      <p:cxnSp>
        <p:nvCxnSpPr>
          <p:cNvPr id="6152" name="AutoShape 8"/>
          <p:cNvCxnSpPr>
            <a:cxnSpLocks noChangeShapeType="1"/>
            <a:stCxn id="20482" idx="3"/>
            <a:endCxn id="6150" idx="0"/>
          </p:cNvCxnSpPr>
          <p:nvPr/>
        </p:nvCxnSpPr>
        <p:spPr bwMode="auto">
          <a:xfrm rot="5400000">
            <a:off x="3224213" y="2425700"/>
            <a:ext cx="66040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3" name="AutoShape 9"/>
          <p:cNvCxnSpPr>
            <a:cxnSpLocks noChangeShapeType="1"/>
            <a:stCxn id="20482" idx="5"/>
            <a:endCxn id="6151" idx="0"/>
          </p:cNvCxnSpPr>
          <p:nvPr/>
        </p:nvCxnSpPr>
        <p:spPr bwMode="auto">
          <a:xfrm rot="16200000" flipH="1">
            <a:off x="4920457" y="2158206"/>
            <a:ext cx="660400" cy="1004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4" name="Rectangle 11"/>
          <p:cNvSpPr>
            <a:spLocks noChangeArrowheads="1"/>
          </p:cNvSpPr>
          <p:nvPr/>
        </p:nvSpPr>
        <p:spPr bwMode="auto">
          <a:xfrm>
            <a:off x="2286000" y="4930775"/>
            <a:ext cx="2066925" cy="860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Small / Medium IT </a:t>
            </a:r>
          </a:p>
          <a:p>
            <a:pPr algn="ctr"/>
            <a:r>
              <a:rPr lang="en-US">
                <a:solidFill>
                  <a:schemeClr val="tx2"/>
                </a:solidFill>
              </a:rPr>
              <a:t>Non IT (Boeing)</a:t>
            </a:r>
          </a:p>
          <a:p>
            <a:pPr algn="ctr"/>
            <a:r>
              <a:rPr lang="en-US">
                <a:solidFill>
                  <a:schemeClr val="tx2"/>
                </a:solidFill>
              </a:rPr>
              <a:t>Government</a:t>
            </a:r>
          </a:p>
        </p:txBody>
      </p:sp>
      <p:sp>
        <p:nvSpPr>
          <p:cNvPr id="6155" name="Rectangle 12"/>
          <p:cNvSpPr>
            <a:spLocks noChangeArrowheads="1"/>
          </p:cNvSpPr>
          <p:nvPr/>
        </p:nvSpPr>
        <p:spPr bwMode="auto">
          <a:xfrm>
            <a:off x="4648200" y="4930775"/>
            <a:ext cx="2209800" cy="860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Large IT companies</a:t>
            </a:r>
          </a:p>
          <a:p>
            <a:pPr algn="ctr"/>
            <a:r>
              <a:rPr lang="en-US">
                <a:solidFill>
                  <a:schemeClr val="tx2"/>
                </a:solidFill>
              </a:rPr>
              <a:t>MS, IBM, SAP, HP</a:t>
            </a:r>
          </a:p>
        </p:txBody>
      </p:sp>
      <p:cxnSp>
        <p:nvCxnSpPr>
          <p:cNvPr id="6156" name="AutoShape 14"/>
          <p:cNvCxnSpPr>
            <a:cxnSpLocks noChangeShapeType="1"/>
          </p:cNvCxnSpPr>
          <p:nvPr/>
        </p:nvCxnSpPr>
        <p:spPr bwMode="auto">
          <a:xfrm rot="5400000">
            <a:off x="3165476" y="4784725"/>
            <a:ext cx="309562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7" name="AutoShape 15"/>
          <p:cNvCxnSpPr>
            <a:cxnSpLocks noChangeShapeType="1"/>
            <a:stCxn id="6151" idx="4"/>
            <a:endCxn id="6155" idx="0"/>
          </p:cNvCxnSpPr>
          <p:nvPr/>
        </p:nvCxnSpPr>
        <p:spPr bwMode="auto">
          <a:xfrm rot="5400000">
            <a:off x="5603082" y="4779169"/>
            <a:ext cx="300037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8" name="Oval 7"/>
          <p:cNvSpPr>
            <a:spLocks noChangeArrowheads="1"/>
          </p:cNvSpPr>
          <p:nvPr/>
        </p:nvSpPr>
        <p:spPr bwMode="auto">
          <a:xfrm>
            <a:off x="7254875" y="2990850"/>
            <a:ext cx="1638300" cy="16383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Ad Hoc </a:t>
            </a:r>
          </a:p>
          <a:p>
            <a:pPr algn="ctr"/>
            <a:r>
              <a:rPr lang="en-US">
                <a:solidFill>
                  <a:schemeClr val="tx2"/>
                </a:solidFill>
              </a:rPr>
              <a:t>Registry / List </a:t>
            </a:r>
          </a:p>
          <a:p>
            <a:pPr algn="ctr"/>
            <a:r>
              <a:rPr lang="en-US">
                <a:solidFill>
                  <a:schemeClr val="tx2"/>
                </a:solidFill>
              </a:rPr>
              <a:t>Quick start</a:t>
            </a:r>
          </a:p>
          <a:p>
            <a:pPr algn="ctr"/>
            <a:r>
              <a:rPr lang="en-US">
                <a:solidFill>
                  <a:schemeClr val="tx2"/>
                </a:solidFill>
              </a:rPr>
              <a:t>Manual search</a:t>
            </a:r>
          </a:p>
        </p:txBody>
      </p:sp>
      <p:cxnSp>
        <p:nvCxnSpPr>
          <p:cNvPr id="6159" name="AutoShape 10"/>
          <p:cNvCxnSpPr>
            <a:cxnSpLocks noChangeShapeType="1"/>
            <a:stCxn id="20482" idx="6"/>
            <a:endCxn id="6158" idx="0"/>
          </p:cNvCxnSpPr>
          <p:nvPr/>
        </p:nvCxnSpPr>
        <p:spPr bwMode="auto">
          <a:xfrm>
            <a:off x="4945063" y="2027238"/>
            <a:ext cx="3128962" cy="963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0" name="Rectangle 13"/>
          <p:cNvSpPr>
            <a:spLocks noChangeArrowheads="1"/>
          </p:cNvSpPr>
          <p:nvPr/>
        </p:nvSpPr>
        <p:spPr bwMode="auto">
          <a:xfrm>
            <a:off x="7181850" y="4930775"/>
            <a:ext cx="1782763" cy="860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Small companies</a:t>
            </a:r>
          </a:p>
          <a:p>
            <a:pPr algn="ctr"/>
            <a:r>
              <a:rPr lang="en-US">
                <a:solidFill>
                  <a:schemeClr val="tx2"/>
                </a:solidFill>
              </a:rPr>
              <a:t>www.xmethods.net</a:t>
            </a:r>
          </a:p>
        </p:txBody>
      </p:sp>
      <p:cxnSp>
        <p:nvCxnSpPr>
          <p:cNvPr id="6161" name="AutoShape 16"/>
          <p:cNvCxnSpPr>
            <a:cxnSpLocks noChangeShapeType="1"/>
            <a:stCxn id="6158" idx="4"/>
            <a:endCxn id="6160" idx="0"/>
          </p:cNvCxnSpPr>
          <p:nvPr/>
        </p:nvCxnSpPr>
        <p:spPr bwMode="auto">
          <a:xfrm rot="5400000">
            <a:off x="7923212" y="4779963"/>
            <a:ext cx="301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2" name="Oval 7"/>
          <p:cNvSpPr>
            <a:spLocks noChangeArrowheads="1"/>
          </p:cNvSpPr>
          <p:nvPr/>
        </p:nvSpPr>
        <p:spPr bwMode="auto">
          <a:xfrm>
            <a:off x="152400" y="2997200"/>
            <a:ext cx="1638300" cy="16383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A broker </a:t>
            </a:r>
          </a:p>
          <a:p>
            <a:pPr algn="ctr"/>
            <a:r>
              <a:rPr lang="en-US">
                <a:solidFill>
                  <a:schemeClr val="tx2"/>
                </a:solidFill>
              </a:rPr>
              <a:t>with all desired </a:t>
            </a:r>
          </a:p>
          <a:p>
            <a:pPr algn="ctr"/>
            <a:r>
              <a:rPr lang="en-US">
                <a:solidFill>
                  <a:schemeClr val="tx2"/>
                </a:solidFill>
              </a:rPr>
              <a:t>features</a:t>
            </a:r>
          </a:p>
        </p:txBody>
      </p:sp>
      <p:cxnSp>
        <p:nvCxnSpPr>
          <p:cNvPr id="6163" name="AutoShape 9"/>
          <p:cNvCxnSpPr>
            <a:cxnSpLocks noChangeShapeType="1"/>
            <a:stCxn id="20482" idx="2"/>
            <a:endCxn id="6162" idx="0"/>
          </p:cNvCxnSpPr>
          <p:nvPr/>
        </p:nvCxnSpPr>
        <p:spPr bwMode="auto">
          <a:xfrm rot="10800000" flipV="1">
            <a:off x="971550" y="2027238"/>
            <a:ext cx="2619375" cy="969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Different Kinds of Service Brokers</a:t>
            </a:r>
          </a:p>
        </p:txBody>
      </p:sp>
      <p:sp>
        <p:nvSpPr>
          <p:cNvPr id="6148" name="Rectangle 19"/>
          <p:cNvSpPr>
            <a:spLocks noChangeArrowheads="1"/>
          </p:cNvSpPr>
          <p:nvPr/>
        </p:nvSpPr>
        <p:spPr bwMode="auto">
          <a:xfrm>
            <a:off x="7086600" y="5791200"/>
            <a:ext cx="1962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480" anchor="ctr">
            <a:spAutoFit/>
          </a:bodyPr>
          <a:lstStyle/>
          <a:p>
            <a:pPr algn="ctr"/>
            <a:r>
              <a:rPr lang="en-US" sz="1000" dirty="0">
                <a:solidFill>
                  <a:srgbClr val="000080"/>
                </a:solidFill>
                <a:latin typeface="Arial" charset="0"/>
                <a:cs typeface="Arial" charset="0"/>
              </a:rPr>
              <a:t>www.programmableweb.com/</a:t>
            </a:r>
          </a:p>
          <a:p>
            <a:pPr algn="ctr"/>
            <a:r>
              <a:rPr lang="en-US" sz="1000" dirty="0" err="1">
                <a:solidFill>
                  <a:srgbClr val="000080"/>
                </a:solidFill>
                <a:latin typeface="Arial" charset="0"/>
                <a:cs typeface="Arial" charset="0"/>
              </a:rPr>
              <a:t>apis</a:t>
            </a:r>
            <a:r>
              <a:rPr lang="en-US" sz="1000" dirty="0">
                <a:solidFill>
                  <a:srgbClr val="000080"/>
                </a:solidFill>
                <a:latin typeface="Arial" charset="0"/>
                <a:cs typeface="Arial" charset="0"/>
              </a:rPr>
              <a:t>/directory/</a:t>
            </a:r>
            <a:r>
              <a:rPr lang="en-US" sz="900" dirty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animBg="1"/>
      <p:bldP spid="6151" grpId="0" animBg="1"/>
      <p:bldP spid="6154" grpId="0" animBg="1"/>
      <p:bldP spid="6155" grpId="0" animBg="1"/>
      <p:bldP spid="6158" grpId="0" animBg="1"/>
      <p:bldP spid="6160" grpId="0" animBg="1"/>
      <p:bldP spid="6162" grpId="0" animBg="1"/>
      <p:bldP spid="61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772400" cy="623888"/>
          </a:xfrm>
        </p:spPr>
        <p:txBody>
          <a:bodyPr/>
          <a:lstStyle/>
          <a:p>
            <a:r>
              <a:rPr lang="en-US" smtClean="0"/>
              <a:t>Desired Features from SOC Point of View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8269288" cy="54102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Service registry (directory)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Service repository</a:t>
            </a:r>
          </a:p>
          <a:p>
            <a:r>
              <a:rPr lang="en-US" dirty="0" smtClean="0"/>
              <a:t>Service requirement and specification</a:t>
            </a:r>
          </a:p>
          <a:p>
            <a:r>
              <a:rPr lang="en-US" dirty="0" smtClean="0"/>
              <a:t>Application Templates</a:t>
            </a:r>
          </a:p>
          <a:p>
            <a:r>
              <a:rPr lang="en-US" dirty="0" smtClean="0"/>
              <a:t>GUI Templates</a:t>
            </a:r>
          </a:p>
          <a:p>
            <a:r>
              <a:rPr lang="en-US" dirty="0" smtClean="0"/>
              <a:t>Collaboration protocols and templates</a:t>
            </a:r>
          </a:p>
          <a:p>
            <a:r>
              <a:rPr lang="en-US" dirty="0" smtClean="0"/>
              <a:t>Database and ontology</a:t>
            </a:r>
          </a:p>
          <a:p>
            <a:r>
              <a:rPr lang="en-US" dirty="0" smtClean="0"/>
              <a:t>Integrated testing tools</a:t>
            </a:r>
          </a:p>
          <a:p>
            <a:r>
              <a:rPr lang="en-US" dirty="0" smtClean="0"/>
              <a:t>Assurance of quality of services</a:t>
            </a:r>
          </a:p>
          <a:p>
            <a:r>
              <a:rPr lang="en-US" dirty="0" smtClean="0"/>
              <a:t>Expandable and </a:t>
            </a:r>
            <a:r>
              <a:rPr lang="en-US" dirty="0" err="1" smtClean="0"/>
              <a:t>Recomposable</a:t>
            </a:r>
            <a:endParaRPr lang="en-US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ECE4B63-B092-4B7B-B3EE-8ACFF0FBFEC5}" type="slidenum">
              <a:rPr lang="en-US" smtClean="0">
                <a:solidFill>
                  <a:schemeClr val="tx2"/>
                </a:solidFill>
              </a:rPr>
              <a:pPr/>
              <a:t>15</a:t>
            </a:fld>
            <a:endParaRPr lang="en-US" smtClean="0">
              <a:solidFill>
                <a:schemeClr val="tx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03264" y="1303939"/>
            <a:ext cx="2494094" cy="843995"/>
            <a:chOff x="5103264" y="1303939"/>
            <a:chExt cx="2494094" cy="843995"/>
          </a:xfrm>
        </p:grpSpPr>
        <p:sp>
          <p:nvSpPr>
            <p:cNvPr id="2" name="Left Brace 1"/>
            <p:cNvSpPr/>
            <p:nvPr/>
          </p:nvSpPr>
          <p:spPr bwMode="auto">
            <a:xfrm flipH="1">
              <a:off x="5103264" y="1303939"/>
              <a:ext cx="227685" cy="843995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423365" y="1489705"/>
              <a:ext cx="21739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Current features</a:t>
              </a:r>
              <a:endParaRPr 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an 73"/>
          <p:cNvSpPr/>
          <p:nvPr/>
        </p:nvSpPr>
        <p:spPr bwMode="auto">
          <a:xfrm>
            <a:off x="3368675" y="5441950"/>
            <a:ext cx="1495425" cy="747713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QoS database</a:t>
            </a:r>
          </a:p>
        </p:txBody>
      </p:sp>
      <p:sp>
        <p:nvSpPr>
          <p:cNvPr id="41" name="Can 40"/>
          <p:cNvSpPr/>
          <p:nvPr/>
        </p:nvSpPr>
        <p:spPr bwMode="auto">
          <a:xfrm>
            <a:off x="3368675" y="4802188"/>
            <a:ext cx="1495425" cy="7477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Service repository</a:t>
            </a:r>
          </a:p>
        </p:txBody>
      </p:sp>
      <p:sp>
        <p:nvSpPr>
          <p:cNvPr id="22532" name="TextBox 1"/>
          <p:cNvSpPr txBox="1">
            <a:spLocks noChangeArrowheads="1"/>
          </p:cNvSpPr>
          <p:nvPr/>
        </p:nvSpPr>
        <p:spPr bwMode="auto">
          <a:xfrm>
            <a:off x="381000" y="1066800"/>
            <a:ext cx="177641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Service providers</a:t>
            </a:r>
          </a:p>
        </p:txBody>
      </p:sp>
      <p:sp>
        <p:nvSpPr>
          <p:cNvPr id="22533" name="TextBox 2"/>
          <p:cNvSpPr txBox="1">
            <a:spLocks noChangeArrowheads="1"/>
          </p:cNvSpPr>
          <p:nvPr/>
        </p:nvSpPr>
        <p:spPr bwMode="auto">
          <a:xfrm>
            <a:off x="3368675" y="1066800"/>
            <a:ext cx="15255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Service broker</a:t>
            </a:r>
          </a:p>
        </p:txBody>
      </p:sp>
      <p:sp>
        <p:nvSpPr>
          <p:cNvPr id="22534" name="TextBox 3"/>
          <p:cNvSpPr txBox="1">
            <a:spLocks noChangeArrowheads="1"/>
          </p:cNvSpPr>
          <p:nvPr/>
        </p:nvSpPr>
        <p:spPr bwMode="auto">
          <a:xfrm>
            <a:off x="6356350" y="762000"/>
            <a:ext cx="18367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Service requesters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81000" y="1522413"/>
            <a:ext cx="1814513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Query requirements</a:t>
            </a:r>
          </a:p>
        </p:txBody>
      </p:sp>
      <p:cxnSp>
        <p:nvCxnSpPr>
          <p:cNvPr id="8" name="Straight Arrow Connector 7"/>
          <p:cNvCxnSpPr>
            <a:stCxn id="6" idx="3"/>
            <a:endCxn id="45" idx="2"/>
          </p:cNvCxnSpPr>
          <p:nvPr/>
        </p:nvCxnSpPr>
        <p:spPr bwMode="auto">
          <a:xfrm>
            <a:off x="2195513" y="1809750"/>
            <a:ext cx="1173162" cy="16351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 bwMode="auto">
          <a:xfrm>
            <a:off x="381000" y="2386013"/>
            <a:ext cx="1814513" cy="815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Develop application/GUI  templates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81000" y="5016500"/>
            <a:ext cx="1814513" cy="425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Publish services</a:t>
            </a:r>
          </a:p>
        </p:txBody>
      </p:sp>
      <p:cxnSp>
        <p:nvCxnSpPr>
          <p:cNvPr id="15" name="Straight Arrow Connector 14"/>
          <p:cNvCxnSpPr>
            <a:stCxn id="11" idx="3"/>
            <a:endCxn id="21" idx="2"/>
          </p:cNvCxnSpPr>
          <p:nvPr/>
        </p:nvCxnSpPr>
        <p:spPr bwMode="auto">
          <a:xfrm flipV="1">
            <a:off x="2195513" y="4535488"/>
            <a:ext cx="1173162" cy="6937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auto">
          <a:xfrm>
            <a:off x="6357938" y="1809750"/>
            <a:ext cx="1814512" cy="820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Query application &amp; GUI templates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6357938" y="2843213"/>
            <a:ext cx="1814512" cy="8921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Adopt and revise application &amp; GUI template</a:t>
            </a:r>
          </a:p>
        </p:txBody>
      </p:sp>
      <p:cxnSp>
        <p:nvCxnSpPr>
          <p:cNvPr id="18" name="Straight Arrow Connector 17"/>
          <p:cNvCxnSpPr>
            <a:stCxn id="5" idx="4"/>
            <a:endCxn id="16" idx="1"/>
          </p:cNvCxnSpPr>
          <p:nvPr/>
        </p:nvCxnSpPr>
        <p:spPr bwMode="auto">
          <a:xfrm flipV="1">
            <a:off x="4864100" y="2219325"/>
            <a:ext cx="1493838" cy="50165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n 20"/>
          <p:cNvSpPr/>
          <p:nvPr/>
        </p:nvSpPr>
        <p:spPr bwMode="auto">
          <a:xfrm>
            <a:off x="3368675" y="4162425"/>
            <a:ext cx="1495425" cy="7461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Service registry</a:t>
            </a:r>
          </a:p>
        </p:txBody>
      </p:sp>
      <p:cxnSp>
        <p:nvCxnSpPr>
          <p:cNvPr id="22" name="Straight Arrow Connector 21"/>
          <p:cNvCxnSpPr>
            <a:stCxn id="25" idx="1"/>
            <a:endCxn id="5" idx="4"/>
          </p:cNvCxnSpPr>
          <p:nvPr/>
        </p:nvCxnSpPr>
        <p:spPr bwMode="auto">
          <a:xfrm rot="10800000">
            <a:off x="4864100" y="2720975"/>
            <a:ext cx="1493838" cy="1438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 bwMode="auto">
          <a:xfrm>
            <a:off x="6357938" y="3946525"/>
            <a:ext cx="1814512" cy="4270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Publish template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6357938" y="4586288"/>
            <a:ext cx="1814512" cy="427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Query services</a:t>
            </a:r>
          </a:p>
        </p:txBody>
      </p:sp>
      <p:cxnSp>
        <p:nvCxnSpPr>
          <p:cNvPr id="29" name="Straight Arrow Connector 28"/>
          <p:cNvCxnSpPr>
            <a:stCxn id="21" idx="4"/>
            <a:endCxn id="28" idx="1"/>
          </p:cNvCxnSpPr>
          <p:nvPr/>
        </p:nvCxnSpPr>
        <p:spPr bwMode="auto">
          <a:xfrm>
            <a:off x="4864100" y="4535488"/>
            <a:ext cx="1493838" cy="26511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auto">
          <a:xfrm>
            <a:off x="6357938" y="5226050"/>
            <a:ext cx="1814512" cy="427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Build application</a:t>
            </a:r>
          </a:p>
        </p:txBody>
      </p:sp>
      <p:sp>
        <p:nvSpPr>
          <p:cNvPr id="34" name="Can 33"/>
          <p:cNvSpPr/>
          <p:nvPr/>
        </p:nvSpPr>
        <p:spPr bwMode="auto">
          <a:xfrm>
            <a:off x="3368675" y="3629025"/>
            <a:ext cx="1495425" cy="639763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Test tools</a:t>
            </a:r>
          </a:p>
        </p:txBody>
      </p:sp>
      <p:cxnSp>
        <p:nvCxnSpPr>
          <p:cNvPr id="36" name="Straight Arrow Connector 35"/>
          <p:cNvCxnSpPr>
            <a:stCxn id="39" idx="3"/>
            <a:endCxn id="34" idx="2"/>
          </p:cNvCxnSpPr>
          <p:nvPr/>
        </p:nvCxnSpPr>
        <p:spPr bwMode="auto">
          <a:xfrm flipV="1">
            <a:off x="2195513" y="3948113"/>
            <a:ext cx="1173162" cy="5334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 bwMode="auto">
          <a:xfrm>
            <a:off x="381000" y="4268788"/>
            <a:ext cx="1814513" cy="427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Test services</a:t>
            </a:r>
          </a:p>
        </p:txBody>
      </p:sp>
      <p:cxnSp>
        <p:nvCxnSpPr>
          <p:cNvPr id="42" name="Straight Arrow Connector 41"/>
          <p:cNvCxnSpPr>
            <a:stCxn id="41" idx="4"/>
            <a:endCxn id="28" idx="1"/>
          </p:cNvCxnSpPr>
          <p:nvPr/>
        </p:nvCxnSpPr>
        <p:spPr bwMode="auto">
          <a:xfrm flipV="1">
            <a:off x="4864100" y="4800600"/>
            <a:ext cx="1493838" cy="37465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 bwMode="auto">
          <a:xfrm>
            <a:off x="6357938" y="5867400"/>
            <a:ext cx="1814512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Test services and application</a:t>
            </a:r>
          </a:p>
        </p:txBody>
      </p:sp>
      <p:cxnSp>
        <p:nvCxnSpPr>
          <p:cNvPr id="47" name="Straight Arrow Connector 46"/>
          <p:cNvCxnSpPr>
            <a:stCxn id="46" idx="1"/>
            <a:endCxn id="34" idx="4"/>
          </p:cNvCxnSpPr>
          <p:nvPr/>
        </p:nvCxnSpPr>
        <p:spPr bwMode="auto">
          <a:xfrm rot="10800000">
            <a:off x="4864100" y="3948113"/>
            <a:ext cx="1493838" cy="218598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n 49"/>
          <p:cNvSpPr/>
          <p:nvPr/>
        </p:nvSpPr>
        <p:spPr bwMode="auto">
          <a:xfrm>
            <a:off x="3368675" y="2987675"/>
            <a:ext cx="1495425" cy="747713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GUI templates</a:t>
            </a:r>
          </a:p>
        </p:txBody>
      </p:sp>
      <p:sp>
        <p:nvSpPr>
          <p:cNvPr id="5" name="Can 4"/>
          <p:cNvSpPr/>
          <p:nvPr/>
        </p:nvSpPr>
        <p:spPr bwMode="auto">
          <a:xfrm>
            <a:off x="3368675" y="2347913"/>
            <a:ext cx="1495425" cy="746125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Application templates</a:t>
            </a:r>
          </a:p>
        </p:txBody>
      </p:sp>
      <p:cxnSp>
        <p:nvCxnSpPr>
          <p:cNvPr id="51" name="Straight Arrow Connector 50"/>
          <p:cNvCxnSpPr>
            <a:stCxn id="50" idx="4"/>
            <a:endCxn id="16" idx="1"/>
          </p:cNvCxnSpPr>
          <p:nvPr/>
        </p:nvCxnSpPr>
        <p:spPr bwMode="auto">
          <a:xfrm flipV="1">
            <a:off x="4864100" y="2219325"/>
            <a:ext cx="1493838" cy="114141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5" idx="1"/>
            <a:endCxn id="50" idx="4"/>
          </p:cNvCxnSpPr>
          <p:nvPr/>
        </p:nvCxnSpPr>
        <p:spPr bwMode="auto">
          <a:xfrm rot="10800000">
            <a:off x="4864100" y="3360738"/>
            <a:ext cx="1493838" cy="7985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 bwMode="auto">
          <a:xfrm>
            <a:off x="381000" y="3521075"/>
            <a:ext cx="1814513" cy="4270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Develop services</a:t>
            </a:r>
          </a:p>
        </p:txBody>
      </p:sp>
      <p:cxnSp>
        <p:nvCxnSpPr>
          <p:cNvPr id="58" name="Straight Arrow Connector 57"/>
          <p:cNvCxnSpPr>
            <a:stCxn id="9" idx="3"/>
            <a:endCxn id="50" idx="2"/>
          </p:cNvCxnSpPr>
          <p:nvPr/>
        </p:nvCxnSpPr>
        <p:spPr bwMode="auto">
          <a:xfrm>
            <a:off x="2195513" y="2794000"/>
            <a:ext cx="1173162" cy="5667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 bwMode="auto">
          <a:xfrm>
            <a:off x="381000" y="5762625"/>
            <a:ext cx="1814513" cy="427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Host services</a:t>
            </a:r>
          </a:p>
        </p:txBody>
      </p:sp>
      <p:cxnSp>
        <p:nvCxnSpPr>
          <p:cNvPr id="76" name="Straight Arrow Connector 75"/>
          <p:cNvCxnSpPr>
            <a:stCxn id="11" idx="3"/>
            <a:endCxn id="41" idx="2"/>
          </p:cNvCxnSpPr>
          <p:nvPr/>
        </p:nvCxnSpPr>
        <p:spPr bwMode="auto">
          <a:xfrm flipV="1">
            <a:off x="2195513" y="5175250"/>
            <a:ext cx="1173162" cy="539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4" idx="4"/>
            <a:endCxn id="28" idx="1"/>
          </p:cNvCxnSpPr>
          <p:nvPr/>
        </p:nvCxnSpPr>
        <p:spPr bwMode="auto">
          <a:xfrm flipV="1">
            <a:off x="4864100" y="4800600"/>
            <a:ext cx="1493838" cy="10160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 bwMode="auto">
          <a:xfrm rot="5400000">
            <a:off x="6036469" y="3802857"/>
            <a:ext cx="4695825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65" name="TextBox 100"/>
          <p:cNvSpPr txBox="1">
            <a:spLocks noChangeArrowheads="1"/>
          </p:cNvSpPr>
          <p:nvPr/>
        </p:nvSpPr>
        <p:spPr bwMode="auto">
          <a:xfrm rot="5400000">
            <a:off x="7431087" y="3689351"/>
            <a:ext cx="22955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Top down development</a:t>
            </a:r>
          </a:p>
        </p:txBody>
      </p:sp>
      <p:sp>
        <p:nvSpPr>
          <p:cNvPr id="45" name="Can 44"/>
          <p:cNvSpPr/>
          <p:nvPr/>
        </p:nvSpPr>
        <p:spPr bwMode="auto">
          <a:xfrm>
            <a:off x="3368675" y="1493838"/>
            <a:ext cx="1495425" cy="960437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Requirement</a:t>
            </a:r>
          </a:p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Applications, GUIs, services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6357938" y="1150938"/>
            <a:ext cx="1814512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Publish requirements</a:t>
            </a:r>
          </a:p>
        </p:txBody>
      </p:sp>
      <p:cxnSp>
        <p:nvCxnSpPr>
          <p:cNvPr id="53" name="Straight Arrow Connector 52"/>
          <p:cNvCxnSpPr>
            <a:stCxn id="52" idx="1"/>
            <a:endCxn id="45" idx="4"/>
          </p:cNvCxnSpPr>
          <p:nvPr/>
        </p:nvCxnSpPr>
        <p:spPr bwMode="auto">
          <a:xfrm rot="10800000" flipV="1">
            <a:off x="4864100" y="1417638"/>
            <a:ext cx="1493838" cy="555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" idx="3"/>
            <a:endCxn id="5" idx="2"/>
          </p:cNvCxnSpPr>
          <p:nvPr/>
        </p:nvCxnSpPr>
        <p:spPr bwMode="auto">
          <a:xfrm flipV="1">
            <a:off x="2195513" y="2720975"/>
            <a:ext cx="1173162" cy="730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" idx="2"/>
            <a:endCxn id="9" idx="0"/>
          </p:cNvCxnSpPr>
          <p:nvPr/>
        </p:nvCxnSpPr>
        <p:spPr bwMode="auto">
          <a:xfrm rot="5400000">
            <a:off x="1140619" y="2240756"/>
            <a:ext cx="2921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9" idx="2"/>
            <a:endCxn id="57" idx="0"/>
          </p:cNvCxnSpPr>
          <p:nvPr/>
        </p:nvCxnSpPr>
        <p:spPr bwMode="auto">
          <a:xfrm rot="5400000">
            <a:off x="1126331" y="3363119"/>
            <a:ext cx="32067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7" idx="2"/>
            <a:endCxn id="39" idx="0"/>
          </p:cNvCxnSpPr>
          <p:nvPr/>
        </p:nvCxnSpPr>
        <p:spPr bwMode="auto">
          <a:xfrm rot="5400000">
            <a:off x="1127125" y="4110038"/>
            <a:ext cx="31908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9" idx="2"/>
            <a:endCxn id="11" idx="0"/>
          </p:cNvCxnSpPr>
          <p:nvPr/>
        </p:nvCxnSpPr>
        <p:spPr bwMode="auto">
          <a:xfrm rot="5400000">
            <a:off x="1126331" y="4856957"/>
            <a:ext cx="32067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1" idx="2"/>
            <a:endCxn id="75" idx="0"/>
          </p:cNvCxnSpPr>
          <p:nvPr/>
        </p:nvCxnSpPr>
        <p:spPr bwMode="auto">
          <a:xfrm rot="5400000">
            <a:off x="1126331" y="5604669"/>
            <a:ext cx="32067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6" idx="2"/>
            <a:endCxn id="17" idx="0"/>
          </p:cNvCxnSpPr>
          <p:nvPr/>
        </p:nvCxnSpPr>
        <p:spPr bwMode="auto">
          <a:xfrm rot="5400000">
            <a:off x="7158038" y="2736850"/>
            <a:ext cx="21431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17" idx="2"/>
            <a:endCxn id="25" idx="0"/>
          </p:cNvCxnSpPr>
          <p:nvPr/>
        </p:nvCxnSpPr>
        <p:spPr bwMode="auto">
          <a:xfrm rot="5400000">
            <a:off x="7159625" y="3840163"/>
            <a:ext cx="21113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5" idx="2"/>
            <a:endCxn id="28" idx="0"/>
          </p:cNvCxnSpPr>
          <p:nvPr/>
        </p:nvCxnSpPr>
        <p:spPr bwMode="auto">
          <a:xfrm rot="5400000">
            <a:off x="7157244" y="4479132"/>
            <a:ext cx="212725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28" idx="2"/>
            <a:endCxn id="32" idx="0"/>
          </p:cNvCxnSpPr>
          <p:nvPr/>
        </p:nvCxnSpPr>
        <p:spPr bwMode="auto">
          <a:xfrm rot="5400000">
            <a:off x="7157244" y="5118894"/>
            <a:ext cx="212725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32" idx="2"/>
            <a:endCxn id="46" idx="0"/>
          </p:cNvCxnSpPr>
          <p:nvPr/>
        </p:nvCxnSpPr>
        <p:spPr bwMode="auto">
          <a:xfrm rot="5400000">
            <a:off x="7156451" y="5759450"/>
            <a:ext cx="214312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1" idx="4"/>
            <a:endCxn id="32" idx="1"/>
          </p:cNvCxnSpPr>
          <p:nvPr/>
        </p:nvCxnSpPr>
        <p:spPr bwMode="auto">
          <a:xfrm>
            <a:off x="4864100" y="5175250"/>
            <a:ext cx="1493838" cy="26511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Freeform 119"/>
          <p:cNvSpPr/>
          <p:nvPr/>
        </p:nvSpPr>
        <p:spPr bwMode="auto">
          <a:xfrm>
            <a:off x="2179638" y="5430838"/>
            <a:ext cx="4144962" cy="950912"/>
          </a:xfrm>
          <a:custGeom>
            <a:avLst/>
            <a:gdLst>
              <a:gd name="connsiteX0" fmla="*/ 0 w 2958957"/>
              <a:gd name="connsiteY0" fmla="*/ 400692 h 678095"/>
              <a:gd name="connsiteX1" fmla="*/ 606175 w 2958957"/>
              <a:gd name="connsiteY1" fmla="*/ 400692 h 678095"/>
              <a:gd name="connsiteX2" fmla="*/ 595901 w 2958957"/>
              <a:gd name="connsiteY2" fmla="*/ 657546 h 678095"/>
              <a:gd name="connsiteX3" fmla="*/ 2363056 w 2958957"/>
              <a:gd name="connsiteY3" fmla="*/ 678095 h 678095"/>
              <a:gd name="connsiteX4" fmla="*/ 2373330 w 2958957"/>
              <a:gd name="connsiteY4" fmla="*/ 143838 h 678095"/>
              <a:gd name="connsiteX5" fmla="*/ 2958957 w 2958957"/>
              <a:gd name="connsiteY5" fmla="*/ 0 h 678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8957" h="678095">
                <a:moveTo>
                  <a:pt x="0" y="400692"/>
                </a:moveTo>
                <a:lnTo>
                  <a:pt x="606175" y="400692"/>
                </a:lnTo>
                <a:lnTo>
                  <a:pt x="595901" y="657546"/>
                </a:lnTo>
                <a:lnTo>
                  <a:pt x="2363056" y="678095"/>
                </a:lnTo>
                <a:lnTo>
                  <a:pt x="2373330" y="143838"/>
                </a:lnTo>
                <a:lnTo>
                  <a:pt x="2958957" y="0"/>
                </a:ln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5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458075" cy="623888"/>
          </a:xfrm>
        </p:spPr>
        <p:txBody>
          <a:bodyPr/>
          <a:lstStyle/>
          <a:p>
            <a:pPr eaLnBrk="1" hangingPunct="1"/>
            <a:r>
              <a:rPr lang="en-US" smtClean="0"/>
              <a:t>The Roles of a Service Broker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772400" cy="623888"/>
          </a:xfrm>
        </p:spPr>
        <p:txBody>
          <a:bodyPr/>
          <a:lstStyle/>
          <a:p>
            <a:r>
              <a:rPr lang="en-US" dirty="0" smtClean="0"/>
              <a:t>UDDI Service Registry: </a:t>
            </a:r>
            <a:r>
              <a:rPr lang="en-US" b="0" dirty="0" smtClean="0"/>
              <a:t>http://www.uddi.org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8269288" cy="5562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Universal Description, Discovery, and Integration (UDDI) was initiated by Microsoft, IBM, and, </a:t>
            </a:r>
            <a:r>
              <a:rPr lang="en-US" dirty="0" err="1" smtClean="0"/>
              <a:t>Ariba</a:t>
            </a:r>
            <a:r>
              <a:rPr lang="en-US" dirty="0" smtClean="0"/>
              <a:t> in 2000. Hundreds of companies participated in later, including HP, Intel, Novell, Oracle, and SAP.</a:t>
            </a:r>
          </a:p>
          <a:p>
            <a:pPr>
              <a:defRPr/>
            </a:pPr>
            <a:r>
              <a:rPr lang="en-US" dirty="0" smtClean="0"/>
              <a:t>UDDI registry information is </a:t>
            </a:r>
            <a:r>
              <a:rPr lang="en-US" dirty="0" smtClean="0">
                <a:solidFill>
                  <a:srgbClr val="0000FF"/>
                </a:solidFill>
              </a:rPr>
              <a:t>roughly</a:t>
            </a:r>
            <a:r>
              <a:rPr lang="en-US" dirty="0" smtClean="0"/>
              <a:t> (for nontechnical persons) organized in 3 groups: </a:t>
            </a:r>
          </a:p>
          <a:p>
            <a:pPr lvl="1">
              <a:defRPr/>
            </a:pPr>
            <a:r>
              <a:rPr lang="en-US" b="1" dirty="0" smtClean="0">
                <a:ea typeface="+mn-ea"/>
                <a:cs typeface="+mn-cs"/>
              </a:rPr>
              <a:t>White Pages</a:t>
            </a:r>
            <a:r>
              <a:rPr lang="en-US" dirty="0" smtClean="0">
                <a:ea typeface="+mn-ea"/>
                <a:cs typeface="+mn-cs"/>
              </a:rPr>
              <a:t>: Contact information</a:t>
            </a:r>
          </a:p>
          <a:p>
            <a:pPr lvl="1">
              <a:defRPr/>
            </a:pPr>
            <a:r>
              <a:rPr lang="en-US" b="1" dirty="0" smtClean="0">
                <a:ea typeface="+mn-ea"/>
                <a:cs typeface="+mn-cs"/>
              </a:rPr>
              <a:t>Yellow Pages</a:t>
            </a:r>
            <a:r>
              <a:rPr lang="en-US" dirty="0" smtClean="0">
                <a:ea typeface="+mn-ea"/>
                <a:cs typeface="+mn-cs"/>
              </a:rPr>
              <a:t>: Service type information</a:t>
            </a:r>
          </a:p>
          <a:p>
            <a:pPr lvl="1">
              <a:defRPr/>
            </a:pPr>
            <a:r>
              <a:rPr lang="en-US" b="1" dirty="0" smtClean="0">
                <a:ea typeface="+mn-ea"/>
                <a:cs typeface="+mn-cs"/>
              </a:rPr>
              <a:t>Green Pages</a:t>
            </a:r>
            <a:r>
              <a:rPr lang="en-US" b="1" dirty="0" smtClean="0"/>
              <a:t>: </a:t>
            </a:r>
            <a:r>
              <a:rPr lang="en-US" dirty="0" smtClean="0">
                <a:ea typeface="+mn-ea"/>
                <a:cs typeface="+mn-cs"/>
              </a:rPr>
              <a:t>References to the technical information the service implements. The information can be searched and interpreted by computer programs.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A7076BE-4994-43CE-8ED0-26168EE82543}" type="slidenum">
              <a:rPr lang="en-US" smtClean="0">
                <a:solidFill>
                  <a:schemeClr val="tx2"/>
                </a:solidFill>
              </a:rPr>
              <a:pPr/>
              <a:t>17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620000" cy="623888"/>
          </a:xfrm>
        </p:spPr>
        <p:txBody>
          <a:bodyPr/>
          <a:lstStyle/>
          <a:p>
            <a:r>
              <a:rPr lang="en-US" smtClean="0"/>
              <a:t>UDDI Data Models / Data Structures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798513" y="1295400"/>
            <a:ext cx="7659687" cy="5181600"/>
          </a:xfrm>
        </p:spPr>
        <p:txBody>
          <a:bodyPr/>
          <a:lstStyle/>
          <a:p>
            <a:pPr>
              <a:tabLst>
                <a:tab pos="346075" algn="l"/>
              </a:tabLst>
            </a:pPr>
            <a:r>
              <a:rPr lang="en-US" dirty="0" smtClean="0"/>
              <a:t>	UDDI includes </a:t>
            </a:r>
            <a:r>
              <a:rPr lang="en-US" dirty="0" smtClean="0">
                <a:solidFill>
                  <a:srgbClr val="0000FF"/>
                </a:solidFill>
              </a:rPr>
              <a:t>XML Schemas </a:t>
            </a:r>
            <a:r>
              <a:rPr lang="en-US" dirty="0" smtClean="0"/>
              <a:t>that describe five data structures.</a:t>
            </a:r>
          </a:p>
          <a:p>
            <a:pPr>
              <a:tabLst>
                <a:tab pos="346075" algn="l"/>
              </a:tabLst>
            </a:pPr>
            <a:r>
              <a:rPr lang="en-US" dirty="0" smtClean="0"/>
              <a:t>These data structures are used for storing the Web services published in the UDDI registry:</a:t>
            </a:r>
          </a:p>
          <a:p>
            <a:pPr marL="971550" lvl="1" indent="-514350">
              <a:buSzPct val="100000"/>
              <a:buFont typeface="+mj-lt"/>
              <a:buAutoNum type="arabicParenR"/>
              <a:tabLst>
                <a:tab pos="346075" algn="l"/>
              </a:tabLst>
            </a:pPr>
            <a:r>
              <a:rPr lang="en-US" dirty="0" err="1" smtClean="0"/>
              <a:t>businessEntity</a:t>
            </a:r>
            <a:r>
              <a:rPr lang="en-US" dirty="0" smtClean="0"/>
              <a:t> </a:t>
            </a:r>
          </a:p>
          <a:p>
            <a:pPr marL="971550" lvl="1" indent="-514350">
              <a:buSzPct val="100000"/>
              <a:buFont typeface="+mj-lt"/>
              <a:buAutoNum type="arabicParenR"/>
              <a:tabLst>
                <a:tab pos="346075" algn="l"/>
              </a:tabLst>
            </a:pPr>
            <a:r>
              <a:rPr lang="en-US" dirty="0" err="1" smtClean="0"/>
              <a:t>businessService</a:t>
            </a:r>
            <a:r>
              <a:rPr lang="en-US" dirty="0" smtClean="0"/>
              <a:t> </a:t>
            </a:r>
          </a:p>
          <a:p>
            <a:pPr marL="971550" lvl="1" indent="-514350">
              <a:buSzPct val="100000"/>
              <a:buFont typeface="+mj-lt"/>
              <a:buAutoNum type="arabicParenR"/>
              <a:tabLst>
                <a:tab pos="346075" algn="l"/>
              </a:tabLst>
            </a:pPr>
            <a:r>
              <a:rPr lang="en-US" dirty="0" err="1" smtClean="0"/>
              <a:t>bindingTemplate</a:t>
            </a:r>
            <a:r>
              <a:rPr lang="en-US" dirty="0" smtClean="0"/>
              <a:t> </a:t>
            </a:r>
          </a:p>
          <a:p>
            <a:pPr marL="971550" lvl="1" indent="-514350">
              <a:buSzPct val="100000"/>
              <a:buFont typeface="+mj-lt"/>
              <a:buAutoNum type="arabicParenR"/>
              <a:tabLst>
                <a:tab pos="346075" algn="l"/>
              </a:tabLst>
            </a:pPr>
            <a:r>
              <a:rPr lang="en-US" dirty="0" err="1" smtClean="0"/>
              <a:t>tModel</a:t>
            </a:r>
            <a:r>
              <a:rPr lang="en-US" dirty="0" smtClean="0"/>
              <a:t> </a:t>
            </a:r>
          </a:p>
          <a:p>
            <a:pPr marL="971550" lvl="1" indent="-514350">
              <a:buSzPct val="100000"/>
              <a:buFont typeface="+mj-lt"/>
              <a:buAutoNum type="arabicParenR"/>
              <a:tabLst>
                <a:tab pos="346075" algn="l"/>
              </a:tabLst>
            </a:pPr>
            <a:r>
              <a:rPr lang="en-US" dirty="0" err="1" smtClean="0"/>
              <a:t>publisherAssertion</a:t>
            </a:r>
            <a:r>
              <a:rPr lang="en-US" dirty="0" smtClean="0"/>
              <a:t> </a:t>
            </a:r>
          </a:p>
          <a:p>
            <a:pPr>
              <a:buFont typeface="Wingdings" pitchFamily="2" charset="2"/>
              <a:buNone/>
              <a:tabLst>
                <a:tab pos="346075" algn="l"/>
              </a:tabLst>
            </a:pPr>
            <a:r>
              <a:rPr lang="en-US" dirty="0" smtClean="0"/>
              <a:t>  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722313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9310C81-A01A-4B90-9C1E-86BFA0F3660E}" type="slidenum">
              <a:rPr lang="en-US" smtClean="0">
                <a:solidFill>
                  <a:schemeClr val="tx2"/>
                </a:solidFill>
              </a:rPr>
              <a:pPr/>
              <a:t>18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019800" y="3429000"/>
            <a:ext cx="1600200" cy="457200"/>
          </a:xfrm>
          <a:prstGeom prst="wedgeRectCallout">
            <a:avLst>
              <a:gd name="adj1" fmla="val -161060"/>
              <a:gd name="adj2" fmla="val -45394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White Pages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6019800" y="3962400"/>
            <a:ext cx="1600200" cy="457200"/>
          </a:xfrm>
          <a:prstGeom prst="wedgeRectCallout">
            <a:avLst>
              <a:gd name="adj1" fmla="val -161060"/>
              <a:gd name="adj2" fmla="val -45394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Yellow Pages</a:t>
            </a: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6019800" y="4495800"/>
            <a:ext cx="1600200" cy="457200"/>
          </a:xfrm>
          <a:prstGeom prst="wedgeRectCallout">
            <a:avLst>
              <a:gd name="adj1" fmla="val -143764"/>
              <a:gd name="adj2" fmla="val -45394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Green Pages</a:t>
            </a:r>
          </a:p>
        </p:txBody>
      </p: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6019800" y="4495800"/>
            <a:ext cx="1600200" cy="457200"/>
          </a:xfrm>
          <a:prstGeom prst="wedgeRectCallout">
            <a:avLst>
              <a:gd name="adj1" fmla="val -144407"/>
              <a:gd name="adj2" fmla="val 62472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Green Pages</a:t>
            </a:r>
          </a:p>
        </p:txBody>
      </p:sp>
      <p:sp>
        <p:nvSpPr>
          <p:cNvPr id="9" name="Rectangular Callout 8"/>
          <p:cNvSpPr>
            <a:spLocks noChangeArrowheads="1"/>
          </p:cNvSpPr>
          <p:nvPr/>
        </p:nvSpPr>
        <p:spPr bwMode="auto">
          <a:xfrm>
            <a:off x="6019800" y="5326374"/>
            <a:ext cx="2043370" cy="683055"/>
          </a:xfrm>
          <a:prstGeom prst="wedgeRectCallout">
            <a:avLst>
              <a:gd name="adj1" fmla="val -116791"/>
              <a:gd name="adj2" fmla="val -17577"/>
            </a:avLst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 smtClean="0"/>
              <a:t>Association among UUDI pages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87990" y="6237115"/>
            <a:ext cx="5198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Next: UDDI </a:t>
            </a:r>
            <a:r>
              <a:rPr lang="en-US" sz="2400" dirty="0" smtClean="0">
                <a:solidFill>
                  <a:srgbClr val="0000FF"/>
                </a:solidFill>
              </a:rPr>
              <a:t>Schema</a:t>
            </a:r>
            <a:r>
              <a:rPr lang="en-US" sz="2400" dirty="0" smtClean="0"/>
              <a:t>: Syntax Definition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6229815" y="4415455"/>
            <a:ext cx="2475678" cy="1290395"/>
            <a:chOff x="6317585" y="5174405"/>
            <a:chExt cx="2475678" cy="1290395"/>
          </a:xfrm>
        </p:grpSpPr>
        <p:sp>
          <p:nvSpPr>
            <p:cNvPr id="25" name="Oval 24"/>
            <p:cNvSpPr/>
            <p:nvPr/>
          </p:nvSpPr>
          <p:spPr bwMode="auto">
            <a:xfrm>
              <a:off x="7344490" y="5174405"/>
              <a:ext cx="455370" cy="45537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6317585" y="6009430"/>
              <a:ext cx="455370" cy="45537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6848850" y="6009430"/>
              <a:ext cx="455370" cy="45537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7835485" y="6009430"/>
              <a:ext cx="455370" cy="45537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8337893" y="6009430"/>
              <a:ext cx="455370" cy="45537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30" name="Straight Arrow Connector 29"/>
            <p:cNvCxnSpPr>
              <a:stCxn id="25" idx="2"/>
              <a:endCxn id="26" idx="0"/>
            </p:cNvCxnSpPr>
            <p:nvPr/>
          </p:nvCxnSpPr>
          <p:spPr bwMode="auto">
            <a:xfrm flipH="1">
              <a:off x="6545270" y="5402090"/>
              <a:ext cx="799220" cy="6073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>
              <a:stCxn id="25" idx="3"/>
              <a:endCxn id="27" idx="0"/>
            </p:cNvCxnSpPr>
            <p:nvPr/>
          </p:nvCxnSpPr>
          <p:spPr bwMode="auto">
            <a:xfrm flipH="1">
              <a:off x="7076535" y="5563088"/>
              <a:ext cx="334642" cy="44634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>
              <a:stCxn id="25" idx="6"/>
              <a:endCxn id="29" idx="0"/>
            </p:cNvCxnSpPr>
            <p:nvPr/>
          </p:nvCxnSpPr>
          <p:spPr bwMode="auto">
            <a:xfrm>
              <a:off x="7799860" y="5402090"/>
              <a:ext cx="765718" cy="6073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" name="Straight Arrow Connector 32"/>
            <p:cNvCxnSpPr>
              <a:stCxn id="25" idx="5"/>
              <a:endCxn id="28" idx="0"/>
            </p:cNvCxnSpPr>
            <p:nvPr/>
          </p:nvCxnSpPr>
          <p:spPr bwMode="auto">
            <a:xfrm>
              <a:off x="7733173" y="5563088"/>
              <a:ext cx="329997" cy="44634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4" name="Oval 33"/>
            <p:cNvSpPr/>
            <p:nvPr/>
          </p:nvSpPr>
          <p:spPr bwMode="auto">
            <a:xfrm>
              <a:off x="7349413" y="6009430"/>
              <a:ext cx="455370" cy="45537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35" name="Straight Arrow Connector 34"/>
            <p:cNvCxnSpPr>
              <a:stCxn id="25" idx="4"/>
              <a:endCxn id="34" idx="0"/>
            </p:cNvCxnSpPr>
            <p:nvPr/>
          </p:nvCxnSpPr>
          <p:spPr bwMode="auto">
            <a:xfrm>
              <a:off x="7572175" y="5629775"/>
              <a:ext cx="4923" cy="37965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schema?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685800" y="1303338"/>
            <a:ext cx="8269288" cy="1298575"/>
          </a:xfrm>
        </p:spPr>
        <p:txBody>
          <a:bodyPr/>
          <a:lstStyle/>
          <a:p>
            <a:r>
              <a:rPr lang="en-US" dirty="0" smtClean="0"/>
              <a:t>Database schema refers to the structure of data of how data are organized into its tables.</a:t>
            </a:r>
          </a:p>
          <a:p>
            <a:r>
              <a:rPr lang="en-US" dirty="0" smtClean="0"/>
              <a:t>An XML schema is similar to DB schema. Instead of a table, it defines the structure of the XML tree.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59D2FB3-71AA-47CA-9ACA-CE7DE697B5C5}" type="slidenum">
              <a:rPr lang="en-US" smtClean="0">
                <a:solidFill>
                  <a:schemeClr val="tx2"/>
                </a:solidFill>
              </a:rPr>
              <a:pPr/>
              <a:t>19</a:t>
            </a:fld>
            <a:endParaRPr lang="en-US" smtClean="0">
              <a:solidFill>
                <a:schemeClr val="tx2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101722"/>
              </p:ext>
            </p:extLst>
          </p:nvPr>
        </p:nvGraphicFramePr>
        <p:xfrm>
          <a:off x="94195" y="3919366"/>
          <a:ext cx="6096000" cy="36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6988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</a:t>
                      </a:r>
                      <a:endParaRPr lang="en-US" sz="1800" dirty="0"/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title</a:t>
                      </a:r>
                      <a:endParaRPr lang="en-US" sz="1800" dirty="0"/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publisher</a:t>
                      </a:r>
                      <a:endParaRPr lang="en-US" sz="1800" dirty="0"/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price</a:t>
                      </a:r>
                      <a:endParaRPr lang="en-US" sz="1800" dirty="0"/>
                    </a:p>
                  </a:txBody>
                  <a:tcPr marT="45603" marB="45603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101396"/>
              </p:ext>
            </p:extLst>
          </p:nvPr>
        </p:nvGraphicFramePr>
        <p:xfrm>
          <a:off x="125945" y="4754391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title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publisher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price</a:t>
                      </a:r>
                      <a:endParaRPr lang="en-US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0001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SOC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KH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90.99</a:t>
                      </a:r>
                      <a:endParaRPr lang="en-US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0002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OS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Pearson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84.87</a:t>
                      </a:r>
                      <a:endParaRPr lang="en-US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003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Java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PH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32.57</a:t>
                      </a:r>
                      <a:endParaRPr lang="en-US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2" name="Oval 1"/>
          <p:cNvSpPr/>
          <p:nvPr/>
        </p:nvSpPr>
        <p:spPr bwMode="auto">
          <a:xfrm>
            <a:off x="7551143" y="3580610"/>
            <a:ext cx="455370" cy="45537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r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6574127" y="4415635"/>
            <a:ext cx="455370" cy="45537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i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247563" y="4415635"/>
            <a:ext cx="455370" cy="45537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t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7920999" y="4415635"/>
            <a:ext cx="455370" cy="45537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p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8594435" y="4415635"/>
            <a:ext cx="455370" cy="45537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p</a:t>
            </a:r>
          </a:p>
        </p:txBody>
      </p:sp>
      <p:cxnSp>
        <p:nvCxnSpPr>
          <p:cNvPr id="4" name="Straight Arrow Connector 3"/>
          <p:cNvCxnSpPr>
            <a:stCxn id="2" idx="2"/>
            <a:endCxn id="8" idx="0"/>
          </p:cNvCxnSpPr>
          <p:nvPr/>
        </p:nvCxnSpPr>
        <p:spPr bwMode="auto">
          <a:xfrm flipH="1">
            <a:off x="6801812" y="3808295"/>
            <a:ext cx="749331" cy="6073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2" idx="3"/>
            <a:endCxn id="9" idx="0"/>
          </p:cNvCxnSpPr>
          <p:nvPr/>
        </p:nvCxnSpPr>
        <p:spPr bwMode="auto">
          <a:xfrm flipH="1">
            <a:off x="7475248" y="3969293"/>
            <a:ext cx="142582" cy="4463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2" idx="6"/>
            <a:endCxn id="11" idx="0"/>
          </p:cNvCxnSpPr>
          <p:nvPr/>
        </p:nvCxnSpPr>
        <p:spPr bwMode="auto">
          <a:xfrm>
            <a:off x="8006513" y="3808295"/>
            <a:ext cx="815607" cy="6073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2" idx="5"/>
            <a:endCxn id="10" idx="0"/>
          </p:cNvCxnSpPr>
          <p:nvPr/>
        </p:nvCxnSpPr>
        <p:spPr bwMode="auto">
          <a:xfrm>
            <a:off x="7939826" y="3969293"/>
            <a:ext cx="208858" cy="4463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6901049" y="5781745"/>
            <a:ext cx="1693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 be discussed in Chapter 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F28676D-DC97-425D-A748-E578589C2E17}" type="slidenum">
              <a:rPr lang="en-US" smtClean="0">
                <a:solidFill>
                  <a:schemeClr val="tx2"/>
                </a:solidFill>
              </a:rPr>
              <a:pPr/>
              <a:t>2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772400" cy="623888"/>
          </a:xfrm>
        </p:spPr>
        <p:txBody>
          <a:bodyPr/>
          <a:lstStyle/>
          <a:p>
            <a:pPr eaLnBrk="1" hangingPunct="1"/>
            <a:r>
              <a:rPr lang="en-US" sz="3600" smtClean="0"/>
              <a:t>Roadmap Chapter 3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8425" y="1143000"/>
            <a:ext cx="7453313" cy="5334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Overview of SOA Development Platforms 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Basic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.Net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Web Services and Applications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service development (provider)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>
                <a:solidFill>
                  <a:srgbClr val="0000FF"/>
                </a:solidFill>
              </a:rPr>
              <a:t>service hosting and deployment (provider)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>
                <a:solidFill>
                  <a:srgbClr val="0000FF"/>
                </a:solidFill>
              </a:rPr>
              <a:t>service publication and registration (broker)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/>
              <a:t>application building (client)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Examples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Java-based Development</a:t>
            </a:r>
          </a:p>
          <a:p>
            <a:pPr eaLnBrk="1" hangingPunct="1">
              <a:lnSpc>
                <a:spcPct val="120000"/>
              </a:lnSpc>
            </a:pPr>
            <a:endParaRPr lang="en-US" dirty="0" smtClean="0"/>
          </a:p>
        </p:txBody>
      </p:sp>
      <p:sp>
        <p:nvSpPr>
          <p:cNvPr id="6149" name="Rectangle 13"/>
          <p:cNvSpPr>
            <a:spLocks noChangeArrowheads="1"/>
          </p:cNvSpPr>
          <p:nvPr/>
        </p:nvSpPr>
        <p:spPr bwMode="auto">
          <a:xfrm>
            <a:off x="896938" y="3810000"/>
            <a:ext cx="5715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800"/>
          </a:p>
        </p:txBody>
      </p:sp>
      <p:sp>
        <p:nvSpPr>
          <p:cNvPr id="6150" name="Left Brace 1"/>
          <p:cNvSpPr>
            <a:spLocks/>
          </p:cNvSpPr>
          <p:nvPr/>
        </p:nvSpPr>
        <p:spPr bwMode="auto">
          <a:xfrm>
            <a:off x="896938" y="1379538"/>
            <a:ext cx="320675" cy="1517650"/>
          </a:xfrm>
          <a:prstGeom prst="leftBrace">
            <a:avLst>
              <a:gd name="adj1" fmla="val 8304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Left Brace 6"/>
          <p:cNvSpPr>
            <a:spLocks/>
          </p:cNvSpPr>
          <p:nvPr/>
        </p:nvSpPr>
        <p:spPr bwMode="auto">
          <a:xfrm>
            <a:off x="912813" y="3049588"/>
            <a:ext cx="319087" cy="1062037"/>
          </a:xfrm>
          <a:prstGeom prst="leftBrace">
            <a:avLst>
              <a:gd name="adj1" fmla="val 8352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TextBox 2"/>
          <p:cNvSpPr txBox="1">
            <a:spLocks noChangeArrowheads="1"/>
          </p:cNvSpPr>
          <p:nvPr/>
        </p:nvSpPr>
        <p:spPr bwMode="auto">
          <a:xfrm>
            <a:off x="169863" y="1905000"/>
            <a:ext cx="6799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 smtClean="0"/>
              <a:t>L10</a:t>
            </a:r>
            <a:endParaRPr lang="en-US" sz="2400" dirty="0"/>
          </a:p>
        </p:txBody>
      </p:sp>
      <p:sp>
        <p:nvSpPr>
          <p:cNvPr id="6153" name="TextBox 8"/>
          <p:cNvSpPr txBox="1">
            <a:spLocks noChangeArrowheads="1"/>
          </p:cNvSpPr>
          <p:nvPr/>
        </p:nvSpPr>
        <p:spPr bwMode="auto">
          <a:xfrm>
            <a:off x="187325" y="3346450"/>
            <a:ext cx="6806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1" dirty="0" smtClean="0">
                <a:solidFill>
                  <a:srgbClr val="0000FF"/>
                </a:solidFill>
              </a:rPr>
              <a:t>L11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10" name="Left Brace 6"/>
          <p:cNvSpPr>
            <a:spLocks/>
          </p:cNvSpPr>
          <p:nvPr/>
        </p:nvSpPr>
        <p:spPr bwMode="auto">
          <a:xfrm>
            <a:off x="913533" y="4188443"/>
            <a:ext cx="319087" cy="1062037"/>
          </a:xfrm>
          <a:prstGeom prst="leftBrace">
            <a:avLst>
              <a:gd name="adj1" fmla="val 8352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188045" y="4485305"/>
            <a:ext cx="6799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 smtClean="0"/>
              <a:t>L12</a:t>
            </a:r>
            <a:endParaRPr lang="en-US" sz="2400" dirty="0"/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249046" y="5395975"/>
            <a:ext cx="6799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 smtClean="0"/>
              <a:t>L13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620000" cy="623888"/>
          </a:xfrm>
        </p:spPr>
        <p:txBody>
          <a:bodyPr/>
          <a:lstStyle/>
          <a:p>
            <a:r>
              <a:rPr lang="en-US" dirty="0" smtClean="0"/>
              <a:t>(1) “</a:t>
            </a:r>
            <a:r>
              <a:rPr lang="en-US" dirty="0" err="1" smtClean="0"/>
              <a:t>businessEntity</a:t>
            </a:r>
            <a:r>
              <a:rPr lang="en-US" dirty="0" smtClean="0"/>
              <a:t>” Data Structure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798513" y="1531625"/>
            <a:ext cx="7772400" cy="4564375"/>
          </a:xfrm>
        </p:spPr>
        <p:txBody>
          <a:bodyPr/>
          <a:lstStyle/>
          <a:p>
            <a:r>
              <a:rPr lang="en-US" sz="2400" dirty="0" smtClean="0"/>
              <a:t>The “</a:t>
            </a:r>
            <a:r>
              <a:rPr lang="en-US" sz="2400" dirty="0" err="1" smtClean="0">
                <a:solidFill>
                  <a:srgbClr val="0000FF"/>
                </a:solidFill>
              </a:rPr>
              <a:t>businessEntity</a:t>
            </a:r>
            <a:r>
              <a:rPr lang="en-US" sz="2400" dirty="0" smtClean="0"/>
              <a:t>” data structure contains information about the company itself (</a:t>
            </a:r>
            <a:r>
              <a:rPr lang="en-US" sz="2400" dirty="0" smtClean="0">
                <a:solidFill>
                  <a:srgbClr val="0000FF"/>
                </a:solidFill>
              </a:rPr>
              <a:t>service provider</a:t>
            </a:r>
            <a:r>
              <a:rPr lang="en-US" sz="2400" dirty="0" smtClean="0"/>
              <a:t>), including </a:t>
            </a:r>
          </a:p>
          <a:p>
            <a:pPr lvl="1"/>
            <a:r>
              <a:rPr lang="en-US" sz="2400" dirty="0" smtClean="0"/>
              <a:t>Universally Unique Identifiers (UUIDs) of the company, which is assigned when the company registers at the UDDI registry;</a:t>
            </a:r>
          </a:p>
          <a:p>
            <a:pPr lvl="1"/>
            <a:r>
              <a:rPr lang="en-US" sz="2400" dirty="0" smtClean="0"/>
              <a:t>Company Web address</a:t>
            </a:r>
          </a:p>
          <a:p>
            <a:pPr lvl="1"/>
            <a:r>
              <a:rPr lang="en-US" sz="2400" dirty="0" smtClean="0"/>
              <a:t>Contact information;</a:t>
            </a:r>
          </a:p>
          <a:p>
            <a:pPr lvl="1"/>
            <a:r>
              <a:rPr lang="en-US" sz="2400" dirty="0" smtClean="0"/>
              <a:t>industry categories; </a:t>
            </a:r>
          </a:p>
          <a:p>
            <a:pPr lvl="1"/>
            <a:r>
              <a:rPr lang="en-US" sz="2400" dirty="0" smtClean="0"/>
              <a:t>a list of services provided.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722313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C2AB866-53B5-4F32-9E8F-39043C8E678C}" type="slidenum">
              <a:rPr lang="en-US" smtClean="0">
                <a:solidFill>
                  <a:schemeClr val="tx2"/>
                </a:solidFill>
              </a:rPr>
              <a:pPr/>
              <a:t>20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938110" y="5478165"/>
            <a:ext cx="1600200" cy="457200"/>
          </a:xfrm>
          <a:prstGeom prst="wedgeRectCallout">
            <a:avLst>
              <a:gd name="adj1" fmla="val -89963"/>
              <a:gd name="adj2" fmla="val -252371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White Pages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623888"/>
          </a:xfrm>
        </p:spPr>
        <p:txBody>
          <a:bodyPr/>
          <a:lstStyle/>
          <a:p>
            <a:r>
              <a:rPr lang="en-US" smtClean="0"/>
              <a:t>“businessEntity” Syntax Definition in XMLS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722313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2E9DA03-7539-4E38-AE57-D23582390809}" type="slidenum">
              <a:rPr lang="en-US" smtClean="0">
                <a:solidFill>
                  <a:schemeClr val="tx2"/>
                </a:solidFill>
              </a:rPr>
              <a:pPr/>
              <a:t>21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7652" name="Content Placeholder 2"/>
          <p:cNvSpPr txBox="1">
            <a:spLocks/>
          </p:cNvSpPr>
          <p:nvPr/>
        </p:nvSpPr>
        <p:spPr bwMode="auto">
          <a:xfrm>
            <a:off x="781432" y="1905000"/>
            <a:ext cx="8040688" cy="396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>
                <a:latin typeface="Arial" charset="0"/>
                <a:cs typeface="Arial" charset="0"/>
              </a:rPr>
              <a:t>&lt;element name="businessEntity" type="uddi:businessEntity" /&gt; </a:t>
            </a:r>
          </a:p>
          <a:p>
            <a:r>
              <a:rPr lang="en-US" sz="1600">
                <a:latin typeface="Arial" charset="0"/>
                <a:cs typeface="Arial" charset="0"/>
              </a:rPr>
              <a:t>&lt;complexType name="</a:t>
            </a:r>
            <a:r>
              <a:rPr lang="en-US" sz="1600">
                <a:solidFill>
                  <a:srgbClr val="0000FF"/>
                </a:solidFill>
                <a:latin typeface="Arial" charset="0"/>
                <a:cs typeface="Arial" charset="0"/>
              </a:rPr>
              <a:t>businessEntity</a:t>
            </a:r>
            <a:r>
              <a:rPr lang="en-US" sz="1600">
                <a:latin typeface="Arial" charset="0"/>
                <a:cs typeface="Arial" charset="0"/>
              </a:rPr>
              <a:t>"&gt;</a:t>
            </a:r>
          </a:p>
          <a:p>
            <a:r>
              <a:rPr lang="en-US" sz="1600" b="1">
                <a:latin typeface="Arial" charset="0"/>
                <a:cs typeface="Arial" charset="0"/>
              </a:rPr>
              <a:t> </a:t>
            </a:r>
            <a:r>
              <a:rPr lang="en-US" sz="1600">
                <a:latin typeface="Arial" charset="0"/>
                <a:cs typeface="Arial" charset="0"/>
              </a:rPr>
              <a:t> 	&lt;attribute name="</a:t>
            </a:r>
            <a:r>
              <a:rPr lang="en-US" sz="1600">
                <a:solidFill>
                  <a:srgbClr val="990000"/>
                </a:solidFill>
                <a:latin typeface="Arial" charset="0"/>
                <a:cs typeface="Arial" charset="0"/>
              </a:rPr>
              <a:t>businessKey</a:t>
            </a:r>
            <a:r>
              <a:rPr lang="en-US" sz="1600">
                <a:latin typeface="Arial" charset="0"/>
                <a:cs typeface="Arial" charset="0"/>
              </a:rPr>
              <a:t>" type="uddi:businessKey" use="required" /&gt; </a:t>
            </a:r>
          </a:p>
          <a:p>
            <a:r>
              <a:rPr lang="en-US" sz="1600" b="1">
                <a:latin typeface="Arial" charset="0"/>
                <a:cs typeface="Arial" charset="0"/>
              </a:rPr>
              <a:t> </a:t>
            </a:r>
            <a:r>
              <a:rPr lang="en-US" sz="1600">
                <a:latin typeface="Arial" charset="0"/>
                <a:cs typeface="Arial" charset="0"/>
              </a:rPr>
              <a:t> 	&lt;attribute name="</a:t>
            </a:r>
            <a:r>
              <a:rPr lang="en-US" sz="1600">
                <a:solidFill>
                  <a:srgbClr val="990000"/>
                </a:solidFill>
                <a:latin typeface="Arial" charset="0"/>
                <a:cs typeface="Arial" charset="0"/>
              </a:rPr>
              <a:t>operator</a:t>
            </a:r>
            <a:r>
              <a:rPr lang="en-US" sz="1600">
                <a:latin typeface="Arial" charset="0"/>
                <a:cs typeface="Arial" charset="0"/>
              </a:rPr>
              <a:t>" type="string" use="optional" /&gt; </a:t>
            </a:r>
          </a:p>
          <a:p>
            <a:r>
              <a:rPr lang="en-US" sz="1600" b="1">
                <a:latin typeface="Arial" charset="0"/>
                <a:cs typeface="Arial" charset="0"/>
              </a:rPr>
              <a:t> </a:t>
            </a:r>
            <a:r>
              <a:rPr lang="en-US" sz="1600">
                <a:latin typeface="Arial" charset="0"/>
                <a:cs typeface="Arial" charset="0"/>
              </a:rPr>
              <a:t> 	&lt;attribute name="</a:t>
            </a:r>
            <a:r>
              <a:rPr lang="en-US" sz="1600">
                <a:solidFill>
                  <a:srgbClr val="990000"/>
                </a:solidFill>
                <a:latin typeface="Arial" charset="0"/>
                <a:cs typeface="Arial" charset="0"/>
              </a:rPr>
              <a:t>authorizedName</a:t>
            </a:r>
            <a:r>
              <a:rPr lang="en-US" sz="1600">
                <a:latin typeface="Arial" charset="0"/>
                <a:cs typeface="Arial" charset="0"/>
              </a:rPr>
              <a:t>" type="string" use="optional" /&gt; </a:t>
            </a:r>
          </a:p>
          <a:p>
            <a:r>
              <a:rPr lang="en-US" sz="1600">
                <a:latin typeface="Arial" charset="0"/>
                <a:cs typeface="Arial" charset="0"/>
              </a:rPr>
              <a:t>	&lt;sequence&gt;</a:t>
            </a:r>
          </a:p>
          <a:p>
            <a:pPr lvl="1"/>
            <a:r>
              <a:rPr lang="en-US" sz="1600">
                <a:latin typeface="Arial" charset="0"/>
                <a:cs typeface="Arial" charset="0"/>
              </a:rPr>
              <a:t>		&lt;element ref="uddi:</a:t>
            </a:r>
            <a:r>
              <a:rPr lang="en-US" sz="1600">
                <a:solidFill>
                  <a:srgbClr val="0000FF"/>
                </a:solidFill>
                <a:latin typeface="Arial" charset="0"/>
                <a:cs typeface="Arial" charset="0"/>
              </a:rPr>
              <a:t>discoveryURLs</a:t>
            </a:r>
            <a:r>
              <a:rPr lang="en-US" sz="1600">
                <a:latin typeface="Arial" charset="0"/>
                <a:cs typeface="Arial" charset="0"/>
              </a:rPr>
              <a:t>" minOccurs="0" /&gt; </a:t>
            </a:r>
          </a:p>
          <a:p>
            <a:r>
              <a:rPr lang="en-US" sz="1600" b="1">
                <a:latin typeface="Arial" charset="0"/>
                <a:cs typeface="Arial" charset="0"/>
              </a:rPr>
              <a:t>   </a:t>
            </a:r>
            <a:r>
              <a:rPr lang="en-US" sz="1600">
                <a:latin typeface="Arial" charset="0"/>
                <a:cs typeface="Arial" charset="0"/>
              </a:rPr>
              <a:t> 		&lt;element ref="uddi:</a:t>
            </a:r>
            <a:r>
              <a:rPr lang="en-US" sz="1600">
                <a:solidFill>
                  <a:srgbClr val="0000FF"/>
                </a:solidFill>
                <a:latin typeface="Arial" charset="0"/>
                <a:cs typeface="Arial" charset="0"/>
              </a:rPr>
              <a:t>name</a:t>
            </a:r>
            <a:r>
              <a:rPr lang="en-US" sz="1600">
                <a:latin typeface="Arial" charset="0"/>
                <a:cs typeface="Arial" charset="0"/>
              </a:rPr>
              <a:t>" maxOccurs="unbounded" /&gt; </a:t>
            </a:r>
          </a:p>
          <a:p>
            <a:r>
              <a:rPr lang="en-US" sz="1600" b="1">
                <a:latin typeface="Arial" charset="0"/>
                <a:cs typeface="Arial" charset="0"/>
              </a:rPr>
              <a:t>   </a:t>
            </a:r>
            <a:r>
              <a:rPr lang="en-US" sz="1600">
                <a:latin typeface="Arial" charset="0"/>
                <a:cs typeface="Arial" charset="0"/>
              </a:rPr>
              <a:t> 		&lt;element ref="uddi:</a:t>
            </a:r>
            <a:r>
              <a:rPr lang="en-US" sz="1600">
                <a:solidFill>
                  <a:srgbClr val="0000FF"/>
                </a:solidFill>
                <a:latin typeface="Arial" charset="0"/>
                <a:cs typeface="Arial" charset="0"/>
              </a:rPr>
              <a:t>description</a:t>
            </a:r>
            <a:r>
              <a:rPr lang="en-US" sz="1600">
                <a:latin typeface="Arial" charset="0"/>
                <a:cs typeface="Arial" charset="0"/>
              </a:rPr>
              <a:t>" minOccurs="0" maxOccurs="unbounded" /&gt; </a:t>
            </a:r>
          </a:p>
          <a:p>
            <a:r>
              <a:rPr lang="en-US" sz="1600" b="1">
                <a:latin typeface="Arial" charset="0"/>
                <a:cs typeface="Arial" charset="0"/>
              </a:rPr>
              <a:t> </a:t>
            </a:r>
            <a:r>
              <a:rPr lang="en-US" sz="1600">
                <a:latin typeface="Arial" charset="0"/>
                <a:cs typeface="Arial" charset="0"/>
              </a:rPr>
              <a:t>   		&lt;element ref="uddi:</a:t>
            </a:r>
            <a:r>
              <a:rPr lang="en-US" sz="1600">
                <a:solidFill>
                  <a:srgbClr val="0000FF"/>
                </a:solidFill>
                <a:latin typeface="Arial" charset="0"/>
                <a:cs typeface="Arial" charset="0"/>
              </a:rPr>
              <a:t>contacts</a:t>
            </a:r>
            <a:r>
              <a:rPr lang="en-US" sz="1600">
                <a:latin typeface="Arial" charset="0"/>
                <a:cs typeface="Arial" charset="0"/>
              </a:rPr>
              <a:t>" minOccurs="0" /&gt; </a:t>
            </a:r>
          </a:p>
          <a:p>
            <a:r>
              <a:rPr lang="en-US" sz="1600" b="1">
                <a:latin typeface="Arial" charset="0"/>
                <a:cs typeface="Arial" charset="0"/>
              </a:rPr>
              <a:t>   </a:t>
            </a:r>
            <a:r>
              <a:rPr lang="en-US" sz="1600">
                <a:latin typeface="Arial" charset="0"/>
                <a:cs typeface="Arial" charset="0"/>
              </a:rPr>
              <a:t> 		&lt;element ref="uddi:</a:t>
            </a:r>
            <a:r>
              <a:rPr lang="en-US" sz="1600">
                <a:solidFill>
                  <a:srgbClr val="0000FF"/>
                </a:solidFill>
                <a:latin typeface="Arial" charset="0"/>
                <a:cs typeface="Arial" charset="0"/>
              </a:rPr>
              <a:t>businessServices</a:t>
            </a:r>
            <a:r>
              <a:rPr lang="en-US" sz="1600">
                <a:latin typeface="Arial" charset="0"/>
                <a:cs typeface="Arial" charset="0"/>
              </a:rPr>
              <a:t>" minOccurs="0" /&gt; </a:t>
            </a:r>
          </a:p>
          <a:p>
            <a:r>
              <a:rPr lang="en-US" sz="1600" b="1">
                <a:latin typeface="Arial" charset="0"/>
                <a:cs typeface="Arial" charset="0"/>
              </a:rPr>
              <a:t> </a:t>
            </a:r>
            <a:r>
              <a:rPr lang="en-US" sz="1600">
                <a:latin typeface="Arial" charset="0"/>
                <a:cs typeface="Arial" charset="0"/>
              </a:rPr>
              <a:t>   		&lt;element ref="uddi:</a:t>
            </a:r>
            <a:r>
              <a:rPr lang="en-US" sz="1600">
                <a:solidFill>
                  <a:srgbClr val="0000FF"/>
                </a:solidFill>
                <a:latin typeface="Arial" charset="0"/>
                <a:cs typeface="Arial" charset="0"/>
              </a:rPr>
              <a:t>identifierBag</a:t>
            </a:r>
            <a:r>
              <a:rPr lang="en-US" sz="1600">
                <a:latin typeface="Arial" charset="0"/>
                <a:cs typeface="Arial" charset="0"/>
              </a:rPr>
              <a:t>" minOccurs="0" /&gt; </a:t>
            </a:r>
          </a:p>
          <a:p>
            <a:r>
              <a:rPr lang="en-US" sz="1600" b="1">
                <a:latin typeface="Arial" charset="0"/>
                <a:cs typeface="Arial" charset="0"/>
              </a:rPr>
              <a:t>   </a:t>
            </a:r>
            <a:r>
              <a:rPr lang="en-US" sz="1600">
                <a:latin typeface="Arial" charset="0"/>
                <a:cs typeface="Arial" charset="0"/>
              </a:rPr>
              <a:t> 		&lt;element ref="uddi:</a:t>
            </a:r>
            <a:r>
              <a:rPr lang="en-US" sz="1600">
                <a:solidFill>
                  <a:srgbClr val="0000FF"/>
                </a:solidFill>
                <a:latin typeface="Arial" charset="0"/>
                <a:cs typeface="Arial" charset="0"/>
              </a:rPr>
              <a:t>categoryBag</a:t>
            </a:r>
            <a:r>
              <a:rPr lang="en-US" sz="1600">
                <a:latin typeface="Arial" charset="0"/>
                <a:cs typeface="Arial" charset="0"/>
              </a:rPr>
              <a:t>" minOccurs="0" /&gt; </a:t>
            </a:r>
          </a:p>
          <a:p>
            <a:r>
              <a:rPr lang="en-US" sz="1600" b="1">
                <a:latin typeface="Arial" charset="0"/>
                <a:cs typeface="Arial" charset="0"/>
              </a:rPr>
              <a:t> </a:t>
            </a:r>
            <a:r>
              <a:rPr lang="en-US" sz="1600">
                <a:latin typeface="Arial" charset="0"/>
                <a:cs typeface="Arial" charset="0"/>
              </a:rPr>
              <a:t> 	&lt;/sequence&gt;</a:t>
            </a:r>
          </a:p>
          <a:p>
            <a:r>
              <a:rPr lang="en-US" sz="1600">
                <a:latin typeface="Arial" charset="0"/>
                <a:cs typeface="Arial" charset="0"/>
              </a:rPr>
              <a:t>&lt;/complexType&gt;</a:t>
            </a:r>
          </a:p>
        </p:txBody>
      </p:sp>
      <p:sp>
        <p:nvSpPr>
          <p:cNvPr id="27653" name="TextBox 5"/>
          <p:cNvSpPr txBox="1">
            <a:spLocks noChangeArrowheads="1"/>
          </p:cNvSpPr>
          <p:nvPr/>
        </p:nvSpPr>
        <p:spPr bwMode="auto">
          <a:xfrm>
            <a:off x="1371600" y="801688"/>
            <a:ext cx="59578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XML Schema (XMLS) is language used to define the syntax of other languages and data structures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 rot="-5400000">
            <a:off x="-321986" y="3523606"/>
            <a:ext cx="13195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Schema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620000" cy="623888"/>
          </a:xfrm>
        </p:spPr>
        <p:txBody>
          <a:bodyPr/>
          <a:lstStyle/>
          <a:p>
            <a:r>
              <a:rPr lang="en-US" smtClean="0"/>
              <a:t>“businessEntity”: Example (Instance)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722313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1B18D42-7E76-47A9-8006-482220C66398}" type="slidenum">
              <a:rPr lang="en-US" smtClean="0">
                <a:solidFill>
                  <a:schemeClr val="tx2"/>
                </a:solidFill>
              </a:rPr>
              <a:pPr/>
              <a:t>22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65113" y="1066800"/>
            <a:ext cx="8878887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1600" kern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businessEntity</a:t>
            </a:r>
            <a:r>
              <a:rPr lang="en-US" sz="16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1600" kern="0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businessKey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="uuid:B1D2A3B4-E445-4F32-75BA-67D123451C39" 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1600" kern="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operator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=" http://www.public.asu.edu/~ychen10/teaching/cse445/" 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1600" kern="0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authorizedName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=“Course Instructor"&gt; 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&lt;</a:t>
            </a:r>
            <a:r>
              <a:rPr lang="en-US" sz="16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name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&gt;ASU CSE 445-598&lt;/name&gt; 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&lt;</a:t>
            </a:r>
            <a:r>
              <a:rPr lang="en-US" sz="16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description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&gt; We provide sample services for SOC education &lt;/description&gt; 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&lt;</a:t>
            </a:r>
            <a:r>
              <a:rPr lang="en-US" sz="16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contacts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&gt; 	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	&lt;contact </a:t>
            </a:r>
            <a:r>
              <a:rPr lang="en-US" sz="1600" kern="0" dirty="0" err="1">
                <a:latin typeface="Arial" pitchFamily="34" charset="0"/>
                <a:cs typeface="Arial" pitchFamily="34" charset="0"/>
              </a:rPr>
              <a:t>useType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="general information"&gt; 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		&lt;description&gt;Email&lt;/description&gt; 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		&lt;</a:t>
            </a:r>
            <a:r>
              <a:rPr lang="en-US" sz="1600" kern="0" dirty="0" err="1">
                <a:latin typeface="Arial" pitchFamily="34" charset="0"/>
                <a:cs typeface="Arial" pitchFamily="34" charset="0"/>
              </a:rPr>
              <a:t>personName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&gt; Course Instructor&lt;/</a:t>
            </a:r>
            <a:r>
              <a:rPr lang="en-US" sz="1600" kern="0" dirty="0" err="1">
                <a:latin typeface="Arial" pitchFamily="34" charset="0"/>
                <a:cs typeface="Arial" pitchFamily="34" charset="0"/>
              </a:rPr>
              <a:t>personName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&gt; 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		&lt;phone&gt;(480) 965 2769&lt;/phone&gt; 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		&lt;email&gt;cse445598instructor@asu.edu&lt;/email&gt; 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	&lt;/contact&gt; 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	&lt;contact </a:t>
            </a:r>
            <a:r>
              <a:rPr lang="en-US" sz="1600" kern="0" dirty="0" err="1">
                <a:latin typeface="Arial" pitchFamily="34" charset="0"/>
                <a:cs typeface="Arial" pitchFamily="34" charset="0"/>
              </a:rPr>
              <a:t>useType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=" assignments and projects "&gt; 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		&lt;description&gt;Email&lt;/description&gt; 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		&lt;</a:t>
            </a:r>
            <a:r>
              <a:rPr lang="en-US" sz="1600" kern="0" dirty="0" err="1">
                <a:latin typeface="Arial" pitchFamily="34" charset="0"/>
                <a:cs typeface="Arial" pitchFamily="34" charset="0"/>
              </a:rPr>
              <a:t>personName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&gt; Teaching Assistant&lt;/</a:t>
            </a:r>
            <a:r>
              <a:rPr lang="en-US" sz="1600" kern="0" dirty="0" err="1">
                <a:latin typeface="Arial" pitchFamily="34" charset="0"/>
                <a:cs typeface="Arial" pitchFamily="34" charset="0"/>
              </a:rPr>
              <a:t>personName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&gt; 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		&lt;email&gt;cse445598TA@asu.edu&lt;/email&gt; 			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	&lt;/contact&gt; 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&lt;/contacts&gt; 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&lt;</a:t>
            </a:r>
            <a:r>
              <a:rPr lang="en-US" sz="1600" kern="0" dirty="0" err="1">
                <a:latin typeface="Arial" pitchFamily="34" charset="0"/>
                <a:cs typeface="Arial" pitchFamily="34" charset="0"/>
              </a:rPr>
              <a:t>businessServices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&gt; Education &lt;/</a:t>
            </a:r>
            <a:r>
              <a:rPr lang="en-US" sz="1600" kern="0" dirty="0" err="1">
                <a:latin typeface="Arial" pitchFamily="34" charset="0"/>
                <a:cs typeface="Arial" pitchFamily="34" charset="0"/>
              </a:rPr>
              <a:t>businessServices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&gt; 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…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…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6858000" y="2971800"/>
            <a:ext cx="1447800" cy="762000"/>
          </a:xfrm>
          <a:prstGeom prst="wedgeRoundRectCallout">
            <a:avLst>
              <a:gd name="adj1" fmla="val -164602"/>
              <a:gd name="adj2" fmla="val -41713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Contact1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6858000" y="4495800"/>
            <a:ext cx="1447800" cy="762000"/>
          </a:xfrm>
          <a:prstGeom prst="wedgeRoundRectCallout">
            <a:avLst>
              <a:gd name="adj1" fmla="val -130528"/>
              <a:gd name="adj2" fmla="val -35394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Contact 2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 rot="-5400000">
            <a:off x="-351630" y="3548063"/>
            <a:ext cx="1379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Instance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620000" cy="623888"/>
          </a:xfrm>
        </p:spPr>
        <p:txBody>
          <a:bodyPr/>
          <a:lstStyle/>
          <a:p>
            <a:r>
              <a:rPr lang="en-US" smtClean="0"/>
              <a:t>“businessEntity”: Example (contd.)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722313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4376A83-D329-4A99-88DA-CD142A8B2C54}" type="slidenum">
              <a:rPr lang="en-US" smtClean="0">
                <a:solidFill>
                  <a:schemeClr val="tx2"/>
                </a:solidFill>
              </a:rPr>
              <a:pPr/>
              <a:t>23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65113" y="1371600"/>
            <a:ext cx="8878887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	&lt;</a:t>
            </a:r>
            <a:r>
              <a:rPr lang="en-US" sz="1600" kern="0" dirty="0" err="1">
                <a:latin typeface="Arial" pitchFamily="34" charset="0"/>
                <a:cs typeface="Arial" pitchFamily="34" charset="0"/>
              </a:rPr>
              <a:t>businessEntity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kern="0" dirty="0" err="1">
                <a:latin typeface="Arial" pitchFamily="34" charset="0"/>
                <a:cs typeface="Arial" pitchFamily="34" charset="0"/>
              </a:rPr>
              <a:t>businessKey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="</a:t>
            </a:r>
            <a:r>
              <a:rPr lang="en-US" sz="1600" kern="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uuid:B1D2A3B4-E445-4F32-75BA-67D123451C39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" 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…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…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&lt;/contacts&gt; 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endParaRPr lang="en-US" sz="1600" kern="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&lt;</a:t>
            </a:r>
            <a:r>
              <a:rPr lang="en-US" sz="1600" kern="0" dirty="0" err="1">
                <a:latin typeface="Arial" pitchFamily="34" charset="0"/>
                <a:cs typeface="Arial" pitchFamily="34" charset="0"/>
              </a:rPr>
              <a:t>businessServices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&gt; 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	SOC Education, SOC software development, and SOC research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&lt;/</a:t>
            </a:r>
            <a:r>
              <a:rPr lang="en-US" sz="1600" kern="0" dirty="0" err="1">
                <a:latin typeface="Arial" pitchFamily="34" charset="0"/>
                <a:cs typeface="Arial" pitchFamily="34" charset="0"/>
              </a:rPr>
              <a:t>businessServices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&gt; 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&lt;</a:t>
            </a:r>
            <a:r>
              <a:rPr lang="en-US" sz="1600" kern="0" dirty="0" err="1">
                <a:latin typeface="Arial" pitchFamily="34" charset="0"/>
                <a:cs typeface="Arial" pitchFamily="34" charset="0"/>
              </a:rPr>
              <a:t>identifierBag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&gt; 	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	&lt;</a:t>
            </a:r>
            <a:r>
              <a:rPr lang="en-US" sz="1600" kern="0" dirty="0" err="1">
                <a:latin typeface="Arial" pitchFamily="34" charset="0"/>
                <a:cs typeface="Arial" pitchFamily="34" charset="0"/>
              </a:rPr>
              <a:t>keyedReference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kern="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tModelKey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=“uddi:02016094-9c03-47e9-a52b-1dec2d0c1454" 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		name="D-U-N-S" value="</a:t>
            </a:r>
            <a:r>
              <a:rPr lang="en-US" sz="1600" dirty="0"/>
              <a:t> 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913360445</a:t>
            </a:r>
            <a:r>
              <a:rPr lang="en-US" sz="1600" dirty="0"/>
              <a:t> 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" /&gt; 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&lt;/</a:t>
            </a:r>
            <a:r>
              <a:rPr lang="en-US" sz="1600" kern="0" dirty="0" err="1">
                <a:latin typeface="Arial" pitchFamily="34" charset="0"/>
                <a:cs typeface="Arial" pitchFamily="34" charset="0"/>
              </a:rPr>
              <a:t>identifierBag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&gt; 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&lt;</a:t>
            </a:r>
            <a:r>
              <a:rPr lang="en-US" sz="1600" kern="0" dirty="0" err="1">
                <a:latin typeface="Arial" pitchFamily="34" charset="0"/>
                <a:cs typeface="Arial" pitchFamily="34" charset="0"/>
              </a:rPr>
              <a:t>categoryBag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&gt; 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	&lt;</a:t>
            </a:r>
            <a:r>
              <a:rPr lang="en-US" sz="1600" kern="0" dirty="0" err="1">
                <a:latin typeface="Arial" pitchFamily="34" charset="0"/>
                <a:cs typeface="Arial" pitchFamily="34" charset="0"/>
              </a:rPr>
              <a:t>keyedReference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kern="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tModelKey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="UUID:C0B9FE13-179F-413D-8A5B-5004DB8E5BB2" 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		name="NAICS" value=“246359" /&gt; 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&lt;/</a:t>
            </a:r>
            <a:r>
              <a:rPr lang="en-US" sz="1600" kern="0" dirty="0" err="1">
                <a:latin typeface="Arial" pitchFamily="34" charset="0"/>
                <a:cs typeface="Arial" pitchFamily="34" charset="0"/>
              </a:rPr>
              <a:t>categoryBag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&gt; 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&lt;/</a:t>
            </a:r>
            <a:r>
              <a:rPr lang="en-US" sz="1600" kern="0" dirty="0" err="1">
                <a:latin typeface="Arial" pitchFamily="34" charset="0"/>
                <a:cs typeface="Arial" pitchFamily="34" charset="0"/>
              </a:rPr>
              <a:t>businessEntity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620000" cy="623888"/>
          </a:xfrm>
        </p:spPr>
        <p:txBody>
          <a:bodyPr/>
          <a:lstStyle/>
          <a:p>
            <a:r>
              <a:rPr lang="en-US" dirty="0" smtClean="0"/>
              <a:t>(2) “</a:t>
            </a:r>
            <a:r>
              <a:rPr lang="en-US" dirty="0" err="1" smtClean="0"/>
              <a:t>businessService</a:t>
            </a:r>
            <a:r>
              <a:rPr lang="en-US" dirty="0" smtClean="0"/>
              <a:t>” Data Structure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4648200"/>
          </a:xfrm>
        </p:spPr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 err="1" smtClean="0">
                <a:solidFill>
                  <a:srgbClr val="0000FF"/>
                </a:solidFill>
              </a:rPr>
              <a:t>businessService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data structure represents an individual </a:t>
            </a:r>
            <a:br>
              <a:rPr lang="en-US" sz="2400" dirty="0" smtClean="0"/>
            </a:br>
            <a:r>
              <a:rPr lang="en-US" sz="2400" dirty="0" smtClean="0">
                <a:solidFill>
                  <a:srgbClr val="0000FF"/>
                </a:solidFill>
              </a:rPr>
              <a:t>Web service </a:t>
            </a:r>
            <a:r>
              <a:rPr lang="en-US" sz="2400" dirty="0" smtClean="0"/>
              <a:t>provided by the business entity (service provider)</a:t>
            </a:r>
          </a:p>
          <a:p>
            <a:r>
              <a:rPr lang="en-US" sz="2400" dirty="0" smtClean="0"/>
              <a:t>Universally Unique Identifiers (UUIDs) are used in the </a:t>
            </a:r>
            <a:r>
              <a:rPr lang="en-US" sz="2400" i="1" dirty="0" err="1" smtClean="0"/>
              <a:t>businessKey</a:t>
            </a:r>
            <a:r>
              <a:rPr lang="en-US" sz="2400" dirty="0" smtClean="0"/>
              <a:t> and </a:t>
            </a:r>
            <a:r>
              <a:rPr lang="en-US" sz="2400" i="1" dirty="0" err="1" smtClean="0"/>
              <a:t>serviceKey</a:t>
            </a:r>
            <a:r>
              <a:rPr lang="en-US" sz="2400" dirty="0" smtClean="0"/>
              <a:t> attributes. </a:t>
            </a:r>
          </a:p>
          <a:p>
            <a:r>
              <a:rPr lang="en-US" sz="2400" dirty="0" smtClean="0"/>
              <a:t>Every business entity and business service is uniquely identified in all UDDI registries through the UUID assigned by the registry when the information is first entered.</a:t>
            </a:r>
          </a:p>
          <a:p>
            <a:r>
              <a:rPr lang="en-US" sz="2400" dirty="0" smtClean="0"/>
              <a:t>A reference is given to the </a:t>
            </a:r>
            <a:r>
              <a:rPr lang="en-US" sz="2400" i="1" dirty="0" err="1" smtClean="0"/>
              <a:t>bindingTemplates</a:t>
            </a:r>
            <a:r>
              <a:rPr lang="en-US" sz="2400" dirty="0" smtClean="0"/>
              <a:t>, which holds the technical service description information related to a given business service.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722313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586BD3-B658-40F0-B380-5A3F48356045}" type="slidenum">
              <a:rPr lang="en-US" smtClean="0">
                <a:solidFill>
                  <a:schemeClr val="tx2"/>
                </a:solidFill>
              </a:rPr>
              <a:pPr/>
              <a:t>24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623888"/>
          </a:xfrm>
        </p:spPr>
        <p:txBody>
          <a:bodyPr/>
          <a:lstStyle/>
          <a:p>
            <a:r>
              <a:rPr lang="en-US" smtClean="0"/>
              <a:t>“businessService” Syntax Definition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722313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500F3D1-41F0-4A9D-A048-19F1369B2B2C}" type="slidenum">
              <a:rPr lang="en-US" smtClean="0">
                <a:solidFill>
                  <a:schemeClr val="tx2"/>
                </a:solidFill>
              </a:rPr>
              <a:pPr/>
              <a:t>25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1748" name="Content Placeholder 2"/>
          <p:cNvSpPr txBox="1">
            <a:spLocks/>
          </p:cNvSpPr>
          <p:nvPr/>
        </p:nvSpPr>
        <p:spPr bwMode="auto">
          <a:xfrm>
            <a:off x="1027113" y="914400"/>
            <a:ext cx="8040687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dirty="0">
                <a:latin typeface="Arial" charset="0"/>
                <a:cs typeface="Arial" charset="0"/>
              </a:rPr>
              <a:t>&lt;element name="</a:t>
            </a:r>
            <a:r>
              <a:rPr lang="en-US" sz="1600" dirty="0" err="1">
                <a:latin typeface="Arial" charset="0"/>
                <a:cs typeface="Arial" charset="0"/>
              </a:rPr>
              <a:t>businessService</a:t>
            </a:r>
            <a:r>
              <a:rPr lang="en-US" sz="1600" dirty="0">
                <a:latin typeface="Arial" charset="0"/>
                <a:cs typeface="Arial" charset="0"/>
              </a:rPr>
              <a:t>" type="</a:t>
            </a:r>
            <a:r>
              <a:rPr lang="en-US" sz="1600" dirty="0" err="1">
                <a:latin typeface="Arial" charset="0"/>
                <a:cs typeface="Arial" charset="0"/>
              </a:rPr>
              <a:t>uddi:businessService</a:t>
            </a:r>
            <a:r>
              <a:rPr lang="en-US" sz="1600" dirty="0">
                <a:latin typeface="Arial" charset="0"/>
                <a:cs typeface="Arial" charset="0"/>
              </a:rPr>
              <a:t>" /&gt; </a:t>
            </a:r>
          </a:p>
          <a:p>
            <a:r>
              <a:rPr lang="en-US" sz="1600" dirty="0">
                <a:latin typeface="Arial" charset="0"/>
                <a:cs typeface="Arial" charset="0"/>
              </a:rPr>
              <a:t>&lt;</a:t>
            </a:r>
            <a:r>
              <a:rPr lang="en-US" sz="1600" dirty="0" err="1">
                <a:latin typeface="Arial" charset="0"/>
                <a:cs typeface="Arial" charset="0"/>
              </a:rPr>
              <a:t>complexType</a:t>
            </a:r>
            <a:r>
              <a:rPr lang="en-US" sz="1600" dirty="0">
                <a:latin typeface="Arial" charset="0"/>
                <a:cs typeface="Arial" charset="0"/>
              </a:rPr>
              <a:t> name="</a:t>
            </a:r>
            <a:r>
              <a:rPr lang="en-US" sz="1600" dirty="0" err="1">
                <a:solidFill>
                  <a:srgbClr val="0000FF"/>
                </a:solidFill>
                <a:latin typeface="Arial" charset="0"/>
                <a:cs typeface="Arial" charset="0"/>
              </a:rPr>
              <a:t>businessService</a:t>
            </a:r>
            <a:r>
              <a:rPr lang="en-US" sz="1600" dirty="0">
                <a:latin typeface="Arial" charset="0"/>
                <a:cs typeface="Arial" charset="0"/>
              </a:rPr>
              <a:t>"&gt;</a:t>
            </a:r>
          </a:p>
          <a:p>
            <a:r>
              <a:rPr lang="en-US" sz="1600" dirty="0">
                <a:latin typeface="Arial" charset="0"/>
                <a:cs typeface="Arial" charset="0"/>
              </a:rPr>
              <a:t>	&lt;attribute name="</a:t>
            </a:r>
            <a:r>
              <a:rPr lang="en-US" sz="1600" dirty="0" err="1">
                <a:solidFill>
                  <a:srgbClr val="990000"/>
                </a:solidFill>
                <a:latin typeface="Arial" charset="0"/>
                <a:cs typeface="Arial" charset="0"/>
              </a:rPr>
              <a:t>serviceKey</a:t>
            </a:r>
            <a:r>
              <a:rPr lang="en-US" sz="1600" dirty="0">
                <a:latin typeface="Arial" charset="0"/>
                <a:cs typeface="Arial" charset="0"/>
              </a:rPr>
              <a:t>" type="</a:t>
            </a:r>
            <a:r>
              <a:rPr lang="en-US" sz="1600" dirty="0" err="1">
                <a:latin typeface="Arial" charset="0"/>
                <a:cs typeface="Arial" charset="0"/>
              </a:rPr>
              <a:t>uddi:serviceKey</a:t>
            </a:r>
            <a:r>
              <a:rPr lang="en-US" sz="1600" dirty="0">
                <a:latin typeface="Arial" charset="0"/>
                <a:cs typeface="Arial" charset="0"/>
              </a:rPr>
              <a:t>" use="required" /&gt; </a:t>
            </a:r>
          </a:p>
          <a:p>
            <a:r>
              <a:rPr lang="en-US" sz="1600" dirty="0">
                <a:latin typeface="Arial" charset="0"/>
                <a:cs typeface="Arial" charset="0"/>
              </a:rPr>
              <a:t>	&lt;attribute name="</a:t>
            </a:r>
            <a:r>
              <a:rPr lang="en-US" sz="1600" dirty="0" err="1">
                <a:solidFill>
                  <a:srgbClr val="990000"/>
                </a:solidFill>
                <a:latin typeface="Arial" charset="0"/>
                <a:cs typeface="Arial" charset="0"/>
              </a:rPr>
              <a:t>businessKey</a:t>
            </a:r>
            <a:r>
              <a:rPr lang="en-US" sz="1600" dirty="0">
                <a:latin typeface="Arial" charset="0"/>
                <a:cs typeface="Arial" charset="0"/>
              </a:rPr>
              <a:t>" type="</a:t>
            </a:r>
            <a:r>
              <a:rPr lang="en-US" sz="1600" dirty="0" err="1">
                <a:latin typeface="Arial" charset="0"/>
                <a:cs typeface="Arial" charset="0"/>
              </a:rPr>
              <a:t>uddi:businessKey</a:t>
            </a:r>
            <a:r>
              <a:rPr lang="en-US" sz="1600" dirty="0">
                <a:latin typeface="Arial" charset="0"/>
                <a:cs typeface="Arial" charset="0"/>
              </a:rPr>
              <a:t>" use="optional" /&gt; </a:t>
            </a:r>
          </a:p>
          <a:p>
            <a:r>
              <a:rPr lang="en-US" sz="1600" dirty="0">
                <a:latin typeface="Arial" charset="0"/>
                <a:cs typeface="Arial" charset="0"/>
              </a:rPr>
              <a:t>  	&lt;sequence&gt;</a:t>
            </a:r>
          </a:p>
          <a:p>
            <a:r>
              <a:rPr lang="en-US" sz="1600" dirty="0">
                <a:latin typeface="Arial" charset="0"/>
                <a:cs typeface="Arial" charset="0"/>
              </a:rPr>
              <a:t>    		&lt;element ref="</a:t>
            </a:r>
            <a:r>
              <a:rPr lang="en-US" sz="1600" dirty="0" err="1">
                <a:latin typeface="Arial" charset="0"/>
                <a:cs typeface="Arial" charset="0"/>
              </a:rPr>
              <a:t>uddi:</a:t>
            </a:r>
            <a:r>
              <a:rPr lang="en-US" sz="1600" dirty="0" err="1">
                <a:solidFill>
                  <a:srgbClr val="0000FF"/>
                </a:solidFill>
                <a:latin typeface="Arial" charset="0"/>
                <a:cs typeface="Arial" charset="0"/>
              </a:rPr>
              <a:t>name</a:t>
            </a:r>
            <a:r>
              <a:rPr lang="en-US" sz="1600" dirty="0">
                <a:latin typeface="Arial" charset="0"/>
                <a:cs typeface="Arial" charset="0"/>
              </a:rPr>
              <a:t>" </a:t>
            </a:r>
            <a:r>
              <a:rPr lang="en-US" sz="1600" dirty="0" err="1">
                <a:latin typeface="Arial" charset="0"/>
                <a:cs typeface="Arial" charset="0"/>
              </a:rPr>
              <a:t>minOccurs</a:t>
            </a:r>
            <a:r>
              <a:rPr lang="en-US" sz="1600" dirty="0">
                <a:latin typeface="Arial" charset="0"/>
                <a:cs typeface="Arial" charset="0"/>
              </a:rPr>
              <a:t>="0" </a:t>
            </a:r>
            <a:r>
              <a:rPr lang="en-US" sz="1600" dirty="0" err="1">
                <a:latin typeface="Arial" charset="0"/>
                <a:cs typeface="Arial" charset="0"/>
              </a:rPr>
              <a:t>maxOccurs</a:t>
            </a:r>
            <a:r>
              <a:rPr lang="en-US" sz="1600" dirty="0">
                <a:latin typeface="Arial" charset="0"/>
                <a:cs typeface="Arial" charset="0"/>
              </a:rPr>
              <a:t>="unbounded" /&gt; </a:t>
            </a:r>
          </a:p>
          <a:p>
            <a:r>
              <a:rPr lang="en-US" sz="1600" dirty="0">
                <a:latin typeface="Arial" charset="0"/>
                <a:cs typeface="Arial" charset="0"/>
              </a:rPr>
              <a:t>    		&lt;element ref="</a:t>
            </a:r>
            <a:r>
              <a:rPr lang="en-US" sz="1600" dirty="0" err="1">
                <a:latin typeface="Arial" charset="0"/>
                <a:cs typeface="Arial" charset="0"/>
              </a:rPr>
              <a:t>uddi:</a:t>
            </a:r>
            <a:r>
              <a:rPr lang="en-US" sz="1600" dirty="0" err="1">
                <a:solidFill>
                  <a:srgbClr val="0000FF"/>
                </a:solidFill>
                <a:latin typeface="Arial" charset="0"/>
                <a:cs typeface="Arial" charset="0"/>
              </a:rPr>
              <a:t>description</a:t>
            </a:r>
            <a:r>
              <a:rPr lang="en-US" sz="1600" dirty="0">
                <a:latin typeface="Arial" charset="0"/>
                <a:cs typeface="Arial" charset="0"/>
              </a:rPr>
              <a:t>" </a:t>
            </a:r>
            <a:r>
              <a:rPr lang="en-US" sz="1600" dirty="0" err="1">
                <a:latin typeface="Arial" charset="0"/>
                <a:cs typeface="Arial" charset="0"/>
              </a:rPr>
              <a:t>minOccurs</a:t>
            </a:r>
            <a:r>
              <a:rPr lang="en-US" sz="1600" dirty="0">
                <a:latin typeface="Arial" charset="0"/>
                <a:cs typeface="Arial" charset="0"/>
              </a:rPr>
              <a:t>="0" </a:t>
            </a:r>
            <a:r>
              <a:rPr lang="en-US" sz="1600" dirty="0" err="1">
                <a:latin typeface="Arial" charset="0"/>
                <a:cs typeface="Arial" charset="0"/>
              </a:rPr>
              <a:t>maxOccurs</a:t>
            </a:r>
            <a:r>
              <a:rPr lang="en-US" sz="1600" dirty="0">
                <a:latin typeface="Arial" charset="0"/>
                <a:cs typeface="Arial" charset="0"/>
              </a:rPr>
              <a:t>="unbounded" /&gt; </a:t>
            </a:r>
          </a:p>
          <a:p>
            <a:r>
              <a:rPr lang="en-US" sz="1600" dirty="0">
                <a:latin typeface="Arial" charset="0"/>
                <a:cs typeface="Arial" charset="0"/>
              </a:rPr>
              <a:t>    		&lt;element ref="</a:t>
            </a:r>
            <a:r>
              <a:rPr lang="en-US" sz="1600" dirty="0" err="1">
                <a:latin typeface="Arial" charset="0"/>
                <a:cs typeface="Arial" charset="0"/>
              </a:rPr>
              <a:t>uddi:</a:t>
            </a:r>
            <a:r>
              <a:rPr lang="en-US" sz="1600" dirty="0" err="1">
                <a:solidFill>
                  <a:srgbClr val="0000FF"/>
                </a:solidFill>
                <a:latin typeface="Arial" charset="0"/>
                <a:cs typeface="Arial" charset="0"/>
              </a:rPr>
              <a:t>bindingTemplates</a:t>
            </a:r>
            <a:r>
              <a:rPr lang="en-US" sz="1600" dirty="0">
                <a:latin typeface="Arial" charset="0"/>
                <a:cs typeface="Arial" charset="0"/>
              </a:rPr>
              <a:t>" </a:t>
            </a:r>
            <a:r>
              <a:rPr lang="en-US" sz="1600" dirty="0" err="1">
                <a:latin typeface="Arial" charset="0"/>
                <a:cs typeface="Arial" charset="0"/>
              </a:rPr>
              <a:t>minOccurs</a:t>
            </a:r>
            <a:r>
              <a:rPr lang="en-US" sz="1600" dirty="0">
                <a:latin typeface="Arial" charset="0"/>
                <a:cs typeface="Arial" charset="0"/>
              </a:rPr>
              <a:t>="0" /&gt; </a:t>
            </a:r>
          </a:p>
          <a:p>
            <a:r>
              <a:rPr lang="en-US" sz="1600" dirty="0">
                <a:latin typeface="Arial" charset="0"/>
                <a:cs typeface="Arial" charset="0"/>
              </a:rPr>
              <a:t>    		&lt;element ref="</a:t>
            </a:r>
            <a:r>
              <a:rPr lang="en-US" sz="1600" dirty="0" err="1">
                <a:latin typeface="Arial" charset="0"/>
                <a:cs typeface="Arial" charset="0"/>
              </a:rPr>
              <a:t>uddi:</a:t>
            </a:r>
            <a:r>
              <a:rPr lang="en-US" sz="1600" dirty="0" err="1">
                <a:solidFill>
                  <a:srgbClr val="0000FF"/>
                </a:solidFill>
                <a:latin typeface="Arial" charset="0"/>
                <a:cs typeface="Arial" charset="0"/>
              </a:rPr>
              <a:t>categoryBag</a:t>
            </a:r>
            <a:r>
              <a:rPr lang="en-US" sz="1600" dirty="0">
                <a:latin typeface="Arial" charset="0"/>
                <a:cs typeface="Arial" charset="0"/>
              </a:rPr>
              <a:t>" </a:t>
            </a:r>
            <a:r>
              <a:rPr lang="en-US" sz="1600" dirty="0" err="1">
                <a:latin typeface="Arial" charset="0"/>
                <a:cs typeface="Arial" charset="0"/>
              </a:rPr>
              <a:t>minOccurs</a:t>
            </a:r>
            <a:r>
              <a:rPr lang="en-US" sz="1600" dirty="0">
                <a:latin typeface="Arial" charset="0"/>
                <a:cs typeface="Arial" charset="0"/>
              </a:rPr>
              <a:t>="0" /&gt; </a:t>
            </a:r>
          </a:p>
          <a:p>
            <a:r>
              <a:rPr lang="en-US" sz="1600" dirty="0">
                <a:latin typeface="Arial" charset="0"/>
                <a:cs typeface="Arial" charset="0"/>
              </a:rPr>
              <a:t>  	&lt;/sequence&gt;</a:t>
            </a:r>
          </a:p>
          <a:p>
            <a:r>
              <a:rPr lang="en-US" sz="1600" dirty="0">
                <a:latin typeface="Arial" charset="0"/>
                <a:cs typeface="Arial" charset="0"/>
              </a:rPr>
              <a:t>&lt;/</a:t>
            </a:r>
            <a:r>
              <a:rPr lang="en-US" sz="1600" dirty="0" err="1">
                <a:latin typeface="Arial" charset="0"/>
                <a:cs typeface="Arial" charset="0"/>
              </a:rPr>
              <a:t>complexType</a:t>
            </a:r>
            <a:r>
              <a:rPr lang="en-US" sz="1600" dirty="0">
                <a:latin typeface="Arial" charset="0"/>
                <a:cs typeface="Arial" charset="0"/>
              </a:rPr>
              <a:t>&gt;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066800" y="3962400"/>
            <a:ext cx="7924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3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businessService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serviceKey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uuid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: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C0B9FE13-179F-413D-8A5B-5004DB8E5BB2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businessKey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="uuid: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01F83FCE-54AC-4C39-B274-C4A390B8EE8C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"&gt; </a:t>
            </a:r>
          </a:p>
          <a:p>
            <a:pPr>
              <a:spcBef>
                <a:spcPts val="3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&lt;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name&gt;Encryption&lt;/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name&gt; </a:t>
            </a:r>
          </a:p>
          <a:p>
            <a:pPr>
              <a:spcBef>
                <a:spcPts val="3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&lt;description&gt;</a:t>
            </a:r>
          </a:p>
          <a:p>
            <a:pPr>
              <a:spcBef>
                <a:spcPts val="3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1600" dirty="0">
                <a:latin typeface="Arial" charset="0"/>
                <a:cs typeface="Arial" charset="0"/>
              </a:rPr>
              <a:t> </a:t>
            </a:r>
            <a:r>
              <a:rPr lang="en-US" sz="1600" dirty="0" smtClean="0">
                <a:latin typeface="Arial" charset="0"/>
                <a:cs typeface="Arial" charset="0"/>
              </a:rPr>
              <a:t>A service for </a:t>
            </a:r>
            <a:r>
              <a:rPr lang="en-US" sz="1600" dirty="0">
                <a:latin typeface="Arial" charset="0"/>
                <a:cs typeface="Arial" charset="0"/>
              </a:rPr>
              <a:t>string encryption and description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3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&lt;/description&gt; </a:t>
            </a:r>
          </a:p>
          <a:p>
            <a:pPr>
              <a:spcBef>
                <a:spcPts val="3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bindingTemplate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&gt; ... &lt;/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bindingTemplate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&gt; </a:t>
            </a:r>
          </a:p>
          <a:p>
            <a:pPr>
              <a:spcBef>
                <a:spcPts val="3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&lt;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categoryBag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&gt;  … &lt;/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categoryBag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&gt; </a:t>
            </a:r>
          </a:p>
          <a:p>
            <a:pPr>
              <a:spcBef>
                <a:spcPts val="3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&lt;/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businessService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 rot="-5400000">
            <a:off x="-351631" y="5028406"/>
            <a:ext cx="1379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Instance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 rot="-5400000">
            <a:off x="-283786" y="2035678"/>
            <a:ext cx="13195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Schema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7456010" y="2957084"/>
            <a:ext cx="1535590" cy="699601"/>
          </a:xfrm>
          <a:prstGeom prst="wedgeRoundRectCallout">
            <a:avLst>
              <a:gd name="adj1" fmla="val -62204"/>
              <a:gd name="adj2" fmla="val -81783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You can have multiple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8" grpId="0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620000" cy="623888"/>
          </a:xfrm>
        </p:spPr>
        <p:txBody>
          <a:bodyPr/>
          <a:lstStyle/>
          <a:p>
            <a:r>
              <a:rPr lang="en-US" dirty="0" smtClean="0"/>
              <a:t>(3) “</a:t>
            </a:r>
            <a:r>
              <a:rPr lang="en-US" dirty="0" err="1" smtClean="0"/>
              <a:t>bindingTemplate</a:t>
            </a:r>
            <a:r>
              <a:rPr lang="en-US" dirty="0" smtClean="0"/>
              <a:t>” Data Structure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81600"/>
          </a:xfrm>
        </p:spPr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 err="1" smtClean="0">
                <a:solidFill>
                  <a:srgbClr val="0000FF"/>
                </a:solidFill>
              </a:rPr>
              <a:t>bindingTemplate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is the technical descriptions of a Web service represented by the </a:t>
            </a:r>
            <a:r>
              <a:rPr lang="en-US" sz="2400" dirty="0" err="1" smtClean="0"/>
              <a:t>businessService</a:t>
            </a:r>
            <a:r>
              <a:rPr lang="en-US" sz="2400" dirty="0" smtClean="0"/>
              <a:t> data structure. </a:t>
            </a:r>
          </a:p>
          <a:p>
            <a:r>
              <a:rPr lang="en-US" sz="2400" dirty="0" smtClean="0"/>
              <a:t>The same Web service may have multiple binding templates. Each binding template links to an actual implementation of the Web service.</a:t>
            </a:r>
          </a:p>
          <a:p>
            <a:pPr lvl="1"/>
            <a:r>
              <a:rPr lang="en-US" sz="2400" dirty="0" smtClean="0"/>
              <a:t>Java implementation</a:t>
            </a:r>
          </a:p>
          <a:p>
            <a:pPr lvl="1"/>
            <a:r>
              <a:rPr lang="en-US" sz="2400" dirty="0" smtClean="0"/>
              <a:t>C# implementation in .</a:t>
            </a:r>
            <a:r>
              <a:rPr lang="en-US" sz="2400" dirty="0" err="1" smtClean="0"/>
              <a:t>asmx</a:t>
            </a:r>
            <a:r>
              <a:rPr lang="en-US" sz="2400" dirty="0" smtClean="0"/>
              <a:t> or .svc, </a:t>
            </a:r>
          </a:p>
          <a:p>
            <a:pPr lvl="1"/>
            <a:r>
              <a:rPr lang="en-US" sz="2400" dirty="0" smtClean="0"/>
              <a:t>Workflow</a:t>
            </a:r>
            <a:r>
              <a:rPr lang="en-US" sz="2400" dirty="0"/>
              <a:t> implementation in</a:t>
            </a:r>
            <a:r>
              <a:rPr lang="en-US" sz="2400" dirty="0" smtClean="0"/>
              <a:t> .</a:t>
            </a:r>
            <a:r>
              <a:rPr lang="en-US" sz="2400" dirty="0" err="1" smtClean="0"/>
              <a:t>xamlx</a:t>
            </a:r>
            <a:r>
              <a:rPr lang="en-US" sz="2400" dirty="0" smtClean="0"/>
              <a:t> (text Chapter 7)</a:t>
            </a:r>
          </a:p>
          <a:p>
            <a:r>
              <a:rPr lang="en-US" sz="2400" dirty="0" smtClean="0"/>
              <a:t>Because a Web service may have multiple binding templates, the service may be bound to a different set of </a:t>
            </a:r>
            <a:r>
              <a:rPr lang="en-US" sz="2400" b="1" dirty="0" smtClean="0"/>
              <a:t>protocols</a:t>
            </a:r>
            <a:r>
              <a:rPr lang="en-US" sz="2400" dirty="0" smtClean="0"/>
              <a:t> or a different </a:t>
            </a:r>
            <a:r>
              <a:rPr lang="en-US" sz="2400" b="1" dirty="0" smtClean="0"/>
              <a:t>URL address</a:t>
            </a:r>
          </a:p>
          <a:p>
            <a:pPr lvl="1"/>
            <a:r>
              <a:rPr lang="en-US" sz="2400" dirty="0" smtClean="0"/>
              <a:t>SOAP Binding</a:t>
            </a:r>
          </a:p>
          <a:p>
            <a:pPr lvl="1"/>
            <a:r>
              <a:rPr lang="en-US" sz="2400" dirty="0" smtClean="0"/>
              <a:t>MIME binding (MIME: Multipurpose Internet Mail Extension)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722313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7C84128-CFF6-4FFF-BB28-B49FED66DA45}" type="slidenum">
              <a:rPr lang="en-US" smtClean="0">
                <a:solidFill>
                  <a:schemeClr val="tx2"/>
                </a:solidFill>
              </a:rPr>
              <a:pPr/>
              <a:t>26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623888"/>
          </a:xfrm>
        </p:spPr>
        <p:txBody>
          <a:bodyPr/>
          <a:lstStyle/>
          <a:p>
            <a:r>
              <a:rPr lang="en-US" smtClean="0"/>
              <a:t>“bindingTemplate” Syntax Definition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722313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8C44E87-1F13-46E1-A841-7EB56D7F460C}" type="slidenum">
              <a:rPr lang="en-US" smtClean="0">
                <a:solidFill>
                  <a:schemeClr val="tx2"/>
                </a:solidFill>
              </a:rPr>
              <a:pPr/>
              <a:t>27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3796" name="Content Placeholder 2"/>
          <p:cNvSpPr txBox="1">
            <a:spLocks/>
          </p:cNvSpPr>
          <p:nvPr/>
        </p:nvSpPr>
        <p:spPr bwMode="auto">
          <a:xfrm>
            <a:off x="705537" y="1905000"/>
            <a:ext cx="8040688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>
                <a:latin typeface="Arial" charset="0"/>
                <a:cs typeface="Arial" charset="0"/>
              </a:rPr>
              <a:t>&lt;element name="bindingTemplate" type="uddi:bindingTemplate" /&gt; </a:t>
            </a:r>
          </a:p>
          <a:p>
            <a:r>
              <a:rPr lang="en-US" sz="1600">
                <a:latin typeface="Arial" charset="0"/>
                <a:cs typeface="Arial" charset="0"/>
              </a:rPr>
              <a:t>&lt;complexType name="bindingTemplate"&gt;</a:t>
            </a:r>
          </a:p>
          <a:p>
            <a:r>
              <a:rPr lang="en-US" sz="1600">
                <a:latin typeface="Arial" charset="0"/>
                <a:cs typeface="Arial" charset="0"/>
              </a:rPr>
              <a:t> 	&lt;attribute name="serviceKey" type="uddi:serviceKey" use="optional" /&gt; </a:t>
            </a:r>
          </a:p>
          <a:p>
            <a:r>
              <a:rPr lang="en-US" sz="1600">
                <a:latin typeface="Arial" charset="0"/>
                <a:cs typeface="Arial" charset="0"/>
              </a:rPr>
              <a:t> 	&lt;attribute name="</a:t>
            </a:r>
            <a:r>
              <a:rPr lang="en-US" sz="1600">
                <a:solidFill>
                  <a:srgbClr val="C00000"/>
                </a:solidFill>
                <a:latin typeface="Arial" charset="0"/>
                <a:cs typeface="Arial" charset="0"/>
              </a:rPr>
              <a:t>bindingKey</a:t>
            </a:r>
            <a:r>
              <a:rPr lang="en-US" sz="1600">
                <a:latin typeface="Arial" charset="0"/>
                <a:cs typeface="Arial" charset="0"/>
              </a:rPr>
              <a:t>" type="uddi:bindingKey" use="</a:t>
            </a:r>
            <a:r>
              <a:rPr lang="en-US" sz="1600">
                <a:solidFill>
                  <a:srgbClr val="C00000"/>
                </a:solidFill>
                <a:latin typeface="Arial" charset="0"/>
                <a:cs typeface="Arial" charset="0"/>
              </a:rPr>
              <a:t>required</a:t>
            </a:r>
            <a:r>
              <a:rPr lang="en-US" sz="1600">
                <a:latin typeface="Arial" charset="0"/>
                <a:cs typeface="Arial" charset="0"/>
              </a:rPr>
              <a:t>" /&gt;</a:t>
            </a:r>
          </a:p>
          <a:p>
            <a:r>
              <a:rPr lang="en-US" sz="1600">
                <a:latin typeface="Arial" charset="0"/>
                <a:cs typeface="Arial" charset="0"/>
              </a:rPr>
              <a:t>  	&lt;sequence&gt;</a:t>
            </a:r>
          </a:p>
          <a:p>
            <a:r>
              <a:rPr lang="en-US" sz="1600">
                <a:latin typeface="Arial" charset="0"/>
                <a:cs typeface="Arial" charset="0"/>
              </a:rPr>
              <a:t>    		&lt;element ref="uddi:description" minOccurs="0" maxOccurs="unbounded" /&gt; </a:t>
            </a:r>
          </a:p>
          <a:p>
            <a:r>
              <a:rPr lang="en-US" sz="1600">
                <a:latin typeface="Arial" charset="0"/>
                <a:cs typeface="Arial" charset="0"/>
              </a:rPr>
              <a:t>    		&lt;choice&gt;</a:t>
            </a:r>
          </a:p>
          <a:p>
            <a:r>
              <a:rPr lang="en-US" sz="1600">
                <a:latin typeface="Arial" charset="0"/>
                <a:cs typeface="Arial" charset="0"/>
              </a:rPr>
              <a:t>      			&lt;element ref="</a:t>
            </a:r>
            <a:r>
              <a:rPr lang="en-US" sz="1600">
                <a:solidFill>
                  <a:srgbClr val="C00000"/>
                </a:solidFill>
                <a:latin typeface="Arial" charset="0"/>
                <a:cs typeface="Arial" charset="0"/>
              </a:rPr>
              <a:t>uddi:accessPoint</a:t>
            </a:r>
            <a:r>
              <a:rPr lang="en-US" sz="1600">
                <a:latin typeface="Arial" charset="0"/>
                <a:cs typeface="Arial" charset="0"/>
              </a:rPr>
              <a:t>" /&gt; </a:t>
            </a:r>
          </a:p>
          <a:p>
            <a:r>
              <a:rPr lang="en-US" sz="1600">
                <a:latin typeface="Arial" charset="0"/>
                <a:cs typeface="Arial" charset="0"/>
              </a:rPr>
              <a:t>      			&lt;element ref="uddi:hostingRedirector" /&gt; </a:t>
            </a:r>
          </a:p>
          <a:p>
            <a:r>
              <a:rPr lang="en-US" sz="1600">
                <a:latin typeface="Arial" charset="0"/>
                <a:cs typeface="Arial" charset="0"/>
              </a:rPr>
              <a:t>    		&lt;/choice&gt;</a:t>
            </a:r>
          </a:p>
          <a:p>
            <a:r>
              <a:rPr lang="en-US" sz="1600">
                <a:latin typeface="Arial" charset="0"/>
                <a:cs typeface="Arial" charset="0"/>
              </a:rPr>
              <a:t>    		&lt;element ref="uddi:tModelInstanceDetails" /&gt; </a:t>
            </a:r>
          </a:p>
          <a:p>
            <a:r>
              <a:rPr lang="en-US" sz="1600">
                <a:latin typeface="Arial" charset="0"/>
                <a:cs typeface="Arial" charset="0"/>
              </a:rPr>
              <a:t>  	&lt;/sequence&gt;</a:t>
            </a:r>
          </a:p>
          <a:p>
            <a:r>
              <a:rPr lang="en-US" sz="1600">
                <a:latin typeface="Arial" charset="0"/>
                <a:cs typeface="Arial" charset="0"/>
              </a:rPr>
              <a:t>&lt;/complexType&gt;</a:t>
            </a:r>
          </a:p>
        </p:txBody>
      </p:sp>
      <p:sp>
        <p:nvSpPr>
          <p:cNvPr id="33797" name="TextBox 5"/>
          <p:cNvSpPr txBox="1">
            <a:spLocks noChangeArrowheads="1"/>
          </p:cNvSpPr>
          <p:nvPr/>
        </p:nvSpPr>
        <p:spPr bwMode="auto">
          <a:xfrm>
            <a:off x="1371600" y="801688"/>
            <a:ext cx="59578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XML Schema (XMLS) is a language used to define the syntax of other languages and data structure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 rot="-5400000">
            <a:off x="-321986" y="3295921"/>
            <a:ext cx="13195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Schema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620000" cy="623888"/>
          </a:xfrm>
        </p:spPr>
        <p:txBody>
          <a:bodyPr/>
          <a:lstStyle/>
          <a:p>
            <a:r>
              <a:rPr lang="en-US" smtClean="0"/>
              <a:t>“bindingTemplate” Example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722313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2038FEE-64C8-436F-AA20-1AD7B167EBA9}" type="slidenum">
              <a:rPr lang="en-US" smtClean="0">
                <a:solidFill>
                  <a:schemeClr val="tx2"/>
                </a:solidFill>
              </a:rPr>
              <a:pPr/>
              <a:t>28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65113" y="1219200"/>
            <a:ext cx="8878887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endParaRPr lang="en-US" sz="16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Content Placeholder 5"/>
          <p:cNvSpPr>
            <a:spLocks noGrp="1"/>
          </p:cNvSpPr>
          <p:nvPr>
            <p:ph idx="1"/>
          </p:nvPr>
        </p:nvSpPr>
        <p:spPr>
          <a:xfrm>
            <a:off x="265113" y="990600"/>
            <a:ext cx="8689975" cy="5562600"/>
          </a:xfrm>
        </p:spPr>
        <p:txBody>
          <a:bodyPr/>
          <a:lstStyle/>
          <a:p>
            <a:pPr marL="0" indent="0">
              <a:spcBef>
                <a:spcPts val="100"/>
              </a:spcBef>
              <a:buFont typeface="Wingdings" pitchFamily="2" charset="2"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</a:pPr>
            <a:r>
              <a:rPr lang="en-US" sz="1600" dirty="0" smtClean="0">
                <a:latin typeface="Arial" charset="0"/>
                <a:cs typeface="Arial" charset="0"/>
              </a:rPr>
              <a:t>&lt;</a:t>
            </a:r>
            <a:r>
              <a:rPr lang="en-US" sz="1600" dirty="0" err="1" smtClean="0">
                <a:latin typeface="Arial" charset="0"/>
                <a:cs typeface="Arial" charset="0"/>
              </a:rPr>
              <a:t>bindingTemplate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serviceKey</a:t>
            </a:r>
            <a:r>
              <a:rPr lang="en-US" sz="1600" dirty="0" smtClean="0">
                <a:latin typeface="Arial" charset="0"/>
                <a:cs typeface="Arial" charset="0"/>
              </a:rPr>
              <a:t>="uuid:c1acf26d-9672-4404-9d70-39b756e62ab4"   </a:t>
            </a:r>
            <a:br>
              <a:rPr lang="en-US" sz="1600" dirty="0" smtClean="0">
                <a:latin typeface="Arial" charset="0"/>
                <a:cs typeface="Arial" charset="0"/>
              </a:rPr>
            </a:br>
            <a:r>
              <a:rPr lang="en-US" sz="1600" dirty="0" smtClean="0">
                <a:latin typeface="Arial" charset="0"/>
                <a:cs typeface="Arial" charset="0"/>
              </a:rPr>
              <a:t>       </a:t>
            </a:r>
            <a:r>
              <a:rPr lang="en-US" sz="1600" dirty="0" err="1" smtClean="0">
                <a:latin typeface="Arial" charset="0"/>
                <a:cs typeface="Arial" charset="0"/>
              </a:rPr>
              <a:t>bindingKey</a:t>
            </a:r>
            <a:r>
              <a:rPr lang="en-US" sz="1600" dirty="0" smtClean="0">
                <a:latin typeface="Arial" charset="0"/>
                <a:cs typeface="Arial" charset="0"/>
              </a:rPr>
              <a:t>="uuid:67153d5b-3659-afb4-8510-adda2c034649"&gt; 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</a:pPr>
            <a:r>
              <a:rPr lang="en-US" sz="1600" dirty="0" smtClean="0">
                <a:latin typeface="Arial" charset="0"/>
                <a:cs typeface="Arial" charset="0"/>
              </a:rPr>
              <a:t>	&lt;description&gt;</a:t>
            </a:r>
            <a:r>
              <a:rPr lang="en-US" sz="160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SOAP Binding</a:t>
            </a:r>
            <a:r>
              <a:rPr lang="en-US" sz="1600" dirty="0" smtClean="0">
                <a:latin typeface="Arial" charset="0"/>
                <a:cs typeface="Arial" charset="0"/>
              </a:rPr>
              <a:t>&lt;/description&gt; 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</a:pPr>
            <a:r>
              <a:rPr lang="en-US" sz="1600" dirty="0" smtClean="0">
                <a:latin typeface="Arial" charset="0"/>
                <a:cs typeface="Arial" charset="0"/>
              </a:rPr>
              <a:t>	&lt;</a:t>
            </a:r>
            <a:r>
              <a:rPr lang="en-US" sz="1600" dirty="0" err="1" smtClean="0">
                <a:latin typeface="Arial" charset="0"/>
                <a:cs typeface="Arial" charset="0"/>
              </a:rPr>
              <a:t>accessPoint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URLType</a:t>
            </a:r>
            <a:r>
              <a:rPr lang="en-US" sz="1600" dirty="0" smtClean="0">
                <a:latin typeface="Arial" charset="0"/>
                <a:cs typeface="Arial" charset="0"/>
              </a:rPr>
              <a:t>="http"&gt; </a:t>
            </a:r>
          </a:p>
          <a:p>
            <a:pPr marL="0" indent="0">
              <a:spcBef>
                <a:spcPts val="100"/>
              </a:spcBef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</a:pPr>
            <a:r>
              <a:rPr lang="en-US" sz="1600" dirty="0" smtClean="0">
                <a:latin typeface="Arial" charset="0"/>
                <a:cs typeface="Arial" charset="0"/>
              </a:rPr>
              <a:t>		 </a:t>
            </a:r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http://venus.eas.asu.edu/WSRepository/Services/EncryptionWcf/Service.svc </a:t>
            </a:r>
            <a:endParaRPr lang="en-US" sz="1600" dirty="0" smtClean="0">
              <a:solidFill>
                <a:srgbClr val="C00000"/>
              </a:solidFill>
              <a:latin typeface="Arial" charset="0"/>
              <a:cs typeface="Arial" charset="0"/>
            </a:endParaRPr>
          </a:p>
          <a:p>
            <a:pPr marL="0" indent="0">
              <a:spcBef>
                <a:spcPts val="100"/>
              </a:spcBef>
              <a:buFont typeface="Wingdings" pitchFamily="2" charset="2"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</a:pPr>
            <a:r>
              <a:rPr lang="en-US" sz="1600" dirty="0" smtClean="0">
                <a:latin typeface="Arial" charset="0"/>
                <a:cs typeface="Arial" charset="0"/>
              </a:rPr>
              <a:t>	&lt;/</a:t>
            </a:r>
            <a:r>
              <a:rPr lang="en-US" sz="1600" dirty="0" err="1" smtClean="0">
                <a:latin typeface="Arial" charset="0"/>
                <a:cs typeface="Arial" charset="0"/>
              </a:rPr>
              <a:t>accessPoint</a:t>
            </a:r>
            <a:r>
              <a:rPr lang="en-US" sz="1600" dirty="0" smtClean="0">
                <a:latin typeface="Arial" charset="0"/>
                <a:cs typeface="Arial" charset="0"/>
              </a:rPr>
              <a:t>&gt; 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</a:pPr>
            <a:r>
              <a:rPr lang="en-US" sz="16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	&lt;</a:t>
            </a:r>
            <a:r>
              <a:rPr lang="en-US" sz="1600" dirty="0" err="1" smtClean="0">
                <a:solidFill>
                  <a:srgbClr val="0070C0"/>
                </a:solidFill>
                <a:latin typeface="Arial" charset="0"/>
                <a:cs typeface="Arial" charset="0"/>
              </a:rPr>
              <a:t>tModelInstanceDetails</a:t>
            </a:r>
            <a:r>
              <a:rPr lang="en-US" sz="16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&gt; 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</a:pPr>
            <a:r>
              <a:rPr lang="en-US" sz="16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		&lt;</a:t>
            </a:r>
            <a:r>
              <a:rPr lang="en-US" sz="1600" dirty="0" err="1" smtClean="0">
                <a:solidFill>
                  <a:srgbClr val="0070C0"/>
                </a:solidFill>
                <a:latin typeface="Arial" charset="0"/>
                <a:cs typeface="Arial" charset="0"/>
              </a:rPr>
              <a:t>tModelInstanceInfo</a:t>
            </a:r>
            <a:r>
              <a:rPr lang="en-US" sz="16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Arial" charset="0"/>
                <a:cs typeface="Arial" charset="0"/>
              </a:rPr>
              <a:t>tModelKey</a:t>
            </a:r>
            <a:r>
              <a:rPr lang="en-US" sz="16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="uddi:02016094-9c03-47e9-a52b-1dec2d0c1454"&gt; 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</a:pPr>
            <a:r>
              <a:rPr lang="en-US" sz="16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			&lt;</a:t>
            </a:r>
            <a:r>
              <a:rPr lang="en-US" sz="1600" dirty="0" err="1" smtClean="0">
                <a:solidFill>
                  <a:srgbClr val="0070C0"/>
                </a:solidFill>
                <a:latin typeface="Arial" charset="0"/>
                <a:cs typeface="Arial" charset="0"/>
              </a:rPr>
              <a:t>instanceDetails</a:t>
            </a:r>
            <a:r>
              <a:rPr lang="en-US" sz="16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&gt; 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</a:pPr>
            <a:r>
              <a:rPr lang="en-US" sz="16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				&lt;</a:t>
            </a:r>
            <a:r>
              <a:rPr lang="en-US" sz="1600" dirty="0" err="1" smtClean="0">
                <a:solidFill>
                  <a:srgbClr val="0070C0"/>
                </a:solidFill>
                <a:latin typeface="Arial" charset="0"/>
                <a:cs typeface="Arial" charset="0"/>
              </a:rPr>
              <a:t>overviewDoc</a:t>
            </a:r>
            <a:r>
              <a:rPr lang="en-US" sz="16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&gt; 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</a:pPr>
            <a:r>
              <a:rPr lang="en-US" sz="16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					&lt;description&gt; 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</a:pPr>
            <a:r>
              <a:rPr lang="en-US" sz="16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						references the description of the WSDL service definition 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</a:pPr>
            <a:r>
              <a:rPr lang="en-US" sz="16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					&lt;/description&gt; 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</a:pPr>
            <a:r>
              <a:rPr lang="en-US" sz="16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					&lt;</a:t>
            </a:r>
            <a:r>
              <a:rPr lang="en-US" sz="1600" dirty="0" err="1" smtClean="0">
                <a:solidFill>
                  <a:srgbClr val="0070C0"/>
                </a:solidFill>
                <a:latin typeface="Arial" charset="0"/>
                <a:cs typeface="Arial" charset="0"/>
              </a:rPr>
              <a:t>overviewURL</a:t>
            </a:r>
            <a:r>
              <a:rPr lang="en-US" sz="16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&gt; 					  </a:t>
            </a:r>
            <a:br>
              <a:rPr lang="en-US" sz="1600" dirty="0" smtClean="0">
                <a:solidFill>
                  <a:srgbClr val="0070C0"/>
                </a:solidFill>
                <a:latin typeface="Arial" charset="0"/>
                <a:cs typeface="Arial" charset="0"/>
              </a:rPr>
            </a:br>
            <a:r>
              <a:rPr lang="en-US" sz="16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                       http</a:t>
            </a:r>
            <a:r>
              <a:rPr lang="en-US" sz="1600" dirty="0">
                <a:solidFill>
                  <a:srgbClr val="0070C0"/>
                </a:solidFill>
                <a:latin typeface="Arial" charset="0"/>
                <a:cs typeface="Arial" charset="0"/>
              </a:rPr>
              <a:t>://venus.eas.asu.edu/WSRepository/Services/Encryption/Service.asmx.wsdl </a:t>
            </a:r>
            <a:endParaRPr lang="en-US" sz="1600" dirty="0" smtClean="0">
              <a:solidFill>
                <a:srgbClr val="0070C0"/>
              </a:solidFill>
              <a:latin typeface="Arial" charset="0"/>
              <a:cs typeface="Arial" charset="0"/>
            </a:endParaRPr>
          </a:p>
          <a:p>
            <a:pPr marL="0" indent="0">
              <a:spcBef>
                <a:spcPts val="100"/>
              </a:spcBef>
              <a:buFont typeface="Wingdings" pitchFamily="2" charset="2"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</a:pPr>
            <a:r>
              <a:rPr lang="en-US" sz="16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					&lt;/</a:t>
            </a:r>
            <a:r>
              <a:rPr lang="en-US" sz="1600" dirty="0" err="1" smtClean="0">
                <a:solidFill>
                  <a:srgbClr val="0070C0"/>
                </a:solidFill>
                <a:latin typeface="Arial" charset="0"/>
                <a:cs typeface="Arial" charset="0"/>
              </a:rPr>
              <a:t>overviewURL</a:t>
            </a:r>
            <a:r>
              <a:rPr lang="en-US" sz="16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&gt; 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</a:pPr>
            <a:r>
              <a:rPr lang="en-US" sz="16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				&lt;/</a:t>
            </a:r>
            <a:r>
              <a:rPr lang="en-US" sz="1600" dirty="0" err="1" smtClean="0">
                <a:solidFill>
                  <a:srgbClr val="0070C0"/>
                </a:solidFill>
                <a:latin typeface="Arial" charset="0"/>
                <a:cs typeface="Arial" charset="0"/>
              </a:rPr>
              <a:t>overviewDoc</a:t>
            </a:r>
            <a:r>
              <a:rPr lang="en-US" sz="16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&gt; 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</a:pPr>
            <a:r>
              <a:rPr lang="en-US" sz="16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			&lt;/</a:t>
            </a:r>
            <a:r>
              <a:rPr lang="en-US" sz="1600" dirty="0" err="1" smtClean="0">
                <a:solidFill>
                  <a:srgbClr val="0070C0"/>
                </a:solidFill>
                <a:latin typeface="Arial" charset="0"/>
                <a:cs typeface="Arial" charset="0"/>
              </a:rPr>
              <a:t>instanceDetails</a:t>
            </a:r>
            <a:r>
              <a:rPr lang="en-US" sz="16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&gt; 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</a:pPr>
            <a:r>
              <a:rPr lang="en-US" sz="16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		&lt;/</a:t>
            </a:r>
            <a:r>
              <a:rPr lang="en-US" sz="1600" dirty="0" err="1" smtClean="0">
                <a:solidFill>
                  <a:srgbClr val="0070C0"/>
                </a:solidFill>
                <a:latin typeface="Arial" charset="0"/>
                <a:cs typeface="Arial" charset="0"/>
              </a:rPr>
              <a:t>tModelInstanceInfo</a:t>
            </a:r>
            <a:r>
              <a:rPr lang="en-US" sz="16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&gt; 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</a:pPr>
            <a:r>
              <a:rPr lang="en-US" sz="16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	&lt;/</a:t>
            </a:r>
            <a:r>
              <a:rPr lang="en-US" sz="1600" dirty="0" err="1" smtClean="0">
                <a:solidFill>
                  <a:srgbClr val="0070C0"/>
                </a:solidFill>
                <a:latin typeface="Arial" charset="0"/>
                <a:cs typeface="Arial" charset="0"/>
              </a:rPr>
              <a:t>tModelInstanceDetails</a:t>
            </a:r>
            <a:r>
              <a:rPr lang="en-US" sz="16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&gt; 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</a:pPr>
            <a:r>
              <a:rPr lang="en-US" sz="1600" dirty="0" smtClean="0">
                <a:latin typeface="Arial" charset="0"/>
                <a:cs typeface="Arial" charset="0"/>
              </a:rPr>
              <a:t>&lt;/</a:t>
            </a:r>
            <a:r>
              <a:rPr lang="en-US" sz="1600" dirty="0" err="1" smtClean="0">
                <a:latin typeface="Arial" charset="0"/>
                <a:cs typeface="Arial" charset="0"/>
              </a:rPr>
              <a:t>bindingTemplate</a:t>
            </a:r>
            <a:r>
              <a:rPr lang="en-US" sz="1600" dirty="0" smtClean="0">
                <a:latin typeface="Arial" charset="0"/>
                <a:cs typeface="Arial" charset="0"/>
              </a:rPr>
              <a:t>&gt;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6495517" y="1378005"/>
            <a:ext cx="2554288" cy="457200"/>
          </a:xfrm>
          <a:prstGeom prst="wedgeRoundRectCallout">
            <a:avLst>
              <a:gd name="adj1" fmla="val -39879"/>
              <a:gd name="adj2" fmla="val 9603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Executable of the service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 rot="-5400000">
            <a:off x="-423177" y="3856832"/>
            <a:ext cx="1379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Instance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7162800" cy="623888"/>
          </a:xfrm>
        </p:spPr>
        <p:txBody>
          <a:bodyPr/>
          <a:lstStyle/>
          <a:p>
            <a:r>
              <a:rPr lang="en-US" dirty="0" smtClean="0"/>
              <a:t>(4) “</a:t>
            </a:r>
            <a:r>
              <a:rPr lang="en-US" dirty="0" err="1" smtClean="0"/>
              <a:t>tModel</a:t>
            </a:r>
            <a:r>
              <a:rPr lang="en-US" dirty="0" smtClean="0"/>
              <a:t>” Data Structure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534400" cy="5638800"/>
          </a:xfrm>
        </p:spPr>
        <p:txBody>
          <a:bodyPr/>
          <a:lstStyle/>
          <a:p>
            <a:r>
              <a:rPr lang="en-US" sz="2400" dirty="0" smtClean="0"/>
              <a:t>A </a:t>
            </a:r>
            <a:r>
              <a:rPr lang="en-US" sz="2400" dirty="0" err="1" smtClean="0"/>
              <a:t>tModel</a:t>
            </a:r>
            <a:r>
              <a:rPr lang="en-US" sz="2400" dirty="0" smtClean="0"/>
              <a:t> is a technical way (specification) of describing the </a:t>
            </a:r>
            <a:r>
              <a:rPr lang="en-US" sz="2400" b="1" dirty="0" smtClean="0">
                <a:solidFill>
                  <a:srgbClr val="0000FF"/>
                </a:solidFill>
              </a:rPr>
              <a:t>type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of any business, service, template structures, etc., stored within the UDDI registry. </a:t>
            </a:r>
          </a:p>
          <a:p>
            <a:r>
              <a:rPr lang="en-US" sz="2400" dirty="0" smtClean="0"/>
              <a:t>Any abstract concept can be registered within UDDI as a </a:t>
            </a:r>
            <a:r>
              <a:rPr lang="en-US" sz="2400" dirty="0" err="1" smtClean="0"/>
              <a:t>tModel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Each business registered with UDDI categorizes </a:t>
            </a:r>
            <a:r>
              <a:rPr lang="en-US" sz="2400" dirty="0" smtClean="0"/>
              <a:t>and all </a:t>
            </a:r>
            <a:r>
              <a:rPr lang="en-US" sz="2400" dirty="0" smtClean="0"/>
              <a:t>of its services according to a defined list of </a:t>
            </a:r>
            <a:r>
              <a:rPr lang="en-US" sz="2400" b="1" dirty="0" smtClean="0">
                <a:solidFill>
                  <a:srgbClr val="0000FF"/>
                </a:solidFill>
              </a:rPr>
              <a:t>service types 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rgbClr val="0000FF"/>
                </a:solidFill>
              </a:rPr>
              <a:t>tModels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When registering , you can choose to belong to an existing </a:t>
            </a:r>
            <a:r>
              <a:rPr lang="en-US" sz="2400" dirty="0" err="1" smtClean="0"/>
              <a:t>tModel</a:t>
            </a:r>
            <a:r>
              <a:rPr lang="en-US" sz="2400" dirty="0" smtClean="0"/>
              <a:t> </a:t>
            </a:r>
            <a:r>
              <a:rPr lang="en-US" sz="2400" b="1" dirty="0" smtClean="0"/>
              <a:t>type</a:t>
            </a:r>
            <a:r>
              <a:rPr lang="en-US" sz="2400" dirty="0" smtClean="0"/>
              <a:t>, and thus, compliant to the  specification, or define a new </a:t>
            </a:r>
            <a:r>
              <a:rPr lang="en-US" sz="2400" dirty="0" err="1" smtClean="0"/>
              <a:t>tModel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For Example, if you define a new WSDL interface, you can define a </a:t>
            </a:r>
            <a:r>
              <a:rPr lang="en-US" sz="2400" dirty="0" err="1" smtClean="0"/>
              <a:t>tModel</a:t>
            </a:r>
            <a:r>
              <a:rPr lang="en-US" sz="2400" dirty="0" smtClean="0"/>
              <a:t> that represents that interface within UDDI. Then, you can specify that a given Web service implements that interface specification by associating the </a:t>
            </a:r>
            <a:r>
              <a:rPr lang="en-US" sz="2400" dirty="0" err="1" smtClean="0"/>
              <a:t>tModel</a:t>
            </a:r>
            <a:r>
              <a:rPr lang="en-US" sz="2400" dirty="0" smtClean="0"/>
              <a:t> with one of that business service's </a:t>
            </a:r>
            <a:r>
              <a:rPr lang="en-US" sz="2400" i="1" dirty="0" smtClean="0"/>
              <a:t>binding templates</a:t>
            </a:r>
            <a:r>
              <a:rPr lang="en-US" sz="2400" dirty="0" smtClean="0"/>
              <a:t>.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722313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05E1437-25A6-4A44-A17F-77170D81A119}" type="slidenum">
              <a:rPr lang="en-US" smtClean="0">
                <a:solidFill>
                  <a:schemeClr val="tx2"/>
                </a:solidFill>
              </a:rPr>
              <a:pPr/>
              <a:t>29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8F06632-E029-4BD6-B4E8-88D31C0D248D}" type="slidenum">
              <a:rPr lang="en-US" smtClean="0">
                <a:solidFill>
                  <a:schemeClr val="tx2"/>
                </a:solidFill>
              </a:rPr>
              <a:pPr/>
              <a:t>3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1295400" y="76200"/>
            <a:ext cx="69199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algn="ctr" eaLnBrk="1" hangingPunct="1"/>
            <a:r>
              <a:rPr lang="en-US" sz="3200" b="1">
                <a:solidFill>
                  <a:schemeClr val="tx2"/>
                </a:solidFill>
              </a:rPr>
              <a:t>Service Hosting and Deplaoyment</a:t>
            </a:r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 flipH="1">
            <a:off x="2278063" y="2578100"/>
            <a:ext cx="1319212" cy="9985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3" name="Freeform 6"/>
          <p:cNvSpPr>
            <a:spLocks/>
          </p:cNvSpPr>
          <p:nvPr/>
        </p:nvSpPr>
        <p:spPr bwMode="auto">
          <a:xfrm>
            <a:off x="2427705" y="1688123"/>
            <a:ext cx="3345182" cy="965200"/>
          </a:xfrm>
          <a:custGeom>
            <a:avLst/>
            <a:gdLst>
              <a:gd name="T0" fmla="*/ 0 w 8400"/>
              <a:gd name="T1" fmla="*/ 0 h 3200"/>
              <a:gd name="T2" fmla="*/ 0 w 8400"/>
              <a:gd name="T3" fmla="*/ 0 h 3200"/>
              <a:gd name="T4" fmla="*/ 0 w 8400"/>
              <a:gd name="T5" fmla="*/ 0 h 3200"/>
              <a:gd name="T6" fmla="*/ 0 w 8400"/>
              <a:gd name="T7" fmla="*/ 0 h 3200"/>
              <a:gd name="T8" fmla="*/ 0 w 8400"/>
              <a:gd name="T9" fmla="*/ 0 h 3200"/>
              <a:gd name="T10" fmla="*/ 0 w 8400"/>
              <a:gd name="T11" fmla="*/ 0 h 3200"/>
              <a:gd name="T12" fmla="*/ 0 w 8400"/>
              <a:gd name="T13" fmla="*/ 0 h 3200"/>
              <a:gd name="T14" fmla="*/ 0 w 8400"/>
              <a:gd name="T15" fmla="*/ 0 h 3200"/>
              <a:gd name="T16" fmla="*/ 0 w 8400"/>
              <a:gd name="T17" fmla="*/ 0 h 3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00"/>
              <a:gd name="T28" fmla="*/ 0 h 3200"/>
              <a:gd name="T29" fmla="*/ 8400 w 8400"/>
              <a:gd name="T30" fmla="*/ 3200 h 32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00" h="3200">
                <a:moveTo>
                  <a:pt x="400" y="0"/>
                </a:moveTo>
                <a:cubicBezTo>
                  <a:pt x="180" y="0"/>
                  <a:pt x="0" y="180"/>
                  <a:pt x="0" y="400"/>
                </a:cubicBezTo>
                <a:lnTo>
                  <a:pt x="0" y="2800"/>
                </a:lnTo>
                <a:cubicBezTo>
                  <a:pt x="0" y="3021"/>
                  <a:pt x="180" y="3200"/>
                  <a:pt x="400" y="3200"/>
                </a:cubicBezTo>
                <a:lnTo>
                  <a:pt x="8000" y="3200"/>
                </a:lnTo>
                <a:cubicBezTo>
                  <a:pt x="8221" y="3200"/>
                  <a:pt x="8400" y="3021"/>
                  <a:pt x="8400" y="2800"/>
                </a:cubicBezTo>
                <a:lnTo>
                  <a:pt x="8400" y="400"/>
                </a:lnTo>
                <a:cubicBezTo>
                  <a:pt x="8400" y="180"/>
                  <a:pt x="8221" y="0"/>
                  <a:pt x="8000" y="0"/>
                </a:cubicBezTo>
                <a:lnTo>
                  <a:pt x="40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/>
          </a:p>
        </p:txBody>
      </p:sp>
      <p:sp>
        <p:nvSpPr>
          <p:cNvPr id="29724" name="Freeform 7"/>
          <p:cNvSpPr>
            <a:spLocks/>
          </p:cNvSpPr>
          <p:nvPr/>
        </p:nvSpPr>
        <p:spPr bwMode="auto">
          <a:xfrm>
            <a:off x="2295150" y="1303940"/>
            <a:ext cx="4181474" cy="1349383"/>
          </a:xfrm>
          <a:custGeom>
            <a:avLst/>
            <a:gdLst>
              <a:gd name="T0" fmla="*/ 0 w 8400"/>
              <a:gd name="T1" fmla="*/ 0 h 3200"/>
              <a:gd name="T2" fmla="*/ 0 w 8400"/>
              <a:gd name="T3" fmla="*/ 0 h 3200"/>
              <a:gd name="T4" fmla="*/ 0 w 8400"/>
              <a:gd name="T5" fmla="*/ 0 h 3200"/>
              <a:gd name="T6" fmla="*/ 0 w 8400"/>
              <a:gd name="T7" fmla="*/ 0 h 3200"/>
              <a:gd name="T8" fmla="*/ 0 w 8400"/>
              <a:gd name="T9" fmla="*/ 0 h 3200"/>
              <a:gd name="T10" fmla="*/ 0 w 8400"/>
              <a:gd name="T11" fmla="*/ 0 h 3200"/>
              <a:gd name="T12" fmla="*/ 0 w 8400"/>
              <a:gd name="T13" fmla="*/ 0 h 3200"/>
              <a:gd name="T14" fmla="*/ 0 w 8400"/>
              <a:gd name="T15" fmla="*/ 0 h 3200"/>
              <a:gd name="T16" fmla="*/ 0 w 8400"/>
              <a:gd name="T17" fmla="*/ 0 h 3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00"/>
              <a:gd name="T28" fmla="*/ 0 h 3200"/>
              <a:gd name="T29" fmla="*/ 8400 w 8400"/>
              <a:gd name="T30" fmla="*/ 3200 h 32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00" h="3200">
                <a:moveTo>
                  <a:pt x="400" y="0"/>
                </a:moveTo>
                <a:cubicBezTo>
                  <a:pt x="180" y="0"/>
                  <a:pt x="0" y="180"/>
                  <a:pt x="0" y="400"/>
                </a:cubicBezTo>
                <a:lnTo>
                  <a:pt x="0" y="2800"/>
                </a:lnTo>
                <a:cubicBezTo>
                  <a:pt x="0" y="3021"/>
                  <a:pt x="180" y="3200"/>
                  <a:pt x="400" y="3200"/>
                </a:cubicBezTo>
                <a:lnTo>
                  <a:pt x="8000" y="3200"/>
                </a:lnTo>
                <a:cubicBezTo>
                  <a:pt x="8221" y="3200"/>
                  <a:pt x="8400" y="3021"/>
                  <a:pt x="8400" y="2800"/>
                </a:cubicBezTo>
                <a:lnTo>
                  <a:pt x="8400" y="400"/>
                </a:lnTo>
                <a:cubicBezTo>
                  <a:pt x="8400" y="180"/>
                  <a:pt x="8221" y="0"/>
                  <a:pt x="8000" y="0"/>
                </a:cubicBezTo>
                <a:lnTo>
                  <a:pt x="40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/>
          </a:p>
        </p:txBody>
      </p:sp>
      <p:sp>
        <p:nvSpPr>
          <p:cNvPr id="7202" name="Rectangle 12"/>
          <p:cNvSpPr>
            <a:spLocks noChangeArrowheads="1"/>
          </p:cNvSpPr>
          <p:nvPr/>
        </p:nvSpPr>
        <p:spPr bwMode="auto">
          <a:xfrm>
            <a:off x="4081270" y="1303940"/>
            <a:ext cx="1783897" cy="276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dirty="0"/>
              <a:t>Service brokers</a:t>
            </a:r>
          </a:p>
        </p:txBody>
      </p:sp>
      <p:sp>
        <p:nvSpPr>
          <p:cNvPr id="7174" name="Line 14"/>
          <p:cNvSpPr>
            <a:spLocks noChangeShapeType="1"/>
          </p:cNvSpPr>
          <p:nvPr/>
        </p:nvSpPr>
        <p:spPr bwMode="auto">
          <a:xfrm flipV="1">
            <a:off x="2689225" y="2668588"/>
            <a:ext cx="1198563" cy="912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" name="Line 15"/>
          <p:cNvSpPr>
            <a:spLocks noChangeShapeType="1"/>
          </p:cNvSpPr>
          <p:nvPr/>
        </p:nvSpPr>
        <p:spPr bwMode="auto">
          <a:xfrm flipH="1" flipV="1">
            <a:off x="4911725" y="2668588"/>
            <a:ext cx="1636713" cy="908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Freeform 17"/>
          <p:cNvSpPr>
            <a:spLocks/>
          </p:cNvSpPr>
          <p:nvPr/>
        </p:nvSpPr>
        <p:spPr bwMode="auto">
          <a:xfrm>
            <a:off x="5567363" y="3546475"/>
            <a:ext cx="3103562" cy="1703388"/>
          </a:xfrm>
          <a:custGeom>
            <a:avLst/>
            <a:gdLst>
              <a:gd name="T0" fmla="*/ 0 w 6800"/>
              <a:gd name="T1" fmla="*/ 0 h 4000"/>
              <a:gd name="T2" fmla="*/ 0 w 6800"/>
              <a:gd name="T3" fmla="*/ 0 h 4000"/>
              <a:gd name="T4" fmla="*/ 0 w 6800"/>
              <a:gd name="T5" fmla="*/ 0 h 4000"/>
              <a:gd name="T6" fmla="*/ 0 w 6800"/>
              <a:gd name="T7" fmla="*/ 0 h 4000"/>
              <a:gd name="T8" fmla="*/ 0 w 6800"/>
              <a:gd name="T9" fmla="*/ 0 h 4000"/>
              <a:gd name="T10" fmla="*/ 0 w 6800"/>
              <a:gd name="T11" fmla="*/ 0 h 4000"/>
              <a:gd name="T12" fmla="*/ 0 w 6800"/>
              <a:gd name="T13" fmla="*/ 0 h 4000"/>
              <a:gd name="T14" fmla="*/ 0 w 6800"/>
              <a:gd name="T15" fmla="*/ 0 h 4000"/>
              <a:gd name="T16" fmla="*/ 0 w 6800"/>
              <a:gd name="T17" fmla="*/ 0 h 4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800"/>
              <a:gd name="T28" fmla="*/ 0 h 4000"/>
              <a:gd name="T29" fmla="*/ 6800 w 6800"/>
              <a:gd name="T30" fmla="*/ 4000 h 4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800" h="4000">
                <a:moveTo>
                  <a:pt x="500" y="0"/>
                </a:moveTo>
                <a:cubicBezTo>
                  <a:pt x="224" y="0"/>
                  <a:pt x="0" y="224"/>
                  <a:pt x="0" y="500"/>
                </a:cubicBezTo>
                <a:lnTo>
                  <a:pt x="0" y="3500"/>
                </a:lnTo>
                <a:cubicBezTo>
                  <a:pt x="0" y="3777"/>
                  <a:pt x="224" y="4000"/>
                  <a:pt x="500" y="4000"/>
                </a:cubicBezTo>
                <a:lnTo>
                  <a:pt x="6300" y="4000"/>
                </a:lnTo>
                <a:cubicBezTo>
                  <a:pt x="6577" y="4000"/>
                  <a:pt x="6800" y="3777"/>
                  <a:pt x="6800" y="3500"/>
                </a:cubicBezTo>
                <a:lnTo>
                  <a:pt x="6800" y="500"/>
                </a:lnTo>
                <a:cubicBezTo>
                  <a:pt x="6800" y="224"/>
                  <a:pt x="6577" y="0"/>
                  <a:pt x="6300" y="0"/>
                </a:cubicBezTo>
                <a:lnTo>
                  <a:pt x="500" y="0"/>
                </a:lnTo>
                <a:close/>
              </a:path>
            </a:pathLst>
          </a:custGeom>
          <a:solidFill>
            <a:srgbClr val="EAEAE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7" name="Freeform 18"/>
          <p:cNvSpPr>
            <a:spLocks/>
          </p:cNvSpPr>
          <p:nvPr/>
        </p:nvSpPr>
        <p:spPr bwMode="auto">
          <a:xfrm>
            <a:off x="5567363" y="3546475"/>
            <a:ext cx="3103562" cy="1703388"/>
          </a:xfrm>
          <a:custGeom>
            <a:avLst/>
            <a:gdLst>
              <a:gd name="T0" fmla="*/ 0 w 6800"/>
              <a:gd name="T1" fmla="*/ 0 h 4000"/>
              <a:gd name="T2" fmla="*/ 0 w 6800"/>
              <a:gd name="T3" fmla="*/ 0 h 4000"/>
              <a:gd name="T4" fmla="*/ 0 w 6800"/>
              <a:gd name="T5" fmla="*/ 0 h 4000"/>
              <a:gd name="T6" fmla="*/ 0 w 6800"/>
              <a:gd name="T7" fmla="*/ 0 h 4000"/>
              <a:gd name="T8" fmla="*/ 0 w 6800"/>
              <a:gd name="T9" fmla="*/ 0 h 4000"/>
              <a:gd name="T10" fmla="*/ 0 w 6800"/>
              <a:gd name="T11" fmla="*/ 0 h 4000"/>
              <a:gd name="T12" fmla="*/ 0 w 6800"/>
              <a:gd name="T13" fmla="*/ 0 h 4000"/>
              <a:gd name="T14" fmla="*/ 0 w 6800"/>
              <a:gd name="T15" fmla="*/ 0 h 4000"/>
              <a:gd name="T16" fmla="*/ 0 w 6800"/>
              <a:gd name="T17" fmla="*/ 0 h 4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800"/>
              <a:gd name="T28" fmla="*/ 0 h 4000"/>
              <a:gd name="T29" fmla="*/ 6800 w 6800"/>
              <a:gd name="T30" fmla="*/ 4000 h 4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800" h="4000">
                <a:moveTo>
                  <a:pt x="500" y="0"/>
                </a:moveTo>
                <a:cubicBezTo>
                  <a:pt x="224" y="0"/>
                  <a:pt x="0" y="224"/>
                  <a:pt x="0" y="500"/>
                </a:cubicBezTo>
                <a:lnTo>
                  <a:pt x="0" y="3500"/>
                </a:lnTo>
                <a:cubicBezTo>
                  <a:pt x="0" y="3777"/>
                  <a:pt x="224" y="4000"/>
                  <a:pt x="500" y="4000"/>
                </a:cubicBezTo>
                <a:lnTo>
                  <a:pt x="6300" y="4000"/>
                </a:lnTo>
                <a:cubicBezTo>
                  <a:pt x="6577" y="4000"/>
                  <a:pt x="6800" y="3777"/>
                  <a:pt x="6800" y="3500"/>
                </a:cubicBezTo>
                <a:lnTo>
                  <a:pt x="6800" y="500"/>
                </a:lnTo>
                <a:cubicBezTo>
                  <a:pt x="6800" y="224"/>
                  <a:pt x="6577" y="0"/>
                  <a:pt x="6300" y="0"/>
                </a:cubicBezTo>
                <a:lnTo>
                  <a:pt x="500" y="0"/>
                </a:lnTo>
                <a:close/>
              </a:path>
            </a:pathLst>
          </a:cu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8" name="Rectangle 19"/>
          <p:cNvSpPr>
            <a:spLocks noChangeArrowheads="1"/>
          </p:cNvSpPr>
          <p:nvPr/>
        </p:nvSpPr>
        <p:spPr bwMode="auto">
          <a:xfrm>
            <a:off x="5699125" y="3598863"/>
            <a:ext cx="16224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dirty="0"/>
              <a:t>Service providers</a:t>
            </a:r>
          </a:p>
        </p:txBody>
      </p:sp>
      <p:grpSp>
        <p:nvGrpSpPr>
          <p:cNvPr id="7179" name="Group 24"/>
          <p:cNvGrpSpPr>
            <a:grpSpLocks/>
          </p:cNvGrpSpPr>
          <p:nvPr/>
        </p:nvGrpSpPr>
        <p:grpSpPr bwMode="auto">
          <a:xfrm>
            <a:off x="1098550" y="3581400"/>
            <a:ext cx="2093913" cy="1017588"/>
            <a:chOff x="860" y="2214"/>
            <a:chExt cx="1004" cy="488"/>
          </a:xfrm>
        </p:grpSpPr>
        <p:sp>
          <p:nvSpPr>
            <p:cNvPr id="7189" name="Freeform 25"/>
            <p:cNvSpPr>
              <a:spLocks/>
            </p:cNvSpPr>
            <p:nvPr/>
          </p:nvSpPr>
          <p:spPr bwMode="auto">
            <a:xfrm>
              <a:off x="860" y="2214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0" name="Freeform 26"/>
            <p:cNvSpPr>
              <a:spLocks/>
            </p:cNvSpPr>
            <p:nvPr/>
          </p:nvSpPr>
          <p:spPr bwMode="auto">
            <a:xfrm>
              <a:off x="860" y="2214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Rectangle 27"/>
            <p:cNvSpPr>
              <a:spLocks noChangeArrowheads="1"/>
            </p:cNvSpPr>
            <p:nvPr/>
          </p:nvSpPr>
          <p:spPr bwMode="auto">
            <a:xfrm>
              <a:off x="926" y="2215"/>
              <a:ext cx="864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/>
                <a:t>Application builder</a:t>
              </a:r>
            </a:p>
          </p:txBody>
        </p:sp>
        <p:sp>
          <p:nvSpPr>
            <p:cNvPr id="7192" name="Freeform 28"/>
            <p:cNvSpPr>
              <a:spLocks/>
            </p:cNvSpPr>
            <p:nvPr/>
          </p:nvSpPr>
          <p:spPr bwMode="auto">
            <a:xfrm>
              <a:off x="916" y="2389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3" name="Freeform 29"/>
            <p:cNvSpPr>
              <a:spLocks/>
            </p:cNvSpPr>
            <p:nvPr/>
          </p:nvSpPr>
          <p:spPr bwMode="auto">
            <a:xfrm>
              <a:off x="916" y="2389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4" name="Freeform 30"/>
            <p:cNvSpPr>
              <a:spLocks/>
            </p:cNvSpPr>
            <p:nvPr/>
          </p:nvSpPr>
          <p:spPr bwMode="auto">
            <a:xfrm>
              <a:off x="1513" y="2389"/>
              <a:ext cx="147" cy="261"/>
            </a:xfrm>
            <a:custGeom>
              <a:avLst/>
              <a:gdLst>
                <a:gd name="T0" fmla="*/ 276250875 w 116"/>
                <a:gd name="T1" fmla="*/ 11607463 h 219"/>
                <a:gd name="T2" fmla="*/ 0 w 116"/>
                <a:gd name="T3" fmla="*/ 5849384 h 219"/>
                <a:gd name="T4" fmla="*/ 276250875 w 116"/>
                <a:gd name="T5" fmla="*/ 0 h 219"/>
                <a:gd name="T6" fmla="*/ 0 60000 65536"/>
                <a:gd name="T7" fmla="*/ 0 60000 65536"/>
                <a:gd name="T8" fmla="*/ 0 60000 65536"/>
                <a:gd name="T9" fmla="*/ 0 w 116"/>
                <a:gd name="T10" fmla="*/ 0 h 219"/>
                <a:gd name="T11" fmla="*/ 116 w 116"/>
                <a:gd name="T12" fmla="*/ 219 h 2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6" h="219">
                  <a:moveTo>
                    <a:pt x="116" y="219"/>
                  </a:moveTo>
                  <a:cubicBezTo>
                    <a:pt x="52" y="219"/>
                    <a:pt x="0" y="170"/>
                    <a:pt x="0" y="110"/>
                  </a:cubicBezTo>
                  <a:cubicBezTo>
                    <a:pt x="0" y="49"/>
                    <a:pt x="52" y="0"/>
                    <a:pt x="116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5" name="Rectangle 31"/>
            <p:cNvSpPr>
              <a:spLocks noChangeArrowheads="1"/>
            </p:cNvSpPr>
            <p:nvPr/>
          </p:nvSpPr>
          <p:spPr bwMode="auto">
            <a:xfrm>
              <a:off x="961" y="2463"/>
              <a:ext cx="523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/>
                <a:t>Application</a:t>
              </a:r>
            </a:p>
          </p:txBody>
        </p:sp>
      </p:grpSp>
      <p:sp>
        <p:nvSpPr>
          <p:cNvPr id="7180" name="Line 32"/>
          <p:cNvSpPr>
            <a:spLocks noChangeShapeType="1"/>
          </p:cNvSpPr>
          <p:nvPr/>
        </p:nvSpPr>
        <p:spPr bwMode="auto">
          <a:xfrm flipV="1">
            <a:off x="3208338" y="3992563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" name="Line 33"/>
          <p:cNvSpPr>
            <a:spLocks noChangeShapeType="1"/>
          </p:cNvSpPr>
          <p:nvPr/>
        </p:nvSpPr>
        <p:spPr bwMode="auto">
          <a:xfrm flipH="1">
            <a:off x="3208338" y="4144963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5869307" y="3884370"/>
            <a:ext cx="2573338" cy="12223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7183" name="Group 2"/>
          <p:cNvGrpSpPr>
            <a:grpSpLocks/>
          </p:cNvGrpSpPr>
          <p:nvPr/>
        </p:nvGrpSpPr>
        <p:grpSpPr bwMode="auto">
          <a:xfrm>
            <a:off x="6415407" y="4119320"/>
            <a:ext cx="1446213" cy="520700"/>
            <a:chOff x="6275620" y="4302735"/>
            <a:chExt cx="1445524" cy="519996"/>
          </a:xfrm>
        </p:grpSpPr>
        <p:sp>
          <p:nvSpPr>
            <p:cNvPr id="7185" name="Freeform 20"/>
            <p:cNvSpPr>
              <a:spLocks/>
            </p:cNvSpPr>
            <p:nvPr/>
          </p:nvSpPr>
          <p:spPr bwMode="auto">
            <a:xfrm>
              <a:off x="6275620" y="4302735"/>
              <a:ext cx="1445524" cy="519996"/>
            </a:xfrm>
            <a:custGeom>
              <a:avLst/>
              <a:gdLst>
                <a:gd name="T0" fmla="*/ 0 w 5200"/>
                <a:gd name="T1" fmla="*/ 0 h 2000"/>
                <a:gd name="T2" fmla="*/ 0 w 5200"/>
                <a:gd name="T3" fmla="*/ 0 h 2000"/>
                <a:gd name="T4" fmla="*/ 0 w 5200"/>
                <a:gd name="T5" fmla="*/ 0 h 2000"/>
                <a:gd name="T6" fmla="*/ 0 w 5200"/>
                <a:gd name="T7" fmla="*/ 0 h 2000"/>
                <a:gd name="T8" fmla="*/ 0 w 5200"/>
                <a:gd name="T9" fmla="*/ 0 h 2000"/>
                <a:gd name="T10" fmla="*/ 0 w 5200"/>
                <a:gd name="T11" fmla="*/ 0 h 2000"/>
                <a:gd name="T12" fmla="*/ 0 w 52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00"/>
                <a:gd name="T22" fmla="*/ 0 h 2000"/>
                <a:gd name="T23" fmla="*/ 5200 w 52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00" h="2000">
                  <a:moveTo>
                    <a:pt x="2600" y="0"/>
                  </a:moveTo>
                  <a:cubicBezTo>
                    <a:pt x="1164" y="0"/>
                    <a:pt x="0" y="141"/>
                    <a:pt x="0" y="314"/>
                  </a:cubicBezTo>
                  <a:lnTo>
                    <a:pt x="0" y="1686"/>
                  </a:lnTo>
                  <a:cubicBezTo>
                    <a:pt x="0" y="1860"/>
                    <a:pt x="1164" y="2000"/>
                    <a:pt x="2600" y="2000"/>
                  </a:cubicBezTo>
                  <a:cubicBezTo>
                    <a:pt x="4036" y="2000"/>
                    <a:pt x="5200" y="1860"/>
                    <a:pt x="5200" y="1686"/>
                  </a:cubicBezTo>
                  <a:lnTo>
                    <a:pt x="5200" y="314"/>
                  </a:lnTo>
                  <a:cubicBezTo>
                    <a:pt x="5200" y="141"/>
                    <a:pt x="4036" y="0"/>
                    <a:pt x="2600" y="0"/>
                  </a:cubicBezTo>
                  <a:close/>
                </a:path>
              </a:pathLst>
            </a:custGeom>
            <a:solidFill>
              <a:srgbClr val="EAEAE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6" name="Freeform 21"/>
            <p:cNvSpPr>
              <a:spLocks/>
            </p:cNvSpPr>
            <p:nvPr/>
          </p:nvSpPr>
          <p:spPr bwMode="auto">
            <a:xfrm>
              <a:off x="6275620" y="4302735"/>
              <a:ext cx="1445524" cy="519996"/>
            </a:xfrm>
            <a:custGeom>
              <a:avLst/>
              <a:gdLst>
                <a:gd name="T0" fmla="*/ 0 w 5200"/>
                <a:gd name="T1" fmla="*/ 0 h 2000"/>
                <a:gd name="T2" fmla="*/ 0 w 5200"/>
                <a:gd name="T3" fmla="*/ 0 h 2000"/>
                <a:gd name="T4" fmla="*/ 0 w 5200"/>
                <a:gd name="T5" fmla="*/ 0 h 2000"/>
                <a:gd name="T6" fmla="*/ 0 w 5200"/>
                <a:gd name="T7" fmla="*/ 0 h 2000"/>
                <a:gd name="T8" fmla="*/ 0 w 5200"/>
                <a:gd name="T9" fmla="*/ 0 h 2000"/>
                <a:gd name="T10" fmla="*/ 0 w 5200"/>
                <a:gd name="T11" fmla="*/ 0 h 2000"/>
                <a:gd name="T12" fmla="*/ 0 w 52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00"/>
                <a:gd name="T22" fmla="*/ 0 h 2000"/>
                <a:gd name="T23" fmla="*/ 5200 w 52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00" h="2000">
                  <a:moveTo>
                    <a:pt x="2600" y="0"/>
                  </a:moveTo>
                  <a:cubicBezTo>
                    <a:pt x="1164" y="0"/>
                    <a:pt x="0" y="141"/>
                    <a:pt x="0" y="314"/>
                  </a:cubicBezTo>
                  <a:lnTo>
                    <a:pt x="0" y="1686"/>
                  </a:lnTo>
                  <a:cubicBezTo>
                    <a:pt x="0" y="1860"/>
                    <a:pt x="1164" y="2000"/>
                    <a:pt x="2600" y="2000"/>
                  </a:cubicBezTo>
                  <a:cubicBezTo>
                    <a:pt x="4036" y="2000"/>
                    <a:pt x="5200" y="1860"/>
                    <a:pt x="5200" y="1686"/>
                  </a:cubicBezTo>
                  <a:lnTo>
                    <a:pt x="5200" y="314"/>
                  </a:lnTo>
                  <a:cubicBezTo>
                    <a:pt x="5200" y="141"/>
                    <a:pt x="4036" y="0"/>
                    <a:pt x="2600" y="0"/>
                  </a:cubicBezTo>
                  <a:close/>
                </a:path>
              </a:pathLst>
            </a:custGeom>
            <a:solidFill>
              <a:srgbClr val="EAEAEA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7" name="Freeform 22"/>
            <p:cNvSpPr>
              <a:spLocks/>
            </p:cNvSpPr>
            <p:nvPr/>
          </p:nvSpPr>
          <p:spPr bwMode="auto">
            <a:xfrm>
              <a:off x="6275620" y="4436822"/>
              <a:ext cx="1445524" cy="81760"/>
            </a:xfrm>
            <a:custGeom>
              <a:avLst/>
              <a:gdLst>
                <a:gd name="T0" fmla="*/ 0 w 570"/>
                <a:gd name="T1" fmla="*/ 0 h 35"/>
                <a:gd name="T2" fmla="*/ 2147483647 w 570"/>
                <a:gd name="T3" fmla="*/ 2147483647 h 35"/>
                <a:gd name="T4" fmla="*/ 2147483647 w 570"/>
                <a:gd name="T5" fmla="*/ 0 h 35"/>
                <a:gd name="T6" fmla="*/ 0 60000 65536"/>
                <a:gd name="T7" fmla="*/ 0 60000 65536"/>
                <a:gd name="T8" fmla="*/ 0 60000 65536"/>
                <a:gd name="T9" fmla="*/ 0 w 570"/>
                <a:gd name="T10" fmla="*/ 0 h 35"/>
                <a:gd name="T11" fmla="*/ 570 w 570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0" h="35">
                  <a:moveTo>
                    <a:pt x="0" y="0"/>
                  </a:moveTo>
                  <a:cubicBezTo>
                    <a:pt x="0" y="19"/>
                    <a:pt x="128" y="35"/>
                    <a:pt x="285" y="35"/>
                  </a:cubicBezTo>
                  <a:cubicBezTo>
                    <a:pt x="442" y="35"/>
                    <a:pt x="570" y="19"/>
                    <a:pt x="570" y="0"/>
                  </a:cubicBezTo>
                </a:path>
              </a:pathLst>
            </a:custGeom>
            <a:solidFill>
              <a:srgbClr val="EAEAEA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8" name="Rectangle 23"/>
            <p:cNvSpPr>
              <a:spLocks noChangeArrowheads="1"/>
            </p:cNvSpPr>
            <p:nvPr/>
          </p:nvSpPr>
          <p:spPr bwMode="auto">
            <a:xfrm>
              <a:off x="6697504" y="4530420"/>
              <a:ext cx="7587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1" hangingPunct="1"/>
              <a:r>
                <a:rPr lang="en-US"/>
                <a:t>Service</a:t>
              </a:r>
            </a:p>
          </p:txBody>
        </p:sp>
      </p:grpSp>
      <p:sp>
        <p:nvSpPr>
          <p:cNvPr id="7184" name="TextBox 4"/>
          <p:cNvSpPr txBox="1">
            <a:spLocks noChangeArrowheads="1"/>
          </p:cNvSpPr>
          <p:nvPr/>
        </p:nvSpPr>
        <p:spPr bwMode="auto">
          <a:xfrm>
            <a:off x="6694807" y="4668595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Hosting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860677" y="1626098"/>
            <a:ext cx="2573338" cy="968057"/>
            <a:chOff x="6353210" y="1455730"/>
            <a:chExt cx="2573338" cy="968057"/>
          </a:xfrm>
        </p:grpSpPr>
        <p:sp>
          <p:nvSpPr>
            <p:cNvPr id="35" name="Oval 34"/>
            <p:cNvSpPr/>
            <p:nvPr/>
          </p:nvSpPr>
          <p:spPr bwMode="auto">
            <a:xfrm>
              <a:off x="6353210" y="1455730"/>
              <a:ext cx="2573338" cy="96805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6" name="Group 2"/>
            <p:cNvGrpSpPr>
              <a:grpSpLocks/>
            </p:cNvGrpSpPr>
            <p:nvPr/>
          </p:nvGrpSpPr>
          <p:grpSpPr bwMode="auto">
            <a:xfrm>
              <a:off x="6694807" y="1590675"/>
              <a:ext cx="1899627" cy="520700"/>
              <a:chOff x="6275620" y="4302735"/>
              <a:chExt cx="1445524" cy="519996"/>
            </a:xfrm>
            <a:solidFill>
              <a:schemeClr val="accent2"/>
            </a:solidFill>
          </p:grpSpPr>
          <p:sp>
            <p:nvSpPr>
              <p:cNvPr id="37" name="Freeform 20"/>
              <p:cNvSpPr>
                <a:spLocks/>
              </p:cNvSpPr>
              <p:nvPr/>
            </p:nvSpPr>
            <p:spPr bwMode="auto">
              <a:xfrm>
                <a:off x="6275620" y="4302735"/>
                <a:ext cx="1445524" cy="519996"/>
              </a:xfrm>
              <a:custGeom>
                <a:avLst/>
                <a:gdLst>
                  <a:gd name="T0" fmla="*/ 0 w 5200"/>
                  <a:gd name="T1" fmla="*/ 0 h 2000"/>
                  <a:gd name="T2" fmla="*/ 0 w 5200"/>
                  <a:gd name="T3" fmla="*/ 0 h 2000"/>
                  <a:gd name="T4" fmla="*/ 0 w 5200"/>
                  <a:gd name="T5" fmla="*/ 0 h 2000"/>
                  <a:gd name="T6" fmla="*/ 0 w 5200"/>
                  <a:gd name="T7" fmla="*/ 0 h 2000"/>
                  <a:gd name="T8" fmla="*/ 0 w 5200"/>
                  <a:gd name="T9" fmla="*/ 0 h 2000"/>
                  <a:gd name="T10" fmla="*/ 0 w 5200"/>
                  <a:gd name="T11" fmla="*/ 0 h 2000"/>
                  <a:gd name="T12" fmla="*/ 0 w 5200"/>
                  <a:gd name="T13" fmla="*/ 0 h 20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200"/>
                  <a:gd name="T22" fmla="*/ 0 h 2000"/>
                  <a:gd name="T23" fmla="*/ 5200 w 5200"/>
                  <a:gd name="T24" fmla="*/ 2000 h 200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200" h="2000">
                    <a:moveTo>
                      <a:pt x="2600" y="0"/>
                    </a:moveTo>
                    <a:cubicBezTo>
                      <a:pt x="1164" y="0"/>
                      <a:pt x="0" y="141"/>
                      <a:pt x="0" y="314"/>
                    </a:cubicBezTo>
                    <a:lnTo>
                      <a:pt x="0" y="1686"/>
                    </a:lnTo>
                    <a:cubicBezTo>
                      <a:pt x="0" y="1860"/>
                      <a:pt x="1164" y="2000"/>
                      <a:pt x="2600" y="2000"/>
                    </a:cubicBezTo>
                    <a:cubicBezTo>
                      <a:pt x="4036" y="2000"/>
                      <a:pt x="5200" y="1860"/>
                      <a:pt x="5200" y="1686"/>
                    </a:cubicBezTo>
                    <a:lnTo>
                      <a:pt x="5200" y="314"/>
                    </a:lnTo>
                    <a:cubicBezTo>
                      <a:pt x="5200" y="141"/>
                      <a:pt x="4036" y="0"/>
                      <a:pt x="2600" y="0"/>
                    </a:cubicBezTo>
                    <a:close/>
                  </a:path>
                </a:pathLst>
              </a:custGeom>
              <a:grp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21"/>
              <p:cNvSpPr>
                <a:spLocks/>
              </p:cNvSpPr>
              <p:nvPr/>
            </p:nvSpPr>
            <p:spPr bwMode="auto">
              <a:xfrm>
                <a:off x="6275620" y="4302735"/>
                <a:ext cx="1445524" cy="519996"/>
              </a:xfrm>
              <a:custGeom>
                <a:avLst/>
                <a:gdLst>
                  <a:gd name="T0" fmla="*/ 0 w 5200"/>
                  <a:gd name="T1" fmla="*/ 0 h 2000"/>
                  <a:gd name="T2" fmla="*/ 0 w 5200"/>
                  <a:gd name="T3" fmla="*/ 0 h 2000"/>
                  <a:gd name="T4" fmla="*/ 0 w 5200"/>
                  <a:gd name="T5" fmla="*/ 0 h 2000"/>
                  <a:gd name="T6" fmla="*/ 0 w 5200"/>
                  <a:gd name="T7" fmla="*/ 0 h 2000"/>
                  <a:gd name="T8" fmla="*/ 0 w 5200"/>
                  <a:gd name="T9" fmla="*/ 0 h 2000"/>
                  <a:gd name="T10" fmla="*/ 0 w 5200"/>
                  <a:gd name="T11" fmla="*/ 0 h 2000"/>
                  <a:gd name="T12" fmla="*/ 0 w 5200"/>
                  <a:gd name="T13" fmla="*/ 0 h 20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200"/>
                  <a:gd name="T22" fmla="*/ 0 h 2000"/>
                  <a:gd name="T23" fmla="*/ 5200 w 5200"/>
                  <a:gd name="T24" fmla="*/ 2000 h 200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200" h="2000">
                    <a:moveTo>
                      <a:pt x="2600" y="0"/>
                    </a:moveTo>
                    <a:cubicBezTo>
                      <a:pt x="1164" y="0"/>
                      <a:pt x="0" y="141"/>
                      <a:pt x="0" y="314"/>
                    </a:cubicBezTo>
                    <a:lnTo>
                      <a:pt x="0" y="1686"/>
                    </a:lnTo>
                    <a:cubicBezTo>
                      <a:pt x="0" y="1860"/>
                      <a:pt x="1164" y="2000"/>
                      <a:pt x="2600" y="2000"/>
                    </a:cubicBezTo>
                    <a:cubicBezTo>
                      <a:pt x="4036" y="2000"/>
                      <a:pt x="5200" y="1860"/>
                      <a:pt x="5200" y="1686"/>
                    </a:cubicBezTo>
                    <a:lnTo>
                      <a:pt x="5200" y="314"/>
                    </a:lnTo>
                    <a:cubicBezTo>
                      <a:pt x="5200" y="141"/>
                      <a:pt x="4036" y="0"/>
                      <a:pt x="2600" y="0"/>
                    </a:cubicBezTo>
                    <a:close/>
                  </a:path>
                </a:pathLst>
              </a:custGeom>
              <a:grpFill/>
              <a:ln w="952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22"/>
              <p:cNvSpPr>
                <a:spLocks/>
              </p:cNvSpPr>
              <p:nvPr/>
            </p:nvSpPr>
            <p:spPr bwMode="auto">
              <a:xfrm>
                <a:off x="6275620" y="4436822"/>
                <a:ext cx="1445524" cy="81760"/>
              </a:xfrm>
              <a:custGeom>
                <a:avLst/>
                <a:gdLst>
                  <a:gd name="T0" fmla="*/ 0 w 570"/>
                  <a:gd name="T1" fmla="*/ 0 h 35"/>
                  <a:gd name="T2" fmla="*/ 2147483647 w 570"/>
                  <a:gd name="T3" fmla="*/ 2147483647 h 35"/>
                  <a:gd name="T4" fmla="*/ 2147483647 w 570"/>
                  <a:gd name="T5" fmla="*/ 0 h 35"/>
                  <a:gd name="T6" fmla="*/ 0 60000 65536"/>
                  <a:gd name="T7" fmla="*/ 0 60000 65536"/>
                  <a:gd name="T8" fmla="*/ 0 60000 65536"/>
                  <a:gd name="T9" fmla="*/ 0 w 570"/>
                  <a:gd name="T10" fmla="*/ 0 h 35"/>
                  <a:gd name="T11" fmla="*/ 570 w 570"/>
                  <a:gd name="T12" fmla="*/ 35 h 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0" h="35">
                    <a:moveTo>
                      <a:pt x="0" y="0"/>
                    </a:moveTo>
                    <a:cubicBezTo>
                      <a:pt x="0" y="19"/>
                      <a:pt x="128" y="35"/>
                      <a:pt x="285" y="35"/>
                    </a:cubicBezTo>
                    <a:cubicBezTo>
                      <a:pt x="442" y="35"/>
                      <a:pt x="570" y="19"/>
                      <a:pt x="570" y="0"/>
                    </a:cubicBezTo>
                  </a:path>
                </a:pathLst>
              </a:custGeom>
              <a:grpFill/>
              <a:ln w="952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23"/>
              <p:cNvSpPr>
                <a:spLocks noChangeArrowheads="1"/>
              </p:cNvSpPr>
              <p:nvPr/>
            </p:nvSpPr>
            <p:spPr bwMode="auto">
              <a:xfrm>
                <a:off x="6697504" y="4530420"/>
                <a:ext cx="758737" cy="24588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hangingPunct="1"/>
                <a:r>
                  <a:rPr lang="en-US" sz="1600" dirty="0" smtClean="0"/>
                  <a:t>Repository</a:t>
                </a:r>
                <a:endParaRPr lang="en-US" sz="1600" dirty="0"/>
              </a:p>
            </p:txBody>
          </p:sp>
        </p:grpSp>
        <p:sp>
          <p:nvSpPr>
            <p:cNvPr id="41" name="TextBox 4"/>
            <p:cNvSpPr txBox="1">
              <a:spLocks noChangeArrowheads="1"/>
            </p:cNvSpPr>
            <p:nvPr/>
          </p:nvSpPr>
          <p:spPr bwMode="auto">
            <a:xfrm>
              <a:off x="7228325" y="2062890"/>
              <a:ext cx="8354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 dirty="0"/>
                <a:t>Hosting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430458" y="1431676"/>
            <a:ext cx="1574917" cy="479424"/>
            <a:chOff x="3129995" y="2205038"/>
            <a:chExt cx="1574917" cy="479424"/>
          </a:xfrm>
        </p:grpSpPr>
        <p:sp>
          <p:nvSpPr>
            <p:cNvPr id="29725" name="Freeform 8"/>
            <p:cNvSpPr>
              <a:spLocks/>
            </p:cNvSpPr>
            <p:nvPr/>
          </p:nvSpPr>
          <p:spPr bwMode="auto">
            <a:xfrm>
              <a:off x="3129995" y="2205038"/>
              <a:ext cx="1574917" cy="479424"/>
            </a:xfrm>
            <a:custGeom>
              <a:avLst/>
              <a:gdLst>
                <a:gd name="T0" fmla="*/ 0 w 4400"/>
                <a:gd name="T1" fmla="*/ 0 h 1600"/>
                <a:gd name="T2" fmla="*/ 0 w 4400"/>
                <a:gd name="T3" fmla="*/ 0 h 1600"/>
                <a:gd name="T4" fmla="*/ 0 w 4400"/>
                <a:gd name="T5" fmla="*/ 0 h 1600"/>
                <a:gd name="T6" fmla="*/ 0 w 4400"/>
                <a:gd name="T7" fmla="*/ 0 h 1600"/>
                <a:gd name="T8" fmla="*/ 0 w 4400"/>
                <a:gd name="T9" fmla="*/ 0 h 1600"/>
                <a:gd name="T10" fmla="*/ 0 w 4400"/>
                <a:gd name="T11" fmla="*/ 0 h 1600"/>
                <a:gd name="T12" fmla="*/ 0 w 4400"/>
                <a:gd name="T13" fmla="*/ 0 h 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00"/>
                <a:gd name="T22" fmla="*/ 0 h 1600"/>
                <a:gd name="T23" fmla="*/ 4400 w 4400"/>
                <a:gd name="T24" fmla="*/ 1600 h 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00" h="1600">
                  <a:moveTo>
                    <a:pt x="2200" y="0"/>
                  </a:moveTo>
                  <a:cubicBezTo>
                    <a:pt x="985" y="0"/>
                    <a:pt x="0" y="113"/>
                    <a:pt x="0" y="252"/>
                  </a:cubicBezTo>
                  <a:lnTo>
                    <a:pt x="0" y="1349"/>
                  </a:lnTo>
                  <a:cubicBezTo>
                    <a:pt x="0" y="1488"/>
                    <a:pt x="985" y="1600"/>
                    <a:pt x="2200" y="1600"/>
                  </a:cubicBezTo>
                  <a:cubicBezTo>
                    <a:pt x="3416" y="1600"/>
                    <a:pt x="4400" y="1488"/>
                    <a:pt x="4400" y="1349"/>
                  </a:cubicBezTo>
                  <a:lnTo>
                    <a:pt x="4400" y="252"/>
                  </a:lnTo>
                  <a:cubicBezTo>
                    <a:pt x="4400" y="113"/>
                    <a:pt x="3416" y="0"/>
                    <a:pt x="22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/>
            </a:p>
          </p:txBody>
        </p:sp>
        <p:sp>
          <p:nvSpPr>
            <p:cNvPr id="7199" name="Freeform 9"/>
            <p:cNvSpPr>
              <a:spLocks/>
            </p:cNvSpPr>
            <p:nvPr/>
          </p:nvSpPr>
          <p:spPr bwMode="auto">
            <a:xfrm>
              <a:off x="3129995" y="2205038"/>
              <a:ext cx="1574917" cy="479424"/>
            </a:xfrm>
            <a:custGeom>
              <a:avLst/>
              <a:gdLst>
                <a:gd name="T0" fmla="*/ 0 w 4400"/>
                <a:gd name="T1" fmla="*/ 0 h 1600"/>
                <a:gd name="T2" fmla="*/ 0 w 4400"/>
                <a:gd name="T3" fmla="*/ 0 h 1600"/>
                <a:gd name="T4" fmla="*/ 0 w 4400"/>
                <a:gd name="T5" fmla="*/ 0 h 1600"/>
                <a:gd name="T6" fmla="*/ 0 w 4400"/>
                <a:gd name="T7" fmla="*/ 0 h 1600"/>
                <a:gd name="T8" fmla="*/ 0 w 4400"/>
                <a:gd name="T9" fmla="*/ 0 h 1600"/>
                <a:gd name="T10" fmla="*/ 0 w 4400"/>
                <a:gd name="T11" fmla="*/ 0 h 1600"/>
                <a:gd name="T12" fmla="*/ 0 w 4400"/>
                <a:gd name="T13" fmla="*/ 0 h 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00"/>
                <a:gd name="T22" fmla="*/ 0 h 1600"/>
                <a:gd name="T23" fmla="*/ 4400 w 4400"/>
                <a:gd name="T24" fmla="*/ 1600 h 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00" h="1600">
                  <a:moveTo>
                    <a:pt x="2200" y="0"/>
                  </a:moveTo>
                  <a:cubicBezTo>
                    <a:pt x="985" y="0"/>
                    <a:pt x="0" y="113"/>
                    <a:pt x="0" y="252"/>
                  </a:cubicBezTo>
                  <a:lnTo>
                    <a:pt x="0" y="1349"/>
                  </a:lnTo>
                  <a:cubicBezTo>
                    <a:pt x="0" y="1488"/>
                    <a:pt x="985" y="1600"/>
                    <a:pt x="2200" y="1600"/>
                  </a:cubicBezTo>
                  <a:cubicBezTo>
                    <a:pt x="3416" y="1600"/>
                    <a:pt x="4400" y="1488"/>
                    <a:pt x="4400" y="1349"/>
                  </a:cubicBezTo>
                  <a:lnTo>
                    <a:pt x="4400" y="252"/>
                  </a:lnTo>
                  <a:cubicBezTo>
                    <a:pt x="4400" y="113"/>
                    <a:pt x="3416" y="0"/>
                    <a:pt x="2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0" name="Freeform 10"/>
            <p:cNvSpPr>
              <a:spLocks/>
            </p:cNvSpPr>
            <p:nvPr/>
          </p:nvSpPr>
          <p:spPr bwMode="auto">
            <a:xfrm>
              <a:off x="3129995" y="2278063"/>
              <a:ext cx="1574917" cy="45719"/>
            </a:xfrm>
            <a:custGeom>
              <a:avLst/>
              <a:gdLst>
                <a:gd name="T0" fmla="*/ 0 w 482"/>
                <a:gd name="T1" fmla="*/ 0 h 28"/>
                <a:gd name="T2" fmla="*/ 2147483647 w 482"/>
                <a:gd name="T3" fmla="*/ 269274356 h 28"/>
                <a:gd name="T4" fmla="*/ 2147483647 w 482"/>
                <a:gd name="T5" fmla="*/ 0 h 28"/>
                <a:gd name="T6" fmla="*/ 0 60000 65536"/>
                <a:gd name="T7" fmla="*/ 0 60000 65536"/>
                <a:gd name="T8" fmla="*/ 0 60000 65536"/>
                <a:gd name="T9" fmla="*/ 0 w 482"/>
                <a:gd name="T10" fmla="*/ 0 h 28"/>
                <a:gd name="T11" fmla="*/ 482 w 482"/>
                <a:gd name="T12" fmla="*/ 28 h 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2" h="28">
                  <a:moveTo>
                    <a:pt x="0" y="0"/>
                  </a:moveTo>
                  <a:cubicBezTo>
                    <a:pt x="0" y="15"/>
                    <a:pt x="108" y="28"/>
                    <a:pt x="241" y="28"/>
                  </a:cubicBezTo>
                  <a:cubicBezTo>
                    <a:pt x="374" y="28"/>
                    <a:pt x="482" y="15"/>
                    <a:pt x="482" y="0"/>
                  </a:cubicBezTo>
                </a:path>
              </a:pathLst>
            </a:custGeom>
            <a:solidFill>
              <a:schemeClr val="accent2"/>
            </a:solidFill>
            <a:ln w="952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1" name="Rectangle 11"/>
            <p:cNvSpPr>
              <a:spLocks noChangeArrowheads="1"/>
            </p:cNvSpPr>
            <p:nvPr/>
          </p:nvSpPr>
          <p:spPr bwMode="auto">
            <a:xfrm>
              <a:off x="3510609" y="2315513"/>
              <a:ext cx="967267" cy="276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/>
                <a:t>Registry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623888"/>
          </a:xfrm>
        </p:spPr>
        <p:txBody>
          <a:bodyPr/>
          <a:lstStyle/>
          <a:p>
            <a:r>
              <a:rPr lang="en-US" smtClean="0"/>
              <a:t>“tModel” Syntax Definition in XML Schema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722313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E0DA9ED-B4CC-4B10-9822-ACF32E8DB45D}" type="slidenum">
              <a:rPr lang="en-US" smtClean="0">
                <a:solidFill>
                  <a:schemeClr val="tx2"/>
                </a:solidFill>
              </a:rPr>
              <a:pPr/>
              <a:t>30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6868" name="Content Placeholder 2"/>
          <p:cNvSpPr txBox="1">
            <a:spLocks/>
          </p:cNvSpPr>
          <p:nvPr/>
        </p:nvSpPr>
        <p:spPr bwMode="auto">
          <a:xfrm>
            <a:off x="693310" y="2366470"/>
            <a:ext cx="8040688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dirty="0">
                <a:latin typeface="Arial" charset="0"/>
                <a:cs typeface="Arial" charset="0"/>
              </a:rPr>
              <a:t>&lt;element name="</a:t>
            </a:r>
            <a:r>
              <a:rPr lang="en-US" sz="1600" dirty="0" err="1">
                <a:latin typeface="Arial" charset="0"/>
                <a:cs typeface="Arial" charset="0"/>
              </a:rPr>
              <a:t>tModel</a:t>
            </a:r>
            <a:r>
              <a:rPr lang="en-US" sz="1600" dirty="0">
                <a:latin typeface="Arial" charset="0"/>
                <a:cs typeface="Arial" charset="0"/>
              </a:rPr>
              <a:t>" type="</a:t>
            </a:r>
            <a:r>
              <a:rPr lang="en-US" sz="1600" dirty="0" err="1">
                <a:latin typeface="Arial" charset="0"/>
                <a:cs typeface="Arial" charset="0"/>
              </a:rPr>
              <a:t>uddi:tModel</a:t>
            </a:r>
            <a:r>
              <a:rPr lang="en-US" sz="1600" dirty="0">
                <a:latin typeface="Arial" charset="0"/>
                <a:cs typeface="Arial" charset="0"/>
              </a:rPr>
              <a:t>" /&gt; </a:t>
            </a:r>
          </a:p>
          <a:p>
            <a:r>
              <a:rPr lang="en-US" sz="1600" dirty="0">
                <a:latin typeface="Arial" charset="0"/>
                <a:cs typeface="Arial" charset="0"/>
              </a:rPr>
              <a:t>&lt;</a:t>
            </a:r>
            <a:r>
              <a:rPr lang="en-US" sz="1600" dirty="0" err="1">
                <a:latin typeface="Arial" charset="0"/>
                <a:cs typeface="Arial" charset="0"/>
              </a:rPr>
              <a:t>complexType</a:t>
            </a:r>
            <a:r>
              <a:rPr lang="en-US" sz="1600" dirty="0">
                <a:latin typeface="Arial" charset="0"/>
                <a:cs typeface="Arial" charset="0"/>
              </a:rPr>
              <a:t> name="</a:t>
            </a:r>
            <a:r>
              <a:rPr lang="en-US" sz="1600" dirty="0" err="1">
                <a:latin typeface="Arial" charset="0"/>
                <a:cs typeface="Arial" charset="0"/>
              </a:rPr>
              <a:t>tModel</a:t>
            </a:r>
            <a:r>
              <a:rPr lang="en-US" sz="1600" dirty="0">
                <a:latin typeface="Arial" charset="0"/>
                <a:cs typeface="Arial" charset="0"/>
              </a:rPr>
              <a:t>"&gt;</a:t>
            </a:r>
          </a:p>
          <a:p>
            <a:r>
              <a:rPr lang="en-US" sz="1600" dirty="0">
                <a:latin typeface="Arial" charset="0"/>
                <a:cs typeface="Arial" charset="0"/>
              </a:rPr>
              <a:t>  	&lt;attribute </a:t>
            </a:r>
            <a:r>
              <a:rPr lang="en-US" sz="1600" b="1" dirty="0">
                <a:latin typeface="Arial" charset="0"/>
                <a:cs typeface="Arial" charset="0"/>
              </a:rPr>
              <a:t>name</a:t>
            </a:r>
            <a:r>
              <a:rPr lang="en-US" sz="1600" dirty="0">
                <a:latin typeface="Arial" charset="0"/>
                <a:cs typeface="Arial" charset="0"/>
              </a:rPr>
              <a:t>="</a:t>
            </a:r>
            <a:r>
              <a:rPr lang="en-US" sz="1600" b="1" dirty="0" err="1">
                <a:latin typeface="Arial" charset="0"/>
                <a:cs typeface="Arial" charset="0"/>
              </a:rPr>
              <a:t>tModelKey</a:t>
            </a:r>
            <a:r>
              <a:rPr lang="en-US" sz="1600" dirty="0">
                <a:latin typeface="Arial" charset="0"/>
                <a:cs typeface="Arial" charset="0"/>
              </a:rPr>
              <a:t>" type="</a:t>
            </a:r>
            <a:r>
              <a:rPr lang="en-US" sz="1600" dirty="0" err="1">
                <a:latin typeface="Arial" charset="0"/>
                <a:cs typeface="Arial" charset="0"/>
              </a:rPr>
              <a:t>uddi:tModelKey</a:t>
            </a:r>
            <a:r>
              <a:rPr lang="en-US" sz="1600" dirty="0">
                <a:latin typeface="Arial" charset="0"/>
                <a:cs typeface="Arial" charset="0"/>
              </a:rPr>
              <a:t>" use="</a:t>
            </a:r>
            <a:r>
              <a:rPr lang="en-US" sz="1600" b="1" dirty="0">
                <a:latin typeface="Arial" charset="0"/>
                <a:cs typeface="Arial" charset="0"/>
              </a:rPr>
              <a:t>required</a:t>
            </a:r>
            <a:r>
              <a:rPr lang="en-US" sz="1600" dirty="0">
                <a:latin typeface="Arial" charset="0"/>
                <a:cs typeface="Arial" charset="0"/>
              </a:rPr>
              <a:t>" /&gt; </a:t>
            </a:r>
          </a:p>
          <a:p>
            <a:r>
              <a:rPr lang="en-US" sz="1600" dirty="0">
                <a:latin typeface="Arial" charset="0"/>
                <a:cs typeface="Arial" charset="0"/>
              </a:rPr>
              <a:t>  	&lt;attribute name="operator" type="string" use="optional" /&gt; </a:t>
            </a:r>
          </a:p>
          <a:p>
            <a:r>
              <a:rPr lang="en-US" sz="1600" dirty="0">
                <a:latin typeface="Arial" charset="0"/>
                <a:cs typeface="Arial" charset="0"/>
              </a:rPr>
              <a:t>  	&lt;attribute name="</a:t>
            </a:r>
            <a:r>
              <a:rPr lang="en-US" sz="1600" dirty="0" err="1">
                <a:latin typeface="Arial" charset="0"/>
                <a:cs typeface="Arial" charset="0"/>
              </a:rPr>
              <a:t>authorizedName</a:t>
            </a:r>
            <a:r>
              <a:rPr lang="en-US" sz="1600" dirty="0">
                <a:latin typeface="Arial" charset="0"/>
                <a:cs typeface="Arial" charset="0"/>
              </a:rPr>
              <a:t>" type="string" use="optional" /&gt;</a:t>
            </a:r>
          </a:p>
          <a:p>
            <a:r>
              <a:rPr lang="en-US" sz="1600" dirty="0">
                <a:latin typeface="Arial" charset="0"/>
                <a:cs typeface="Arial" charset="0"/>
              </a:rPr>
              <a:t>  	&lt;sequence&gt;</a:t>
            </a:r>
          </a:p>
          <a:p>
            <a:r>
              <a:rPr lang="en-US" sz="1600" dirty="0">
                <a:latin typeface="Arial" charset="0"/>
                <a:cs typeface="Arial" charset="0"/>
              </a:rPr>
              <a:t>    		&lt;element ref="</a:t>
            </a:r>
            <a:r>
              <a:rPr lang="en-US" sz="1600" dirty="0" err="1">
                <a:latin typeface="Arial" charset="0"/>
                <a:cs typeface="Arial" charset="0"/>
              </a:rPr>
              <a:t>uddi:name</a:t>
            </a:r>
            <a:r>
              <a:rPr lang="en-US" sz="1600" dirty="0">
                <a:latin typeface="Arial" charset="0"/>
                <a:cs typeface="Arial" charset="0"/>
              </a:rPr>
              <a:t>" /&gt; </a:t>
            </a:r>
          </a:p>
          <a:p>
            <a:r>
              <a:rPr lang="en-US" sz="1600" dirty="0">
                <a:latin typeface="Arial" charset="0"/>
                <a:cs typeface="Arial" charset="0"/>
              </a:rPr>
              <a:t>    		&lt;element ref="</a:t>
            </a:r>
            <a:r>
              <a:rPr lang="en-US" sz="1600" dirty="0" err="1">
                <a:latin typeface="Arial" charset="0"/>
                <a:cs typeface="Arial" charset="0"/>
              </a:rPr>
              <a:t>uddi:description</a:t>
            </a:r>
            <a:r>
              <a:rPr lang="en-US" sz="1600" dirty="0">
                <a:latin typeface="Arial" charset="0"/>
                <a:cs typeface="Arial" charset="0"/>
              </a:rPr>
              <a:t>" </a:t>
            </a:r>
            <a:r>
              <a:rPr lang="en-US" sz="1600" dirty="0" err="1">
                <a:latin typeface="Arial" charset="0"/>
                <a:cs typeface="Arial" charset="0"/>
              </a:rPr>
              <a:t>minOccurs</a:t>
            </a:r>
            <a:r>
              <a:rPr lang="en-US" sz="1600" dirty="0">
                <a:latin typeface="Arial" charset="0"/>
                <a:cs typeface="Arial" charset="0"/>
              </a:rPr>
              <a:t>="0" </a:t>
            </a:r>
            <a:r>
              <a:rPr lang="en-US" sz="1600" dirty="0" err="1">
                <a:latin typeface="Arial" charset="0"/>
                <a:cs typeface="Arial" charset="0"/>
              </a:rPr>
              <a:t>maxOccurs</a:t>
            </a:r>
            <a:r>
              <a:rPr lang="en-US" sz="1600" dirty="0">
                <a:latin typeface="Arial" charset="0"/>
                <a:cs typeface="Arial" charset="0"/>
              </a:rPr>
              <a:t>="unbounded" /&gt; </a:t>
            </a:r>
          </a:p>
          <a:p>
            <a:r>
              <a:rPr lang="en-US" sz="1600" dirty="0">
                <a:latin typeface="Arial" charset="0"/>
                <a:cs typeface="Arial" charset="0"/>
              </a:rPr>
              <a:t>    		&lt;element ref="</a:t>
            </a:r>
            <a:r>
              <a:rPr lang="en-US" sz="1600" dirty="0" err="1">
                <a:latin typeface="Arial" charset="0"/>
                <a:cs typeface="Arial" charset="0"/>
              </a:rPr>
              <a:t>uddi:overviewDoc</a:t>
            </a:r>
            <a:r>
              <a:rPr lang="en-US" sz="1600" dirty="0">
                <a:latin typeface="Arial" charset="0"/>
                <a:cs typeface="Arial" charset="0"/>
              </a:rPr>
              <a:t>" </a:t>
            </a:r>
            <a:r>
              <a:rPr lang="en-US" sz="1600" dirty="0" err="1">
                <a:latin typeface="Arial" charset="0"/>
                <a:cs typeface="Arial" charset="0"/>
              </a:rPr>
              <a:t>minOccurs</a:t>
            </a:r>
            <a:r>
              <a:rPr lang="en-US" sz="1600" dirty="0">
                <a:latin typeface="Arial" charset="0"/>
                <a:cs typeface="Arial" charset="0"/>
              </a:rPr>
              <a:t>="0" /&gt; </a:t>
            </a:r>
          </a:p>
          <a:p>
            <a:r>
              <a:rPr lang="en-US" sz="1600" dirty="0">
                <a:latin typeface="Arial" charset="0"/>
                <a:cs typeface="Arial" charset="0"/>
              </a:rPr>
              <a:t>    		&lt;element ref="</a:t>
            </a:r>
            <a:r>
              <a:rPr lang="en-US" sz="1600" dirty="0" err="1">
                <a:latin typeface="Arial" charset="0"/>
                <a:cs typeface="Arial" charset="0"/>
              </a:rPr>
              <a:t>uddi:identifierBag</a:t>
            </a:r>
            <a:r>
              <a:rPr lang="en-US" sz="1600" dirty="0">
                <a:latin typeface="Arial" charset="0"/>
                <a:cs typeface="Arial" charset="0"/>
              </a:rPr>
              <a:t>" </a:t>
            </a:r>
            <a:r>
              <a:rPr lang="en-US" sz="1600" dirty="0" err="1">
                <a:latin typeface="Arial" charset="0"/>
                <a:cs typeface="Arial" charset="0"/>
              </a:rPr>
              <a:t>minOccurs</a:t>
            </a:r>
            <a:r>
              <a:rPr lang="en-US" sz="1600" dirty="0">
                <a:latin typeface="Arial" charset="0"/>
                <a:cs typeface="Arial" charset="0"/>
              </a:rPr>
              <a:t>="0" /&gt; </a:t>
            </a:r>
          </a:p>
          <a:p>
            <a:r>
              <a:rPr lang="en-US" sz="1600" dirty="0">
                <a:latin typeface="Arial" charset="0"/>
                <a:cs typeface="Arial" charset="0"/>
              </a:rPr>
              <a:t>    		&lt;element ref="</a:t>
            </a:r>
            <a:r>
              <a:rPr lang="en-US" sz="1600" dirty="0" err="1">
                <a:latin typeface="Arial" charset="0"/>
                <a:cs typeface="Arial" charset="0"/>
              </a:rPr>
              <a:t>uddi:categoryBag</a:t>
            </a:r>
            <a:r>
              <a:rPr lang="en-US" sz="1600" dirty="0">
                <a:latin typeface="Arial" charset="0"/>
                <a:cs typeface="Arial" charset="0"/>
              </a:rPr>
              <a:t>" </a:t>
            </a:r>
            <a:r>
              <a:rPr lang="en-US" sz="1600" dirty="0" err="1">
                <a:latin typeface="Arial" charset="0"/>
                <a:cs typeface="Arial" charset="0"/>
              </a:rPr>
              <a:t>minOccurs</a:t>
            </a:r>
            <a:r>
              <a:rPr lang="en-US" sz="1600" dirty="0">
                <a:latin typeface="Arial" charset="0"/>
                <a:cs typeface="Arial" charset="0"/>
              </a:rPr>
              <a:t>="0" /&gt; </a:t>
            </a:r>
          </a:p>
          <a:p>
            <a:r>
              <a:rPr lang="en-US" sz="1600" dirty="0">
                <a:latin typeface="Arial" charset="0"/>
                <a:cs typeface="Arial" charset="0"/>
              </a:rPr>
              <a:t>  	&lt;/sequence&gt;</a:t>
            </a:r>
          </a:p>
          <a:p>
            <a:r>
              <a:rPr lang="en-US" sz="1600" dirty="0">
                <a:latin typeface="Arial" charset="0"/>
                <a:cs typeface="Arial" charset="0"/>
              </a:rPr>
              <a:t>&lt;/</a:t>
            </a:r>
            <a:r>
              <a:rPr lang="en-US" sz="1600" dirty="0" err="1">
                <a:latin typeface="Arial" charset="0"/>
                <a:cs typeface="Arial" charset="0"/>
              </a:rPr>
              <a:t>complexType</a:t>
            </a:r>
            <a:r>
              <a:rPr lang="en-US" sz="1600" dirty="0">
                <a:latin typeface="Arial" charset="0"/>
                <a:cs typeface="Arial" charset="0"/>
              </a:rPr>
              <a:t>&gt;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 rot="-5400000">
            <a:off x="-379886" y="3681496"/>
            <a:ext cx="13195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Schema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9642" y="1379835"/>
            <a:ext cx="8192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each item registered with UDDI, a </a:t>
            </a:r>
            <a:r>
              <a:rPr lang="en-US" sz="2400" dirty="0" err="1" smtClean="0"/>
              <a:t>tModel</a:t>
            </a:r>
            <a:r>
              <a:rPr lang="en-US" sz="2400" dirty="0" smtClean="0"/>
              <a:t> key will be assigned, which associate this item with other existing items.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620000" cy="623888"/>
          </a:xfrm>
        </p:spPr>
        <p:txBody>
          <a:bodyPr/>
          <a:lstStyle/>
          <a:p>
            <a:r>
              <a:rPr lang="en-US" smtClean="0"/>
              <a:t>“tModel” Data Structure: Example</a:t>
            </a: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722313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4CBE98E-ADE2-48E4-8C82-15E26E21F3F9}" type="slidenum">
              <a:rPr lang="en-US" smtClean="0">
                <a:solidFill>
                  <a:schemeClr val="tx2"/>
                </a:solidFill>
              </a:rPr>
              <a:pPr/>
              <a:t>31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65113" y="1219200"/>
            <a:ext cx="8878887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endParaRPr lang="en-US" sz="16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Content Placeholder 5"/>
          <p:cNvSpPr>
            <a:spLocks noGrp="1"/>
          </p:cNvSpPr>
          <p:nvPr>
            <p:ph idx="1"/>
          </p:nvPr>
        </p:nvSpPr>
        <p:spPr>
          <a:xfrm>
            <a:off x="473671" y="1447800"/>
            <a:ext cx="8517930" cy="5105400"/>
          </a:xfrm>
        </p:spPr>
        <p:txBody>
          <a:bodyPr/>
          <a:lstStyle/>
          <a:p>
            <a:pPr marL="0" indent="0">
              <a:spcBef>
                <a:spcPts val="100"/>
              </a:spcBef>
              <a:buFont typeface="Wingdings" pitchFamily="2" charset="2"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&lt;</a:t>
            </a:r>
            <a:r>
              <a:rPr lang="en-US" sz="1800" dirty="0" err="1" smtClean="0">
                <a:latin typeface="Arial" charset="0"/>
                <a:cs typeface="Arial" charset="0"/>
              </a:rPr>
              <a:t>tModel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tModelKey</a:t>
            </a:r>
            <a:r>
              <a:rPr lang="en-US" sz="1800" dirty="0" smtClean="0">
                <a:latin typeface="Arial" charset="0"/>
                <a:cs typeface="Arial" charset="0"/>
              </a:rPr>
              <a:t>="ud</a:t>
            </a:r>
            <a:r>
              <a:rPr lang="en-US" sz="18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di:02016094-9c03-47e9-a52b-1dec2d0c1454</a:t>
            </a:r>
            <a:r>
              <a:rPr lang="en-US" sz="1800" dirty="0" smtClean="0">
                <a:latin typeface="Arial" charset="0"/>
                <a:cs typeface="Arial" charset="0"/>
              </a:rPr>
              <a:t>" 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	operator=" http://www.public.asu.edu/~ychen10/teaching/cse445 " 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	</a:t>
            </a:r>
            <a:r>
              <a:rPr lang="en-US" sz="1800" dirty="0" err="1" smtClean="0">
                <a:latin typeface="Arial" charset="0"/>
                <a:cs typeface="Arial" charset="0"/>
              </a:rPr>
              <a:t>authorizedName</a:t>
            </a:r>
            <a:r>
              <a:rPr lang="en-US" sz="1800" dirty="0" smtClean="0">
                <a:latin typeface="Arial" charset="0"/>
                <a:cs typeface="Arial" charset="0"/>
              </a:rPr>
              <a:t>=“Course Instructor"&gt; 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&lt;name&gt;Encryption&lt;/name&gt; 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&lt;description&gt; 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	An interface for string encryption and description 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&lt;/description&gt; 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&lt;</a:t>
            </a:r>
            <a:r>
              <a:rPr lang="en-US" sz="1800" dirty="0" err="1" smtClean="0">
                <a:latin typeface="Arial" charset="0"/>
                <a:cs typeface="Arial" charset="0"/>
              </a:rPr>
              <a:t>overviewDoc</a:t>
            </a:r>
            <a:r>
              <a:rPr lang="en-US" sz="1800" dirty="0" smtClean="0">
                <a:latin typeface="Arial" charset="0"/>
                <a:cs typeface="Arial" charset="0"/>
              </a:rPr>
              <a:t>&gt; 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	&lt;</a:t>
            </a:r>
            <a:r>
              <a:rPr lang="en-US" sz="1800" dirty="0" err="1" smtClean="0">
                <a:latin typeface="Arial" charset="0"/>
                <a:cs typeface="Arial" charset="0"/>
              </a:rPr>
              <a:t>overviewURL</a:t>
            </a:r>
            <a:r>
              <a:rPr lang="en-US" sz="1800" dirty="0" smtClean="0">
                <a:latin typeface="Arial" charset="0"/>
                <a:cs typeface="Arial" charset="0"/>
              </a:rPr>
              <a:t>&gt; </a:t>
            </a:r>
          </a:p>
          <a:p>
            <a:pPr marL="0" indent="0">
              <a:spcBef>
                <a:spcPts val="100"/>
              </a:spcBef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 	    </a:t>
            </a:r>
            <a:r>
              <a:rPr lang="en-US" sz="1600" dirty="0" smtClean="0">
                <a:latin typeface="Arial" charset="0"/>
                <a:cs typeface="Arial" charset="0"/>
              </a:rPr>
              <a:t>http</a:t>
            </a:r>
            <a:r>
              <a:rPr lang="en-US" sz="1600" dirty="0">
                <a:latin typeface="Arial" charset="0"/>
                <a:cs typeface="Arial" charset="0"/>
              </a:rPr>
              <a:t>://venus.eas.asu.edu/WSRepository/Services/Encryption/Service.asmx.wsdl </a:t>
            </a:r>
            <a:endParaRPr lang="en-US" sz="1600" dirty="0" smtClean="0">
              <a:latin typeface="Arial" charset="0"/>
              <a:cs typeface="Arial" charset="0"/>
            </a:endParaRPr>
          </a:p>
          <a:p>
            <a:pPr marL="0" indent="0">
              <a:spcBef>
                <a:spcPts val="100"/>
              </a:spcBef>
              <a:buFont typeface="Wingdings" pitchFamily="2" charset="2"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	&lt;/</a:t>
            </a:r>
            <a:r>
              <a:rPr lang="en-US" sz="1800" dirty="0" err="1" smtClean="0">
                <a:latin typeface="Arial" charset="0"/>
                <a:cs typeface="Arial" charset="0"/>
              </a:rPr>
              <a:t>overviewURL</a:t>
            </a:r>
            <a:r>
              <a:rPr lang="en-US" sz="1800" dirty="0" smtClean="0">
                <a:latin typeface="Arial" charset="0"/>
                <a:cs typeface="Arial" charset="0"/>
              </a:rPr>
              <a:t>&gt; 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&lt;/</a:t>
            </a:r>
            <a:r>
              <a:rPr lang="en-US" sz="1800" dirty="0" err="1" smtClean="0">
                <a:latin typeface="Arial" charset="0"/>
                <a:cs typeface="Arial" charset="0"/>
              </a:rPr>
              <a:t>overviewDoc</a:t>
            </a:r>
            <a:r>
              <a:rPr lang="en-US" sz="1800" dirty="0" smtClean="0">
                <a:latin typeface="Arial" charset="0"/>
                <a:cs typeface="Arial" charset="0"/>
              </a:rPr>
              <a:t>&gt; 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&lt;/</a:t>
            </a:r>
            <a:r>
              <a:rPr lang="en-US" sz="1800" dirty="0" err="1" smtClean="0">
                <a:latin typeface="Arial" charset="0"/>
                <a:cs typeface="Arial" charset="0"/>
              </a:rPr>
              <a:t>tModel</a:t>
            </a:r>
            <a:r>
              <a:rPr lang="en-US" sz="1800" dirty="0" smtClean="0">
                <a:latin typeface="Arial" charset="0"/>
                <a:cs typeface="Arial" charset="0"/>
              </a:rPr>
              <a:t>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 rot="-5400000">
            <a:off x="-351630" y="2934493"/>
            <a:ext cx="1379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Instance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620000" cy="623888"/>
          </a:xfrm>
        </p:spPr>
        <p:txBody>
          <a:bodyPr/>
          <a:lstStyle/>
          <a:p>
            <a:r>
              <a:rPr lang="en-US" dirty="0" smtClean="0"/>
              <a:t>(5) “</a:t>
            </a:r>
            <a:r>
              <a:rPr lang="en-US" dirty="0" err="1" smtClean="0"/>
              <a:t>publisherAssertion</a:t>
            </a:r>
            <a:r>
              <a:rPr lang="en-US" dirty="0" smtClean="0"/>
              <a:t>” Data Structure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15400" cy="5562600"/>
          </a:xfrm>
        </p:spPr>
        <p:txBody>
          <a:bodyPr/>
          <a:lstStyle/>
          <a:p>
            <a:r>
              <a:rPr lang="en-US" sz="2400" smtClean="0"/>
              <a:t>Large businesses and enterprises are not sufficiently represented by a single businessEntity. </a:t>
            </a:r>
          </a:p>
          <a:p>
            <a:r>
              <a:rPr lang="en-US" sz="2400" smtClean="0"/>
              <a:t>Several businessEntity structures can be published, representing individual departments or subsidiaries. </a:t>
            </a:r>
          </a:p>
          <a:p>
            <a:r>
              <a:rPr lang="en-US" sz="2400" i="1" smtClean="0"/>
              <a:t>publisherAssertion</a:t>
            </a:r>
            <a:r>
              <a:rPr lang="en-US" sz="2400" smtClean="0"/>
              <a:t> helps them to make their relationships visible in their UDDI registrations. </a:t>
            </a:r>
          </a:p>
          <a:p>
            <a:r>
              <a:rPr lang="en-US" sz="2400" smtClean="0"/>
              <a:t>To eliminate the possibility that one publisher falsely claims a relationship with another, both publishers have to publish exactly the same information, in order for the relationship becoming visible. </a:t>
            </a:r>
          </a:p>
          <a:p>
            <a:r>
              <a:rPr lang="en-US" sz="2400" smtClean="0"/>
              <a:t>The publisherAssertion structure consists of the three elements: </a:t>
            </a:r>
            <a:r>
              <a:rPr lang="en-US" sz="2400" b="1" i="1" smtClean="0"/>
              <a:t>fromKey</a:t>
            </a:r>
            <a:r>
              <a:rPr lang="en-US" sz="2400" smtClean="0"/>
              <a:t> (the first businessKey), </a:t>
            </a:r>
            <a:r>
              <a:rPr lang="en-US" sz="2400" b="1" i="1" smtClean="0"/>
              <a:t>toKey</a:t>
            </a:r>
            <a:r>
              <a:rPr lang="en-US" sz="2400" smtClean="0"/>
              <a:t> (the second businessKey) and </a:t>
            </a:r>
            <a:r>
              <a:rPr lang="en-US" sz="2400" b="1" i="1" smtClean="0"/>
              <a:t>keyedReference</a:t>
            </a:r>
            <a:r>
              <a:rPr lang="en-US" sz="2400" smtClean="0"/>
              <a:t>, which designates the asserted relationship type in terms of a (keyName keyValue) pair within a tModel, uniquely referenced by a tModelKey.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722313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518AC66-748A-4141-BF8A-94E7338E68DB}" type="slidenum">
              <a:rPr lang="en-US" smtClean="0">
                <a:solidFill>
                  <a:schemeClr val="tx2"/>
                </a:solidFill>
              </a:rPr>
              <a:pPr/>
              <a:t>32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620000" cy="623888"/>
          </a:xfrm>
        </p:spPr>
        <p:txBody>
          <a:bodyPr/>
          <a:lstStyle/>
          <a:p>
            <a:r>
              <a:rPr lang="en-US" smtClean="0"/>
              <a:t>“publisherAssertion” Syntax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7010400" cy="26670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&lt;element name="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publisherAssertion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" type="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uddi:publisherAssertion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" /&gt;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complexType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name="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publisherAssertion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"&gt;</a:t>
            </a:r>
          </a:p>
          <a:p>
            <a:pPr marL="0" indent="0">
              <a:buFont typeface="Wingdings" pitchFamily="2" charset="2"/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  <a:defRPr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  	&lt;sequence&gt;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    		&lt;element ref="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uddi:fromKey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" /&gt;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    		&lt;element ref="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uddi:toKey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" /&gt;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    		&lt;element ref="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uddi:keyedReference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" /&gt;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  	&lt;/sequence&gt;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complexType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&gt;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722313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3C38B84-BE5F-48CD-B1F8-3945307AB934}" type="slidenum">
              <a:rPr lang="en-US" smtClean="0">
                <a:solidFill>
                  <a:schemeClr val="tx2"/>
                </a:solidFill>
              </a:rPr>
              <a:pPr/>
              <a:t>33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 rot="-5400000">
            <a:off x="-220051" y="2887069"/>
            <a:ext cx="13195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Schema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620000" cy="623888"/>
          </a:xfrm>
        </p:spPr>
        <p:txBody>
          <a:bodyPr/>
          <a:lstStyle/>
          <a:p>
            <a:r>
              <a:rPr lang="en-US" smtClean="0"/>
              <a:t>Operations (APIs) Supported by UDDI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513" y="1066800"/>
            <a:ext cx="8269287" cy="54102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Inquiry Operations:      </a:t>
            </a:r>
          </a:p>
          <a:p>
            <a:pPr lvl="1">
              <a:defRPr/>
            </a:pPr>
            <a:r>
              <a:rPr lang="en-US" sz="2400" dirty="0" smtClean="0">
                <a:ea typeface="+mn-ea"/>
                <a:cs typeface="+mn-cs"/>
              </a:rPr>
              <a:t>	Find                   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			</a:t>
            </a:r>
            <a:r>
              <a:rPr lang="en-US" sz="2400" dirty="0" err="1" smtClean="0"/>
              <a:t>find_business</a:t>
            </a:r>
            <a:r>
              <a:rPr lang="en-US" sz="2400" dirty="0" smtClean="0"/>
              <a:t>     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			</a:t>
            </a:r>
            <a:r>
              <a:rPr lang="en-US" sz="2400" dirty="0" err="1" smtClean="0"/>
              <a:t>find_service</a:t>
            </a:r>
            <a:r>
              <a:rPr lang="en-US" sz="2400" dirty="0" smtClean="0"/>
              <a:t>      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			</a:t>
            </a:r>
            <a:r>
              <a:rPr lang="en-US" sz="2400" dirty="0" err="1" smtClean="0"/>
              <a:t>find_binding</a:t>
            </a:r>
            <a:r>
              <a:rPr lang="en-US" sz="2400" dirty="0" smtClean="0"/>
              <a:t>      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			</a:t>
            </a:r>
            <a:r>
              <a:rPr lang="en-US" sz="2400" dirty="0" err="1" smtClean="0"/>
              <a:t>find_tModel</a:t>
            </a:r>
            <a:r>
              <a:rPr lang="en-US" sz="2400" dirty="0" smtClean="0"/>
              <a:t>         </a:t>
            </a:r>
          </a:p>
          <a:p>
            <a:pPr lvl="1">
              <a:defRPr/>
            </a:pPr>
            <a:r>
              <a:rPr lang="en-US" sz="2400" dirty="0" smtClean="0">
                <a:ea typeface="+mn-ea"/>
                <a:cs typeface="+mn-cs"/>
              </a:rPr>
              <a:t>	Get details            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			</a:t>
            </a:r>
            <a:r>
              <a:rPr lang="en-US" sz="2400" dirty="0" err="1" smtClean="0"/>
              <a:t>get_businessDetail</a:t>
            </a:r>
            <a:r>
              <a:rPr lang="en-US" sz="2400" dirty="0" smtClean="0"/>
              <a:t>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			</a:t>
            </a:r>
            <a:r>
              <a:rPr lang="en-US" sz="2400" dirty="0" err="1" smtClean="0"/>
              <a:t>get_serviceDetail</a:t>
            </a:r>
            <a:r>
              <a:rPr lang="en-US" sz="2400" dirty="0" smtClean="0"/>
              <a:t> 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			</a:t>
            </a:r>
            <a:r>
              <a:rPr lang="en-US" sz="2400" dirty="0" err="1" smtClean="0"/>
              <a:t>get_bindingDetail</a:t>
            </a:r>
            <a:r>
              <a:rPr lang="en-US" sz="2400" dirty="0" smtClean="0"/>
              <a:t> 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			</a:t>
            </a:r>
            <a:r>
              <a:rPr lang="en-US" sz="2400" dirty="0" err="1" smtClean="0"/>
              <a:t>get_tModelDetail</a:t>
            </a:r>
            <a:r>
              <a:rPr lang="en-US" sz="2400" dirty="0" smtClean="0"/>
              <a:t>  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			</a:t>
            </a:r>
            <a:r>
              <a:rPr lang="en-US" sz="2400" dirty="0" err="1" smtClean="0"/>
              <a:t>get_registeredInfo</a:t>
            </a:r>
            <a:r>
              <a:rPr lang="en-US" sz="2400" dirty="0" smtClean="0"/>
              <a:t>  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F80A606-1595-49B8-B204-1E9511CBA836}" type="slidenum">
              <a:rPr lang="en-US" smtClean="0">
                <a:solidFill>
                  <a:schemeClr val="tx2"/>
                </a:solidFill>
              </a:rPr>
              <a:pPr/>
              <a:t>34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7620000" cy="623888"/>
          </a:xfrm>
        </p:spPr>
        <p:txBody>
          <a:bodyPr/>
          <a:lstStyle/>
          <a:p>
            <a:r>
              <a:rPr lang="en-US" smtClean="0"/>
              <a:t>Operations Supported by UDDI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191000" cy="5410200"/>
          </a:xfrm>
        </p:spPr>
        <p:txBody>
          <a:bodyPr/>
          <a:lstStyle/>
          <a:p>
            <a:pPr>
              <a:tabLst>
                <a:tab pos="914400" algn="l"/>
                <a:tab pos="1428750" algn="l"/>
              </a:tabLst>
              <a:defRPr/>
            </a:pPr>
            <a:r>
              <a:rPr lang="en-US" sz="2400" dirty="0" smtClean="0"/>
              <a:t>Publishing Operations:</a:t>
            </a:r>
          </a:p>
          <a:p>
            <a:pPr lvl="1">
              <a:tabLst>
                <a:tab pos="914400" algn="l"/>
                <a:tab pos="1428750" algn="l"/>
              </a:tabLst>
              <a:defRPr/>
            </a:pPr>
            <a:r>
              <a:rPr lang="en-US" sz="2400" dirty="0" smtClean="0">
                <a:ea typeface="+mn-ea"/>
                <a:cs typeface="+mn-cs"/>
              </a:rPr>
              <a:t>	Save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428750" algn="l"/>
              </a:tabLst>
              <a:defRPr/>
            </a:pPr>
            <a:r>
              <a:rPr lang="en-US" sz="2400" dirty="0" smtClean="0"/>
              <a:t>			</a:t>
            </a:r>
            <a:r>
              <a:rPr lang="en-US" sz="2400" dirty="0" err="1" smtClean="0"/>
              <a:t>save_business</a:t>
            </a:r>
            <a:endParaRPr lang="en-US" sz="2400" dirty="0" smtClean="0"/>
          </a:p>
          <a:p>
            <a:pPr>
              <a:buFont typeface="Wingdings" pitchFamily="2" charset="2"/>
              <a:buNone/>
              <a:tabLst>
                <a:tab pos="914400" algn="l"/>
                <a:tab pos="1428750" algn="l"/>
              </a:tabLst>
              <a:defRPr/>
            </a:pPr>
            <a:r>
              <a:rPr lang="en-US" sz="2400" dirty="0" smtClean="0"/>
              <a:t>			</a:t>
            </a:r>
            <a:r>
              <a:rPr lang="en-US" sz="2400" dirty="0" err="1" smtClean="0"/>
              <a:t>save_service</a:t>
            </a:r>
            <a:endParaRPr lang="en-US" sz="2400" dirty="0" smtClean="0"/>
          </a:p>
          <a:p>
            <a:pPr>
              <a:buFont typeface="Wingdings" pitchFamily="2" charset="2"/>
              <a:buNone/>
              <a:tabLst>
                <a:tab pos="914400" algn="l"/>
                <a:tab pos="1428750" algn="l"/>
              </a:tabLst>
              <a:defRPr/>
            </a:pPr>
            <a:r>
              <a:rPr lang="en-US" sz="2400" dirty="0" smtClean="0"/>
              <a:t>			</a:t>
            </a:r>
            <a:r>
              <a:rPr lang="en-US" sz="2400" dirty="0" err="1" smtClean="0"/>
              <a:t>save_binding</a:t>
            </a:r>
            <a:endParaRPr lang="en-US" sz="2400" dirty="0" smtClean="0"/>
          </a:p>
          <a:p>
            <a:pPr>
              <a:buFont typeface="Wingdings" pitchFamily="2" charset="2"/>
              <a:buNone/>
              <a:tabLst>
                <a:tab pos="914400" algn="l"/>
                <a:tab pos="1428750" algn="l"/>
              </a:tabLst>
              <a:defRPr/>
            </a:pPr>
            <a:r>
              <a:rPr lang="en-US" sz="2400" dirty="0" smtClean="0"/>
              <a:t>			</a:t>
            </a:r>
            <a:r>
              <a:rPr lang="en-US" sz="2400" dirty="0" err="1" smtClean="0"/>
              <a:t>save_tModel</a:t>
            </a:r>
            <a:endParaRPr lang="en-US" sz="2400" dirty="0" smtClean="0"/>
          </a:p>
          <a:p>
            <a:pPr lvl="1">
              <a:tabLst>
                <a:tab pos="914400" algn="l"/>
                <a:tab pos="1428750" algn="l"/>
              </a:tabLst>
              <a:defRPr/>
            </a:pPr>
            <a:r>
              <a:rPr lang="en-US" sz="2400" dirty="0" smtClean="0">
                <a:ea typeface="+mn-ea"/>
                <a:cs typeface="+mn-cs"/>
              </a:rPr>
              <a:t>	Delete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428750" algn="l"/>
              </a:tabLst>
              <a:defRPr/>
            </a:pPr>
            <a:r>
              <a:rPr lang="en-US" sz="2400" dirty="0" smtClean="0"/>
              <a:t>			</a:t>
            </a:r>
            <a:r>
              <a:rPr lang="en-US" sz="2400" dirty="0" err="1" smtClean="0"/>
              <a:t>delete_business</a:t>
            </a:r>
            <a:endParaRPr lang="en-US" sz="2400" dirty="0" smtClean="0"/>
          </a:p>
          <a:p>
            <a:pPr>
              <a:buFont typeface="Wingdings" pitchFamily="2" charset="2"/>
              <a:buNone/>
              <a:tabLst>
                <a:tab pos="914400" algn="l"/>
                <a:tab pos="1428750" algn="l"/>
              </a:tabLst>
              <a:defRPr/>
            </a:pPr>
            <a:r>
              <a:rPr lang="en-US" sz="2400" dirty="0" smtClean="0"/>
              <a:t>			</a:t>
            </a:r>
            <a:r>
              <a:rPr lang="en-US" sz="2400" dirty="0" err="1" smtClean="0"/>
              <a:t>delete_service</a:t>
            </a:r>
            <a:endParaRPr lang="en-US" sz="2400" dirty="0" smtClean="0"/>
          </a:p>
          <a:p>
            <a:pPr>
              <a:buFont typeface="Wingdings" pitchFamily="2" charset="2"/>
              <a:buNone/>
              <a:tabLst>
                <a:tab pos="914400" algn="l"/>
                <a:tab pos="1428750" algn="l"/>
              </a:tabLst>
              <a:defRPr/>
            </a:pPr>
            <a:r>
              <a:rPr lang="en-US" sz="2400" dirty="0" smtClean="0"/>
              <a:t>			</a:t>
            </a:r>
            <a:r>
              <a:rPr lang="en-US" sz="2400" dirty="0" err="1" smtClean="0"/>
              <a:t>delete_binding</a:t>
            </a:r>
            <a:endParaRPr lang="en-US" sz="2400" dirty="0" smtClean="0"/>
          </a:p>
          <a:p>
            <a:pPr>
              <a:buFont typeface="Wingdings" pitchFamily="2" charset="2"/>
              <a:buNone/>
              <a:tabLst>
                <a:tab pos="914400" algn="l"/>
                <a:tab pos="1428750" algn="l"/>
              </a:tabLst>
              <a:defRPr/>
            </a:pPr>
            <a:r>
              <a:rPr lang="en-US" sz="2400" dirty="0" smtClean="0"/>
              <a:t>			</a:t>
            </a:r>
            <a:r>
              <a:rPr lang="en-US" sz="2400" dirty="0" err="1" smtClean="0"/>
              <a:t>delete_tModel</a:t>
            </a:r>
            <a:endParaRPr lang="en-US" sz="2400" dirty="0" smtClean="0"/>
          </a:p>
          <a:p>
            <a:pPr>
              <a:buFont typeface="Wingdings" pitchFamily="2" charset="2"/>
              <a:buNone/>
              <a:tabLst>
                <a:tab pos="914400" algn="l"/>
                <a:tab pos="1428750" algn="l"/>
              </a:tabLst>
              <a:defRPr/>
            </a:pPr>
            <a:r>
              <a:rPr lang="en-US" sz="2400" dirty="0" smtClean="0"/>
              <a:t>			</a:t>
            </a:r>
            <a:r>
              <a:rPr lang="en-US" sz="2400" dirty="0" err="1" smtClean="0"/>
              <a:t>get_registeredInfo</a:t>
            </a:r>
            <a:endParaRPr lang="en-US" sz="2400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DA5B00-ACA9-49F2-8C8C-FDF3F2760F25}" type="slidenum">
              <a:rPr lang="en-US" smtClean="0">
                <a:solidFill>
                  <a:schemeClr val="tx2"/>
                </a:solidFill>
              </a:rPr>
              <a:pPr/>
              <a:t>35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218113" y="1143000"/>
            <a:ext cx="3849687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kern="0" dirty="0"/>
              <a:t>Security operations:</a:t>
            </a:r>
            <a:endParaRPr lang="en-US" sz="24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2400" kern="0" dirty="0">
                <a:latin typeface="+mn-lt"/>
              </a:rPr>
              <a:t>		</a:t>
            </a:r>
            <a:r>
              <a:rPr lang="en-US" sz="2400" kern="0" dirty="0" err="1">
                <a:latin typeface="+mn-lt"/>
              </a:rPr>
              <a:t>get_authToken</a:t>
            </a:r>
            <a:endParaRPr lang="en-US" sz="24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2400" kern="0" dirty="0">
                <a:latin typeface="+mn-lt"/>
              </a:rPr>
              <a:t>		</a:t>
            </a:r>
            <a:r>
              <a:rPr lang="en-US" sz="2400" kern="0" dirty="0" err="1">
                <a:latin typeface="+mn-lt"/>
              </a:rPr>
              <a:t>discard_authToken</a:t>
            </a:r>
            <a:r>
              <a:rPr lang="en-US" sz="2400" kern="0" dirty="0">
                <a:latin typeface="+mn-lt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sz="24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620000" cy="623888"/>
          </a:xfrm>
        </p:spPr>
        <p:txBody>
          <a:bodyPr/>
          <a:lstStyle/>
          <a:p>
            <a:r>
              <a:rPr lang="en-US" smtClean="0"/>
              <a:t>API: find_business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513" y="1066800"/>
            <a:ext cx="8269287" cy="5410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find_business</a:t>
            </a:r>
            <a:r>
              <a:rPr lang="en-US" dirty="0" smtClean="0"/>
              <a:t> function searches for businesses that match the specified criteria.</a:t>
            </a:r>
          </a:p>
          <a:p>
            <a:pPr>
              <a:defRPr/>
            </a:pPr>
            <a:r>
              <a:rPr lang="en-US" dirty="0" smtClean="0"/>
              <a:t>Syntax</a:t>
            </a:r>
          </a:p>
          <a:p>
            <a:pPr marL="457200" indent="-457200">
              <a:buFont typeface="Wingdings" pitchFamily="2" charset="2"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&lt;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find_business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generic="2.0" [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maxRows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="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"] 	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xmlns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="urn:uddi-org:api_v2"&gt; </a:t>
            </a:r>
          </a:p>
          <a:p>
            <a:pPr marL="457200" indent="-457200">
              <a:buFont typeface="Wingdings" pitchFamily="2" charset="2"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[&lt;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findQualifiers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/&gt;] </a:t>
            </a:r>
          </a:p>
          <a:p>
            <a:pPr marL="457200" indent="-457200">
              <a:buFont typeface="Wingdings" pitchFamily="2" charset="2"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[&lt;name/&gt;  [&lt;name/&gt;] ... ] </a:t>
            </a:r>
          </a:p>
          <a:p>
            <a:pPr marL="457200" indent="-457200">
              <a:buFont typeface="Wingdings" pitchFamily="2" charset="2"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[&lt;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discoveryURLs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/&gt;] </a:t>
            </a:r>
          </a:p>
          <a:p>
            <a:pPr marL="457200" indent="-457200">
              <a:buFont typeface="Wingdings" pitchFamily="2" charset="2"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[&lt;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identifierBag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/&gt;] </a:t>
            </a:r>
          </a:p>
          <a:p>
            <a:pPr marL="457200" indent="-457200">
              <a:buFont typeface="Wingdings" pitchFamily="2" charset="2"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[&lt;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categoryBag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/&gt;] </a:t>
            </a:r>
          </a:p>
          <a:p>
            <a:pPr marL="457200" indent="-457200">
              <a:buFont typeface="Wingdings" pitchFamily="2" charset="2"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[&lt;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tModelBag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/&gt;]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&lt;/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find_business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&gt;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722313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7BC36CD-FCCE-4DEF-A578-D5B5D4391BA4}" type="slidenum">
              <a:rPr lang="en-US" smtClean="0">
                <a:solidFill>
                  <a:schemeClr val="tx2"/>
                </a:solidFill>
              </a:rPr>
              <a:pPr/>
              <a:t>36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467600" cy="623888"/>
          </a:xfrm>
        </p:spPr>
        <p:txBody>
          <a:bodyPr/>
          <a:lstStyle/>
          <a:p>
            <a:r>
              <a:rPr lang="en-US" smtClean="0"/>
              <a:t>API: find_business Arguments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458200" cy="5410200"/>
          </a:xfrm>
        </p:spPr>
        <p:txBody>
          <a:bodyPr/>
          <a:lstStyle/>
          <a:p>
            <a:r>
              <a:rPr lang="en-US" sz="2400" i="1" smtClean="0"/>
              <a:t>maxRows</a:t>
            </a:r>
            <a:r>
              <a:rPr lang="en-US" sz="2400" smtClean="0"/>
              <a:t> Optional attribute to specify the maximum number of rows to be returned; </a:t>
            </a:r>
          </a:p>
          <a:p>
            <a:r>
              <a:rPr lang="en-US" sz="2400" i="1" smtClean="0"/>
              <a:t>findQualifiers</a:t>
            </a:r>
            <a:r>
              <a:rPr lang="en-US" sz="2400" smtClean="0"/>
              <a:t> Optional element to override the default search functionality. For example, the find qualifier exactNameMatch will match exact business names.</a:t>
            </a:r>
          </a:p>
          <a:p>
            <a:r>
              <a:rPr lang="en-US" sz="2400" i="1" smtClean="0"/>
              <a:t>name:</a:t>
            </a:r>
            <a:r>
              <a:rPr lang="en-US" sz="2400" smtClean="0"/>
              <a:t> The full or partial name of the business. UDDI 2.0 enables you to specify up to five business names.</a:t>
            </a:r>
          </a:p>
          <a:p>
            <a:r>
              <a:rPr lang="en-US" sz="2400" i="1" smtClean="0"/>
              <a:t>discoveryURLs:</a:t>
            </a:r>
            <a:r>
              <a:rPr lang="en-US" sz="2400" smtClean="0"/>
              <a:t> Optional element to search by discovery URLs. </a:t>
            </a:r>
          </a:p>
          <a:p>
            <a:r>
              <a:rPr lang="en-US" sz="2400" i="1" smtClean="0"/>
              <a:t>identifierBag:</a:t>
            </a:r>
            <a:r>
              <a:rPr lang="en-US" sz="2400" smtClean="0"/>
              <a:t> Optional element to search by identifier. </a:t>
            </a:r>
          </a:p>
          <a:p>
            <a:r>
              <a:rPr lang="en-US" sz="2400" i="1" smtClean="0"/>
              <a:t>categoryBag:</a:t>
            </a:r>
            <a:r>
              <a:rPr lang="en-US" sz="2400" smtClean="0"/>
              <a:t> Optional element to search by category. For example, you can search by NAICS codes. </a:t>
            </a:r>
          </a:p>
          <a:p>
            <a:r>
              <a:rPr lang="en-US" sz="2400" i="1" smtClean="0"/>
              <a:t>tModelBag:</a:t>
            </a:r>
            <a:r>
              <a:rPr lang="en-US" sz="2400" smtClean="0"/>
              <a:t> Optional element to search by tModel records. 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722313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B64164F-E456-4606-A281-6CB7414232DC}" type="slidenum">
              <a:rPr lang="en-US" smtClean="0">
                <a:solidFill>
                  <a:schemeClr val="tx2"/>
                </a:solidFill>
              </a:rPr>
              <a:pPr/>
              <a:t>37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62AB7A6-2050-43EB-B0AA-5790AB32D238}" type="slidenum">
              <a:rPr lang="en-US" smtClean="0">
                <a:solidFill>
                  <a:schemeClr val="tx2"/>
                </a:solidFill>
              </a:rPr>
              <a:pPr/>
              <a:t>38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88900"/>
            <a:ext cx="7620000" cy="1152525"/>
          </a:xfrm>
        </p:spPr>
        <p:txBody>
          <a:bodyPr/>
          <a:lstStyle/>
          <a:p>
            <a:pPr algn="ctr" eaLnBrk="1" hangingPunct="1"/>
            <a:r>
              <a:rPr lang="en-US" altLang="zh-CN" smtClean="0">
                <a:ea typeface="SimSun" pitchFamily="2" charset="-122"/>
              </a:rPr>
              <a:t>Microsoft Enterprise UDDI Services</a:t>
            </a:r>
            <a:br>
              <a:rPr lang="en-US" altLang="zh-CN" smtClean="0">
                <a:ea typeface="SimSun" pitchFamily="2" charset="-122"/>
              </a:rPr>
            </a:br>
            <a:r>
              <a:rPr lang="en-US" altLang="zh-CN" sz="2800" b="0" smtClean="0">
                <a:ea typeface="SimSun" pitchFamily="2" charset="-122"/>
              </a:rPr>
              <a:t>It is a part of the Windows Server </a:t>
            </a:r>
            <a:endParaRPr lang="en-US" b="0" smtClean="0"/>
          </a:p>
        </p:txBody>
      </p:sp>
      <p:sp>
        <p:nvSpPr>
          <p:cNvPr id="6148" name="AutoShape 5"/>
          <p:cNvSpPr>
            <a:spLocks noChangeArrowheads="1"/>
          </p:cNvSpPr>
          <p:nvPr/>
        </p:nvSpPr>
        <p:spPr bwMode="auto">
          <a:xfrm>
            <a:off x="1600200" y="2887663"/>
            <a:ext cx="5791200" cy="3273425"/>
          </a:xfrm>
          <a:prstGeom prst="flowChartAlternateProcess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2800"/>
          </a:p>
        </p:txBody>
      </p:sp>
      <p:sp>
        <p:nvSpPr>
          <p:cNvPr id="6149" name="AutoShape 6"/>
          <p:cNvSpPr>
            <a:spLocks noChangeArrowheads="1"/>
          </p:cNvSpPr>
          <p:nvPr/>
        </p:nvSpPr>
        <p:spPr bwMode="auto">
          <a:xfrm>
            <a:off x="2355850" y="3895725"/>
            <a:ext cx="4783138" cy="503238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/>
              <a:t>UDDI request management</a:t>
            </a:r>
          </a:p>
        </p:txBody>
      </p:sp>
      <p:sp>
        <p:nvSpPr>
          <p:cNvPr id="6150" name="AutoShape 7"/>
          <p:cNvSpPr>
            <a:spLocks noChangeArrowheads="1"/>
          </p:cNvSpPr>
          <p:nvPr/>
        </p:nvSpPr>
        <p:spPr bwMode="auto">
          <a:xfrm>
            <a:off x="2355850" y="4649788"/>
            <a:ext cx="4783138" cy="504825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/>
              <a:t>UDDI class library</a:t>
            </a:r>
          </a:p>
        </p:txBody>
      </p:sp>
      <p:sp>
        <p:nvSpPr>
          <p:cNvPr id="6151" name="AutoShape 8"/>
          <p:cNvSpPr>
            <a:spLocks noChangeArrowheads="1"/>
          </p:cNvSpPr>
          <p:nvPr/>
        </p:nvSpPr>
        <p:spPr bwMode="auto">
          <a:xfrm>
            <a:off x="3362325" y="5405438"/>
            <a:ext cx="2770188" cy="630237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/>
              <a:t>MSDE/SQL Server</a:t>
            </a:r>
          </a:p>
        </p:txBody>
      </p:sp>
      <p:sp>
        <p:nvSpPr>
          <p:cNvPr id="6152" name="Line 9"/>
          <p:cNvSpPr>
            <a:spLocks noChangeShapeType="1"/>
          </p:cNvSpPr>
          <p:nvPr/>
        </p:nvSpPr>
        <p:spPr bwMode="auto">
          <a:xfrm>
            <a:off x="3362325" y="3517900"/>
            <a:ext cx="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Line 10"/>
          <p:cNvSpPr>
            <a:spLocks noChangeShapeType="1"/>
          </p:cNvSpPr>
          <p:nvPr/>
        </p:nvSpPr>
        <p:spPr bwMode="auto">
          <a:xfrm>
            <a:off x="5880100" y="3517900"/>
            <a:ext cx="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6154" name="AutoShape 11"/>
          <p:cNvCxnSpPr>
            <a:cxnSpLocks noChangeShapeType="1"/>
            <a:stCxn id="6149" idx="2"/>
            <a:endCxn id="6150" idx="0"/>
          </p:cNvCxnSpPr>
          <p:nvPr/>
        </p:nvCxnSpPr>
        <p:spPr bwMode="auto">
          <a:xfrm>
            <a:off x="4746625" y="4398963"/>
            <a:ext cx="0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5" name="AutoShape 12"/>
          <p:cNvCxnSpPr>
            <a:cxnSpLocks noChangeShapeType="1"/>
            <a:stCxn id="6150" idx="2"/>
            <a:endCxn id="6151" idx="1"/>
          </p:cNvCxnSpPr>
          <p:nvPr/>
        </p:nvCxnSpPr>
        <p:spPr bwMode="auto">
          <a:xfrm>
            <a:off x="4746625" y="5154613"/>
            <a:ext cx="0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6" name="AutoShape 13"/>
          <p:cNvSpPr>
            <a:spLocks noChangeArrowheads="1"/>
          </p:cNvSpPr>
          <p:nvPr/>
        </p:nvSpPr>
        <p:spPr bwMode="auto">
          <a:xfrm>
            <a:off x="2355850" y="3140075"/>
            <a:ext cx="2014538" cy="503238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/>
              <a:t>ASP .Net Pages</a:t>
            </a:r>
          </a:p>
        </p:txBody>
      </p:sp>
      <p:sp>
        <p:nvSpPr>
          <p:cNvPr id="6157" name="AutoShape 14"/>
          <p:cNvSpPr>
            <a:spLocks noChangeArrowheads="1"/>
          </p:cNvSpPr>
          <p:nvPr/>
        </p:nvSpPr>
        <p:spPr bwMode="auto">
          <a:xfrm>
            <a:off x="4621213" y="3140075"/>
            <a:ext cx="2517775" cy="503238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/>
              <a:t>Web service interfaces</a:t>
            </a:r>
          </a:p>
        </p:txBody>
      </p:sp>
      <p:sp>
        <p:nvSpPr>
          <p:cNvPr id="6158" name="Text Box 15"/>
          <p:cNvSpPr txBox="1">
            <a:spLocks noChangeArrowheads="1"/>
          </p:cNvSpPr>
          <p:nvPr/>
        </p:nvSpPr>
        <p:spPr bwMode="auto">
          <a:xfrm rot="-5400000">
            <a:off x="705644" y="4344194"/>
            <a:ext cx="22145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/>
              <a:t>Database Web server IIS</a:t>
            </a:r>
          </a:p>
        </p:txBody>
      </p:sp>
      <p:sp>
        <p:nvSpPr>
          <p:cNvPr id="6159" name="AutoShape 16"/>
          <p:cNvSpPr>
            <a:spLocks noChangeArrowheads="1"/>
          </p:cNvSpPr>
          <p:nvPr/>
        </p:nvSpPr>
        <p:spPr bwMode="auto">
          <a:xfrm>
            <a:off x="4746625" y="1881188"/>
            <a:ext cx="2266950" cy="503237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/>
              <a:t>Web services clients</a:t>
            </a:r>
          </a:p>
          <a:p>
            <a:pPr algn="ctr" eaLnBrk="1" hangingPunct="1"/>
            <a:r>
              <a:rPr lang="en-US" sz="1600"/>
              <a:t>(program users)</a:t>
            </a:r>
          </a:p>
        </p:txBody>
      </p:sp>
      <p:cxnSp>
        <p:nvCxnSpPr>
          <p:cNvPr id="6160" name="AutoShape 17"/>
          <p:cNvCxnSpPr>
            <a:cxnSpLocks noChangeShapeType="1"/>
            <a:stCxn id="6159" idx="2"/>
            <a:endCxn id="6157" idx="0"/>
          </p:cNvCxnSpPr>
          <p:nvPr/>
        </p:nvCxnSpPr>
        <p:spPr bwMode="auto">
          <a:xfrm>
            <a:off x="5880100" y="2384425"/>
            <a:ext cx="0" cy="755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1" name="Line 18"/>
          <p:cNvSpPr>
            <a:spLocks noChangeShapeType="1"/>
          </p:cNvSpPr>
          <p:nvPr/>
        </p:nvSpPr>
        <p:spPr bwMode="auto">
          <a:xfrm>
            <a:off x="3109913" y="2133600"/>
            <a:ext cx="0" cy="1006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2" name="AutoShape 19"/>
          <p:cNvSpPr>
            <a:spLocks noChangeArrowheads="1"/>
          </p:cNvSpPr>
          <p:nvPr/>
        </p:nvSpPr>
        <p:spPr bwMode="auto">
          <a:xfrm>
            <a:off x="1978025" y="1881188"/>
            <a:ext cx="2265363" cy="503237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/>
              <a:t>Web browser clients</a:t>
            </a:r>
          </a:p>
          <a:p>
            <a:pPr algn="ctr" eaLnBrk="1" hangingPunct="1"/>
            <a:r>
              <a:rPr lang="en-US" sz="1600"/>
              <a:t>(human users)</a:t>
            </a:r>
          </a:p>
        </p:txBody>
      </p:sp>
      <p:sp>
        <p:nvSpPr>
          <p:cNvPr id="6163" name="Text Box 20"/>
          <p:cNvSpPr txBox="1">
            <a:spLocks noChangeArrowheads="1"/>
          </p:cNvSpPr>
          <p:nvPr/>
        </p:nvSpPr>
        <p:spPr bwMode="auto">
          <a:xfrm>
            <a:off x="3760788" y="2535238"/>
            <a:ext cx="14208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/>
              <a:t>HTTP protocol</a:t>
            </a:r>
          </a:p>
        </p:txBody>
      </p:sp>
      <p:sp>
        <p:nvSpPr>
          <p:cNvPr id="6164" name="Text Box 21"/>
          <p:cNvSpPr txBox="1">
            <a:spLocks noChangeArrowheads="1"/>
          </p:cNvSpPr>
          <p:nvPr/>
        </p:nvSpPr>
        <p:spPr bwMode="auto">
          <a:xfrm>
            <a:off x="1524000" y="249078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Manual</a:t>
            </a:r>
          </a:p>
        </p:txBody>
      </p:sp>
      <p:sp>
        <p:nvSpPr>
          <p:cNvPr id="6165" name="Text Box 22"/>
          <p:cNvSpPr txBox="1">
            <a:spLocks noChangeArrowheads="1"/>
          </p:cNvSpPr>
          <p:nvPr/>
        </p:nvSpPr>
        <p:spPr bwMode="auto">
          <a:xfrm>
            <a:off x="6394450" y="2414588"/>
            <a:ext cx="1149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Automatic</a:t>
            </a:r>
          </a:p>
        </p:txBody>
      </p:sp>
    </p:spTree>
    <p:extLst>
      <p:ext uri="{BB962C8B-B14F-4D97-AF65-F5344CB8AC3E}">
        <p14:creationId xmlns:p14="http://schemas.microsoft.com/office/powerpoint/2010/main" val="76946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42A3118-15F8-49EE-9221-C772E88AE33F}" type="slidenum">
              <a:rPr lang="en-US" smtClean="0">
                <a:solidFill>
                  <a:schemeClr val="tx2"/>
                </a:solidFill>
              </a:rPr>
              <a:pPr/>
              <a:t>39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Search and Discover a Service</a:t>
            </a:r>
          </a:p>
        </p:txBody>
      </p:sp>
      <p:grpSp>
        <p:nvGrpSpPr>
          <p:cNvPr id="7172" name="Group 54"/>
          <p:cNvGrpSpPr>
            <a:grpSpLocks/>
          </p:cNvGrpSpPr>
          <p:nvPr/>
        </p:nvGrpSpPr>
        <p:grpSpPr bwMode="auto">
          <a:xfrm>
            <a:off x="304800" y="1295400"/>
            <a:ext cx="8528050" cy="3505200"/>
            <a:chOff x="914400" y="1981200"/>
            <a:chExt cx="5562600" cy="2286283"/>
          </a:xfrm>
        </p:grpSpPr>
        <p:sp>
          <p:nvSpPr>
            <p:cNvPr id="7176" name="AutoShape 5"/>
            <p:cNvSpPr>
              <a:spLocks noChangeArrowheads="1"/>
            </p:cNvSpPr>
            <p:nvPr/>
          </p:nvSpPr>
          <p:spPr bwMode="auto">
            <a:xfrm>
              <a:off x="914400" y="2262902"/>
              <a:ext cx="1600200" cy="2004298"/>
            </a:xfrm>
            <a:prstGeom prst="flowChartAlternateProcess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>
                <a:cs typeface="Times New Roman" pitchFamily="18" charset="0"/>
              </a:endParaRPr>
            </a:p>
          </p:txBody>
        </p:sp>
        <p:sp>
          <p:nvSpPr>
            <p:cNvPr id="7177" name="Rectangle 7"/>
            <p:cNvSpPr>
              <a:spLocks noChangeArrowheads="1"/>
            </p:cNvSpPr>
            <p:nvPr/>
          </p:nvSpPr>
          <p:spPr bwMode="auto">
            <a:xfrm>
              <a:off x="1071166" y="1981200"/>
              <a:ext cx="136723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cs typeface="Times New Roman" pitchFamily="18" charset="0"/>
                </a:rPr>
                <a:t>A service requester</a:t>
              </a:r>
            </a:p>
          </p:txBody>
        </p:sp>
        <p:sp>
          <p:nvSpPr>
            <p:cNvPr id="7178" name="AutoShape 9"/>
            <p:cNvSpPr>
              <a:spLocks noChangeArrowheads="1"/>
            </p:cNvSpPr>
            <p:nvPr/>
          </p:nvSpPr>
          <p:spPr bwMode="auto">
            <a:xfrm>
              <a:off x="3853218" y="2262903"/>
              <a:ext cx="2623782" cy="2004580"/>
            </a:xfrm>
            <a:prstGeom prst="flowChartAlternateProcess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>
                <a:cs typeface="Times New Roman" pitchFamily="18" charset="0"/>
              </a:endParaRPr>
            </a:p>
          </p:txBody>
        </p:sp>
        <p:sp>
          <p:nvSpPr>
            <p:cNvPr id="7179" name="AutoShape 10"/>
            <p:cNvSpPr>
              <a:spLocks noChangeArrowheads="1"/>
            </p:cNvSpPr>
            <p:nvPr/>
          </p:nvSpPr>
          <p:spPr bwMode="auto">
            <a:xfrm>
              <a:off x="4011080" y="2373134"/>
              <a:ext cx="963505" cy="364717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>
                  <a:cs typeface="Times New Roman" pitchFamily="18" charset="0"/>
                </a:rPr>
                <a:t>HTTP server</a:t>
              </a:r>
            </a:p>
          </p:txBody>
        </p:sp>
        <p:sp>
          <p:nvSpPr>
            <p:cNvPr id="7180" name="Rectangle 11"/>
            <p:cNvSpPr>
              <a:spLocks noChangeArrowheads="1"/>
            </p:cNvSpPr>
            <p:nvPr/>
          </p:nvSpPr>
          <p:spPr bwMode="auto">
            <a:xfrm>
              <a:off x="4432954" y="1993448"/>
              <a:ext cx="145614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>
                  <a:cs typeface="Times New Roman" pitchFamily="18" charset="0"/>
                </a:rPr>
                <a:t>Service broker</a:t>
              </a:r>
            </a:p>
          </p:txBody>
        </p:sp>
        <p:sp>
          <p:nvSpPr>
            <p:cNvPr id="7181" name="Line 14"/>
            <p:cNvSpPr>
              <a:spLocks noChangeShapeType="1"/>
            </p:cNvSpPr>
            <p:nvPr/>
          </p:nvSpPr>
          <p:spPr bwMode="auto">
            <a:xfrm>
              <a:off x="4984112" y="2476561"/>
              <a:ext cx="317085" cy="2722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2" name="Line 15"/>
            <p:cNvSpPr>
              <a:spLocks noChangeShapeType="1"/>
            </p:cNvSpPr>
            <p:nvPr/>
          </p:nvSpPr>
          <p:spPr bwMode="auto">
            <a:xfrm>
              <a:off x="6019743" y="2634424"/>
              <a:ext cx="0" cy="342942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3" name="AutoShape 16"/>
            <p:cNvSpPr>
              <a:spLocks noChangeArrowheads="1"/>
            </p:cNvSpPr>
            <p:nvPr/>
          </p:nvSpPr>
          <p:spPr bwMode="auto">
            <a:xfrm>
              <a:off x="5170552" y="3452315"/>
              <a:ext cx="1110480" cy="749846"/>
            </a:xfrm>
            <a:prstGeom prst="flowChartMagneticDisk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>
                  <a:cs typeface="Times New Roman" pitchFamily="18" charset="0"/>
                </a:rPr>
                <a:t>Service</a:t>
              </a:r>
            </a:p>
            <a:p>
              <a:pPr algn="ctr" eaLnBrk="1" hangingPunct="1"/>
              <a:r>
                <a:rPr lang="en-US">
                  <a:cs typeface="Times New Roman" pitchFamily="18" charset="0"/>
                </a:rPr>
                <a:t>registry</a:t>
              </a:r>
            </a:p>
          </p:txBody>
        </p:sp>
        <p:cxnSp>
          <p:nvCxnSpPr>
            <p:cNvPr id="7184" name="AutoShape 17"/>
            <p:cNvCxnSpPr>
              <a:cxnSpLocks noChangeShapeType="1"/>
              <a:stCxn id="7200" idx="3"/>
              <a:endCxn id="7179" idx="1"/>
            </p:cNvCxnSpPr>
            <p:nvPr/>
          </p:nvCxnSpPr>
          <p:spPr bwMode="auto">
            <a:xfrm flipV="1">
              <a:off x="2357740" y="2555493"/>
              <a:ext cx="1653340" cy="949594"/>
            </a:xfrm>
            <a:prstGeom prst="straightConnector1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5" name="Line 20"/>
            <p:cNvSpPr>
              <a:spLocks noChangeShapeType="1"/>
            </p:cNvSpPr>
            <p:nvPr/>
          </p:nvSpPr>
          <p:spPr bwMode="auto">
            <a:xfrm flipV="1">
              <a:off x="5627809" y="2699746"/>
              <a:ext cx="0" cy="261289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6" name="Line 21"/>
            <p:cNvSpPr>
              <a:spLocks noChangeShapeType="1"/>
            </p:cNvSpPr>
            <p:nvPr/>
          </p:nvSpPr>
          <p:spPr bwMode="auto">
            <a:xfrm flipH="1">
              <a:off x="4984112" y="2634424"/>
              <a:ext cx="317085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7" name="Line 22"/>
            <p:cNvSpPr>
              <a:spLocks noChangeShapeType="1"/>
            </p:cNvSpPr>
            <p:nvPr/>
          </p:nvSpPr>
          <p:spPr bwMode="auto">
            <a:xfrm flipH="1">
              <a:off x="2362199" y="2634424"/>
              <a:ext cx="1632550" cy="1404176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8" name="Text Box 23"/>
            <p:cNvSpPr txBox="1">
              <a:spLocks noChangeArrowheads="1"/>
            </p:cNvSpPr>
            <p:nvPr/>
          </p:nvSpPr>
          <p:spPr bwMode="auto">
            <a:xfrm rot="-2460000">
              <a:off x="2591290" y="3410653"/>
              <a:ext cx="1114434" cy="240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>
                  <a:cs typeface="Times New Roman" pitchFamily="18" charset="0"/>
                </a:rPr>
                <a:t>WSDL Interface</a:t>
              </a:r>
            </a:p>
          </p:txBody>
        </p:sp>
        <p:sp>
          <p:nvSpPr>
            <p:cNvPr id="7189" name="Rectangle 24"/>
            <p:cNvSpPr>
              <a:spLocks noChangeArrowheads="1"/>
            </p:cNvSpPr>
            <p:nvPr/>
          </p:nvSpPr>
          <p:spPr bwMode="auto">
            <a:xfrm>
              <a:off x="2554601" y="2323288"/>
              <a:ext cx="1052654" cy="602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/>
              <a:r>
                <a:rPr lang="en-US" altLang="zh-CN">
                  <a:ea typeface="SimSun" pitchFamily="2" charset="-122"/>
                  <a:cs typeface="Times New Roman" pitchFamily="18" charset="0"/>
                </a:rPr>
                <a:t>Find a </a:t>
              </a:r>
            </a:p>
            <a:p>
              <a:pPr algn="ctr" eaLnBrk="1" hangingPunct="1"/>
              <a:r>
                <a:rPr lang="en-US" altLang="zh-CN">
                  <a:ea typeface="SimSun" pitchFamily="2" charset="-122"/>
                  <a:cs typeface="Times New Roman" pitchFamily="18" charset="0"/>
                </a:rPr>
                <a:t>Service:</a:t>
              </a:r>
            </a:p>
            <a:p>
              <a:pPr algn="ctr" eaLnBrk="1" hangingPunct="1"/>
              <a:r>
                <a:rPr lang="en-US">
                  <a:ea typeface="SimSun" pitchFamily="2" charset="-122"/>
                  <a:cs typeface="Times New Roman" pitchFamily="18" charset="0"/>
                </a:rPr>
                <a:t>“find_service”</a:t>
              </a:r>
              <a:r>
                <a:rPr lang="en-US" altLang="zh-CN">
                  <a:ea typeface="SimSun" pitchFamily="2" charset="-122"/>
                  <a:cs typeface="Times New Roman" pitchFamily="18" charset="0"/>
                </a:rPr>
                <a:t>   </a:t>
              </a:r>
            </a:p>
          </p:txBody>
        </p:sp>
        <p:sp>
          <p:nvSpPr>
            <p:cNvPr id="7190" name="AutoShape 26"/>
            <p:cNvSpPr>
              <a:spLocks noChangeArrowheads="1"/>
            </p:cNvSpPr>
            <p:nvPr/>
          </p:nvSpPr>
          <p:spPr bwMode="auto">
            <a:xfrm>
              <a:off x="3995989" y="3481544"/>
              <a:ext cx="1045158" cy="736237"/>
            </a:xfrm>
            <a:prstGeom prst="flowChartMagneticDisk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>
                <a:cs typeface="Times New Roman" pitchFamily="18" charset="0"/>
              </a:endParaRPr>
            </a:p>
            <a:p>
              <a:pPr algn="ctr" eaLnBrk="1" hangingPunct="1"/>
              <a:r>
                <a:rPr lang="en-US">
                  <a:cs typeface="Times New Roman" pitchFamily="18" charset="0"/>
                </a:rPr>
                <a:t>Taxonomy</a:t>
              </a:r>
            </a:p>
          </p:txBody>
        </p:sp>
        <p:sp>
          <p:nvSpPr>
            <p:cNvPr id="7191" name="Line 18"/>
            <p:cNvSpPr>
              <a:spLocks noChangeShapeType="1"/>
            </p:cNvSpPr>
            <p:nvPr/>
          </p:nvSpPr>
          <p:spPr bwMode="auto">
            <a:xfrm>
              <a:off x="4647973" y="3287647"/>
              <a:ext cx="0" cy="326612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2" name="AutoShape 12"/>
            <p:cNvSpPr>
              <a:spLocks noChangeArrowheads="1"/>
            </p:cNvSpPr>
            <p:nvPr/>
          </p:nvSpPr>
          <p:spPr bwMode="auto">
            <a:xfrm>
              <a:off x="3929427" y="2971923"/>
              <a:ext cx="2416928" cy="315725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>
                  <a:cs typeface="Times New Roman" pitchFamily="18" charset="0"/>
                </a:rPr>
                <a:t>Service match and discovery</a:t>
              </a:r>
            </a:p>
          </p:txBody>
        </p:sp>
        <p:sp>
          <p:nvSpPr>
            <p:cNvPr id="7193" name="Line 29"/>
            <p:cNvSpPr>
              <a:spLocks noChangeShapeType="1"/>
            </p:cNvSpPr>
            <p:nvPr/>
          </p:nvSpPr>
          <p:spPr bwMode="auto">
            <a:xfrm flipV="1">
              <a:off x="4386684" y="3287647"/>
              <a:ext cx="0" cy="326612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4" name="Line 30"/>
            <p:cNvSpPr>
              <a:spLocks noChangeShapeType="1"/>
            </p:cNvSpPr>
            <p:nvPr/>
          </p:nvSpPr>
          <p:spPr bwMode="auto">
            <a:xfrm>
              <a:off x="5889099" y="3287647"/>
              <a:ext cx="0" cy="326612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5" name="Line 31"/>
            <p:cNvSpPr>
              <a:spLocks noChangeShapeType="1"/>
            </p:cNvSpPr>
            <p:nvPr/>
          </p:nvSpPr>
          <p:spPr bwMode="auto">
            <a:xfrm flipV="1">
              <a:off x="5627809" y="3287647"/>
              <a:ext cx="0" cy="326612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6" name="AutoShape 13"/>
            <p:cNvSpPr>
              <a:spLocks noChangeArrowheads="1"/>
            </p:cNvSpPr>
            <p:nvPr/>
          </p:nvSpPr>
          <p:spPr bwMode="auto">
            <a:xfrm>
              <a:off x="5329776" y="2384021"/>
              <a:ext cx="1016579" cy="315725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>
                  <a:cs typeface="Times New Roman" pitchFamily="18" charset="0"/>
                </a:rPr>
                <a:t>SOAP server</a:t>
              </a:r>
            </a:p>
          </p:txBody>
        </p:sp>
        <p:sp>
          <p:nvSpPr>
            <p:cNvPr id="7197" name="AutoShape 6"/>
            <p:cNvSpPr>
              <a:spLocks noChangeArrowheads="1"/>
            </p:cNvSpPr>
            <p:nvPr/>
          </p:nvSpPr>
          <p:spPr bwMode="auto">
            <a:xfrm>
              <a:off x="1069207" y="2422126"/>
              <a:ext cx="1292992" cy="315725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>
                  <a:cs typeface="Times New Roman" pitchFamily="18" charset="0"/>
                </a:rPr>
                <a:t>Functional request</a:t>
              </a:r>
            </a:p>
          </p:txBody>
        </p:sp>
        <p:sp>
          <p:nvSpPr>
            <p:cNvPr id="7198" name="AutoShape 8"/>
            <p:cNvSpPr>
              <a:spLocks noChangeArrowheads="1"/>
            </p:cNvSpPr>
            <p:nvPr/>
          </p:nvSpPr>
          <p:spPr bwMode="auto">
            <a:xfrm>
              <a:off x="1069207" y="3873915"/>
              <a:ext cx="1292992" cy="317085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>
                  <a:cs typeface="Times New Roman" pitchFamily="18" charset="0"/>
                </a:rPr>
                <a:t>HTTP response</a:t>
              </a:r>
            </a:p>
          </p:txBody>
        </p:sp>
        <p:sp>
          <p:nvSpPr>
            <p:cNvPr id="7199" name="AutoShape 6"/>
            <p:cNvSpPr>
              <a:spLocks noChangeArrowheads="1"/>
            </p:cNvSpPr>
            <p:nvPr/>
          </p:nvSpPr>
          <p:spPr bwMode="auto">
            <a:xfrm>
              <a:off x="1066978" y="2884675"/>
              <a:ext cx="1292992" cy="315725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>
                  <a:cs typeface="Times New Roman" pitchFamily="18" charset="0"/>
                </a:rPr>
                <a:t>SOAP request</a:t>
              </a:r>
            </a:p>
          </p:txBody>
        </p:sp>
        <p:sp>
          <p:nvSpPr>
            <p:cNvPr id="7200" name="AutoShape 6"/>
            <p:cNvSpPr>
              <a:spLocks noChangeArrowheads="1"/>
            </p:cNvSpPr>
            <p:nvPr/>
          </p:nvSpPr>
          <p:spPr bwMode="auto">
            <a:xfrm>
              <a:off x="1064748" y="3347224"/>
              <a:ext cx="1292992" cy="315725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>
                  <a:cs typeface="Times New Roman" pitchFamily="18" charset="0"/>
                </a:rPr>
                <a:t>HTTP request</a:t>
              </a:r>
            </a:p>
          </p:txBody>
        </p:sp>
        <p:cxnSp>
          <p:nvCxnSpPr>
            <p:cNvPr id="81" name="Straight Arrow Connector 80"/>
            <p:cNvCxnSpPr>
              <a:stCxn id="7197" idx="2"/>
              <a:endCxn id="7199" idx="0"/>
            </p:cNvCxnSpPr>
            <p:nvPr/>
          </p:nvCxnSpPr>
          <p:spPr>
            <a:xfrm rot="5400000">
              <a:off x="1641309" y="2810599"/>
              <a:ext cx="147035" cy="207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199" idx="2"/>
              <a:endCxn id="7200" idx="0"/>
            </p:cNvCxnSpPr>
            <p:nvPr/>
          </p:nvCxnSpPr>
          <p:spPr>
            <a:xfrm rot="5400000">
              <a:off x="1639238" y="3272412"/>
              <a:ext cx="147035" cy="207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ounded Rectangular Callout 31"/>
          <p:cNvSpPr>
            <a:spLocks noChangeArrowheads="1"/>
          </p:cNvSpPr>
          <p:nvPr/>
        </p:nvSpPr>
        <p:spPr bwMode="auto">
          <a:xfrm>
            <a:off x="3484563" y="4800600"/>
            <a:ext cx="1568450" cy="1524000"/>
          </a:xfrm>
          <a:prstGeom prst="wedgeRoundRectCallout">
            <a:avLst>
              <a:gd name="adj1" fmla="val 64620"/>
              <a:gd name="adj2" fmla="val -95741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000"/>
              <a:t>Why an ontology, instead of a database?</a:t>
            </a:r>
          </a:p>
        </p:txBody>
      </p:sp>
      <p:sp>
        <p:nvSpPr>
          <p:cNvPr id="33" name="Rectangular Callout 32"/>
          <p:cNvSpPr>
            <a:spLocks noChangeArrowheads="1"/>
          </p:cNvSpPr>
          <p:nvPr/>
        </p:nvSpPr>
        <p:spPr bwMode="auto">
          <a:xfrm>
            <a:off x="5699125" y="5029200"/>
            <a:ext cx="2903538" cy="1295400"/>
          </a:xfrm>
          <a:prstGeom prst="wedgeRectCallout">
            <a:avLst>
              <a:gd name="adj1" fmla="val -83347"/>
              <a:gd name="adj2" fmla="val 2340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400"/>
              <a:t>An ontology allows semantics-based search and reasoning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5343525" y="3962400"/>
            <a:ext cx="1057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cs typeface="Times New Roman" pitchFamily="18" charset="0"/>
              </a:rPr>
              <a:t>Ontology</a:t>
            </a:r>
          </a:p>
        </p:txBody>
      </p:sp>
    </p:spTree>
    <p:extLst>
      <p:ext uri="{BB962C8B-B14F-4D97-AF65-F5344CB8AC3E}">
        <p14:creationId xmlns:p14="http://schemas.microsoft.com/office/powerpoint/2010/main" val="174817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59C91FB-B126-47A1-8829-04BD4A4EB6D8}" type="slidenum">
              <a:rPr lang="en-US" smtClean="0">
                <a:solidFill>
                  <a:schemeClr val="tx2"/>
                </a:solidFill>
              </a:rPr>
              <a:pPr/>
              <a:t>4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Different Ways of Hosting Your Services</a:t>
            </a:r>
          </a:p>
        </p:txBody>
      </p:sp>
      <p:sp>
        <p:nvSpPr>
          <p:cNvPr id="582697" name="AutoShape 41"/>
          <p:cNvSpPr>
            <a:spLocks noChangeArrowheads="1"/>
          </p:cNvSpPr>
          <p:nvPr/>
        </p:nvSpPr>
        <p:spPr bwMode="gray">
          <a:xfrm>
            <a:off x="94195" y="5351464"/>
            <a:ext cx="1883312" cy="610242"/>
          </a:xfrm>
          <a:prstGeom prst="roundRect">
            <a:avLst>
              <a:gd name="adj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Localhost</a:t>
            </a:r>
            <a:r>
              <a:rPr lang="en-US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in. Net</a:t>
            </a:r>
            <a:endParaRPr lang="en-US" sz="16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defRPr/>
            </a:pPr>
            <a:r>
              <a:rPr 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Environment</a:t>
            </a:r>
          </a:p>
        </p:txBody>
      </p:sp>
      <p:sp>
        <p:nvSpPr>
          <p:cNvPr id="582698" name="AutoShape 42"/>
          <p:cNvSpPr>
            <a:spLocks noChangeArrowheads="1"/>
          </p:cNvSpPr>
          <p:nvPr/>
        </p:nvSpPr>
        <p:spPr bwMode="gray">
          <a:xfrm>
            <a:off x="2872453" y="5230813"/>
            <a:ext cx="1793366" cy="715409"/>
          </a:xfrm>
          <a:prstGeom prst="roundRect">
            <a:avLst>
              <a:gd name="adj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Low volume </a:t>
            </a:r>
          </a:p>
          <a:p>
            <a:pPr algn="ctr">
              <a:defRPr/>
            </a:pPr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services</a:t>
            </a:r>
          </a:p>
        </p:txBody>
      </p:sp>
      <p:sp>
        <p:nvSpPr>
          <p:cNvPr id="582699" name="AutoShape 43"/>
          <p:cNvSpPr>
            <a:spLocks noChangeArrowheads="1"/>
          </p:cNvSpPr>
          <p:nvPr/>
        </p:nvSpPr>
        <p:spPr bwMode="gray">
          <a:xfrm>
            <a:off x="5090871" y="5029200"/>
            <a:ext cx="1827960" cy="1113935"/>
          </a:xfrm>
          <a:prstGeom prst="roundRect">
            <a:avLst>
              <a:gd name="adj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Professional</a:t>
            </a:r>
          </a:p>
          <a:p>
            <a:pPr algn="ctr">
              <a:defRPr/>
            </a:pPr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Service </a:t>
            </a:r>
          </a:p>
          <a:p>
            <a:pPr algn="ctr">
              <a:defRPr/>
            </a:pPr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Providers</a:t>
            </a:r>
          </a:p>
        </p:txBody>
      </p:sp>
      <p:grpSp>
        <p:nvGrpSpPr>
          <p:cNvPr id="8199" name="Group 52"/>
          <p:cNvGrpSpPr>
            <a:grpSpLocks/>
          </p:cNvGrpSpPr>
          <p:nvPr/>
        </p:nvGrpSpPr>
        <p:grpSpPr bwMode="auto">
          <a:xfrm>
            <a:off x="94195" y="2692400"/>
            <a:ext cx="1883312" cy="1883312"/>
            <a:chOff x="476" y="1772"/>
            <a:chExt cx="1361" cy="1361"/>
          </a:xfrm>
        </p:grpSpPr>
        <p:sp>
          <p:nvSpPr>
            <p:cNvPr id="582672" name="Oval 16"/>
            <p:cNvSpPr>
              <a:spLocks noChangeArrowheads="1"/>
            </p:cNvSpPr>
            <p:nvPr/>
          </p:nvSpPr>
          <p:spPr bwMode="gray">
            <a:xfrm>
              <a:off x="476" y="177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2673" name="Oval 17"/>
            <p:cNvSpPr>
              <a:spLocks noChangeArrowheads="1"/>
            </p:cNvSpPr>
            <p:nvPr/>
          </p:nvSpPr>
          <p:spPr bwMode="gray">
            <a:xfrm>
              <a:off x="476" y="177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2674" name="Oval 18"/>
            <p:cNvSpPr>
              <a:spLocks noChangeArrowheads="1"/>
            </p:cNvSpPr>
            <p:nvPr/>
          </p:nvSpPr>
          <p:spPr bwMode="gray">
            <a:xfrm>
              <a:off x="565" y="1861"/>
              <a:ext cx="1183" cy="118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2675" name="Oval 19"/>
            <p:cNvSpPr>
              <a:spLocks noChangeArrowheads="1"/>
            </p:cNvSpPr>
            <p:nvPr/>
          </p:nvSpPr>
          <p:spPr bwMode="gray">
            <a:xfrm>
              <a:off x="566" y="1863"/>
              <a:ext cx="1183" cy="118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33" name="Oval 20"/>
            <p:cNvSpPr>
              <a:spLocks noChangeArrowheads="1"/>
            </p:cNvSpPr>
            <p:nvPr/>
          </p:nvSpPr>
          <p:spPr bwMode="gray">
            <a:xfrm>
              <a:off x="624" y="1920"/>
              <a:ext cx="1065" cy="106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234" name="Group 21"/>
            <p:cNvGrpSpPr>
              <a:grpSpLocks/>
            </p:cNvGrpSpPr>
            <p:nvPr/>
          </p:nvGrpSpPr>
          <p:grpSpPr bwMode="auto">
            <a:xfrm>
              <a:off x="641" y="1936"/>
              <a:ext cx="1031" cy="1031"/>
              <a:chOff x="4166" y="1706"/>
              <a:chExt cx="1252" cy="1252"/>
            </a:xfrm>
          </p:grpSpPr>
          <p:sp>
            <p:nvSpPr>
              <p:cNvPr id="8236" name="Oval 22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237" name="Oval 23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238" name="Oval 24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239" name="Oval 25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8235" name="Text Box 44"/>
            <p:cNvSpPr txBox="1">
              <a:spLocks noChangeArrowheads="1"/>
            </p:cNvSpPr>
            <p:nvPr/>
          </p:nvSpPr>
          <p:spPr bwMode="gray">
            <a:xfrm>
              <a:off x="576" y="1975"/>
              <a:ext cx="1184" cy="1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2400" dirty="0" err="1"/>
                <a:t>.</a:t>
              </a:r>
              <a:r>
                <a:rPr lang="en-US" sz="2000" dirty="0" err="1"/>
                <a:t>Net</a:t>
              </a:r>
              <a:endParaRPr lang="en-US" sz="2000" dirty="0"/>
            </a:p>
            <a:p>
              <a:pPr algn="ctr"/>
              <a:r>
                <a:rPr lang="en-US" sz="2000" dirty="0" smtClean="0"/>
                <a:t>Development / IIS Express </a:t>
              </a:r>
              <a:r>
                <a:rPr lang="en-US" sz="2000" dirty="0"/>
                <a:t>Server</a:t>
              </a:r>
            </a:p>
          </p:txBody>
        </p:sp>
      </p:grp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2826415" y="2698750"/>
            <a:ext cx="1883312" cy="1883312"/>
            <a:chOff x="2200" y="1700"/>
            <a:chExt cx="1361" cy="1361"/>
          </a:xfrm>
        </p:grpSpPr>
        <p:sp>
          <p:nvSpPr>
            <p:cNvPr id="582682" name="Oval 26"/>
            <p:cNvSpPr>
              <a:spLocks noChangeArrowheads="1"/>
            </p:cNvSpPr>
            <p:nvPr/>
          </p:nvSpPr>
          <p:spPr bwMode="gray">
            <a:xfrm>
              <a:off x="2200" y="1700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2683" name="Oval 27"/>
            <p:cNvSpPr>
              <a:spLocks noChangeArrowheads="1"/>
            </p:cNvSpPr>
            <p:nvPr/>
          </p:nvSpPr>
          <p:spPr bwMode="gray">
            <a:xfrm>
              <a:off x="2200" y="1700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2684" name="Oval 28"/>
            <p:cNvSpPr>
              <a:spLocks noChangeArrowheads="1"/>
            </p:cNvSpPr>
            <p:nvPr/>
          </p:nvSpPr>
          <p:spPr bwMode="gray">
            <a:xfrm>
              <a:off x="2289" y="1789"/>
              <a:ext cx="1183" cy="1183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2685" name="Oval 29"/>
            <p:cNvSpPr>
              <a:spLocks noChangeArrowheads="1"/>
            </p:cNvSpPr>
            <p:nvPr/>
          </p:nvSpPr>
          <p:spPr bwMode="gray">
            <a:xfrm>
              <a:off x="2290" y="1791"/>
              <a:ext cx="1183" cy="1183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22" name="Oval 30"/>
            <p:cNvSpPr>
              <a:spLocks noChangeArrowheads="1"/>
            </p:cNvSpPr>
            <p:nvPr/>
          </p:nvSpPr>
          <p:spPr bwMode="gray">
            <a:xfrm>
              <a:off x="2348" y="1848"/>
              <a:ext cx="1065" cy="106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223" name="Group 31"/>
            <p:cNvGrpSpPr>
              <a:grpSpLocks/>
            </p:cNvGrpSpPr>
            <p:nvPr/>
          </p:nvGrpSpPr>
          <p:grpSpPr bwMode="auto">
            <a:xfrm>
              <a:off x="2365" y="1860"/>
              <a:ext cx="1031" cy="1031"/>
              <a:chOff x="4166" y="1706"/>
              <a:chExt cx="1252" cy="1252"/>
            </a:xfrm>
          </p:grpSpPr>
          <p:sp>
            <p:nvSpPr>
              <p:cNvPr id="8225" name="Oval 32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226" name="Oval 33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227" name="Oval 34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228" name="Oval 35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8224" name="Text Box 45"/>
            <p:cNvSpPr txBox="1">
              <a:spLocks noChangeArrowheads="1"/>
            </p:cNvSpPr>
            <p:nvPr/>
          </p:nvSpPr>
          <p:spPr bwMode="gray">
            <a:xfrm>
              <a:off x="2448" y="1968"/>
              <a:ext cx="889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2000" b="1" dirty="0">
                  <a:solidFill>
                    <a:srgbClr val="000000"/>
                  </a:solidFill>
                </a:rPr>
                <a:t>IIS</a:t>
              </a:r>
            </a:p>
            <a:p>
              <a:pPr algn="ctr"/>
              <a:r>
                <a:rPr lang="en-US" sz="2000" b="1" dirty="0">
                  <a:solidFill>
                    <a:srgbClr val="000000"/>
                  </a:solidFill>
                </a:rPr>
                <a:t>on </a:t>
              </a:r>
            </a:p>
            <a:p>
              <a:pPr algn="ctr"/>
              <a:r>
                <a:rPr lang="en-US" sz="2000" b="1" dirty="0">
                  <a:solidFill>
                    <a:srgbClr val="000000"/>
                  </a:solidFill>
                </a:rPr>
                <a:t>Windows</a:t>
              </a:r>
            </a:p>
          </p:txBody>
        </p:sp>
      </p:grpSp>
      <p:grpSp>
        <p:nvGrpSpPr>
          <p:cNvPr id="6" name="Group 56"/>
          <p:cNvGrpSpPr>
            <a:grpSpLocks/>
          </p:cNvGrpSpPr>
          <p:nvPr/>
        </p:nvGrpSpPr>
        <p:grpSpPr bwMode="auto">
          <a:xfrm>
            <a:off x="5027370" y="2698750"/>
            <a:ext cx="1883311" cy="1883312"/>
            <a:chOff x="3923" y="1700"/>
            <a:chExt cx="1361" cy="1361"/>
          </a:xfrm>
        </p:grpSpPr>
        <p:sp>
          <p:nvSpPr>
            <p:cNvPr id="582667" name="Oval 11"/>
            <p:cNvSpPr>
              <a:spLocks noChangeArrowheads="1"/>
            </p:cNvSpPr>
            <p:nvPr/>
          </p:nvSpPr>
          <p:spPr bwMode="gray">
            <a:xfrm>
              <a:off x="3923" y="1700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2668" name="Oval 12"/>
            <p:cNvSpPr>
              <a:spLocks noChangeArrowheads="1"/>
            </p:cNvSpPr>
            <p:nvPr/>
          </p:nvSpPr>
          <p:spPr bwMode="gray">
            <a:xfrm>
              <a:off x="3923" y="1700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2669" name="Oval 13"/>
            <p:cNvSpPr>
              <a:spLocks noChangeArrowheads="1"/>
            </p:cNvSpPr>
            <p:nvPr/>
          </p:nvSpPr>
          <p:spPr bwMode="gray">
            <a:xfrm>
              <a:off x="4012" y="1789"/>
              <a:ext cx="1183" cy="118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2670" name="Oval 14"/>
            <p:cNvSpPr>
              <a:spLocks noChangeArrowheads="1"/>
            </p:cNvSpPr>
            <p:nvPr/>
          </p:nvSpPr>
          <p:spPr bwMode="gray">
            <a:xfrm>
              <a:off x="4032" y="1796"/>
              <a:ext cx="1183" cy="118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11" name="Oval 15"/>
            <p:cNvSpPr>
              <a:spLocks noChangeArrowheads="1"/>
            </p:cNvSpPr>
            <p:nvPr/>
          </p:nvSpPr>
          <p:spPr bwMode="gray">
            <a:xfrm>
              <a:off x="4076" y="1848"/>
              <a:ext cx="1065" cy="106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212" name="Group 36"/>
            <p:cNvGrpSpPr>
              <a:grpSpLocks/>
            </p:cNvGrpSpPr>
            <p:nvPr/>
          </p:nvGrpSpPr>
          <p:grpSpPr bwMode="auto">
            <a:xfrm>
              <a:off x="4095" y="1860"/>
              <a:ext cx="1031" cy="1031"/>
              <a:chOff x="4166" y="1706"/>
              <a:chExt cx="1252" cy="1252"/>
            </a:xfrm>
          </p:grpSpPr>
          <p:sp>
            <p:nvSpPr>
              <p:cNvPr id="8214" name="Oval 37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215" name="Oval 38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216" name="Oval 39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217" name="Oval 40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8213" name="Text Box 46"/>
            <p:cNvSpPr txBox="1">
              <a:spLocks noChangeArrowheads="1"/>
            </p:cNvSpPr>
            <p:nvPr/>
          </p:nvSpPr>
          <p:spPr bwMode="gray">
            <a:xfrm>
              <a:off x="4087" y="2016"/>
              <a:ext cx="1065" cy="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ts val="2000"/>
                </a:lnSpc>
              </a:pPr>
              <a:r>
                <a:rPr lang="en-US" sz="2000" b="1" dirty="0">
                  <a:solidFill>
                    <a:srgbClr val="000000"/>
                  </a:solidFill>
                </a:rPr>
                <a:t>Web Server</a:t>
              </a:r>
            </a:p>
            <a:p>
              <a:pPr algn="ctr">
                <a:lnSpc>
                  <a:spcPts val="2000"/>
                </a:lnSpc>
              </a:pPr>
              <a:r>
                <a:rPr lang="en-US" sz="2000" b="1" dirty="0">
                  <a:solidFill>
                    <a:srgbClr val="000000"/>
                  </a:solidFill>
                </a:rPr>
                <a:t>with </a:t>
              </a:r>
              <a:r>
                <a:rPr lang="en-US" sz="2000" b="1" dirty="0" smtClean="0">
                  <a:solidFill>
                    <a:srgbClr val="000000"/>
                  </a:solidFill>
                </a:rPr>
                <a:t>IIS</a:t>
              </a:r>
              <a:br>
                <a:rPr lang="en-US" sz="2000" b="1" dirty="0" smtClean="0">
                  <a:solidFill>
                    <a:srgbClr val="000000"/>
                  </a:solidFill>
                </a:rPr>
              </a:br>
              <a:r>
                <a:rPr lang="en-US" sz="2000" b="1" dirty="0" smtClean="0">
                  <a:solidFill>
                    <a:srgbClr val="000000"/>
                  </a:solidFill>
                </a:rPr>
                <a:t>or </a:t>
              </a:r>
              <a:endParaRPr lang="en-US" sz="2000" b="1" dirty="0">
                <a:solidFill>
                  <a:srgbClr val="000000"/>
                </a:solidFill>
              </a:endParaRPr>
            </a:p>
            <a:p>
              <a:pPr algn="ctr">
                <a:lnSpc>
                  <a:spcPts val="2000"/>
                </a:lnSpc>
              </a:pPr>
              <a:r>
                <a:rPr lang="en-US" sz="2000" b="1" dirty="0">
                  <a:solidFill>
                    <a:srgbClr val="000000"/>
                  </a:solidFill>
                </a:rPr>
                <a:t>Tomcat</a:t>
              </a:r>
            </a:p>
          </p:txBody>
        </p:sp>
      </p:grpSp>
      <p:sp>
        <p:nvSpPr>
          <p:cNvPr id="582703" name="AutoShape 47"/>
          <p:cNvSpPr>
            <a:spLocks noChangeArrowheads="1"/>
          </p:cNvSpPr>
          <p:nvPr/>
        </p:nvSpPr>
        <p:spPr bwMode="gray">
          <a:xfrm>
            <a:off x="2958178" y="2012950"/>
            <a:ext cx="1527682" cy="464947"/>
          </a:xfrm>
          <a:prstGeom prst="upArrow">
            <a:avLst>
              <a:gd name="adj1" fmla="val 68380"/>
              <a:gd name="adj2" fmla="val 70833"/>
            </a:avLst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63529"/>
                  <a:invGamma/>
                  <a:alpha val="12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82704" name="AutoShape 48"/>
          <p:cNvSpPr>
            <a:spLocks noChangeArrowheads="1"/>
          </p:cNvSpPr>
          <p:nvPr/>
        </p:nvSpPr>
        <p:spPr bwMode="gray">
          <a:xfrm>
            <a:off x="5270257" y="2012950"/>
            <a:ext cx="1527682" cy="464947"/>
          </a:xfrm>
          <a:prstGeom prst="upArrow">
            <a:avLst>
              <a:gd name="adj1" fmla="val 68380"/>
              <a:gd name="adj2" fmla="val 70833"/>
            </a:avLst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63529"/>
                  <a:invGamma/>
                  <a:alpha val="12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82705" name="Text Box 49"/>
          <p:cNvSpPr txBox="1">
            <a:spLocks noChangeArrowheads="1"/>
          </p:cNvSpPr>
          <p:nvPr/>
        </p:nvSpPr>
        <p:spPr bwMode="auto">
          <a:xfrm>
            <a:off x="4108970" y="1152150"/>
            <a:ext cx="38502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b="1" dirty="0" smtClean="0">
                <a:solidFill>
                  <a:srgbClr val="808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 Connection</a:t>
            </a:r>
            <a:endParaRPr lang="en-US" sz="3200" b="1" dirty="0">
              <a:solidFill>
                <a:srgbClr val="80808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82709" name="AutoShape 53"/>
          <p:cNvSpPr>
            <a:spLocks noChangeArrowheads="1"/>
          </p:cNvSpPr>
          <p:nvPr/>
        </p:nvSpPr>
        <p:spPr bwMode="gray">
          <a:xfrm>
            <a:off x="2067465" y="3429000"/>
            <a:ext cx="440039" cy="502308"/>
          </a:xfrm>
          <a:prstGeom prst="chevron">
            <a:avLst>
              <a:gd name="adj" fmla="val 52514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2710" name="AutoShape 54"/>
          <p:cNvSpPr>
            <a:spLocks noChangeArrowheads="1"/>
          </p:cNvSpPr>
          <p:nvPr/>
        </p:nvSpPr>
        <p:spPr bwMode="gray">
          <a:xfrm>
            <a:off x="2281778" y="3429000"/>
            <a:ext cx="440039" cy="502308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AutoShape 43"/>
          <p:cNvSpPr>
            <a:spLocks noChangeArrowheads="1"/>
          </p:cNvSpPr>
          <p:nvPr/>
        </p:nvSpPr>
        <p:spPr bwMode="gray">
          <a:xfrm>
            <a:off x="7145950" y="5079140"/>
            <a:ext cx="1827960" cy="1113935"/>
          </a:xfrm>
          <a:prstGeom prst="roundRect">
            <a:avLst>
              <a:gd name="adj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Running </a:t>
            </a:r>
          </a:p>
          <a:p>
            <a:pPr algn="ctr">
              <a:defRPr/>
            </a:pPr>
            <a:r>
              <a:rPr lang="en-US" sz="160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services </a:t>
            </a:r>
          </a:p>
          <a:p>
            <a:pPr algn="ctr">
              <a:defRPr/>
            </a:pPr>
            <a:r>
              <a:rPr lang="en-US" sz="160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as threads</a:t>
            </a:r>
          </a:p>
          <a:p>
            <a:pPr algn="ctr">
              <a:defRPr/>
            </a:pPr>
            <a:r>
              <a:rPr lang="en-US" sz="140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Text chapter 7</a:t>
            </a:r>
            <a:endParaRPr lang="en-US" sz="1400" dirty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pSp>
        <p:nvGrpSpPr>
          <p:cNvPr id="49" name="Group 56"/>
          <p:cNvGrpSpPr>
            <a:grpSpLocks/>
          </p:cNvGrpSpPr>
          <p:nvPr/>
        </p:nvGrpSpPr>
        <p:grpSpPr bwMode="auto">
          <a:xfrm>
            <a:off x="7082449" y="2748690"/>
            <a:ext cx="1883311" cy="1883312"/>
            <a:chOff x="3923" y="1700"/>
            <a:chExt cx="1361" cy="1361"/>
          </a:xfrm>
        </p:grpSpPr>
        <p:sp>
          <p:nvSpPr>
            <p:cNvPr id="50" name="Oval 11"/>
            <p:cNvSpPr>
              <a:spLocks noChangeArrowheads="1"/>
            </p:cNvSpPr>
            <p:nvPr/>
          </p:nvSpPr>
          <p:spPr bwMode="gray">
            <a:xfrm>
              <a:off x="3923" y="1700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" name="Oval 12"/>
            <p:cNvSpPr>
              <a:spLocks noChangeArrowheads="1"/>
            </p:cNvSpPr>
            <p:nvPr/>
          </p:nvSpPr>
          <p:spPr bwMode="gray">
            <a:xfrm>
              <a:off x="3923" y="1700"/>
              <a:ext cx="1361" cy="1361"/>
            </a:xfrm>
            <a:prstGeom prst="ellipse">
              <a:avLst/>
            </a:prstGeom>
            <a:solidFill>
              <a:srgbClr val="FFC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Oval 13"/>
            <p:cNvSpPr>
              <a:spLocks noChangeArrowheads="1"/>
            </p:cNvSpPr>
            <p:nvPr/>
          </p:nvSpPr>
          <p:spPr bwMode="gray">
            <a:xfrm>
              <a:off x="4012" y="1789"/>
              <a:ext cx="1183" cy="1183"/>
            </a:xfrm>
            <a:prstGeom prst="ellipse">
              <a:avLst/>
            </a:prstGeom>
            <a:solidFill>
              <a:srgbClr val="FFFF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Oval 14"/>
            <p:cNvSpPr>
              <a:spLocks noChangeArrowheads="1"/>
            </p:cNvSpPr>
            <p:nvPr/>
          </p:nvSpPr>
          <p:spPr bwMode="gray">
            <a:xfrm>
              <a:off x="4032" y="1796"/>
              <a:ext cx="1183" cy="118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" name="Oval 15"/>
            <p:cNvSpPr>
              <a:spLocks noChangeArrowheads="1"/>
            </p:cNvSpPr>
            <p:nvPr/>
          </p:nvSpPr>
          <p:spPr bwMode="gray">
            <a:xfrm>
              <a:off x="4076" y="1848"/>
              <a:ext cx="1065" cy="106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5" name="Group 36"/>
            <p:cNvGrpSpPr>
              <a:grpSpLocks/>
            </p:cNvGrpSpPr>
            <p:nvPr/>
          </p:nvGrpSpPr>
          <p:grpSpPr bwMode="auto">
            <a:xfrm>
              <a:off x="4095" y="1860"/>
              <a:ext cx="1031" cy="1031"/>
              <a:chOff x="4166" y="1706"/>
              <a:chExt cx="1252" cy="1252"/>
            </a:xfrm>
          </p:grpSpPr>
          <p:sp>
            <p:nvSpPr>
              <p:cNvPr id="57" name="Oval 37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8" name="Oval 38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9" name="Oval 39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0" name="Oval 40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56" name="Text Box 46"/>
            <p:cNvSpPr txBox="1">
              <a:spLocks noChangeArrowheads="1"/>
            </p:cNvSpPr>
            <p:nvPr/>
          </p:nvSpPr>
          <p:spPr bwMode="gray">
            <a:xfrm>
              <a:off x="4264" y="2118"/>
              <a:ext cx="70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2000" b="1" dirty="0" smtClean="0">
                  <a:solidFill>
                    <a:srgbClr val="000000"/>
                  </a:solidFill>
                </a:rPr>
                <a:t>Self</a:t>
              </a:r>
            </a:p>
            <a:p>
              <a:pPr algn="ctr"/>
              <a:r>
                <a:rPr lang="en-US" sz="2000" b="1" dirty="0" smtClean="0">
                  <a:solidFill>
                    <a:srgbClr val="000000"/>
                  </a:solidFill>
                </a:rPr>
                <a:t>hosting</a:t>
              </a:r>
              <a:endParaRPr lang="en-US" sz="20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61" name="AutoShape 48"/>
          <p:cNvSpPr>
            <a:spLocks noChangeArrowheads="1"/>
          </p:cNvSpPr>
          <p:nvPr/>
        </p:nvSpPr>
        <p:spPr bwMode="gray">
          <a:xfrm>
            <a:off x="7325336" y="2062890"/>
            <a:ext cx="1527682" cy="464947"/>
          </a:xfrm>
          <a:prstGeom prst="upArrow">
            <a:avLst>
              <a:gd name="adj1" fmla="val 68380"/>
              <a:gd name="adj2" fmla="val 70833"/>
            </a:avLst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63529"/>
                  <a:invGamma/>
                  <a:alpha val="12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8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8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8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75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25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500"/>
                                        <p:tgtEl>
                                          <p:spTgt spid="582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8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8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98" grpId="0" animBg="1"/>
      <p:bldP spid="582699" grpId="0" animBg="1"/>
      <p:bldP spid="582703" grpId="0" animBg="1"/>
      <p:bldP spid="582704" grpId="0" animBg="1"/>
      <p:bldP spid="582705" grpId="0"/>
      <p:bldP spid="582709" grpId="0" animBg="1"/>
      <p:bldP spid="582710" grpId="0" animBg="1"/>
      <p:bldP spid="48" grpId="0" animBg="1"/>
      <p:bldP spid="6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1295400"/>
            <a:ext cx="626745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00FDBB3-F602-4BEA-8072-B37CB946B2BE}" type="slidenum">
              <a:rPr lang="en-US" smtClean="0">
                <a:solidFill>
                  <a:schemeClr val="tx2"/>
                </a:solidFill>
              </a:rPr>
              <a:pPr/>
              <a:t>40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7162800" cy="623888"/>
          </a:xfrm>
        </p:spPr>
        <p:txBody>
          <a:bodyPr/>
          <a:lstStyle/>
          <a:p>
            <a:pPr eaLnBrk="1" hangingPunct="1"/>
            <a:r>
              <a:rPr lang="en-US" smtClean="0"/>
              <a:t>UDDI Services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9550" y="2705100"/>
            <a:ext cx="2895600" cy="952500"/>
            <a:chOff x="96" y="2088"/>
            <a:chExt cx="1824" cy="600"/>
          </a:xfrm>
        </p:grpSpPr>
        <p:sp>
          <p:nvSpPr>
            <p:cNvPr id="8204" name="Text Box 5"/>
            <p:cNvSpPr txBox="1">
              <a:spLocks noChangeArrowheads="1"/>
            </p:cNvSpPr>
            <p:nvPr/>
          </p:nvSpPr>
          <p:spPr bwMode="auto">
            <a:xfrm>
              <a:off x="96" y="2088"/>
              <a:ext cx="14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 b="1">
                  <a:solidFill>
                    <a:schemeClr val="tx2"/>
                  </a:solidFill>
                </a:rPr>
                <a:t>1. Create a new account</a:t>
              </a:r>
            </a:p>
          </p:txBody>
        </p:sp>
        <p:sp>
          <p:nvSpPr>
            <p:cNvPr id="8205" name="Freeform 6"/>
            <p:cNvSpPr>
              <a:spLocks/>
            </p:cNvSpPr>
            <p:nvPr/>
          </p:nvSpPr>
          <p:spPr bwMode="auto">
            <a:xfrm>
              <a:off x="1584" y="2208"/>
              <a:ext cx="336" cy="480"/>
            </a:xfrm>
            <a:custGeom>
              <a:avLst/>
              <a:gdLst>
                <a:gd name="T0" fmla="*/ 0 w 336"/>
                <a:gd name="T1" fmla="*/ 0 h 480"/>
                <a:gd name="T2" fmla="*/ 96 w 336"/>
                <a:gd name="T3" fmla="*/ 0 h 480"/>
                <a:gd name="T4" fmla="*/ 96 w 336"/>
                <a:gd name="T5" fmla="*/ 480 h 480"/>
                <a:gd name="T6" fmla="*/ 336 w 336"/>
                <a:gd name="T7" fmla="*/ 48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480"/>
                <a:gd name="T14" fmla="*/ 336 w 336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480">
                  <a:moveTo>
                    <a:pt x="0" y="0"/>
                  </a:moveTo>
                  <a:lnTo>
                    <a:pt x="96" y="0"/>
                  </a:lnTo>
                  <a:lnTo>
                    <a:pt x="96" y="480"/>
                  </a:lnTo>
                  <a:lnTo>
                    <a:pt x="336" y="480"/>
                  </a:lnTo>
                </a:path>
              </a:pathLst>
            </a:custGeom>
            <a:noFill/>
            <a:ln w="19050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09550" y="3695700"/>
            <a:ext cx="2895600" cy="336550"/>
            <a:chOff x="96" y="2712"/>
            <a:chExt cx="1824" cy="212"/>
          </a:xfrm>
        </p:grpSpPr>
        <p:sp>
          <p:nvSpPr>
            <p:cNvPr id="8202" name="Text Box 8"/>
            <p:cNvSpPr txBox="1">
              <a:spLocks noChangeArrowheads="1"/>
            </p:cNvSpPr>
            <p:nvPr/>
          </p:nvSpPr>
          <p:spPr bwMode="auto">
            <a:xfrm>
              <a:off x="96" y="2712"/>
              <a:ext cx="140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 b="1">
                  <a:solidFill>
                    <a:schemeClr val="tx2"/>
                  </a:solidFill>
                </a:rPr>
                <a:t>2. Publish your services</a:t>
              </a:r>
            </a:p>
          </p:txBody>
        </p:sp>
        <p:sp>
          <p:nvSpPr>
            <p:cNvPr id="8203" name="Line 9"/>
            <p:cNvSpPr>
              <a:spLocks noChangeShapeType="1"/>
            </p:cNvSpPr>
            <p:nvPr/>
          </p:nvSpPr>
          <p:spPr bwMode="auto">
            <a:xfrm>
              <a:off x="1584" y="2832"/>
              <a:ext cx="336" cy="0"/>
            </a:xfrm>
            <a:prstGeom prst="line">
              <a:avLst/>
            </a:prstGeom>
            <a:noFill/>
            <a:ln w="19050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09550" y="4114800"/>
            <a:ext cx="2895600" cy="908050"/>
            <a:chOff x="96" y="2976"/>
            <a:chExt cx="1824" cy="572"/>
          </a:xfrm>
        </p:grpSpPr>
        <p:sp>
          <p:nvSpPr>
            <p:cNvPr id="8200" name="Text Box 11"/>
            <p:cNvSpPr txBox="1">
              <a:spLocks noChangeArrowheads="1"/>
            </p:cNvSpPr>
            <p:nvPr/>
          </p:nvSpPr>
          <p:spPr bwMode="auto">
            <a:xfrm>
              <a:off x="96" y="3336"/>
              <a:ext cx="127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 b="1">
                  <a:solidFill>
                    <a:schemeClr val="tx2"/>
                  </a:solidFill>
                </a:rPr>
                <a:t>3. Search for services</a:t>
              </a:r>
            </a:p>
          </p:txBody>
        </p:sp>
        <p:sp>
          <p:nvSpPr>
            <p:cNvPr id="8201" name="Freeform 12"/>
            <p:cNvSpPr>
              <a:spLocks/>
            </p:cNvSpPr>
            <p:nvPr/>
          </p:nvSpPr>
          <p:spPr bwMode="auto">
            <a:xfrm>
              <a:off x="1440" y="2976"/>
              <a:ext cx="480" cy="480"/>
            </a:xfrm>
            <a:custGeom>
              <a:avLst/>
              <a:gdLst>
                <a:gd name="T0" fmla="*/ 0 w 480"/>
                <a:gd name="T1" fmla="*/ 480 h 480"/>
                <a:gd name="T2" fmla="*/ 144 w 480"/>
                <a:gd name="T3" fmla="*/ 480 h 480"/>
                <a:gd name="T4" fmla="*/ 144 w 480"/>
                <a:gd name="T5" fmla="*/ 0 h 480"/>
                <a:gd name="T6" fmla="*/ 480 w 480"/>
                <a:gd name="T7" fmla="*/ 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480"/>
                <a:gd name="T14" fmla="*/ 480 w 480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480">
                  <a:moveTo>
                    <a:pt x="0" y="480"/>
                  </a:moveTo>
                  <a:lnTo>
                    <a:pt x="144" y="480"/>
                  </a:lnTo>
                  <a:lnTo>
                    <a:pt x="144" y="0"/>
                  </a:lnTo>
                  <a:lnTo>
                    <a:pt x="480" y="0"/>
                  </a:lnTo>
                </a:path>
              </a:pathLst>
            </a:custGeom>
            <a:noFill/>
            <a:ln w="19050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018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9757218-F4DA-42CE-81EF-3ED6A1547DFC}" type="slidenum">
              <a:rPr lang="en-US" smtClean="0">
                <a:solidFill>
                  <a:schemeClr val="tx2"/>
                </a:solidFill>
              </a:rPr>
              <a:pPr/>
              <a:t>41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620000" cy="623888"/>
          </a:xfrm>
        </p:spPr>
        <p:txBody>
          <a:bodyPr/>
          <a:lstStyle/>
          <a:p>
            <a:pPr eaLnBrk="1" hangingPunct="1"/>
            <a:r>
              <a:rPr lang="en-US" smtClean="0"/>
              <a:t>Register a new account: </a:t>
            </a:r>
            <a:r>
              <a:rPr lang="en-US" b="0" smtClean="0"/>
              <a:t>A manual process</a:t>
            </a: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2667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066800"/>
            <a:ext cx="5638800" cy="452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71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"/>
            <a:ext cx="7986713" cy="648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28A465E-5BFA-4E01-9179-0AA0AC379576}" type="slidenum">
              <a:rPr lang="en-US" smtClean="0">
                <a:solidFill>
                  <a:schemeClr val="tx2"/>
                </a:solidFill>
              </a:rPr>
              <a:pPr/>
              <a:t>42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 rot="16200000">
            <a:off x="-1097756" y="3155156"/>
            <a:ext cx="3429000" cy="623888"/>
          </a:xfrm>
        </p:spPr>
        <p:txBody>
          <a:bodyPr/>
          <a:lstStyle/>
          <a:p>
            <a:pPr eaLnBrk="1" hangingPunct="1"/>
            <a:r>
              <a:rPr lang="en-US" smtClean="0"/>
              <a:t>Publish a Service</a:t>
            </a:r>
          </a:p>
        </p:txBody>
      </p:sp>
      <p:sp>
        <p:nvSpPr>
          <p:cNvPr id="485382" name="Rectangle 6"/>
          <p:cNvSpPr>
            <a:spLocks noChangeArrowheads="1"/>
          </p:cNvSpPr>
          <p:nvPr/>
        </p:nvSpPr>
        <p:spPr bwMode="auto">
          <a:xfrm>
            <a:off x="1295400" y="1905000"/>
            <a:ext cx="4038600" cy="457200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5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5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5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853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4990E63-82BE-4C04-AE6E-5DE227E182E6}" type="slidenum">
              <a:rPr lang="en-US" smtClean="0">
                <a:solidFill>
                  <a:schemeClr val="tx2"/>
                </a:solidFill>
              </a:rPr>
              <a:pPr/>
              <a:t>43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2017713" y="76200"/>
            <a:ext cx="6273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eaLnBrk="1" hangingPunct="1"/>
            <a:r>
              <a:rPr lang="en-US" sz="3600" b="1">
                <a:solidFill>
                  <a:schemeClr val="tx2"/>
                </a:solidFill>
              </a:rPr>
              <a:t>Service Broker (Continued)</a:t>
            </a:r>
          </a:p>
        </p:txBody>
      </p:sp>
      <p:sp>
        <p:nvSpPr>
          <p:cNvPr id="35" name="Line 4"/>
          <p:cNvSpPr>
            <a:spLocks noChangeShapeType="1"/>
          </p:cNvSpPr>
          <p:nvPr/>
        </p:nvSpPr>
        <p:spPr bwMode="auto">
          <a:xfrm flipH="1">
            <a:off x="1973888" y="2730507"/>
            <a:ext cx="1319212" cy="9985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6"/>
          <p:cNvSpPr>
            <a:spLocks/>
          </p:cNvSpPr>
          <p:nvPr/>
        </p:nvSpPr>
        <p:spPr bwMode="auto">
          <a:xfrm>
            <a:off x="2123530" y="1840530"/>
            <a:ext cx="3345182" cy="965200"/>
          </a:xfrm>
          <a:custGeom>
            <a:avLst/>
            <a:gdLst>
              <a:gd name="T0" fmla="*/ 0 w 8400"/>
              <a:gd name="T1" fmla="*/ 0 h 3200"/>
              <a:gd name="T2" fmla="*/ 0 w 8400"/>
              <a:gd name="T3" fmla="*/ 0 h 3200"/>
              <a:gd name="T4" fmla="*/ 0 w 8400"/>
              <a:gd name="T5" fmla="*/ 0 h 3200"/>
              <a:gd name="T6" fmla="*/ 0 w 8400"/>
              <a:gd name="T7" fmla="*/ 0 h 3200"/>
              <a:gd name="T8" fmla="*/ 0 w 8400"/>
              <a:gd name="T9" fmla="*/ 0 h 3200"/>
              <a:gd name="T10" fmla="*/ 0 w 8400"/>
              <a:gd name="T11" fmla="*/ 0 h 3200"/>
              <a:gd name="T12" fmla="*/ 0 w 8400"/>
              <a:gd name="T13" fmla="*/ 0 h 3200"/>
              <a:gd name="T14" fmla="*/ 0 w 8400"/>
              <a:gd name="T15" fmla="*/ 0 h 3200"/>
              <a:gd name="T16" fmla="*/ 0 w 8400"/>
              <a:gd name="T17" fmla="*/ 0 h 3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00"/>
              <a:gd name="T28" fmla="*/ 0 h 3200"/>
              <a:gd name="T29" fmla="*/ 8400 w 8400"/>
              <a:gd name="T30" fmla="*/ 3200 h 32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00" h="3200">
                <a:moveTo>
                  <a:pt x="400" y="0"/>
                </a:moveTo>
                <a:cubicBezTo>
                  <a:pt x="180" y="0"/>
                  <a:pt x="0" y="180"/>
                  <a:pt x="0" y="400"/>
                </a:cubicBezTo>
                <a:lnTo>
                  <a:pt x="0" y="2800"/>
                </a:lnTo>
                <a:cubicBezTo>
                  <a:pt x="0" y="3021"/>
                  <a:pt x="180" y="3200"/>
                  <a:pt x="400" y="3200"/>
                </a:cubicBezTo>
                <a:lnTo>
                  <a:pt x="8000" y="3200"/>
                </a:lnTo>
                <a:cubicBezTo>
                  <a:pt x="8221" y="3200"/>
                  <a:pt x="8400" y="3021"/>
                  <a:pt x="8400" y="2800"/>
                </a:cubicBezTo>
                <a:lnTo>
                  <a:pt x="8400" y="400"/>
                </a:lnTo>
                <a:cubicBezTo>
                  <a:pt x="8400" y="180"/>
                  <a:pt x="8221" y="0"/>
                  <a:pt x="8000" y="0"/>
                </a:cubicBezTo>
                <a:lnTo>
                  <a:pt x="40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/>
          </a:p>
        </p:txBody>
      </p:sp>
      <p:sp>
        <p:nvSpPr>
          <p:cNvPr id="37" name="Freeform 7"/>
          <p:cNvSpPr>
            <a:spLocks/>
          </p:cNvSpPr>
          <p:nvPr/>
        </p:nvSpPr>
        <p:spPr bwMode="auto">
          <a:xfrm>
            <a:off x="1990975" y="1456347"/>
            <a:ext cx="4181474" cy="1349383"/>
          </a:xfrm>
          <a:custGeom>
            <a:avLst/>
            <a:gdLst>
              <a:gd name="T0" fmla="*/ 0 w 8400"/>
              <a:gd name="T1" fmla="*/ 0 h 3200"/>
              <a:gd name="T2" fmla="*/ 0 w 8400"/>
              <a:gd name="T3" fmla="*/ 0 h 3200"/>
              <a:gd name="T4" fmla="*/ 0 w 8400"/>
              <a:gd name="T5" fmla="*/ 0 h 3200"/>
              <a:gd name="T6" fmla="*/ 0 w 8400"/>
              <a:gd name="T7" fmla="*/ 0 h 3200"/>
              <a:gd name="T8" fmla="*/ 0 w 8400"/>
              <a:gd name="T9" fmla="*/ 0 h 3200"/>
              <a:gd name="T10" fmla="*/ 0 w 8400"/>
              <a:gd name="T11" fmla="*/ 0 h 3200"/>
              <a:gd name="T12" fmla="*/ 0 w 8400"/>
              <a:gd name="T13" fmla="*/ 0 h 3200"/>
              <a:gd name="T14" fmla="*/ 0 w 8400"/>
              <a:gd name="T15" fmla="*/ 0 h 3200"/>
              <a:gd name="T16" fmla="*/ 0 w 8400"/>
              <a:gd name="T17" fmla="*/ 0 h 3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00"/>
              <a:gd name="T28" fmla="*/ 0 h 3200"/>
              <a:gd name="T29" fmla="*/ 8400 w 8400"/>
              <a:gd name="T30" fmla="*/ 3200 h 32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00" h="3200">
                <a:moveTo>
                  <a:pt x="400" y="0"/>
                </a:moveTo>
                <a:cubicBezTo>
                  <a:pt x="180" y="0"/>
                  <a:pt x="0" y="180"/>
                  <a:pt x="0" y="400"/>
                </a:cubicBezTo>
                <a:lnTo>
                  <a:pt x="0" y="2800"/>
                </a:lnTo>
                <a:cubicBezTo>
                  <a:pt x="0" y="3021"/>
                  <a:pt x="180" y="3200"/>
                  <a:pt x="400" y="3200"/>
                </a:cubicBezTo>
                <a:lnTo>
                  <a:pt x="8000" y="3200"/>
                </a:lnTo>
                <a:cubicBezTo>
                  <a:pt x="8221" y="3200"/>
                  <a:pt x="8400" y="3021"/>
                  <a:pt x="8400" y="2800"/>
                </a:cubicBezTo>
                <a:lnTo>
                  <a:pt x="8400" y="400"/>
                </a:lnTo>
                <a:cubicBezTo>
                  <a:pt x="8400" y="180"/>
                  <a:pt x="8221" y="0"/>
                  <a:pt x="8000" y="0"/>
                </a:cubicBezTo>
                <a:lnTo>
                  <a:pt x="40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/>
          </a:p>
        </p:txBody>
      </p:sp>
      <p:sp>
        <p:nvSpPr>
          <p:cNvPr id="38" name="Rectangle 12"/>
          <p:cNvSpPr>
            <a:spLocks noChangeArrowheads="1"/>
          </p:cNvSpPr>
          <p:nvPr/>
        </p:nvSpPr>
        <p:spPr bwMode="auto">
          <a:xfrm>
            <a:off x="3777095" y="1456347"/>
            <a:ext cx="1783897" cy="276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dirty="0"/>
              <a:t>Service brokers</a:t>
            </a:r>
          </a:p>
        </p:txBody>
      </p:sp>
      <p:sp>
        <p:nvSpPr>
          <p:cNvPr id="42" name="Line 14"/>
          <p:cNvSpPr>
            <a:spLocks noChangeShapeType="1"/>
          </p:cNvSpPr>
          <p:nvPr/>
        </p:nvSpPr>
        <p:spPr bwMode="auto">
          <a:xfrm flipV="1">
            <a:off x="2385050" y="2820995"/>
            <a:ext cx="1198563" cy="912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15"/>
          <p:cNvSpPr>
            <a:spLocks noChangeShapeType="1"/>
          </p:cNvSpPr>
          <p:nvPr/>
        </p:nvSpPr>
        <p:spPr bwMode="auto">
          <a:xfrm flipH="1" flipV="1">
            <a:off x="4607550" y="2820995"/>
            <a:ext cx="1636713" cy="908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7"/>
          <p:cNvSpPr>
            <a:spLocks/>
          </p:cNvSpPr>
          <p:nvPr/>
        </p:nvSpPr>
        <p:spPr bwMode="auto">
          <a:xfrm>
            <a:off x="5263188" y="3698882"/>
            <a:ext cx="3103562" cy="1703388"/>
          </a:xfrm>
          <a:custGeom>
            <a:avLst/>
            <a:gdLst>
              <a:gd name="T0" fmla="*/ 0 w 6800"/>
              <a:gd name="T1" fmla="*/ 0 h 4000"/>
              <a:gd name="T2" fmla="*/ 0 w 6800"/>
              <a:gd name="T3" fmla="*/ 0 h 4000"/>
              <a:gd name="T4" fmla="*/ 0 w 6800"/>
              <a:gd name="T5" fmla="*/ 0 h 4000"/>
              <a:gd name="T6" fmla="*/ 0 w 6800"/>
              <a:gd name="T7" fmla="*/ 0 h 4000"/>
              <a:gd name="T8" fmla="*/ 0 w 6800"/>
              <a:gd name="T9" fmla="*/ 0 h 4000"/>
              <a:gd name="T10" fmla="*/ 0 w 6800"/>
              <a:gd name="T11" fmla="*/ 0 h 4000"/>
              <a:gd name="T12" fmla="*/ 0 w 6800"/>
              <a:gd name="T13" fmla="*/ 0 h 4000"/>
              <a:gd name="T14" fmla="*/ 0 w 6800"/>
              <a:gd name="T15" fmla="*/ 0 h 4000"/>
              <a:gd name="T16" fmla="*/ 0 w 6800"/>
              <a:gd name="T17" fmla="*/ 0 h 4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800"/>
              <a:gd name="T28" fmla="*/ 0 h 4000"/>
              <a:gd name="T29" fmla="*/ 6800 w 6800"/>
              <a:gd name="T30" fmla="*/ 4000 h 4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800" h="4000">
                <a:moveTo>
                  <a:pt x="500" y="0"/>
                </a:moveTo>
                <a:cubicBezTo>
                  <a:pt x="224" y="0"/>
                  <a:pt x="0" y="224"/>
                  <a:pt x="0" y="500"/>
                </a:cubicBezTo>
                <a:lnTo>
                  <a:pt x="0" y="3500"/>
                </a:lnTo>
                <a:cubicBezTo>
                  <a:pt x="0" y="3777"/>
                  <a:pt x="224" y="4000"/>
                  <a:pt x="500" y="4000"/>
                </a:cubicBezTo>
                <a:lnTo>
                  <a:pt x="6300" y="4000"/>
                </a:lnTo>
                <a:cubicBezTo>
                  <a:pt x="6577" y="4000"/>
                  <a:pt x="6800" y="3777"/>
                  <a:pt x="6800" y="3500"/>
                </a:cubicBezTo>
                <a:lnTo>
                  <a:pt x="6800" y="500"/>
                </a:lnTo>
                <a:cubicBezTo>
                  <a:pt x="6800" y="224"/>
                  <a:pt x="6577" y="0"/>
                  <a:pt x="6300" y="0"/>
                </a:cubicBezTo>
                <a:lnTo>
                  <a:pt x="500" y="0"/>
                </a:lnTo>
                <a:close/>
              </a:path>
            </a:pathLst>
          </a:custGeom>
          <a:solidFill>
            <a:srgbClr val="EAEAE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" name="Freeform 18"/>
          <p:cNvSpPr>
            <a:spLocks/>
          </p:cNvSpPr>
          <p:nvPr/>
        </p:nvSpPr>
        <p:spPr bwMode="auto">
          <a:xfrm>
            <a:off x="5263188" y="3698882"/>
            <a:ext cx="3103562" cy="1703388"/>
          </a:xfrm>
          <a:custGeom>
            <a:avLst/>
            <a:gdLst>
              <a:gd name="T0" fmla="*/ 0 w 6800"/>
              <a:gd name="T1" fmla="*/ 0 h 4000"/>
              <a:gd name="T2" fmla="*/ 0 w 6800"/>
              <a:gd name="T3" fmla="*/ 0 h 4000"/>
              <a:gd name="T4" fmla="*/ 0 w 6800"/>
              <a:gd name="T5" fmla="*/ 0 h 4000"/>
              <a:gd name="T6" fmla="*/ 0 w 6800"/>
              <a:gd name="T7" fmla="*/ 0 h 4000"/>
              <a:gd name="T8" fmla="*/ 0 w 6800"/>
              <a:gd name="T9" fmla="*/ 0 h 4000"/>
              <a:gd name="T10" fmla="*/ 0 w 6800"/>
              <a:gd name="T11" fmla="*/ 0 h 4000"/>
              <a:gd name="T12" fmla="*/ 0 w 6800"/>
              <a:gd name="T13" fmla="*/ 0 h 4000"/>
              <a:gd name="T14" fmla="*/ 0 w 6800"/>
              <a:gd name="T15" fmla="*/ 0 h 4000"/>
              <a:gd name="T16" fmla="*/ 0 w 6800"/>
              <a:gd name="T17" fmla="*/ 0 h 4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800"/>
              <a:gd name="T28" fmla="*/ 0 h 4000"/>
              <a:gd name="T29" fmla="*/ 6800 w 6800"/>
              <a:gd name="T30" fmla="*/ 4000 h 4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800" h="4000">
                <a:moveTo>
                  <a:pt x="500" y="0"/>
                </a:moveTo>
                <a:cubicBezTo>
                  <a:pt x="224" y="0"/>
                  <a:pt x="0" y="224"/>
                  <a:pt x="0" y="500"/>
                </a:cubicBezTo>
                <a:lnTo>
                  <a:pt x="0" y="3500"/>
                </a:lnTo>
                <a:cubicBezTo>
                  <a:pt x="0" y="3777"/>
                  <a:pt x="224" y="4000"/>
                  <a:pt x="500" y="4000"/>
                </a:cubicBezTo>
                <a:lnTo>
                  <a:pt x="6300" y="4000"/>
                </a:lnTo>
                <a:cubicBezTo>
                  <a:pt x="6577" y="4000"/>
                  <a:pt x="6800" y="3777"/>
                  <a:pt x="6800" y="3500"/>
                </a:cubicBezTo>
                <a:lnTo>
                  <a:pt x="6800" y="500"/>
                </a:lnTo>
                <a:cubicBezTo>
                  <a:pt x="6800" y="224"/>
                  <a:pt x="6577" y="0"/>
                  <a:pt x="6300" y="0"/>
                </a:cubicBezTo>
                <a:lnTo>
                  <a:pt x="500" y="0"/>
                </a:lnTo>
                <a:close/>
              </a:path>
            </a:pathLst>
          </a:cu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5394950" y="3751270"/>
            <a:ext cx="16224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dirty="0"/>
              <a:t>Service providers</a:t>
            </a:r>
          </a:p>
        </p:txBody>
      </p:sp>
      <p:grpSp>
        <p:nvGrpSpPr>
          <p:cNvPr id="47" name="Group 24"/>
          <p:cNvGrpSpPr>
            <a:grpSpLocks/>
          </p:cNvGrpSpPr>
          <p:nvPr/>
        </p:nvGrpSpPr>
        <p:grpSpPr bwMode="auto">
          <a:xfrm>
            <a:off x="794375" y="3733807"/>
            <a:ext cx="2093913" cy="1017588"/>
            <a:chOff x="860" y="2214"/>
            <a:chExt cx="1004" cy="488"/>
          </a:xfrm>
        </p:grpSpPr>
        <p:sp>
          <p:nvSpPr>
            <p:cNvPr id="48" name="Freeform 25"/>
            <p:cNvSpPr>
              <a:spLocks/>
            </p:cNvSpPr>
            <p:nvPr/>
          </p:nvSpPr>
          <p:spPr bwMode="auto">
            <a:xfrm>
              <a:off x="860" y="2214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26"/>
            <p:cNvSpPr>
              <a:spLocks/>
            </p:cNvSpPr>
            <p:nvPr/>
          </p:nvSpPr>
          <p:spPr bwMode="auto">
            <a:xfrm>
              <a:off x="860" y="2214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27"/>
            <p:cNvSpPr>
              <a:spLocks noChangeArrowheads="1"/>
            </p:cNvSpPr>
            <p:nvPr/>
          </p:nvSpPr>
          <p:spPr bwMode="auto">
            <a:xfrm>
              <a:off x="926" y="2215"/>
              <a:ext cx="864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/>
                <a:t>Application builder</a:t>
              </a:r>
            </a:p>
          </p:txBody>
        </p:sp>
        <p:sp>
          <p:nvSpPr>
            <p:cNvPr id="51" name="Freeform 28"/>
            <p:cNvSpPr>
              <a:spLocks/>
            </p:cNvSpPr>
            <p:nvPr/>
          </p:nvSpPr>
          <p:spPr bwMode="auto">
            <a:xfrm>
              <a:off x="916" y="2389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29"/>
            <p:cNvSpPr>
              <a:spLocks/>
            </p:cNvSpPr>
            <p:nvPr/>
          </p:nvSpPr>
          <p:spPr bwMode="auto">
            <a:xfrm>
              <a:off x="916" y="2389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30"/>
            <p:cNvSpPr>
              <a:spLocks/>
            </p:cNvSpPr>
            <p:nvPr/>
          </p:nvSpPr>
          <p:spPr bwMode="auto">
            <a:xfrm>
              <a:off x="1513" y="2389"/>
              <a:ext cx="147" cy="261"/>
            </a:xfrm>
            <a:custGeom>
              <a:avLst/>
              <a:gdLst>
                <a:gd name="T0" fmla="*/ 276250875 w 116"/>
                <a:gd name="T1" fmla="*/ 11607463 h 219"/>
                <a:gd name="T2" fmla="*/ 0 w 116"/>
                <a:gd name="T3" fmla="*/ 5849384 h 219"/>
                <a:gd name="T4" fmla="*/ 276250875 w 116"/>
                <a:gd name="T5" fmla="*/ 0 h 219"/>
                <a:gd name="T6" fmla="*/ 0 60000 65536"/>
                <a:gd name="T7" fmla="*/ 0 60000 65536"/>
                <a:gd name="T8" fmla="*/ 0 60000 65536"/>
                <a:gd name="T9" fmla="*/ 0 w 116"/>
                <a:gd name="T10" fmla="*/ 0 h 219"/>
                <a:gd name="T11" fmla="*/ 116 w 116"/>
                <a:gd name="T12" fmla="*/ 219 h 2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6" h="219">
                  <a:moveTo>
                    <a:pt x="116" y="219"/>
                  </a:moveTo>
                  <a:cubicBezTo>
                    <a:pt x="52" y="219"/>
                    <a:pt x="0" y="170"/>
                    <a:pt x="0" y="110"/>
                  </a:cubicBezTo>
                  <a:cubicBezTo>
                    <a:pt x="0" y="49"/>
                    <a:pt x="52" y="0"/>
                    <a:pt x="116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31"/>
            <p:cNvSpPr>
              <a:spLocks noChangeArrowheads="1"/>
            </p:cNvSpPr>
            <p:nvPr/>
          </p:nvSpPr>
          <p:spPr bwMode="auto">
            <a:xfrm>
              <a:off x="961" y="2463"/>
              <a:ext cx="523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/>
                <a:t>Application</a:t>
              </a:r>
            </a:p>
          </p:txBody>
        </p:sp>
      </p:grpSp>
      <p:sp>
        <p:nvSpPr>
          <p:cNvPr id="55" name="Line 32"/>
          <p:cNvSpPr>
            <a:spLocks noChangeShapeType="1"/>
          </p:cNvSpPr>
          <p:nvPr/>
        </p:nvSpPr>
        <p:spPr bwMode="auto">
          <a:xfrm flipV="1">
            <a:off x="2904163" y="414497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33"/>
          <p:cNvSpPr>
            <a:spLocks noChangeShapeType="1"/>
          </p:cNvSpPr>
          <p:nvPr/>
        </p:nvSpPr>
        <p:spPr bwMode="auto">
          <a:xfrm flipH="1">
            <a:off x="2904163" y="429737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Oval 56"/>
          <p:cNvSpPr/>
          <p:nvPr/>
        </p:nvSpPr>
        <p:spPr bwMode="auto">
          <a:xfrm>
            <a:off x="5565132" y="4036777"/>
            <a:ext cx="2573338" cy="1222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8" name="Group 2"/>
          <p:cNvGrpSpPr>
            <a:grpSpLocks/>
          </p:cNvGrpSpPr>
          <p:nvPr/>
        </p:nvGrpSpPr>
        <p:grpSpPr bwMode="auto">
          <a:xfrm>
            <a:off x="6111232" y="4271727"/>
            <a:ext cx="1446213" cy="520700"/>
            <a:chOff x="6275620" y="4302735"/>
            <a:chExt cx="1445524" cy="519996"/>
          </a:xfrm>
        </p:grpSpPr>
        <p:sp>
          <p:nvSpPr>
            <p:cNvPr id="59" name="Freeform 20"/>
            <p:cNvSpPr>
              <a:spLocks/>
            </p:cNvSpPr>
            <p:nvPr/>
          </p:nvSpPr>
          <p:spPr bwMode="auto">
            <a:xfrm>
              <a:off x="6275620" y="4302735"/>
              <a:ext cx="1445524" cy="519996"/>
            </a:xfrm>
            <a:custGeom>
              <a:avLst/>
              <a:gdLst>
                <a:gd name="T0" fmla="*/ 0 w 5200"/>
                <a:gd name="T1" fmla="*/ 0 h 2000"/>
                <a:gd name="T2" fmla="*/ 0 w 5200"/>
                <a:gd name="T3" fmla="*/ 0 h 2000"/>
                <a:gd name="T4" fmla="*/ 0 w 5200"/>
                <a:gd name="T5" fmla="*/ 0 h 2000"/>
                <a:gd name="T6" fmla="*/ 0 w 5200"/>
                <a:gd name="T7" fmla="*/ 0 h 2000"/>
                <a:gd name="T8" fmla="*/ 0 w 5200"/>
                <a:gd name="T9" fmla="*/ 0 h 2000"/>
                <a:gd name="T10" fmla="*/ 0 w 5200"/>
                <a:gd name="T11" fmla="*/ 0 h 2000"/>
                <a:gd name="T12" fmla="*/ 0 w 52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00"/>
                <a:gd name="T22" fmla="*/ 0 h 2000"/>
                <a:gd name="T23" fmla="*/ 5200 w 52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00" h="2000">
                  <a:moveTo>
                    <a:pt x="2600" y="0"/>
                  </a:moveTo>
                  <a:cubicBezTo>
                    <a:pt x="1164" y="0"/>
                    <a:pt x="0" y="141"/>
                    <a:pt x="0" y="314"/>
                  </a:cubicBezTo>
                  <a:lnTo>
                    <a:pt x="0" y="1686"/>
                  </a:lnTo>
                  <a:cubicBezTo>
                    <a:pt x="0" y="1860"/>
                    <a:pt x="1164" y="2000"/>
                    <a:pt x="2600" y="2000"/>
                  </a:cubicBezTo>
                  <a:cubicBezTo>
                    <a:pt x="4036" y="2000"/>
                    <a:pt x="5200" y="1860"/>
                    <a:pt x="5200" y="1686"/>
                  </a:cubicBezTo>
                  <a:lnTo>
                    <a:pt x="5200" y="314"/>
                  </a:lnTo>
                  <a:cubicBezTo>
                    <a:pt x="5200" y="141"/>
                    <a:pt x="4036" y="0"/>
                    <a:pt x="2600" y="0"/>
                  </a:cubicBezTo>
                  <a:close/>
                </a:path>
              </a:pathLst>
            </a:custGeom>
            <a:solidFill>
              <a:srgbClr val="EAEAE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21"/>
            <p:cNvSpPr>
              <a:spLocks/>
            </p:cNvSpPr>
            <p:nvPr/>
          </p:nvSpPr>
          <p:spPr bwMode="auto">
            <a:xfrm>
              <a:off x="6275620" y="4302735"/>
              <a:ext cx="1445524" cy="519996"/>
            </a:xfrm>
            <a:custGeom>
              <a:avLst/>
              <a:gdLst>
                <a:gd name="T0" fmla="*/ 0 w 5200"/>
                <a:gd name="T1" fmla="*/ 0 h 2000"/>
                <a:gd name="T2" fmla="*/ 0 w 5200"/>
                <a:gd name="T3" fmla="*/ 0 h 2000"/>
                <a:gd name="T4" fmla="*/ 0 w 5200"/>
                <a:gd name="T5" fmla="*/ 0 h 2000"/>
                <a:gd name="T6" fmla="*/ 0 w 5200"/>
                <a:gd name="T7" fmla="*/ 0 h 2000"/>
                <a:gd name="T8" fmla="*/ 0 w 5200"/>
                <a:gd name="T9" fmla="*/ 0 h 2000"/>
                <a:gd name="T10" fmla="*/ 0 w 5200"/>
                <a:gd name="T11" fmla="*/ 0 h 2000"/>
                <a:gd name="T12" fmla="*/ 0 w 52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00"/>
                <a:gd name="T22" fmla="*/ 0 h 2000"/>
                <a:gd name="T23" fmla="*/ 5200 w 52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00" h="2000">
                  <a:moveTo>
                    <a:pt x="2600" y="0"/>
                  </a:moveTo>
                  <a:cubicBezTo>
                    <a:pt x="1164" y="0"/>
                    <a:pt x="0" y="141"/>
                    <a:pt x="0" y="314"/>
                  </a:cubicBezTo>
                  <a:lnTo>
                    <a:pt x="0" y="1686"/>
                  </a:lnTo>
                  <a:cubicBezTo>
                    <a:pt x="0" y="1860"/>
                    <a:pt x="1164" y="2000"/>
                    <a:pt x="2600" y="2000"/>
                  </a:cubicBezTo>
                  <a:cubicBezTo>
                    <a:pt x="4036" y="2000"/>
                    <a:pt x="5200" y="1860"/>
                    <a:pt x="5200" y="1686"/>
                  </a:cubicBezTo>
                  <a:lnTo>
                    <a:pt x="5200" y="314"/>
                  </a:lnTo>
                  <a:cubicBezTo>
                    <a:pt x="5200" y="141"/>
                    <a:pt x="4036" y="0"/>
                    <a:pt x="2600" y="0"/>
                  </a:cubicBezTo>
                  <a:close/>
                </a:path>
              </a:pathLst>
            </a:custGeom>
            <a:solidFill>
              <a:srgbClr val="EAEAEA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22"/>
            <p:cNvSpPr>
              <a:spLocks/>
            </p:cNvSpPr>
            <p:nvPr/>
          </p:nvSpPr>
          <p:spPr bwMode="auto">
            <a:xfrm>
              <a:off x="6275620" y="4436822"/>
              <a:ext cx="1445524" cy="81760"/>
            </a:xfrm>
            <a:custGeom>
              <a:avLst/>
              <a:gdLst>
                <a:gd name="T0" fmla="*/ 0 w 570"/>
                <a:gd name="T1" fmla="*/ 0 h 35"/>
                <a:gd name="T2" fmla="*/ 2147483647 w 570"/>
                <a:gd name="T3" fmla="*/ 2147483647 h 35"/>
                <a:gd name="T4" fmla="*/ 2147483647 w 570"/>
                <a:gd name="T5" fmla="*/ 0 h 35"/>
                <a:gd name="T6" fmla="*/ 0 60000 65536"/>
                <a:gd name="T7" fmla="*/ 0 60000 65536"/>
                <a:gd name="T8" fmla="*/ 0 60000 65536"/>
                <a:gd name="T9" fmla="*/ 0 w 570"/>
                <a:gd name="T10" fmla="*/ 0 h 35"/>
                <a:gd name="T11" fmla="*/ 570 w 570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0" h="35">
                  <a:moveTo>
                    <a:pt x="0" y="0"/>
                  </a:moveTo>
                  <a:cubicBezTo>
                    <a:pt x="0" y="19"/>
                    <a:pt x="128" y="35"/>
                    <a:pt x="285" y="35"/>
                  </a:cubicBezTo>
                  <a:cubicBezTo>
                    <a:pt x="442" y="35"/>
                    <a:pt x="570" y="19"/>
                    <a:pt x="570" y="0"/>
                  </a:cubicBezTo>
                </a:path>
              </a:pathLst>
            </a:custGeom>
            <a:solidFill>
              <a:srgbClr val="EAEAEA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Rectangle 23"/>
            <p:cNvSpPr>
              <a:spLocks noChangeArrowheads="1"/>
            </p:cNvSpPr>
            <p:nvPr/>
          </p:nvSpPr>
          <p:spPr bwMode="auto">
            <a:xfrm>
              <a:off x="6697504" y="4530420"/>
              <a:ext cx="7587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1" hangingPunct="1"/>
              <a:r>
                <a:rPr lang="en-US"/>
                <a:t>Service</a:t>
              </a:r>
            </a:p>
          </p:txBody>
        </p:sp>
      </p:grpSp>
      <p:sp>
        <p:nvSpPr>
          <p:cNvPr id="63" name="TextBox 4"/>
          <p:cNvSpPr txBox="1">
            <a:spLocks noChangeArrowheads="1"/>
          </p:cNvSpPr>
          <p:nvPr/>
        </p:nvSpPr>
        <p:spPr bwMode="auto">
          <a:xfrm>
            <a:off x="6390632" y="4821002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Hosting</a:t>
            </a:r>
          </a:p>
        </p:txBody>
      </p:sp>
      <p:sp>
        <p:nvSpPr>
          <p:cNvPr id="65" name="Oval 64"/>
          <p:cNvSpPr/>
          <p:nvPr/>
        </p:nvSpPr>
        <p:spPr bwMode="auto">
          <a:xfrm>
            <a:off x="3556502" y="1778505"/>
            <a:ext cx="2573338" cy="968057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66" name="Group 2"/>
          <p:cNvGrpSpPr>
            <a:grpSpLocks/>
          </p:cNvGrpSpPr>
          <p:nvPr/>
        </p:nvGrpSpPr>
        <p:grpSpPr bwMode="auto">
          <a:xfrm>
            <a:off x="3898099" y="1913450"/>
            <a:ext cx="1899627" cy="520700"/>
            <a:chOff x="6275620" y="4302735"/>
            <a:chExt cx="1445524" cy="519996"/>
          </a:xfrm>
          <a:solidFill>
            <a:schemeClr val="accent2"/>
          </a:solidFill>
        </p:grpSpPr>
        <p:sp>
          <p:nvSpPr>
            <p:cNvPr id="68" name="Freeform 20"/>
            <p:cNvSpPr>
              <a:spLocks/>
            </p:cNvSpPr>
            <p:nvPr/>
          </p:nvSpPr>
          <p:spPr bwMode="auto">
            <a:xfrm>
              <a:off x="6275620" y="4302735"/>
              <a:ext cx="1445524" cy="519996"/>
            </a:xfrm>
            <a:custGeom>
              <a:avLst/>
              <a:gdLst>
                <a:gd name="T0" fmla="*/ 0 w 5200"/>
                <a:gd name="T1" fmla="*/ 0 h 2000"/>
                <a:gd name="T2" fmla="*/ 0 w 5200"/>
                <a:gd name="T3" fmla="*/ 0 h 2000"/>
                <a:gd name="T4" fmla="*/ 0 w 5200"/>
                <a:gd name="T5" fmla="*/ 0 h 2000"/>
                <a:gd name="T6" fmla="*/ 0 w 5200"/>
                <a:gd name="T7" fmla="*/ 0 h 2000"/>
                <a:gd name="T8" fmla="*/ 0 w 5200"/>
                <a:gd name="T9" fmla="*/ 0 h 2000"/>
                <a:gd name="T10" fmla="*/ 0 w 5200"/>
                <a:gd name="T11" fmla="*/ 0 h 2000"/>
                <a:gd name="T12" fmla="*/ 0 w 52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00"/>
                <a:gd name="T22" fmla="*/ 0 h 2000"/>
                <a:gd name="T23" fmla="*/ 5200 w 52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00" h="2000">
                  <a:moveTo>
                    <a:pt x="2600" y="0"/>
                  </a:moveTo>
                  <a:cubicBezTo>
                    <a:pt x="1164" y="0"/>
                    <a:pt x="0" y="141"/>
                    <a:pt x="0" y="314"/>
                  </a:cubicBezTo>
                  <a:lnTo>
                    <a:pt x="0" y="1686"/>
                  </a:lnTo>
                  <a:cubicBezTo>
                    <a:pt x="0" y="1860"/>
                    <a:pt x="1164" y="2000"/>
                    <a:pt x="2600" y="2000"/>
                  </a:cubicBezTo>
                  <a:cubicBezTo>
                    <a:pt x="4036" y="2000"/>
                    <a:pt x="5200" y="1860"/>
                    <a:pt x="5200" y="1686"/>
                  </a:cubicBezTo>
                  <a:lnTo>
                    <a:pt x="5200" y="314"/>
                  </a:lnTo>
                  <a:cubicBezTo>
                    <a:pt x="5200" y="141"/>
                    <a:pt x="4036" y="0"/>
                    <a:pt x="2600" y="0"/>
                  </a:cubicBez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/>
          </p:nvSpPr>
          <p:spPr bwMode="auto">
            <a:xfrm>
              <a:off x="6275620" y="4302735"/>
              <a:ext cx="1445524" cy="519996"/>
            </a:xfrm>
            <a:custGeom>
              <a:avLst/>
              <a:gdLst>
                <a:gd name="T0" fmla="*/ 0 w 5200"/>
                <a:gd name="T1" fmla="*/ 0 h 2000"/>
                <a:gd name="T2" fmla="*/ 0 w 5200"/>
                <a:gd name="T3" fmla="*/ 0 h 2000"/>
                <a:gd name="T4" fmla="*/ 0 w 5200"/>
                <a:gd name="T5" fmla="*/ 0 h 2000"/>
                <a:gd name="T6" fmla="*/ 0 w 5200"/>
                <a:gd name="T7" fmla="*/ 0 h 2000"/>
                <a:gd name="T8" fmla="*/ 0 w 5200"/>
                <a:gd name="T9" fmla="*/ 0 h 2000"/>
                <a:gd name="T10" fmla="*/ 0 w 5200"/>
                <a:gd name="T11" fmla="*/ 0 h 2000"/>
                <a:gd name="T12" fmla="*/ 0 w 52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00"/>
                <a:gd name="T22" fmla="*/ 0 h 2000"/>
                <a:gd name="T23" fmla="*/ 5200 w 52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00" h="2000">
                  <a:moveTo>
                    <a:pt x="2600" y="0"/>
                  </a:moveTo>
                  <a:cubicBezTo>
                    <a:pt x="1164" y="0"/>
                    <a:pt x="0" y="141"/>
                    <a:pt x="0" y="314"/>
                  </a:cubicBezTo>
                  <a:lnTo>
                    <a:pt x="0" y="1686"/>
                  </a:lnTo>
                  <a:cubicBezTo>
                    <a:pt x="0" y="1860"/>
                    <a:pt x="1164" y="2000"/>
                    <a:pt x="2600" y="2000"/>
                  </a:cubicBezTo>
                  <a:cubicBezTo>
                    <a:pt x="4036" y="2000"/>
                    <a:pt x="5200" y="1860"/>
                    <a:pt x="5200" y="1686"/>
                  </a:cubicBezTo>
                  <a:lnTo>
                    <a:pt x="5200" y="314"/>
                  </a:lnTo>
                  <a:cubicBezTo>
                    <a:pt x="5200" y="141"/>
                    <a:pt x="4036" y="0"/>
                    <a:pt x="2600" y="0"/>
                  </a:cubicBezTo>
                  <a:close/>
                </a:path>
              </a:pathLst>
            </a:custGeom>
            <a:grpFill/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22"/>
            <p:cNvSpPr>
              <a:spLocks/>
            </p:cNvSpPr>
            <p:nvPr/>
          </p:nvSpPr>
          <p:spPr bwMode="auto">
            <a:xfrm>
              <a:off x="6275620" y="4436822"/>
              <a:ext cx="1445524" cy="81760"/>
            </a:xfrm>
            <a:custGeom>
              <a:avLst/>
              <a:gdLst>
                <a:gd name="T0" fmla="*/ 0 w 570"/>
                <a:gd name="T1" fmla="*/ 0 h 35"/>
                <a:gd name="T2" fmla="*/ 2147483647 w 570"/>
                <a:gd name="T3" fmla="*/ 2147483647 h 35"/>
                <a:gd name="T4" fmla="*/ 2147483647 w 570"/>
                <a:gd name="T5" fmla="*/ 0 h 35"/>
                <a:gd name="T6" fmla="*/ 0 60000 65536"/>
                <a:gd name="T7" fmla="*/ 0 60000 65536"/>
                <a:gd name="T8" fmla="*/ 0 60000 65536"/>
                <a:gd name="T9" fmla="*/ 0 w 570"/>
                <a:gd name="T10" fmla="*/ 0 h 35"/>
                <a:gd name="T11" fmla="*/ 570 w 570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0" h="35">
                  <a:moveTo>
                    <a:pt x="0" y="0"/>
                  </a:moveTo>
                  <a:cubicBezTo>
                    <a:pt x="0" y="19"/>
                    <a:pt x="128" y="35"/>
                    <a:pt x="285" y="35"/>
                  </a:cubicBezTo>
                  <a:cubicBezTo>
                    <a:pt x="442" y="35"/>
                    <a:pt x="570" y="19"/>
                    <a:pt x="570" y="0"/>
                  </a:cubicBezTo>
                </a:path>
              </a:pathLst>
            </a:custGeom>
            <a:grpFill/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23"/>
            <p:cNvSpPr>
              <a:spLocks noChangeArrowheads="1"/>
            </p:cNvSpPr>
            <p:nvPr/>
          </p:nvSpPr>
          <p:spPr bwMode="auto">
            <a:xfrm>
              <a:off x="6697504" y="4530420"/>
              <a:ext cx="758737" cy="245888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1" hangingPunct="1"/>
              <a:r>
                <a:rPr lang="en-US" sz="1600" dirty="0" smtClean="0"/>
                <a:t>Repository</a:t>
              </a:r>
              <a:endParaRPr lang="en-US" sz="1600" dirty="0"/>
            </a:p>
          </p:txBody>
        </p:sp>
      </p:grpSp>
      <p:sp>
        <p:nvSpPr>
          <p:cNvPr id="67" name="TextBox 4"/>
          <p:cNvSpPr txBox="1">
            <a:spLocks noChangeArrowheads="1"/>
          </p:cNvSpPr>
          <p:nvPr/>
        </p:nvSpPr>
        <p:spPr bwMode="auto">
          <a:xfrm>
            <a:off x="4431617" y="2385665"/>
            <a:ext cx="8354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dirty="0"/>
              <a:t>Hosting</a:t>
            </a:r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2126283" y="1584083"/>
            <a:ext cx="1574917" cy="479424"/>
            <a:chOff x="3129995" y="2205038"/>
            <a:chExt cx="1574917" cy="479424"/>
          </a:xfrm>
        </p:grpSpPr>
        <p:sp>
          <p:nvSpPr>
            <p:cNvPr id="73" name="Freeform 8"/>
            <p:cNvSpPr>
              <a:spLocks/>
            </p:cNvSpPr>
            <p:nvPr/>
          </p:nvSpPr>
          <p:spPr bwMode="auto">
            <a:xfrm>
              <a:off x="3129995" y="2205038"/>
              <a:ext cx="1574917" cy="479424"/>
            </a:xfrm>
            <a:custGeom>
              <a:avLst/>
              <a:gdLst>
                <a:gd name="T0" fmla="*/ 0 w 4400"/>
                <a:gd name="T1" fmla="*/ 0 h 1600"/>
                <a:gd name="T2" fmla="*/ 0 w 4400"/>
                <a:gd name="T3" fmla="*/ 0 h 1600"/>
                <a:gd name="T4" fmla="*/ 0 w 4400"/>
                <a:gd name="T5" fmla="*/ 0 h 1600"/>
                <a:gd name="T6" fmla="*/ 0 w 4400"/>
                <a:gd name="T7" fmla="*/ 0 h 1600"/>
                <a:gd name="T8" fmla="*/ 0 w 4400"/>
                <a:gd name="T9" fmla="*/ 0 h 1600"/>
                <a:gd name="T10" fmla="*/ 0 w 4400"/>
                <a:gd name="T11" fmla="*/ 0 h 1600"/>
                <a:gd name="T12" fmla="*/ 0 w 4400"/>
                <a:gd name="T13" fmla="*/ 0 h 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00"/>
                <a:gd name="T22" fmla="*/ 0 h 1600"/>
                <a:gd name="T23" fmla="*/ 4400 w 4400"/>
                <a:gd name="T24" fmla="*/ 1600 h 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00" h="1600">
                  <a:moveTo>
                    <a:pt x="2200" y="0"/>
                  </a:moveTo>
                  <a:cubicBezTo>
                    <a:pt x="985" y="0"/>
                    <a:pt x="0" y="113"/>
                    <a:pt x="0" y="252"/>
                  </a:cubicBezTo>
                  <a:lnTo>
                    <a:pt x="0" y="1349"/>
                  </a:lnTo>
                  <a:cubicBezTo>
                    <a:pt x="0" y="1488"/>
                    <a:pt x="985" y="1600"/>
                    <a:pt x="2200" y="1600"/>
                  </a:cubicBezTo>
                  <a:cubicBezTo>
                    <a:pt x="3416" y="1600"/>
                    <a:pt x="4400" y="1488"/>
                    <a:pt x="4400" y="1349"/>
                  </a:cubicBezTo>
                  <a:lnTo>
                    <a:pt x="4400" y="252"/>
                  </a:lnTo>
                  <a:cubicBezTo>
                    <a:pt x="4400" y="113"/>
                    <a:pt x="3416" y="0"/>
                    <a:pt x="22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/>
            </a:p>
          </p:txBody>
        </p:sp>
        <p:sp>
          <p:nvSpPr>
            <p:cNvPr id="74" name="Freeform 9"/>
            <p:cNvSpPr>
              <a:spLocks/>
            </p:cNvSpPr>
            <p:nvPr/>
          </p:nvSpPr>
          <p:spPr bwMode="auto">
            <a:xfrm>
              <a:off x="3129995" y="2205038"/>
              <a:ext cx="1574917" cy="479424"/>
            </a:xfrm>
            <a:custGeom>
              <a:avLst/>
              <a:gdLst>
                <a:gd name="T0" fmla="*/ 0 w 4400"/>
                <a:gd name="T1" fmla="*/ 0 h 1600"/>
                <a:gd name="T2" fmla="*/ 0 w 4400"/>
                <a:gd name="T3" fmla="*/ 0 h 1600"/>
                <a:gd name="T4" fmla="*/ 0 w 4400"/>
                <a:gd name="T5" fmla="*/ 0 h 1600"/>
                <a:gd name="T6" fmla="*/ 0 w 4400"/>
                <a:gd name="T7" fmla="*/ 0 h 1600"/>
                <a:gd name="T8" fmla="*/ 0 w 4400"/>
                <a:gd name="T9" fmla="*/ 0 h 1600"/>
                <a:gd name="T10" fmla="*/ 0 w 4400"/>
                <a:gd name="T11" fmla="*/ 0 h 1600"/>
                <a:gd name="T12" fmla="*/ 0 w 4400"/>
                <a:gd name="T13" fmla="*/ 0 h 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00"/>
                <a:gd name="T22" fmla="*/ 0 h 1600"/>
                <a:gd name="T23" fmla="*/ 4400 w 4400"/>
                <a:gd name="T24" fmla="*/ 1600 h 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00" h="1600">
                  <a:moveTo>
                    <a:pt x="2200" y="0"/>
                  </a:moveTo>
                  <a:cubicBezTo>
                    <a:pt x="985" y="0"/>
                    <a:pt x="0" y="113"/>
                    <a:pt x="0" y="252"/>
                  </a:cubicBezTo>
                  <a:lnTo>
                    <a:pt x="0" y="1349"/>
                  </a:lnTo>
                  <a:cubicBezTo>
                    <a:pt x="0" y="1488"/>
                    <a:pt x="985" y="1600"/>
                    <a:pt x="2200" y="1600"/>
                  </a:cubicBezTo>
                  <a:cubicBezTo>
                    <a:pt x="3416" y="1600"/>
                    <a:pt x="4400" y="1488"/>
                    <a:pt x="4400" y="1349"/>
                  </a:cubicBezTo>
                  <a:lnTo>
                    <a:pt x="4400" y="252"/>
                  </a:lnTo>
                  <a:cubicBezTo>
                    <a:pt x="4400" y="113"/>
                    <a:pt x="3416" y="0"/>
                    <a:pt x="2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0"/>
            <p:cNvSpPr>
              <a:spLocks/>
            </p:cNvSpPr>
            <p:nvPr/>
          </p:nvSpPr>
          <p:spPr bwMode="auto">
            <a:xfrm>
              <a:off x="3129995" y="2278063"/>
              <a:ext cx="1574917" cy="45719"/>
            </a:xfrm>
            <a:custGeom>
              <a:avLst/>
              <a:gdLst>
                <a:gd name="T0" fmla="*/ 0 w 482"/>
                <a:gd name="T1" fmla="*/ 0 h 28"/>
                <a:gd name="T2" fmla="*/ 2147483647 w 482"/>
                <a:gd name="T3" fmla="*/ 269274356 h 28"/>
                <a:gd name="T4" fmla="*/ 2147483647 w 482"/>
                <a:gd name="T5" fmla="*/ 0 h 28"/>
                <a:gd name="T6" fmla="*/ 0 60000 65536"/>
                <a:gd name="T7" fmla="*/ 0 60000 65536"/>
                <a:gd name="T8" fmla="*/ 0 60000 65536"/>
                <a:gd name="T9" fmla="*/ 0 w 482"/>
                <a:gd name="T10" fmla="*/ 0 h 28"/>
                <a:gd name="T11" fmla="*/ 482 w 482"/>
                <a:gd name="T12" fmla="*/ 28 h 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2" h="28">
                  <a:moveTo>
                    <a:pt x="0" y="0"/>
                  </a:moveTo>
                  <a:cubicBezTo>
                    <a:pt x="0" y="15"/>
                    <a:pt x="108" y="28"/>
                    <a:pt x="241" y="28"/>
                  </a:cubicBezTo>
                  <a:cubicBezTo>
                    <a:pt x="374" y="28"/>
                    <a:pt x="482" y="15"/>
                    <a:pt x="482" y="0"/>
                  </a:cubicBezTo>
                </a:path>
              </a:pathLst>
            </a:custGeom>
            <a:solidFill>
              <a:schemeClr val="accent2"/>
            </a:solidFill>
            <a:ln w="952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Rectangle 11"/>
            <p:cNvSpPr>
              <a:spLocks noChangeArrowheads="1"/>
            </p:cNvSpPr>
            <p:nvPr/>
          </p:nvSpPr>
          <p:spPr bwMode="auto">
            <a:xfrm>
              <a:off x="3510609" y="2315513"/>
              <a:ext cx="967267" cy="276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dirty="0"/>
                <a:t>Registry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0358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9968539-9F32-4338-988B-ABFAB3ED7744}" type="slidenum">
              <a:rPr lang="en-US" smtClean="0">
                <a:solidFill>
                  <a:schemeClr val="tx2"/>
                </a:solidFill>
              </a:rPr>
              <a:pPr/>
              <a:t>44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218488" cy="533400"/>
          </a:xfrm>
        </p:spPr>
        <p:txBody>
          <a:bodyPr/>
          <a:lstStyle/>
          <a:p>
            <a:pPr eaLnBrk="1" hangingPunct="1"/>
            <a:r>
              <a:rPr lang="en-US" sz="2800" smtClean="0"/>
              <a:t>Register as a service Provider at www.Xmethods.net</a:t>
            </a:r>
          </a:p>
        </p:txBody>
      </p:sp>
      <p:grpSp>
        <p:nvGrpSpPr>
          <p:cNvPr id="11268" name="Group 9"/>
          <p:cNvGrpSpPr>
            <a:grpSpLocks/>
          </p:cNvGrpSpPr>
          <p:nvPr/>
        </p:nvGrpSpPr>
        <p:grpSpPr bwMode="auto">
          <a:xfrm>
            <a:off x="0" y="762000"/>
            <a:ext cx="9144000" cy="6035675"/>
            <a:chOff x="283" y="672"/>
            <a:chExt cx="5381" cy="3552"/>
          </a:xfrm>
        </p:grpSpPr>
        <p:pic>
          <p:nvPicPr>
            <p:cNvPr id="11271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" y="672"/>
              <a:ext cx="5381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2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" y="960"/>
              <a:ext cx="5093" cy="1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3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" y="2832"/>
              <a:ext cx="4957" cy="1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4" name="Picture 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" y="3918"/>
              <a:ext cx="4921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33514" name="AutoShape 10"/>
          <p:cNvSpPr>
            <a:spLocks noChangeArrowheads="1"/>
          </p:cNvSpPr>
          <p:nvPr/>
        </p:nvSpPr>
        <p:spPr bwMode="auto">
          <a:xfrm>
            <a:off x="5105400" y="1066800"/>
            <a:ext cx="381000" cy="28575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ounded Rectangular Callout 9"/>
          <p:cNvSpPr>
            <a:spLocks noChangeArrowheads="1"/>
          </p:cNvSpPr>
          <p:nvPr/>
        </p:nvSpPr>
        <p:spPr bwMode="auto">
          <a:xfrm>
            <a:off x="5486400" y="4035425"/>
            <a:ext cx="3259825" cy="1670050"/>
          </a:xfrm>
          <a:prstGeom prst="wedgeRoundRectCallout">
            <a:avLst>
              <a:gd name="adj1" fmla="val -79241"/>
              <a:gd name="adj2" fmla="val -4884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 smtClean="0"/>
              <a:t>One can implement </a:t>
            </a:r>
            <a:r>
              <a:rPr lang="en-US" dirty="0"/>
              <a:t>the registration service to allow other people to submit services, and </a:t>
            </a:r>
            <a:r>
              <a:rPr lang="en-US" dirty="0" smtClean="0"/>
              <a:t>then automatically list </a:t>
            </a:r>
            <a:r>
              <a:rPr lang="en-US" dirty="0"/>
              <a:t>the service in </a:t>
            </a:r>
            <a:r>
              <a:rPr lang="en-US" dirty="0" smtClean="0"/>
              <a:t>the directory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475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335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14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AC9703A-EA2B-4377-804D-F3EC0B6A3FA3}" type="slidenum">
              <a:rPr lang="en-US" smtClean="0">
                <a:solidFill>
                  <a:schemeClr val="tx2"/>
                </a:solidFill>
              </a:rPr>
              <a:pPr/>
              <a:t>45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Services Available at www.Xmethods.net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0675"/>
            <a:ext cx="8991600" cy="322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10225"/>
            <a:ext cx="11715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60938"/>
            <a:ext cx="9067800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4535" name="AutoShape 7"/>
          <p:cNvSpPr>
            <a:spLocks noChangeArrowheads="1"/>
          </p:cNvSpPr>
          <p:nvPr/>
        </p:nvSpPr>
        <p:spPr bwMode="auto">
          <a:xfrm>
            <a:off x="2133600" y="5324475"/>
            <a:ext cx="381000" cy="28575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4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</a:t>
            </a:r>
            <a:r>
              <a:rPr lang="en-US" dirty="0" smtClean="0"/>
              <a:t>Database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5484"/>
            <a:ext cx="8269288" cy="4987029"/>
          </a:xfrm>
        </p:spPr>
        <p:txBody>
          <a:bodyPr/>
          <a:lstStyle/>
          <a:p>
            <a:r>
              <a:rPr lang="en-US" dirty="0"/>
              <a:t>National Digital </a:t>
            </a:r>
            <a:r>
              <a:rPr lang="en-US" dirty="0">
                <a:solidFill>
                  <a:srgbClr val="0000FF"/>
                </a:solidFill>
              </a:rPr>
              <a:t>Forecast Database </a:t>
            </a:r>
            <a:r>
              <a:rPr lang="en-US" dirty="0"/>
              <a:t>(NDFD)</a:t>
            </a:r>
            <a:br>
              <a:rPr lang="en-US" dirty="0"/>
            </a:br>
            <a:r>
              <a:rPr lang="en-US" dirty="0"/>
              <a:t>Simple Object Access Protocol (SOAP)</a:t>
            </a:r>
            <a:br>
              <a:rPr lang="en-US" dirty="0"/>
            </a:br>
            <a:r>
              <a:rPr lang="en-US" dirty="0"/>
              <a:t>Web Services: </a:t>
            </a:r>
            <a:r>
              <a:rPr lang="en-US" dirty="0">
                <a:hlinkClick r:id="rId2"/>
              </a:rPr>
              <a:t>http://graphical.weather.gov/xml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Weather services based on latitude and longitude locations</a:t>
            </a:r>
            <a:endParaRPr lang="en-US" dirty="0"/>
          </a:p>
          <a:p>
            <a:pPr lvl="1"/>
            <a:r>
              <a:rPr lang="en-US" dirty="0" smtClean="0"/>
              <a:t>WSDL/SOAP Services</a:t>
            </a:r>
          </a:p>
          <a:p>
            <a:pPr lvl="1"/>
            <a:r>
              <a:rPr lang="en-US" dirty="0" smtClean="0"/>
              <a:t>RESTful Services</a:t>
            </a:r>
          </a:p>
          <a:p>
            <a:r>
              <a:rPr lang="en-US" dirty="0" smtClean="0"/>
              <a:t>National </a:t>
            </a:r>
            <a:r>
              <a:rPr lang="en-US" dirty="0" smtClean="0">
                <a:solidFill>
                  <a:srgbClr val="0000FF"/>
                </a:solidFill>
              </a:rPr>
              <a:t>Geophysical Data Center </a:t>
            </a:r>
            <a:r>
              <a:rPr lang="en-US" dirty="0" smtClean="0"/>
              <a:t>Web Services: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www.ngdc.noaa.gov/dmsp/maps.html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Online Maps and Web Services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9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09128E7-58B1-407E-8FC8-D2EB03983082}" type="slidenum">
              <a:rPr lang="en-US" smtClean="0">
                <a:solidFill>
                  <a:schemeClr val="tx2"/>
                </a:solidFill>
              </a:rPr>
              <a:pPr/>
              <a:t>47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605713" cy="623888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Amazon Web Services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4876800"/>
          </a:xfrm>
        </p:spPr>
        <p:txBody>
          <a:bodyPr/>
          <a:lstStyle/>
          <a:p>
            <a:pPr eaLnBrk="1" hangingPunct="1"/>
            <a:r>
              <a:rPr lang="en-US" dirty="0" smtClean="0"/>
              <a:t>AWS Catalog: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hlinkClick r:id="rId3"/>
              </a:rPr>
              <a:t>http://developer.amazonwebservices.com/</a:t>
            </a:r>
            <a:r>
              <a:rPr lang="en-US" sz="2400" dirty="0" smtClean="0"/>
              <a:t> 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hlinkClick r:id="rId4"/>
              </a:rPr>
              <a:t>http://solutions.amazonwebservices.com/connect/index.jspa</a:t>
            </a:r>
            <a:endParaRPr lang="en-US" sz="2400" dirty="0" smtClean="0"/>
          </a:p>
          <a:p>
            <a:pPr eaLnBrk="1" hangingPunct="1"/>
            <a:r>
              <a:rPr lang="en-US" dirty="0" smtClean="0"/>
              <a:t>The following link gives a tutorial on using AWS</a:t>
            </a:r>
            <a:br>
              <a:rPr lang="en-US" dirty="0" smtClean="0"/>
            </a:b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channel9.msdn.com/coding4fun/articles/Using-the-Amazon-Web-Service</a:t>
            </a:r>
            <a:endParaRPr lang="en-US" dirty="0" smtClean="0"/>
          </a:p>
          <a:p>
            <a:pPr eaLnBrk="1" hangingPunct="1"/>
            <a:r>
              <a:rPr lang="en-US" altLang="zh-CN" dirty="0" smtClean="0">
                <a:ea typeface="SimSun" pitchFamily="2" charset="-122"/>
              </a:rPr>
              <a:t>Another one: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ea typeface="SimSun" pitchFamily="2" charset="-122"/>
              </a:rPr>
              <a:t>	</a:t>
            </a:r>
            <a:r>
              <a:rPr lang="en-US" altLang="zh-CN" dirty="0" smtClean="0">
                <a:ea typeface="SimSun" pitchFamily="2" charset="-122"/>
                <a:hlinkClick r:id="rId6"/>
              </a:rPr>
              <a:t>http://www.odetocode.com/Articles/158.aspx</a:t>
            </a:r>
            <a:endParaRPr lang="en-US" altLang="zh-CN" dirty="0" smtClean="0">
              <a:ea typeface="SimSun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ea typeface="SimSun" pitchFamily="2" charset="-122"/>
              </a:rPr>
              <a:t>	Find more tutorials</a:t>
            </a:r>
            <a:endParaRPr lang="en-US" dirty="0" smtClean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01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596F054-024F-4924-B53A-4ED263D62580}" type="slidenum">
              <a:rPr lang="en-US" smtClean="0">
                <a:solidFill>
                  <a:schemeClr val="tx2"/>
                </a:solidFill>
              </a:rPr>
              <a:pPr/>
              <a:t>48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Amazon Web Services 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1400" dirty="0" smtClean="0">
                <a:hlinkClick r:id="rId3"/>
              </a:rPr>
              <a:t>http://solutions.amazonwebservices.com/connect/index.jspa</a:t>
            </a:r>
            <a:endParaRPr lang="en-US" sz="1400" dirty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027238"/>
            <a:ext cx="5105400" cy="45259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Solutions for</a:t>
            </a:r>
          </a:p>
          <a:p>
            <a:pPr eaLnBrk="1" hangingPunct="1"/>
            <a:r>
              <a:rPr lang="en-US" sz="2000" dirty="0" smtClean="0">
                <a:hlinkClick r:id="rId4"/>
              </a:rPr>
              <a:t>Amazon Associates</a:t>
            </a:r>
            <a:r>
              <a:rPr lang="en-US" sz="2000" dirty="0" smtClean="0"/>
              <a:t> </a:t>
            </a:r>
          </a:p>
          <a:p>
            <a:pPr eaLnBrk="1" hangingPunct="1"/>
            <a:r>
              <a:rPr lang="en-US" sz="2000" dirty="0" smtClean="0">
                <a:hlinkClick r:id="rId5"/>
              </a:rPr>
              <a:t>Developers</a:t>
            </a:r>
            <a:r>
              <a:rPr lang="en-US" sz="2000" dirty="0" smtClean="0"/>
              <a:t> </a:t>
            </a:r>
          </a:p>
          <a:p>
            <a:pPr eaLnBrk="1" hangingPunct="1"/>
            <a:r>
              <a:rPr lang="en-US" sz="2000" dirty="0" smtClean="0">
                <a:hlinkClick r:id="rId6"/>
              </a:rPr>
              <a:t>Businesses</a:t>
            </a:r>
            <a:r>
              <a:rPr lang="en-US" sz="2000" dirty="0" smtClean="0"/>
              <a:t> </a:t>
            </a:r>
          </a:p>
          <a:p>
            <a:pPr eaLnBrk="1" hangingPunct="1"/>
            <a:r>
              <a:rPr lang="en-US" sz="2000" dirty="0" smtClean="0">
                <a:hlinkClick r:id="rId7"/>
              </a:rPr>
              <a:t>Amazon Sellers</a:t>
            </a:r>
            <a:r>
              <a:rPr lang="en-US" sz="2000" dirty="0" smtClean="0"/>
              <a:t> </a:t>
            </a:r>
          </a:p>
          <a:p>
            <a:pPr eaLnBrk="1" hangingPunct="1"/>
            <a:r>
              <a:rPr lang="en-US" sz="2000" dirty="0" smtClean="0">
                <a:hlinkClick r:id="rId8"/>
              </a:rPr>
              <a:t>Consumers</a:t>
            </a:r>
            <a:r>
              <a:rPr lang="en-US" sz="2000" dirty="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sz="2000" dirty="0" smtClean="0"/>
          </a:p>
        </p:txBody>
      </p:sp>
      <p:sp>
        <p:nvSpPr>
          <p:cNvPr id="598020" name="Rectangle 4"/>
          <p:cNvSpPr>
            <a:spLocks noChangeArrowheads="1"/>
          </p:cNvSpPr>
          <p:nvPr/>
        </p:nvSpPr>
        <p:spPr bwMode="auto">
          <a:xfrm>
            <a:off x="3886200" y="2103438"/>
            <a:ext cx="5105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 dirty="0"/>
              <a:t>Browse by Services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dirty="0">
                <a:hlinkClick r:id="rId9"/>
              </a:rPr>
              <a:t>Amazon E-Commerce Service</a:t>
            </a:r>
            <a:r>
              <a:rPr lang="en-US" sz="2000" dirty="0"/>
              <a:t>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dirty="0">
                <a:hlinkClick r:id="rId10"/>
              </a:rPr>
              <a:t>Amazon Elastic Compute Cloud</a:t>
            </a:r>
            <a:r>
              <a:rPr lang="en-US" sz="2000" dirty="0"/>
              <a:t>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dirty="0">
                <a:hlinkClick r:id="rId11"/>
              </a:rPr>
              <a:t>Amazon Historical Pricing</a:t>
            </a:r>
            <a:r>
              <a:rPr lang="en-US" sz="2000" dirty="0"/>
              <a:t>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dirty="0">
                <a:hlinkClick r:id="rId12"/>
              </a:rPr>
              <a:t>Amazon Mechanical Turk (Beta)</a:t>
            </a:r>
            <a:r>
              <a:rPr lang="en-US" sz="2000" dirty="0"/>
              <a:t>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dirty="0">
                <a:hlinkClick r:id="rId13"/>
              </a:rPr>
              <a:t>Amazon Simple Queue Service</a:t>
            </a:r>
            <a:r>
              <a:rPr lang="en-US" sz="2000" dirty="0"/>
              <a:t>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dirty="0">
                <a:hlinkClick r:id="rId14"/>
              </a:rPr>
              <a:t>Amazon Simple Storage Service</a:t>
            </a:r>
            <a:r>
              <a:rPr lang="en-US" sz="2000" dirty="0"/>
              <a:t>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dirty="0">
                <a:hlinkClick r:id="rId15"/>
              </a:rPr>
              <a:t>Alexa Site Thumbnail</a:t>
            </a:r>
            <a:r>
              <a:rPr lang="en-US" sz="2000" dirty="0"/>
              <a:t>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dirty="0">
                <a:hlinkClick r:id="rId16"/>
              </a:rPr>
              <a:t>Alexa Top Sites</a:t>
            </a:r>
            <a:r>
              <a:rPr lang="en-US" sz="2000" dirty="0"/>
              <a:t>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dirty="0">
                <a:hlinkClick r:id="rId17"/>
              </a:rPr>
              <a:t>Alexa Web Information Service</a:t>
            </a:r>
            <a:r>
              <a:rPr lang="en-US" sz="2000" dirty="0"/>
              <a:t>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dirty="0">
                <a:hlinkClick r:id="rId18"/>
              </a:rPr>
              <a:t>Alexa Web Search</a:t>
            </a:r>
            <a:r>
              <a:rPr lang="en-US" sz="2000" dirty="0"/>
              <a:t>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000" dirty="0"/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781050" y="1538288"/>
            <a:ext cx="8007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Registration is required to use these services, but </a:t>
            </a:r>
            <a:r>
              <a:rPr lang="en-US" dirty="0" smtClean="0">
                <a:latin typeface="Arial" charset="0"/>
                <a:cs typeface="Arial" charset="0"/>
              </a:rPr>
              <a:t>some services </a:t>
            </a:r>
            <a:r>
              <a:rPr lang="en-US" dirty="0">
                <a:latin typeface="Arial" charset="0"/>
                <a:cs typeface="Arial" charset="0"/>
              </a:rPr>
              <a:t>are free, yet</a:t>
            </a:r>
          </a:p>
        </p:txBody>
      </p:sp>
    </p:spTree>
    <p:extLst>
      <p:ext uri="{BB962C8B-B14F-4D97-AF65-F5344CB8AC3E}">
        <p14:creationId xmlns:p14="http://schemas.microsoft.com/office/powerpoint/2010/main" val="389982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98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15" y="1072046"/>
            <a:ext cx="7147550" cy="5776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E20904B-4538-4A75-9FD4-4797BC5BB3BA}" type="slidenum">
              <a:rPr lang="en-US" smtClean="0">
                <a:solidFill>
                  <a:schemeClr val="tx2"/>
                </a:solidFill>
              </a:rPr>
              <a:pPr/>
              <a:t>49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2514600" y="182563"/>
            <a:ext cx="40116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b="1">
                <a:solidFill>
                  <a:schemeClr val="hlink"/>
                </a:solidFill>
                <a:cs typeface="Arial" charset="0"/>
              </a:rPr>
              <a:t>Adding Web Services </a:t>
            </a:r>
          </a:p>
        </p:txBody>
      </p:sp>
      <p:sp>
        <p:nvSpPr>
          <p:cNvPr id="92165" name="Rectangle 4"/>
          <p:cNvSpPr>
            <a:spLocks noChangeArrowheads="1"/>
          </p:cNvSpPr>
          <p:nvPr/>
        </p:nvSpPr>
        <p:spPr bwMode="auto">
          <a:xfrm>
            <a:off x="1295400" y="758825"/>
            <a:ext cx="7772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latin typeface="Arial" charset="0"/>
                <a:cs typeface="Arial" charset="0"/>
              </a:rPr>
              <a:t>http://webservices.amazon.com/AWSECommerceService/AWSECommerceService.wsdl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786320" y="762000"/>
            <a:ext cx="2519480" cy="1833680"/>
            <a:chOff x="5786320" y="762000"/>
            <a:chExt cx="2519480" cy="1833680"/>
          </a:xfrm>
        </p:grpSpPr>
        <p:sp>
          <p:nvSpPr>
            <p:cNvPr id="17415" name="Oval 5"/>
            <p:cNvSpPr>
              <a:spLocks noChangeArrowheads="1"/>
            </p:cNvSpPr>
            <p:nvPr/>
          </p:nvSpPr>
          <p:spPr bwMode="auto">
            <a:xfrm>
              <a:off x="5786320" y="2214680"/>
              <a:ext cx="381000" cy="381000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6" name="Oval 6"/>
            <p:cNvSpPr>
              <a:spLocks noChangeArrowheads="1"/>
            </p:cNvSpPr>
            <p:nvPr/>
          </p:nvSpPr>
          <p:spPr bwMode="auto">
            <a:xfrm>
              <a:off x="7924800" y="762000"/>
              <a:ext cx="381000" cy="381000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738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A5DA3A4-FB64-4F71-93F6-BBC554CB7C9A}" type="slidenum">
              <a:rPr lang="en-US" smtClean="0">
                <a:solidFill>
                  <a:schemeClr val="tx2"/>
                </a:solidFill>
              </a:rPr>
              <a:pPr/>
              <a:t>5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974725" y="152400"/>
            <a:ext cx="7620000" cy="111125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Service Hosting by</a:t>
            </a:r>
            <a:br>
              <a:rPr lang="en-US" dirty="0" smtClean="0"/>
            </a:br>
            <a:r>
              <a:rPr lang="en-US" dirty="0" smtClean="0"/>
              <a:t>Internet Information Services (IIS)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23140"/>
            <a:ext cx="8269288" cy="3916363"/>
          </a:xfrm>
        </p:spPr>
        <p:txBody>
          <a:bodyPr/>
          <a:lstStyle/>
          <a:p>
            <a:pPr eaLnBrk="1" hangingPunct="1"/>
            <a:r>
              <a:rPr lang="en-US" dirty="0" smtClean="0"/>
              <a:t>running all the time, listening to the requests, and queuing the requests;</a:t>
            </a:r>
          </a:p>
          <a:p>
            <a:pPr eaLnBrk="1" hangingPunct="1"/>
            <a:r>
              <a:rPr lang="en-US" dirty="0" smtClean="0"/>
              <a:t>redirecting requests from remote clients, who want to access a particular service (incl. application) on the server, to the right service hosted on IIS;</a:t>
            </a:r>
          </a:p>
          <a:p>
            <a:pPr eaLnBrk="1" hangingPunct="1"/>
            <a:r>
              <a:rPr lang="en-US" dirty="0" smtClean="0"/>
              <a:t>managing resources sharing among services on IIS;</a:t>
            </a:r>
          </a:p>
          <a:p>
            <a:pPr eaLnBrk="1" hangingPunct="1"/>
            <a:r>
              <a:rPr lang="en-US" dirty="0" smtClean="0"/>
              <a:t>authenticating remote callers and safeguard data </a:t>
            </a:r>
          </a:p>
          <a:p>
            <a:pPr eaLnBrk="1" hangingPunct="1"/>
            <a:r>
              <a:rPr lang="en-US" dirty="0" smtClean="0"/>
              <a:t>supporting Secure Sockets Layer (SSL) connection.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593725" y="1303940"/>
            <a:ext cx="83978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/>
              <a:t>IIS are services running on Windows servers, as well as on </a:t>
            </a:r>
            <a:r>
              <a:rPr lang="en-US" sz="2800" dirty="0" smtClean="0"/>
              <a:t>local Windows</a:t>
            </a:r>
            <a:r>
              <a:rPr lang="en-US" sz="2800" dirty="0"/>
              <a:t>. </a:t>
            </a:r>
          </a:p>
          <a:p>
            <a:r>
              <a:rPr lang="en-US" sz="2800" dirty="0" smtClean="0"/>
              <a:t>IIS are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9938" y="979488"/>
            <a:ext cx="4564062" cy="587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232620" y="152400"/>
            <a:ext cx="7620000" cy="623888"/>
          </a:xfrm>
        </p:spPr>
        <p:txBody>
          <a:bodyPr/>
          <a:lstStyle/>
          <a:p>
            <a:r>
              <a:rPr lang="en-US" dirty="0" smtClean="0"/>
              <a:t>Google Service (Mostly, RESTful Services)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716088"/>
            <a:ext cx="8269288" cy="4608512"/>
          </a:xfrm>
        </p:spPr>
        <p:txBody>
          <a:bodyPr/>
          <a:lstStyle/>
          <a:p>
            <a:r>
              <a:rPr lang="en-US" smtClean="0"/>
              <a:t>Google Web APIs</a:t>
            </a:r>
            <a:br>
              <a:rPr lang="en-US" smtClean="0"/>
            </a:br>
            <a:r>
              <a:rPr lang="en-US" smtClean="0">
                <a:hlinkClick r:id="rId4"/>
              </a:rPr>
              <a:t>http://code.google.com/</a:t>
            </a:r>
            <a:r>
              <a:rPr lang="en-US" smtClean="0"/>
              <a:t> </a:t>
            </a:r>
          </a:p>
          <a:p>
            <a:r>
              <a:rPr lang="en-US" smtClean="0">
                <a:hlinkClick r:id="rId5"/>
              </a:rPr>
              <a:t>http://code.google.com/more/</a:t>
            </a:r>
            <a:endParaRPr lang="en-US" smtClean="0"/>
          </a:p>
          <a:p>
            <a:r>
              <a:rPr lang="en-US" smtClean="0"/>
              <a:t>Google Web API Forum </a:t>
            </a:r>
            <a:r>
              <a:rPr lang="en-US" smtClean="0">
                <a:hlinkClick r:id="rId6"/>
              </a:rPr>
              <a:t>http://groups.google.com/group/google.public.web-apis</a:t>
            </a:r>
            <a:endParaRPr lang="en-US" smtClean="0"/>
          </a:p>
          <a:p>
            <a:r>
              <a:rPr lang="en-US" smtClean="0"/>
              <a:t>Google Web API FAQ</a:t>
            </a:r>
            <a:br>
              <a:rPr lang="en-US" smtClean="0"/>
            </a:br>
            <a:r>
              <a:rPr lang="en-US" smtClean="0">
                <a:hlinkClick r:id="rId7"/>
              </a:rPr>
              <a:t>http://www.google.com/apis/api_faq.html#gen6</a:t>
            </a:r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565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308100" y="152400"/>
            <a:ext cx="7759700" cy="623888"/>
          </a:xfrm>
        </p:spPr>
        <p:txBody>
          <a:bodyPr/>
          <a:lstStyle/>
          <a:p>
            <a:r>
              <a:rPr lang="en-US" smtClean="0"/>
              <a:t>Microsoft Services: </a:t>
            </a:r>
            <a:r>
              <a:rPr lang="en-US" sz="1800" smtClean="0"/>
              <a:t>http://msdn.microsoft.com/en-us/library/</a:t>
            </a:r>
            <a:endParaRPr lang="en-US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369180"/>
              </p:ext>
            </p:extLst>
          </p:nvPr>
        </p:nvGraphicFramePr>
        <p:xfrm>
          <a:off x="398463" y="1455738"/>
          <a:ext cx="8575675" cy="2133600"/>
        </p:xfrm>
        <a:graphic>
          <a:graphicData uri="http://schemas.openxmlformats.org/drawingml/2006/table">
            <a:tbl>
              <a:tblPr/>
              <a:tblGrid>
                <a:gridCol w="1821383"/>
                <a:gridCol w="6754292"/>
              </a:tblGrid>
              <a:tr h="200025"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Service Name</a:t>
                      </a:r>
                    </a:p>
                  </a:txBody>
                  <a:tcPr marL="38098" marR="38098" marT="38100" marB="3810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Production Service Metadata URL</a:t>
                      </a:r>
                    </a:p>
                  </a:txBody>
                  <a:tcPr marL="38098" marR="38098" marT="38100" marB="3810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  <a:effectLst/>
                        </a:rPr>
                        <a:t>Geocode Service</a:t>
                      </a:r>
                    </a:p>
                  </a:txBody>
                  <a:tcPr marL="38098" marR="38098" marT="85725" marB="8572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rgbClr val="1364C4"/>
                          </a:solidFill>
                          <a:effectLst/>
                        </a:rPr>
                        <a:t>http://dev.virtualearth.net/webservices/v1/geocodeservice/geocodeservice.svc</a:t>
                      </a:r>
                      <a:endParaRPr lang="en-US" sz="1600" dirty="0">
                        <a:effectLst/>
                      </a:endParaRPr>
                    </a:p>
                  </a:txBody>
                  <a:tcPr marL="38098" marR="38098" marT="85725" marB="8572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  <a:effectLst/>
                        </a:rPr>
                        <a:t>Imagery Service</a:t>
                      </a:r>
                    </a:p>
                  </a:txBody>
                  <a:tcPr marL="38098" marR="38098" marT="85725" marB="8572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rgbClr val="1364C4"/>
                          </a:solidFill>
                          <a:effectLst/>
                        </a:rPr>
                        <a:t>http://dev.virtualearth.net/webservices/v1/imageryservice/imageryservice.svc</a:t>
                      </a:r>
                      <a:endParaRPr lang="en-US" sz="1600" dirty="0">
                        <a:effectLst/>
                      </a:endParaRPr>
                    </a:p>
                  </a:txBody>
                  <a:tcPr marL="38098" marR="38098" marT="85725" marB="8572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  <a:effectLst/>
                        </a:rPr>
                        <a:t>Route Service</a:t>
                      </a:r>
                    </a:p>
                  </a:txBody>
                  <a:tcPr marL="38098" marR="38098" marT="85725" marB="8572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rgbClr val="1364C4"/>
                          </a:solidFill>
                          <a:effectLst/>
                        </a:rPr>
                        <a:t>http://</a:t>
                      </a:r>
                      <a:r>
                        <a:rPr lang="en-US" sz="1600" u="sng" dirty="0" smtClean="0">
                          <a:solidFill>
                            <a:srgbClr val="1364C4"/>
                          </a:solidFill>
                          <a:effectLst/>
                        </a:rPr>
                        <a:t>dev.virtualearth.net/webservices/v1/routeservice/routeservice.svc</a:t>
                      </a:r>
                      <a:endParaRPr lang="en-US" sz="1600" dirty="0">
                        <a:effectLst/>
                      </a:endParaRPr>
                    </a:p>
                  </a:txBody>
                  <a:tcPr marL="38098" marR="38098" marT="85725" marB="8572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  <a:effectLst/>
                        </a:rPr>
                        <a:t>Search Service</a:t>
                      </a:r>
                    </a:p>
                  </a:txBody>
                  <a:tcPr marL="38098" marR="38098" marT="85725" marB="8572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rgbClr val="1364C4"/>
                          </a:solidFill>
                          <a:effectLst/>
                        </a:rPr>
                        <a:t>http://dev.virtualearth.net/webservices/v1/searchservice/searchservice.svc</a:t>
                      </a:r>
                      <a:endParaRPr lang="en-US" sz="1600" dirty="0">
                        <a:effectLst/>
                      </a:endParaRPr>
                    </a:p>
                  </a:txBody>
                  <a:tcPr marL="38098" marR="38098" marT="85725" marB="8572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5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6EDC6F-5EEC-439F-97BF-6409655A0011}" type="slidenum">
              <a:rPr lang="en-US" smtClean="0">
                <a:solidFill>
                  <a:schemeClr val="tx2"/>
                </a:solidFill>
              </a:rPr>
              <a:pPr/>
              <a:t>51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85963" y="152717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0505" name="Rectangle 6"/>
          <p:cNvSpPr>
            <a:spLocks noChangeArrowheads="1"/>
          </p:cNvSpPr>
          <p:nvPr/>
        </p:nvSpPr>
        <p:spPr bwMode="auto">
          <a:xfrm>
            <a:off x="322263" y="1038225"/>
            <a:ext cx="7664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Bing SOAP Services</a:t>
            </a:r>
            <a:r>
              <a:rPr lang="en-US" dirty="0"/>
              <a:t>: http://msdn.microsoft.com/en-us/library/cc966738.aspx</a:t>
            </a:r>
          </a:p>
        </p:txBody>
      </p:sp>
      <p:sp>
        <p:nvSpPr>
          <p:cNvPr id="20506" name="Rectangle 7"/>
          <p:cNvSpPr>
            <a:spLocks noChangeArrowheads="1"/>
          </p:cNvSpPr>
          <p:nvPr/>
        </p:nvSpPr>
        <p:spPr bwMode="auto">
          <a:xfrm>
            <a:off x="322263" y="3656013"/>
            <a:ext cx="7664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Bing RESTful Services</a:t>
            </a:r>
            <a:r>
              <a:rPr lang="en-US" dirty="0"/>
              <a:t>: http://msdn.microsoft.com/en-us/library/ff701713.aspx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638832"/>
              </p:ext>
            </p:extLst>
          </p:nvPr>
        </p:nvGraphicFramePr>
        <p:xfrm>
          <a:off x="411163" y="4416425"/>
          <a:ext cx="8575675" cy="2257428"/>
        </p:xfrm>
        <a:graphic>
          <a:graphicData uri="http://schemas.openxmlformats.org/drawingml/2006/table">
            <a:tbl>
              <a:tblPr/>
              <a:tblGrid>
                <a:gridCol w="2200838"/>
                <a:gridCol w="6374837"/>
              </a:tblGrid>
              <a:tr h="280863"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Locations API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789" marR="21789" marT="48992" marB="4899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Use the Locations API to geocode and reverse-geocode location data.</a:t>
                      </a:r>
                    </a:p>
                  </a:txBody>
                  <a:tcPr marL="21789" marR="21789" marT="48992" marB="4899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3709"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Imagery API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789" marR="21789" marT="48992" marB="4899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Use the Imagery API to get a static map and imagery data information such as map tiles and providers.</a:t>
                      </a:r>
                    </a:p>
                  </a:txBody>
                  <a:tcPr marL="21789" marR="21789" marT="48992" marB="4899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3709"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Routes API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789" marR="21789" marT="48992" marB="4899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Use the Routes API to get directions and route information for driving, walking or using transit.</a:t>
                      </a:r>
                    </a:p>
                  </a:txBody>
                  <a:tcPr marL="21789" marR="21789" marT="48992" marB="4899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3709"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Traffic API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789" marR="21789" marT="48992" marB="4899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Use the Traffic API to get information about traffic incidents and issues in a specified area.</a:t>
                      </a:r>
                    </a:p>
                  </a:txBody>
                  <a:tcPr marL="21789" marR="21789" marT="48992" marB="4899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0863"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Common Parameters and Types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789" marR="21789" marT="48992" marB="4899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Use common parameters and types to specify values such as culture and pushpin styles.</a:t>
                      </a:r>
                    </a:p>
                  </a:txBody>
                  <a:tcPr marL="21789" marR="21789" marT="48992" marB="4899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3709"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Common Response Description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789" marR="21789" marT="48992" marB="4899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Use this description to understand the results returned for a Bing Maps REST Services request.</a:t>
                      </a:r>
                    </a:p>
                  </a:txBody>
                  <a:tcPr marL="21789" marR="21789" marT="48992" marB="4899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0863"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Status Codes and Errors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789" marR="21789" marT="48992" marB="4899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Use the status and error code descriptions for troubleshooting.</a:t>
                      </a:r>
                    </a:p>
                  </a:txBody>
                  <a:tcPr marL="21789" marR="21789" marT="48992" marB="4899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159125" y="15240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0534" name="Rectangle 10"/>
          <p:cNvSpPr>
            <a:spLocks noChangeArrowheads="1"/>
          </p:cNvSpPr>
          <p:nvPr/>
        </p:nvSpPr>
        <p:spPr bwMode="auto">
          <a:xfrm>
            <a:off x="322263" y="3967163"/>
            <a:ext cx="7308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Bing APIs: http://msdn.microsoft.com/en-us/library/ff701722.aspx</a:t>
            </a:r>
          </a:p>
        </p:txBody>
      </p:sp>
    </p:spTree>
    <p:extLst>
      <p:ext uri="{BB962C8B-B14F-4D97-AF65-F5344CB8AC3E}">
        <p14:creationId xmlns:p14="http://schemas.microsoft.com/office/powerpoint/2010/main" val="273944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ular Callout 11"/>
          <p:cNvSpPr>
            <a:spLocks noChangeArrowheads="1"/>
          </p:cNvSpPr>
          <p:nvPr/>
        </p:nvSpPr>
        <p:spPr bwMode="auto">
          <a:xfrm>
            <a:off x="6553200" y="2897188"/>
            <a:ext cx="2514600" cy="1292225"/>
          </a:xfrm>
          <a:prstGeom prst="wedgeRoundRectCallout">
            <a:avLst>
              <a:gd name="adj1" fmla="val -41255"/>
              <a:gd name="adj2" fmla="val 9257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DataSet</a:t>
            </a:r>
            <a:r>
              <a:rPr lang="en-US" dirty="0"/>
              <a:t> can be accessed as an XML file, or as table (2D-array) through indices.</a:t>
            </a:r>
          </a:p>
        </p:txBody>
      </p:sp>
      <p:sp>
        <p:nvSpPr>
          <p:cNvPr id="21507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772400" cy="623888"/>
          </a:xfrm>
        </p:spPr>
        <p:txBody>
          <a:bodyPr/>
          <a:lstStyle/>
          <a:p>
            <a:r>
              <a:rPr lang="en-US" smtClean="0"/>
              <a:t>Services from: </a:t>
            </a:r>
            <a:r>
              <a:rPr lang="en-US" sz="2400" b="0" smtClean="0"/>
              <a:t>http://www.webservicex.net/</a:t>
            </a:r>
          </a:p>
        </p:txBody>
      </p:sp>
      <p:sp>
        <p:nvSpPr>
          <p:cNvPr id="2150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685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663E426-F78C-4B6F-9A6A-9987C083FFE3}" type="slidenum">
              <a:rPr lang="en-US" smtClean="0">
                <a:solidFill>
                  <a:schemeClr val="tx2"/>
                </a:solidFill>
              </a:rPr>
              <a:pPr/>
              <a:t>52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auto">
          <a:xfrm>
            <a:off x="1371600" y="1001713"/>
            <a:ext cx="6248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Test the service at: http://www.webservicex.net/uszip.asmx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15000" y="4446588"/>
            <a:ext cx="335280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b="1"/>
              <a:t> </a:t>
            </a:r>
            <a:r>
              <a:rPr lang="en-US" sz="1400"/>
              <a:t> &lt;?xml version="1.0" encoding="utf-8" ?&gt; </a:t>
            </a:r>
          </a:p>
          <a:p>
            <a:r>
              <a:rPr lang="en-US" sz="1400" b="1"/>
              <a:t> </a:t>
            </a:r>
            <a:r>
              <a:rPr lang="en-US" sz="1400"/>
              <a:t> &lt;NewDataSet&gt;</a:t>
            </a:r>
          </a:p>
          <a:p>
            <a:r>
              <a:rPr lang="en-US" sz="1400" b="1"/>
              <a:t> </a:t>
            </a:r>
            <a:r>
              <a:rPr lang="en-US" sz="1400"/>
              <a:t> &lt;Table&gt;</a:t>
            </a:r>
          </a:p>
          <a:p>
            <a:r>
              <a:rPr lang="en-US" sz="1400" b="1"/>
              <a:t> </a:t>
            </a:r>
            <a:r>
              <a:rPr lang="en-US" sz="1400"/>
              <a:t> &lt;CITY&gt;</a:t>
            </a:r>
            <a:r>
              <a:rPr lang="en-US" sz="1400" b="1"/>
              <a:t>Tempe</a:t>
            </a:r>
            <a:r>
              <a:rPr lang="en-US" sz="1400"/>
              <a:t>&lt;/CITY&gt; </a:t>
            </a:r>
          </a:p>
          <a:p>
            <a:r>
              <a:rPr lang="en-US" sz="1400" b="1"/>
              <a:t> </a:t>
            </a:r>
            <a:r>
              <a:rPr lang="en-US" sz="1400"/>
              <a:t> &lt;STATE&gt;</a:t>
            </a:r>
            <a:r>
              <a:rPr lang="en-US" sz="1400" b="1"/>
              <a:t>AZ</a:t>
            </a:r>
            <a:r>
              <a:rPr lang="en-US" sz="1400"/>
              <a:t>&lt;/STATE&gt; </a:t>
            </a:r>
          </a:p>
          <a:p>
            <a:r>
              <a:rPr lang="en-US" sz="1400" b="1"/>
              <a:t> </a:t>
            </a:r>
            <a:r>
              <a:rPr lang="en-US" sz="1400"/>
              <a:t> &lt;ZIP&gt;</a:t>
            </a:r>
            <a:r>
              <a:rPr lang="en-US" sz="1400" b="1"/>
              <a:t>85281</a:t>
            </a:r>
            <a:r>
              <a:rPr lang="en-US" sz="1400"/>
              <a:t>&lt;/ZIP&gt; </a:t>
            </a:r>
          </a:p>
          <a:p>
            <a:r>
              <a:rPr lang="en-US" sz="1400" b="1"/>
              <a:t> </a:t>
            </a:r>
            <a:r>
              <a:rPr lang="en-US" sz="1400"/>
              <a:t> &lt;AREA_CODE&gt;</a:t>
            </a:r>
            <a:r>
              <a:rPr lang="en-US" sz="1400" b="1"/>
              <a:t>602</a:t>
            </a:r>
            <a:r>
              <a:rPr lang="en-US" sz="1400"/>
              <a:t>&lt;/AREA_CODE&gt; </a:t>
            </a:r>
          </a:p>
          <a:p>
            <a:r>
              <a:rPr lang="en-US" sz="1400" b="1"/>
              <a:t> </a:t>
            </a:r>
            <a:r>
              <a:rPr lang="en-US" sz="1400"/>
              <a:t> &lt;TIME_ZONE&gt;</a:t>
            </a:r>
            <a:r>
              <a:rPr lang="en-US" sz="1400" b="1"/>
              <a:t>M</a:t>
            </a:r>
            <a:r>
              <a:rPr lang="en-US" sz="1400"/>
              <a:t>&lt;/TIME_ZONE&gt; </a:t>
            </a:r>
          </a:p>
          <a:p>
            <a:r>
              <a:rPr lang="en-US" sz="1400" b="1"/>
              <a:t> </a:t>
            </a:r>
            <a:r>
              <a:rPr lang="en-US" sz="1400"/>
              <a:t> &lt;/Table&gt;</a:t>
            </a:r>
          </a:p>
          <a:p>
            <a:r>
              <a:rPr lang="en-US" sz="1400" b="1"/>
              <a:t> </a:t>
            </a:r>
            <a:r>
              <a:rPr lang="en-US" sz="1400"/>
              <a:t> &lt;/NewDataSet&gt;</a:t>
            </a:r>
          </a:p>
        </p:txBody>
      </p:sp>
      <p:pic>
        <p:nvPicPr>
          <p:cNvPr id="2734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4419600"/>
            <a:ext cx="441007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341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1600200"/>
            <a:ext cx="589597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ight Arrow 8"/>
          <p:cNvSpPr>
            <a:spLocks noChangeArrowheads="1"/>
          </p:cNvSpPr>
          <p:nvPr/>
        </p:nvSpPr>
        <p:spPr bwMode="auto">
          <a:xfrm>
            <a:off x="152400" y="2667000"/>
            <a:ext cx="6858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200"/>
              <a:t>Try It</a:t>
            </a:r>
          </a:p>
        </p:txBody>
      </p:sp>
      <p:sp>
        <p:nvSpPr>
          <p:cNvPr id="10" name="Right Arrow 9"/>
          <p:cNvSpPr>
            <a:spLocks noChangeArrowheads="1"/>
          </p:cNvSpPr>
          <p:nvPr/>
        </p:nvSpPr>
        <p:spPr bwMode="auto">
          <a:xfrm>
            <a:off x="228600" y="5638800"/>
            <a:ext cx="533400" cy="381000"/>
          </a:xfrm>
          <a:prstGeom prst="rightArrow">
            <a:avLst>
              <a:gd name="adj1" fmla="val 50000"/>
              <a:gd name="adj2" fmla="val 4999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eft Arrow 10"/>
          <p:cNvSpPr>
            <a:spLocks noChangeArrowheads="1"/>
          </p:cNvSpPr>
          <p:nvPr/>
        </p:nvSpPr>
        <p:spPr bwMode="auto">
          <a:xfrm>
            <a:off x="6553200" y="1828800"/>
            <a:ext cx="1600200" cy="838200"/>
          </a:xfrm>
          <a:prstGeom prst="leftArrow">
            <a:avLst>
              <a:gd name="adj1" fmla="val 50000"/>
              <a:gd name="adj2" fmla="val 49999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WSDL File</a:t>
            </a:r>
          </a:p>
        </p:txBody>
      </p:sp>
    </p:spTree>
    <p:extLst>
      <p:ext uri="{BB962C8B-B14F-4D97-AF65-F5344CB8AC3E}">
        <p14:creationId xmlns:p14="http://schemas.microsoft.com/office/powerpoint/2010/main" val="91063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3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/>
      <p:bldP spid="9" grpId="0" animBg="1"/>
      <p:bldP spid="10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from: </a:t>
            </a:r>
            <a:r>
              <a:rPr lang="en-US" sz="2400" b="0" dirty="0" smtClean="0"/>
              <a:t>http</a:t>
            </a:r>
            <a:r>
              <a:rPr lang="en-US" sz="2400" b="0" dirty="0"/>
              <a:t>://www.programmableweb.com/</a:t>
            </a:r>
            <a:endParaRPr lang="en-US" sz="2400" b="0" dirty="0" smtClean="0"/>
          </a:p>
        </p:txBody>
      </p:sp>
      <p:sp>
        <p:nvSpPr>
          <p:cNvPr id="2253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685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7B7DCA3-D75F-45FF-ABCC-96D68A043E76}" type="slidenum">
              <a:rPr lang="en-US" smtClean="0">
                <a:solidFill>
                  <a:schemeClr val="tx2"/>
                </a:solidFill>
              </a:rPr>
              <a:pPr/>
              <a:t>53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60305" y="772675"/>
            <a:ext cx="7285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API Directory: </a:t>
            </a:r>
            <a:r>
              <a:rPr lang="en-US" dirty="0"/>
              <a:t>http://www.programmableweb.com/apis/directory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96584"/>
            <a:ext cx="7452960" cy="5560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/>
          <p:nvPr/>
        </p:nvSpPr>
        <p:spPr bwMode="auto">
          <a:xfrm>
            <a:off x="7531905" y="776288"/>
            <a:ext cx="303580" cy="420296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80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from: </a:t>
            </a:r>
            <a:r>
              <a:rPr lang="en-US" sz="2400" b="0" dirty="0" smtClean="0"/>
              <a:t>http://www.remotemethods.com/ </a:t>
            </a:r>
          </a:p>
        </p:txBody>
      </p:sp>
      <p:sp>
        <p:nvSpPr>
          <p:cNvPr id="2253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685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7B7DCA3-D75F-45FF-ABCC-96D68A043E76}" type="slidenum">
              <a:rPr lang="en-US" smtClean="0">
                <a:solidFill>
                  <a:schemeClr val="tx2"/>
                </a:solidFill>
              </a:rPr>
              <a:pPr/>
              <a:t>54</a:t>
            </a:fld>
            <a:endParaRPr lang="en-US" smtClean="0">
              <a:solidFill>
                <a:schemeClr val="tx2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75" y="1000360"/>
            <a:ext cx="8250394" cy="531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64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Membrane: </a:t>
            </a:r>
            <a:r>
              <a:rPr lang="en-US" sz="2800" b="0" dirty="0"/>
              <a:t>http://www.service-repository.com/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9A02F-04B2-4C1C-8395-04FE6D8BD7F7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5" y="1000360"/>
            <a:ext cx="7817185" cy="5815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Up Arrow 3"/>
          <p:cNvSpPr/>
          <p:nvPr/>
        </p:nvSpPr>
        <p:spPr bwMode="auto">
          <a:xfrm>
            <a:off x="1460305" y="2062890"/>
            <a:ext cx="607160" cy="30358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91570" y="2058693"/>
            <a:ext cx="61566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hlinkClick r:id="rId3"/>
              </a:rPr>
              <a:t>More services: http</a:t>
            </a:r>
            <a:r>
              <a:rPr lang="en-US" sz="1400" dirty="0">
                <a:hlinkClick r:id="rId3"/>
              </a:rPr>
              <a:t>://www.service-repository.com/endpoint/hosts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993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51DFBD6-3C0D-4759-B35F-06A92C490380}" type="slidenum">
              <a:rPr lang="en-US" smtClean="0">
                <a:solidFill>
                  <a:schemeClr val="tx2"/>
                </a:solidFill>
              </a:rPr>
              <a:pPr/>
              <a:t>56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620000" cy="623888"/>
          </a:xfrm>
        </p:spPr>
        <p:txBody>
          <a:bodyPr/>
          <a:lstStyle/>
          <a:p>
            <a:r>
              <a:rPr lang="en-US" dirty="0" err="1" smtClean="0"/>
              <a:t>FlightStats</a:t>
            </a:r>
            <a:r>
              <a:rPr lang="en-US" dirty="0" smtClean="0"/>
              <a:t>: </a:t>
            </a:r>
            <a:r>
              <a:rPr lang="en-US" sz="1400" b="0" dirty="0" smtClean="0"/>
              <a:t>https://www.flightstats.com/developers/bin/view/Web+Services/WSDL</a:t>
            </a:r>
            <a:endParaRPr lang="en-US" sz="2400" b="0" dirty="0" smtClean="0"/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895350"/>
            <a:ext cx="6376988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4343400"/>
            <a:ext cx="6376988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85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Services Search Engines</a:t>
            </a:r>
          </a:p>
        </p:txBody>
      </p:sp>
      <p:sp>
        <p:nvSpPr>
          <p:cNvPr id="2457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670C257-7ECF-4951-AE92-D69215146D5B}" type="slidenum">
              <a:rPr lang="en-US" smtClean="0">
                <a:solidFill>
                  <a:schemeClr val="tx2"/>
                </a:solidFill>
              </a:rPr>
              <a:pPr/>
              <a:t>57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4580" name="TextBox 3"/>
          <p:cNvSpPr txBox="1">
            <a:spLocks noChangeArrowheads="1"/>
          </p:cNvSpPr>
          <p:nvPr/>
        </p:nvSpPr>
        <p:spPr bwMode="auto">
          <a:xfrm>
            <a:off x="550572" y="1145517"/>
            <a:ext cx="8043863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1963" indent="-461963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98513" indent="-341313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2400" dirty="0">
                <a:solidFill>
                  <a:srgbClr val="990000"/>
                </a:solidFill>
              </a:rPr>
              <a:t>ASU Repository of Services and Applications </a:t>
            </a:r>
            <a:r>
              <a:rPr lang="en-US" sz="2400" dirty="0"/>
              <a:t>(http://venus.eas.asu.edu/WSRepository/repository.html)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CSE445/598 Textbook, Appendix C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>
                <a:solidFill>
                  <a:srgbClr val="990000"/>
                </a:solidFill>
              </a:rPr>
              <a:t>ASU Services Search Engine </a:t>
            </a:r>
            <a:r>
              <a:rPr lang="en-US" sz="2400" dirty="0"/>
              <a:t>(</a:t>
            </a:r>
            <a:r>
              <a:rPr lang="en-US" sz="2400" dirty="0">
                <a:hlinkClick r:id="rId2"/>
              </a:rPr>
              <a:t>http://venus.eas.asu.edu/sse/</a:t>
            </a:r>
            <a:r>
              <a:rPr lang="en-US" sz="2400" dirty="0"/>
              <a:t>) 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A directory of services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Using a crawler to discover services and store the directory information into a database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err="1">
                <a:solidFill>
                  <a:srgbClr val="0000FF"/>
                </a:solidFill>
              </a:rPr>
              <a:t>Seekda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(http://webservices.seekda.com/)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A Web Services portal that provides a direct access to a robust technology platform enabling search for public Web Services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A catalogue of more than 28,000 service descriptions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>
                <a:solidFill>
                  <a:srgbClr val="0000FF"/>
                </a:solidFill>
              </a:rPr>
              <a:t>http://www.serviceplatform.org/: </a:t>
            </a:r>
            <a:r>
              <a:rPr lang="en-US" sz="2400" dirty="0"/>
              <a:t>Open Source Service Platform Research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http://data.serviceplatform.org/servicefinder/</a:t>
            </a:r>
          </a:p>
          <a:p>
            <a:pPr>
              <a:buFont typeface="Wingdings" pitchFamily="2" charset="2"/>
              <a:buChar char="q"/>
            </a:pPr>
            <a:endParaRPr lang="en-US" sz="2400" dirty="0"/>
          </a:p>
        </p:txBody>
      </p:sp>
      <p:pic>
        <p:nvPicPr>
          <p:cNvPr id="7" name="Picture 6" descr="http://www.public.asu.edu/~ychen10/images/SocWsiCov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484" y="13725"/>
            <a:ext cx="1234729" cy="156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99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ounded Rectangle 101"/>
          <p:cNvSpPr/>
          <p:nvPr/>
        </p:nvSpPr>
        <p:spPr bwMode="auto">
          <a:xfrm>
            <a:off x="382588" y="1665288"/>
            <a:ext cx="8380412" cy="51165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43" name="Rounded Rectangle 69"/>
          <p:cNvSpPr>
            <a:spLocks noChangeArrowheads="1"/>
          </p:cNvSpPr>
          <p:nvPr/>
        </p:nvSpPr>
        <p:spPr bwMode="auto">
          <a:xfrm>
            <a:off x="992188" y="1752600"/>
            <a:ext cx="5334000" cy="2362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4" name="Title 1"/>
          <p:cNvSpPr>
            <a:spLocks noGrp="1"/>
          </p:cNvSpPr>
          <p:nvPr>
            <p:ph type="title"/>
          </p:nvPr>
        </p:nvSpPr>
        <p:spPr>
          <a:xfrm>
            <a:off x="1354138" y="61913"/>
            <a:ext cx="7620000" cy="623887"/>
          </a:xfrm>
        </p:spPr>
        <p:txBody>
          <a:bodyPr/>
          <a:lstStyle/>
          <a:p>
            <a:r>
              <a:rPr lang="en-US" smtClean="0"/>
              <a:t>IIS Server and Service Adminstration</a:t>
            </a:r>
          </a:p>
        </p:txBody>
      </p:sp>
      <p:sp>
        <p:nvSpPr>
          <p:cNvPr id="1024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9CDBC8C-FFF5-49F9-AC69-1EE7C40026C3}" type="slidenum">
              <a:rPr lang="en-US" smtClean="0">
                <a:solidFill>
                  <a:schemeClr val="tx2"/>
                </a:solidFill>
              </a:rPr>
              <a:pPr/>
              <a:t>6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0246" name="Rounded Rectangle 4"/>
          <p:cNvSpPr>
            <a:spLocks noChangeArrowheads="1"/>
          </p:cNvSpPr>
          <p:nvPr/>
        </p:nvSpPr>
        <p:spPr bwMode="auto">
          <a:xfrm>
            <a:off x="2209800" y="990600"/>
            <a:ext cx="10668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ts val="1800"/>
              </a:lnSpc>
            </a:pPr>
            <a:r>
              <a:rPr lang="en-US"/>
              <a:t>Browser</a:t>
            </a:r>
          </a:p>
        </p:txBody>
      </p:sp>
      <p:sp>
        <p:nvSpPr>
          <p:cNvPr id="10247" name="Rounded Rectangle 5"/>
          <p:cNvSpPr>
            <a:spLocks noChangeArrowheads="1"/>
          </p:cNvSpPr>
          <p:nvPr/>
        </p:nvSpPr>
        <p:spPr bwMode="auto">
          <a:xfrm>
            <a:off x="3352800" y="990600"/>
            <a:ext cx="10668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ts val="1800"/>
              </a:lnSpc>
            </a:pPr>
            <a:r>
              <a:rPr lang="en-US"/>
              <a:t>Browser</a:t>
            </a:r>
          </a:p>
        </p:txBody>
      </p:sp>
      <p:sp>
        <p:nvSpPr>
          <p:cNvPr id="10248" name="Rounded Rectangle 7"/>
          <p:cNvSpPr>
            <a:spLocks noChangeArrowheads="1"/>
          </p:cNvSpPr>
          <p:nvPr/>
        </p:nvSpPr>
        <p:spPr bwMode="auto">
          <a:xfrm>
            <a:off x="4495800" y="990600"/>
            <a:ext cx="10668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ts val="1800"/>
              </a:lnSpc>
            </a:pPr>
            <a:r>
              <a:rPr lang="en-US"/>
              <a:t>Browser</a:t>
            </a:r>
          </a:p>
        </p:txBody>
      </p:sp>
      <p:sp>
        <p:nvSpPr>
          <p:cNvPr id="10249" name="Rounded Rectangle 8"/>
          <p:cNvSpPr>
            <a:spLocks noChangeArrowheads="1"/>
          </p:cNvSpPr>
          <p:nvPr/>
        </p:nvSpPr>
        <p:spPr bwMode="auto">
          <a:xfrm>
            <a:off x="5638800" y="990600"/>
            <a:ext cx="10668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ts val="1800"/>
              </a:lnSpc>
            </a:pPr>
            <a:r>
              <a:rPr lang="en-US"/>
              <a:t>Browser</a:t>
            </a:r>
          </a:p>
        </p:txBody>
      </p:sp>
      <p:sp>
        <p:nvSpPr>
          <p:cNvPr id="10250" name="Rectangle 11"/>
          <p:cNvSpPr>
            <a:spLocks noChangeArrowheads="1"/>
          </p:cNvSpPr>
          <p:nvPr/>
        </p:nvSpPr>
        <p:spPr bwMode="auto">
          <a:xfrm>
            <a:off x="3201988" y="1905000"/>
            <a:ext cx="23622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ts val="1800"/>
              </a:lnSpc>
            </a:pPr>
            <a:r>
              <a:rPr lang="en-US"/>
              <a:t>Listeners and router</a:t>
            </a:r>
          </a:p>
        </p:txBody>
      </p:sp>
      <p:sp>
        <p:nvSpPr>
          <p:cNvPr id="10251" name="Rectangle 12"/>
          <p:cNvSpPr>
            <a:spLocks noChangeArrowheads="1"/>
          </p:cNvSpPr>
          <p:nvPr/>
        </p:nvSpPr>
        <p:spPr bwMode="auto">
          <a:xfrm>
            <a:off x="3201988" y="2438400"/>
            <a:ext cx="23622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ts val="1800"/>
              </a:lnSpc>
            </a:pPr>
            <a:r>
              <a:rPr lang="en-US"/>
              <a:t>Buffer Queue</a:t>
            </a:r>
          </a:p>
        </p:txBody>
      </p:sp>
      <p:sp>
        <p:nvSpPr>
          <p:cNvPr id="10252" name="Rectangle 13"/>
          <p:cNvSpPr>
            <a:spLocks noChangeArrowheads="1"/>
          </p:cNvSpPr>
          <p:nvPr/>
        </p:nvSpPr>
        <p:spPr bwMode="auto">
          <a:xfrm>
            <a:off x="6829425" y="2057400"/>
            <a:ext cx="1630363" cy="10668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Web Administration Service (WAS)</a:t>
            </a:r>
          </a:p>
        </p:txBody>
      </p:sp>
      <p:cxnSp>
        <p:nvCxnSpPr>
          <p:cNvPr id="10253" name="Straight Arrow Connector 15"/>
          <p:cNvCxnSpPr>
            <a:cxnSpLocks noChangeShapeType="1"/>
            <a:stCxn id="10251" idx="3"/>
            <a:endCxn id="10252" idx="1"/>
          </p:cNvCxnSpPr>
          <p:nvPr/>
        </p:nvCxnSpPr>
        <p:spPr bwMode="auto">
          <a:xfrm>
            <a:off x="5564188" y="2590800"/>
            <a:ext cx="126523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4" name="Flowchart: Magnetic Disk 23"/>
          <p:cNvSpPr>
            <a:spLocks noChangeArrowheads="1"/>
          </p:cNvSpPr>
          <p:nvPr/>
        </p:nvSpPr>
        <p:spPr bwMode="auto">
          <a:xfrm>
            <a:off x="7002463" y="3581400"/>
            <a:ext cx="1285875" cy="811213"/>
          </a:xfrm>
          <a:prstGeom prst="flowChartMagneticDisk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/>
          </a:p>
        </p:txBody>
      </p:sp>
      <p:cxnSp>
        <p:nvCxnSpPr>
          <p:cNvPr id="10255" name="Straight Arrow Connector 27"/>
          <p:cNvCxnSpPr>
            <a:cxnSpLocks noChangeShapeType="1"/>
            <a:stCxn id="10252" idx="2"/>
            <a:endCxn id="10254" idx="1"/>
          </p:cNvCxnSpPr>
          <p:nvPr/>
        </p:nvCxnSpPr>
        <p:spPr bwMode="auto">
          <a:xfrm>
            <a:off x="7645400" y="3124200"/>
            <a:ext cx="1588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6" name="TextBox 28"/>
          <p:cNvSpPr txBox="1">
            <a:spLocks noChangeArrowheads="1"/>
          </p:cNvSpPr>
          <p:nvPr/>
        </p:nvSpPr>
        <p:spPr bwMode="auto">
          <a:xfrm>
            <a:off x="7620000" y="3200400"/>
            <a:ext cx="825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lookup</a:t>
            </a:r>
          </a:p>
        </p:txBody>
      </p:sp>
      <p:sp>
        <p:nvSpPr>
          <p:cNvPr id="10257" name="Rectangle 37"/>
          <p:cNvSpPr>
            <a:spLocks noChangeArrowheads="1"/>
          </p:cNvSpPr>
          <p:nvPr/>
        </p:nvSpPr>
        <p:spPr bwMode="auto">
          <a:xfrm>
            <a:off x="2744788" y="3127375"/>
            <a:ext cx="1371600" cy="7588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ts val="1800"/>
              </a:lnSpc>
            </a:pPr>
            <a:r>
              <a:rPr lang="en-US"/>
              <a:t>Application Request Queue</a:t>
            </a:r>
          </a:p>
        </p:txBody>
      </p:sp>
      <p:sp>
        <p:nvSpPr>
          <p:cNvPr id="10258" name="Rectangle 38"/>
          <p:cNvSpPr>
            <a:spLocks noChangeArrowheads="1"/>
          </p:cNvSpPr>
          <p:nvPr/>
        </p:nvSpPr>
        <p:spPr bwMode="auto">
          <a:xfrm>
            <a:off x="4649788" y="3203575"/>
            <a:ext cx="1316037" cy="7588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ts val="1800"/>
              </a:lnSpc>
            </a:pPr>
            <a:r>
              <a:rPr lang="en-US"/>
              <a:t>Service Request Queue</a:t>
            </a:r>
          </a:p>
        </p:txBody>
      </p:sp>
      <p:sp>
        <p:nvSpPr>
          <p:cNvPr id="10259" name="TextBox 39"/>
          <p:cNvSpPr txBox="1">
            <a:spLocks noChangeArrowheads="1"/>
          </p:cNvSpPr>
          <p:nvPr/>
        </p:nvSpPr>
        <p:spPr bwMode="auto">
          <a:xfrm>
            <a:off x="4171950" y="327342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/>
              <a:t>…</a:t>
            </a:r>
          </a:p>
        </p:txBody>
      </p:sp>
      <p:cxnSp>
        <p:nvCxnSpPr>
          <p:cNvPr id="10260" name="Straight Arrow Connector 61"/>
          <p:cNvCxnSpPr>
            <a:cxnSpLocks noChangeShapeType="1"/>
          </p:cNvCxnSpPr>
          <p:nvPr/>
        </p:nvCxnSpPr>
        <p:spPr bwMode="auto">
          <a:xfrm rot="5400000">
            <a:off x="3471069" y="2932907"/>
            <a:ext cx="377825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1" name="Straight Arrow Connector 62"/>
          <p:cNvCxnSpPr>
            <a:cxnSpLocks noChangeShapeType="1"/>
          </p:cNvCxnSpPr>
          <p:nvPr/>
        </p:nvCxnSpPr>
        <p:spPr bwMode="auto">
          <a:xfrm rot="5400000">
            <a:off x="4952206" y="2972594"/>
            <a:ext cx="460375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2" name="Freeform 63"/>
          <p:cNvSpPr>
            <a:spLocks noChangeArrowheads="1"/>
          </p:cNvSpPr>
          <p:nvPr/>
        </p:nvSpPr>
        <p:spPr bwMode="auto">
          <a:xfrm>
            <a:off x="3921125" y="2873375"/>
            <a:ext cx="2908300" cy="239713"/>
          </a:xfrm>
          <a:custGeom>
            <a:avLst/>
            <a:gdLst>
              <a:gd name="T0" fmla="*/ 313136261 w 2601686"/>
              <a:gd name="T1" fmla="*/ 0 h 239485"/>
              <a:gd name="T2" fmla="*/ 0 w 2601686"/>
              <a:gd name="T3" fmla="*/ 0 h 239485"/>
              <a:gd name="T4" fmla="*/ 0 w 2601686"/>
              <a:gd name="T5" fmla="*/ 249249 h 239485"/>
              <a:gd name="T6" fmla="*/ 0 60000 65536"/>
              <a:gd name="T7" fmla="*/ 0 60000 65536"/>
              <a:gd name="T8" fmla="*/ 0 60000 65536"/>
              <a:gd name="T9" fmla="*/ 0 w 2601686"/>
              <a:gd name="T10" fmla="*/ 0 h 239485"/>
              <a:gd name="T11" fmla="*/ 2601686 w 2601686"/>
              <a:gd name="T12" fmla="*/ 239485 h 2394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01686" h="239485">
                <a:moveTo>
                  <a:pt x="2601686" y="0"/>
                </a:moveTo>
                <a:lnTo>
                  <a:pt x="0" y="0"/>
                </a:lnTo>
                <a:lnTo>
                  <a:pt x="0" y="239485"/>
                </a:ln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3" name="Freeform 64"/>
          <p:cNvSpPr>
            <a:spLocks noChangeArrowheads="1"/>
          </p:cNvSpPr>
          <p:nvPr/>
        </p:nvSpPr>
        <p:spPr bwMode="auto">
          <a:xfrm>
            <a:off x="5564188" y="2955925"/>
            <a:ext cx="1265237" cy="247650"/>
          </a:xfrm>
          <a:custGeom>
            <a:avLst/>
            <a:gdLst>
              <a:gd name="T0" fmla="*/ 0 w 2601686"/>
              <a:gd name="T1" fmla="*/ 0 h 239485"/>
              <a:gd name="T2" fmla="*/ 0 w 2601686"/>
              <a:gd name="T3" fmla="*/ 0 h 239485"/>
              <a:gd name="T4" fmla="*/ 0 w 2601686"/>
              <a:gd name="T5" fmla="*/ 1011080 h 239485"/>
              <a:gd name="T6" fmla="*/ 0 60000 65536"/>
              <a:gd name="T7" fmla="*/ 0 60000 65536"/>
              <a:gd name="T8" fmla="*/ 0 60000 65536"/>
              <a:gd name="T9" fmla="*/ 0 w 2601686"/>
              <a:gd name="T10" fmla="*/ 0 h 239485"/>
              <a:gd name="T11" fmla="*/ 2601686 w 2601686"/>
              <a:gd name="T12" fmla="*/ 239485 h 2394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01686" h="239485">
                <a:moveTo>
                  <a:pt x="2601686" y="0"/>
                </a:moveTo>
                <a:lnTo>
                  <a:pt x="0" y="0"/>
                </a:lnTo>
                <a:lnTo>
                  <a:pt x="0" y="239485"/>
                </a:ln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264" name="Straight Arrow Connector 68"/>
          <p:cNvCxnSpPr>
            <a:cxnSpLocks noChangeShapeType="1"/>
            <a:stCxn id="10250" idx="2"/>
            <a:endCxn id="10251" idx="0"/>
          </p:cNvCxnSpPr>
          <p:nvPr/>
        </p:nvCxnSpPr>
        <p:spPr bwMode="auto">
          <a:xfrm rot="5400000">
            <a:off x="4269582" y="2324894"/>
            <a:ext cx="228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5" name="TextBox 70"/>
          <p:cNvSpPr txBox="1">
            <a:spLocks noChangeArrowheads="1"/>
          </p:cNvSpPr>
          <p:nvPr/>
        </p:nvSpPr>
        <p:spPr bwMode="auto">
          <a:xfrm>
            <a:off x="1239838" y="1797050"/>
            <a:ext cx="895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http.sys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1157288" y="4648200"/>
            <a:ext cx="2057400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lnSpc>
                <a:spcPts val="1800"/>
              </a:lnSpc>
              <a:defRPr/>
            </a:pPr>
            <a:r>
              <a:rPr lang="en-US" dirty="0" smtClean="0"/>
              <a:t>IIS worker </a:t>
            </a:r>
            <a:r>
              <a:rPr lang="en-US" dirty="0"/>
              <a:t>process (w3wp.exe)</a:t>
            </a:r>
          </a:p>
        </p:txBody>
      </p:sp>
      <p:sp>
        <p:nvSpPr>
          <p:cNvPr id="10268" name="Rectangle 73"/>
          <p:cNvSpPr>
            <a:spLocks noChangeArrowheads="1"/>
          </p:cNvSpPr>
          <p:nvPr/>
        </p:nvSpPr>
        <p:spPr bwMode="auto">
          <a:xfrm>
            <a:off x="1296990" y="5472326"/>
            <a:ext cx="1600200" cy="990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ts val="1800"/>
              </a:lnSpc>
            </a:pPr>
            <a:r>
              <a:rPr lang="en-US" sz="1600" dirty="0" smtClean="0"/>
              <a:t>Application code running as a thread </a:t>
            </a:r>
            <a:r>
              <a:rPr lang="en-US" sz="1600" dirty="0"/>
              <a:t>in the worker process</a:t>
            </a:r>
          </a:p>
        </p:txBody>
      </p:sp>
      <p:sp>
        <p:nvSpPr>
          <p:cNvPr id="75" name="Rectangle 74"/>
          <p:cNvSpPr/>
          <p:nvPr/>
        </p:nvSpPr>
        <p:spPr bwMode="auto">
          <a:xfrm>
            <a:off x="3900488" y="4648200"/>
            <a:ext cx="2057400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lnSpc>
                <a:spcPts val="1800"/>
              </a:lnSpc>
              <a:defRPr/>
            </a:pPr>
            <a:r>
              <a:rPr lang="en-US" dirty="0"/>
              <a:t>IIS worker process (w3wp.exe)</a:t>
            </a:r>
          </a:p>
        </p:txBody>
      </p:sp>
      <p:sp>
        <p:nvSpPr>
          <p:cNvPr id="10271" name="Rectangle 76"/>
          <p:cNvSpPr>
            <a:spLocks noChangeArrowheads="1"/>
          </p:cNvSpPr>
          <p:nvPr/>
        </p:nvSpPr>
        <p:spPr bwMode="auto">
          <a:xfrm>
            <a:off x="4038600" y="5341735"/>
            <a:ext cx="1600495" cy="99325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ts val="1800"/>
              </a:lnSpc>
            </a:pPr>
            <a:r>
              <a:rPr lang="en-US" sz="1600" dirty="0"/>
              <a:t>Service code is running as a thread </a:t>
            </a:r>
            <a:r>
              <a:rPr lang="en-US" sz="1600" dirty="0" smtClean="0"/>
              <a:t>in the </a:t>
            </a:r>
            <a:r>
              <a:rPr lang="en-US" sz="1600" dirty="0"/>
              <a:t>worker process</a:t>
            </a:r>
          </a:p>
        </p:txBody>
      </p:sp>
      <p:cxnSp>
        <p:nvCxnSpPr>
          <p:cNvPr id="10272" name="Straight Arrow Connector 78"/>
          <p:cNvCxnSpPr>
            <a:cxnSpLocks noChangeShapeType="1"/>
            <a:stCxn id="10257" idx="2"/>
            <a:endCxn id="72" idx="0"/>
          </p:cNvCxnSpPr>
          <p:nvPr/>
        </p:nvCxnSpPr>
        <p:spPr bwMode="auto">
          <a:xfrm flipH="1">
            <a:off x="2185988" y="3886200"/>
            <a:ext cx="1244600" cy="762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3" name="Straight Arrow Connector 80"/>
          <p:cNvCxnSpPr>
            <a:cxnSpLocks noChangeShapeType="1"/>
            <a:stCxn id="10258" idx="2"/>
            <a:endCxn id="75" idx="0"/>
          </p:cNvCxnSpPr>
          <p:nvPr/>
        </p:nvCxnSpPr>
        <p:spPr bwMode="auto">
          <a:xfrm flipH="1">
            <a:off x="4929188" y="3962400"/>
            <a:ext cx="379412" cy="685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4" name="Straight Arrow Connector 83"/>
          <p:cNvCxnSpPr>
            <a:cxnSpLocks noChangeShapeType="1"/>
            <a:stCxn id="10246" idx="2"/>
          </p:cNvCxnSpPr>
          <p:nvPr/>
        </p:nvCxnSpPr>
        <p:spPr bwMode="auto">
          <a:xfrm rot="16200000" flipH="1">
            <a:off x="2743200" y="1295400"/>
            <a:ext cx="6096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5" name="Straight Arrow Connector 85"/>
          <p:cNvCxnSpPr>
            <a:cxnSpLocks noChangeShapeType="1"/>
            <a:stCxn id="10247" idx="2"/>
          </p:cNvCxnSpPr>
          <p:nvPr/>
        </p:nvCxnSpPr>
        <p:spPr bwMode="auto">
          <a:xfrm rot="16200000" flipH="1">
            <a:off x="3657600" y="1524000"/>
            <a:ext cx="6096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6" name="Straight Arrow Connector 87"/>
          <p:cNvCxnSpPr>
            <a:cxnSpLocks noChangeShapeType="1"/>
            <a:stCxn id="10248" idx="2"/>
          </p:cNvCxnSpPr>
          <p:nvPr/>
        </p:nvCxnSpPr>
        <p:spPr bwMode="auto">
          <a:xfrm rot="5400000">
            <a:off x="4572000" y="1447800"/>
            <a:ext cx="6096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7" name="Straight Arrow Connector 89"/>
          <p:cNvCxnSpPr>
            <a:cxnSpLocks noChangeShapeType="1"/>
            <a:stCxn id="10249" idx="2"/>
          </p:cNvCxnSpPr>
          <p:nvPr/>
        </p:nvCxnSpPr>
        <p:spPr bwMode="auto">
          <a:xfrm rot="5400000">
            <a:off x="5486400" y="1219200"/>
            <a:ext cx="609600" cy="762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8" name="TextBox 91"/>
          <p:cNvSpPr txBox="1">
            <a:spLocks noChangeArrowheads="1"/>
          </p:cNvSpPr>
          <p:nvPr/>
        </p:nvSpPr>
        <p:spPr bwMode="auto">
          <a:xfrm>
            <a:off x="3429000" y="1295400"/>
            <a:ext cx="2281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http and other requests</a:t>
            </a:r>
          </a:p>
        </p:txBody>
      </p:sp>
      <p:sp>
        <p:nvSpPr>
          <p:cNvPr id="10279" name="TextBox 96"/>
          <p:cNvSpPr txBox="1">
            <a:spLocks noChangeArrowheads="1"/>
          </p:cNvSpPr>
          <p:nvPr/>
        </p:nvSpPr>
        <p:spPr bwMode="auto">
          <a:xfrm>
            <a:off x="1068388" y="2855913"/>
            <a:ext cx="18272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Kernel mode, is isolated from user code crash</a:t>
            </a:r>
          </a:p>
        </p:txBody>
      </p:sp>
      <p:sp>
        <p:nvSpPr>
          <p:cNvPr id="10280" name="Rectangle 97"/>
          <p:cNvSpPr>
            <a:spLocks noChangeArrowheads="1"/>
          </p:cNvSpPr>
          <p:nvPr/>
        </p:nvSpPr>
        <p:spPr bwMode="auto">
          <a:xfrm>
            <a:off x="457200" y="4267200"/>
            <a:ext cx="838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User mode </a:t>
            </a:r>
          </a:p>
        </p:txBody>
      </p:sp>
      <p:sp>
        <p:nvSpPr>
          <p:cNvPr id="10281" name="TextBox 98"/>
          <p:cNvSpPr txBox="1">
            <a:spLocks noChangeArrowheads="1"/>
          </p:cNvSpPr>
          <p:nvPr/>
        </p:nvSpPr>
        <p:spPr bwMode="auto">
          <a:xfrm>
            <a:off x="3387725" y="55626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/>
              <a:t>…</a:t>
            </a:r>
          </a:p>
        </p:txBody>
      </p:sp>
      <p:sp>
        <p:nvSpPr>
          <p:cNvPr id="101" name="Rounded Rectangular Callout 100"/>
          <p:cNvSpPr/>
          <p:nvPr/>
        </p:nvSpPr>
        <p:spPr bwMode="auto">
          <a:xfrm>
            <a:off x="6089650" y="5257800"/>
            <a:ext cx="1827213" cy="1295400"/>
          </a:xfrm>
          <a:prstGeom prst="wedgeRoundRectCallout">
            <a:avLst>
              <a:gd name="adj1" fmla="val -28628"/>
              <a:gd name="adj2" fmla="val -227455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Add to an existing queue or create a new queue</a:t>
            </a:r>
          </a:p>
        </p:txBody>
      </p:sp>
      <p:sp>
        <p:nvSpPr>
          <p:cNvPr id="10283" name="TextBox 102"/>
          <p:cNvSpPr txBox="1">
            <a:spLocks noChangeArrowheads="1"/>
          </p:cNvSpPr>
          <p:nvPr/>
        </p:nvSpPr>
        <p:spPr bwMode="auto">
          <a:xfrm>
            <a:off x="917575" y="1382713"/>
            <a:ext cx="1598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IIS Web Server</a:t>
            </a:r>
          </a:p>
        </p:txBody>
      </p:sp>
      <p:sp>
        <p:nvSpPr>
          <p:cNvPr id="104" name="Rounded Rectangular Callout 103"/>
          <p:cNvSpPr/>
          <p:nvPr/>
        </p:nvSpPr>
        <p:spPr bwMode="auto">
          <a:xfrm>
            <a:off x="7607800" y="4465638"/>
            <a:ext cx="1517900" cy="1211262"/>
          </a:xfrm>
          <a:prstGeom prst="wedgeRoundRectCallout">
            <a:avLst>
              <a:gd name="adj1" fmla="val 1928"/>
              <a:gd name="adj2" fmla="val -170119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smtClean="0"/>
              <a:t>Register by converting </a:t>
            </a:r>
            <a:r>
              <a:rPr lang="en-US" dirty="0"/>
              <a:t>to application; Add to DB</a:t>
            </a:r>
          </a:p>
        </p:txBody>
      </p:sp>
      <p:cxnSp>
        <p:nvCxnSpPr>
          <p:cNvPr id="10285" name="Straight Arrow Connector 45"/>
          <p:cNvCxnSpPr>
            <a:cxnSpLocks noChangeShapeType="1"/>
          </p:cNvCxnSpPr>
          <p:nvPr/>
        </p:nvCxnSpPr>
        <p:spPr bwMode="auto">
          <a:xfrm rot="5400000">
            <a:off x="7916069" y="1794669"/>
            <a:ext cx="523875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86" name="TextBox 47"/>
          <p:cNvSpPr txBox="1">
            <a:spLocks noChangeArrowheads="1"/>
          </p:cNvSpPr>
          <p:nvPr/>
        </p:nvSpPr>
        <p:spPr bwMode="auto">
          <a:xfrm>
            <a:off x="7620000" y="609600"/>
            <a:ext cx="13382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Application/</a:t>
            </a:r>
          </a:p>
          <a:p>
            <a:r>
              <a:rPr lang="en-US"/>
              <a:t>Service</a:t>
            </a:r>
          </a:p>
          <a:p>
            <a:r>
              <a:rPr lang="en-US"/>
              <a:t>Registration</a:t>
            </a:r>
          </a:p>
        </p:txBody>
      </p:sp>
      <p:sp>
        <p:nvSpPr>
          <p:cNvPr id="10287" name="Rectangle 4"/>
          <p:cNvSpPr>
            <a:spLocks noChangeArrowheads="1"/>
          </p:cNvSpPr>
          <p:nvPr/>
        </p:nvSpPr>
        <p:spPr bwMode="auto">
          <a:xfrm>
            <a:off x="7077075" y="3768725"/>
            <a:ext cx="12319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Registry</a:t>
            </a:r>
          </a:p>
          <a:p>
            <a:pPr algn="ctr"/>
            <a:r>
              <a:rPr lang="en-US"/>
              <a:t>Metabase</a:t>
            </a:r>
          </a:p>
        </p:txBody>
      </p:sp>
      <p:sp>
        <p:nvSpPr>
          <p:cNvPr id="48" name="Rectangle 76"/>
          <p:cNvSpPr>
            <a:spLocks noChangeArrowheads="1"/>
          </p:cNvSpPr>
          <p:nvPr/>
        </p:nvSpPr>
        <p:spPr bwMode="auto">
          <a:xfrm>
            <a:off x="4157773" y="5420833"/>
            <a:ext cx="1600495" cy="99325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ts val="1800"/>
              </a:lnSpc>
            </a:pPr>
            <a:r>
              <a:rPr lang="en-US" sz="1600" dirty="0"/>
              <a:t>Service code is running as a thread </a:t>
            </a:r>
            <a:r>
              <a:rPr lang="en-US" sz="1600" dirty="0" smtClean="0"/>
              <a:t>in the </a:t>
            </a:r>
            <a:r>
              <a:rPr lang="en-US" sz="1600" dirty="0"/>
              <a:t>worker process</a:t>
            </a:r>
          </a:p>
        </p:txBody>
      </p:sp>
      <p:sp>
        <p:nvSpPr>
          <p:cNvPr id="49" name="Rectangle 73"/>
          <p:cNvSpPr>
            <a:spLocks noChangeArrowheads="1"/>
          </p:cNvSpPr>
          <p:nvPr/>
        </p:nvSpPr>
        <p:spPr bwMode="auto">
          <a:xfrm>
            <a:off x="1378005" y="5550095"/>
            <a:ext cx="1600200" cy="990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ts val="1800"/>
              </a:lnSpc>
            </a:pPr>
            <a:r>
              <a:rPr lang="en-US" sz="1600" dirty="0" smtClean="0"/>
              <a:t>Application code running as a thread </a:t>
            </a:r>
            <a:r>
              <a:rPr lang="en-US" sz="1600" dirty="0"/>
              <a:t>in the worker process</a:t>
            </a:r>
          </a:p>
        </p:txBody>
      </p:sp>
      <p:sp>
        <p:nvSpPr>
          <p:cNvPr id="50" name="Rounded Rectangular Callout 49"/>
          <p:cNvSpPr/>
          <p:nvPr/>
        </p:nvSpPr>
        <p:spPr bwMode="auto">
          <a:xfrm>
            <a:off x="124047" y="5367191"/>
            <a:ext cx="925213" cy="471173"/>
          </a:xfrm>
          <a:prstGeom prst="wedgeRoundRectCallout">
            <a:avLst>
              <a:gd name="adj1" fmla="val 97346"/>
              <a:gd name="adj2" fmla="val 85162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smtClean="0"/>
              <a:t>threads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 animBg="1"/>
      <p:bldP spid="48" grpId="0" animBg="1"/>
      <p:bldP spid="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495300" y="1581150"/>
            <a:ext cx="8220075" cy="3857625"/>
          </a:xfrm>
          <a:prstGeom prst="rect">
            <a:avLst/>
          </a:prstGeom>
          <a:gradFill rotWithShape="1">
            <a:gsLst>
              <a:gs pos="0">
                <a:srgbClr val="CCECFF">
                  <a:gamma/>
                  <a:shade val="46275"/>
                  <a:invGamma/>
                </a:srgbClr>
              </a:gs>
              <a:gs pos="100000">
                <a:srgbClr val="CCECFF"/>
              </a:gs>
            </a:gsLst>
            <a:lin ang="2700000" scaled="1"/>
          </a:gradFill>
          <a:ln w="127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87458" name="Rectangle 66"/>
          <p:cNvSpPr>
            <a:spLocks noChangeArrowheads="1"/>
          </p:cNvSpPr>
          <p:nvPr/>
        </p:nvSpPr>
        <p:spPr bwMode="auto">
          <a:xfrm>
            <a:off x="5861050" y="2921000"/>
            <a:ext cx="676275" cy="681038"/>
          </a:xfrm>
          <a:prstGeom prst="rect">
            <a:avLst/>
          </a:prstGeom>
          <a:solidFill>
            <a:srgbClr val="FF3300"/>
          </a:solidFill>
          <a:ln w="2857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Example: IIS Request Processing</a:t>
            </a:r>
          </a:p>
        </p:txBody>
      </p:sp>
      <p:sp>
        <p:nvSpPr>
          <p:cNvPr id="11269" name="Line 4"/>
          <p:cNvSpPr>
            <a:spLocks noChangeShapeType="1"/>
          </p:cNvSpPr>
          <p:nvPr/>
        </p:nvSpPr>
        <p:spPr bwMode="auto">
          <a:xfrm flipV="1">
            <a:off x="769938" y="4017963"/>
            <a:ext cx="7781925" cy="9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1270" name="Group 71"/>
          <p:cNvGrpSpPr>
            <a:grpSpLocks/>
          </p:cNvGrpSpPr>
          <p:nvPr/>
        </p:nvGrpSpPr>
        <p:grpSpPr bwMode="auto">
          <a:xfrm>
            <a:off x="3284538" y="1665288"/>
            <a:ext cx="2225675" cy="2014537"/>
            <a:chOff x="2069" y="1049"/>
            <a:chExt cx="1402" cy="1269"/>
          </a:xfrm>
        </p:grpSpPr>
        <p:sp>
          <p:nvSpPr>
            <p:cNvPr id="187398" name="Rectangle 6"/>
            <p:cNvSpPr>
              <a:spLocks noChangeAspect="1" noChangeArrowheads="1"/>
            </p:cNvSpPr>
            <p:nvPr/>
          </p:nvSpPr>
          <p:spPr bwMode="auto">
            <a:xfrm>
              <a:off x="2078" y="1074"/>
              <a:ext cx="1393" cy="1244"/>
            </a:xfrm>
            <a:prstGeom prst="rect">
              <a:avLst/>
            </a:prstGeom>
            <a:solidFill>
              <a:srgbClr val="3333CC">
                <a:alpha val="60001"/>
              </a:srgbClr>
            </a:solidFill>
            <a:ln w="12700" algn="ctr">
              <a:noFill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Web Administration</a:t>
              </a:r>
              <a:endPara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>
                <a:defRPr/>
              </a:pPr>
              <a:r>
                <a:rPr 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&amp; </a:t>
              </a:r>
            </a:p>
            <a:p>
              <a:pPr algn="ctr">
                <a:defRPr/>
              </a:pPr>
              <a:r>
                <a:rPr 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Monitoring</a:t>
              </a:r>
            </a:p>
          </p:txBody>
        </p:sp>
        <p:sp>
          <p:nvSpPr>
            <p:cNvPr id="187399" name="Text Box 7"/>
            <p:cNvSpPr txBox="1">
              <a:spLocks noChangeArrowheads="1"/>
            </p:cNvSpPr>
            <p:nvPr/>
          </p:nvSpPr>
          <p:spPr bwMode="auto">
            <a:xfrm>
              <a:off x="2069" y="1049"/>
              <a:ext cx="12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WAS </a:t>
              </a:r>
              <a:r>
                <a:rPr lang="en-US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Service</a:t>
              </a:r>
            </a:p>
          </p:txBody>
        </p:sp>
      </p:grpSp>
      <p:grpSp>
        <p:nvGrpSpPr>
          <p:cNvPr id="11271" name="Group 72"/>
          <p:cNvGrpSpPr>
            <a:grpSpLocks/>
          </p:cNvGrpSpPr>
          <p:nvPr/>
        </p:nvGrpSpPr>
        <p:grpSpPr bwMode="auto">
          <a:xfrm>
            <a:off x="3313113" y="4284663"/>
            <a:ext cx="5270500" cy="1100137"/>
            <a:chOff x="2087" y="2699"/>
            <a:chExt cx="3320" cy="693"/>
          </a:xfrm>
        </p:grpSpPr>
        <p:sp>
          <p:nvSpPr>
            <p:cNvPr id="187401" name="Rectangle 9"/>
            <p:cNvSpPr>
              <a:spLocks noChangeAspect="1" noChangeArrowheads="1"/>
            </p:cNvSpPr>
            <p:nvPr/>
          </p:nvSpPr>
          <p:spPr bwMode="auto">
            <a:xfrm>
              <a:off x="2106" y="2699"/>
              <a:ext cx="3301" cy="657"/>
            </a:xfrm>
            <a:prstGeom prst="rect">
              <a:avLst/>
            </a:prstGeom>
            <a:solidFill>
              <a:srgbClr val="3333CC">
                <a:alpha val="60001"/>
              </a:srgbClr>
            </a:solidFill>
            <a:ln w="12700" algn="ctr">
              <a:noFill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11323" name="Text Box 10"/>
            <p:cNvSpPr txBox="1">
              <a:spLocks noChangeArrowheads="1"/>
            </p:cNvSpPr>
            <p:nvPr/>
          </p:nvSpPr>
          <p:spPr bwMode="auto">
            <a:xfrm>
              <a:off x="2087" y="3161"/>
              <a:ext cx="8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accent1"/>
                  </a:solidFill>
                  <a:latin typeface="Arial" charset="0"/>
                </a:rPr>
                <a:t>HTTP</a:t>
              </a:r>
            </a:p>
          </p:txBody>
        </p:sp>
        <p:sp>
          <p:nvSpPr>
            <p:cNvPr id="187403" name="AutoShape 11"/>
            <p:cNvSpPr>
              <a:spLocks noChangeArrowheads="1"/>
            </p:cNvSpPr>
            <p:nvPr/>
          </p:nvSpPr>
          <p:spPr bwMode="auto">
            <a:xfrm>
              <a:off x="4607" y="2765"/>
              <a:ext cx="666" cy="54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0066CC">
                    <a:gamma/>
                    <a:shade val="46275"/>
                    <a:invGamma/>
                  </a:srgbClr>
                </a:gs>
                <a:gs pos="100000">
                  <a:srgbClr val="0066CC"/>
                </a:gs>
              </a:gsLst>
              <a:lin ang="2700000" scaled="1"/>
            </a:gradFill>
            <a:ln w="9525">
              <a:solidFill>
                <a:srgbClr val="3C6CA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187404" name="Text Box 12"/>
            <p:cNvSpPr txBox="1">
              <a:spLocks noChangeArrowheads="1"/>
            </p:cNvSpPr>
            <p:nvPr/>
          </p:nvSpPr>
          <p:spPr bwMode="auto">
            <a:xfrm>
              <a:off x="4696" y="2986"/>
              <a:ext cx="499" cy="19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Cache</a:t>
              </a:r>
            </a:p>
          </p:txBody>
        </p:sp>
        <p:sp>
          <p:nvSpPr>
            <p:cNvPr id="187405" name="AutoShape 13"/>
            <p:cNvSpPr>
              <a:spLocks noChangeArrowheads="1"/>
            </p:cNvSpPr>
            <p:nvPr/>
          </p:nvSpPr>
          <p:spPr bwMode="auto">
            <a:xfrm>
              <a:off x="3051" y="2766"/>
              <a:ext cx="1449" cy="540"/>
            </a:xfrm>
            <a:prstGeom prst="flowChartProcess">
              <a:avLst/>
            </a:prstGeom>
            <a:gradFill rotWithShape="1">
              <a:gsLst>
                <a:gs pos="0">
                  <a:srgbClr val="0066CC">
                    <a:gamma/>
                    <a:shade val="46275"/>
                    <a:invGamma/>
                  </a:srgbClr>
                </a:gs>
                <a:gs pos="100000">
                  <a:srgbClr val="0066CC"/>
                </a:gs>
              </a:gsLst>
              <a:lin ang="27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endPara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187406" name="Text Box 14"/>
            <p:cNvSpPr txBox="1">
              <a:spLocks noChangeArrowheads="1"/>
            </p:cNvSpPr>
            <p:nvPr/>
          </p:nvSpPr>
          <p:spPr bwMode="auto">
            <a:xfrm>
              <a:off x="3094" y="2986"/>
              <a:ext cx="514" cy="19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Queue</a:t>
              </a:r>
            </a:p>
          </p:txBody>
        </p:sp>
        <p:sp>
          <p:nvSpPr>
            <p:cNvPr id="187407" name="AutoShape 15"/>
            <p:cNvSpPr>
              <a:spLocks noChangeArrowheads="1"/>
            </p:cNvSpPr>
            <p:nvPr/>
          </p:nvSpPr>
          <p:spPr bwMode="auto">
            <a:xfrm>
              <a:off x="3783" y="2834"/>
              <a:ext cx="160" cy="111"/>
            </a:xfrm>
            <a:prstGeom prst="flowChartExtract">
              <a:avLst/>
            </a:prstGeom>
            <a:solidFill>
              <a:srgbClr val="CCECFF"/>
            </a:solidFill>
            <a:ln w="12700" algn="ctr">
              <a:noFill/>
              <a:miter lim="800000"/>
              <a:headEnd/>
              <a:tailEnd/>
            </a:ln>
            <a:effectLst>
              <a:outerShdw dist="45791" dir="18221404" algn="ctr" rotWithShape="0">
                <a:srgbClr val="8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endParaRPr lang="en-US" sz="280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187408" name="AutoShape 16"/>
            <p:cNvSpPr>
              <a:spLocks noChangeArrowheads="1"/>
            </p:cNvSpPr>
            <p:nvPr/>
          </p:nvSpPr>
          <p:spPr bwMode="auto">
            <a:xfrm>
              <a:off x="3782" y="2977"/>
              <a:ext cx="160" cy="112"/>
            </a:xfrm>
            <a:prstGeom prst="flowChartExtract">
              <a:avLst/>
            </a:prstGeom>
            <a:solidFill>
              <a:srgbClr val="CCECFF"/>
            </a:solidFill>
            <a:ln w="12700" algn="ctr">
              <a:noFill/>
              <a:miter lim="800000"/>
              <a:headEnd/>
              <a:tailEnd/>
            </a:ln>
            <a:effectLst>
              <a:outerShdw dist="45791" dir="18221404" algn="ctr" rotWithShape="0">
                <a:srgbClr val="8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endParaRPr lang="en-US" sz="280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187409" name="AutoShape 17"/>
            <p:cNvSpPr>
              <a:spLocks noChangeArrowheads="1"/>
            </p:cNvSpPr>
            <p:nvPr/>
          </p:nvSpPr>
          <p:spPr bwMode="auto">
            <a:xfrm>
              <a:off x="3789" y="3122"/>
              <a:ext cx="161" cy="112"/>
            </a:xfrm>
            <a:prstGeom prst="flowChartExtract">
              <a:avLst/>
            </a:prstGeom>
            <a:solidFill>
              <a:srgbClr val="CCECFF"/>
            </a:solidFill>
            <a:ln w="12700" algn="ctr">
              <a:noFill/>
              <a:miter lim="800000"/>
              <a:headEnd/>
              <a:tailEnd/>
            </a:ln>
            <a:effectLst>
              <a:outerShdw dist="45791" dir="18221404" algn="ctr" rotWithShape="0">
                <a:srgbClr val="8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endParaRPr lang="en-US" sz="280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187410" name="AutoShape 18"/>
            <p:cNvSpPr>
              <a:spLocks noChangeArrowheads="1"/>
            </p:cNvSpPr>
            <p:nvPr/>
          </p:nvSpPr>
          <p:spPr bwMode="auto">
            <a:xfrm>
              <a:off x="4017" y="2832"/>
              <a:ext cx="160" cy="111"/>
            </a:xfrm>
            <a:prstGeom prst="flowChartExtract">
              <a:avLst/>
            </a:prstGeom>
            <a:solidFill>
              <a:srgbClr val="CCECFF"/>
            </a:solidFill>
            <a:ln w="12700" algn="ctr">
              <a:noFill/>
              <a:miter lim="800000"/>
              <a:headEnd/>
              <a:tailEnd/>
            </a:ln>
            <a:effectLst>
              <a:outerShdw dist="45791" dir="18221404" algn="ctr" rotWithShape="0">
                <a:srgbClr val="8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endParaRPr lang="en-US" sz="280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187411" name="AutoShape 19"/>
            <p:cNvSpPr>
              <a:spLocks noChangeArrowheads="1"/>
            </p:cNvSpPr>
            <p:nvPr/>
          </p:nvSpPr>
          <p:spPr bwMode="auto">
            <a:xfrm>
              <a:off x="4222" y="2825"/>
              <a:ext cx="160" cy="112"/>
            </a:xfrm>
            <a:prstGeom prst="flowChartExtract">
              <a:avLst/>
            </a:prstGeom>
            <a:solidFill>
              <a:srgbClr val="CCECFF"/>
            </a:solidFill>
            <a:ln w="12700" algn="ctr">
              <a:noFill/>
              <a:miter lim="800000"/>
              <a:headEnd/>
              <a:tailEnd/>
            </a:ln>
            <a:effectLst>
              <a:outerShdw dist="45791" dir="18221404" algn="ctr" rotWithShape="0">
                <a:srgbClr val="8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endParaRPr lang="en-US" sz="280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187412" name="AutoShape 20"/>
            <p:cNvSpPr>
              <a:spLocks noChangeArrowheads="1"/>
            </p:cNvSpPr>
            <p:nvPr/>
          </p:nvSpPr>
          <p:spPr bwMode="auto">
            <a:xfrm>
              <a:off x="4213" y="2969"/>
              <a:ext cx="160" cy="111"/>
            </a:xfrm>
            <a:prstGeom prst="flowChartExtract">
              <a:avLst/>
            </a:prstGeom>
            <a:solidFill>
              <a:srgbClr val="CCECFF"/>
            </a:solidFill>
            <a:ln w="12700" algn="ctr">
              <a:noFill/>
              <a:miter lim="800000"/>
              <a:headEnd/>
              <a:tailEnd/>
            </a:ln>
            <a:effectLst>
              <a:outerShdw dist="45791" dir="18221404" algn="ctr" rotWithShape="0">
                <a:srgbClr val="8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endParaRPr lang="en-US" sz="280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endParaRPr>
            </a:p>
          </p:txBody>
        </p:sp>
      </p:grpSp>
      <p:grpSp>
        <p:nvGrpSpPr>
          <p:cNvPr id="11272" name="Group 21"/>
          <p:cNvGrpSpPr>
            <a:grpSpLocks/>
          </p:cNvGrpSpPr>
          <p:nvPr/>
        </p:nvGrpSpPr>
        <p:grpSpPr bwMode="auto">
          <a:xfrm>
            <a:off x="685800" y="3732213"/>
            <a:ext cx="1447800" cy="639762"/>
            <a:chOff x="432" y="2351"/>
            <a:chExt cx="912" cy="403"/>
          </a:xfrm>
        </p:grpSpPr>
        <p:sp>
          <p:nvSpPr>
            <p:cNvPr id="187414" name="Text Box 22"/>
            <p:cNvSpPr txBox="1">
              <a:spLocks noChangeArrowheads="1"/>
            </p:cNvSpPr>
            <p:nvPr/>
          </p:nvSpPr>
          <p:spPr bwMode="auto">
            <a:xfrm>
              <a:off x="432" y="2556"/>
              <a:ext cx="912" cy="19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Kernel mode</a:t>
              </a:r>
            </a:p>
          </p:txBody>
        </p:sp>
        <p:sp>
          <p:nvSpPr>
            <p:cNvPr id="187415" name="Text Box 23"/>
            <p:cNvSpPr txBox="1">
              <a:spLocks noChangeArrowheads="1"/>
            </p:cNvSpPr>
            <p:nvPr/>
          </p:nvSpPr>
          <p:spPr bwMode="auto">
            <a:xfrm>
              <a:off x="432" y="2351"/>
              <a:ext cx="748" cy="19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User mode</a:t>
              </a:r>
            </a:p>
          </p:txBody>
        </p:sp>
      </p:grpSp>
      <p:sp>
        <p:nvSpPr>
          <p:cNvPr id="11273" name="AutoShape 24"/>
          <p:cNvSpPr>
            <a:spLocks noChangeArrowheads="1"/>
          </p:cNvSpPr>
          <p:nvPr/>
        </p:nvSpPr>
        <p:spPr bwMode="auto">
          <a:xfrm rot="5400000">
            <a:off x="3514725" y="3836988"/>
            <a:ext cx="1114425" cy="219075"/>
          </a:xfrm>
          <a:prstGeom prst="leftRightArrow">
            <a:avLst>
              <a:gd name="adj1" fmla="val 50000"/>
              <a:gd name="adj2" fmla="val 101739"/>
            </a:avLst>
          </a:prstGeom>
          <a:solidFill>
            <a:srgbClr val="FFFF00"/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17" name="Rectangle 25"/>
          <p:cNvSpPr>
            <a:spLocks noChangeAspect="1" noChangeArrowheads="1"/>
          </p:cNvSpPr>
          <p:nvPr/>
        </p:nvSpPr>
        <p:spPr bwMode="auto">
          <a:xfrm>
            <a:off x="758825" y="1703388"/>
            <a:ext cx="2238375" cy="1976437"/>
          </a:xfrm>
          <a:prstGeom prst="rect">
            <a:avLst/>
          </a:prstGeom>
          <a:solidFill>
            <a:srgbClr val="3333CC">
              <a:alpha val="60001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87418" name="AutoShape 26"/>
          <p:cNvSpPr>
            <a:spLocks noChangeArrowheads="1"/>
          </p:cNvSpPr>
          <p:nvPr/>
        </p:nvSpPr>
        <p:spPr bwMode="auto">
          <a:xfrm>
            <a:off x="1704975" y="2333625"/>
            <a:ext cx="1095375" cy="9144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0066CC">
                  <a:gamma/>
                  <a:shade val="46275"/>
                  <a:invGamma/>
                </a:srgbClr>
              </a:gs>
              <a:gs pos="100000">
                <a:srgbClr val="0066CC"/>
              </a:gs>
            </a:gsLst>
            <a:lin ang="2700000" scaled="1"/>
          </a:gradFill>
          <a:ln w="9525">
            <a:solidFill>
              <a:srgbClr val="3C6C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XML</a:t>
            </a:r>
          </a:p>
          <a:p>
            <a:pPr algn="ctr">
              <a:defRPr/>
            </a:pP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Metabase</a:t>
            </a: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87419" name="Text Box 27"/>
          <p:cNvSpPr txBox="1">
            <a:spLocks noChangeArrowheads="1"/>
          </p:cNvSpPr>
          <p:nvPr/>
        </p:nvSpPr>
        <p:spPr bwMode="auto">
          <a:xfrm>
            <a:off x="723900" y="1665288"/>
            <a:ext cx="1857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Inetinfo</a:t>
            </a:r>
          </a:p>
        </p:txBody>
      </p:sp>
      <p:sp>
        <p:nvSpPr>
          <p:cNvPr id="187420" name="Rectangle 28"/>
          <p:cNvSpPr>
            <a:spLocks noChangeAspect="1" noChangeArrowheads="1"/>
          </p:cNvSpPr>
          <p:nvPr/>
        </p:nvSpPr>
        <p:spPr bwMode="auto">
          <a:xfrm>
            <a:off x="838200" y="2046288"/>
            <a:ext cx="687388" cy="395287"/>
          </a:xfrm>
          <a:prstGeom prst="rect">
            <a:avLst/>
          </a:prstGeom>
          <a:solidFill>
            <a:srgbClr val="3DB73D">
              <a:alpha val="70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FTP</a:t>
            </a:r>
          </a:p>
        </p:txBody>
      </p:sp>
      <p:sp>
        <p:nvSpPr>
          <p:cNvPr id="187421" name="Rectangle 29"/>
          <p:cNvSpPr>
            <a:spLocks noChangeAspect="1" noChangeArrowheads="1"/>
          </p:cNvSpPr>
          <p:nvPr/>
        </p:nvSpPr>
        <p:spPr bwMode="auto">
          <a:xfrm>
            <a:off x="838200" y="2559050"/>
            <a:ext cx="687388" cy="395288"/>
          </a:xfrm>
          <a:prstGeom prst="rect">
            <a:avLst/>
          </a:prstGeom>
          <a:solidFill>
            <a:srgbClr val="3DB73D">
              <a:alpha val="70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NNTP</a:t>
            </a:r>
          </a:p>
        </p:txBody>
      </p:sp>
      <p:sp>
        <p:nvSpPr>
          <p:cNvPr id="187422" name="Rectangle 30"/>
          <p:cNvSpPr>
            <a:spLocks noChangeAspect="1" noChangeArrowheads="1"/>
          </p:cNvSpPr>
          <p:nvPr/>
        </p:nvSpPr>
        <p:spPr bwMode="auto">
          <a:xfrm>
            <a:off x="838200" y="3092450"/>
            <a:ext cx="687388" cy="395288"/>
          </a:xfrm>
          <a:prstGeom prst="rect">
            <a:avLst/>
          </a:prstGeom>
          <a:solidFill>
            <a:srgbClr val="3DB73D">
              <a:alpha val="70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SMTP</a:t>
            </a:r>
          </a:p>
        </p:txBody>
      </p:sp>
      <p:sp>
        <p:nvSpPr>
          <p:cNvPr id="11280" name="AutoShape 31"/>
          <p:cNvSpPr>
            <a:spLocks noChangeArrowheads="1"/>
          </p:cNvSpPr>
          <p:nvPr/>
        </p:nvSpPr>
        <p:spPr bwMode="auto">
          <a:xfrm>
            <a:off x="504825" y="2133600"/>
            <a:ext cx="333375" cy="228600"/>
          </a:xfrm>
          <a:prstGeom prst="leftArrow">
            <a:avLst>
              <a:gd name="adj1" fmla="val 50000"/>
              <a:gd name="adj2" fmla="val 36458"/>
            </a:avLst>
          </a:prstGeom>
          <a:solidFill>
            <a:schemeClr val="accent1"/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AutoShape 32"/>
          <p:cNvSpPr>
            <a:spLocks noChangeArrowheads="1"/>
          </p:cNvSpPr>
          <p:nvPr/>
        </p:nvSpPr>
        <p:spPr bwMode="auto">
          <a:xfrm>
            <a:off x="504825" y="2655888"/>
            <a:ext cx="333375" cy="228600"/>
          </a:xfrm>
          <a:prstGeom prst="leftArrow">
            <a:avLst>
              <a:gd name="adj1" fmla="val 50000"/>
              <a:gd name="adj2" fmla="val 36458"/>
            </a:avLst>
          </a:prstGeom>
          <a:solidFill>
            <a:schemeClr val="accent1"/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AutoShape 33"/>
          <p:cNvSpPr>
            <a:spLocks noChangeArrowheads="1"/>
          </p:cNvSpPr>
          <p:nvPr/>
        </p:nvSpPr>
        <p:spPr bwMode="auto">
          <a:xfrm>
            <a:off x="504825" y="3178175"/>
            <a:ext cx="333375" cy="228600"/>
          </a:xfrm>
          <a:prstGeom prst="leftArrow">
            <a:avLst>
              <a:gd name="adj1" fmla="val 50000"/>
              <a:gd name="adj2" fmla="val 36458"/>
            </a:avLst>
          </a:prstGeom>
          <a:solidFill>
            <a:schemeClr val="accent1"/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26" name="Text Box 34"/>
          <p:cNvSpPr txBox="1">
            <a:spLocks noChangeArrowheads="1"/>
          </p:cNvSpPr>
          <p:nvPr/>
        </p:nvSpPr>
        <p:spPr bwMode="auto">
          <a:xfrm>
            <a:off x="482600" y="4986338"/>
            <a:ext cx="622300" cy="4794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IIS</a:t>
            </a:r>
          </a:p>
        </p:txBody>
      </p:sp>
      <p:sp>
        <p:nvSpPr>
          <p:cNvPr id="187427" name="Line 35"/>
          <p:cNvSpPr>
            <a:spLocks noChangeShapeType="1"/>
          </p:cNvSpPr>
          <p:nvPr/>
        </p:nvSpPr>
        <p:spPr bwMode="auto">
          <a:xfrm flipV="1">
            <a:off x="5405438" y="5392738"/>
            <a:ext cx="0" cy="41275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7428" name="Line 36"/>
          <p:cNvSpPr>
            <a:spLocks noChangeShapeType="1"/>
          </p:cNvSpPr>
          <p:nvPr/>
        </p:nvSpPr>
        <p:spPr bwMode="auto">
          <a:xfrm flipH="1">
            <a:off x="5768975" y="5410200"/>
            <a:ext cx="0" cy="3937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7429" name="Text Box 37"/>
          <p:cNvSpPr txBox="1">
            <a:spLocks noChangeArrowheads="1"/>
          </p:cNvSpPr>
          <p:nvPr/>
        </p:nvSpPr>
        <p:spPr bwMode="auto">
          <a:xfrm>
            <a:off x="4883150" y="6064250"/>
            <a:ext cx="9477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Request</a:t>
            </a:r>
            <a:b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data</a:t>
            </a:r>
          </a:p>
        </p:txBody>
      </p:sp>
      <p:sp>
        <p:nvSpPr>
          <p:cNvPr id="187430" name="Text Box 38"/>
          <p:cNvSpPr txBox="1">
            <a:spLocks noChangeArrowheads="1"/>
          </p:cNvSpPr>
          <p:nvPr/>
        </p:nvSpPr>
        <p:spPr bwMode="auto">
          <a:xfrm>
            <a:off x="5934075" y="6064250"/>
            <a:ext cx="16684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Service with</a:t>
            </a:r>
          </a:p>
          <a:p>
            <a:pPr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Input and output</a:t>
            </a:r>
          </a:p>
        </p:txBody>
      </p:sp>
      <p:sp>
        <p:nvSpPr>
          <p:cNvPr id="187431" name="Text Box 39"/>
          <p:cNvSpPr txBox="1">
            <a:spLocks noChangeArrowheads="1"/>
          </p:cNvSpPr>
          <p:nvPr/>
        </p:nvSpPr>
        <p:spPr bwMode="auto">
          <a:xfrm>
            <a:off x="1671638" y="5745163"/>
            <a:ext cx="184150" cy="5857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endParaRPr lang="en-US" sz="36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87432" name="Rectangle 40"/>
          <p:cNvSpPr>
            <a:spLocks noChangeArrowheads="1"/>
          </p:cNvSpPr>
          <p:nvPr/>
        </p:nvSpPr>
        <p:spPr bwMode="auto">
          <a:xfrm>
            <a:off x="5768975" y="1665288"/>
            <a:ext cx="2867025" cy="327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93700" indent="-393700" algn="ctr">
              <a:lnSpc>
                <a:spcPct val="85000"/>
              </a:lnSpc>
              <a:spcBef>
                <a:spcPct val="30000"/>
              </a:spcBef>
              <a:buClr>
                <a:schemeClr val="tx2"/>
              </a:buClr>
              <a:buSzPct val="110000"/>
              <a:buFont typeface="Wingdings" pitchFamily="2" charset="2"/>
              <a:buNone/>
              <a:defRPr/>
            </a:pP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 &amp; Services</a:t>
            </a:r>
          </a:p>
        </p:txBody>
      </p:sp>
      <p:sp>
        <p:nvSpPr>
          <p:cNvPr id="187433" name="Rectangle 41"/>
          <p:cNvSpPr>
            <a:spLocks noChangeArrowheads="1"/>
          </p:cNvSpPr>
          <p:nvPr/>
        </p:nvSpPr>
        <p:spPr bwMode="auto">
          <a:xfrm>
            <a:off x="6097588" y="2100263"/>
            <a:ext cx="676275" cy="681037"/>
          </a:xfrm>
          <a:prstGeom prst="rect">
            <a:avLst/>
          </a:prstGeom>
          <a:solidFill>
            <a:srgbClr val="FF3300"/>
          </a:solidFill>
          <a:ln w="2857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87434" name="Rectangle 42"/>
          <p:cNvSpPr>
            <a:spLocks noChangeArrowheads="1"/>
          </p:cNvSpPr>
          <p:nvPr/>
        </p:nvSpPr>
        <p:spPr bwMode="auto">
          <a:xfrm>
            <a:off x="6938963" y="2100263"/>
            <a:ext cx="676275" cy="681037"/>
          </a:xfrm>
          <a:prstGeom prst="rect">
            <a:avLst/>
          </a:prstGeom>
          <a:solidFill>
            <a:srgbClr val="FF3300"/>
          </a:solidFill>
          <a:ln w="2857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87435" name="Rectangle 43"/>
          <p:cNvSpPr>
            <a:spLocks noChangeArrowheads="1"/>
          </p:cNvSpPr>
          <p:nvPr/>
        </p:nvSpPr>
        <p:spPr bwMode="auto">
          <a:xfrm>
            <a:off x="7515225" y="2909888"/>
            <a:ext cx="676275" cy="681037"/>
          </a:xfrm>
          <a:prstGeom prst="rect">
            <a:avLst/>
          </a:prstGeom>
          <a:solidFill>
            <a:srgbClr val="FF3300"/>
          </a:solidFill>
          <a:ln w="2857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87436" name="Rectangle 44"/>
          <p:cNvSpPr>
            <a:spLocks noChangeArrowheads="1"/>
          </p:cNvSpPr>
          <p:nvPr/>
        </p:nvSpPr>
        <p:spPr bwMode="auto">
          <a:xfrm>
            <a:off x="7780338" y="2100263"/>
            <a:ext cx="676275" cy="681037"/>
          </a:xfrm>
          <a:prstGeom prst="rect">
            <a:avLst/>
          </a:prstGeom>
          <a:solidFill>
            <a:srgbClr val="FF3300"/>
          </a:solidFill>
          <a:ln w="2857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87437" name="Text Box 45"/>
          <p:cNvSpPr txBox="1">
            <a:spLocks noChangeArrowheads="1"/>
          </p:cNvSpPr>
          <p:nvPr/>
        </p:nvSpPr>
        <p:spPr bwMode="auto">
          <a:xfrm>
            <a:off x="8216900" y="3060700"/>
            <a:ext cx="387350" cy="3127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…</a:t>
            </a:r>
          </a:p>
        </p:txBody>
      </p:sp>
      <p:sp>
        <p:nvSpPr>
          <p:cNvPr id="11295" name="AutoShape 46"/>
          <p:cNvSpPr>
            <a:spLocks noChangeArrowheads="1"/>
          </p:cNvSpPr>
          <p:nvPr/>
        </p:nvSpPr>
        <p:spPr bwMode="auto">
          <a:xfrm>
            <a:off x="6162675" y="2219325"/>
            <a:ext cx="542925" cy="457200"/>
          </a:xfrm>
          <a:prstGeom prst="flowChartMultidocument">
            <a:avLst/>
          </a:prstGeom>
          <a:solidFill>
            <a:srgbClr val="CCECFF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40" name="Rectangle 48"/>
          <p:cNvSpPr>
            <a:spLocks noChangeArrowheads="1"/>
          </p:cNvSpPr>
          <p:nvPr/>
        </p:nvSpPr>
        <p:spPr bwMode="auto">
          <a:xfrm>
            <a:off x="6681788" y="2903538"/>
            <a:ext cx="676275" cy="681037"/>
          </a:xfrm>
          <a:prstGeom prst="rect">
            <a:avLst/>
          </a:prstGeom>
          <a:solidFill>
            <a:srgbClr val="FF3300"/>
          </a:solidFill>
          <a:ln w="2857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1297" name="AutoShape 50"/>
          <p:cNvSpPr>
            <a:spLocks noChangeArrowheads="1"/>
          </p:cNvSpPr>
          <p:nvPr/>
        </p:nvSpPr>
        <p:spPr bwMode="auto">
          <a:xfrm>
            <a:off x="7589838" y="3027363"/>
            <a:ext cx="542925" cy="457200"/>
          </a:xfrm>
          <a:prstGeom prst="flowChartMultidocument">
            <a:avLst/>
          </a:prstGeom>
          <a:solidFill>
            <a:srgbClr val="CCECFF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298" name="Group 51"/>
          <p:cNvGrpSpPr>
            <a:grpSpLocks/>
          </p:cNvGrpSpPr>
          <p:nvPr/>
        </p:nvGrpSpPr>
        <p:grpSpPr bwMode="auto">
          <a:xfrm>
            <a:off x="5948363" y="3014663"/>
            <a:ext cx="438150" cy="438150"/>
            <a:chOff x="1632" y="1248"/>
            <a:chExt cx="2682" cy="2286"/>
          </a:xfrm>
        </p:grpSpPr>
        <p:sp>
          <p:nvSpPr>
            <p:cNvPr id="11317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4 w 21600"/>
                <a:gd name="T13" fmla="*/ 3957 h 21600"/>
                <a:gd name="T14" fmla="*/ 17840 w 21600"/>
                <a:gd name="T15" fmla="*/ 1764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8" name="AutoShape 53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68 w 21600"/>
                <a:gd name="T13" fmla="*/ 3965 h 21600"/>
                <a:gd name="T14" fmla="*/ 17836 w 21600"/>
                <a:gd name="T15" fmla="*/ 176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9" name="AutoShape 54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80 w 21600"/>
                <a:gd name="T13" fmla="*/ 3957 h 21600"/>
                <a:gd name="T14" fmla="*/ 17846 w 21600"/>
                <a:gd name="T15" fmla="*/ 176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99" name="Group 55"/>
          <p:cNvGrpSpPr>
            <a:grpSpLocks/>
          </p:cNvGrpSpPr>
          <p:nvPr/>
        </p:nvGrpSpPr>
        <p:grpSpPr bwMode="auto">
          <a:xfrm>
            <a:off x="7051675" y="2222500"/>
            <a:ext cx="438150" cy="438150"/>
            <a:chOff x="1632" y="1248"/>
            <a:chExt cx="2682" cy="2286"/>
          </a:xfrm>
        </p:grpSpPr>
        <p:sp>
          <p:nvSpPr>
            <p:cNvPr id="11314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4 w 21600"/>
                <a:gd name="T13" fmla="*/ 3957 h 21600"/>
                <a:gd name="T14" fmla="*/ 17840 w 21600"/>
                <a:gd name="T15" fmla="*/ 1764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5" name="AutoShape 57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68 w 21600"/>
                <a:gd name="T13" fmla="*/ 3965 h 21600"/>
                <a:gd name="T14" fmla="*/ 17836 w 21600"/>
                <a:gd name="T15" fmla="*/ 176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6" name="AutoShape 58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80 w 21600"/>
                <a:gd name="T13" fmla="*/ 3957 h 21600"/>
                <a:gd name="T14" fmla="*/ 17846 w 21600"/>
                <a:gd name="T15" fmla="*/ 176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00" name="AutoShape 59"/>
          <p:cNvSpPr>
            <a:spLocks noChangeArrowheads="1"/>
          </p:cNvSpPr>
          <p:nvPr/>
        </p:nvSpPr>
        <p:spPr bwMode="auto">
          <a:xfrm>
            <a:off x="7854950" y="2235200"/>
            <a:ext cx="542925" cy="457200"/>
          </a:xfrm>
          <a:prstGeom prst="flowChartMultidocument">
            <a:avLst/>
          </a:prstGeom>
          <a:solidFill>
            <a:srgbClr val="CCECFF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55" name="Line 63"/>
          <p:cNvSpPr>
            <a:spLocks noChangeShapeType="1"/>
          </p:cNvSpPr>
          <p:nvPr/>
        </p:nvSpPr>
        <p:spPr bwMode="auto">
          <a:xfrm rot="20409220" flipV="1">
            <a:off x="6746875" y="3678238"/>
            <a:ext cx="219075" cy="608012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7456" name="Line 64"/>
          <p:cNvSpPr>
            <a:spLocks noChangeShapeType="1"/>
          </p:cNvSpPr>
          <p:nvPr/>
        </p:nvSpPr>
        <p:spPr bwMode="auto">
          <a:xfrm rot="20660382" flipH="1">
            <a:off x="7053263" y="3687763"/>
            <a:ext cx="180975" cy="627062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303" name="AutoShape 65"/>
          <p:cNvSpPr>
            <a:spLocks noChangeArrowheads="1"/>
          </p:cNvSpPr>
          <p:nvPr/>
        </p:nvSpPr>
        <p:spPr bwMode="auto">
          <a:xfrm>
            <a:off x="2828925" y="2619375"/>
            <a:ext cx="676275" cy="219075"/>
          </a:xfrm>
          <a:prstGeom prst="leftRightArrow">
            <a:avLst>
              <a:gd name="adj1" fmla="val 50000"/>
              <a:gd name="adj2" fmla="val 61739"/>
            </a:avLst>
          </a:prstGeom>
          <a:solidFill>
            <a:srgbClr val="FFFF00"/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63"/>
          <p:cNvSpPr>
            <a:spLocks noChangeShapeType="1"/>
          </p:cNvSpPr>
          <p:nvPr/>
        </p:nvSpPr>
        <p:spPr bwMode="auto">
          <a:xfrm rot="20409220" flipV="1">
            <a:off x="5954713" y="3621088"/>
            <a:ext cx="219075" cy="608012"/>
          </a:xfrm>
          <a:prstGeom prst="line">
            <a:avLst/>
          </a:prstGeom>
          <a:noFill/>
          <a:ln w="76200">
            <a:solidFill>
              <a:srgbClr val="00B050"/>
            </a:solidFill>
            <a:round/>
            <a:headEnd/>
            <a:tailEnd type="triangle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9" name="Line 64"/>
          <p:cNvSpPr>
            <a:spLocks noChangeShapeType="1"/>
          </p:cNvSpPr>
          <p:nvPr/>
        </p:nvSpPr>
        <p:spPr bwMode="auto">
          <a:xfrm rot="20660382" flipH="1">
            <a:off x="6261100" y="3630613"/>
            <a:ext cx="180975" cy="627062"/>
          </a:xfrm>
          <a:prstGeom prst="line">
            <a:avLst/>
          </a:prstGeom>
          <a:noFill/>
          <a:ln w="76200">
            <a:solidFill>
              <a:srgbClr val="00B050"/>
            </a:solidFill>
            <a:round/>
            <a:headEnd/>
            <a:tailEnd type="triangle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0" name="Line 63"/>
          <p:cNvSpPr>
            <a:spLocks noChangeShapeType="1"/>
          </p:cNvSpPr>
          <p:nvPr/>
        </p:nvSpPr>
        <p:spPr bwMode="auto">
          <a:xfrm rot="20409220" flipV="1">
            <a:off x="6327775" y="5283200"/>
            <a:ext cx="176213" cy="446088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1" name="Line 64"/>
          <p:cNvSpPr>
            <a:spLocks noChangeShapeType="1"/>
          </p:cNvSpPr>
          <p:nvPr/>
        </p:nvSpPr>
        <p:spPr bwMode="auto">
          <a:xfrm rot="20660382" flipH="1">
            <a:off x="6699250" y="5351463"/>
            <a:ext cx="117475" cy="446087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308" name="Flowchart: Document 71"/>
          <p:cNvSpPr>
            <a:spLocks noChangeArrowheads="1"/>
          </p:cNvSpPr>
          <p:nvPr/>
        </p:nvSpPr>
        <p:spPr bwMode="auto">
          <a:xfrm>
            <a:off x="6762750" y="3052763"/>
            <a:ext cx="369888" cy="336550"/>
          </a:xfrm>
          <a:prstGeom prst="flowChartDocumen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9" name="Flowchart: Document 72"/>
          <p:cNvSpPr>
            <a:spLocks noChangeArrowheads="1"/>
          </p:cNvSpPr>
          <p:nvPr/>
        </p:nvSpPr>
        <p:spPr bwMode="auto">
          <a:xfrm>
            <a:off x="6838950" y="3084513"/>
            <a:ext cx="369888" cy="336550"/>
          </a:xfrm>
          <a:prstGeom prst="flowChartDocumen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" name="Flowchart: Document 73"/>
          <p:cNvSpPr>
            <a:spLocks noChangeArrowheads="1"/>
          </p:cNvSpPr>
          <p:nvPr/>
        </p:nvSpPr>
        <p:spPr bwMode="auto">
          <a:xfrm>
            <a:off x="6915150" y="3116263"/>
            <a:ext cx="369888" cy="336550"/>
          </a:xfrm>
          <a:prstGeom prst="flowChartDocumen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" name="Wave 74"/>
          <p:cNvSpPr/>
          <p:nvPr/>
        </p:nvSpPr>
        <p:spPr bwMode="auto">
          <a:xfrm>
            <a:off x="6324600" y="5410200"/>
            <a:ext cx="168275" cy="266700"/>
          </a:xfrm>
          <a:prstGeom prst="wave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6" name="7-Point Star 75"/>
          <p:cNvSpPr/>
          <p:nvPr/>
        </p:nvSpPr>
        <p:spPr bwMode="auto">
          <a:xfrm>
            <a:off x="5981700" y="3122613"/>
            <a:ext cx="231775" cy="266700"/>
          </a:xfrm>
          <a:prstGeom prst="star7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313" name="AutoShape 65"/>
          <p:cNvSpPr>
            <a:spLocks noChangeArrowheads="1"/>
          </p:cNvSpPr>
          <p:nvPr/>
        </p:nvSpPr>
        <p:spPr bwMode="auto">
          <a:xfrm>
            <a:off x="5191125" y="2619375"/>
            <a:ext cx="676275" cy="219075"/>
          </a:xfrm>
          <a:prstGeom prst="leftRightArrow">
            <a:avLst>
              <a:gd name="adj1" fmla="val 50000"/>
              <a:gd name="adj2" fmla="val 61739"/>
            </a:avLst>
          </a:prstGeom>
          <a:solidFill>
            <a:srgbClr val="FFFF00"/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7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7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81221E-6 L -3.88889E-6 0.18987 L -0.14132 0.18987 L -0.14132 0.37997 " pathEditMode="relative" ptsTypes="AAAA">
                                      <p:cBhvr>
                                        <p:cTn id="2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7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7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187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187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87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87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92 -0.11541 L 0.0092 -0.17045 L -0.04132 -0.17045 L -0.03733 -0.34089 " pathEditMode="relative" ptsTypes="AAAAA">
                                      <p:cBhvr>
                                        <p:cTn id="61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3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4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39 0.04602 L 0.02535 0.0407 L 0.02674 0.22895 L 0.07604 0.22548 L 0.07066 0.37997 " pathEditMode="relative" ptsTypes="AAAAAA">
                                      <p:cBhvr>
                                        <p:cTn id="73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29" grpId="0"/>
      <p:bldP spid="187430" grpId="0"/>
      <p:bldP spid="74" grpId="0" animBg="1"/>
      <p:bldP spid="74" grpId="1" animBg="1"/>
      <p:bldP spid="75" grpId="0" animBg="1"/>
      <p:bldP spid="75" grpId="1" animBg="1"/>
      <p:bldP spid="75" grpId="2" animBg="1"/>
      <p:bldP spid="75" grpId="3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928688" y="152400"/>
            <a:ext cx="8139112" cy="623888"/>
          </a:xfrm>
        </p:spPr>
        <p:txBody>
          <a:bodyPr/>
          <a:lstStyle/>
          <a:p>
            <a:pPr algn="ctr"/>
            <a:r>
              <a:rPr lang="en-US" dirty="0" smtClean="0"/>
              <a:t>Deployment with </a:t>
            </a:r>
            <a:r>
              <a:rPr lang="en-US" dirty="0" smtClean="0">
                <a:solidFill>
                  <a:srgbClr val="0000FF"/>
                </a:solidFill>
              </a:rPr>
              <a:t>Just-In-Time</a:t>
            </a:r>
            <a:r>
              <a:rPr lang="en-US" dirty="0" smtClean="0"/>
              <a:t> Compilation 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96838" y="1228725"/>
            <a:ext cx="8269287" cy="5160963"/>
          </a:xfrm>
        </p:spPr>
        <p:txBody>
          <a:bodyPr/>
          <a:lstStyle/>
          <a:p>
            <a:r>
              <a:rPr lang="en-US" dirty="0" smtClean="0"/>
              <a:t>Deploy </a:t>
            </a:r>
            <a:r>
              <a:rPr lang="en-US" dirty="0" err="1" smtClean="0">
                <a:solidFill>
                  <a:srgbClr val="0000FF"/>
                </a:solidFill>
              </a:rPr>
              <a:t>uncompiled</a:t>
            </a:r>
            <a:r>
              <a:rPr lang="en-US" dirty="0" smtClean="0">
                <a:solidFill>
                  <a:srgbClr val="0000FF"/>
                </a:solidFill>
              </a:rPr>
              <a:t> source files </a:t>
            </a:r>
            <a:r>
              <a:rPr lang="en-US" dirty="0" smtClean="0"/>
              <a:t>(C# code): Simply copy the entire project folder into the server</a:t>
            </a:r>
          </a:p>
          <a:p>
            <a:r>
              <a:rPr lang="en-US" dirty="0" smtClean="0"/>
              <a:t>The code will be compiled &amp; stored at the 1</a:t>
            </a:r>
            <a:r>
              <a:rPr lang="en-US" baseline="30000" dirty="0" smtClean="0"/>
              <a:t>st</a:t>
            </a:r>
            <a:r>
              <a:rPr lang="en-US" dirty="0" smtClean="0"/>
              <a:t> request;</a:t>
            </a:r>
          </a:p>
          <a:p>
            <a:pPr lvl="1"/>
            <a:r>
              <a:rPr lang="en-US" dirty="0" smtClean="0"/>
              <a:t>It is slow for the first request (</a:t>
            </a:r>
            <a:r>
              <a:rPr lang="en-US" dirty="0" smtClean="0">
                <a:solidFill>
                  <a:srgbClr val="0000FF"/>
                </a:solidFill>
              </a:rPr>
              <a:t>cold start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Code visible for anyone who has the admin login to the server, e.g., group members of </a:t>
            </a:r>
            <a:r>
              <a:rPr lang="en-US" dirty="0" err="1" smtClean="0"/>
              <a:t>WebStrar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If the source code is modified or replaced, the code will be recompiled at the next request;</a:t>
            </a:r>
          </a:p>
          <a:p>
            <a:pPr lvl="1"/>
            <a:r>
              <a:rPr lang="en-US" dirty="0" smtClean="0"/>
              <a:t>It is flexible and supports dynamic re-deployment of the program without stopping the system.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D479046-2EC4-4DCF-A462-9C475FC87205}" type="slidenum">
              <a:rPr lang="en-US" smtClean="0">
                <a:solidFill>
                  <a:schemeClr val="tx2"/>
                </a:solidFill>
              </a:rPr>
              <a:pPr/>
              <a:t>8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5" y="3429000"/>
            <a:ext cx="4586724" cy="2999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Pre-compiled</a:t>
            </a:r>
            <a:r>
              <a:rPr lang="en-US" dirty="0" smtClean="0"/>
              <a:t> Service Deployment Option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94195" y="1076325"/>
            <a:ext cx="8269288" cy="3414713"/>
          </a:xfrm>
        </p:spPr>
        <p:txBody>
          <a:bodyPr/>
          <a:lstStyle/>
          <a:p>
            <a:pPr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Pre-Compile</a:t>
            </a:r>
            <a:r>
              <a:rPr lang="en-US" sz="2400" dirty="0" smtClean="0"/>
              <a:t> and Deploy Compiled Code. In VS,</a:t>
            </a:r>
          </a:p>
          <a:p>
            <a:pPr lvl="1">
              <a:defRPr/>
            </a:pPr>
            <a:r>
              <a:rPr lang="en-US" sz="2400" dirty="0" smtClean="0"/>
              <a:t>Choose “Build </a:t>
            </a:r>
            <a:r>
              <a:rPr lang="en-US" sz="2400" dirty="0" smtClean="0">
                <a:sym typeface="Wingdings" pitchFamily="2" charset="2"/>
              </a:rPr>
              <a:t> Publish </a:t>
            </a:r>
            <a:r>
              <a:rPr lang="en-US" sz="2400" i="1" dirty="0" smtClean="0"/>
              <a:t>Web Site</a:t>
            </a:r>
            <a:r>
              <a:rPr lang="en-US" sz="2400" dirty="0" smtClean="0"/>
              <a:t>”,</a:t>
            </a:r>
          </a:p>
          <a:p>
            <a:pPr lvl="1">
              <a:defRPr/>
            </a:pPr>
            <a:r>
              <a:rPr lang="en-US" sz="2400" dirty="0" smtClean="0"/>
              <a:t>which will create a new folder of files. </a:t>
            </a:r>
          </a:p>
          <a:p>
            <a:pPr lvl="1">
              <a:defRPr/>
            </a:pPr>
            <a:r>
              <a:rPr lang="en-US" sz="2400" dirty="0" smtClean="0"/>
              <a:t>Copy this folder or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all files</a:t>
            </a:r>
            <a:r>
              <a:rPr lang="en-US" sz="2400" dirty="0"/>
              <a:t> </a:t>
            </a:r>
            <a:r>
              <a:rPr lang="en-US" sz="2400" dirty="0" smtClean="0"/>
              <a:t>into an existing folder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instead </a:t>
            </a:r>
            <a:r>
              <a:rPr lang="en-US" sz="2400" dirty="0" smtClean="0"/>
              <a:t>of your </a:t>
            </a:r>
            <a:r>
              <a:rPr lang="en-US" sz="2400" dirty="0" smtClean="0">
                <a:solidFill>
                  <a:srgbClr val="FF0000"/>
                </a:solidFill>
              </a:rPr>
              <a:t>original files</a:t>
            </a:r>
            <a:r>
              <a:rPr lang="en-US" sz="2400" dirty="0" smtClean="0"/>
              <a:t>, into destination</a:t>
            </a:r>
            <a:r>
              <a:rPr lang="en-US" sz="2400" dirty="0"/>
              <a:t>:</a:t>
            </a:r>
            <a:endParaRPr lang="en-US" sz="2400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A958751-0A4E-492F-8628-8CBF8E6C2BE3}" type="slidenum">
              <a:rPr lang="en-US" smtClean="0">
                <a:solidFill>
                  <a:schemeClr val="tx2"/>
                </a:solidFill>
              </a:rPr>
              <a:pPr/>
              <a:t>9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" name="Left Arrow 1"/>
          <p:cNvSpPr>
            <a:spLocks noChangeArrowheads="1"/>
          </p:cNvSpPr>
          <p:nvPr/>
        </p:nvSpPr>
        <p:spPr bwMode="auto">
          <a:xfrm>
            <a:off x="2750520" y="5157351"/>
            <a:ext cx="835025" cy="531813"/>
          </a:xfrm>
          <a:prstGeom prst="leftArrow">
            <a:avLst>
              <a:gd name="adj1" fmla="val 50000"/>
              <a:gd name="adj2" fmla="val 4996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457049" y="3201315"/>
            <a:ext cx="4647895" cy="3580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sz="2400" dirty="0" smtClean="0"/>
              <a:t>No cold-start: </a:t>
            </a:r>
            <a:br>
              <a:rPr lang="en-US" sz="2400" dirty="0" smtClean="0"/>
            </a:br>
            <a:r>
              <a:rPr lang="en-US" sz="2400" dirty="0" smtClean="0"/>
              <a:t>first request delay;</a:t>
            </a:r>
          </a:p>
          <a:p>
            <a:pPr lvl="1"/>
            <a:r>
              <a:rPr lang="en-US" sz="2400" dirty="0" smtClean="0"/>
              <a:t>Code confidentiality</a:t>
            </a:r>
            <a:r>
              <a:rPr lang="en-US" sz="2400" dirty="0" smtClean="0"/>
              <a:t>;</a:t>
            </a:r>
          </a:p>
          <a:p>
            <a:pPr lvl="1"/>
            <a:r>
              <a:rPr lang="en-US" sz="2400" dirty="0" smtClean="0"/>
              <a:t>Less depend on the server: e.g., you can use </a:t>
            </a:r>
            <a:r>
              <a:rPr lang="en-US" sz="2400" dirty="0" err="1" smtClean="0"/>
              <a:t>.Net</a:t>
            </a:r>
            <a:r>
              <a:rPr lang="en-US" sz="2400" dirty="0" smtClean="0"/>
              <a:t> 4.5, while server uses 4.0</a:t>
            </a:r>
            <a:endParaRPr lang="en-US" sz="2400" dirty="0" smtClean="0"/>
          </a:p>
          <a:p>
            <a:pPr lvl="1"/>
            <a:r>
              <a:rPr lang="en-US" sz="2400" dirty="0" smtClean="0"/>
              <a:t>Need to recompile and redeploy entirely, if the code is changed.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7607800" y="1469408"/>
            <a:ext cx="1366110" cy="1731907"/>
          </a:xfrm>
          <a:prstGeom prst="wedgeRoundRectCallout">
            <a:avLst>
              <a:gd name="adj1" fmla="val -7764"/>
              <a:gd name="adj2" fmla="val 129235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Assignment submission: Blackboard: </a:t>
            </a:r>
            <a:r>
              <a:rPr lang="en-US" sz="1600" dirty="0" err="1" smtClean="0"/>
              <a:t>uncompiled</a:t>
            </a:r>
            <a:r>
              <a:rPr lang="en-US" sz="1600" dirty="0" smtClean="0"/>
              <a:t>, Server: Pre-compiler.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3|28.7|25.4|37.5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19174</TotalTime>
  <Words>2778</Words>
  <Application>Microsoft Office PowerPoint</Application>
  <PresentationFormat>On-screen Show (4:3)</PresentationFormat>
  <Paragraphs>777</Paragraphs>
  <Slides>57</Slides>
  <Notes>49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Blends</vt:lpstr>
      <vt:lpstr>PowerPoint Presentation</vt:lpstr>
      <vt:lpstr>Roadmap Chapter 3</vt:lpstr>
      <vt:lpstr>PowerPoint Presentation</vt:lpstr>
      <vt:lpstr>Different Ways of Hosting Your Services</vt:lpstr>
      <vt:lpstr>Service Hosting by Internet Information Services (IIS)</vt:lpstr>
      <vt:lpstr>IIS Server and Service Adminstration</vt:lpstr>
      <vt:lpstr>Example: IIS Request Processing</vt:lpstr>
      <vt:lpstr>Deployment with Just-In-Time Compilation </vt:lpstr>
      <vt:lpstr>Pre-compiled Service Deployment Option</vt:lpstr>
      <vt:lpstr>Access Privileges of Server Resources</vt:lpstr>
      <vt:lpstr>Convert to Application: Registering to WAS</vt:lpstr>
      <vt:lpstr>IIS Configuration and WebStrar Deployment Tutorials for Assignment 3</vt:lpstr>
      <vt:lpstr>PowerPoint Presentation</vt:lpstr>
      <vt:lpstr>Different Kinds of Service Brokers</vt:lpstr>
      <vt:lpstr>Desired Features from SOC Point of View</vt:lpstr>
      <vt:lpstr>The Roles of a Service Broker</vt:lpstr>
      <vt:lpstr>UDDI Service Registry: http://www.uddi.org</vt:lpstr>
      <vt:lpstr>UDDI Data Models / Data Structures</vt:lpstr>
      <vt:lpstr>What is a schema?</vt:lpstr>
      <vt:lpstr>(1) “businessEntity” Data Structure</vt:lpstr>
      <vt:lpstr>“businessEntity” Syntax Definition in XMLS</vt:lpstr>
      <vt:lpstr>“businessEntity”: Example (Instance)</vt:lpstr>
      <vt:lpstr>“businessEntity”: Example (contd.)</vt:lpstr>
      <vt:lpstr>(2) “businessService” Data Structure</vt:lpstr>
      <vt:lpstr>“businessService” Syntax Definition</vt:lpstr>
      <vt:lpstr>(3) “bindingTemplate” Data Structure</vt:lpstr>
      <vt:lpstr>“bindingTemplate” Syntax Definition</vt:lpstr>
      <vt:lpstr>“bindingTemplate” Example</vt:lpstr>
      <vt:lpstr>(4) “tModel” Data Structure</vt:lpstr>
      <vt:lpstr>“tModel” Syntax Definition in XML Schema</vt:lpstr>
      <vt:lpstr>“tModel” Data Structure: Example</vt:lpstr>
      <vt:lpstr>(5) “publisherAssertion” Data Structure</vt:lpstr>
      <vt:lpstr>“publisherAssertion” Syntax Definition</vt:lpstr>
      <vt:lpstr>Operations (APIs) Supported by UDDI</vt:lpstr>
      <vt:lpstr>Operations Supported by UDDI (contd.)</vt:lpstr>
      <vt:lpstr>API: find_business</vt:lpstr>
      <vt:lpstr>API: find_business Arguments</vt:lpstr>
      <vt:lpstr>Microsoft Enterprise UDDI Services It is a part of the Windows Server </vt:lpstr>
      <vt:lpstr>Search and Discover a Service</vt:lpstr>
      <vt:lpstr>UDDI Services</vt:lpstr>
      <vt:lpstr>Register a new account: A manual process</vt:lpstr>
      <vt:lpstr>Publish a Service</vt:lpstr>
      <vt:lpstr>PowerPoint Presentation</vt:lpstr>
      <vt:lpstr>Register as a service Provider at www.Xmethods.net</vt:lpstr>
      <vt:lpstr>Services Available at www.Xmethods.net</vt:lpstr>
      <vt:lpstr>National Database Services</vt:lpstr>
      <vt:lpstr>Amazon Web Services</vt:lpstr>
      <vt:lpstr>Amazon Web Services   http://solutions.amazonwebservices.com/connect/index.jspa</vt:lpstr>
      <vt:lpstr>PowerPoint Presentation</vt:lpstr>
      <vt:lpstr>Google Service (Mostly, RESTful Services)</vt:lpstr>
      <vt:lpstr>Microsoft Services: http://msdn.microsoft.com/en-us/library/</vt:lpstr>
      <vt:lpstr>Services from: http://www.webservicex.net/</vt:lpstr>
      <vt:lpstr>Services from: http://www.programmableweb.com/</vt:lpstr>
      <vt:lpstr>Services from: http://www.remotemethods.com/ </vt:lpstr>
      <vt:lpstr>Membrane: http://www.service-repository.com/</vt:lpstr>
      <vt:lpstr>FlightStats: https://www.flightstats.com/developers/bin/view/Web+Services/WSDL</vt:lpstr>
      <vt:lpstr>Web Services Search Engines</vt:lpstr>
    </vt:vector>
  </TitlesOfParts>
  <Company>ASU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445</dc:title>
  <dc:creator>Dr. Yinong Chen</dc:creator>
  <cp:lastModifiedBy>Yinong Chen</cp:lastModifiedBy>
  <cp:revision>1466</cp:revision>
  <dcterms:created xsi:type="dcterms:W3CDTF">2005-09-17T18:09:54Z</dcterms:created>
  <dcterms:modified xsi:type="dcterms:W3CDTF">2014-09-25T14:50:34Z</dcterms:modified>
</cp:coreProperties>
</file>