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3"/>
  </p:notesMasterIdLst>
  <p:handoutMasterIdLst>
    <p:handoutMasterId r:id="rId74"/>
  </p:handoutMasterIdLst>
  <p:sldIdLst>
    <p:sldId id="749" r:id="rId2"/>
    <p:sldId id="621" r:id="rId3"/>
    <p:sldId id="622" r:id="rId4"/>
    <p:sldId id="623" r:id="rId5"/>
    <p:sldId id="751" r:id="rId6"/>
    <p:sldId id="624" r:id="rId7"/>
    <p:sldId id="625" r:id="rId8"/>
    <p:sldId id="626" r:id="rId9"/>
    <p:sldId id="737" r:id="rId10"/>
    <p:sldId id="721" r:id="rId11"/>
    <p:sldId id="752" r:id="rId12"/>
    <p:sldId id="754" r:id="rId13"/>
    <p:sldId id="753" r:id="rId14"/>
    <p:sldId id="748" r:id="rId15"/>
    <p:sldId id="738" r:id="rId16"/>
    <p:sldId id="739" r:id="rId17"/>
    <p:sldId id="740" r:id="rId18"/>
    <p:sldId id="741" r:id="rId19"/>
    <p:sldId id="742" r:id="rId20"/>
    <p:sldId id="743" r:id="rId21"/>
    <p:sldId id="744" r:id="rId22"/>
    <p:sldId id="750" r:id="rId23"/>
    <p:sldId id="745" r:id="rId24"/>
    <p:sldId id="746" r:id="rId25"/>
    <p:sldId id="747" r:id="rId26"/>
    <p:sldId id="603" r:id="rId27"/>
    <p:sldId id="699" r:id="rId28"/>
    <p:sldId id="755" r:id="rId29"/>
    <p:sldId id="756" r:id="rId30"/>
    <p:sldId id="758" r:id="rId31"/>
    <p:sldId id="759" r:id="rId32"/>
    <p:sldId id="760" r:id="rId33"/>
    <p:sldId id="762" r:id="rId34"/>
    <p:sldId id="763" r:id="rId35"/>
    <p:sldId id="764" r:id="rId36"/>
    <p:sldId id="765" r:id="rId37"/>
    <p:sldId id="766" r:id="rId38"/>
    <p:sldId id="694" r:id="rId39"/>
    <p:sldId id="702" r:id="rId40"/>
    <p:sldId id="701" r:id="rId41"/>
    <p:sldId id="697" r:id="rId42"/>
    <p:sldId id="698" r:id="rId43"/>
    <p:sldId id="696" r:id="rId44"/>
    <p:sldId id="700" r:id="rId45"/>
    <p:sldId id="695" r:id="rId46"/>
    <p:sldId id="676" r:id="rId47"/>
    <p:sldId id="677" r:id="rId48"/>
    <p:sldId id="678" r:id="rId49"/>
    <p:sldId id="679" r:id="rId50"/>
    <p:sldId id="680" r:id="rId51"/>
    <p:sldId id="681" r:id="rId52"/>
    <p:sldId id="682" r:id="rId53"/>
    <p:sldId id="686" r:id="rId54"/>
    <p:sldId id="703" r:id="rId55"/>
    <p:sldId id="704" r:id="rId56"/>
    <p:sldId id="705" r:id="rId57"/>
    <p:sldId id="706" r:id="rId58"/>
    <p:sldId id="707" r:id="rId59"/>
    <p:sldId id="708" r:id="rId60"/>
    <p:sldId id="712" r:id="rId61"/>
    <p:sldId id="709" r:id="rId62"/>
    <p:sldId id="710" r:id="rId63"/>
    <p:sldId id="711" r:id="rId64"/>
    <p:sldId id="713" r:id="rId65"/>
    <p:sldId id="715" r:id="rId66"/>
    <p:sldId id="714" r:id="rId67"/>
    <p:sldId id="720" r:id="rId68"/>
    <p:sldId id="716" r:id="rId69"/>
    <p:sldId id="717" r:id="rId70"/>
    <p:sldId id="718" r:id="rId71"/>
    <p:sldId id="736" r:id="rId7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990000"/>
    <a:srgbClr val="0099FF"/>
    <a:srgbClr val="CCECFF"/>
    <a:srgbClr val="FF9900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86312" autoAdjust="0"/>
  </p:normalViewPr>
  <p:slideViewPr>
    <p:cSldViewPr snapToObjects="1">
      <p:cViewPr varScale="1">
        <p:scale>
          <a:sx n="81" d="100"/>
          <a:sy n="81" d="100"/>
        </p:scale>
        <p:origin x="-102" y="-96"/>
      </p:cViewPr>
      <p:guideLst>
        <p:guide orient="horz" pos="4319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85048A-4B79-4CEC-9D65-152EB5532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755A34F-1AB5-4645-8EF9-C344EA17A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0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1A9591-47B5-4392-8478-CEAB328EF238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2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DBD362-DE03-4F7B-9D8E-A8F07B5AEC90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3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5DD3FF-AFE4-4072-9391-3351845316DB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8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B36828-48E2-46E8-A8ED-19BA80369A4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41EEBB-BC6C-4F33-833E-62C2E39C7040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48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0B6188-45A1-4BCE-B435-D24B5ECB6E7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8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5FE650-A05F-4F86-98D5-4676B6FC6F49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93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57B621-6150-44FC-A896-D79C9DF3EFE1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83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55E897-F42B-483C-9293-269C6B15815A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39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6A7A34-3FA6-49DE-8831-7A023FDFFA5B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30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51D50B-F310-4219-BD6F-D0C76B94CDE7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8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4CB87C-FF3B-444E-A061-7DBFF50E8C46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70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AD524-1D28-4053-8B74-2E3ED937A538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97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2AA59-EA16-49B3-B7C1-92B6EF9CC0CA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65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6AA6BA-AF49-4DAD-A830-38E1D4ECDF62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85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82B082-A50A-414C-B035-8DA856FDDC62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69A2D7-91C2-4F2B-89AB-E3FA6D7C2658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AEF2EA-1D3C-4DFA-97F7-7D9395C50AC8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95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CF3BDB-7DBA-41C6-9AD1-A4403B81C949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14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93AE70-E801-47F8-8EAD-A7DFBCC35955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57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8068E7-E19D-4BB9-9677-5D082DAF4513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42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7CBC92-7309-4F46-B6BD-5F0B03A18B1B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1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692E08-7532-4D2F-854E-42C67A43C78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90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DAAB60-0E2D-4200-8F82-4CEF74F4036E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37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3AB81F-E85A-45CA-A724-328A7DBC40F4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18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0138C6-6636-4C04-83F9-D55B7A39A7F3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72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95DF93-D763-4C74-9177-53CEAF2D3DAC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2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4890B8-649F-4400-AA14-62DE5149A485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49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C0B91B-E37F-4552-B8DD-EF24421524E8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5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06EC36-19F4-45F7-9473-BAB55F53C1A1}" type="slidenum">
              <a:rPr lang="en-US" smtClean="0">
                <a:latin typeface="Arial" charset="0"/>
              </a:rPr>
              <a:pPr/>
              <a:t>51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13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516E7C-5628-4700-9E56-0E4382BAA9CE}" type="slidenum">
              <a:rPr lang="en-US" smtClean="0">
                <a:latin typeface="Arial" charset="0"/>
              </a:rPr>
              <a:pPr/>
              <a:t>52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46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FF185-9564-4FCE-8862-B296E770E7B4}" type="slidenum">
              <a:rPr lang="en-US" smtClean="0">
                <a:latin typeface="Arial" charset="0"/>
              </a:rPr>
              <a:pPr/>
              <a:t>53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319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585420-1D6D-4D0E-89C2-07F5182BD2E0}" type="slidenum">
              <a:rPr lang="en-US" smtClean="0">
                <a:latin typeface="Arial" charset="0"/>
              </a:rPr>
              <a:pPr/>
              <a:t>54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B7DE9C-680B-4CCC-BDED-87F4E4259643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64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92CD92-9ED2-447E-AFE5-2B70E3B6F11E}" type="slidenum">
              <a:rPr lang="en-US" smtClean="0">
                <a:latin typeface="Arial" charset="0"/>
              </a:rPr>
              <a:pPr/>
              <a:t>55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8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A4D1C-EAD8-4688-81B6-F9EB166BAFCD}" type="slidenum">
              <a:rPr lang="en-US" smtClean="0">
                <a:latin typeface="Arial" charset="0"/>
              </a:rPr>
              <a:pPr/>
              <a:t>56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7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3A2398-3C71-4DE0-A30A-BFB4C609A273}" type="slidenum">
              <a:rPr lang="en-US" smtClean="0">
                <a:latin typeface="Arial" charset="0"/>
              </a:rPr>
              <a:pPr/>
              <a:t>57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97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9CACD3-3F28-4565-B850-E5F37356D83A}" type="slidenum">
              <a:rPr lang="en-US" smtClean="0">
                <a:latin typeface="Arial" charset="0"/>
              </a:rPr>
              <a:pPr/>
              <a:t>58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957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8C1999-73CB-40E1-B2B2-49BE5728D3F3}" type="slidenum">
              <a:rPr lang="en-US" smtClean="0">
                <a:latin typeface="Arial" charset="0"/>
              </a:rPr>
              <a:pPr/>
              <a:t>59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828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B75FA8-C2B0-448C-AB2E-C353B05C5D71}" type="slidenum">
              <a:rPr lang="en-US" smtClean="0">
                <a:latin typeface="Arial" charset="0"/>
              </a:rPr>
              <a:pPr/>
              <a:t>60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525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64B533-096C-477F-B969-F04660296D53}" type="slidenum">
              <a:rPr lang="en-US" smtClean="0">
                <a:latin typeface="Arial" charset="0"/>
              </a:rPr>
              <a:pPr/>
              <a:t>61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216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9A18A1-1301-4739-9BDF-E730AE9C660B}" type="slidenum">
              <a:rPr lang="en-US" smtClean="0">
                <a:latin typeface="Arial" charset="0"/>
              </a:rPr>
              <a:pPr/>
              <a:t>62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268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86A1DB-D7BE-4B00-88AB-F729F20E56BE}" type="slidenum">
              <a:rPr lang="en-US" smtClean="0">
                <a:latin typeface="Arial" charset="0"/>
              </a:rPr>
              <a:pPr/>
              <a:t>63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466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4AB633-E60D-4779-8E83-565C824CBBDA}" type="slidenum">
              <a:rPr lang="en-US" smtClean="0">
                <a:latin typeface="Arial" charset="0"/>
              </a:rPr>
              <a:pPr/>
              <a:t>64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4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F5336E-AC39-44F1-88C3-42A36DCB2C71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68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7567E9-F8FE-4155-B95B-9CF93BC61078}" type="slidenum">
              <a:rPr lang="en-US" smtClean="0">
                <a:latin typeface="Arial" charset="0"/>
              </a:rPr>
              <a:pPr/>
              <a:t>65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783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0153B4-9068-4487-9E36-19DD8AC6424C}" type="slidenum">
              <a:rPr lang="en-US" smtClean="0">
                <a:latin typeface="Arial" charset="0"/>
              </a:rPr>
              <a:pPr/>
              <a:t>66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473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5A5AEE-1B40-4146-BB72-53D61ED6575D}" type="slidenum">
              <a:rPr lang="en-US" smtClean="0">
                <a:latin typeface="Arial" charset="0"/>
              </a:rPr>
              <a:pPr/>
              <a:t>67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91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165843-9D9B-4383-9ECF-47CDDC43F365}" type="slidenum">
              <a:rPr lang="en-US" smtClean="0">
                <a:latin typeface="Arial" charset="0"/>
              </a:rPr>
              <a:pPr/>
              <a:t>68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533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4CB566-B877-4303-851C-A6477379D710}" type="slidenum">
              <a:rPr lang="en-US" smtClean="0">
                <a:latin typeface="Arial" charset="0"/>
              </a:rPr>
              <a:pPr/>
              <a:t>69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311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8063-D318-4CB8-A4F2-F583423D2A35}" type="slidenum">
              <a:rPr lang="en-US" smtClean="0">
                <a:latin typeface="Arial" charset="0"/>
              </a:rPr>
              <a:pPr/>
              <a:t>70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762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8E9275-767F-4116-B15A-B8492122B55B}" type="slidenum">
              <a:rPr lang="en-US" smtClean="0">
                <a:latin typeface="Arial" charset="0"/>
              </a:rPr>
              <a:pPr/>
              <a:t>71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4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01047-6AEC-490B-9839-1DFBF19E55A6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9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6A4C13-AD85-4CCD-8A81-D18385518031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4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DB7239-E271-4B80-B4A3-761B954352CC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9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1E8C0F-8035-4D28-91B3-FC2E61A89C34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0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4C200-2A22-493F-A4A7-C71A5663C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27727-910A-4036-8CC5-01F0E266B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73EAB-C859-4B7E-80F7-DA9947A1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7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19BBC-EC90-4C32-A6FF-C79F374F5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ABA60-14F5-4195-B028-4A0D4CDEB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EFF94-95C5-471B-968A-3495EA20A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69330-006C-4C41-B46D-32642C018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41DDB-C69B-4A3B-80B5-067BD98E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940CC-445F-478A-888C-E83261428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0FC99-7569-4FBF-9840-5E0D695ED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980707-D9D1-4218-AB22-60092663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ja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jaxcontroltoolkit.codeplex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enus.eas.asu.edu/wsrepository/AjaxIn/Default.aspx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m.edu.mt/cabe2/lectures/java/ide/netbeans_tutorial.pdf" TargetMode="External"/><Relationship Id="rId2" Type="http://schemas.openxmlformats.org/officeDocument/2006/relationships/hyperlink" Target="https://netbean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netbeans.org/kb/docs/websvc/jax-w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jst/components/ws/1.5/tutorials/InstallTomcat/InstallTomcat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s.apache.org/axis2/download.cg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157288" y="1360488"/>
            <a:ext cx="6754812" cy="1462087"/>
          </a:xfrm>
        </p:spPr>
        <p:txBody>
          <a:bodyPr/>
          <a:lstStyle/>
          <a:p>
            <a:pPr algn="ctr"/>
            <a:r>
              <a:rPr lang="en-US" dirty="0" smtClean="0"/>
              <a:t>Other Web Service and Application Development Platforms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625460" y="3352800"/>
            <a:ext cx="7893080" cy="2352675"/>
          </a:xfrm>
        </p:spPr>
        <p:txBody>
          <a:bodyPr/>
          <a:lstStyle/>
          <a:p>
            <a:pPr marL="400050" indent="-400050" algn="l">
              <a:buFont typeface="Wingdings" pitchFamily="2" charset="2"/>
              <a:buChar char="q"/>
            </a:pPr>
            <a:r>
              <a:rPr lang="en-US" dirty="0" smtClean="0"/>
              <a:t>Distributed Computing Using </a:t>
            </a:r>
            <a:r>
              <a:rPr lang="en-US" dirty="0" err="1" smtClean="0"/>
              <a:t>Remotable</a:t>
            </a:r>
            <a:r>
              <a:rPr lang="en-US" dirty="0" smtClean="0"/>
              <a:t> Objects </a:t>
            </a:r>
          </a:p>
          <a:p>
            <a:pPr marL="1143000" lvl="1" indent="-400050">
              <a:buFont typeface="Wingdings" pitchFamily="2" charset="2"/>
              <a:buChar char="q"/>
            </a:pPr>
            <a:r>
              <a:rPr lang="en-US" dirty="0" smtClean="0"/>
              <a:t>in C#</a:t>
            </a:r>
          </a:p>
          <a:p>
            <a:pPr marL="1143000" lvl="1" indent="-400050">
              <a:buFont typeface="Wingdings" pitchFamily="2" charset="2"/>
              <a:buChar char="q"/>
            </a:pPr>
            <a:r>
              <a:rPr lang="en-US" dirty="0" smtClean="0"/>
              <a:t>in Java</a:t>
            </a:r>
          </a:p>
          <a:p>
            <a:pPr marL="400050" indent="-400050" algn="l">
              <a:buFont typeface="Wingdings" pitchFamily="2" charset="2"/>
              <a:buChar char="q"/>
            </a:pPr>
            <a:r>
              <a:rPr lang="en-US" dirty="0" smtClean="0"/>
              <a:t>AJAX Programming</a:t>
            </a:r>
          </a:p>
          <a:p>
            <a:pPr marL="400050" indent="-400050" algn="l">
              <a:buFont typeface="Wingdings" pitchFamily="2" charset="2"/>
              <a:buChar char="q"/>
            </a:pPr>
            <a:r>
              <a:rPr lang="en-US" dirty="0" smtClean="0"/>
              <a:t>Java-Based Web Service and Application Development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51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vs. </a:t>
            </a:r>
            <a:r>
              <a:rPr lang="en-US" dirty="0" err="1" smtClean="0"/>
              <a:t>Remotable</a:t>
            </a:r>
            <a:r>
              <a:rPr lang="en-US" dirty="0" smtClean="0"/>
              <a:t> Objects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In a Web service</a:t>
            </a:r>
          </a:p>
          <a:p>
            <a:r>
              <a:rPr lang="en-US" dirty="0" smtClean="0"/>
              <a:t>A “Web Method” </a:t>
            </a:r>
            <a:r>
              <a:rPr lang="en-US" dirty="0"/>
              <a:t>or </a:t>
            </a:r>
            <a:r>
              <a:rPr lang="en-US" dirty="0" smtClean="0"/>
              <a:t>“Operation Contract” specifies a method to be </a:t>
            </a:r>
            <a:r>
              <a:rPr lang="en-US" dirty="0" err="1" smtClean="0"/>
              <a:t>remotable</a:t>
            </a:r>
            <a:endParaRPr lang="en-US" dirty="0" smtClean="0"/>
          </a:p>
          <a:p>
            <a:r>
              <a:rPr lang="en-US" dirty="0" smtClean="0"/>
              <a:t>Only Marshal-by-reference is used</a:t>
            </a:r>
          </a:p>
          <a:p>
            <a:r>
              <a:rPr lang="en-US" dirty="0" smtClean="0"/>
              <a:t>Marshal-by-value is not implemented, because code integration (migration) can happen in the same language environment only. It does not support the platform-independent requirement.</a:t>
            </a:r>
          </a:p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and WCF create WSDL interface, while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remotable</a:t>
            </a:r>
            <a:r>
              <a:rPr lang="en-US" dirty="0" smtClean="0"/>
              <a:t> (marshal-by-reference) does not.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F4C375-8C30-4CB9-9B81-993329FF89C7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Java</a:t>
            </a:r>
            <a:r>
              <a:rPr lang="en-US" dirty="0" smtClean="0"/>
              <a:t> Remote Method Invocation (RMI)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1303940"/>
            <a:ext cx="8709103" cy="5552473"/>
          </a:xfrm>
        </p:spPr>
        <p:txBody>
          <a:bodyPr/>
          <a:lstStyle/>
          <a:p>
            <a:r>
              <a:rPr lang="en-US" dirty="0"/>
              <a:t>Java Remote Method Invocation </a:t>
            </a:r>
            <a:r>
              <a:rPr lang="en-US" dirty="0" smtClean="0"/>
              <a:t>(RMI</a:t>
            </a:r>
            <a:r>
              <a:rPr lang="en-US" dirty="0"/>
              <a:t>) enables the </a:t>
            </a:r>
            <a:r>
              <a:rPr lang="en-US" dirty="0" smtClean="0"/>
              <a:t>programmers </a:t>
            </a:r>
            <a:r>
              <a:rPr lang="en-US" dirty="0"/>
              <a:t>to create distributed Java </a:t>
            </a:r>
            <a:r>
              <a:rPr lang="en-US" dirty="0" smtClean="0"/>
              <a:t>applications;</a:t>
            </a:r>
          </a:p>
          <a:p>
            <a:r>
              <a:rPr lang="en-US" dirty="0"/>
              <a:t>M</a:t>
            </a:r>
            <a:r>
              <a:rPr lang="en-US" dirty="0" smtClean="0"/>
              <a:t>ethods </a:t>
            </a:r>
            <a:r>
              <a:rPr lang="en-US" dirty="0"/>
              <a:t>of </a:t>
            </a:r>
            <a:r>
              <a:rPr lang="en-US" dirty="0" err="1" smtClean="0"/>
              <a:t>remotable</a:t>
            </a:r>
            <a:r>
              <a:rPr lang="en-US" dirty="0" smtClean="0"/>
              <a:t> </a:t>
            </a:r>
            <a:r>
              <a:rPr lang="en-US" dirty="0"/>
              <a:t>Java objects can be invoked from other Java virtual </a:t>
            </a:r>
            <a:r>
              <a:rPr lang="en-US" dirty="0" smtClean="0"/>
              <a:t>machines. </a:t>
            </a:r>
            <a:r>
              <a:rPr lang="en-US" dirty="0"/>
              <a:t>RMI uses </a:t>
            </a:r>
            <a:r>
              <a:rPr lang="en-US" dirty="0" smtClean="0">
                <a:solidFill>
                  <a:srgbClr val="0000FF"/>
                </a:solidFill>
              </a:rPr>
              <a:t>Marshal-by-reference</a:t>
            </a:r>
            <a:r>
              <a:rPr lang="en-US" dirty="0" smtClean="0"/>
              <a:t>.</a:t>
            </a:r>
          </a:p>
          <a:p>
            <a:r>
              <a:rPr lang="en-US" dirty="0"/>
              <a:t>To make a remote object accessible to other virtual machines, a program </a:t>
            </a:r>
            <a:r>
              <a:rPr lang="en-US" dirty="0" smtClean="0"/>
              <a:t>registers </a:t>
            </a:r>
            <a:r>
              <a:rPr lang="en-US" dirty="0"/>
              <a:t>it with the RMI registry. </a:t>
            </a:r>
            <a:endParaRPr lang="en-US" dirty="0" smtClean="0"/>
          </a:p>
          <a:p>
            <a:r>
              <a:rPr lang="en-US" dirty="0" smtClean="0"/>
              <a:t>When accessing </a:t>
            </a:r>
            <a:r>
              <a:rPr lang="en-US" dirty="0"/>
              <a:t>a remote object, it supplies the object's string name to the registry </a:t>
            </a:r>
            <a:r>
              <a:rPr lang="en-US" dirty="0" smtClean="0"/>
              <a:t>on </a:t>
            </a:r>
            <a:r>
              <a:rPr lang="en-US" dirty="0"/>
              <a:t>the same machine as the remote object. The registry returns to the caller a reference (called </a:t>
            </a:r>
            <a:r>
              <a:rPr lang="en-US" i="1" dirty="0"/>
              <a:t>stub</a:t>
            </a:r>
            <a:r>
              <a:rPr lang="en-US" dirty="0" smtClean="0"/>
              <a:t>). The program then invoke </a:t>
            </a:r>
            <a:r>
              <a:rPr lang="en-US" dirty="0"/>
              <a:t>methods </a:t>
            </a: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dirty="0" smtClean="0"/>
              <a:t>stub.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8515" y="772675"/>
            <a:ext cx="722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http://www.oracle.com/technetwork/java/javase/tech/index-jsp-136424.html</a:t>
            </a:r>
          </a:p>
        </p:txBody>
      </p:sp>
    </p:spTree>
    <p:extLst>
      <p:ext uri="{BB962C8B-B14F-4D97-AF65-F5344CB8AC3E}">
        <p14:creationId xmlns:p14="http://schemas.microsoft.com/office/powerpoint/2010/main" val="2435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RMI Example (</a:t>
            </a:r>
            <a:r>
              <a:rPr lang="en-US" dirty="0" smtClean="0">
                <a:solidFill>
                  <a:srgbClr val="C00000"/>
                </a:solidFill>
              </a:rPr>
              <a:t>Remote Service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78" y="1152150"/>
            <a:ext cx="8982522" cy="4629595"/>
          </a:xfrm>
        </p:spPr>
        <p:txBody>
          <a:bodyPr/>
          <a:lstStyle/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running as a remote service.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It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implements the library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interface.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class must be running before the client can access this service;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It will be remotely invoked by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RemoteObj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in the next page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java.rmi.server.UnicastRemoteObject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myHello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UnicastRemoteObject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myHello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throws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public 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sayHello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throws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("Hello, the time is " + new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java.util.Date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8514" y="772675"/>
            <a:ext cx="7646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http://docs.oracle.com/javase/jndi/tutorial/objects/storing/src/HelloImpl.java</a:t>
            </a:r>
          </a:p>
        </p:txBody>
      </p:sp>
    </p:spTree>
    <p:extLst>
      <p:ext uri="{BB962C8B-B14F-4D97-AF65-F5344CB8AC3E}">
        <p14:creationId xmlns:p14="http://schemas.microsoft.com/office/powerpoint/2010/main" val="2286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RMI Example (</a:t>
            </a:r>
            <a:r>
              <a:rPr lang="en-US" dirty="0" smtClean="0">
                <a:solidFill>
                  <a:srgbClr val="C00000"/>
                </a:solidFill>
              </a:rPr>
              <a:t>Client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019" y="1076255"/>
            <a:ext cx="8744786" cy="5552473"/>
          </a:xfrm>
        </p:spPr>
        <p:txBody>
          <a:bodyPr/>
          <a:lstStyle/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RemoteObj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{  	// Set up environment for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Hashtable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Hashtable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(11);	//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creating initial context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env.put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Context.INITIAL_CONTEXT_FACTORY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com.sun.jndi.ldap.LdapCtxFactory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env.put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Context.PROVIDER_URL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ldap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://localhost:389/o=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JNDITutorial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try { // Create the initial context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DirContext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InitialDirContext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	// Create environment object</a:t>
            </a:r>
          </a:p>
          <a:p>
            <a:pPr marL="0" indent="0">
              <a:lnSpc>
                <a:spcPts val="26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Hello </a:t>
            </a:r>
            <a:r>
              <a:rPr 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myHello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object to be bound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6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ctx.bind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RemoteHello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// Bind to directory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6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Hello h2 = (Hello)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ctx.lookup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RemoteHello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"); </a:t>
            </a:r>
          </a:p>
          <a:p>
            <a:pPr marL="0" indent="0">
              <a:lnSpc>
                <a:spcPts val="26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(h2.sayHello()); 	// access remote object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ctx.close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Close context when done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5313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} catch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NamingException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e) {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("Operation failed: " + e); } catch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e) {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("Operation failed: " + e); } } 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8514" y="772675"/>
            <a:ext cx="7646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http://docs.oracle.com/javase/jndi/tutorial/objects/storing/src/RemoteObj.java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-8509" y="3332406"/>
            <a:ext cx="1620602" cy="344977"/>
          </a:xfrm>
          <a:prstGeom prst="wedgeRectCallout">
            <a:avLst>
              <a:gd name="adj1" fmla="val 57973"/>
              <a:gd name="adj2" fmla="val 87206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Create </a:t>
            </a:r>
            <a:r>
              <a:rPr lang="en-US" dirty="0" smtClean="0"/>
              <a:t>object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12504" y="3767078"/>
            <a:ext cx="1599589" cy="344977"/>
          </a:xfrm>
          <a:prstGeom prst="wedgeRectCallout">
            <a:avLst>
              <a:gd name="adj1" fmla="val 57287"/>
              <a:gd name="adj2" fmla="val 83851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Bind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directory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8299" y="4187950"/>
            <a:ext cx="1593795" cy="344977"/>
          </a:xfrm>
          <a:prstGeom prst="wedgeRectCallout">
            <a:avLst>
              <a:gd name="adj1" fmla="val 57295"/>
              <a:gd name="adj2" fmla="val 77141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Bind object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8299" y="4601923"/>
            <a:ext cx="1593793" cy="344977"/>
          </a:xfrm>
          <a:prstGeom prst="wedgeRectCallout">
            <a:avLst>
              <a:gd name="adj1" fmla="val 56568"/>
              <a:gd name="adj2" fmla="val 7043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Access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76200" y="1835205"/>
            <a:ext cx="990600" cy="986635"/>
          </a:xfrm>
          <a:prstGeom prst="wedgeRoundRectCallout">
            <a:avLst>
              <a:gd name="adj1" fmla="val 67463"/>
              <a:gd name="adj2" fmla="val 26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dirty="0" smtClean="0"/>
              <a:t>Create context &amp;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smtClean="0"/>
              <a:t>AJAX Programming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705600" cy="1752600"/>
          </a:xfrm>
        </p:spPr>
        <p:txBody>
          <a:bodyPr/>
          <a:lstStyle/>
          <a:p>
            <a:r>
              <a:rPr lang="en-US" sz="3200" dirty="0" smtClean="0"/>
              <a:t>Asynchronous JavaScript and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CEEFBC-A72B-484E-B0AF-6925C5FE538A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AJAX Programming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69288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AJAX </a:t>
            </a:r>
            <a:r>
              <a:rPr lang="en-US" dirty="0"/>
              <a:t>(Asynchronous JavaScript and XML) programming </a:t>
            </a:r>
            <a:r>
              <a:rPr lang="en-US" dirty="0" smtClean="0"/>
              <a:t>is supported both </a:t>
            </a:r>
            <a:r>
              <a:rPr lang="en-US" dirty="0"/>
              <a:t>in Java </a:t>
            </a:r>
            <a:r>
              <a:rPr lang="en-US" dirty="0" smtClean="0"/>
              <a:t>and in C# Web programming environments;</a:t>
            </a:r>
          </a:p>
          <a:p>
            <a:pPr eaLnBrk="1" hangingPunct="1"/>
            <a:r>
              <a:rPr lang="en-US" dirty="0" smtClean="0"/>
              <a:t>AJAX is a technology to build </a:t>
            </a:r>
            <a:r>
              <a:rPr lang="en-US" dirty="0" smtClean="0">
                <a:solidFill>
                  <a:srgbClr val="0000FF"/>
                </a:solidFill>
              </a:rPr>
              <a:t>dynamic web pages </a:t>
            </a:r>
            <a:r>
              <a:rPr lang="en-US" dirty="0" smtClean="0"/>
              <a:t>on the client side executed in Web browser;</a:t>
            </a:r>
          </a:p>
          <a:p>
            <a:pPr eaLnBrk="1" hangingPunct="1"/>
            <a:r>
              <a:rPr lang="en-US" dirty="0" smtClean="0"/>
              <a:t>Key benefit: </a:t>
            </a:r>
            <a:r>
              <a:rPr lang="en-US" dirty="0" smtClean="0">
                <a:solidFill>
                  <a:srgbClr val="0000FF"/>
                </a:solidFill>
              </a:rPr>
              <a:t>Responsiveness</a:t>
            </a:r>
            <a:r>
              <a:rPr lang="en-US" dirty="0" smtClean="0"/>
              <a:t>: Partial data refresh</a:t>
            </a:r>
          </a:p>
          <a:p>
            <a:pPr eaLnBrk="1" hangingPunct="1"/>
            <a:r>
              <a:rPr lang="en-US" dirty="0" smtClean="0"/>
              <a:t>Request and data processing can be implemented at the client and server sides.</a:t>
            </a:r>
          </a:p>
          <a:p>
            <a:pPr eaLnBrk="1" hangingPunct="1"/>
            <a:r>
              <a:rPr lang="en-US" dirty="0" smtClean="0"/>
              <a:t>Data is read from the server or sent to the server by JavaScript requests;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Normal Server Page Work?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12A0A5-1C9A-466C-8292-78D6B6518B31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388" name="Rounded Rectangle 4"/>
          <p:cNvSpPr>
            <a:spLocks noChangeArrowheads="1"/>
          </p:cNvSpPr>
          <p:nvPr/>
        </p:nvSpPr>
        <p:spPr bwMode="auto">
          <a:xfrm>
            <a:off x="685800" y="1752600"/>
            <a:ext cx="3200400" cy="3352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2286000"/>
            <a:ext cx="2286000" cy="196413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Browser refresh</a:t>
            </a:r>
          </a:p>
        </p:txBody>
      </p:sp>
      <p:pic>
        <p:nvPicPr>
          <p:cNvPr id="16390" name="Picture 2" descr="C:\Users\yinong\AppData\Local\Microsoft\Windows\Temporary Internet Files\Content.IE5\0KSEN3QS\MCj0434845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419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0" y="2781300"/>
            <a:ext cx="1828800" cy="68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Server Page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6200" y="5105400"/>
            <a:ext cx="4343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5287963"/>
            <a:ext cx="990600" cy="460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970088" y="2743200"/>
            <a:ext cx="3533775" cy="315913"/>
          </a:xfrm>
          <a:custGeom>
            <a:avLst/>
            <a:gdLst>
              <a:gd name="T0" fmla="*/ 0 w 3534508"/>
              <a:gd name="T1" fmla="*/ 0 h 316523"/>
              <a:gd name="T2" fmla="*/ 2666768 w 3534508"/>
              <a:gd name="T3" fmla="*/ 0 h 316523"/>
              <a:gd name="T4" fmla="*/ 2666768 w 3534508"/>
              <a:gd name="T5" fmla="*/ 309878 h 316523"/>
              <a:gd name="T6" fmla="*/ 3526449 w 3534508"/>
              <a:gd name="T7" fmla="*/ 309878 h 316523"/>
              <a:gd name="T8" fmla="*/ 0 60000 65536"/>
              <a:gd name="T9" fmla="*/ 0 60000 65536"/>
              <a:gd name="T10" fmla="*/ 0 60000 65536"/>
              <a:gd name="T11" fmla="*/ 0 60000 65536"/>
              <a:gd name="T12" fmla="*/ 0 w 3534508"/>
              <a:gd name="T13" fmla="*/ 0 h 316523"/>
              <a:gd name="T14" fmla="*/ 3534508 w 3534508"/>
              <a:gd name="T15" fmla="*/ 316523 h 316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4508" h="316523">
                <a:moveTo>
                  <a:pt x="0" y="0"/>
                </a:moveTo>
                <a:lnTo>
                  <a:pt x="2672861" y="0"/>
                </a:lnTo>
                <a:lnTo>
                  <a:pt x="2672861" y="316523"/>
                </a:lnTo>
                <a:lnTo>
                  <a:pt x="3534508" y="316523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62400" y="2449513"/>
            <a:ext cx="150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 mouse click</a:t>
            </a: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3060700" y="3379788"/>
            <a:ext cx="2452688" cy="198437"/>
          </a:xfrm>
          <a:custGeom>
            <a:avLst/>
            <a:gdLst>
              <a:gd name="T0" fmla="*/ 2463070 w 2451652"/>
              <a:gd name="T1" fmla="*/ 0 h 198783"/>
              <a:gd name="T2" fmla="*/ 1597667 w 2451652"/>
              <a:gd name="T3" fmla="*/ 0 h 198783"/>
              <a:gd name="T4" fmla="*/ 1597667 w 2451652"/>
              <a:gd name="T5" fmla="*/ 195010 h 198783"/>
              <a:gd name="T6" fmla="*/ 0 w 2451652"/>
              <a:gd name="T7" fmla="*/ 195010 h 198783"/>
              <a:gd name="T8" fmla="*/ 0 60000 65536"/>
              <a:gd name="T9" fmla="*/ 0 60000 65536"/>
              <a:gd name="T10" fmla="*/ 0 60000 65536"/>
              <a:gd name="T11" fmla="*/ 0 60000 65536"/>
              <a:gd name="T12" fmla="*/ 0 w 2451652"/>
              <a:gd name="T13" fmla="*/ 0 h 198783"/>
              <a:gd name="T14" fmla="*/ 2451652 w 2451652"/>
              <a:gd name="T15" fmla="*/ 198783 h 1987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1652" h="198783">
                <a:moveTo>
                  <a:pt x="2451652" y="0"/>
                </a:moveTo>
                <a:lnTo>
                  <a:pt x="1590261" y="0"/>
                </a:lnTo>
                <a:lnTo>
                  <a:pt x="1590261" y="198783"/>
                </a:lnTo>
                <a:lnTo>
                  <a:pt x="0" y="198783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33800" y="3505200"/>
            <a:ext cx="1489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dirty="0"/>
              <a:t>Server generate a new HTML page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156725" y="3301206"/>
            <a:ext cx="1767067" cy="25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ASU Engineering Building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56725" y="3580790"/>
            <a:ext cx="1767067" cy="25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699 S Mill Avenue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2286000"/>
            <a:ext cx="2286000" cy="196413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Page refreshed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154185" y="3292729"/>
            <a:ext cx="1767067" cy="25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154185" y="3572313"/>
            <a:ext cx="1767067" cy="25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953000" y="6009430"/>
            <a:ext cx="2806591" cy="716140"/>
          </a:xfrm>
          <a:prstGeom prst="wedgeRoundRectCallout">
            <a:avLst>
              <a:gd name="adj1" fmla="val -142082"/>
              <a:gd name="adj2" fmla="val -36904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 contents </a:t>
            </a:r>
            <a:r>
              <a:rPr lang="en-US" dirty="0" smtClean="0"/>
              <a:t>of the forms will be overwritten.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4" grpId="0" animBg="1"/>
      <p:bldP spid="15" grpId="0"/>
      <p:bldP spid="13" grpId="0" animBg="1"/>
      <p:bldP spid="17" grpId="0" animBg="1"/>
      <p:bldP spid="18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93700" y="1933575"/>
            <a:ext cx="3873500" cy="477202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42"/>
          <p:cNvSpPr>
            <a:spLocks noChangeArrowheads="1"/>
          </p:cNvSpPr>
          <p:nvPr/>
        </p:nvSpPr>
        <p:spPr bwMode="auto">
          <a:xfrm>
            <a:off x="685800" y="2286000"/>
            <a:ext cx="3311525" cy="4027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63EABB-36C4-4725-B007-33F622E67328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AJAX Application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232620" y="772675"/>
            <a:ext cx="6934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http://www.oracle.com/technetwork/java/javaee/tutorial-jsp-140089.html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228600" y="1219200"/>
            <a:ext cx="876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/>
              <a:t>A feature of AJAX is to make the user interfaces of web applications more responsive and interactive by updating only part of the page at a time. 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70525" y="2312988"/>
            <a:ext cx="3368675" cy="4164012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8200" y="2725738"/>
            <a:ext cx="2947988" cy="8524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Action Button: Information 10">
            <a:hlinkClick r:id="" action="ppaction://noaction" highlightClick="1"/>
          </p:cNvPr>
          <p:cNvSpPr/>
          <p:nvPr/>
        </p:nvSpPr>
        <p:spPr>
          <a:xfrm>
            <a:off x="1230313" y="2974975"/>
            <a:ext cx="525462" cy="379413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8200" y="4335463"/>
            <a:ext cx="2947988" cy="16081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6388" y="2362200"/>
            <a:ext cx="9667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Browser</a:t>
            </a:r>
          </a:p>
        </p:txBody>
      </p:sp>
      <p:sp>
        <p:nvSpPr>
          <p:cNvPr id="14" name="Action Button: Home 13">
            <a:hlinkClick r:id="" action="ppaction://hlinkshowjump?jump=firstslide" highlightClick="1"/>
          </p:cNvPr>
          <p:cNvSpPr/>
          <p:nvPr/>
        </p:nvSpPr>
        <p:spPr>
          <a:xfrm>
            <a:off x="3049588" y="2974975"/>
            <a:ext cx="420687" cy="37941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5" name="Action Button: Movie 14">
            <a:hlinkClick r:id="" action="ppaction://noaction" highlightClick="1"/>
          </p:cNvPr>
          <p:cNvSpPr/>
          <p:nvPr/>
        </p:nvSpPr>
        <p:spPr>
          <a:xfrm>
            <a:off x="2139950" y="2974975"/>
            <a:ext cx="527050" cy="284163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650" y="5943600"/>
            <a:ext cx="33972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Application workflow / processing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71688" y="3732213"/>
            <a:ext cx="120491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JavaScript </a:t>
            </a:r>
          </a:p>
          <a:p>
            <a:pPr>
              <a:defRPr/>
            </a:pPr>
            <a:r>
              <a:rPr lang="en-US" dirty="0">
                <a:latin typeface="+mj-lt"/>
              </a:rPr>
              <a:t>call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3213" y="4713288"/>
            <a:ext cx="18526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XMLHttpRequest</a:t>
            </a:r>
            <a:endParaRPr lang="en-US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91213" y="2725738"/>
            <a:ext cx="2632075" cy="17033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5025" y="2441575"/>
            <a:ext cx="26193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Web server / 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7125" y="2725738"/>
            <a:ext cx="1897063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Server side </a:t>
            </a:r>
          </a:p>
          <a:p>
            <a:pPr>
              <a:defRPr/>
            </a:pPr>
            <a:r>
              <a:rPr lang="en-US" dirty="0">
                <a:latin typeface="+mj-lt"/>
              </a:rPr>
              <a:t>request processing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6207125" y="4997450"/>
            <a:ext cx="2000250" cy="113506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6259513" y="4713288"/>
            <a:ext cx="94773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6630194" y="4239419"/>
            <a:ext cx="18923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46975" y="4429125"/>
            <a:ext cx="8524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Data</a:t>
            </a:r>
          </a:p>
          <a:p>
            <a:pPr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02350" y="4524375"/>
            <a:ext cx="6207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00775" y="3667125"/>
            <a:ext cx="11715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Data</a:t>
            </a:r>
          </a:p>
          <a:p>
            <a:pPr>
              <a:defRPr/>
            </a:pPr>
            <a:r>
              <a:rPr lang="en-US" dirty="0">
                <a:latin typeface="+mj-lt"/>
              </a:rPr>
              <a:t>processing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4563" y="5314950"/>
            <a:ext cx="1851025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XMLHttpRequest</a:t>
            </a: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Callback()</a:t>
            </a: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rot="10800000" flipV="1">
            <a:off x="2795588" y="3989388"/>
            <a:ext cx="3405187" cy="1649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97075" y="1933575"/>
            <a:ext cx="16144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Client 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34175" y="1933575"/>
            <a:ext cx="7874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0700" y="3973513"/>
            <a:ext cx="8509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Update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700213" y="2971800"/>
            <a:ext cx="4333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</a:t>
            </a:r>
            <a:endParaRPr 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700213" y="3636963"/>
            <a:ext cx="477837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</a:t>
            </a:r>
            <a:endParaRPr lang="en-US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4419600" y="3636963"/>
            <a:ext cx="47625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</a:t>
            </a:r>
            <a:endParaRPr lang="en-US"/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7575550" y="3543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</a:t>
            </a:r>
            <a:endParaRPr lang="en-US"/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6708775" y="4584700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</a:t>
            </a:r>
            <a:endParaRPr lang="en-US"/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486275" y="47244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</a:t>
            </a:r>
            <a:endParaRPr lang="en-US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982663" y="3744913"/>
            <a:ext cx="38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</a:t>
            </a:r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1146969" y="3753644"/>
            <a:ext cx="1323975" cy="5254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40519" y="4347369"/>
            <a:ext cx="19875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1" idx="1"/>
          </p:cNvCxnSpPr>
          <p:nvPr/>
        </p:nvCxnSpPr>
        <p:spPr>
          <a:xfrm flipV="1">
            <a:off x="3425825" y="3049588"/>
            <a:ext cx="2781300" cy="1847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3997325" y="3354388"/>
            <a:ext cx="1368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HttpRequest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4190210" y="4962525"/>
            <a:ext cx="1368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XML Data post back in the same page</a:t>
            </a:r>
          </a:p>
        </p:txBody>
      </p:sp>
      <p:sp>
        <p:nvSpPr>
          <p:cNvPr id="17452" name="Rectangle 1"/>
          <p:cNvSpPr>
            <a:spLocks noChangeArrowheads="1"/>
          </p:cNvSpPr>
          <p:nvPr/>
        </p:nvSpPr>
        <p:spPr bwMode="auto">
          <a:xfrm>
            <a:off x="2598738" y="4340225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7A0198-2B5B-4C42-93D5-AC14760141E6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Sample JavaScript to Call the Server Side Service </a:t>
            </a:r>
            <a:r>
              <a:rPr lang="en-US" sz="1800" b="0" dirty="0" smtClean="0"/>
              <a:t>http://developer.mozilla.org/en/docs/AJAX:Getting_Started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90600" y="746125"/>
            <a:ext cx="80772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&lt;script type="text/</a:t>
            </a:r>
            <a:r>
              <a:rPr lang="en-US" dirty="0" err="1">
                <a:solidFill>
                  <a:srgbClr val="990000"/>
                </a:solidFill>
                <a:latin typeface="Arial" charset="0"/>
              </a:rPr>
              <a:t>javascript</a:t>
            </a:r>
            <a:r>
              <a:rPr lang="en-US" dirty="0">
                <a:latin typeface="Arial" charset="0"/>
              </a:rPr>
              <a:t>" language="</a:t>
            </a:r>
            <a:r>
              <a:rPr lang="en-US" dirty="0" err="1">
                <a:latin typeface="Arial" charset="0"/>
              </a:rPr>
              <a:t>javascript</a:t>
            </a:r>
            <a:r>
              <a:rPr lang="en-US" dirty="0">
                <a:latin typeface="Arial" charset="0"/>
              </a:rPr>
              <a:t>"&gt;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function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makeRequest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url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 {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</a:t>
            </a:r>
            <a:r>
              <a:rPr lang="en-US" dirty="0" err="1">
                <a:latin typeface="Arial" charset="0"/>
              </a:rPr>
              <a:t>var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if (</a:t>
            </a:r>
            <a:r>
              <a:rPr lang="en-US" dirty="0" err="1">
                <a:latin typeface="Arial" charset="0"/>
              </a:rPr>
              <a:t>window.XMLHttpRequest</a:t>
            </a:r>
            <a:r>
              <a:rPr lang="en-US" dirty="0">
                <a:latin typeface="Arial" charset="0"/>
              </a:rPr>
              <a:t>) {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// Mozilla, Safari, ...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 = new </a:t>
            </a:r>
            <a:r>
              <a:rPr lang="en-US" dirty="0" err="1">
                <a:latin typeface="Arial" charset="0"/>
              </a:rPr>
              <a:t>XMLHttpRequest</a:t>
            </a:r>
            <a:r>
              <a:rPr lang="en-US" dirty="0">
                <a:latin typeface="Arial" charset="0"/>
              </a:rPr>
              <a:t>();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if (</a:t>
            </a:r>
            <a:r>
              <a:rPr lang="en-US" dirty="0" err="1">
                <a:latin typeface="Arial" charset="0"/>
              </a:rPr>
              <a:t>httpRequest.overrideMimeType</a:t>
            </a:r>
            <a:r>
              <a:rPr lang="en-US" dirty="0">
                <a:latin typeface="Arial" charset="0"/>
              </a:rPr>
              <a:t>) { 			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	</a:t>
            </a:r>
            <a:r>
              <a:rPr lang="en-US" dirty="0" err="1">
                <a:latin typeface="Arial" charset="0"/>
              </a:rPr>
              <a:t>httpRequest.overrideMimeType</a:t>
            </a:r>
            <a:r>
              <a:rPr lang="en-US" dirty="0">
                <a:latin typeface="Arial" charset="0"/>
              </a:rPr>
              <a:t>('text/xml');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}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}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else if (</a:t>
            </a:r>
            <a:r>
              <a:rPr lang="en-US" dirty="0" err="1">
                <a:latin typeface="Arial" charset="0"/>
              </a:rPr>
              <a:t>window.ActiveXObject</a:t>
            </a:r>
            <a:r>
              <a:rPr lang="en-US" dirty="0">
                <a:latin typeface="Arial" charset="0"/>
              </a:rPr>
              <a:t>) {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// IE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try {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	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 = new </a:t>
            </a:r>
            <a:r>
              <a:rPr lang="en-US" dirty="0" err="1">
                <a:latin typeface="Arial" charset="0"/>
              </a:rPr>
              <a:t>ActiveXObject</a:t>
            </a:r>
            <a:r>
              <a:rPr lang="en-US" dirty="0">
                <a:latin typeface="Arial" charset="0"/>
              </a:rPr>
              <a:t>("Msxml2.XMLHTTP");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} catch (e) {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smtClean="0">
                <a:latin typeface="Arial" charset="0"/>
              </a:rPr>
              <a:t>    try </a:t>
            </a:r>
            <a:r>
              <a:rPr lang="en-US" dirty="0">
                <a:latin typeface="Arial" charset="0"/>
              </a:rPr>
              <a:t>{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	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 = new </a:t>
            </a:r>
            <a:r>
              <a:rPr lang="en-US" dirty="0" err="1">
                <a:latin typeface="Arial" charset="0"/>
              </a:rPr>
              <a:t>ActiveXObject</a:t>
            </a:r>
            <a:r>
              <a:rPr lang="en-US" dirty="0">
                <a:latin typeface="Arial" charset="0"/>
              </a:rPr>
              <a:t>("</a:t>
            </a:r>
            <a:r>
              <a:rPr lang="en-US" dirty="0" err="1">
                <a:latin typeface="Arial" charset="0"/>
              </a:rPr>
              <a:t>Microsoft.XMLHTTP</a:t>
            </a:r>
            <a:r>
              <a:rPr lang="en-US" dirty="0">
                <a:latin typeface="Arial" charset="0"/>
              </a:rPr>
              <a:t>");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smtClean="0">
                <a:latin typeface="Arial" charset="0"/>
              </a:rPr>
              <a:t>    } </a:t>
            </a:r>
            <a:r>
              <a:rPr lang="en-US" dirty="0">
                <a:latin typeface="Arial" charset="0"/>
              </a:rPr>
              <a:t>catch (e) { }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</a:t>
            </a:r>
            <a:r>
              <a:rPr lang="en-US" dirty="0" smtClean="0">
                <a:latin typeface="Arial" charset="0"/>
              </a:rPr>
              <a:t>       } 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       } </a:t>
            </a:r>
            <a:endParaRPr lang="en-US" dirty="0">
              <a:latin typeface="Arial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16587" y="2973630"/>
            <a:ext cx="1138425" cy="1214320"/>
          </a:xfrm>
          <a:prstGeom prst="wedgeRoundRectCallout">
            <a:avLst>
              <a:gd name="adj1" fmla="val 134595"/>
              <a:gd name="adj2" fmla="val -9886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Creating a hosting object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16586" y="2973630"/>
            <a:ext cx="1138425" cy="1214320"/>
          </a:xfrm>
          <a:prstGeom prst="wedgeRoundRectCallout">
            <a:avLst>
              <a:gd name="adj1" fmla="val 158587"/>
              <a:gd name="adj2" fmla="val 8303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Creating a request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190AA6-3A99-492D-AB99-E0E1D2BC0337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Contd.</a:t>
            </a:r>
            <a:endParaRPr lang="en-US" sz="2000" dirty="0" smtClean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914400"/>
            <a:ext cx="861060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	</a:t>
            </a:r>
            <a:r>
              <a:rPr lang="en-US" dirty="0" err="1">
                <a:latin typeface="Arial" charset="0"/>
              </a:rPr>
              <a:t>httpRequest.onreadystatechange</a:t>
            </a:r>
            <a:r>
              <a:rPr lang="en-US" dirty="0">
                <a:latin typeface="Arial" charset="0"/>
              </a:rPr>
              <a:t> = function() { </a:t>
            </a:r>
            <a:r>
              <a:rPr lang="en-US" dirty="0" err="1">
                <a:latin typeface="Arial" charset="0"/>
              </a:rPr>
              <a:t>alertContents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); };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    </a:t>
            </a:r>
            <a:r>
              <a:rPr lang="en-US" dirty="0" err="1">
                <a:latin typeface="Arial" charset="0"/>
              </a:rPr>
              <a:t>httpRequest.open</a:t>
            </a:r>
            <a:r>
              <a:rPr lang="en-US" dirty="0">
                <a:latin typeface="Arial" charset="0"/>
              </a:rPr>
              <a:t>('GET', </a:t>
            </a:r>
            <a:r>
              <a:rPr lang="en-US" dirty="0" err="1">
                <a:latin typeface="Arial" charset="0"/>
              </a:rPr>
              <a:t>url</a:t>
            </a:r>
            <a:r>
              <a:rPr lang="en-US" dirty="0">
                <a:latin typeface="Arial" charset="0"/>
              </a:rPr>
              <a:t>, true);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    </a:t>
            </a:r>
            <a:r>
              <a:rPr lang="en-US" dirty="0" err="1">
                <a:latin typeface="Arial" charset="0"/>
              </a:rPr>
              <a:t>httpRequest.send</a:t>
            </a:r>
            <a:r>
              <a:rPr lang="en-US" dirty="0">
                <a:latin typeface="Arial" charset="0"/>
              </a:rPr>
              <a:t>(null);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}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function </a:t>
            </a:r>
            <a:r>
              <a:rPr lang="en-US" dirty="0" err="1">
                <a:latin typeface="Arial" charset="0"/>
              </a:rPr>
              <a:t>alertContents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) {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if (</a:t>
            </a:r>
            <a:r>
              <a:rPr lang="en-US" dirty="0" err="1">
                <a:latin typeface="Arial" charset="0"/>
              </a:rPr>
              <a:t>httpRequest.readyState</a:t>
            </a:r>
            <a:r>
              <a:rPr lang="en-US" dirty="0">
                <a:latin typeface="Arial" charset="0"/>
              </a:rPr>
              <a:t> == 4) {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if (</a:t>
            </a:r>
            <a:r>
              <a:rPr lang="en-US" dirty="0" err="1">
                <a:latin typeface="Arial" charset="0"/>
              </a:rPr>
              <a:t>httpRequest.status</a:t>
            </a:r>
            <a:r>
              <a:rPr lang="en-US" dirty="0">
                <a:latin typeface="Arial" charset="0"/>
              </a:rPr>
              <a:t> == 200) {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alert(</a:t>
            </a:r>
            <a:r>
              <a:rPr lang="en-US" dirty="0" err="1">
                <a:latin typeface="Arial" charset="0"/>
              </a:rPr>
              <a:t>httpRequest.responseText</a:t>
            </a:r>
            <a:r>
              <a:rPr lang="en-US" dirty="0">
                <a:latin typeface="Arial" charset="0"/>
              </a:rPr>
              <a:t>);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} else alert('There was a problem with the request.');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}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}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&lt;/script&gt;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&lt;span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style="cursor: pointer; text-decoration: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underline"onclick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makeRequest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('test.html')"&gt;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        Make a request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&lt;/span&gt;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598730" y="1303940"/>
            <a:ext cx="3870645" cy="1062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7076535" y="5250481"/>
            <a:ext cx="1290215" cy="455370"/>
          </a:xfrm>
          <a:prstGeom prst="wedgeRoundRectCallout">
            <a:avLst>
              <a:gd name="adj1" fmla="val -80660"/>
              <a:gd name="adj2" fmla="val 625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Main code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14005" y="1986995"/>
            <a:ext cx="2125060" cy="986635"/>
          </a:xfrm>
          <a:prstGeom prst="wedgeRoundRectCallout">
            <a:avLst>
              <a:gd name="adj1" fmla="val -102589"/>
              <a:gd name="adj2" fmla="val -7651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Call a server function to reload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98753"/>
              </p:ext>
            </p:extLst>
          </p:nvPr>
        </p:nvGraphicFramePr>
        <p:xfrm>
          <a:off x="322263" y="1228725"/>
          <a:ext cx="8516937" cy="5048827"/>
        </p:xfrm>
        <a:graphic>
          <a:graphicData uri="http://schemas.openxmlformats.org/drawingml/2006/table">
            <a:tbl>
              <a:tblPr/>
              <a:tblGrid>
                <a:gridCol w="2200275"/>
                <a:gridCol w="1211262"/>
                <a:gridCol w="1066800"/>
                <a:gridCol w="1219200"/>
                <a:gridCol w="1295400"/>
                <a:gridCol w="1524000"/>
              </a:tblGrid>
              <a:tr h="73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SOC Software 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Development Environment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independent Web service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dependent service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Distributed transactions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WS-* specification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Primary language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ASMX (ASP .Net)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C# / VB 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Remoting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C# / Java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6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Services: BizTalk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XLang 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WSE: WS Enhancements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WCF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AJAX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Java Script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Eclipse / Axis2 / Tomcat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NetBeans</a:t>
                      </a: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1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JEE: Java Edition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7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JDeveloper / Oracle SOA Suite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ActiveBPEL / Tomcat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WebSphere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BPEL / Java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120B8C-9ADF-41CB-AB9F-3313ED3FE547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2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2620" y="89620"/>
            <a:ext cx="783518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SOC Software Development Environments</a:t>
            </a:r>
          </a:p>
        </p:txBody>
      </p:sp>
      <p:sp>
        <p:nvSpPr>
          <p:cNvPr id="603141" name="AutoShape 5"/>
          <p:cNvSpPr>
            <a:spLocks noChangeArrowheads="1"/>
          </p:cNvSpPr>
          <p:nvPr/>
        </p:nvSpPr>
        <p:spPr bwMode="auto">
          <a:xfrm>
            <a:off x="322263" y="2214563"/>
            <a:ext cx="8516937" cy="455612"/>
          </a:xfrm>
          <a:prstGeom prst="flowChartAlternateProcess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2263" y="3949700"/>
            <a:ext cx="8516937" cy="266700"/>
          </a:xfrm>
          <a:prstGeom prst="flowChartAlternateProcess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2263" y="4210050"/>
            <a:ext cx="8516937" cy="265113"/>
          </a:xfrm>
          <a:prstGeom prst="flowChartAlternateProcess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1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A7B520-09B7-4357-9BBD-DD00BC2E62FE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Drawbacks of AJAX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52150"/>
            <a:ext cx="8269288" cy="2590800"/>
          </a:xfrm>
        </p:spPr>
        <p:txBody>
          <a:bodyPr/>
          <a:lstStyle/>
          <a:p>
            <a:pPr eaLnBrk="1" hangingPunct="1"/>
            <a:r>
              <a:rPr lang="en-US" dirty="0"/>
              <a:t>JavaScript </a:t>
            </a:r>
            <a:r>
              <a:rPr lang="en-US" dirty="0" smtClean="0"/>
              <a:t>is executed in the Web Browser</a:t>
            </a:r>
          </a:p>
          <a:p>
            <a:pPr eaLnBrk="1" hangingPunct="1"/>
            <a:r>
              <a:rPr lang="en-US" dirty="0" smtClean="0"/>
              <a:t>You need to program your client page in JavaScript, which could be complex;</a:t>
            </a:r>
          </a:p>
          <a:p>
            <a:pPr eaLnBrk="1" hangingPunct="1"/>
            <a:r>
              <a:rPr lang="en-US" dirty="0" smtClean="0"/>
              <a:t>Single page implementation: Does not support transitions between pages;</a:t>
            </a:r>
          </a:p>
          <a:p>
            <a:pPr eaLnBrk="1" hangingPunct="1"/>
            <a:r>
              <a:rPr lang="en-US" dirty="0" smtClean="0"/>
              <a:t>Not all browsers support AJAX and JavaScript.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98513" y="5022850"/>
            <a:ext cx="8269287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AJAX </a:t>
            </a:r>
            <a:r>
              <a:rPr lang="en-US" sz="2800" kern="0" dirty="0" smtClean="0">
                <a:latin typeface="+mn-lt"/>
              </a:rPr>
              <a:t>run at server side as a server control</a:t>
            </a:r>
            <a:endParaRPr lang="en-US" sz="2800" kern="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kern="0" dirty="0">
                <a:latin typeface="+mn-lt"/>
              </a:rPr>
              <a:t>e.g., ASP </a:t>
            </a:r>
            <a:r>
              <a:rPr lang="en-US" sz="2800" kern="0" dirty="0" err="1">
                <a:latin typeface="+mn-lt"/>
              </a:rPr>
              <a:t>.Net</a:t>
            </a:r>
            <a:r>
              <a:rPr lang="en-US" sz="2800" kern="0" dirty="0">
                <a:latin typeface="+mn-lt"/>
              </a:rPr>
              <a:t> server side AJAX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kern="0" dirty="0">
                <a:latin typeface="+mn-lt"/>
              </a:rPr>
              <a:t>on other server platforms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38400" y="4236005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latin typeface="Comic Sans MS" pitchFamily="66" charset="0"/>
                <a:ea typeface="SimSun" pitchFamily="2" charset="-122"/>
              </a:rPr>
              <a:t>Solution</a:t>
            </a:r>
          </a:p>
        </p:txBody>
      </p:sp>
      <p:pic>
        <p:nvPicPr>
          <p:cNvPr id="8" name="Picture 8" descr="C:\Users\yinong\AppData\Local\Microsoft\Windows\Temporary Internet Files\Content.IE5\SMR9LCV9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26140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9D35AA-7D33-47DE-83FE-59C45198573F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AJAX Programming on ASP .Net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AJAX (previously called Microsoft Atlas) </a:t>
            </a:r>
          </a:p>
          <a:p>
            <a:pPr eaLnBrk="1" hangingPunct="1"/>
            <a:r>
              <a:rPr lang="en-US" dirty="0" smtClean="0"/>
              <a:t>combines ASP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server controls </a:t>
            </a:r>
            <a:r>
              <a:rPr lang="en-US" dirty="0" smtClean="0"/>
              <a:t>and the traditional AJAX. For example, you can take an existing application and add additional client-side behaviors using ASP .NET AJAX;</a:t>
            </a:r>
          </a:p>
          <a:p>
            <a:pPr eaLnBrk="1" hangingPunct="1"/>
            <a:r>
              <a:rPr lang="en-US" dirty="0" smtClean="0"/>
              <a:t>is a part of VS 2008 or later version. </a:t>
            </a:r>
          </a:p>
          <a:p>
            <a:pPr eaLnBrk="1" hangingPunct="1"/>
            <a:r>
              <a:rPr lang="en-US" dirty="0" smtClean="0"/>
              <a:t>Resources and Tutorials available at: </a:t>
            </a:r>
            <a:r>
              <a:rPr lang="en-US" dirty="0" smtClean="0">
                <a:hlinkClick r:id="rId3"/>
              </a:rPr>
              <a:t>http://www.asp.net/ajax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AJAX Control Toolkit Download: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http://ajaxcontroltoolkit.codeplex.com/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52" y="849776"/>
            <a:ext cx="2355648" cy="577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69185"/>
            <a:ext cx="6533824" cy="394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AJAX Control Toolkit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090" y="924465"/>
            <a:ext cx="6379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Visual Studio 2010, it is an online template, and in </a:t>
            </a:r>
            <a:r>
              <a:rPr lang="en-US" sz="2400" dirty="0" smtClean="0">
                <a:solidFill>
                  <a:srgbClr val="0000FF"/>
                </a:solidFill>
              </a:rPr>
              <a:t>2012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0000FF"/>
                </a:solidFill>
              </a:rPr>
              <a:t> 2013</a:t>
            </a:r>
            <a:r>
              <a:rPr lang="en-US" sz="2400" dirty="0" smtClean="0"/>
              <a:t>, it is included in the installed template.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6241690" y="4036160"/>
            <a:ext cx="2826110" cy="19732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1393099" y="2785417"/>
            <a:ext cx="674366" cy="47091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2010</a:t>
            </a:r>
          </a:p>
        </p:txBody>
      </p:sp>
      <p:sp>
        <p:nvSpPr>
          <p:cNvPr id="9" name="Left Arrow 8"/>
          <p:cNvSpPr/>
          <p:nvPr/>
        </p:nvSpPr>
        <p:spPr bwMode="auto">
          <a:xfrm>
            <a:off x="1070670" y="3256332"/>
            <a:ext cx="491000" cy="3794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344315" y="4719215"/>
            <a:ext cx="1138425" cy="986635"/>
          </a:xfrm>
          <a:prstGeom prst="wedgeRoundRectCallout">
            <a:avLst>
              <a:gd name="adj1" fmla="val 118050"/>
              <a:gd name="adj2" fmla="val -84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Installed AJAX controls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1624065" y="2466902"/>
            <a:ext cx="674366" cy="470915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1805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4" y="2554463"/>
            <a:ext cx="8424240" cy="410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smtClean="0"/>
              <a:t>AJAX Programming under ASP .Net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3F7020-1F52-447E-A139-BDE44E7411FD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418935" y="4315863"/>
            <a:ext cx="4871920" cy="1782252"/>
          </a:xfrm>
          <a:prstGeom prst="rect">
            <a:avLst/>
          </a:prstGeom>
          <a:noFill/>
          <a:ln w="28575" algn="ctr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248400" y="4087263"/>
            <a:ext cx="914400" cy="457200"/>
          </a:xfrm>
          <a:prstGeom prst="wedgeRoundRectCallout">
            <a:avLst>
              <a:gd name="adj1" fmla="val -201210"/>
              <a:gd name="adj2" fmla="val 2043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7224665" y="5554060"/>
            <a:ext cx="914400" cy="457200"/>
          </a:xfrm>
          <a:prstGeom prst="wedgeRoundRectCallout">
            <a:avLst>
              <a:gd name="adj1" fmla="val -53531"/>
              <a:gd name="adj2" fmla="val -1085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7532210" y="2594155"/>
            <a:ext cx="1611790" cy="1563993"/>
          </a:xfrm>
          <a:prstGeom prst="wedgeRoundRectCallout">
            <a:avLst>
              <a:gd name="adj1" fmla="val -45397"/>
              <a:gd name="adj2" fmla="val 6643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Define the area in which partial  data refresh is allowed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1" y="506587"/>
            <a:ext cx="3648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Left Arrow 26"/>
          <p:cNvSpPr>
            <a:spLocks noChangeArrowheads="1"/>
          </p:cNvSpPr>
          <p:nvPr/>
        </p:nvSpPr>
        <p:spPr bwMode="auto">
          <a:xfrm>
            <a:off x="7136575" y="1301924"/>
            <a:ext cx="2286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195" y="1076255"/>
            <a:ext cx="449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Without reloading large files such as photo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Without clear the data you have entered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780" y="6474943"/>
            <a:ext cx="617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TryIt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http://venus.eas.asu.edu/wsrepository/AjaxIn/Default.aspx</a:t>
            </a:r>
            <a:endParaRPr lang="en-US" dirty="0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94645" y="5357287"/>
            <a:ext cx="1676400" cy="228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94645" y="4518382"/>
            <a:ext cx="1676400" cy="228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-1665" y="3960265"/>
            <a:ext cx="247650" cy="2286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" name="Straight Arrow Connector 17"/>
          <p:cNvCxnSpPr>
            <a:cxnSpLocks noChangeShapeType="1"/>
            <a:stCxn id="13" idx="3"/>
          </p:cNvCxnSpPr>
          <p:nvPr/>
        </p:nvCxnSpPr>
        <p:spPr bwMode="auto">
          <a:xfrm>
            <a:off x="2371045" y="4632682"/>
            <a:ext cx="128350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6" idx="3"/>
          </p:cNvCxnSpPr>
          <p:nvPr/>
        </p:nvCxnSpPr>
        <p:spPr bwMode="auto">
          <a:xfrm>
            <a:off x="2371045" y="5471587"/>
            <a:ext cx="106253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5839655" y="2260095"/>
            <a:ext cx="393505" cy="263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4" grpId="0" animBg="1"/>
      <p:bldP spid="27" grpId="0" animBg="1"/>
      <p:bldP spid="27" grpId="1" animBg="1"/>
      <p:bldP spid="4" grpId="0"/>
      <p:bldP spid="6" grpId="0" animBg="1"/>
      <p:bldP spid="13" grpId="0" animBg="1"/>
      <p:bldP spid="15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00" y="1110400"/>
            <a:ext cx="8763000" cy="53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20000" cy="623888"/>
          </a:xfrm>
        </p:spPr>
        <p:txBody>
          <a:bodyPr/>
          <a:lstStyle/>
          <a:p>
            <a:r>
              <a:rPr lang="en-US" smtClean="0"/>
              <a:t>ASPX Source Code behind GUI Design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A4A13-D3F2-4FC6-8060-CAA748D448B6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4770" y="1531625"/>
            <a:ext cx="4389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32097" y="1774081"/>
            <a:ext cx="421048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rot="-1620000">
            <a:off x="572046" y="2200646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217612" y="2022620"/>
            <a:ext cx="7773987" cy="398681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934200" y="746969"/>
            <a:ext cx="2057400" cy="1027112"/>
          </a:xfrm>
          <a:prstGeom prst="wedgeRoundRectCallout">
            <a:avLst>
              <a:gd name="adj1" fmla="val -43179"/>
              <a:gd name="adj2" fmla="val 7265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Define the area in which partial data refresh is allowed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287488" y="1008175"/>
            <a:ext cx="530225" cy="457200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3874138" y="1443550"/>
            <a:ext cx="530225" cy="457200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17" y="1092713"/>
            <a:ext cx="9157574" cy="514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Code behind the Button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CF2775-D8D9-411D-AE15-9E80DBE0C73B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81000" y="5494317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32620" y="4012410"/>
            <a:ext cx="60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31900" y="990600"/>
            <a:ext cx="7531100" cy="1690688"/>
          </a:xfrm>
        </p:spPr>
        <p:txBody>
          <a:bodyPr/>
          <a:lstStyle/>
          <a:p>
            <a:pPr eaLnBrk="1" hangingPunct="1"/>
            <a:r>
              <a:rPr lang="en-US" sz="3600" smtClean="0"/>
              <a:t>Java-Based Web Services Development Environments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8305800" cy="2590800"/>
          </a:xfrm>
        </p:spPr>
        <p:txBody>
          <a:bodyPr/>
          <a:lstStyle/>
          <a:p>
            <a:pPr marL="514350" indent="-514350" algn="l" eaLnBrk="1" hangingPunct="1">
              <a:buSzPct val="100000"/>
              <a:buFont typeface="Times New Roman" pitchFamily="18" charset="0"/>
              <a:buAutoNum type="arabicPeriod"/>
            </a:pPr>
            <a:r>
              <a:rPr lang="en-US" dirty="0" smtClean="0"/>
              <a:t>Using </a:t>
            </a:r>
            <a:r>
              <a:rPr lang="en-US" dirty="0" smtClean="0"/>
              <a:t>NetBeans and Java EE</a:t>
            </a:r>
            <a:endParaRPr lang="en-US" dirty="0" smtClean="0"/>
          </a:p>
          <a:p>
            <a:pPr marL="514350" indent="-514350" algn="l" eaLnBrk="1" hangingPunct="1">
              <a:buSzPct val="100000"/>
              <a:buFont typeface="Times New Roman" pitchFamily="18" charset="0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Axis2 </a:t>
            </a:r>
            <a:r>
              <a:rPr lang="en-US" dirty="0" smtClean="0"/>
              <a:t>Web Tools, </a:t>
            </a:r>
            <a:r>
              <a:rPr lang="en-US" dirty="0" smtClean="0"/>
              <a:t>Eclipse</a:t>
            </a:r>
            <a:r>
              <a:rPr lang="en-US" dirty="0" smtClean="0"/>
              <a:t>, </a:t>
            </a:r>
            <a:r>
              <a:rPr lang="en-US" dirty="0"/>
              <a:t>and Apache </a:t>
            </a:r>
            <a:r>
              <a:rPr lang="en-US" dirty="0" smtClean="0"/>
              <a:t>Tomcat</a:t>
            </a:r>
            <a:r>
              <a:rPr lang="en-US" dirty="0"/>
              <a:t> </a:t>
            </a:r>
            <a:r>
              <a:rPr lang="en-US" dirty="0" smtClean="0"/>
              <a:t>Server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990600"/>
          </a:xfrm>
        </p:spPr>
        <p:txBody>
          <a:bodyPr/>
          <a:lstStyle/>
          <a:p>
            <a:pPr algn="ctr"/>
            <a:r>
              <a:rPr lang="en-US" smtClean="0"/>
              <a:t>ASP .Net versus Java-based SOC </a:t>
            </a:r>
            <a:br>
              <a:rPr lang="en-US" smtClean="0"/>
            </a:br>
            <a:r>
              <a:rPr lang="en-US" smtClean="0"/>
              <a:t>Development Environments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827110-AE3B-43B4-9C4C-A129CEA2FD1C}" type="slidenum">
              <a:rPr lang="en-US" smtClean="0">
                <a:solidFill>
                  <a:schemeClr val="tx2"/>
                </a:solidFill>
              </a:rPr>
              <a:pPr/>
              <a:t>27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342789"/>
            <a:ext cx="2133600" cy="68000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ASP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r>
              <a:rPr lang="en-US" dirty="0"/>
              <a:t> </a:t>
            </a:r>
            <a:r>
              <a:rPr lang="en-US" dirty="0" smtClean="0"/>
              <a:t>/ WCF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SOC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76600"/>
            <a:ext cx="2286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Visual Studio for OOC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133600"/>
            <a:ext cx="2133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C#, J#, and VB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562600"/>
            <a:ext cx="2133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.Net Development Server / IIS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943600" y="4419600"/>
            <a:ext cx="103187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Axis2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43600" y="3276600"/>
            <a:ext cx="1031875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Eclipse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43600" y="2133600"/>
            <a:ext cx="2743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Java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5562600"/>
            <a:ext cx="1031875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Tomcat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91400" y="4419600"/>
            <a:ext cx="1295400" cy="4572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Java EE</a:t>
            </a:r>
            <a:endParaRPr 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975475" y="4419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426325" y="3276600"/>
            <a:ext cx="126047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 smtClean="0"/>
              <a:t>NetBean</a:t>
            </a:r>
            <a:endParaRPr lang="en-US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75475" y="3276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18" name="Flowchart: Punched Tape 17"/>
          <p:cNvSpPr/>
          <p:nvPr/>
        </p:nvSpPr>
        <p:spPr bwMode="auto">
          <a:xfrm>
            <a:off x="3276600" y="1828800"/>
            <a:ext cx="1981200" cy="9906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OO Programming Languages</a:t>
            </a:r>
          </a:p>
        </p:txBody>
      </p:sp>
      <p:sp>
        <p:nvSpPr>
          <p:cNvPr id="19" name="Flowchart: Punched Tape 18"/>
          <p:cNvSpPr/>
          <p:nvPr/>
        </p:nvSpPr>
        <p:spPr bwMode="auto">
          <a:xfrm>
            <a:off x="3276600" y="2971800"/>
            <a:ext cx="1981200" cy="9906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OO Development Environment</a:t>
            </a:r>
          </a:p>
        </p:txBody>
      </p:sp>
      <p:sp>
        <p:nvSpPr>
          <p:cNvPr id="20" name="Flowchart: Punched Tape 19"/>
          <p:cNvSpPr/>
          <p:nvPr/>
        </p:nvSpPr>
        <p:spPr bwMode="auto">
          <a:xfrm>
            <a:off x="3276600" y="4114800"/>
            <a:ext cx="1981200" cy="9906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SOC Development Environment</a:t>
            </a:r>
          </a:p>
        </p:txBody>
      </p:sp>
      <p:sp>
        <p:nvSpPr>
          <p:cNvPr id="21" name="Flowchart: Punched Tape 20"/>
          <p:cNvSpPr/>
          <p:nvPr/>
        </p:nvSpPr>
        <p:spPr bwMode="auto">
          <a:xfrm>
            <a:off x="3276600" y="5410200"/>
            <a:ext cx="1981200" cy="9906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Service Hosting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75475" y="56499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391400" y="5562600"/>
            <a:ext cx="1295400" cy="6858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Oracle SOA Suite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27" y="1499553"/>
            <a:ext cx="8269288" cy="5041142"/>
          </a:xfrm>
        </p:spPr>
        <p:txBody>
          <a:bodyPr/>
          <a:lstStyle/>
          <a:p>
            <a:r>
              <a:rPr lang="en-US" dirty="0" smtClean="0"/>
              <a:t>Download: </a:t>
            </a:r>
            <a:r>
              <a:rPr lang="en-US" dirty="0" smtClean="0">
                <a:hlinkClick r:id="rId2"/>
              </a:rPr>
              <a:t>https://netbeans.org/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Other Tutorials, e.g.,:</a:t>
            </a:r>
          </a:p>
          <a:p>
            <a:pPr lvl="1"/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staff.um.edu.mt/cabe2/lectures/java/ide/netbeans_tutorial.pdf</a:t>
            </a:r>
            <a:endParaRPr lang="en-US" sz="2000" dirty="0" smtClean="0"/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netbeans.org/kb/docs/websvc/jax-ws.html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15" y="685800"/>
            <a:ext cx="3048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43" y="2138785"/>
            <a:ext cx="7808677" cy="25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Getting Started with NetBeans: New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0" y="924535"/>
            <a:ext cx="7873008" cy="554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 bwMode="auto">
          <a:xfrm>
            <a:off x="7911380" y="1835205"/>
            <a:ext cx="834845" cy="60716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FE4494-CFA8-460B-BD06-5C6AD3D48AFE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52400"/>
            <a:ext cx="8139112" cy="623888"/>
          </a:xfrm>
        </p:spPr>
        <p:txBody>
          <a:bodyPr/>
          <a:lstStyle/>
          <a:p>
            <a:pPr algn="ctr" eaLnBrk="1" hangingPunct="1"/>
            <a:r>
              <a:rPr lang="en-US" dirty="0" err="1" smtClean="0"/>
              <a:t>Remotable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Nonremotable</a:t>
            </a:r>
            <a:r>
              <a:rPr lang="en-US" dirty="0" smtClean="0"/>
              <a:t> Objects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4582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Nonremotable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objects </a:t>
            </a:r>
            <a:r>
              <a:rPr lang="en-US" sz="3200" dirty="0" smtClean="0"/>
              <a:t>cannot leave their application domain;</a:t>
            </a:r>
            <a:endParaRPr lang="en-US" sz="3000" dirty="0" smtClean="0"/>
          </a:p>
          <a:p>
            <a:pPr eaLnBrk="1" hangingPunct="1">
              <a:defRPr/>
            </a:pPr>
            <a:r>
              <a:rPr lang="en-US" dirty="0" smtClean="0"/>
              <a:t>They cannot be copied (migrated), or represented in another application domain through a proxy;</a:t>
            </a:r>
          </a:p>
          <a:p>
            <a:pPr eaLnBrk="1" hangingPunct="1">
              <a:defRPr/>
            </a:pPr>
            <a:r>
              <a:rPr lang="en-US" dirty="0" smtClean="0"/>
              <a:t>They are always accessed directly from their application domain;</a:t>
            </a:r>
          </a:p>
          <a:p>
            <a:pPr eaLnBrk="1" hangingPunct="1">
              <a:defRPr/>
            </a:pPr>
            <a:r>
              <a:rPr lang="en-US" dirty="0" smtClean="0"/>
              <a:t>They are used in traditional object-oriented computing</a:t>
            </a:r>
          </a:p>
          <a:p>
            <a:pPr eaLnBrk="1" hangingPunct="1">
              <a:defRPr/>
            </a:pPr>
            <a:r>
              <a:rPr lang="en-US" dirty="0" smtClean="0"/>
              <a:t>Most base classes in the .NET Framework class library are </a:t>
            </a:r>
            <a:r>
              <a:rPr lang="en-US" dirty="0" err="1" smtClean="0"/>
              <a:t>nonremotable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000360"/>
            <a:ext cx="7908635" cy="566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89620"/>
            <a:ext cx="8138760" cy="623888"/>
          </a:xfrm>
        </p:spPr>
        <p:txBody>
          <a:bodyPr/>
          <a:lstStyle/>
          <a:p>
            <a:pPr algn="ctr"/>
            <a:r>
              <a:rPr lang="en-US" sz="2800" dirty="0" smtClean="0"/>
              <a:t>Getting Started with NetBeans: Name and Location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Left Arrow 4"/>
          <p:cNvSpPr/>
          <p:nvPr/>
        </p:nvSpPr>
        <p:spPr bwMode="auto">
          <a:xfrm rot="16200000">
            <a:off x="6222716" y="5667902"/>
            <a:ext cx="417423" cy="60716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09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24464"/>
            <a:ext cx="7301475" cy="56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89620"/>
            <a:ext cx="8138760" cy="623888"/>
          </a:xfrm>
        </p:spPr>
        <p:txBody>
          <a:bodyPr/>
          <a:lstStyle/>
          <a:p>
            <a:pPr algn="ctr"/>
            <a:r>
              <a:rPr lang="en-US" sz="2800" dirty="0" smtClean="0"/>
              <a:t>Getting Started with NetBeans: Add New Package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Left Arrow 4"/>
          <p:cNvSpPr/>
          <p:nvPr/>
        </p:nvSpPr>
        <p:spPr bwMode="auto">
          <a:xfrm>
            <a:off x="7778564" y="3865398"/>
            <a:ext cx="588186" cy="60716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8" y="793090"/>
            <a:ext cx="7674882" cy="594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89620"/>
            <a:ext cx="8138760" cy="623888"/>
          </a:xfrm>
        </p:spPr>
        <p:txBody>
          <a:bodyPr/>
          <a:lstStyle/>
          <a:p>
            <a:pPr algn="ctr"/>
            <a:r>
              <a:rPr lang="en-US" sz="2800" dirty="0" smtClean="0"/>
              <a:t>Getting Started with NetBeans: Add New Class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Left Arrow 4"/>
          <p:cNvSpPr/>
          <p:nvPr/>
        </p:nvSpPr>
        <p:spPr bwMode="auto">
          <a:xfrm>
            <a:off x="8082144" y="3656685"/>
            <a:ext cx="588186" cy="60716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0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20" y="738750"/>
            <a:ext cx="656272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89620"/>
            <a:ext cx="8138760" cy="623888"/>
          </a:xfrm>
        </p:spPr>
        <p:txBody>
          <a:bodyPr/>
          <a:lstStyle/>
          <a:p>
            <a:pPr algn="ctr"/>
            <a:r>
              <a:rPr lang="en-US" sz="2800" dirty="0" smtClean="0"/>
              <a:t>Getting Started with NetBeans: Write Code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Left Arrow 4"/>
          <p:cNvSpPr/>
          <p:nvPr/>
        </p:nvSpPr>
        <p:spPr bwMode="auto">
          <a:xfrm>
            <a:off x="7000640" y="4322670"/>
            <a:ext cx="588186" cy="60716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NetBeans for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1"/>
            <a:ext cx="8269288" cy="2056790"/>
          </a:xfrm>
        </p:spPr>
        <p:txBody>
          <a:bodyPr/>
          <a:lstStyle/>
          <a:p>
            <a:r>
              <a:rPr lang="en-US" dirty="0"/>
              <a:t>To generate a web service client in the IDE from a web service or WSDL file you need to modify the IDE configuration file (</a:t>
            </a:r>
            <a:r>
              <a:rPr lang="en-US" dirty="0" err="1"/>
              <a:t>netbeans.conf</a:t>
            </a:r>
            <a:r>
              <a:rPr lang="en-US" dirty="0"/>
              <a:t>) to add the following switch to </a:t>
            </a:r>
            <a:r>
              <a:rPr lang="en-US" dirty="0" err="1"/>
              <a:t>netbeans_default_options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6725" y="3580791"/>
            <a:ext cx="7274748" cy="461665"/>
          </a:xfrm>
          <a:prstGeom prst="rect">
            <a:avLst/>
          </a:prstGeom>
          <a:solidFill>
            <a:srgbClr val="FFF8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-J-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Djavax.xml.accessExternalSchema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=all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Web </a:t>
            </a:r>
            <a:r>
              <a:rPr lang="en-US" dirty="0" smtClean="0"/>
              <a:t>Services Using Java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076255"/>
            <a:ext cx="8269288" cy="5160860"/>
          </a:xfrm>
        </p:spPr>
        <p:txBody>
          <a:bodyPr/>
          <a:lstStyle/>
          <a:p>
            <a:r>
              <a:rPr lang="en-US" dirty="0" smtClean="0"/>
              <a:t>Start a new project or right-click </a:t>
            </a:r>
            <a:r>
              <a:rPr lang="en-US" dirty="0"/>
              <a:t>the </a:t>
            </a:r>
            <a:r>
              <a:rPr lang="en-US" dirty="0" smtClean="0"/>
              <a:t>solution</a:t>
            </a:r>
            <a:r>
              <a:rPr lang="en-US" dirty="0"/>
              <a:t> node and choose New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Web Service.</a:t>
            </a:r>
          </a:p>
          <a:p>
            <a:r>
              <a:rPr lang="en-US" dirty="0"/>
              <a:t>Name the web service </a:t>
            </a:r>
            <a:r>
              <a:rPr lang="en-US" dirty="0" err="1"/>
              <a:t>CalculatorWS</a:t>
            </a:r>
            <a:r>
              <a:rPr lang="en-US" dirty="0"/>
              <a:t> and type </a:t>
            </a:r>
            <a:r>
              <a:rPr lang="en-US" dirty="0" err="1"/>
              <a:t>org.me.calculator</a:t>
            </a:r>
            <a:r>
              <a:rPr lang="en-US" dirty="0"/>
              <a:t> in Package. Leave Create Web Service from Scratch selected.</a:t>
            </a:r>
          </a:p>
          <a:p>
            <a:r>
              <a:rPr lang="en-US" dirty="0"/>
              <a:t>If you are creating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</a:t>
            </a:r>
            <a:r>
              <a:rPr lang="en-US" dirty="0"/>
              <a:t>EE project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GlassFish</a:t>
            </a:r>
            <a:r>
              <a:rPr lang="en-US" dirty="0" smtClean="0"/>
              <a:t> </a:t>
            </a:r>
            <a:r>
              <a:rPr lang="en-US" dirty="0"/>
              <a:t>or WebLogic,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/>
              <a:t>Implement Web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 </a:t>
            </a:r>
            <a:r>
              <a:rPr lang="en-US" dirty="0"/>
              <a:t>as a </a:t>
            </a:r>
            <a:r>
              <a:rPr lang="en-US" dirty="0" smtClean="0"/>
              <a:t>Stateless</a:t>
            </a:r>
            <a:br>
              <a:rPr lang="en-US" dirty="0" smtClean="0"/>
            </a:br>
            <a:r>
              <a:rPr lang="en-US" dirty="0" smtClean="0"/>
              <a:t>Session </a:t>
            </a:r>
            <a:r>
              <a:rPr lang="en-US" dirty="0"/>
              <a:t>Bean.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194" name="Picture 2" descr="New Web Service Wizard for EE, with bean o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35" y="3353105"/>
            <a:ext cx="50292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Operation in a </a:t>
            </a:r>
            <a:r>
              <a:rPr lang="en-US" dirty="0"/>
              <a:t>Web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9218" name="Picture 2" descr="Design view of web service 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24465"/>
            <a:ext cx="5558330" cy="5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eb service node's context menu with Add Operation item highligh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466" y="1845097"/>
            <a:ext cx="3730487" cy="39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85800" y="1228045"/>
            <a:ext cx="762000" cy="3035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2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Code for the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242" name="Picture 2" descr="Result: 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55" y="848570"/>
            <a:ext cx="5540335" cy="59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90800" y="3733800"/>
            <a:ext cx="3886200" cy="3048000"/>
            <a:chOff x="2590800" y="3733800"/>
            <a:chExt cx="3886200" cy="30480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2590800" y="3733800"/>
              <a:ext cx="3886200" cy="304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73" name="TextBox 28"/>
            <p:cNvSpPr txBox="1">
              <a:spLocks noChangeArrowheads="1"/>
            </p:cNvSpPr>
            <p:nvPr/>
          </p:nvSpPr>
          <p:spPr bwMode="auto">
            <a:xfrm>
              <a:off x="5588501" y="38100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Axis2</a:t>
              </a:r>
            </a:p>
          </p:txBody>
        </p:sp>
      </p:grpSp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623888"/>
          </a:xfrm>
        </p:spPr>
        <p:txBody>
          <a:bodyPr/>
          <a:lstStyle/>
          <a:p>
            <a:r>
              <a:rPr lang="en-US" smtClean="0"/>
              <a:t>What is Axis2?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97888" cy="2590800"/>
          </a:xfrm>
        </p:spPr>
        <p:txBody>
          <a:bodyPr/>
          <a:lstStyle/>
          <a:p>
            <a:r>
              <a:rPr lang="en-US" sz="2400" smtClean="0"/>
              <a:t>Axis2 was first released in 2005</a:t>
            </a:r>
          </a:p>
          <a:p>
            <a:r>
              <a:rPr lang="en-US" sz="2400" smtClean="0"/>
              <a:t>Send and receive SOAP messages </a:t>
            </a:r>
          </a:p>
          <a:p>
            <a:r>
              <a:rPr lang="en-US" sz="2400" smtClean="0"/>
              <a:t>Create a Web service out of a plain Java class </a:t>
            </a:r>
          </a:p>
          <a:p>
            <a:r>
              <a:rPr lang="en-US" sz="2400" smtClean="0"/>
              <a:t>Create implementation classes for both the server and client using WSDL standard</a:t>
            </a:r>
          </a:p>
          <a:p>
            <a:r>
              <a:rPr lang="en-US" sz="2400" smtClean="0"/>
              <a:t>Create WSDL file for a service </a:t>
            </a:r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FA1293-5BCB-41BD-A6D5-754DD767CA1D}" type="slidenum">
              <a:rPr lang="en-US" smtClean="0">
                <a:solidFill>
                  <a:schemeClr val="tx2"/>
                </a:solidFill>
              </a:rPr>
              <a:pPr/>
              <a:t>38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52400" y="39624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Java Object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95400" y="3962400"/>
            <a:ext cx="12192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Method calls in proxy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743200" y="3962400"/>
            <a:ext cx="12192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SOAP message generated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114800" y="39624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SOAP over HTTP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696200" y="5562600"/>
            <a:ext cx="990600" cy="990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Java Object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553200" y="5562600"/>
            <a:ext cx="990600" cy="990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Java method calls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5257800" y="5562600"/>
            <a:ext cx="1066800" cy="990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SOAP message received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114800" y="5562600"/>
            <a:ext cx="990600" cy="990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SOAP over HTTP</a:t>
            </a:r>
          </a:p>
        </p:txBody>
      </p:sp>
      <p:cxnSp>
        <p:nvCxnSpPr>
          <p:cNvPr id="15" name="Straight Arrow Connector 14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1143000" y="445770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514600" y="44577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962400" y="445770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Elbow Connector 20"/>
          <p:cNvCxnSpPr>
            <a:cxnSpLocks noChangeShapeType="1"/>
            <a:stCxn id="9" idx="2"/>
            <a:endCxn id="13" idx="0"/>
          </p:cNvCxnSpPr>
          <p:nvPr/>
        </p:nvCxnSpPr>
        <p:spPr bwMode="auto">
          <a:xfrm rot="5400000">
            <a:off x="4305301" y="5257800"/>
            <a:ext cx="609600" cy="317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13" idx="3"/>
            <a:endCxn id="12" idx="1"/>
          </p:cNvCxnSpPr>
          <p:nvPr/>
        </p:nvCxnSpPr>
        <p:spPr bwMode="auto">
          <a:xfrm>
            <a:off x="5105400" y="605790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stCxn id="12" idx="3"/>
            <a:endCxn id="11" idx="1"/>
          </p:cNvCxnSpPr>
          <p:nvPr/>
        </p:nvCxnSpPr>
        <p:spPr bwMode="auto">
          <a:xfrm>
            <a:off x="6324600" y="60579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11" idx="3"/>
            <a:endCxn id="10" idx="1"/>
          </p:cNvCxnSpPr>
          <p:nvPr/>
        </p:nvCxnSpPr>
        <p:spPr bwMode="auto">
          <a:xfrm>
            <a:off x="7543800" y="605790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50900" y="51054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Client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239000" y="50403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Server</a:t>
            </a:r>
          </a:p>
        </p:txBody>
      </p:sp>
      <p:sp>
        <p:nvSpPr>
          <p:cNvPr id="27671" name="Rectangle 25"/>
          <p:cNvSpPr>
            <a:spLocks noChangeArrowheads="1"/>
          </p:cNvSpPr>
          <p:nvPr/>
        </p:nvSpPr>
        <p:spPr bwMode="auto">
          <a:xfrm>
            <a:off x="5027613" y="392113"/>
            <a:ext cx="2668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http://ws.apache.org/axis2/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0" grpId="0"/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623888"/>
          </a:xfrm>
        </p:spPr>
        <p:txBody>
          <a:bodyPr/>
          <a:lstStyle/>
          <a:p>
            <a:r>
              <a:rPr lang="en-US" smtClean="0"/>
              <a:t>Further Features of Axis2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97888" cy="5181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Send and receive SOAP messages with attachments </a:t>
            </a:r>
          </a:p>
          <a:p>
            <a:pPr>
              <a:defRPr/>
            </a:pPr>
            <a:r>
              <a:rPr lang="en-US" sz="2400" dirty="0" smtClean="0"/>
              <a:t>Create or utilize services that take advantage of the Quality of Services recommendations (chapter 6)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WS-Security,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</a:t>
            </a:r>
            <a:r>
              <a:rPr lang="en-US" sz="2400" dirty="0" err="1" smtClean="0">
                <a:ea typeface="+mn-ea"/>
                <a:cs typeface="+mn-cs"/>
              </a:rPr>
              <a:t>ReliableMessaging</a:t>
            </a:r>
            <a:r>
              <a:rPr lang="en-US" sz="2400" dirty="0" smtClean="0">
                <a:ea typeface="+mn-ea"/>
                <a:cs typeface="+mn-cs"/>
              </a:rPr>
              <a:t>,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WS-Addressing,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WS-Coordination, and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WS-Atomic Transaction</a:t>
            </a:r>
          </a:p>
          <a:p>
            <a:pPr>
              <a:defRPr/>
            </a:pPr>
            <a:r>
              <a:rPr lang="en-US" sz="2400" dirty="0" smtClean="0"/>
              <a:t>Modular structure allowing extension for new recommendations as they emerge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6A0137-1A46-484D-97CD-654501411067}" type="slidenum">
              <a:rPr lang="en-US" smtClean="0">
                <a:solidFill>
                  <a:schemeClr val="tx2"/>
                </a:solidFill>
              </a:rPr>
              <a:pPr/>
              <a:t>39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A1A690-B74E-4A2D-B90F-F16E2349F9EA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515" y="152400"/>
            <a:ext cx="7759285" cy="623888"/>
          </a:xfrm>
        </p:spPr>
        <p:txBody>
          <a:bodyPr/>
          <a:lstStyle/>
          <a:p>
            <a:pPr eaLnBrk="1" hangingPunct="1"/>
            <a:r>
              <a:rPr lang="en-US" dirty="0" err="1" smtClean="0"/>
              <a:t>Remotable</a:t>
            </a:r>
            <a:r>
              <a:rPr lang="en-US" dirty="0" smtClean="0"/>
              <a:t> Objects (Distributable Objects)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4582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Remotable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objects </a:t>
            </a:r>
            <a:r>
              <a:rPr lang="en-US" sz="2400" dirty="0" smtClean="0"/>
              <a:t>can be accessed outside their application domain or context using a proxy;</a:t>
            </a:r>
          </a:p>
          <a:p>
            <a:pPr eaLnBrk="1" hangingPunct="1">
              <a:defRPr/>
            </a:pPr>
            <a:r>
              <a:rPr lang="en-US" sz="2400" dirty="0" smtClean="0"/>
              <a:t>They can be copied, and these copies can be passed outside their application domain or context; 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dirty="0" err="1" smtClean="0"/>
              <a:t>remotable</a:t>
            </a:r>
            <a:r>
              <a:rPr lang="en-US" sz="2400" dirty="0" smtClean="0"/>
              <a:t> objects are passed by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/>
              <a:t> and some are passed by </a:t>
            </a:r>
            <a:r>
              <a:rPr lang="en-US" sz="2400" b="1" dirty="0" smtClean="0">
                <a:solidFill>
                  <a:srgbClr val="C00000"/>
                </a:solidFill>
              </a:rPr>
              <a:t>value</a:t>
            </a:r>
            <a:r>
              <a:rPr lang="en-US" sz="2400" dirty="0" smtClean="0"/>
              <a:t> (pass the object itself)</a:t>
            </a:r>
            <a:r>
              <a:rPr lang="en-US" dirty="0" smtClean="0"/>
              <a:t>;</a:t>
            </a:r>
          </a:p>
          <a:p>
            <a:pPr eaLnBrk="1" hangingPunct="1">
              <a:defRPr/>
            </a:pPr>
            <a:r>
              <a:rPr lang="en-US" dirty="0" smtClean="0"/>
              <a:t>There are two main kinds of </a:t>
            </a:r>
            <a:r>
              <a:rPr lang="en-US" dirty="0" err="1" smtClean="0"/>
              <a:t>remotable</a:t>
            </a:r>
            <a:r>
              <a:rPr lang="en-US" dirty="0" smtClean="0"/>
              <a:t> objects in </a:t>
            </a:r>
            <a:r>
              <a:rPr lang="en-US" dirty="0" err="1" smtClean="0"/>
              <a:t>.Net</a:t>
            </a:r>
            <a:r>
              <a:rPr lang="en-US" dirty="0" smtClean="0"/>
              <a:t>: 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Marshal-by-value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objects</a:t>
            </a:r>
            <a:r>
              <a:rPr lang="en-US" dirty="0" smtClean="0"/>
              <a:t>, which are copied and passed from the application domain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migration</a:t>
            </a:r>
            <a:r>
              <a:rPr lang="en-US" dirty="0" smtClean="0"/>
              <a:t>);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Marshal-by-reference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objects</a:t>
            </a:r>
            <a:r>
              <a:rPr lang="en-US" dirty="0" smtClean="0"/>
              <a:t>, for which a proxy is created and used by the client to access the object remotely (model of Web service). 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623888"/>
          </a:xfrm>
        </p:spPr>
        <p:txBody>
          <a:bodyPr/>
          <a:lstStyle/>
          <a:p>
            <a:r>
              <a:rPr lang="en-US" smtClean="0"/>
              <a:t>The Predecessor of Axis2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97888" cy="5181600"/>
          </a:xfrm>
        </p:spPr>
        <p:txBody>
          <a:bodyPr/>
          <a:lstStyle/>
          <a:p>
            <a:r>
              <a:rPr lang="en-US" smtClean="0"/>
              <a:t>Predecessors: Apache SOAP and Apache Axis (Axis1)</a:t>
            </a:r>
          </a:p>
          <a:p>
            <a:pPr lvl="1"/>
            <a:r>
              <a:rPr lang="en-US" smtClean="0"/>
              <a:t>Keep the entire SOAP message in memory – DOM model of XML data processing (chapter 4)</a:t>
            </a:r>
          </a:p>
          <a:p>
            <a:pPr lvl="1"/>
            <a:r>
              <a:rPr lang="en-US" smtClean="0"/>
              <a:t>Complex two-step deployment model involving manually copying files into the required location</a:t>
            </a:r>
          </a:p>
          <a:p>
            <a:pPr lvl="1"/>
            <a:r>
              <a:rPr lang="en-US" smtClean="0"/>
              <a:t>Based on Remote Procedure Call (RPC) over SOAP, which requires the system to “answer” to each request (two-ways), this requirement causes problems for  non-RPC style interactions, such as one-way messaging.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62748A-0DEF-4A35-872F-D18A22F91832}" type="slidenum">
              <a:rPr lang="en-US" smtClean="0">
                <a:solidFill>
                  <a:schemeClr val="tx2"/>
                </a:solidFill>
              </a:rPr>
              <a:pPr/>
              <a:t>40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 in Axis2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SOAP Object Model </a:t>
            </a:r>
          </a:p>
          <a:p>
            <a:r>
              <a:rPr lang="en-US" smtClean="0"/>
              <a:t>Better Support for message exchange patterns, with both synchronous and asynchronous behavior </a:t>
            </a:r>
          </a:p>
          <a:p>
            <a:r>
              <a:rPr lang="en-US" smtClean="0"/>
              <a:t>Improved deployment model </a:t>
            </a:r>
          </a:p>
          <a:p>
            <a:r>
              <a:rPr lang="en-US" smtClean="0"/>
              <a:t>Pluggable data binding </a:t>
            </a:r>
          </a:p>
          <a:p>
            <a:r>
              <a:rPr lang="en-US" smtClean="0"/>
              <a:t>Improved Handlers (Filter) framework </a:t>
            </a:r>
          </a:p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6449C0-341C-4363-A5C6-A7CA740D56BD}" type="slidenum">
              <a:rPr lang="en-US" smtClean="0">
                <a:solidFill>
                  <a:schemeClr val="tx2"/>
                </a:solidFill>
              </a:rPr>
              <a:pPr/>
              <a:t>41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The New SOAP Object Model in Axis2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97888" cy="510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Axis1: keeping the entire SOAP message in memory 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 message is an XML document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a tree structure;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 model of XML data processing;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Consume a large piece of memory.</a:t>
            </a:r>
          </a:p>
          <a:p>
            <a:pPr>
              <a:defRPr/>
            </a:pPr>
            <a:r>
              <a:rPr lang="en-US" dirty="0" smtClean="0"/>
              <a:t>Axis2: keeping SOAP message outside memory </a:t>
            </a:r>
          </a:p>
          <a:p>
            <a:pPr lvl="1">
              <a:defRPr/>
            </a:pPr>
            <a:r>
              <a:rPr lang="en-US" dirty="0" smtClean="0"/>
              <a:t>Uses SAX (Simple/Streaming API for XML) model, which reads in SOAP object on demand in a stream (chapter 4), one node at time;</a:t>
            </a:r>
          </a:p>
          <a:p>
            <a:pPr lvl="1">
              <a:defRPr/>
            </a:pPr>
            <a:r>
              <a:rPr lang="en-US" dirty="0" smtClean="0"/>
              <a:t>Cannot read the document back and forth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14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5F13FC-32F3-426D-A4E9-6B1D598418B7}" type="slidenum">
              <a:rPr lang="en-US" smtClean="0">
                <a:solidFill>
                  <a:schemeClr val="tx2"/>
                </a:solidFill>
              </a:rPr>
              <a:pPr/>
              <a:t>42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7543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7086600" y="2362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7543800" y="2362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8001000" y="2362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3" name="Straight Connector 10"/>
          <p:cNvCxnSpPr>
            <a:cxnSpLocks noChangeShapeType="1"/>
            <a:endCxn id="31750" idx="7"/>
          </p:cNvCxnSpPr>
          <p:nvPr/>
        </p:nvCxnSpPr>
        <p:spPr bwMode="auto">
          <a:xfrm rot="10800000" flipV="1">
            <a:off x="7281863" y="2176463"/>
            <a:ext cx="261937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Straight Connector 12"/>
          <p:cNvCxnSpPr>
            <a:cxnSpLocks noChangeShapeType="1"/>
            <a:stCxn id="31749" idx="5"/>
            <a:endCxn id="31752" idx="1"/>
          </p:cNvCxnSpPr>
          <p:nvPr/>
        </p:nvCxnSpPr>
        <p:spPr bwMode="auto">
          <a:xfrm rot="16200000" flipH="1">
            <a:off x="7777163" y="2138363"/>
            <a:ext cx="219075" cy="295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Straight Connector 14"/>
          <p:cNvCxnSpPr>
            <a:cxnSpLocks noChangeShapeType="1"/>
            <a:stCxn id="31749" idx="4"/>
            <a:endCxn id="31751" idx="0"/>
          </p:cNvCxnSpPr>
          <p:nvPr/>
        </p:nvCxnSpPr>
        <p:spPr bwMode="auto">
          <a:xfrm rot="5400000">
            <a:off x="7581901" y="2286000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Oval 17"/>
          <p:cNvSpPr>
            <a:spLocks noChangeArrowheads="1"/>
          </p:cNvSpPr>
          <p:nvPr/>
        </p:nvSpPr>
        <p:spPr bwMode="auto">
          <a:xfrm>
            <a:off x="68580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Oval 18"/>
          <p:cNvSpPr>
            <a:spLocks noChangeArrowheads="1"/>
          </p:cNvSpPr>
          <p:nvPr/>
        </p:nvSpPr>
        <p:spPr bwMode="auto">
          <a:xfrm>
            <a:off x="64008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Oval 19"/>
          <p:cNvSpPr>
            <a:spLocks noChangeArrowheads="1"/>
          </p:cNvSpPr>
          <p:nvPr/>
        </p:nvSpPr>
        <p:spPr bwMode="auto">
          <a:xfrm>
            <a:off x="68580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Oval 20"/>
          <p:cNvSpPr>
            <a:spLocks noChangeArrowheads="1"/>
          </p:cNvSpPr>
          <p:nvPr/>
        </p:nvSpPr>
        <p:spPr bwMode="auto">
          <a:xfrm>
            <a:off x="73152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0" name="Straight Connector 21"/>
          <p:cNvCxnSpPr>
            <a:cxnSpLocks noChangeShapeType="1"/>
            <a:endCxn id="31757" idx="7"/>
          </p:cNvCxnSpPr>
          <p:nvPr/>
        </p:nvCxnSpPr>
        <p:spPr bwMode="auto">
          <a:xfrm rot="10800000" flipV="1">
            <a:off x="6596063" y="2938463"/>
            <a:ext cx="261937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Straight Connector 22"/>
          <p:cNvCxnSpPr>
            <a:cxnSpLocks noChangeShapeType="1"/>
            <a:stCxn id="31756" idx="5"/>
            <a:endCxn id="31759" idx="1"/>
          </p:cNvCxnSpPr>
          <p:nvPr/>
        </p:nvCxnSpPr>
        <p:spPr bwMode="auto">
          <a:xfrm rot="16200000" flipH="1">
            <a:off x="7091363" y="2900363"/>
            <a:ext cx="219075" cy="295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Straight Connector 23"/>
          <p:cNvCxnSpPr>
            <a:cxnSpLocks noChangeShapeType="1"/>
            <a:stCxn id="31756" idx="4"/>
            <a:endCxn id="31758" idx="0"/>
          </p:cNvCxnSpPr>
          <p:nvPr/>
        </p:nvCxnSpPr>
        <p:spPr bwMode="auto">
          <a:xfrm rot="5400000">
            <a:off x="6896101" y="3048000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Oval 24"/>
          <p:cNvSpPr>
            <a:spLocks noChangeArrowheads="1"/>
          </p:cNvSpPr>
          <p:nvPr/>
        </p:nvSpPr>
        <p:spPr bwMode="auto">
          <a:xfrm>
            <a:off x="83058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Oval 25"/>
          <p:cNvSpPr>
            <a:spLocks noChangeArrowheads="1"/>
          </p:cNvSpPr>
          <p:nvPr/>
        </p:nvSpPr>
        <p:spPr bwMode="auto">
          <a:xfrm>
            <a:off x="78486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Oval 26"/>
          <p:cNvSpPr>
            <a:spLocks noChangeArrowheads="1"/>
          </p:cNvSpPr>
          <p:nvPr/>
        </p:nvSpPr>
        <p:spPr bwMode="auto">
          <a:xfrm>
            <a:off x="83058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Oval 27"/>
          <p:cNvSpPr>
            <a:spLocks noChangeArrowheads="1"/>
          </p:cNvSpPr>
          <p:nvPr/>
        </p:nvSpPr>
        <p:spPr bwMode="auto">
          <a:xfrm>
            <a:off x="87630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7" name="Straight Connector 28"/>
          <p:cNvCxnSpPr>
            <a:cxnSpLocks noChangeShapeType="1"/>
            <a:endCxn id="31764" idx="7"/>
          </p:cNvCxnSpPr>
          <p:nvPr/>
        </p:nvCxnSpPr>
        <p:spPr bwMode="auto">
          <a:xfrm rot="10800000" flipV="1">
            <a:off x="8043863" y="2938463"/>
            <a:ext cx="261937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Straight Connector 29"/>
          <p:cNvCxnSpPr>
            <a:cxnSpLocks noChangeShapeType="1"/>
            <a:stCxn id="31763" idx="5"/>
            <a:endCxn id="31766" idx="1"/>
          </p:cNvCxnSpPr>
          <p:nvPr/>
        </p:nvCxnSpPr>
        <p:spPr bwMode="auto">
          <a:xfrm rot="16200000" flipH="1">
            <a:off x="8539163" y="2900363"/>
            <a:ext cx="219075" cy="295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Straight Connector 30"/>
          <p:cNvCxnSpPr>
            <a:cxnSpLocks noChangeShapeType="1"/>
            <a:stCxn id="31763" idx="4"/>
            <a:endCxn id="31765" idx="0"/>
          </p:cNvCxnSpPr>
          <p:nvPr/>
        </p:nvCxnSpPr>
        <p:spPr bwMode="auto">
          <a:xfrm rot="5400000">
            <a:off x="8343901" y="3048000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Straight Connector 32"/>
          <p:cNvCxnSpPr>
            <a:cxnSpLocks noChangeShapeType="1"/>
            <a:stCxn id="31750" idx="3"/>
            <a:endCxn id="31756" idx="0"/>
          </p:cNvCxnSpPr>
          <p:nvPr/>
        </p:nvCxnSpPr>
        <p:spPr bwMode="auto">
          <a:xfrm rot="5400000">
            <a:off x="6953250" y="2576513"/>
            <a:ext cx="185737" cy="147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Straight Connector 34"/>
          <p:cNvCxnSpPr>
            <a:cxnSpLocks noChangeShapeType="1"/>
            <a:stCxn id="31752" idx="5"/>
            <a:endCxn id="31763" idx="0"/>
          </p:cNvCxnSpPr>
          <p:nvPr/>
        </p:nvCxnSpPr>
        <p:spPr bwMode="auto">
          <a:xfrm rot="16200000" flipH="1">
            <a:off x="8215313" y="2538413"/>
            <a:ext cx="185737" cy="223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2" name="Oval 35"/>
          <p:cNvSpPr>
            <a:spLocks noChangeArrowheads="1"/>
          </p:cNvSpPr>
          <p:nvPr/>
        </p:nvSpPr>
        <p:spPr bwMode="auto">
          <a:xfrm>
            <a:off x="8305800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Oval 36"/>
          <p:cNvSpPr>
            <a:spLocks noChangeArrowheads="1"/>
          </p:cNvSpPr>
          <p:nvPr/>
        </p:nvSpPr>
        <p:spPr bwMode="auto">
          <a:xfrm>
            <a:off x="78486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Oval 37"/>
          <p:cNvSpPr>
            <a:spLocks noChangeArrowheads="1"/>
          </p:cNvSpPr>
          <p:nvPr/>
        </p:nvSpPr>
        <p:spPr bwMode="auto">
          <a:xfrm>
            <a:off x="83058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Oval 38"/>
          <p:cNvSpPr>
            <a:spLocks noChangeArrowheads="1"/>
          </p:cNvSpPr>
          <p:nvPr/>
        </p:nvSpPr>
        <p:spPr bwMode="auto">
          <a:xfrm>
            <a:off x="87630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76" name="Straight Connector 39"/>
          <p:cNvCxnSpPr>
            <a:cxnSpLocks noChangeShapeType="1"/>
            <a:endCxn id="31773" idx="7"/>
          </p:cNvCxnSpPr>
          <p:nvPr/>
        </p:nvCxnSpPr>
        <p:spPr bwMode="auto">
          <a:xfrm rot="10800000" flipV="1">
            <a:off x="8043863" y="3776663"/>
            <a:ext cx="261937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7" name="Straight Connector 40"/>
          <p:cNvCxnSpPr>
            <a:cxnSpLocks noChangeShapeType="1"/>
            <a:stCxn id="31772" idx="5"/>
            <a:endCxn id="31775" idx="1"/>
          </p:cNvCxnSpPr>
          <p:nvPr/>
        </p:nvCxnSpPr>
        <p:spPr bwMode="auto">
          <a:xfrm rot="16200000" flipH="1">
            <a:off x="8539163" y="3738563"/>
            <a:ext cx="219075" cy="295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8" name="Straight Connector 41"/>
          <p:cNvCxnSpPr>
            <a:cxnSpLocks noChangeShapeType="1"/>
            <a:stCxn id="31772" idx="4"/>
            <a:endCxn id="31774" idx="0"/>
          </p:cNvCxnSpPr>
          <p:nvPr/>
        </p:nvCxnSpPr>
        <p:spPr bwMode="auto">
          <a:xfrm rot="5400000">
            <a:off x="8343901" y="3886200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9" name="Straight Connector 43"/>
          <p:cNvCxnSpPr>
            <a:cxnSpLocks noChangeShapeType="1"/>
            <a:stCxn id="31765" idx="4"/>
            <a:endCxn id="31772" idx="0"/>
          </p:cNvCxnSpPr>
          <p:nvPr/>
        </p:nvCxnSpPr>
        <p:spPr bwMode="auto">
          <a:xfrm rot="5400000">
            <a:off x="8305801" y="34671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Better Support for Message Exchange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BBD4D4-22AF-4A67-AA1A-0D26C6FD600A}" type="slidenum">
              <a:rPr lang="en-US" smtClean="0">
                <a:solidFill>
                  <a:schemeClr val="tx2"/>
                </a:solidFill>
              </a:rPr>
              <a:pPr/>
              <a:t>43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609600"/>
          </a:xfrm>
        </p:spPr>
        <p:txBody>
          <a:bodyPr/>
          <a:lstStyle/>
          <a:p>
            <a:r>
              <a:rPr lang="en-US" smtClean="0"/>
              <a:t>Axis2 moves to WS-based Message-Style Interaction.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371600" y="54864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32774" name="Right Arrow 6"/>
          <p:cNvSpPr>
            <a:spLocks noChangeArrowheads="1"/>
          </p:cNvSpPr>
          <p:nvPr/>
        </p:nvSpPr>
        <p:spPr bwMode="auto">
          <a:xfrm>
            <a:off x="3048000" y="53340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5562600" y="51816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32776" name="TextBox 8"/>
          <p:cNvSpPr txBox="1">
            <a:spLocks noChangeArrowheads="1"/>
          </p:cNvSpPr>
          <p:nvPr/>
        </p:nvSpPr>
        <p:spPr bwMode="auto">
          <a:xfrm>
            <a:off x="3532188" y="5105400"/>
            <a:ext cx="1039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One Way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1371600" y="36576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32778" name="Right Arrow 10"/>
          <p:cNvSpPr>
            <a:spLocks noChangeArrowheads="1"/>
          </p:cNvSpPr>
          <p:nvPr/>
        </p:nvSpPr>
        <p:spPr bwMode="auto">
          <a:xfrm>
            <a:off x="3048000" y="35814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5562600" y="33528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32780" name="TextBox 12"/>
          <p:cNvSpPr txBox="1">
            <a:spLocks noChangeArrowheads="1"/>
          </p:cNvSpPr>
          <p:nvPr/>
        </p:nvSpPr>
        <p:spPr bwMode="auto">
          <a:xfrm>
            <a:off x="3124200" y="32766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Semi-Two Ways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1371600" y="22098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32782" name="Right Arrow 14"/>
          <p:cNvSpPr>
            <a:spLocks noChangeArrowheads="1"/>
          </p:cNvSpPr>
          <p:nvPr/>
        </p:nvSpPr>
        <p:spPr bwMode="auto">
          <a:xfrm>
            <a:off x="3048000" y="22860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5562600" y="19050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32784" name="TextBox 16"/>
          <p:cNvSpPr txBox="1">
            <a:spLocks noChangeArrowheads="1"/>
          </p:cNvSpPr>
          <p:nvPr/>
        </p:nvSpPr>
        <p:spPr bwMode="auto">
          <a:xfrm>
            <a:off x="3352800" y="198120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Two Ways</a:t>
            </a:r>
          </a:p>
        </p:txBody>
      </p:sp>
      <p:sp>
        <p:nvSpPr>
          <p:cNvPr id="32785" name="Right Arrow 17"/>
          <p:cNvSpPr>
            <a:spLocks noChangeArrowheads="1"/>
          </p:cNvSpPr>
          <p:nvPr/>
        </p:nvSpPr>
        <p:spPr bwMode="auto">
          <a:xfrm flipH="1">
            <a:off x="2743200" y="37338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Box 18"/>
          <p:cNvSpPr txBox="1">
            <a:spLocks noChangeArrowheads="1"/>
          </p:cNvSpPr>
          <p:nvPr/>
        </p:nvSpPr>
        <p:spPr bwMode="auto">
          <a:xfrm>
            <a:off x="2590800" y="4006850"/>
            <a:ext cx="246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Automatic confirmation</a:t>
            </a:r>
          </a:p>
        </p:txBody>
      </p:sp>
      <p:sp>
        <p:nvSpPr>
          <p:cNvPr id="32787" name="Right Arrow 19"/>
          <p:cNvSpPr>
            <a:spLocks noChangeArrowheads="1"/>
          </p:cNvSpPr>
          <p:nvPr/>
        </p:nvSpPr>
        <p:spPr bwMode="auto">
          <a:xfrm flipH="1">
            <a:off x="2743200" y="24384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TextBox 20"/>
          <p:cNvSpPr txBox="1">
            <a:spLocks noChangeArrowheads="1"/>
          </p:cNvSpPr>
          <p:nvPr/>
        </p:nvSpPr>
        <p:spPr bwMode="auto">
          <a:xfrm>
            <a:off x="7189788" y="4875213"/>
            <a:ext cx="17256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Asynchronous communication without blocking the client. The sever can call back</a:t>
            </a:r>
          </a:p>
        </p:txBody>
      </p:sp>
      <p:sp>
        <p:nvSpPr>
          <p:cNvPr id="32789" name="TextBox 21"/>
          <p:cNvSpPr txBox="1">
            <a:spLocks noChangeArrowheads="1"/>
          </p:cNvSpPr>
          <p:nvPr/>
        </p:nvSpPr>
        <p:spPr bwMode="auto">
          <a:xfrm>
            <a:off x="7113588" y="2133600"/>
            <a:ext cx="17256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Synchronous communication: Have to wait for the response. It may hold the client for a long time.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048000" y="5953125"/>
            <a:ext cx="1905000" cy="3810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91" name="TextBox 8"/>
          <p:cNvSpPr txBox="1">
            <a:spLocks noChangeArrowheads="1"/>
          </p:cNvSpPr>
          <p:nvPr/>
        </p:nvSpPr>
        <p:spPr bwMode="auto">
          <a:xfrm>
            <a:off x="3124200" y="6183313"/>
            <a:ext cx="185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Another One Way</a:t>
            </a:r>
          </a:p>
        </p:txBody>
      </p:sp>
      <p:sp>
        <p:nvSpPr>
          <p:cNvPr id="32792" name="TextBox 23"/>
          <p:cNvSpPr txBox="1">
            <a:spLocks noChangeArrowheads="1"/>
          </p:cNvSpPr>
          <p:nvPr/>
        </p:nvSpPr>
        <p:spPr bwMode="auto">
          <a:xfrm>
            <a:off x="3733800" y="5584825"/>
            <a:ext cx="473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2793" name="TextBox 24"/>
          <p:cNvSpPr txBox="1">
            <a:spLocks noChangeArrowheads="1"/>
          </p:cNvSpPr>
          <p:nvPr/>
        </p:nvSpPr>
        <p:spPr bwMode="auto">
          <a:xfrm>
            <a:off x="330200" y="22860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Axis1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RPC versus WS Remote Invocation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r>
              <a:rPr lang="en-US" smtClean="0"/>
              <a:t>RPC (Remote Procedure Call) is characterized by</a:t>
            </a:r>
          </a:p>
          <a:p>
            <a:pPr lvl="1"/>
            <a:r>
              <a:rPr lang="en-US" sz="2400" smtClean="0"/>
              <a:t>Tightly coupled with control flow dependency</a:t>
            </a:r>
          </a:p>
          <a:p>
            <a:pPr lvl="1"/>
            <a:r>
              <a:rPr lang="en-US" sz="2400" smtClean="0"/>
              <a:t>Two-way blocking call</a:t>
            </a:r>
          </a:p>
          <a:p>
            <a:pPr lvl="1"/>
            <a:r>
              <a:rPr lang="en-US" sz="2400" smtClean="0"/>
              <a:t>Synchronous communication</a:t>
            </a:r>
          </a:p>
          <a:p>
            <a:pPr lvl="1"/>
            <a:r>
              <a:rPr lang="en-US" sz="2400" smtClean="0"/>
              <a:t>Platform dependent, e.g., .Net to .Net, and Java to Java</a:t>
            </a:r>
          </a:p>
          <a:p>
            <a:r>
              <a:rPr lang="en-US" smtClean="0"/>
              <a:t>Web Service Remote Invocation</a:t>
            </a:r>
          </a:p>
          <a:p>
            <a:pPr lvl="1"/>
            <a:r>
              <a:rPr lang="en-US" sz="2400" smtClean="0"/>
              <a:t>Tightly and </a:t>
            </a:r>
            <a:r>
              <a:rPr lang="en-US" sz="2400" b="1" smtClean="0">
                <a:solidFill>
                  <a:srgbClr val="0000FF"/>
                </a:solidFill>
              </a:rPr>
              <a:t>loosely</a:t>
            </a:r>
            <a:r>
              <a:rPr lang="en-US" sz="2400" smtClean="0"/>
              <a:t> coupled</a:t>
            </a:r>
          </a:p>
          <a:p>
            <a:pPr lvl="1"/>
            <a:r>
              <a:rPr lang="en-US" sz="2400" smtClean="0"/>
              <a:t>Two-way blocking and </a:t>
            </a:r>
            <a:r>
              <a:rPr lang="en-US" sz="2400" b="1" smtClean="0">
                <a:solidFill>
                  <a:srgbClr val="0000FF"/>
                </a:solidFill>
              </a:rPr>
              <a:t>one-way non-blocking </a:t>
            </a:r>
            <a:r>
              <a:rPr lang="en-US" sz="2400" smtClean="0"/>
              <a:t>calls</a:t>
            </a:r>
          </a:p>
          <a:p>
            <a:pPr lvl="1"/>
            <a:r>
              <a:rPr lang="en-US" sz="2400" smtClean="0"/>
              <a:t>Synchronous and </a:t>
            </a:r>
            <a:r>
              <a:rPr lang="en-US" sz="2400" b="1" smtClean="0">
                <a:solidFill>
                  <a:srgbClr val="0000FF"/>
                </a:solidFill>
              </a:rPr>
              <a:t>asynchronous</a:t>
            </a:r>
            <a:r>
              <a:rPr lang="en-US" sz="2400" smtClean="0"/>
              <a:t> communications</a:t>
            </a:r>
          </a:p>
          <a:p>
            <a:pPr lvl="1"/>
            <a:r>
              <a:rPr lang="en-US" sz="2400" smtClean="0"/>
              <a:t>Platform independent, with WSDL and SOAP wrapping</a:t>
            </a:r>
          </a:p>
          <a:p>
            <a:r>
              <a:rPr lang="en-US" sz="2400" smtClean="0"/>
              <a:t>Thus, RPC is a </a:t>
            </a:r>
            <a:r>
              <a:rPr lang="en-US" sz="2400" smtClean="0">
                <a:solidFill>
                  <a:srgbClr val="0000FF"/>
                </a:solidFill>
              </a:rPr>
              <a:t>special case of </a:t>
            </a:r>
            <a:r>
              <a:rPr lang="en-US" sz="2400" smtClean="0"/>
              <a:t>Web service remote invocation, in terms of their functionality.</a:t>
            </a:r>
          </a:p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68A440-90D7-452E-9337-6EFDFC2B14C4}" type="slidenum">
              <a:rPr lang="en-US" smtClean="0">
                <a:solidFill>
                  <a:schemeClr val="tx2"/>
                </a:solidFill>
              </a:rPr>
              <a:pPr/>
              <a:t>44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Hot Deployment Model in Axis2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97888" cy="4608513"/>
          </a:xfrm>
        </p:spPr>
        <p:txBody>
          <a:bodyPr/>
          <a:lstStyle/>
          <a:p>
            <a:r>
              <a:rPr lang="en-US" smtClean="0"/>
              <a:t>Axis2 is equipped with the capability of deploying Web services and their handlers while the system is up and running </a:t>
            </a:r>
          </a:p>
          <a:p>
            <a:r>
              <a:rPr lang="en-US" smtClean="0"/>
              <a:t>The new deployment model is based on an archived file system. </a:t>
            </a:r>
          </a:p>
          <a:p>
            <a:r>
              <a:rPr lang="en-US" smtClean="0"/>
              <a:t>Each component of the Axis2 configuration is stored in an archive or a configuration file, which makes it similar to the J2EE deployment mechanism.</a:t>
            </a:r>
          </a:p>
          <a:p>
            <a:r>
              <a:rPr lang="en-US" smtClean="0"/>
              <a:t>The deployment is to deploy a single Web Service archive, in a single step.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BFD66-F5E1-4170-B32C-C0081B36B87E}" type="slidenum">
              <a:rPr lang="en-US" smtClean="0">
                <a:solidFill>
                  <a:schemeClr val="tx2"/>
                </a:solidFill>
              </a:rPr>
              <a:pPr/>
              <a:t>45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990600" y="1433513"/>
            <a:ext cx="7772400" cy="1690687"/>
          </a:xfrm>
        </p:spPr>
        <p:txBody>
          <a:bodyPr/>
          <a:lstStyle/>
          <a:p>
            <a:r>
              <a:rPr lang="en-US" smtClean="0"/>
              <a:t>Java Web Service Development</a:t>
            </a:r>
            <a:br>
              <a:rPr lang="en-US" smtClean="0"/>
            </a:br>
            <a:r>
              <a:rPr lang="en-US" smtClean="0"/>
              <a:t>Using Apache Tomcat, Eclipse, and Axis2</a:t>
            </a:r>
            <a:br>
              <a:rPr lang="en-US" smtClean="0"/>
            </a:br>
            <a:endParaRPr lang="en-US" b="0" smtClean="0"/>
          </a:p>
        </p:txBody>
      </p:sp>
      <p:sp>
        <p:nvSpPr>
          <p:cNvPr id="3584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7239000" cy="2514600"/>
          </a:xfrm>
        </p:spPr>
        <p:txBody>
          <a:bodyPr/>
          <a:lstStyle/>
          <a:p>
            <a:pPr marL="609600" indent="-609600" algn="l">
              <a:buSzPct val="100000"/>
              <a:buFont typeface="Times New Roman" pitchFamily="18" charset="0"/>
              <a:buAutoNum type="arabicPeriod"/>
            </a:pPr>
            <a:r>
              <a:rPr lang="en-US" smtClean="0"/>
              <a:t>Download Tomcat </a:t>
            </a:r>
          </a:p>
          <a:p>
            <a:pPr marL="609600" indent="-609600" algn="l">
              <a:buSzPct val="100000"/>
              <a:buFont typeface="Times New Roman" pitchFamily="18" charset="0"/>
              <a:buAutoNum type="arabicPeriod"/>
            </a:pPr>
            <a:r>
              <a:rPr lang="en-US" smtClean="0"/>
              <a:t>Download Eclipse IDE for Java EE</a:t>
            </a:r>
          </a:p>
          <a:p>
            <a:pPr marL="609600" indent="-609600" algn="l">
              <a:buSzPct val="100000"/>
              <a:buFont typeface="Times New Roman" pitchFamily="18" charset="0"/>
              <a:buAutoNum type="arabicPeriod"/>
            </a:pPr>
            <a:r>
              <a:rPr lang="en-US" smtClean="0"/>
              <a:t>Download and configure Axis2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371600" y="2819400"/>
            <a:ext cx="6538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Require good Java programming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 smtClean="0"/>
              <a:t>Download: </a:t>
            </a:r>
            <a:r>
              <a:rPr lang="en-US" sz="2400" b="0" dirty="0" smtClean="0"/>
              <a:t>http://tomcat.apache.org/download-60.cgi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654050"/>
            <a:ext cx="8124825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5956300" y="4278313"/>
            <a:ext cx="1435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Setup Wizard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50" y="2577306"/>
            <a:ext cx="622339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3661260" y="4551966"/>
            <a:ext cx="3339380" cy="227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/ Setup Wizard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FBE017-B8DE-4D63-BC1A-7E97F7FE9749}" type="slidenum">
              <a:rPr lang="en-US" smtClean="0">
                <a:solidFill>
                  <a:schemeClr val="tx2"/>
                </a:solidFill>
              </a:rPr>
              <a:pPr/>
              <a:t>48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338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41700"/>
            <a:ext cx="38862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12954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19812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6670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33528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40386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Down Arrow 10"/>
          <p:cNvSpPr>
            <a:spLocks noChangeArrowheads="1"/>
          </p:cNvSpPr>
          <p:nvPr/>
        </p:nvSpPr>
        <p:spPr bwMode="auto">
          <a:xfrm>
            <a:off x="609600" y="4381500"/>
            <a:ext cx="4572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623888"/>
          </a:xfrm>
        </p:spPr>
        <p:txBody>
          <a:bodyPr/>
          <a:lstStyle/>
          <a:p>
            <a:r>
              <a:rPr lang="en-US" smtClean="0"/>
              <a:t>Stepe 2: Download Eclipse IDE for Java EE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8288"/>
            <a:ext cx="7705725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895600" y="5486400"/>
            <a:ext cx="17526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212850" y="990600"/>
            <a:ext cx="534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http://www.eclipse.org/downloads/moreinfo/jee.php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35" y="152400"/>
            <a:ext cx="8062865" cy="623888"/>
          </a:xfrm>
        </p:spPr>
        <p:txBody>
          <a:bodyPr/>
          <a:lstStyle/>
          <a:p>
            <a:pPr algn="ctr"/>
            <a:r>
              <a:rPr lang="en-US" sz="2800" dirty="0" smtClean="0"/>
              <a:t>Distributed Computing Using </a:t>
            </a:r>
            <a:r>
              <a:rPr lang="en-US" sz="2800" dirty="0" err="1" smtClean="0"/>
              <a:t>Remotable</a:t>
            </a:r>
            <a:r>
              <a:rPr lang="en-US" sz="2800" dirty="0" smtClean="0"/>
              <a:t>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951091" y="5016390"/>
            <a:ext cx="1229875" cy="6830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Remotable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Object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34965" y="5022795"/>
            <a:ext cx="1229875" cy="6830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Remotable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Object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978206" y="1455731"/>
            <a:ext cx="3642960" cy="106253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Distributed Object System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53146" y="3656685"/>
            <a:ext cx="3263484" cy="3794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ORB Software Bus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1492" y="517325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837291" y="5009985"/>
            <a:ext cx="1229875" cy="6830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Remotable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Object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621165" y="5016390"/>
            <a:ext cx="1229875" cy="6830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Remotable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692" y="516684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0"/>
          </p:cNvCxnSpPr>
          <p:nvPr/>
        </p:nvCxnSpPr>
        <p:spPr bwMode="auto">
          <a:xfrm flipH="1" flipV="1">
            <a:off x="1566028" y="4036160"/>
            <a:ext cx="1" cy="980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 flipV="1">
            <a:off x="3349902" y="4036160"/>
            <a:ext cx="1" cy="980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V="1">
            <a:off x="2484888" y="2518260"/>
            <a:ext cx="1328163" cy="11384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3" idx="0"/>
            <a:endCxn id="10" idx="2"/>
          </p:cNvCxnSpPr>
          <p:nvPr/>
        </p:nvCxnSpPr>
        <p:spPr bwMode="auto">
          <a:xfrm flipH="1" flipV="1">
            <a:off x="4799686" y="2518261"/>
            <a:ext cx="652543" cy="24917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lg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14" idx="0"/>
            <a:endCxn id="33" idx="2"/>
          </p:cNvCxnSpPr>
          <p:nvPr/>
        </p:nvCxnSpPr>
        <p:spPr bwMode="auto">
          <a:xfrm flipH="1" flipV="1">
            <a:off x="5987043" y="2407427"/>
            <a:ext cx="1249060" cy="26089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5503859" y="1870720"/>
            <a:ext cx="966368" cy="53670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Remotable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Object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21166" y="3277210"/>
            <a:ext cx="204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Pass-by-Value: Object Integration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59374" y="3711908"/>
            <a:ext cx="22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Pass-by-Reference: Proxy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83455" y="2764306"/>
            <a:ext cx="22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Message-based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Step 3: Configure Tomcat and Eclipse</a:t>
            </a:r>
            <a:r>
              <a:rPr lang="en-US" smtClean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The following tutorial shows how can you configure Tomcat and Eclipse: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>
                <a:hlinkClick r:id="rId3"/>
              </a:rPr>
              <a:t>http://www.eclipse.org/webtools/jst/components/ws/1.5/tutorials/InstallTomcat/InstallTomcat.html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086600" cy="609600"/>
          </a:xfrm>
        </p:spPr>
        <p:txBody>
          <a:bodyPr/>
          <a:lstStyle/>
          <a:p>
            <a:pPr marL="838200" indent="-838200"/>
            <a:r>
              <a:rPr lang="en-US" smtClean="0"/>
              <a:t>Step 4: Download and Configure Axis2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1600200"/>
          </a:xfrm>
        </p:spPr>
        <p:txBody>
          <a:bodyPr/>
          <a:lstStyle/>
          <a:p>
            <a:r>
              <a:rPr lang="en-US" dirty="0" smtClean="0"/>
              <a:t>Download Axis2 from </a:t>
            </a:r>
            <a:r>
              <a:rPr lang="en-US" dirty="0" smtClean="0">
                <a:hlinkClick r:id="rId3"/>
              </a:rPr>
              <a:t>http://ws.apache.org/axis2/download.cgi</a:t>
            </a:r>
            <a:r>
              <a:rPr lang="en-US" dirty="0" smtClean="0"/>
              <a:t>  </a:t>
            </a:r>
          </a:p>
          <a:p>
            <a:r>
              <a:rPr lang="en-US" dirty="0" smtClean="0"/>
              <a:t>Unzip the downloaded file and run: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533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943600" y="4572000"/>
            <a:ext cx="3810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52800"/>
            <a:ext cx="59626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391400" cy="609600"/>
          </a:xfrm>
        </p:spPr>
        <p:txBody>
          <a:bodyPr/>
          <a:lstStyle/>
          <a:p>
            <a:pPr marL="838200" indent="-838200"/>
            <a:r>
              <a:rPr lang="en-US" smtClean="0"/>
              <a:t>Step 4: Download and Configure Axis2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772400" cy="1371600"/>
          </a:xfrm>
        </p:spPr>
        <p:txBody>
          <a:bodyPr/>
          <a:lstStyle/>
          <a:p>
            <a:r>
              <a:rPr lang="en-US" smtClean="0"/>
              <a:t>In Eclipse, choose window-&gt;preferences-&gt;web services-&gt;axis2 preferences, specify the axis2 location as the following diagram shows.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943600" y="4572000"/>
            <a:ext cx="3810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06638"/>
            <a:ext cx="504825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82000" cy="1371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mtClean="0"/>
              <a:t>Creating a Complete SOC Application </a:t>
            </a:r>
            <a:br>
              <a:rPr lang="en-US" smtClean="0"/>
            </a:br>
            <a:r>
              <a:rPr lang="en-US" smtClean="0"/>
              <a:t>Using Eclipse, Axis2, and Tomcat</a:t>
            </a:r>
            <a:endParaRPr lang="en-US" sz="140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249488"/>
            <a:ext cx="6324600" cy="3694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rgbClr val="0000FF"/>
                </a:solidFill>
              </a:rPr>
              <a:t>Create a Web service in Java using Eclipse and Axis2</a:t>
            </a:r>
          </a:p>
          <a:p>
            <a:pPr>
              <a:lnSpc>
                <a:spcPct val="150000"/>
              </a:lnSpc>
            </a:pPr>
            <a:r>
              <a:rPr lang="en-US" smtClean="0"/>
              <a:t>Hosting the Web service in Tomcat and publishing the Web service in UDDI</a:t>
            </a:r>
          </a:p>
          <a:p>
            <a:pPr>
              <a:lnSpc>
                <a:spcPct val="150000"/>
              </a:lnSpc>
            </a:pPr>
            <a:r>
              <a:rPr lang="en-US" smtClean="0"/>
              <a:t>Create an application (client) that uses existing services</a:t>
            </a:r>
          </a:p>
          <a:p>
            <a:pPr>
              <a:lnSpc>
                <a:spcPct val="150000"/>
              </a:lnSpc>
            </a:pPr>
            <a:endParaRPr lang="en-US" smtClean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81000" y="1566863"/>
            <a:ext cx="8497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http://www.eclipse.org/webtools/community/tutorials/BottomUpAxis2WebService/bu_tutorial.html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371600" y="138113"/>
            <a:ext cx="7620000" cy="623887"/>
          </a:xfrm>
        </p:spPr>
        <p:txBody>
          <a:bodyPr/>
          <a:lstStyle/>
          <a:p>
            <a:r>
              <a:rPr lang="en-US" sz="2000" smtClean="0"/>
              <a:t>In Eclipse WTP: </a:t>
            </a:r>
            <a:br>
              <a:rPr lang="en-US" sz="2000" smtClean="0"/>
            </a:br>
            <a:r>
              <a:rPr lang="en-US" sz="2000" smtClean="0"/>
              <a:t>Open Window -&gt; Preferences -&gt; Web Services -&gt; Axis2 Emitter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3CC961-82C2-4719-923D-47F7CF3FD246}" type="slidenum">
              <a:rPr lang="en-US" smtClean="0">
                <a:solidFill>
                  <a:schemeClr val="tx2"/>
                </a:solidFill>
              </a:rPr>
              <a:pPr/>
              <a:t>54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4036" name="Picture 2" descr="http://www.eclipse.org/webtools/community/tutorials/BottomUpAxis2WebService/images/1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362825" cy="595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ight Arrow 5"/>
          <p:cNvSpPr>
            <a:spLocks noChangeArrowheads="1"/>
          </p:cNvSpPr>
          <p:nvPr/>
        </p:nvSpPr>
        <p:spPr bwMode="auto">
          <a:xfrm>
            <a:off x="685800" y="49530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Open File -&gt; New -&gt; Other... -&gt; Web -&gt; Dynamic Web Project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7108F3-B7CF-43FA-ABA6-040CBDC20679}" type="slidenum">
              <a:rPr lang="en-US" smtClean="0">
                <a:solidFill>
                  <a:schemeClr val="tx2"/>
                </a:solidFill>
              </a:rPr>
              <a:pPr/>
              <a:t>55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5060" name="Picture 2" descr="http://www.eclipse.org/webtools/community/tutorials/BottomUpAxis2WebService/images/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06463"/>
            <a:ext cx="6248400" cy="595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ight Arrow 7"/>
          <p:cNvSpPr>
            <a:spLocks noChangeArrowheads="1"/>
          </p:cNvSpPr>
          <p:nvPr/>
        </p:nvSpPr>
        <p:spPr bwMode="auto">
          <a:xfrm>
            <a:off x="1219200" y="41148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828675"/>
            <a:ext cx="71723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Select the configured Tomcat runtime as the target runtime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9349F6-D040-4A08-8F98-A7BA665529B7}" type="slidenum">
              <a:rPr lang="en-US" smtClean="0">
                <a:solidFill>
                  <a:schemeClr val="tx2"/>
                </a:solidFill>
              </a:rPr>
              <a:pPr/>
              <a:t>56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838200" y="34290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0" y="19335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myFirstAxisProject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2800" smtClean="0"/>
              <a:t>Select the Axis2 Web service facet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71FB35-6DE3-47A7-A99B-7F7EB6A73FFC}" type="slidenum">
              <a:rPr lang="en-US" smtClean="0">
                <a:solidFill>
                  <a:schemeClr val="tx2"/>
                </a:solidFill>
              </a:rPr>
              <a:pPr/>
              <a:t>57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7108" name="Picture 2" descr="http://www.eclipse.org/webtools/community/tutorials/BottomUpAxis2WebService/images/a3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76288"/>
            <a:ext cx="6977063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ight Arrow 5"/>
          <p:cNvSpPr>
            <a:spLocks noChangeArrowheads="1"/>
          </p:cNvSpPr>
          <p:nvPr/>
        </p:nvSpPr>
        <p:spPr bwMode="auto">
          <a:xfrm>
            <a:off x="685800" y="2286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8D669C-A5F9-44B4-B4B5-CAEA67D59BA5}" type="slidenum">
              <a:rPr lang="en-US" smtClean="0">
                <a:solidFill>
                  <a:schemeClr val="tx2"/>
                </a:solidFill>
              </a:rPr>
              <a:pPr/>
              <a:t>58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8131" name="Picture 2" descr="http://www.eclipse.org/webtools/community/tutorials/BottomUpAxis2WebService/images/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6225"/>
            <a:ext cx="906780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981200"/>
            <a:ext cx="4038600" cy="1600200"/>
          </a:xfrm>
        </p:spPr>
        <p:txBody>
          <a:bodyPr/>
          <a:lstStyle/>
          <a:p>
            <a:pPr algn="ctr"/>
            <a:r>
              <a:rPr lang="en-US" smtClean="0"/>
              <a:t>A dynamic Web Service Project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681F51-90AF-491E-BDAA-0AD0050A83C0}" type="slidenum">
              <a:rPr lang="en-US" smtClean="0">
                <a:solidFill>
                  <a:schemeClr val="tx2"/>
                </a:solidFill>
              </a:rPr>
              <a:pPr/>
              <a:t>59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9156" name="Picture 2" descr="http://www.eclipse.org/webtools/community/tutorials/BottomUpAxis2WebService/images/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06780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590800" y="3505200"/>
            <a:ext cx="403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 your Java code here</a:t>
            </a:r>
          </a:p>
        </p:txBody>
      </p:sp>
      <p:sp>
        <p:nvSpPr>
          <p:cNvPr id="7" name="Up Arrow 6"/>
          <p:cNvSpPr>
            <a:spLocks noChangeArrowheads="1"/>
          </p:cNvSpPr>
          <p:nvPr/>
        </p:nvSpPr>
        <p:spPr bwMode="auto">
          <a:xfrm>
            <a:off x="4267200" y="3048000"/>
            <a:ext cx="5334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Right Arrow 7"/>
          <p:cNvSpPr>
            <a:spLocks noChangeArrowheads="1"/>
          </p:cNvSpPr>
          <p:nvPr/>
        </p:nvSpPr>
        <p:spPr bwMode="auto">
          <a:xfrm>
            <a:off x="76200" y="2362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6A35B-3947-43C2-960C-F30D4E961ABA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.Net Remotable Object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0" y="2559050"/>
            <a:ext cx="14478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5000" y="4343400"/>
            <a:ext cx="6858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Proxy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2241550"/>
            <a:ext cx="2438400" cy="3200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6096000" y="4343400"/>
            <a:ext cx="1676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Marshal-by-</a:t>
            </a:r>
          </a:p>
          <a:p>
            <a:pPr algn="ctr"/>
            <a:r>
              <a:rPr lang="en-US"/>
              <a:t>Reference object</a:t>
            </a:r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5715000" y="2241550"/>
            <a:ext cx="2362200" cy="3200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2590800" y="4648200"/>
            <a:ext cx="3505200" cy="76200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6096000" y="3505200"/>
            <a:ext cx="1676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Marshal-by-</a:t>
            </a:r>
          </a:p>
          <a:p>
            <a:pPr algn="ctr"/>
            <a:r>
              <a:rPr lang="en-US"/>
              <a:t>value object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194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Client </a:t>
            </a:r>
          </a:p>
          <a:p>
            <a:pPr algn="ctr"/>
            <a:r>
              <a:rPr lang="en-US"/>
              <a:t>application domain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5905500" y="1631950"/>
            <a:ext cx="194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Sever </a:t>
            </a:r>
          </a:p>
          <a:p>
            <a:pPr algn="ctr"/>
            <a:r>
              <a:rPr lang="en-US"/>
              <a:t>application domain</a:t>
            </a: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1371600" y="3473450"/>
            <a:ext cx="1676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Object copied </a:t>
            </a:r>
          </a:p>
          <a:p>
            <a:pPr algn="ctr"/>
            <a:r>
              <a:rPr lang="en-US"/>
              <a:t>from server</a:t>
            </a:r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3048000" y="3702050"/>
            <a:ext cx="3048000" cy="228600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Channel</a:t>
            </a: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4083050" y="435768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Channel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82000" cy="1371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mtClean="0"/>
              <a:t>Creating a Complete SOC Application </a:t>
            </a:r>
            <a:br>
              <a:rPr lang="en-US" smtClean="0"/>
            </a:br>
            <a:r>
              <a:rPr lang="en-US" smtClean="0"/>
              <a:t>Using Eclipse, Axis2, and Tomcat</a:t>
            </a:r>
            <a:endParaRPr lang="en-US" sz="140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249488"/>
            <a:ext cx="6324600" cy="40751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Create a Web service in Java using Eclipse and Axis2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Hosting the Web service in Tomcat and publishing the Web service in UDDI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Create an application (client) that uses existing services</a:t>
            </a:r>
          </a:p>
          <a:p>
            <a:pPr>
              <a:lnSpc>
                <a:spcPct val="150000"/>
              </a:lnSpc>
              <a:defRPr/>
            </a:pPr>
            <a:endParaRPr lang="en-US" dirty="0" smtClean="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1000" y="1566863"/>
            <a:ext cx="8497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http://www.eclipse.org/webtools/community/tutorials/BottomUpAxis2WebService/bu_tutorial.html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1800" smtClean="0"/>
              <a:t>Open a WS: File -&gt; New -&gt; Other... -&gt; Web Services -&gt; Web Service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1168C9-4D9B-4A3E-90E9-DE55E2145932}" type="slidenum">
              <a:rPr lang="en-US" smtClean="0">
                <a:solidFill>
                  <a:schemeClr val="tx2"/>
                </a:solidFill>
              </a:rPr>
              <a:pPr/>
              <a:t>61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120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7086600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886200" y="6215063"/>
            <a:ext cx="381000" cy="4905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6200" y="1143000"/>
            <a:ext cx="3162300" cy="1524000"/>
          </a:xfrm>
        </p:spPr>
        <p:txBody>
          <a:bodyPr/>
          <a:lstStyle/>
          <a:p>
            <a:r>
              <a:rPr lang="en-US" smtClean="0"/>
              <a:t>Move the service scale to </a:t>
            </a:r>
            <a:br>
              <a:rPr lang="en-US" smtClean="0"/>
            </a:br>
            <a:r>
              <a:rPr lang="en-US" smtClean="0">
                <a:solidFill>
                  <a:srgbClr val="C00000"/>
                </a:solidFill>
              </a:rPr>
              <a:t>Start service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694B8-2888-4714-8D99-D8D4229FCBA9}" type="slidenum">
              <a:rPr lang="en-US" smtClean="0">
                <a:solidFill>
                  <a:schemeClr val="tx2"/>
                </a:solidFill>
              </a:rPr>
              <a:pPr/>
              <a:t>62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2228" name="Picture 2" descr="http://www.eclipse.org/webtools/community/tutorials/BottomUpAxis2WebService/images/c2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76200"/>
            <a:ext cx="47625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314700" y="1828800"/>
            <a:ext cx="495300" cy="3048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5562600" y="6324600"/>
            <a:ext cx="495300" cy="3048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Click on the Web Service runtime link to select the Axis2 runtime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FBA4E4-442A-4AD7-822F-85FC3AA9058B}" type="slidenum">
              <a:rPr lang="en-US" smtClean="0">
                <a:solidFill>
                  <a:schemeClr val="tx2"/>
                </a:solidFill>
              </a:rPr>
              <a:pPr/>
              <a:t>63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3252" name="Picture 2" descr="http://www.eclipse.org/webtools/community/tutorials/BottomUpAxis2WebService/images/c2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771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609600" y="3733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620000" cy="623888"/>
          </a:xfrm>
        </p:spPr>
        <p:txBody>
          <a:bodyPr/>
          <a:lstStyle/>
          <a:p>
            <a:r>
              <a:rPr lang="en-US" sz="2000" smtClean="0"/>
              <a:t>Click on the Start Server button. This will start the server runtime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579FFE-7E82-4B6B-9A18-644A1C6DE123}" type="slidenum">
              <a:rPr lang="en-US" smtClean="0">
                <a:solidFill>
                  <a:schemeClr val="tx2"/>
                </a:solidFill>
              </a:rPr>
              <a:pPr/>
              <a:t>64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427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295400"/>
            <a:ext cx="8505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>
            <a:spLocks noChangeArrowheads="1"/>
          </p:cNvSpPr>
          <p:nvPr/>
        </p:nvSpPr>
        <p:spPr bwMode="auto">
          <a:xfrm>
            <a:off x="5105400" y="4419600"/>
            <a:ext cx="6096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5953125"/>
            <a:ext cx="4983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The Tomcat server will be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Hosting the Service in Tomcat:</a:t>
            </a:r>
            <a:br>
              <a:rPr lang="en-US" sz="2000" smtClean="0"/>
            </a:br>
            <a:r>
              <a:rPr lang="en-US" sz="2000" smtClean="0"/>
              <a:t>Select Run -&gt; Run As -&gt; Run on Server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34FE25-8F33-442D-84E0-CBC0D4892885}" type="slidenum">
              <a:rPr lang="en-US" smtClean="0">
                <a:solidFill>
                  <a:schemeClr val="tx2"/>
                </a:solidFill>
              </a:rPr>
              <a:pPr/>
              <a:t>65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530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781800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990600" y="2209800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1143000" y="3429000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Publish the Service in an UDDI Registry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873FFD-8759-4284-874C-F24083FD6A09}" type="slidenum">
              <a:rPr lang="en-US" smtClean="0">
                <a:solidFill>
                  <a:schemeClr val="tx2"/>
                </a:solidFill>
              </a:rPr>
              <a:pPr/>
              <a:t>66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632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43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 rot="16200000">
            <a:off x="2712420" y="4226050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82000" cy="1371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mtClean="0"/>
              <a:t>Creating a Complete SOC Application </a:t>
            </a:r>
            <a:br>
              <a:rPr lang="en-US" smtClean="0"/>
            </a:br>
            <a:r>
              <a:rPr lang="en-US" smtClean="0"/>
              <a:t>Using Eclipse, Axis2, and Tomcat</a:t>
            </a:r>
            <a:endParaRPr lang="en-US" sz="140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57400"/>
            <a:ext cx="6324600" cy="41513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Create a Web service in Java using Eclipse and Axis2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Hosting the Web service in Tomcat and publishing the Web service in UDDI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Create an application (client) that uses existing services</a:t>
            </a:r>
          </a:p>
          <a:p>
            <a:pPr>
              <a:lnSpc>
                <a:spcPct val="150000"/>
              </a:lnSpc>
              <a:defRPr/>
            </a:pPr>
            <a:endParaRPr lang="en-US" dirty="0" smtClean="0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1000" y="1566863"/>
            <a:ext cx="8497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http://www.eclipse.org/webtools/community/tutorials/BottomUpAxis2WebService/bu_tutorial.html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Open File -&gt; New -&gt; Other... -&gt; Web Services -&gt; Web Service Client 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4BFC47-B912-4966-B491-A48948964DC5}" type="slidenum">
              <a:rPr lang="en-US" smtClean="0">
                <a:solidFill>
                  <a:schemeClr val="tx2"/>
                </a:solidFill>
              </a:rPr>
              <a:pPr/>
              <a:t>68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837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0866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838200" y="48006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572000"/>
            <a:ext cx="1600200" cy="2286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3962400" y="6172200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0259E-6 L 3.33333E-6 0.049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762000"/>
          </a:xfrm>
        </p:spPr>
        <p:txBody>
          <a:bodyPr/>
          <a:lstStyle/>
          <a:p>
            <a:r>
              <a:rPr lang="en-US" sz="2000" dirty="0" smtClean="0">
                <a:solidFill>
                  <a:srgbClr val="990000"/>
                </a:solidFill>
              </a:rPr>
              <a:t>Add Service Reference:</a:t>
            </a:r>
            <a:br>
              <a:rPr lang="en-US" sz="2000" dirty="0" smtClean="0">
                <a:solidFill>
                  <a:srgbClr val="990000"/>
                </a:solidFill>
              </a:rPr>
            </a:br>
            <a:r>
              <a:rPr lang="en-US" sz="2000" dirty="0" smtClean="0"/>
              <a:t>Paste the URL that was copied earlier into the service definition field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5D2FD-C1EC-492E-8D07-8E2D778DC607}" type="slidenum">
              <a:rPr lang="en-US" smtClean="0">
                <a:solidFill>
                  <a:schemeClr val="tx2"/>
                </a:solidFill>
              </a:rPr>
              <a:pPr/>
              <a:t>69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939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6294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>
            <a:spLocks noChangeArrowheads="1"/>
          </p:cNvSpPr>
          <p:nvPr/>
        </p:nvSpPr>
        <p:spPr bwMode="auto">
          <a:xfrm>
            <a:off x="7467600" y="2209800"/>
            <a:ext cx="11430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584D5F-902A-4A64-9727-8FAD2DB3767A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err="1" smtClean="0"/>
              <a:t>Remotable</a:t>
            </a:r>
            <a:r>
              <a:rPr lang="en-US" dirty="0" smtClean="0"/>
              <a:t> Class on </a:t>
            </a:r>
            <a:r>
              <a:rPr lang="en-US" dirty="0" smtClean="0">
                <a:solidFill>
                  <a:srgbClr val="990000"/>
                </a:solidFill>
              </a:rPr>
              <a:t>Server </a:t>
            </a:r>
            <a:r>
              <a:rPr lang="en-US" dirty="0"/>
              <a:t>(C#)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670" y="1228045"/>
            <a:ext cx="8480065" cy="523675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solidFill>
                  <a:srgbClr val="00B0F0"/>
                </a:solidFill>
                <a:latin typeface="Arial" charset="0"/>
              </a:rPr>
              <a:t>// Start this service on a server, e.g., localhost:1234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using System;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public class SvrClock : </a:t>
            </a:r>
            <a:r>
              <a:rPr lang="en-US" noProof="1" smtClean="0">
                <a:solidFill>
                  <a:srgbClr val="0000FF"/>
                </a:solidFill>
                <a:latin typeface="Arial" charset="0"/>
              </a:rPr>
              <a:t>MarshalByRefObject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    public string GetCurrentTime 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 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>
                <a:latin typeface="Arial" charset="0"/>
              </a:rPr>
              <a:t>	</a:t>
            </a:r>
            <a:r>
              <a:rPr lang="en-US" noProof="1" smtClean="0">
                <a:latin typeface="Arial" charset="0"/>
              </a:rPr>
              <a:t>	// Perform service required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>
                <a:latin typeface="Arial" charset="0"/>
              </a:rPr>
              <a:t>	</a:t>
            </a:r>
            <a:r>
              <a:rPr lang="en-US" noProof="1" smtClean="0">
                <a:latin typeface="Arial" charset="0"/>
              </a:rPr>
              <a:t>	return DateTime.Now.ToLongTimeString 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}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3E3486-161D-4F6E-8C80-E18792825003}" type="slidenum">
              <a:rPr lang="en-US" smtClean="0">
                <a:solidFill>
                  <a:schemeClr val="tx2"/>
                </a:solidFill>
              </a:rPr>
              <a:pPr/>
              <a:t>70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60420" name="Picture 4" descr="http://www.eclipse.org/webtools/community/tutorials/BottomUpAxis2WebService/images/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0"/>
            <a:ext cx="88757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514600" y="3429000"/>
            <a:ext cx="1371600" cy="609600"/>
          </a:xfrm>
          <a:prstGeom prst="wedgeRectCallout">
            <a:avLst>
              <a:gd name="adj1" fmla="val 106269"/>
              <a:gd name="adj2" fmla="val -112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Proxy</a:t>
            </a:r>
            <a:r>
              <a:rPr lang="en-US"/>
              <a:t> to the Web service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304800" y="21336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648200" y="3124200"/>
            <a:ext cx="14478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17FBEE-4674-4D7F-A581-702E493E923C}" type="slidenum">
              <a:rPr lang="en-US" smtClean="0">
                <a:solidFill>
                  <a:schemeClr val="tx2"/>
                </a:solidFill>
              </a:rPr>
              <a:pPr/>
              <a:t>71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928688"/>
            <a:ext cx="8650287" cy="5776912"/>
          </a:xfrm>
        </p:spPr>
        <p:txBody>
          <a:bodyPr/>
          <a:lstStyle/>
          <a:p>
            <a:pPr marL="465138" indent="-465138" eaLnBrk="1" hangingPunct="1"/>
            <a:r>
              <a:rPr lang="en-US" dirty="0" smtClean="0"/>
              <a:t>Overview of SOC Development Environments</a:t>
            </a:r>
          </a:p>
          <a:p>
            <a:pPr marL="465138" indent="-465138" eaLnBrk="1" hangingPunct="1"/>
            <a:r>
              <a:rPr lang="en-US" b="1" dirty="0" smtClean="0"/>
              <a:t>Service provision and hosting</a:t>
            </a:r>
            <a:r>
              <a:rPr lang="en-US" dirty="0" smtClean="0"/>
              <a:t>: Use ASP </a:t>
            </a:r>
            <a:r>
              <a:rPr lang="en-US" dirty="0" err="1" smtClean="0"/>
              <a:t>.Net</a:t>
            </a:r>
            <a:r>
              <a:rPr lang="en-US" dirty="0" smtClean="0"/>
              <a:t> to develop C# based Web Services and host them IIS.</a:t>
            </a:r>
          </a:p>
          <a:p>
            <a:pPr marL="465138" indent="-465138" eaLnBrk="1" hangingPunct="1"/>
            <a:r>
              <a:rPr lang="en-US" b="1" dirty="0" smtClean="0"/>
              <a:t>Service broker</a:t>
            </a:r>
            <a:r>
              <a:rPr lang="en-US" dirty="0" smtClean="0"/>
              <a:t>: UDDI Data Models / Data Structures</a:t>
            </a:r>
          </a:p>
          <a:p>
            <a:pPr marL="465138" indent="-465138" eaLnBrk="1" hangingPunct="1"/>
            <a:r>
              <a:rPr lang="en-US" b="1" dirty="0" smtClean="0"/>
              <a:t>Service requester</a:t>
            </a:r>
            <a:r>
              <a:rPr lang="en-US" dirty="0" smtClean="0"/>
              <a:t>: Use ASP </a:t>
            </a:r>
            <a:r>
              <a:rPr lang="en-US" dirty="0" err="1" smtClean="0"/>
              <a:t>.Net</a:t>
            </a:r>
            <a:r>
              <a:rPr lang="en-US" dirty="0" smtClean="0"/>
              <a:t> to develop Web services-based applications</a:t>
            </a:r>
          </a:p>
          <a:p>
            <a:pPr marL="465138" indent="-465138" eaLnBrk="1" hangingPunct="1"/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Remoting</a:t>
            </a:r>
            <a:endParaRPr lang="en-US" dirty="0" smtClean="0"/>
          </a:p>
          <a:p>
            <a:pPr marL="465138" indent="-465138" eaLnBrk="1" hangingPunct="1"/>
            <a:r>
              <a:rPr lang="en-US" dirty="0" smtClean="0"/>
              <a:t>AJAX Dynamic Web Programming</a:t>
            </a:r>
          </a:p>
          <a:p>
            <a:pPr marL="465138" indent="-465138" eaLnBrk="1" hangingPunct="1"/>
            <a:r>
              <a:rPr lang="en-US" dirty="0" smtClean="0"/>
              <a:t>Java-Based Web services and Web Application Development Environments</a:t>
            </a:r>
          </a:p>
          <a:p>
            <a:pPr marL="865188" lvl="1" indent="-465138" eaLnBrk="1" hangingPunct="1"/>
            <a:r>
              <a:rPr lang="en-US" dirty="0" smtClean="0"/>
              <a:t>As service provider</a:t>
            </a:r>
          </a:p>
          <a:p>
            <a:pPr marL="865188" lvl="1" indent="-465138" eaLnBrk="1" hangingPunct="1"/>
            <a:r>
              <a:rPr lang="en-US" dirty="0" smtClean="0"/>
              <a:t>As service requester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ular Callout 8"/>
          <p:cNvSpPr/>
          <p:nvPr/>
        </p:nvSpPr>
        <p:spPr bwMode="auto">
          <a:xfrm>
            <a:off x="5562600" y="6019800"/>
            <a:ext cx="2286000" cy="685800"/>
          </a:xfrm>
          <a:prstGeom prst="wedgeRectCallout">
            <a:avLst>
              <a:gd name="adj1" fmla="val -107366"/>
              <a:gd name="adj2" fmla="val -14372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Does it generate a real object or a proxy</a:t>
            </a:r>
            <a:r>
              <a:rPr lang="en-US" sz="2400" dirty="0"/>
              <a:t>?</a:t>
            </a:r>
            <a:endParaRPr lang="en-US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FF29A0-4A3C-4D63-8669-FC6C3FEDDC3D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990000"/>
                </a:solidFill>
              </a:rPr>
              <a:t>Client</a:t>
            </a:r>
            <a:r>
              <a:rPr lang="en-US" sz="2800" dirty="0" smtClean="0"/>
              <a:t> Accessing a </a:t>
            </a:r>
            <a:r>
              <a:rPr lang="en-US" sz="2800" dirty="0" err="1" smtClean="0"/>
              <a:t>Remotable</a:t>
            </a:r>
            <a:r>
              <a:rPr lang="en-US" sz="2800" dirty="0" smtClean="0"/>
              <a:t> Class on Server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990600"/>
            <a:ext cx="8574087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using System;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using System.Runtime.Remoting;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using System.Runtime.Remoting.Channels;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using System.Runtime.Remoting.Channels.Tcp;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class MyApp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noProof="1" smtClean="0">
                <a:latin typeface="Arial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static void Main ()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noProof="1" smtClean="0">
                <a:latin typeface="Arial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TcpClientChannel channel = new TcpClientChannel 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ChannelServices.RegisterChannel (channel);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RemotingConfiguration.RegisterWellKnownClientType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    (typeof (SvrClock), "</a:t>
            </a:r>
            <a:r>
              <a:rPr lang="en-US" sz="2400" noProof="1" smtClean="0">
                <a:solidFill>
                  <a:srgbClr val="0000FF"/>
                </a:solidFill>
                <a:latin typeface="Arial" charset="0"/>
              </a:rPr>
              <a:t>tcp://localhost:1234/SvrClock</a:t>
            </a:r>
            <a:r>
              <a:rPr lang="en-US" sz="2400" noProof="1" smtClean="0">
                <a:latin typeface="Arial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SvrClock </a:t>
            </a:r>
            <a:r>
              <a:rPr lang="en-US" sz="2400" noProof="1" smtClean="0">
                <a:solidFill>
                  <a:srgbClr val="990000"/>
                </a:solidFill>
                <a:latin typeface="Arial" charset="0"/>
              </a:rPr>
              <a:t>myClock</a:t>
            </a:r>
            <a:r>
              <a:rPr lang="en-US" sz="2400" noProof="1" smtClean="0">
                <a:latin typeface="Arial" charset="0"/>
              </a:rPr>
              <a:t> = new SvrClock 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Console.WriteLine (</a:t>
            </a:r>
            <a:r>
              <a:rPr lang="en-US" sz="2400" noProof="1" smtClean="0">
                <a:solidFill>
                  <a:srgbClr val="990000"/>
                </a:solidFill>
                <a:latin typeface="Arial" charset="0"/>
              </a:rPr>
              <a:t>myClock</a:t>
            </a:r>
            <a:r>
              <a:rPr lang="en-US" sz="2400" noProof="1" smtClean="0">
                <a:latin typeface="Arial" charset="0"/>
              </a:rPr>
              <a:t>.GetCurrentTime ());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}</a:t>
            </a:r>
            <a:endParaRPr lang="en-US" sz="2400" dirty="0" smtClean="0">
              <a:latin typeface="Arial" charset="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6200" y="3352800"/>
            <a:ext cx="990600" cy="304800"/>
          </a:xfrm>
          <a:prstGeom prst="wedgeRoundRectCallout">
            <a:avLst>
              <a:gd name="adj1" fmla="val 67463"/>
              <a:gd name="adj2" fmla="val 26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Create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76200" y="3733800"/>
            <a:ext cx="990600" cy="304800"/>
          </a:xfrm>
          <a:prstGeom prst="wedgeRoundRectCallout">
            <a:avLst>
              <a:gd name="adj1" fmla="val 67463"/>
              <a:gd name="adj2" fmla="val 26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Register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200" y="4114800"/>
            <a:ext cx="990600" cy="304800"/>
          </a:xfrm>
          <a:prstGeom prst="wedgeRoundRectCallout">
            <a:avLst>
              <a:gd name="adj1" fmla="val 67463"/>
              <a:gd name="adj2" fmla="val 26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Bind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6200" y="4719638"/>
            <a:ext cx="990600" cy="538162"/>
          </a:xfrm>
          <a:prstGeom prst="wedgeRoundRectCallout">
            <a:avLst>
              <a:gd name="adj1" fmla="val 65292"/>
              <a:gd name="adj2" fmla="val 3462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Create proxy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90488" y="5400675"/>
            <a:ext cx="990600" cy="304800"/>
          </a:xfrm>
          <a:prstGeom prst="wedgeRoundRectCallout">
            <a:avLst>
              <a:gd name="adj1" fmla="val 67463"/>
              <a:gd name="adj2" fmla="val 26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Access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545270" y="924465"/>
            <a:ext cx="2428641" cy="685800"/>
          </a:xfrm>
          <a:prstGeom prst="wedgeRectCallout">
            <a:avLst>
              <a:gd name="adj1" fmla="val -54727"/>
              <a:gd name="adj2" fmla="val 110636"/>
            </a:avLst>
          </a:prstGeom>
          <a:solidFill>
            <a:srgbClr val="FFFFCC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smtClean="0"/>
              <a:t>The program need to run at admin mode.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69288" cy="33893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200" dirty="0" smtClean="0"/>
              <a:t>What is the difference between a </a:t>
            </a:r>
            <a:r>
              <a:rPr lang="en-US" sz="3200" b="1" dirty="0" smtClean="0">
                <a:solidFill>
                  <a:srgbClr val="C00000"/>
                </a:solidFill>
              </a:rPr>
              <a:t>Marshal-by-reference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object and a </a:t>
            </a:r>
            <a:r>
              <a:rPr lang="en-US" sz="3200" b="1" dirty="0" smtClean="0">
                <a:solidFill>
                  <a:srgbClr val="C00000"/>
                </a:solidFill>
              </a:rPr>
              <a:t>Web service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EBBD3D-2089-4C84-811B-E6CDB46F86D0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9220" name="Picture 8" descr="C:\Users\yinong\AppData\Local\Microsoft\Windows\Temporary Internet Files\Content.IE5\SMR9LCV9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76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17909</TotalTime>
  <Words>2522</Words>
  <Application>Microsoft Office PowerPoint</Application>
  <PresentationFormat>On-screen Show (4:3)</PresentationFormat>
  <Paragraphs>616</Paragraphs>
  <Slides>71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Blends</vt:lpstr>
      <vt:lpstr>Other Web Service and Application Development Platforms</vt:lpstr>
      <vt:lpstr>SOC Software Development Environments</vt:lpstr>
      <vt:lpstr>Remotable and Nonremotable Objects </vt:lpstr>
      <vt:lpstr>Remotable Objects (Distributable Objects)</vt:lpstr>
      <vt:lpstr>Distributed Computing Using Remotable Objects</vt:lpstr>
      <vt:lpstr>.Net Remotable Object</vt:lpstr>
      <vt:lpstr>A Remotable Class on Server (C#)</vt:lpstr>
      <vt:lpstr>A Client Accessing a Remotable Class on Server</vt:lpstr>
      <vt:lpstr>PowerPoint Presentation</vt:lpstr>
      <vt:lpstr>Web Services vs. Remotable Objects</vt:lpstr>
      <vt:lpstr>Java Remote Method Invocation (RMI)</vt:lpstr>
      <vt:lpstr>Java RMI Example (Remote Service)</vt:lpstr>
      <vt:lpstr>Java RMI Example (Client)</vt:lpstr>
      <vt:lpstr>AJAX Programming</vt:lpstr>
      <vt:lpstr>AJAX Programming</vt:lpstr>
      <vt:lpstr>How Does a Normal Server Page Work?</vt:lpstr>
      <vt:lpstr>Example of an AJAX Application</vt:lpstr>
      <vt:lpstr>Sample JavaScript to Call the Server Side Service http://developer.mozilla.org/en/docs/AJAX:Getting_Started</vt:lpstr>
      <vt:lpstr>Contd.</vt:lpstr>
      <vt:lpstr>Drawbacks of AJAX Programming</vt:lpstr>
      <vt:lpstr>AJAX Programming on ASP .Net</vt:lpstr>
      <vt:lpstr>Installing AJAX Control Toolkit</vt:lpstr>
      <vt:lpstr>AJAX Programming under ASP .Net</vt:lpstr>
      <vt:lpstr>ASPX Source Code behind GUI Design</vt:lpstr>
      <vt:lpstr>C# Code behind the Button</vt:lpstr>
      <vt:lpstr>Java-Based Web Services Development Environments</vt:lpstr>
      <vt:lpstr>ASP .Net versus Java-based SOC  Development Environments</vt:lpstr>
      <vt:lpstr>Using NetBeans</vt:lpstr>
      <vt:lpstr>Getting Started with NetBeans: New Project</vt:lpstr>
      <vt:lpstr>Getting Started with NetBeans: Name and Location</vt:lpstr>
      <vt:lpstr>Getting Started with NetBeans: Add New Package</vt:lpstr>
      <vt:lpstr>Getting Started with NetBeans: Add New Class</vt:lpstr>
      <vt:lpstr>Getting Started with NetBeans: Write Code</vt:lpstr>
      <vt:lpstr>Configure NetBeans for Web Services</vt:lpstr>
      <vt:lpstr>Creating Web Services Using Java EE</vt:lpstr>
      <vt:lpstr>Add an Operation in a Web Service </vt:lpstr>
      <vt:lpstr>Write Code for the Operation</vt:lpstr>
      <vt:lpstr>What is Axis2?</vt:lpstr>
      <vt:lpstr>Further Features of Axis2</vt:lpstr>
      <vt:lpstr>The Predecessor of Axis2</vt:lpstr>
      <vt:lpstr>Improvements in Axis2</vt:lpstr>
      <vt:lpstr>The New SOAP Object Model in Axis2</vt:lpstr>
      <vt:lpstr>Better Support for Message Exchange</vt:lpstr>
      <vt:lpstr>RPC versus WS Remote Invocation </vt:lpstr>
      <vt:lpstr>Hot Deployment Model in Axis2</vt:lpstr>
      <vt:lpstr>Java Web Service Development Using Apache Tomcat, Eclipse, and Axis2 </vt:lpstr>
      <vt:lpstr>Download: http://tomcat.apache.org/download-60.cgi</vt:lpstr>
      <vt:lpstr>Installation / Setup Wizard</vt:lpstr>
      <vt:lpstr>Stepe 2: Download Eclipse IDE for Java EE</vt:lpstr>
      <vt:lpstr>Step 3: Configure Tomcat and Eclipse </vt:lpstr>
      <vt:lpstr>Step 4: Download and Configure Axis2</vt:lpstr>
      <vt:lpstr>Step 4: Download and Configure Axis2</vt:lpstr>
      <vt:lpstr>Creating a Complete SOC Application  Using Eclipse, Axis2, and Tomcat</vt:lpstr>
      <vt:lpstr>In Eclipse WTP:  Open Window -&gt; Preferences -&gt; Web Services -&gt; Axis2 Emitter</vt:lpstr>
      <vt:lpstr>Open File -&gt; New -&gt; Other... -&gt; Web -&gt; Dynamic Web Project</vt:lpstr>
      <vt:lpstr>Select the configured Tomcat runtime as the target runtime</vt:lpstr>
      <vt:lpstr>Select the Axis2 Web service facet</vt:lpstr>
      <vt:lpstr>A dynamic Web Service Project is Created</vt:lpstr>
      <vt:lpstr>PowerPoint Presentation</vt:lpstr>
      <vt:lpstr>Creating a Complete SOC Application  Using Eclipse, Axis2, and Tomcat</vt:lpstr>
      <vt:lpstr>Open a WS: File -&gt; New -&gt; Other... -&gt; Web Services -&gt; Web Service</vt:lpstr>
      <vt:lpstr>Move the service scale to  Start service</vt:lpstr>
      <vt:lpstr>Click on the Web Service runtime link to select the Axis2 runtime</vt:lpstr>
      <vt:lpstr>Click on the Start Server button. This will start the server runtime</vt:lpstr>
      <vt:lpstr>Hosting the Service in Tomcat: Select Run -&gt; Run As -&gt; Run on Server</vt:lpstr>
      <vt:lpstr>Publish the Service in an UDDI Registry</vt:lpstr>
      <vt:lpstr>Creating a Complete SOC Application  Using Eclipse, Axis2, and Tomcat</vt:lpstr>
      <vt:lpstr>Open File -&gt; New -&gt; Other... -&gt; Web Services -&gt; Web Service Client </vt:lpstr>
      <vt:lpstr>Add Service Reference: Paste the URL that was copied earlier into the service definition field</vt:lpstr>
      <vt:lpstr>PowerPoint Presentation</vt:lpstr>
      <vt:lpstr>SUMMARY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1306</cp:revision>
  <dcterms:created xsi:type="dcterms:W3CDTF">2005-09-17T18:09:54Z</dcterms:created>
  <dcterms:modified xsi:type="dcterms:W3CDTF">2014-09-30T15:28:46Z</dcterms:modified>
</cp:coreProperties>
</file>