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484" r:id="rId2"/>
    <p:sldId id="525" r:id="rId3"/>
    <p:sldId id="524" r:id="rId4"/>
    <p:sldId id="713" r:id="rId5"/>
    <p:sldId id="489" r:id="rId6"/>
    <p:sldId id="492" r:id="rId7"/>
    <p:sldId id="669" r:id="rId8"/>
    <p:sldId id="737" r:id="rId9"/>
    <p:sldId id="712" r:id="rId10"/>
    <p:sldId id="753" r:id="rId11"/>
    <p:sldId id="748" r:id="rId12"/>
    <p:sldId id="740" r:id="rId13"/>
    <p:sldId id="741" r:id="rId14"/>
    <p:sldId id="742" r:id="rId15"/>
    <p:sldId id="743" r:id="rId16"/>
    <p:sldId id="744" r:id="rId17"/>
    <p:sldId id="747" r:id="rId18"/>
    <p:sldId id="754" r:id="rId19"/>
    <p:sldId id="696" r:id="rId20"/>
    <p:sldId id="697" r:id="rId21"/>
    <p:sldId id="698" r:id="rId22"/>
    <p:sldId id="734" r:id="rId23"/>
    <p:sldId id="700" r:id="rId24"/>
    <p:sldId id="701" r:id="rId25"/>
    <p:sldId id="702" r:id="rId26"/>
    <p:sldId id="703" r:id="rId27"/>
    <p:sldId id="704" r:id="rId28"/>
    <p:sldId id="705" r:id="rId29"/>
    <p:sldId id="752" r:id="rId30"/>
    <p:sldId id="755" r:id="rId31"/>
    <p:sldId id="749" r:id="rId32"/>
    <p:sldId id="750" r:id="rId33"/>
    <p:sldId id="751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11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CC"/>
    <a:srgbClr val="0000FF"/>
    <a:srgbClr val="008000"/>
    <a:srgbClr val="CCECFF"/>
    <a:srgbClr val="FF990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86312" autoAdjust="0"/>
  </p:normalViewPr>
  <p:slideViewPr>
    <p:cSldViewPr snapToObjects="1">
      <p:cViewPr varScale="1">
        <p:scale>
          <a:sx n="81" d="100"/>
          <a:sy n="81" d="100"/>
        </p:scale>
        <p:origin x="-102" y="-102"/>
      </p:cViewPr>
      <p:guideLst>
        <p:guide orient="horz" pos="4311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880F2AF6-D91B-4950-A835-C8F9FBEE4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3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02159D9-4B13-4BB9-9F7E-FCAB24F66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42ABC2-54DE-4588-B4E2-9CE3C4202E8C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0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362408-223C-41E3-B319-84340DE3492C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45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E03C036-0C9E-42CB-8B6C-F47C2E9861C0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2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A3A50A-15EE-44FF-972E-97E36098F862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698496-FBAA-4E88-A976-A40C9163BDD1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4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D75B98-A2D9-4E65-BF3B-2A32C6FC3F5D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769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4F8D00-529F-481C-8A7F-DF7A79B45AC1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4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C0B71E-9E51-4401-8DAB-5D6EA5DDF5AB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59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A60A72-962F-4C66-A285-FF6E99D2E6AD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48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98DADB-E17F-41E4-94D4-4CCC39E9A176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03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564DE3-356C-43AC-8A5D-F7553E23B6C7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1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4E5380-FDC2-40EF-B5C3-1A1BE66C64B0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18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E12630B-9DB2-4257-BD63-753DA5129637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93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0ACE352-309B-40C9-BC6B-DBF0897E8E0C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24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6D90B-3B64-4936-9093-05EA38F3D706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3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C50F6A-4F7E-4EAE-B188-D664D1E667E0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51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16ECD4-A7F2-42DE-B07E-C204B7DEB33A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887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7D1403-6FAD-4935-B9FE-6BA633BE98A3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98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419E1C-857A-49AC-A943-63474F7D6A35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32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88444-3AD1-4906-A64A-6239B00880AA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0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0264A8-F134-40DD-8187-C85841DCB900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63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45C750-F173-406F-B61E-68D981987289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D194898-8086-42EA-AD77-4218BD481594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12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631594-1D64-4997-8697-4AB32B0EC605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4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DF171C-60AC-4EC9-A782-57F6AEB83BD0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53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186F9-3029-4DFE-A60F-6D51E235C90C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4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98DADB-E17F-41E4-94D4-4CCC39E9A176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0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61A72-DA96-406C-B00A-5156B9C41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2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FA2D-7861-46DE-AC72-33C45F6836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0ECB8-BB57-4FE7-936C-1E527128D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0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DECE7-C59E-4760-80BB-63DA8C09A8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96CB-D991-4D28-805D-2032DD59BD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085F-84E2-47D8-93F2-489818D21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9A02F-04B2-4C1C-8395-04FE6D8BD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2C11B-B292-4C90-8B2E-12193D47E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0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A6BDD-A9D7-4EF0-A045-3FC9F9AEF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5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E651A-A0E6-4AB7-A4B8-5BEB5F617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2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129C4F6-B624-4ED2-B5CD-6BDCBD15B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enus.eas.asu.edu/wsrepository/Services/FileService/service.svc" TargetMode="External"/><Relationship Id="rId4" Type="http://schemas.openxmlformats.org/officeDocument/2006/relationships/hyperlink" Target="http://venus.eas.asu.edu/wsrepository/Services/FileServiceTryIt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venus.eas.asu.edu/WSRepository/Services/BasicThree/Service.asmx" TargetMode="External"/><Relationship Id="rId2" Type="http://schemas.openxmlformats.org/officeDocument/2006/relationships/hyperlink" Target="http://venus.eas.asu.edu/WSRepository/Services/BasicThreeSvc/Service.sv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760D12-593B-4C0E-8694-4E7A0F05B0EF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017713" y="76200"/>
            <a:ext cx="627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eaLnBrk="1" hangingPunct="1"/>
            <a:r>
              <a:rPr lang="en-US" sz="3600" b="1">
                <a:solidFill>
                  <a:schemeClr val="tx2"/>
                </a:solidFill>
              </a:rPr>
              <a:t>As an Application Builder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762000" y="849313"/>
            <a:ext cx="7807325" cy="113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dirty="0"/>
              <a:t>Develop Windows Applications or 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Web </a:t>
            </a:r>
            <a:r>
              <a:rPr lang="en-US" sz="2800" b="1" dirty="0" smtClean="0">
                <a:solidFill>
                  <a:schemeClr val="tx2"/>
                </a:solidFill>
              </a:rPr>
              <a:t>Applications </a:t>
            </a:r>
            <a:r>
              <a:rPr lang="en-US" sz="2800" b="1" dirty="0">
                <a:solidFill>
                  <a:schemeClr val="tx2"/>
                </a:solidFill>
              </a:rPr>
              <a:t>Using ASP </a:t>
            </a:r>
            <a:r>
              <a:rPr lang="en-US" sz="2800" b="1" dirty="0" err="1">
                <a:solidFill>
                  <a:schemeClr val="tx2"/>
                </a:solidFill>
              </a:rPr>
              <a:t>.Net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H="1">
            <a:off x="1903076" y="3971260"/>
            <a:ext cx="1319212" cy="998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Freeform 5"/>
          <p:cNvSpPr>
            <a:spLocks/>
          </p:cNvSpPr>
          <p:nvPr/>
        </p:nvSpPr>
        <p:spPr bwMode="auto">
          <a:xfrm>
            <a:off x="3100051" y="3610897"/>
            <a:ext cx="1858962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Freeform 6"/>
          <p:cNvSpPr>
            <a:spLocks/>
          </p:cNvSpPr>
          <p:nvPr/>
        </p:nvSpPr>
        <p:spPr bwMode="auto">
          <a:xfrm>
            <a:off x="3100051" y="3610897"/>
            <a:ext cx="1858962" cy="663575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Freeform 7"/>
          <p:cNvSpPr>
            <a:spLocks/>
          </p:cNvSpPr>
          <p:nvPr/>
        </p:nvSpPr>
        <p:spPr bwMode="auto">
          <a:xfrm>
            <a:off x="3512801" y="3861722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8"/>
          <p:cNvSpPr>
            <a:spLocks/>
          </p:cNvSpPr>
          <p:nvPr/>
        </p:nvSpPr>
        <p:spPr bwMode="auto">
          <a:xfrm>
            <a:off x="3512801" y="3861722"/>
            <a:ext cx="974725" cy="330200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Freeform 9"/>
          <p:cNvSpPr>
            <a:spLocks/>
          </p:cNvSpPr>
          <p:nvPr/>
        </p:nvSpPr>
        <p:spPr bwMode="auto">
          <a:xfrm>
            <a:off x="3512801" y="3912522"/>
            <a:ext cx="974725" cy="52388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3728701" y="3955385"/>
            <a:ext cx="603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3512801" y="3607722"/>
            <a:ext cx="10509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Service broker</a:t>
            </a:r>
            <a:endParaRPr lang="en-US" sz="1400"/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3728701" y="3955385"/>
            <a:ext cx="6175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sz="1400">
                <a:solidFill>
                  <a:srgbClr val="000000"/>
                </a:solidFill>
              </a:rPr>
              <a:t>Registry</a:t>
            </a:r>
            <a:endParaRPr lang="en-US" sz="1400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 flipV="1">
            <a:off x="2084051" y="4061747"/>
            <a:ext cx="1428750" cy="108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 flipV="1">
            <a:off x="4536738" y="4061747"/>
            <a:ext cx="1636713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6" name="Group 15"/>
          <p:cNvGrpSpPr>
            <a:grpSpLocks/>
          </p:cNvGrpSpPr>
          <p:nvPr/>
        </p:nvGrpSpPr>
        <p:grpSpPr bwMode="auto">
          <a:xfrm>
            <a:off x="5192376" y="4939635"/>
            <a:ext cx="1506537" cy="827087"/>
            <a:chOff x="3358" y="2181"/>
            <a:chExt cx="949" cy="521"/>
          </a:xfrm>
        </p:grpSpPr>
        <p:sp>
          <p:nvSpPr>
            <p:cNvPr id="25630" name="Freeform 1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17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3440" y="2197"/>
              <a:ext cx="750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 dirty="0"/>
                <a:t>Service provider</a:t>
              </a:r>
            </a:p>
          </p:txBody>
        </p:sp>
        <p:sp>
          <p:nvSpPr>
            <p:cNvPr id="25633" name="Freeform 1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20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21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2147483647 w 570"/>
                <a:gd name="T3" fmla="*/ 1194435 h 35"/>
                <a:gd name="T4" fmla="*/ 2147483647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solidFill>
              <a:srgbClr val="EAEAEA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/>
          </p:nvSpPr>
          <p:spPr bwMode="auto">
            <a:xfrm>
              <a:off x="3688" y="2480"/>
              <a:ext cx="339" cy="1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sz="1400"/>
                <a:t>Service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790238" y="4850735"/>
            <a:ext cx="2466975" cy="1057275"/>
            <a:chOff x="860" y="2214"/>
            <a:chExt cx="1004" cy="488"/>
          </a:xfrm>
        </p:grpSpPr>
        <p:sp>
          <p:nvSpPr>
            <p:cNvPr id="25623" name="Freeform 2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5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Rectangle 26"/>
            <p:cNvSpPr>
              <a:spLocks noChangeArrowheads="1"/>
            </p:cNvSpPr>
            <p:nvPr/>
          </p:nvSpPr>
          <p:spPr bwMode="auto">
            <a:xfrm>
              <a:off x="926" y="2215"/>
              <a:ext cx="733" cy="12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dirty="0">
                  <a:solidFill>
                    <a:schemeClr val="bg1"/>
                  </a:solidFill>
                </a:rPr>
                <a:t>Application builder</a:t>
              </a:r>
            </a:p>
          </p:txBody>
        </p:sp>
        <p:sp>
          <p:nvSpPr>
            <p:cNvPr id="25626" name="Freeform 2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28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29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712426748 w 116"/>
                <a:gd name="T1" fmla="*/ 23416540 h 219"/>
                <a:gd name="T2" fmla="*/ 0 w 116"/>
                <a:gd name="T3" fmla="*/ 11800373 h 219"/>
                <a:gd name="T4" fmla="*/ 712426748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solidFill>
              <a:srgbClr val="990000"/>
            </a:solidFill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Rectangle 30"/>
            <p:cNvSpPr>
              <a:spLocks noChangeArrowheads="1"/>
            </p:cNvSpPr>
            <p:nvPr/>
          </p:nvSpPr>
          <p:spPr bwMode="auto">
            <a:xfrm>
              <a:off x="1011" y="2395"/>
              <a:ext cx="517" cy="25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dirty="0" smtClean="0">
                  <a:solidFill>
                    <a:schemeClr val="bg1"/>
                  </a:solidFill>
                </a:rPr>
                <a:t>Application /</a:t>
              </a:r>
            </a:p>
            <a:p>
              <a:pPr eaLnBrk="1" hangingPunct="1"/>
              <a:r>
                <a:rPr lang="en-US" dirty="0" smtClean="0">
                  <a:solidFill>
                    <a:schemeClr val="bg1"/>
                  </a:solidFill>
                </a:rPr>
                <a:t>Client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5618" name="Line 31"/>
          <p:cNvSpPr>
            <a:spLocks noChangeShapeType="1"/>
          </p:cNvSpPr>
          <p:nvPr/>
        </p:nvSpPr>
        <p:spPr bwMode="auto">
          <a:xfrm flipV="1">
            <a:off x="2833351" y="5385722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Line 32"/>
          <p:cNvSpPr>
            <a:spLocks noChangeShapeType="1"/>
          </p:cNvSpPr>
          <p:nvPr/>
        </p:nvSpPr>
        <p:spPr bwMode="auto">
          <a:xfrm flipH="1">
            <a:off x="2833351" y="5538122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135498" y="2425035"/>
            <a:ext cx="2505075" cy="1529498"/>
          </a:xfrm>
          <a:prstGeom prst="wedgeRoundRectCallout">
            <a:avLst>
              <a:gd name="adj1" fmla="val -11952"/>
              <a:gd name="adj2" fmla="val 105432"/>
              <a:gd name="adj3" fmla="val 16667"/>
            </a:avLst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Web application is designed for end users, which </a:t>
            </a:r>
            <a:r>
              <a:rPr lang="en-US" dirty="0" smtClean="0"/>
              <a:t>provides human </a:t>
            </a:r>
            <a:r>
              <a:rPr lang="en-US" dirty="0">
                <a:solidFill>
                  <a:srgbClr val="990000"/>
                </a:solidFill>
              </a:rPr>
              <a:t>user interface</a:t>
            </a:r>
            <a:r>
              <a:rPr lang="en-US" dirty="0"/>
              <a:t>, such as GUI.</a:t>
            </a:r>
          </a:p>
        </p:txBody>
      </p:sp>
      <p:sp>
        <p:nvSpPr>
          <p:cNvPr id="35" name="Rounded Rectangular Callout 34"/>
          <p:cNvSpPr>
            <a:spLocks noChangeArrowheads="1"/>
          </p:cNvSpPr>
          <p:nvPr/>
        </p:nvSpPr>
        <p:spPr bwMode="auto">
          <a:xfrm>
            <a:off x="5078869" y="2015459"/>
            <a:ext cx="2868613" cy="1592263"/>
          </a:xfrm>
          <a:prstGeom prst="wedgeRoundRectCallout">
            <a:avLst>
              <a:gd name="adj1" fmla="val -1153"/>
              <a:gd name="adj2" fmla="val 13195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A Web service is designed for application builders, which </a:t>
            </a:r>
            <a:r>
              <a:rPr lang="en-US" dirty="0" smtClean="0"/>
              <a:t>provides application </a:t>
            </a:r>
            <a:r>
              <a:rPr lang="en-US" dirty="0"/>
              <a:t>programming interface (API) or service interface.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34651" y="5922297"/>
            <a:ext cx="6605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What is the difference between a </a:t>
            </a:r>
            <a:r>
              <a:rPr lang="en-US" dirty="0">
                <a:solidFill>
                  <a:srgbClr val="990000"/>
                </a:solidFill>
              </a:rPr>
              <a:t>Web application </a:t>
            </a:r>
            <a:r>
              <a:rPr lang="en-US" dirty="0"/>
              <a:t>and a </a:t>
            </a:r>
            <a:r>
              <a:rPr lang="en-US" dirty="0">
                <a:solidFill>
                  <a:srgbClr val="0000FF"/>
                </a:solidFill>
              </a:rPr>
              <a:t>Web service</a:t>
            </a:r>
            <a:r>
              <a:rPr lang="en-US" dirty="0"/>
              <a:t>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698913" y="4100334"/>
            <a:ext cx="2199102" cy="2440361"/>
            <a:chOff x="6600119" y="4047785"/>
            <a:chExt cx="2278735" cy="2998775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7152430" y="4047785"/>
              <a:ext cx="1726424" cy="71913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ASP 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.Net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services: </a:t>
              </a: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.</a:t>
              </a:r>
              <a:r>
                <a:rPr kumimoji="0" 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asmx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7152429" y="480073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services: </a:t>
              </a:r>
              <a:b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.svc</a:t>
              </a:r>
              <a:r>
                <a:rPr kumimoji="0" lang="en-US" sz="16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WSDL/SOAP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7152429" y="632742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Java services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1" name="Straight Arrow Connector 40"/>
            <p:cNvCxnSpPr>
              <a:endCxn id="38" idx="1"/>
            </p:cNvCxnSpPr>
            <p:nvPr/>
          </p:nvCxnSpPr>
          <p:spPr bwMode="auto">
            <a:xfrm flipV="1">
              <a:off x="6600119" y="4407355"/>
              <a:ext cx="552311" cy="127635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6600119" y="5207243"/>
              <a:ext cx="552311" cy="4551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endCxn id="40" idx="1"/>
            </p:cNvCxnSpPr>
            <p:nvPr/>
          </p:nvCxnSpPr>
          <p:spPr bwMode="auto">
            <a:xfrm>
              <a:off x="6600119" y="5644857"/>
              <a:ext cx="552310" cy="10421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Rounded Rectangle 43"/>
            <p:cNvSpPr/>
            <p:nvPr/>
          </p:nvSpPr>
          <p:spPr bwMode="auto">
            <a:xfrm>
              <a:off x="7133270" y="5568472"/>
              <a:ext cx="1726425" cy="719138"/>
            </a:xfrm>
            <a:prstGeom prst="round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WCF services: </a:t>
              </a:r>
              <a:b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</a:b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RESTful</a:t>
              </a:r>
            </a:p>
          </p:txBody>
        </p:sp>
        <p:cxnSp>
          <p:nvCxnSpPr>
            <p:cNvPr id="45" name="Straight Arrow Connector 44"/>
            <p:cNvCxnSpPr>
              <a:endCxn id="44" idx="1"/>
            </p:cNvCxnSpPr>
            <p:nvPr/>
          </p:nvCxnSpPr>
          <p:spPr bwMode="auto">
            <a:xfrm>
              <a:off x="6600119" y="5662415"/>
              <a:ext cx="533151" cy="2656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4" grpId="0"/>
      <p:bldP spid="4" grpId="1"/>
      <p:bldP spid="4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Binding vs. Dynamic </a:t>
            </a:r>
            <a:r>
              <a:rPr lang="en-US" dirty="0"/>
              <a:t>Binding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5" y="1076255"/>
            <a:ext cx="8405523" cy="5056259"/>
          </a:xfrm>
        </p:spPr>
        <p:txBody>
          <a:bodyPr/>
          <a:lstStyle/>
          <a:p>
            <a:r>
              <a:rPr lang="en-US" dirty="0" smtClean="0"/>
              <a:t>In object-oriented programming, dynamic binding allows a method call to be bound to the initial address of a method at run time, instead of at compilation time. </a:t>
            </a:r>
          </a:p>
          <a:p>
            <a:pPr lvl="1"/>
            <a:r>
              <a:rPr lang="en-US" dirty="0" smtClean="0"/>
              <a:t>The method must be a virtual method, to allow the child class to redefine the method.</a:t>
            </a:r>
          </a:p>
          <a:p>
            <a:r>
              <a:rPr lang="en-US" dirty="0" smtClean="0"/>
              <a:t>In service-oriented programming, </a:t>
            </a:r>
            <a:r>
              <a:rPr lang="en-US" dirty="0"/>
              <a:t>dynamic </a:t>
            </a:r>
            <a:r>
              <a:rPr lang="en-US" dirty="0" smtClean="0"/>
              <a:t>binding, also called </a:t>
            </a:r>
            <a:r>
              <a:rPr lang="en-US" dirty="0" smtClean="0">
                <a:solidFill>
                  <a:srgbClr val="0000FF"/>
                </a:solidFill>
              </a:rPr>
              <a:t>dynamic proxy</a:t>
            </a:r>
            <a:r>
              <a:rPr lang="en-US" dirty="0" smtClean="0"/>
              <a:t>, allows </a:t>
            </a:r>
            <a:r>
              <a:rPr lang="en-US" dirty="0"/>
              <a:t>a </a:t>
            </a:r>
            <a:r>
              <a:rPr lang="en-US" dirty="0" smtClean="0"/>
              <a:t>service to </a:t>
            </a:r>
            <a:r>
              <a:rPr lang="en-US" dirty="0"/>
              <a:t>be bound to </a:t>
            </a:r>
            <a:r>
              <a:rPr lang="en-US" dirty="0" smtClean="0"/>
              <a:t>an application at </a:t>
            </a:r>
            <a:r>
              <a:rPr lang="en-US" dirty="0"/>
              <a:t>run time, instead of at compilation </a:t>
            </a:r>
            <a:r>
              <a:rPr lang="en-US" dirty="0" smtClean="0"/>
              <a:t>time.</a:t>
            </a:r>
          </a:p>
          <a:p>
            <a:pPr lvl="1"/>
            <a:r>
              <a:rPr lang="en-US" dirty="0"/>
              <a:t>Do we need dynamic proxy?</a:t>
            </a:r>
          </a:p>
          <a:p>
            <a:pPr lvl="1"/>
            <a:r>
              <a:rPr lang="en-US" dirty="0" smtClean="0"/>
              <a:t>Can we choose service and bind service at 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6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Business Logic is a Necessity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925" y="1379835"/>
            <a:ext cx="3567065" cy="508496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http://www.usarlines.webservice?wsdl</a:t>
            </a:r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www.swarlines.webservice?wsdl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www.unitedarlines.webservice?wsdl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www.usdeltaarlines.webservice?wsdl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www.lufthansaarlines.webservice?wsdl</a:t>
            </a:r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www.hilton.webservice?wsdl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www.doubletree.webservice?wsdl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www.daysin.webservice?wsdl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www.fourseason.webservice?wsdl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www.hyatt.webservice?wsdl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…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www.avis.webservice?wsdl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www.hertz.webservice?wsdl</a:t>
            </a:r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www.enterprise.webservice?wsdl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http://</a:t>
            </a:r>
            <a:r>
              <a:rPr lang="en-US" sz="1400" dirty="0" smtClean="0"/>
              <a:t>www.thrifty.webservice?wsdl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99685" y="1000360"/>
            <a:ext cx="442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WSDL Web service list in an </a:t>
            </a:r>
            <a:r>
              <a:rPr lang="en-US" dirty="0" smtClean="0">
                <a:solidFill>
                  <a:srgbClr val="FF0000"/>
                </a:solidFill>
              </a:rPr>
              <a:t>editable</a:t>
            </a:r>
            <a:r>
              <a:rPr lang="en-US" dirty="0" smtClean="0"/>
              <a:t> text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565" y="1076255"/>
            <a:ext cx="25635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Travel Agent</a:t>
            </a:r>
          </a:p>
          <a:p>
            <a:r>
              <a:rPr lang="en-US" dirty="0" smtClean="0"/>
              <a:t>User enters date of travel</a:t>
            </a:r>
          </a:p>
          <a:p>
            <a:r>
              <a:rPr lang="en-US" dirty="0" smtClean="0"/>
              <a:t>User enters departing city</a:t>
            </a:r>
          </a:p>
          <a:p>
            <a:r>
              <a:rPr lang="en-US" dirty="0"/>
              <a:t>User </a:t>
            </a:r>
            <a:r>
              <a:rPr lang="en-US" dirty="0" smtClean="0"/>
              <a:t>enters destination</a:t>
            </a:r>
            <a:endParaRPr lang="en-US" dirty="0"/>
          </a:p>
          <a:p>
            <a:r>
              <a:rPr lang="en-US" dirty="0" smtClean="0"/>
              <a:t>Validate data</a:t>
            </a:r>
          </a:p>
          <a:p>
            <a:endParaRPr lang="en-US" dirty="0" smtClean="0"/>
          </a:p>
          <a:p>
            <a:r>
              <a:rPr lang="en-US" dirty="0" smtClean="0"/>
              <a:t>Book flight</a:t>
            </a:r>
          </a:p>
          <a:p>
            <a:endParaRPr lang="en-US" dirty="0"/>
          </a:p>
          <a:p>
            <a:r>
              <a:rPr lang="en-US" dirty="0" smtClean="0"/>
              <a:t>Book hotel</a:t>
            </a:r>
          </a:p>
          <a:p>
            <a:endParaRPr lang="en-US" dirty="0"/>
          </a:p>
          <a:p>
            <a:r>
              <a:rPr lang="en-US" dirty="0" smtClean="0"/>
              <a:t>Book rental car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703545" y="1531626"/>
            <a:ext cx="3339380" cy="140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703545" y="2939352"/>
            <a:ext cx="33393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1703545" y="3353105"/>
            <a:ext cx="3339380" cy="117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703545" y="3470617"/>
            <a:ext cx="3339380" cy="1172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158915" y="4001882"/>
            <a:ext cx="2884010" cy="1134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2158915" y="4001882"/>
            <a:ext cx="2884010" cy="21593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arrow" w="med" len="med"/>
            <a:tailEnd type="non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 rot="1302183">
            <a:off x="2972675" y="443445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proxy and call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1391376">
            <a:off x="2532124" y="3072942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proxy and call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0254274">
            <a:off x="2894076" y="169092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proxy and call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703545" y="1835205"/>
            <a:ext cx="3340039" cy="1104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1703545" y="2062890"/>
            <a:ext cx="3340039" cy="8764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1703545" y="2311689"/>
            <a:ext cx="3340039" cy="627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1703545" y="2594155"/>
            <a:ext cx="3340039" cy="3451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703545" y="3470617"/>
            <a:ext cx="3340039" cy="110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1703545" y="3470617"/>
            <a:ext cx="3339380" cy="410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703545" y="3470617"/>
            <a:ext cx="3340039" cy="64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1703545" y="3470617"/>
            <a:ext cx="3340039" cy="94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158915" y="4001882"/>
            <a:ext cx="2884670" cy="14003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158915" y="4001882"/>
            <a:ext cx="2868455" cy="1904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158915" y="4001882"/>
            <a:ext cx="2884670" cy="16280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5050819" y="2710971"/>
            <a:ext cx="294779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smtClean="0">
                <a:solidFill>
                  <a:srgbClr val="FF0000"/>
                </a:solidFill>
              </a:rPr>
              <a:t>www.airfrance.webservice?wsdl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050819" y="4485957"/>
            <a:ext cx="3077637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smtClean="0">
                <a:solidFill>
                  <a:srgbClr val="FF0000"/>
                </a:solidFill>
              </a:rPr>
              <a:t>www.holidayinn.webservice?wsdl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3265" y="6009430"/>
            <a:ext cx="2798715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http://</a:t>
            </a:r>
            <a:r>
              <a:rPr lang="en-US" sz="1400" dirty="0" smtClean="0">
                <a:solidFill>
                  <a:srgbClr val="FF0000"/>
                </a:solidFill>
              </a:rPr>
              <a:t>www.budget.webservice?wsdl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5288553"/>
            <a:ext cx="4403770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How does a client bind to a </a:t>
            </a:r>
            <a:r>
              <a:rPr lang="en-US" dirty="0" err="1" smtClean="0"/>
              <a:t>RESTful</a:t>
            </a:r>
            <a:r>
              <a:rPr lang="en-US" dirty="0" smtClean="0"/>
              <a:t> service?</a:t>
            </a:r>
          </a:p>
          <a:p>
            <a:pPr marL="342900" indent="-342900">
              <a:buAutoNum type="alphaUcParenBoth"/>
            </a:pPr>
            <a:r>
              <a:rPr lang="en-US" dirty="0" smtClean="0"/>
              <a:t>Always statically</a:t>
            </a:r>
          </a:p>
          <a:p>
            <a:pPr marL="342900" indent="-342900">
              <a:buAutoNum type="alphaUcParenBoth"/>
            </a:pPr>
            <a:r>
              <a:rPr lang="en-US" dirty="0" smtClean="0"/>
              <a:t>Always dynamically</a:t>
            </a:r>
          </a:p>
          <a:p>
            <a:pPr marL="342900" indent="-342900">
              <a:buAutoNum type="alphaUcParenBoth"/>
            </a:pPr>
            <a:r>
              <a:rPr lang="en-US" dirty="0"/>
              <a:t>B</a:t>
            </a:r>
            <a:r>
              <a:rPr lang="en-US" dirty="0" smtClean="0"/>
              <a:t>oth statically and dynamically</a:t>
            </a:r>
          </a:p>
          <a:p>
            <a:pPr marL="342900" indent="-342900">
              <a:buFontTx/>
              <a:buAutoNum type="alphaUcParenBoth"/>
            </a:pPr>
            <a:r>
              <a:rPr lang="en-US" dirty="0"/>
              <a:t>N</a:t>
            </a:r>
            <a:r>
              <a:rPr lang="en-US" dirty="0" smtClean="0"/>
              <a:t>either statically nor dynamically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2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Proxy and Service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150"/>
            <a:ext cx="8269288" cy="5388544"/>
          </a:xfrm>
        </p:spPr>
        <p:txBody>
          <a:bodyPr/>
          <a:lstStyle/>
          <a:p>
            <a:r>
              <a:rPr lang="en-US" sz="2400" dirty="0" smtClean="0"/>
              <a:t>For the permanent WSDL services needed, we can use the static binding “Add Service Reference” </a:t>
            </a:r>
            <a:r>
              <a:rPr lang="en-US" sz="2400" dirty="0"/>
              <a:t>or “Add </a:t>
            </a:r>
            <a:r>
              <a:rPr lang="en-US" sz="2400" dirty="0" smtClean="0"/>
              <a:t>Web </a:t>
            </a:r>
            <a:r>
              <a:rPr lang="en-US" sz="2400" dirty="0"/>
              <a:t>Reference” </a:t>
            </a:r>
            <a:r>
              <a:rPr lang="en-US" sz="2400" dirty="0" smtClean="0"/>
              <a:t>to create </a:t>
            </a:r>
            <a:r>
              <a:rPr lang="en-US" sz="2400" dirty="0" smtClean="0">
                <a:solidFill>
                  <a:srgbClr val="0000FF"/>
                </a:solidFill>
              </a:rPr>
              <a:t>static proxy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We can dynamically discover new services:</a:t>
            </a:r>
          </a:p>
          <a:p>
            <a:pPr lvl="1"/>
            <a:r>
              <a:rPr lang="en-US" sz="2000" dirty="0" smtClean="0"/>
              <a:t>Search for WSDL files;</a:t>
            </a:r>
          </a:p>
          <a:p>
            <a:pPr lvl="1"/>
            <a:r>
              <a:rPr lang="en-US" sz="2000" dirty="0" smtClean="0"/>
              <a:t>Analyze a WSDL file to find the </a:t>
            </a:r>
            <a:r>
              <a:rPr lang="en-US" sz="2000" dirty="0" err="1" smtClean="0"/>
              <a:t>remotable</a:t>
            </a:r>
            <a:r>
              <a:rPr lang="en-US" sz="2000" dirty="0" smtClean="0"/>
              <a:t> operations and input and output types</a:t>
            </a:r>
          </a:p>
          <a:p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 smtClean="0">
                <a:solidFill>
                  <a:srgbClr val="0000FF"/>
                </a:solidFill>
              </a:rPr>
              <a:t>dynamic proxy </a:t>
            </a:r>
            <a:r>
              <a:rPr lang="en-US" sz="2400" dirty="0" smtClean="0"/>
              <a:t>to call services that are not bound during the compilation time;</a:t>
            </a:r>
          </a:p>
          <a:p>
            <a:r>
              <a:rPr lang="en-US" sz="2400" dirty="0" smtClean="0"/>
              <a:t>Dynamically binding and calling services have many applications:</a:t>
            </a:r>
          </a:p>
          <a:p>
            <a:pPr lvl="1"/>
            <a:r>
              <a:rPr lang="en-US" sz="2000" dirty="0" smtClean="0"/>
              <a:t>Dynamic business: Placing the URLs of Web services in a </a:t>
            </a:r>
            <a:r>
              <a:rPr lang="en-US" sz="2000" dirty="0" err="1" smtClean="0"/>
              <a:t>textfile</a:t>
            </a:r>
            <a:r>
              <a:rPr lang="en-US" sz="2000" dirty="0" smtClean="0"/>
              <a:t>, call the WS from the list, and editing the list any time;</a:t>
            </a:r>
          </a:p>
          <a:p>
            <a:pPr lvl="1"/>
            <a:r>
              <a:rPr lang="en-US" sz="2000" dirty="0" smtClean="0"/>
              <a:t>Web service Testing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152150"/>
            <a:ext cx="8481418" cy="4980363"/>
          </a:xfrm>
        </p:spPr>
        <p:txBody>
          <a:bodyPr/>
          <a:lstStyle/>
          <a:p>
            <a:r>
              <a:rPr lang="en-US" dirty="0" smtClean="0"/>
              <a:t>Software testing often takes more effort than software development, and thus there are huge demands on software testing professionals;</a:t>
            </a:r>
          </a:p>
          <a:p>
            <a:r>
              <a:rPr lang="en-US" dirty="0" smtClean="0"/>
              <a:t>Software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lack-box testing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0000FF"/>
                </a:solidFill>
              </a:rPr>
              <a:t>white-box testing</a:t>
            </a:r>
          </a:p>
          <a:p>
            <a:r>
              <a:rPr lang="en-US" dirty="0" smtClean="0"/>
              <a:t>How do we do WSDL Web service testing?</a:t>
            </a:r>
          </a:p>
          <a:p>
            <a:pPr lvl="1"/>
            <a:r>
              <a:rPr lang="en-US" sz="2400" dirty="0" smtClean="0"/>
              <a:t>Source code not available: Black-box Testing;</a:t>
            </a:r>
          </a:p>
          <a:p>
            <a:pPr lvl="1"/>
            <a:r>
              <a:rPr lang="en-US" sz="2400" dirty="0" smtClean="0"/>
              <a:t>WSDL file is available: WSDL analysis to obtain URL, operations, input and output types;</a:t>
            </a:r>
          </a:p>
          <a:p>
            <a:pPr lvl="1"/>
            <a:r>
              <a:rPr lang="en-US" sz="2400" dirty="0" smtClean="0"/>
              <a:t>Generate test cases based on the input types;</a:t>
            </a:r>
          </a:p>
          <a:p>
            <a:pPr lvl="1"/>
            <a:r>
              <a:rPr lang="en-US" sz="2400" dirty="0" smtClean="0"/>
              <a:t>Dynamically invoke the Web service;</a:t>
            </a:r>
          </a:p>
          <a:p>
            <a:pPr lvl="1"/>
            <a:r>
              <a:rPr lang="en-US" sz="2400" dirty="0" smtClean="0"/>
              <a:t>Analyze the return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72955" y="5629955"/>
            <a:ext cx="2106238" cy="758950"/>
          </a:xfrm>
          <a:prstGeom prst="wedgeRoundRectCallout">
            <a:avLst>
              <a:gd name="adj1" fmla="val -90897"/>
              <a:gd name="adj2" fmla="val -6351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 dynamic?</a:t>
            </a:r>
          </a:p>
        </p:txBody>
      </p:sp>
    </p:spTree>
    <p:extLst>
      <p:ext uri="{BB962C8B-B14F-4D97-AF65-F5344CB8AC3E}">
        <p14:creationId xmlns:p14="http://schemas.microsoft.com/office/powerpoint/2010/main" val="32463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Web-Service-Testing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60" y="1000360"/>
            <a:ext cx="7680950" cy="758949"/>
          </a:xfrm>
        </p:spPr>
        <p:txBody>
          <a:bodyPr/>
          <a:lstStyle/>
          <a:p>
            <a:r>
              <a:rPr lang="en-US" dirty="0" smtClean="0"/>
              <a:t>Defining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4934" y="1720840"/>
            <a:ext cx="78171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WebserviceTesting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ServiceContract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public interface IService1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{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OperationContract</a:t>
            </a:r>
            <a:r>
              <a:rPr lang="en-US" dirty="0">
                <a:latin typeface="Arial" pitchFamily="34" charset="0"/>
                <a:cs typeface="Arial" pitchFamily="34" charset="0"/>
              </a:rPr>
              <a:t>]</a:t>
            </a:r>
          </a:p>
          <a:p>
            <a:r>
              <a:rPr lang="nn-NO" dirty="0">
                <a:latin typeface="Arial" pitchFamily="34" charset="0"/>
                <a:cs typeface="Arial" pitchFamily="34" charset="0"/>
              </a:rPr>
              <a:t>        string WsTesting(string </a:t>
            </a:r>
            <a:r>
              <a:rPr lang="nn-NO" dirty="0" smtClean="0">
                <a:latin typeface="Arial" pitchFamily="34" charset="0"/>
                <a:cs typeface="Arial" pitchFamily="34" charset="0"/>
              </a:rPr>
              <a:t>wsUrl</a:t>
            </a:r>
            <a:r>
              <a:rPr lang="nn-NO" dirty="0">
                <a:latin typeface="Arial" pitchFamily="34" charset="0"/>
                <a:cs typeface="Arial" pitchFamily="34" charset="0"/>
              </a:rPr>
              <a:t>, string operationName, string[] args);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2620" y="54781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36513" y="5055671"/>
            <a:ext cx="4034940" cy="1214320"/>
          </a:xfrm>
          <a:prstGeom prst="wedgeRoundRectCallout">
            <a:avLst>
              <a:gd name="adj1" fmla="val 55029"/>
              <a:gd name="adj2" fmla="val -13853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Test one operation.  Need to use a loop to call all the operations in order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test all operations in a </a:t>
            </a:r>
            <a:r>
              <a:rPr lang="en-US" dirty="0">
                <a:latin typeface="Arial" pitchFamily="34" charset="0"/>
                <a:cs typeface="Arial" pitchFamily="34" charset="0"/>
              </a:rPr>
              <a:t>web service completely.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135603" y="2745945"/>
            <a:ext cx="1555848" cy="455370"/>
          </a:xfrm>
          <a:prstGeom prst="wedgeRoundRectCallout">
            <a:avLst>
              <a:gd name="adj1" fmla="val -43495"/>
              <a:gd name="adj2" fmla="val 1391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WSDL URL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621164" y="2661743"/>
            <a:ext cx="2049165" cy="455370"/>
          </a:xfrm>
          <a:prstGeom prst="wedgeRoundRectCallout">
            <a:avLst>
              <a:gd name="adj1" fmla="val 12644"/>
              <a:gd name="adj2" fmla="val 17369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Input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Web-Service-Testing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382" y="1152150"/>
            <a:ext cx="8311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System.ServiceModel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System.ServiceModel.Web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WcfSamples.DynamicProxy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System.ServiceModel.Description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namespace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WebserviceTesting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{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dirty="0">
                <a:latin typeface="Arial" pitchFamily="34" charset="0"/>
                <a:cs typeface="Arial" pitchFamily="34" charset="0"/>
              </a:rPr>
              <a:t>class Service1 : IService1  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WsTesting</a:t>
            </a:r>
            <a:r>
              <a:rPr lang="en-US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webUrl</a:t>
            </a:r>
            <a:r>
              <a:rPr lang="en-US" dirty="0">
                <a:latin typeface="Arial" pitchFamily="34" charset="0"/>
                <a:cs typeface="Arial" pitchFamily="34" charset="0"/>
              </a:rPr>
              <a:t>, String[]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en-US" dirty="0">
                <a:latin typeface="Arial" pitchFamily="34" charset="0"/>
                <a:cs typeface="Arial" pitchFamily="34" charset="0"/>
              </a:rPr>
              <a:t>) {   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String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outMessage</a:t>
            </a:r>
            <a:r>
              <a:rPr lang="en-US" dirty="0">
                <a:latin typeface="Arial" pitchFamily="34" charset="0"/>
                <a:cs typeface="Arial" pitchFamily="34" charset="0"/>
              </a:rPr>
              <a:t> ="";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DynamicProxyFactory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factory = new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DynamicProxyFactory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webUrl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foreach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ServiceEndpoint</a:t>
            </a:r>
            <a:r>
              <a:rPr lang="en-US" dirty="0">
                <a:latin typeface="Arial" pitchFamily="34" charset="0"/>
                <a:cs typeface="Arial" pitchFamily="34" charset="0"/>
              </a:rPr>
              <a:t> endpoint in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factory.Endpoints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DynamicProxy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proxy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factory.CreateProxy</a:t>
            </a:r>
            <a:r>
              <a:rPr lang="en-US" dirty="0">
                <a:latin typeface="Arial" pitchFamily="34" charset="0"/>
                <a:cs typeface="Arial" pitchFamily="34" charset="0"/>
              </a:rPr>
              <a:t>(endpoint);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outMessage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proxy.CallMethod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operationName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return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outMessage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16587" y="3808475"/>
            <a:ext cx="1138425" cy="910740"/>
          </a:xfrm>
          <a:prstGeom prst="wedgeRoundRectCallout">
            <a:avLst>
              <a:gd name="adj1" fmla="val 77625"/>
              <a:gd name="adj2" fmla="val -4545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Dynamic Proxy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24445" y="5022795"/>
            <a:ext cx="3062272" cy="1813486"/>
            <a:chOff x="5024445" y="5022795"/>
            <a:chExt cx="3062272" cy="1813486"/>
          </a:xfrm>
        </p:grpSpPr>
        <p:sp>
          <p:nvSpPr>
            <p:cNvPr id="6" name="TextBox 5"/>
            <p:cNvSpPr txBox="1"/>
            <p:nvPr/>
          </p:nvSpPr>
          <p:spPr>
            <a:xfrm>
              <a:off x="6545270" y="5022795"/>
              <a:ext cx="15414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How do I know the end points in a Web service?</a:t>
              </a:r>
              <a:endParaRPr lang="en-US" dirty="0"/>
            </a:p>
          </p:txBody>
        </p:sp>
        <p:pic>
          <p:nvPicPr>
            <p:cNvPr id="46083" name="Picture 3" descr="C:\Users\ychen10\AppData\Local\Microsoft\Windows\Temporary Internet Files\Content.IE5\EJRBOZM9\MC900441902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4445" y="5039231"/>
              <a:ext cx="1520825" cy="179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270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515" y="152400"/>
            <a:ext cx="7759285" cy="623888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Exploring WSDL </a:t>
            </a:r>
            <a:r>
              <a:rPr lang="en-US" dirty="0" smtClean="0">
                <a:solidFill>
                  <a:srgbClr val="990000"/>
                </a:solidFill>
              </a:rPr>
              <a:t>File</a:t>
            </a:r>
            <a:r>
              <a:rPr lang="en-US" dirty="0" smtClean="0"/>
              <a:t>: Using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80" y="1379835"/>
            <a:ext cx="8633208" cy="4608513"/>
          </a:xfrm>
        </p:spPr>
        <p:txBody>
          <a:bodyPr/>
          <a:lstStyle/>
          <a:p>
            <a:r>
              <a:rPr lang="en-US" sz="2400" dirty="0"/>
              <a:t>Reflection provides objects (of type </a:t>
            </a:r>
            <a:r>
              <a:rPr lang="en-US" sz="2400" dirty="0">
                <a:solidFill>
                  <a:srgbClr val="0000FF"/>
                </a:solidFill>
              </a:rPr>
              <a:t>Type</a:t>
            </a:r>
            <a:r>
              <a:rPr lang="en-US" sz="2400" dirty="0"/>
              <a:t>) that encapsulate assemblies, modules and types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You can use reflection to dynamically create an instance of a type, bind the type to an existing object, or get the type from an existing </a:t>
            </a:r>
            <a:r>
              <a:rPr lang="en-US" sz="2400" dirty="0" smtClean="0"/>
              <a:t>object,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invoke</a:t>
            </a:r>
            <a:r>
              <a:rPr lang="en-US" sz="2400" dirty="0"/>
              <a:t> its methods or access its fields and </a:t>
            </a:r>
            <a:r>
              <a:rPr lang="en-US" sz="2400" dirty="0" smtClean="0"/>
              <a:t>properties;</a:t>
            </a:r>
          </a:p>
          <a:p>
            <a:r>
              <a:rPr lang="en-US" sz="2400" dirty="0" smtClean="0"/>
              <a:t>Use </a:t>
            </a:r>
            <a:r>
              <a:rPr lang="en-US" sz="2400" dirty="0" err="1" smtClean="0">
                <a:solidFill>
                  <a:srgbClr val="0000FF"/>
                </a:solidFill>
              </a:rPr>
              <a:t>Reflection.MethodInfo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class to discover </a:t>
            </a:r>
            <a:r>
              <a:rPr lang="en-US" sz="2400" dirty="0"/>
              <a:t>the attributes of a method and provides access to method metadata</a:t>
            </a:r>
            <a:r>
              <a:rPr lang="en-US" sz="2400" dirty="0" smtClean="0"/>
              <a:t>. For example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List&lt;object&gt; test = new List&lt;object&gt;();</a:t>
            </a:r>
          </a:p>
          <a:p>
            <a:pPr marL="457200" lvl="1" indent="0">
              <a:buNone/>
            </a:pPr>
            <a:r>
              <a:rPr lang="nn-NO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nn-NO" sz="2000" dirty="0">
                <a:latin typeface="Arial" pitchFamily="34" charset="0"/>
                <a:cs typeface="Arial" pitchFamily="34" charset="0"/>
              </a:rPr>
              <a:t>(int i = 0; i &lt; parameters.Length; i</a:t>
            </a:r>
            <a:r>
              <a:rPr lang="nn-NO" sz="2000" dirty="0" smtClean="0">
                <a:latin typeface="Arial" pitchFamily="34" charset="0"/>
                <a:cs typeface="Arial" pitchFamily="34" charset="0"/>
              </a:rPr>
              <a:t>++)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test.Add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insertTestType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(parameters[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param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].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ToString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()));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MethodInfo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mInfo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wsdlClass.GetType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().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GetMethod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(op[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opName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]);</a:t>
            </a:r>
          </a:p>
          <a:p>
            <a:pPr marL="457200" lvl="1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bject result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mInfo</a:t>
            </a:r>
            <a:r>
              <a:rPr lang="en-US" sz="20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.Invoke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wsdlClass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test.ToArray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31661" y="856309"/>
            <a:ext cx="6830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http://msdn.microsoft.com/en-us/library/ms173183(v=vs.100).aspx</a:t>
            </a:r>
          </a:p>
        </p:txBody>
      </p:sp>
    </p:spTree>
    <p:extLst>
      <p:ext uri="{BB962C8B-B14F-4D97-AF65-F5344CB8AC3E}">
        <p14:creationId xmlns:p14="http://schemas.microsoft.com/office/powerpoint/2010/main" val="257998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42" y="924465"/>
            <a:ext cx="7217313" cy="549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5285"/>
            <a:ext cx="7620000" cy="923855"/>
          </a:xfrm>
        </p:spPr>
        <p:txBody>
          <a:bodyPr/>
          <a:lstStyle/>
          <a:p>
            <a:r>
              <a:rPr lang="en-US" dirty="0" smtClean="0"/>
              <a:t>WS Testing Tool in ASU Repository:</a:t>
            </a:r>
            <a:br>
              <a:rPr lang="en-US" dirty="0" smtClean="0"/>
            </a:br>
            <a:r>
              <a:rPr lang="en-US" sz="2000" b="0" dirty="0"/>
              <a:t>http://venus.eas.asu.edu/WSRepository/repository.html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3359" y="6085325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implified Arabic" pitchFamily="18" charset="-78"/>
                <a:cs typeface="Simplified Arabic" pitchFamily="18" charset="-78"/>
              </a:rPr>
              <a:t>lLoi4mQYgSQ=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104934" y="5933535"/>
            <a:ext cx="37947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09" y="3656685"/>
            <a:ext cx="3718855" cy="269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 bwMode="auto">
          <a:xfrm>
            <a:off x="2104934" y="5933535"/>
            <a:ext cx="379475" cy="4553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43359" y="60853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implified Arabic" pitchFamily="18" charset="-78"/>
                <a:cs typeface="Simplified Arabic" pitchFamily="18" charset="-78"/>
              </a:rPr>
              <a:t>Hello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2067596" y="3656685"/>
            <a:ext cx="379475" cy="455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067596" y="3808475"/>
            <a:ext cx="379475" cy="45537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8139065" y="3344052"/>
            <a:ext cx="303580" cy="30358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0" grpId="0" animBg="1"/>
      <p:bldP spid="7" grpId="0"/>
      <p:bldP spid="13" grpId="0" animBg="1"/>
      <p:bldP spid="13" grpId="1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620"/>
            <a:ext cx="8382000" cy="623888"/>
          </a:xfrm>
        </p:spPr>
        <p:txBody>
          <a:bodyPr/>
          <a:lstStyle/>
          <a:p>
            <a:pPr algn="r"/>
            <a:r>
              <a:rPr lang="en-US" dirty="0"/>
              <a:t>P</a:t>
            </a:r>
            <a:r>
              <a:rPr lang="en-US" dirty="0" smtClean="0"/>
              <a:t>erform </a:t>
            </a:r>
            <a:r>
              <a:rPr lang="en-US" dirty="0"/>
              <a:t>D</a:t>
            </a:r>
            <a:r>
              <a:rPr lang="en-US" dirty="0" smtClean="0"/>
              <a:t>ynamic Test for RESTful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670" y="1379836"/>
            <a:ext cx="8481418" cy="4752678"/>
          </a:xfrm>
        </p:spPr>
        <p:txBody>
          <a:bodyPr/>
          <a:lstStyle/>
          <a:p>
            <a:r>
              <a:rPr lang="en-US" dirty="0" smtClean="0"/>
              <a:t>RESTful services are dynamic and can be test by constructing the complete URL:</a:t>
            </a:r>
          </a:p>
          <a:p>
            <a:pPr lvl="1"/>
            <a:r>
              <a:rPr lang="en-US" dirty="0" smtClean="0"/>
              <a:t>Base URL + </a:t>
            </a:r>
            <a:r>
              <a:rPr lang="en-US" dirty="0" err="1" smtClean="0"/>
              <a:t>OperationName</a:t>
            </a:r>
            <a:r>
              <a:rPr lang="en-US" dirty="0" smtClean="0"/>
              <a:t> + Parameters</a:t>
            </a:r>
            <a:endParaRPr lang="en-US" dirty="0"/>
          </a:p>
          <a:p>
            <a:r>
              <a:rPr lang="en-US" dirty="0" smtClean="0"/>
              <a:t>The problem is that there is no WSDL file or standard template on “</a:t>
            </a:r>
            <a:r>
              <a:rPr lang="en-US" dirty="0" err="1"/>
              <a:t>OperationName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Parameters</a:t>
            </a:r>
            <a:r>
              <a:rPr lang="en-US" dirty="0" smtClean="0"/>
              <a:t>” that a computer program can read and extract to perform:</a:t>
            </a:r>
          </a:p>
          <a:p>
            <a:pPr lvl="1"/>
            <a:r>
              <a:rPr lang="en-US" dirty="0"/>
              <a:t>Base URL + </a:t>
            </a:r>
            <a:r>
              <a:rPr lang="en-US" dirty="0" err="1"/>
              <a:t>OperationName</a:t>
            </a:r>
            <a:r>
              <a:rPr lang="en-US" dirty="0"/>
              <a:t> + Parameters</a:t>
            </a:r>
          </a:p>
          <a:p>
            <a:r>
              <a:rPr lang="en-US" dirty="0" smtClean="0"/>
              <a:t>Manually provide the information on </a:t>
            </a:r>
            <a:r>
              <a:rPr lang="en-US" dirty="0" err="1" smtClean="0"/>
              <a:t>OperationName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Parameters.</a:t>
            </a:r>
          </a:p>
          <a:p>
            <a:r>
              <a:rPr lang="en-US" dirty="0" smtClean="0"/>
              <a:t>Automatic testing is difficult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State Management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85800" y="1076325"/>
            <a:ext cx="8364538" cy="5410200"/>
          </a:xfrm>
        </p:spPr>
        <p:txBody>
          <a:bodyPr/>
          <a:lstStyle/>
          <a:p>
            <a:r>
              <a:rPr lang="en-US" dirty="0" smtClean="0"/>
              <a:t>HTTP is stateless: </a:t>
            </a:r>
          </a:p>
          <a:p>
            <a:pPr lvl="1"/>
            <a:r>
              <a:rPr lang="en-US" dirty="0" smtClean="0"/>
              <a:t>Every request is independent of other requests.</a:t>
            </a:r>
          </a:p>
          <a:p>
            <a:pPr lvl="1"/>
            <a:r>
              <a:rPr lang="en-US" dirty="0" smtClean="0"/>
              <a:t>Every package is independent of other packages. </a:t>
            </a:r>
          </a:p>
          <a:p>
            <a:r>
              <a:rPr lang="en-US" dirty="0" smtClean="0"/>
              <a:t>Web applications are </a:t>
            </a:r>
            <a:r>
              <a:rPr lang="en-US" dirty="0" smtClean="0">
                <a:solidFill>
                  <a:srgbClr val="0000FF"/>
                </a:solidFill>
              </a:rPr>
              <a:t>stateless</a:t>
            </a:r>
            <a:r>
              <a:rPr lang="en-US" dirty="0" smtClean="0"/>
              <a:t> by default: Every access to an application, it is considered from a new client;</a:t>
            </a:r>
          </a:p>
          <a:p>
            <a:r>
              <a:rPr lang="en-US" dirty="0" smtClean="0"/>
              <a:t>However, we do need </a:t>
            </a:r>
            <a:r>
              <a:rPr lang="en-US" dirty="0" err="1" smtClean="0">
                <a:solidFill>
                  <a:srgbClr val="0000FF"/>
                </a:solidFill>
              </a:rPr>
              <a:t>stateful</a:t>
            </a:r>
            <a:r>
              <a:rPr lang="en-US" dirty="0" smtClean="0"/>
              <a:t> computing in many cases. For example, add to the cart service, counter, timer, etc. We cannot use class variable for storing data to be accessed in the next request.</a:t>
            </a:r>
          </a:p>
          <a:p>
            <a:r>
              <a:rPr lang="en-US" dirty="0" smtClean="0"/>
              <a:t>Special considerations and mechanisms are necessary in order to provide </a:t>
            </a:r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smtClean="0"/>
              <a:t>Web applications.</a:t>
            </a: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40C426-F864-49C4-8BBB-1A65195C96EC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25D6-6172-4117-98E0-8170077D5859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97813" cy="533400"/>
          </a:xfrm>
        </p:spPr>
        <p:txBody>
          <a:bodyPr/>
          <a:lstStyle/>
          <a:p>
            <a:pPr algn="ctr" eaLnBrk="1" hangingPunct="1"/>
            <a:r>
              <a:rPr lang="en-US" sz="2800" dirty="0" smtClean="0"/>
              <a:t>Applications Use Services Through Proxies</a:t>
            </a:r>
          </a:p>
        </p:txBody>
      </p:sp>
      <p:sp>
        <p:nvSpPr>
          <p:cNvPr id="26628" name="Text Box 42"/>
          <p:cNvSpPr txBox="1">
            <a:spLocks noChangeArrowheads="1"/>
          </p:cNvSpPr>
          <p:nvPr/>
        </p:nvSpPr>
        <p:spPr bwMode="auto">
          <a:xfrm>
            <a:off x="170090" y="4795110"/>
            <a:ext cx="882151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proxy</a:t>
            </a:r>
            <a:r>
              <a:rPr lang="en-US" dirty="0"/>
              <a:t> </a:t>
            </a:r>
            <a:r>
              <a:rPr lang="en-US" dirty="0" smtClean="0"/>
              <a:t>in client is </a:t>
            </a:r>
            <a:r>
              <a:rPr lang="en-US" dirty="0"/>
              <a:t>a </a:t>
            </a:r>
            <a:r>
              <a:rPr lang="en-US" dirty="0" smtClean="0"/>
              <a:t>“virtual” </a:t>
            </a:r>
            <a:r>
              <a:rPr lang="en-US" dirty="0"/>
              <a:t>object that creates a channel to a (remote) service. A client accesses the operations of the services by calling the </a:t>
            </a:r>
            <a:r>
              <a:rPr lang="en-US" dirty="0" smtClean="0"/>
              <a:t>“methods” of </a:t>
            </a:r>
            <a:r>
              <a:rPr lang="en-US" dirty="0"/>
              <a:t>the proxy</a:t>
            </a:r>
            <a:r>
              <a:rPr lang="en-US" dirty="0" smtClean="0"/>
              <a:t>. The “virtual” means here: It does not contain the implementation (code) of the methods.</a:t>
            </a:r>
            <a:endParaRPr lang="en-US" dirty="0"/>
          </a:p>
          <a:p>
            <a:pPr>
              <a:buFontTx/>
              <a:buChar char="•"/>
            </a:pPr>
            <a:r>
              <a:rPr lang="en-US" dirty="0"/>
              <a:t>An </a:t>
            </a:r>
            <a:r>
              <a:rPr lang="en-US" b="1" dirty="0">
                <a:solidFill>
                  <a:srgbClr val="0000FF"/>
                </a:solidFill>
              </a:rPr>
              <a:t>endpoint</a:t>
            </a:r>
            <a:r>
              <a:rPr lang="en-US" dirty="0"/>
              <a:t> </a:t>
            </a:r>
            <a:r>
              <a:rPr lang="en-US" dirty="0" smtClean="0"/>
              <a:t>in a service is an operation interface </a:t>
            </a:r>
            <a:r>
              <a:rPr lang="en-US" dirty="0"/>
              <a:t>exposed to outside, so that a client can access </a:t>
            </a:r>
            <a:r>
              <a:rPr lang="en-US" dirty="0" smtClean="0"/>
              <a:t>the operation. </a:t>
            </a:r>
            <a:r>
              <a:rPr lang="en-US" dirty="0"/>
              <a:t>It must include </a:t>
            </a:r>
            <a:r>
              <a:rPr lang="en-US" dirty="0" smtClean="0"/>
              <a:t>address</a:t>
            </a:r>
            <a:r>
              <a:rPr lang="en-US" dirty="0"/>
              <a:t>, </a:t>
            </a:r>
            <a:r>
              <a:rPr lang="en-US" dirty="0" smtClean="0"/>
              <a:t>binding, name</a:t>
            </a:r>
            <a:r>
              <a:rPr lang="en-US" dirty="0"/>
              <a:t>, </a:t>
            </a:r>
            <a:r>
              <a:rPr lang="en-US" dirty="0" smtClean="0"/>
              <a:t>and contract (</a:t>
            </a:r>
            <a:r>
              <a:rPr lang="en-US" dirty="0" err="1" smtClean="0"/>
              <a:t>opeation</a:t>
            </a:r>
            <a:r>
              <a:rPr lang="en-US" dirty="0" smtClean="0"/>
              <a:t> name, parameter types, </a:t>
            </a:r>
            <a:r>
              <a:rPr lang="en-US" dirty="0"/>
              <a:t>return </a:t>
            </a:r>
            <a:r>
              <a:rPr lang="en-US" dirty="0" smtClean="0"/>
              <a:t>type</a:t>
            </a:r>
            <a:r>
              <a:rPr lang="en-US" dirty="0"/>
              <a:t>)</a:t>
            </a:r>
          </a:p>
        </p:txBody>
      </p:sp>
      <p:pic>
        <p:nvPicPr>
          <p:cNvPr id="26629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75" y="1371696"/>
            <a:ext cx="7529465" cy="334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3129995" y="848570"/>
            <a:ext cx="1290215" cy="447231"/>
          </a:xfrm>
          <a:prstGeom prst="wedgeRoundRectCallout">
            <a:avLst>
              <a:gd name="adj1" fmla="val -71355"/>
              <a:gd name="adj2" fmla="val 11310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Client side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496105" y="848569"/>
            <a:ext cx="1442005" cy="447231"/>
          </a:xfrm>
          <a:prstGeom prst="wedgeRoundRectCallout">
            <a:avLst>
              <a:gd name="adj1" fmla="val 60233"/>
              <a:gd name="adj2" fmla="val 1475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Service side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Methods of State Management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12813" y="1076325"/>
            <a:ext cx="7985125" cy="561616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View State</a:t>
            </a:r>
            <a:r>
              <a:rPr lang="en-US" sz="2400" dirty="0" smtClean="0"/>
              <a:t>: A variable that can hold information for multiple access within a page.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Cross-Page Posting</a:t>
            </a:r>
            <a:r>
              <a:rPr lang="en-US" sz="2400" dirty="0" smtClean="0"/>
              <a:t>: Transfer information cross the pages.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Text File</a:t>
            </a:r>
            <a:r>
              <a:rPr lang="en-US" sz="2400" dirty="0" smtClean="0"/>
              <a:t>: Store text into server file and retrieve it later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Session State</a:t>
            </a:r>
            <a:r>
              <a:rPr lang="en-US" sz="2400" dirty="0" smtClean="0"/>
              <a:t>: Allow a user to store information in the memory on the server for the same session.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Application State</a:t>
            </a:r>
            <a:r>
              <a:rPr lang="en-US" sz="2400" dirty="0" smtClean="0"/>
              <a:t>: Allow a user to store data in memory on the server for all sessions.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XML file</a:t>
            </a:r>
            <a:r>
              <a:rPr lang="en-US" sz="2400" dirty="0" smtClean="0"/>
              <a:t>: store data to server disk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Cookies</a:t>
            </a:r>
            <a:r>
              <a:rPr lang="en-US" sz="2400" dirty="0" smtClean="0"/>
              <a:t>: Store information on client’s hard drive, so that the client can return to a previous state after close and reopen the browser.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Database, Caching, and Ontology</a:t>
            </a:r>
            <a:r>
              <a:rPr lang="en-US" sz="2400" dirty="0" smtClean="0"/>
              <a:t>: in CSE446/598 </a:t>
            </a:r>
            <a:br>
              <a:rPr lang="en-US" sz="2400" dirty="0" smtClean="0"/>
            </a:br>
            <a:r>
              <a:rPr lang="en-US" sz="2400" dirty="0" smtClean="0"/>
              <a:t>(Text Part II)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CF24EC-F154-476F-A684-7941F88BA394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 rot="-5400000">
            <a:off x="-438943" y="4042208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Chapter 5</a:t>
            </a:r>
          </a:p>
        </p:txBody>
      </p:sp>
      <p:sp>
        <p:nvSpPr>
          <p:cNvPr id="35846" name="Left Brace 7"/>
          <p:cNvSpPr>
            <a:spLocks/>
          </p:cNvSpPr>
          <p:nvPr/>
        </p:nvSpPr>
        <p:spPr bwMode="auto">
          <a:xfrm>
            <a:off x="685800" y="2897735"/>
            <a:ext cx="227013" cy="2884010"/>
          </a:xfrm>
          <a:prstGeom prst="leftBrace">
            <a:avLst>
              <a:gd name="adj1" fmla="val 8353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eft Brace 8"/>
          <p:cNvSpPr>
            <a:spLocks/>
          </p:cNvSpPr>
          <p:nvPr/>
        </p:nvSpPr>
        <p:spPr bwMode="auto">
          <a:xfrm>
            <a:off x="617538" y="1303338"/>
            <a:ext cx="295275" cy="1290817"/>
          </a:xfrm>
          <a:prstGeom prst="leftBrace">
            <a:avLst>
              <a:gd name="adj1" fmla="val 8347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 rot="-5400000">
            <a:off x="-438943" y="1608862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user accesses an ASPX page, ASP </a:t>
            </a:r>
            <a:r>
              <a:rPr lang="en-US" dirty="0" err="1" smtClean="0"/>
              <a:t>.Net</a:t>
            </a:r>
            <a:r>
              <a:rPr lang="en-US" dirty="0" smtClean="0"/>
              <a:t> generates an </a:t>
            </a:r>
            <a:r>
              <a:rPr lang="en-US" dirty="0" err="1" smtClean="0"/>
              <a:t>xhtml</a:t>
            </a:r>
            <a:r>
              <a:rPr lang="en-US" dirty="0" smtClean="0"/>
              <a:t> (html) page for users to review the information;</a:t>
            </a:r>
          </a:p>
          <a:p>
            <a:r>
              <a:rPr lang="en-US" dirty="0" smtClean="0"/>
              <a:t>If Silverlight and WPF are used, XMAIL is used;</a:t>
            </a:r>
          </a:p>
          <a:p>
            <a:r>
              <a:rPr lang="en-US" dirty="0" smtClean="0"/>
              <a:t>A hidden field is generated in the html/</a:t>
            </a:r>
            <a:r>
              <a:rPr lang="en-US" dirty="0" err="1" smtClean="0"/>
              <a:t>xhtml</a:t>
            </a:r>
            <a:r>
              <a:rPr lang="en-US" dirty="0" smtClean="0"/>
              <a:t> page;</a:t>
            </a:r>
          </a:p>
          <a:p>
            <a:r>
              <a:rPr lang="en-US" dirty="0" smtClean="0"/>
              <a:t>It provides a collection (array) of strings;</a:t>
            </a:r>
          </a:p>
          <a:p>
            <a:r>
              <a:rPr lang="en-US" dirty="0" smtClean="0"/>
              <a:t>ASPX page can read and write this field in the syntax of </a:t>
            </a:r>
            <a:r>
              <a:rPr lang="en-US" dirty="0" err="1" smtClean="0">
                <a:solidFill>
                  <a:srgbClr val="0000FF"/>
                </a:solidFill>
              </a:rPr>
              <a:t>ViewState</a:t>
            </a:r>
            <a:r>
              <a:rPr lang="en-US" dirty="0" smtClean="0">
                <a:solidFill>
                  <a:srgbClr val="0000FF"/>
                </a:solidFill>
              </a:rPr>
              <a:t>[“name”]</a:t>
            </a:r>
            <a:r>
              <a:rPr lang="en-US" dirty="0" smtClean="0"/>
              <a:t>;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228228-F746-44D3-97AE-9C9F80DF4BC9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8" y="776288"/>
            <a:ext cx="9123362" cy="5783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An Web Accumulator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33D924-EE43-4940-B6ED-1FF200D01286}" type="slidenum">
              <a:rPr lang="en-US" smtClean="0">
                <a:solidFill>
                  <a:schemeClr val="tx2"/>
                </a:solidFill>
              </a:rPr>
              <a:pPr/>
              <a:t>22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1081088" y="4719638"/>
            <a:ext cx="952500" cy="909637"/>
          </a:xfrm>
          <a:custGeom>
            <a:avLst/>
            <a:gdLst>
              <a:gd name="T0" fmla="*/ 0 w 1172583"/>
              <a:gd name="T1" fmla="*/ 0 h 3937299"/>
              <a:gd name="T2" fmla="*/ 170570 w 1172583"/>
              <a:gd name="T3" fmla="*/ 0 h 3937299"/>
              <a:gd name="T4" fmla="*/ 170570 w 1172583"/>
              <a:gd name="T5" fmla="*/ 32 h 3937299"/>
              <a:gd name="T6" fmla="*/ 224002 w 1172583"/>
              <a:gd name="T7" fmla="*/ 32 h 3937299"/>
              <a:gd name="T8" fmla="*/ 0 60000 65536"/>
              <a:gd name="T9" fmla="*/ 0 60000 65536"/>
              <a:gd name="T10" fmla="*/ 0 60000 65536"/>
              <a:gd name="T11" fmla="*/ 0 60000 65536"/>
              <a:gd name="T12" fmla="*/ 0 w 1172583"/>
              <a:gd name="T13" fmla="*/ 0 h 3937299"/>
              <a:gd name="T14" fmla="*/ 1172583 w 1172583"/>
              <a:gd name="T15" fmla="*/ 3937299 h 3937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2583" h="3937299">
                <a:moveTo>
                  <a:pt x="0" y="0"/>
                </a:moveTo>
                <a:lnTo>
                  <a:pt x="892884" y="0"/>
                </a:lnTo>
                <a:lnTo>
                  <a:pt x="892884" y="3937299"/>
                </a:lnTo>
                <a:lnTo>
                  <a:pt x="1172583" y="3937299"/>
                </a:lnTo>
              </a:path>
            </a:pathLst>
          </a:cu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946150" y="4491038"/>
            <a:ext cx="1044575" cy="835025"/>
          </a:xfrm>
          <a:custGeom>
            <a:avLst/>
            <a:gdLst>
              <a:gd name="T0" fmla="*/ 0 w 1043492"/>
              <a:gd name="T1" fmla="*/ 0 h 3517751"/>
              <a:gd name="T2" fmla="*/ 694097 w 1043492"/>
              <a:gd name="T3" fmla="*/ 0 h 3517751"/>
              <a:gd name="T4" fmla="*/ 694097 w 1043492"/>
              <a:gd name="T5" fmla="*/ 36 h 3517751"/>
              <a:gd name="T6" fmla="*/ 1068690 w 1043492"/>
              <a:gd name="T7" fmla="*/ 36 h 3517751"/>
              <a:gd name="T8" fmla="*/ 0 60000 65536"/>
              <a:gd name="T9" fmla="*/ 0 60000 65536"/>
              <a:gd name="T10" fmla="*/ 0 60000 65536"/>
              <a:gd name="T11" fmla="*/ 0 60000 65536"/>
              <a:gd name="T12" fmla="*/ 0 w 1043492"/>
              <a:gd name="T13" fmla="*/ 0 h 3517751"/>
              <a:gd name="T14" fmla="*/ 1043492 w 1043492"/>
              <a:gd name="T15" fmla="*/ 3517751 h 3517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492" h="3517751">
                <a:moveTo>
                  <a:pt x="0" y="0"/>
                </a:moveTo>
                <a:lnTo>
                  <a:pt x="677732" y="0"/>
                </a:lnTo>
                <a:lnTo>
                  <a:pt x="677732" y="3517751"/>
                </a:lnTo>
                <a:lnTo>
                  <a:pt x="1043492" y="3517751"/>
                </a:lnTo>
              </a:path>
            </a:pathLst>
          </a:custGeom>
          <a:noFill/>
          <a:ln w="19050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946150" y="1987550"/>
            <a:ext cx="1076325" cy="3144838"/>
          </a:xfrm>
          <a:custGeom>
            <a:avLst/>
            <a:gdLst>
              <a:gd name="T0" fmla="*/ 0 w 1118796"/>
              <a:gd name="T1" fmla="*/ 0 h 2786231"/>
              <a:gd name="T2" fmla="*/ 460217 w 1118796"/>
              <a:gd name="T3" fmla="*/ 0 h 2786231"/>
              <a:gd name="T4" fmla="*/ 452279 w 1118796"/>
              <a:gd name="T5" fmla="*/ 7334778 h 2786231"/>
              <a:gd name="T6" fmla="*/ 825218 w 1118796"/>
              <a:gd name="T7" fmla="*/ 7334778 h 2786231"/>
              <a:gd name="T8" fmla="*/ 0 60000 65536"/>
              <a:gd name="T9" fmla="*/ 0 60000 65536"/>
              <a:gd name="T10" fmla="*/ 0 60000 65536"/>
              <a:gd name="T11" fmla="*/ 0 60000 65536"/>
              <a:gd name="T12" fmla="*/ 0 w 1118796"/>
              <a:gd name="T13" fmla="*/ 0 h 2786231"/>
              <a:gd name="T14" fmla="*/ 1118796 w 1118796"/>
              <a:gd name="T15" fmla="*/ 2786231 h 2786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8796" h="2786231">
                <a:moveTo>
                  <a:pt x="0" y="0"/>
                </a:moveTo>
                <a:lnTo>
                  <a:pt x="623944" y="0"/>
                </a:lnTo>
                <a:lnTo>
                  <a:pt x="613186" y="2786231"/>
                </a:lnTo>
                <a:lnTo>
                  <a:pt x="1118796" y="2786231"/>
                </a:lnTo>
              </a:path>
            </a:pathLst>
          </a:custGeom>
          <a:noFill/>
          <a:ln w="19050" algn="ctr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07846" y="1987550"/>
            <a:ext cx="685800" cy="1588"/>
          </a:xfrm>
          <a:prstGeom prst="line">
            <a:avLst/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3908425" y="3201988"/>
            <a:ext cx="890588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3511550" y="2670175"/>
            <a:ext cx="884238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ounded Rectangular Callout 12"/>
          <p:cNvSpPr>
            <a:spLocks noChangeArrowheads="1"/>
          </p:cNvSpPr>
          <p:nvPr/>
        </p:nvSpPr>
        <p:spPr bwMode="auto">
          <a:xfrm>
            <a:off x="2355850" y="6313488"/>
            <a:ext cx="2238375" cy="466725"/>
          </a:xfrm>
          <a:prstGeom prst="wedgeRoundRectCallout">
            <a:avLst>
              <a:gd name="adj1" fmla="val 2028"/>
              <a:gd name="adj2" fmla="val -1368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GUI Design View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483475" y="165100"/>
            <a:ext cx="1584325" cy="620713"/>
          </a:xfrm>
          <a:prstGeom prst="wedgeRoundRectCallout">
            <a:avLst>
              <a:gd name="adj1" fmla="val 4574"/>
              <a:gd name="adj2" fmla="val 18597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GUI Source View</a:t>
            </a:r>
          </a:p>
        </p:txBody>
      </p:sp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38688" y="4849813"/>
            <a:ext cx="4329112" cy="1860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Code behind the ASPX Page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610600" cy="5486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System;  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</a:t>
            </a:r>
            <a:r>
              <a:rPr lang="en-US" sz="2000" dirty="0" smtClean="0">
                <a:latin typeface="Arial" charset="0"/>
                <a:cs typeface="Arial" charset="0"/>
              </a:rPr>
              <a:t>; 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System.Web.UI.WebControls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using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System.Web.UI.WebControls.WebParts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public partial class _Default : </a:t>
            </a:r>
            <a:r>
              <a:rPr lang="en-US" sz="2000" dirty="0" err="1" smtClean="0">
                <a:latin typeface="Arial" charset="0"/>
                <a:cs typeface="Arial" charset="0"/>
              </a:rPr>
              <a:t>System.Web.UI.Page</a:t>
            </a:r>
            <a:r>
              <a:rPr lang="en-US" sz="2000" dirty="0" smtClean="0">
                <a:latin typeface="Arial" charset="0"/>
                <a:cs typeface="Arial" charset="0"/>
              </a:rPr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Int32  </a:t>
            </a:r>
            <a:r>
              <a:rPr lang="en-US" sz="2000" dirty="0" err="1" smtClean="0">
                <a:latin typeface="Arial" charset="0"/>
                <a:cs typeface="Arial" charset="0"/>
              </a:rPr>
              <a:t>FinalAmt</a:t>
            </a:r>
            <a:r>
              <a:rPr lang="en-US" sz="2000" dirty="0" smtClean="0">
                <a:latin typeface="Arial" charset="0"/>
                <a:cs typeface="Arial" charset="0"/>
              </a:rPr>
              <a:t> = 0; 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// not useful for storing value for next access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protected void </a:t>
            </a:r>
            <a:r>
              <a:rPr lang="en-US" sz="2000" dirty="0" err="1" smtClean="0">
                <a:solidFill>
                  <a:srgbClr val="0000FF"/>
                </a:solidFill>
                <a:latin typeface="Arial" charset="0"/>
                <a:cs typeface="Arial" charset="0"/>
              </a:rPr>
              <a:t>btnAddSum</a:t>
            </a:r>
            <a:r>
              <a:rPr lang="en-US" sz="2000" dirty="0" err="1" smtClean="0">
                <a:latin typeface="Arial" charset="0"/>
                <a:cs typeface="Arial" charset="0"/>
              </a:rPr>
              <a:t>_Click</a:t>
            </a:r>
            <a:r>
              <a:rPr lang="en-US" sz="2000" dirty="0" smtClean="0">
                <a:latin typeface="Arial" charset="0"/>
                <a:cs typeface="Arial" charset="0"/>
              </a:rPr>
              <a:t>(object sender, </a:t>
            </a:r>
            <a:r>
              <a:rPr lang="en-US" sz="2000" dirty="0" err="1" smtClean="0">
                <a:latin typeface="Arial" charset="0"/>
                <a:cs typeface="Arial" charset="0"/>
              </a:rPr>
              <a:t>EventArgs</a:t>
            </a:r>
            <a:r>
              <a:rPr lang="en-US" sz="2000" dirty="0" smtClean="0">
                <a:latin typeface="Arial" charset="0"/>
                <a:cs typeface="Arial" charset="0"/>
              </a:rPr>
              <a:t> e)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Int32 sum 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if (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</a:t>
            </a:r>
            <a:r>
              <a:rPr lang="en-US" sz="2000" dirty="0" smtClean="0">
                <a:latin typeface="Arial" charset="0"/>
                <a:cs typeface="Arial" charset="0"/>
              </a:rPr>
              <a:t> == null)  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 </a:t>
            </a:r>
            <a:r>
              <a:rPr lang="en-US" sz="2000" dirty="0" smtClean="0">
                <a:latin typeface="Arial" charset="0"/>
                <a:cs typeface="Arial" charset="0"/>
              </a:rPr>
              <a:t>= 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else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Int32 </a:t>
            </a:r>
            <a:r>
              <a:rPr lang="en-US" sz="2000" dirty="0" err="1" smtClean="0">
                <a:latin typeface="Arial" charset="0"/>
                <a:cs typeface="Arial" charset="0"/>
              </a:rPr>
              <a:t>newValue</a:t>
            </a:r>
            <a:r>
              <a:rPr lang="en-US" sz="2000" dirty="0" smtClean="0">
                <a:latin typeface="Arial" charset="0"/>
                <a:cs typeface="Arial" charset="0"/>
              </a:rPr>
              <a:t> = Convert.ToInt32(</a:t>
            </a:r>
            <a:r>
              <a:rPr lang="en-US" sz="2000" dirty="0" err="1" smtClean="0">
                <a:latin typeface="Arial" charset="0"/>
                <a:cs typeface="Arial" charset="0"/>
              </a:rPr>
              <a:t>this.txtEnterValue.Text</a:t>
            </a:r>
            <a:r>
              <a:rPr lang="en-US" sz="2000" dirty="0" smtClean="0">
                <a:latin typeface="Arial" charset="0"/>
                <a:cs typeface="Arial" charset="0"/>
              </a:rPr>
              <a:t>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sum = (Int32)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 </a:t>
            </a:r>
            <a:r>
              <a:rPr lang="en-US" sz="2000" dirty="0" smtClean="0">
                <a:latin typeface="Arial" charset="0"/>
                <a:cs typeface="Arial" charset="0"/>
              </a:rPr>
              <a:t>+ </a:t>
            </a:r>
            <a:r>
              <a:rPr lang="en-US" sz="2000" dirty="0" err="1" smtClean="0">
                <a:latin typeface="Arial" charset="0"/>
                <a:cs typeface="Arial" charset="0"/>
              </a:rPr>
              <a:t>newValue</a:t>
            </a:r>
            <a:r>
              <a:rPr lang="en-US" sz="2000" dirty="0" smtClean="0">
                <a:latin typeface="Arial" charset="0"/>
                <a:cs typeface="Arial" charset="0"/>
              </a:rPr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solidFill>
                  <a:srgbClr val="990000"/>
                </a:solidFill>
                <a:latin typeface="Arial" charset="0"/>
                <a:cs typeface="Arial" charset="0"/>
              </a:rPr>
              <a:t>ViewState</a:t>
            </a:r>
            <a:r>
              <a:rPr lang="en-US" sz="2000" dirty="0" smtClean="0">
                <a:solidFill>
                  <a:srgbClr val="990000"/>
                </a:solidFill>
                <a:latin typeface="Arial" charset="0"/>
                <a:cs typeface="Arial" charset="0"/>
              </a:rPr>
              <a:t>["Sum"] </a:t>
            </a:r>
            <a:r>
              <a:rPr lang="en-US" sz="2000" dirty="0" smtClean="0">
                <a:latin typeface="Arial" charset="0"/>
                <a:cs typeface="Arial" charset="0"/>
              </a:rPr>
              <a:t>= sum;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this.lblDisplySum.Text</a:t>
            </a:r>
            <a:r>
              <a:rPr lang="en-US" sz="2000" dirty="0" smtClean="0">
                <a:latin typeface="Arial" charset="0"/>
                <a:cs typeface="Arial" charset="0"/>
              </a:rPr>
              <a:t> = </a:t>
            </a:r>
            <a:r>
              <a:rPr lang="en-US" sz="2000" dirty="0" err="1" smtClean="0">
                <a:latin typeface="Arial" charset="0"/>
                <a:cs typeface="Arial" charset="0"/>
              </a:rPr>
              <a:t>sum.ToString</a:t>
            </a:r>
            <a:r>
              <a:rPr lang="en-US" sz="2000" dirty="0" smtClean="0">
                <a:latin typeface="Arial" charset="0"/>
                <a:cs typeface="Arial" charset="0"/>
              </a:rPr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    </a:t>
            </a:r>
            <a:r>
              <a:rPr lang="en-US" sz="2000" dirty="0" err="1" smtClean="0">
                <a:latin typeface="Arial" charset="0"/>
                <a:cs typeface="Arial" charset="0"/>
              </a:rPr>
              <a:t>FinalAmt</a:t>
            </a:r>
            <a:r>
              <a:rPr lang="en-US" sz="2000" dirty="0" smtClean="0">
                <a:latin typeface="Arial" charset="0"/>
                <a:cs typeface="Arial" charset="0"/>
              </a:rPr>
              <a:t> = sum; 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cs typeface="Arial" charset="0"/>
              </a:rPr>
              <a:t>// not useful for storing value for next access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    }    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1BA333-577D-4504-8080-FA66640077E8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cxnSp>
        <p:nvCxnSpPr>
          <p:cNvPr id="38917" name="Straight Connector 2"/>
          <p:cNvCxnSpPr>
            <a:cxnSpLocks noChangeShapeType="1"/>
          </p:cNvCxnSpPr>
          <p:nvPr/>
        </p:nvCxnSpPr>
        <p:spPr bwMode="auto">
          <a:xfrm>
            <a:off x="2978150" y="4643438"/>
            <a:ext cx="189706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8" name="Straight Connector 6"/>
          <p:cNvCxnSpPr>
            <a:cxnSpLocks noChangeShapeType="1"/>
          </p:cNvCxnSpPr>
          <p:nvPr/>
        </p:nvCxnSpPr>
        <p:spPr bwMode="auto">
          <a:xfrm>
            <a:off x="1460500" y="5022850"/>
            <a:ext cx="1897063" cy="0"/>
          </a:xfrm>
          <a:prstGeom prst="lin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Transfer Data Cross Pages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000360"/>
            <a:ext cx="8269288" cy="4836198"/>
          </a:xfrm>
        </p:spPr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[“name”] data can be accessed multiple times, but from the current page only;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Cross-Page Posting is a method of posting data from one page back to the server, and then to another page;</a:t>
            </a:r>
          </a:p>
          <a:p>
            <a:r>
              <a:rPr lang="en-US" dirty="0" smtClean="0"/>
              <a:t>It uses </a:t>
            </a:r>
            <a:r>
              <a:rPr lang="en-US" dirty="0" err="1" smtClean="0">
                <a:solidFill>
                  <a:srgbClr val="0000FF"/>
                </a:solidFill>
              </a:rPr>
              <a:t>PostBackUrl</a:t>
            </a:r>
            <a:r>
              <a:rPr lang="en-US" dirty="0" smtClean="0">
                <a:solidFill>
                  <a:srgbClr val="0000FF"/>
                </a:solidFill>
              </a:rPr>
              <a:t> = “Destination.aspx” </a:t>
            </a:r>
            <a:r>
              <a:rPr lang="en-US" dirty="0" smtClean="0"/>
              <a:t>attribute to link the current page to the destination page;</a:t>
            </a:r>
          </a:p>
          <a:p>
            <a:r>
              <a:rPr lang="en-US" dirty="0" smtClean="0"/>
              <a:t>In the destination page, access the public method in the source page.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3E6DE5-2C95-489E-8D1E-4CD2FEE9DACA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" name="Flowchart: Magnetic Disk 1"/>
          <p:cNvSpPr/>
          <p:nvPr/>
        </p:nvSpPr>
        <p:spPr bwMode="auto">
          <a:xfrm>
            <a:off x="1839780" y="2431824"/>
            <a:ext cx="1062530" cy="986635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 Server</a:t>
            </a:r>
          </a:p>
        </p:txBody>
      </p:sp>
      <p:sp>
        <p:nvSpPr>
          <p:cNvPr id="3" name="Flowchart: Punched Tape 2"/>
          <p:cNvSpPr/>
          <p:nvPr/>
        </p:nvSpPr>
        <p:spPr bwMode="auto">
          <a:xfrm>
            <a:off x="6621165" y="1697585"/>
            <a:ext cx="2125060" cy="986636"/>
          </a:xfrm>
          <a:prstGeom prst="flowChartPunchedTap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WebPage1.aspx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/>
              <a:t>ViewState</a:t>
            </a:r>
            <a:r>
              <a:rPr lang="en-US" dirty="0" smtClean="0"/>
              <a:t>[“name”]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Flowchart: Punched Tape 6"/>
          <p:cNvSpPr/>
          <p:nvPr/>
        </p:nvSpPr>
        <p:spPr bwMode="auto">
          <a:xfrm>
            <a:off x="6621165" y="3049231"/>
            <a:ext cx="2125060" cy="911034"/>
          </a:xfrm>
          <a:prstGeom prst="flowChartPunchedTape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WebPage2.aspx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7380115" y="2518260"/>
            <a:ext cx="0" cy="9107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7228325" y="2785405"/>
            <a:ext cx="303580" cy="303580"/>
            <a:chOff x="5786320" y="2670050"/>
            <a:chExt cx="303580" cy="303580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786320" y="2684221"/>
              <a:ext cx="303580" cy="2894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5786320" y="2670050"/>
              <a:ext cx="303580" cy="28940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5" name="Straight Arrow Connector 14"/>
          <p:cNvCxnSpPr/>
          <p:nvPr/>
        </p:nvCxnSpPr>
        <p:spPr bwMode="auto">
          <a:xfrm flipH="1">
            <a:off x="2750520" y="2386382"/>
            <a:ext cx="3946540" cy="5872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50520" y="3049231"/>
            <a:ext cx="4335730" cy="3692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lgDash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888945" y="278540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Cross-Page Posting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92225" y="152400"/>
            <a:ext cx="7775575" cy="623888"/>
          </a:xfrm>
        </p:spPr>
        <p:txBody>
          <a:bodyPr/>
          <a:lstStyle/>
          <a:p>
            <a:r>
              <a:rPr lang="en-US" sz="2400" smtClean="0"/>
              <a:t>Transfer data from Default.aspx to OrderProcessing.aspx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0FF0FD-1847-4A1A-8C92-FF1F2FE29682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076255"/>
            <a:ext cx="723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351338"/>
            <a:ext cx="7239000" cy="159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cxnSp>
        <p:nvCxnSpPr>
          <p:cNvPr id="40966" name="Straight Connector 7"/>
          <p:cNvCxnSpPr>
            <a:cxnSpLocks noChangeShapeType="1"/>
          </p:cNvCxnSpPr>
          <p:nvPr/>
        </p:nvCxnSpPr>
        <p:spPr bwMode="auto">
          <a:xfrm>
            <a:off x="2209800" y="1447800"/>
            <a:ext cx="1066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Connector 8"/>
          <p:cNvCxnSpPr>
            <a:cxnSpLocks noChangeShapeType="1"/>
          </p:cNvCxnSpPr>
          <p:nvPr/>
        </p:nvCxnSpPr>
        <p:spPr bwMode="auto">
          <a:xfrm>
            <a:off x="4572000" y="4648200"/>
            <a:ext cx="16764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33400" y="2732088"/>
            <a:ext cx="731838" cy="2840037"/>
          </a:xfrm>
          <a:custGeom>
            <a:avLst/>
            <a:gdLst>
              <a:gd name="T0" fmla="*/ 738548 w 731520"/>
              <a:gd name="T1" fmla="*/ 0 h 2732442"/>
              <a:gd name="T2" fmla="*/ 0 w 731520"/>
              <a:gd name="T3" fmla="*/ 0 h 2732442"/>
              <a:gd name="T4" fmla="*/ 0 w 731520"/>
              <a:gd name="T5" fmla="*/ 2724633 h 2732442"/>
              <a:gd name="T6" fmla="*/ 673381 w 731520"/>
              <a:gd name="T7" fmla="*/ 2724633 h 2732442"/>
              <a:gd name="T8" fmla="*/ 0 60000 65536"/>
              <a:gd name="T9" fmla="*/ 0 60000 65536"/>
              <a:gd name="T10" fmla="*/ 0 60000 65536"/>
              <a:gd name="T11" fmla="*/ 0 60000 65536"/>
              <a:gd name="T12" fmla="*/ 0 w 731520"/>
              <a:gd name="T13" fmla="*/ 0 h 2732442"/>
              <a:gd name="T14" fmla="*/ 731520 w 731520"/>
              <a:gd name="T15" fmla="*/ 2732442 h 27324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520" h="2732442">
                <a:moveTo>
                  <a:pt x="731520" y="0"/>
                </a:moveTo>
                <a:lnTo>
                  <a:pt x="0" y="0"/>
                </a:lnTo>
                <a:lnTo>
                  <a:pt x="0" y="2732442"/>
                </a:lnTo>
                <a:lnTo>
                  <a:pt x="666974" y="2732442"/>
                </a:lnTo>
              </a:path>
            </a:pathLst>
          </a:custGeom>
          <a:noFill/>
          <a:ln w="28575" algn="ctr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05375" y="1606550"/>
            <a:ext cx="39338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5046663"/>
            <a:ext cx="426720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4" name="Left Arrow 13"/>
          <p:cNvSpPr>
            <a:spLocks noChangeArrowheads="1"/>
          </p:cNvSpPr>
          <p:nvPr/>
        </p:nvSpPr>
        <p:spPr bwMode="auto">
          <a:xfrm>
            <a:off x="6248400" y="3810000"/>
            <a:ext cx="228600" cy="2635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447800" y="221468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25</a:t>
            </a:r>
          </a:p>
        </p:txBody>
      </p:sp>
      <p:sp>
        <p:nvSpPr>
          <p:cNvPr id="16" name="Left Arrow 15"/>
          <p:cNvSpPr>
            <a:spLocks noChangeArrowheads="1"/>
          </p:cNvSpPr>
          <p:nvPr/>
        </p:nvSpPr>
        <p:spPr bwMode="auto">
          <a:xfrm>
            <a:off x="2819400" y="1828800"/>
            <a:ext cx="228600" cy="26352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4" grpId="1" animBg="1"/>
      <p:bldP spid="15" grpId="0"/>
      <p:bldP spid="16" grpId="0" animBg="1"/>
      <p:bldP spid="1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413" y="735013"/>
            <a:ext cx="8594725" cy="61229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HTML Source of Default.aspx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214773-AD1A-49E4-BD04-7732EE690410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85800" y="5235575"/>
            <a:ext cx="4419600" cy="9144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41990" name="Straight Arrow Connector 9"/>
          <p:cNvCxnSpPr>
            <a:cxnSpLocks noChangeShapeType="1"/>
          </p:cNvCxnSpPr>
          <p:nvPr/>
        </p:nvCxnSpPr>
        <p:spPr bwMode="auto">
          <a:xfrm rot="10800000">
            <a:off x="4029075" y="5692775"/>
            <a:ext cx="12954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 bwMode="auto">
          <a:xfrm>
            <a:off x="1308515" y="5692775"/>
            <a:ext cx="25804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Code Behind the Default.aspx</a:t>
            </a: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6E1797-743D-4544-B933-87EADF833E75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14400"/>
            <a:ext cx="7970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6324600" y="4343399"/>
            <a:ext cx="2743200" cy="1286555"/>
          </a:xfrm>
          <a:prstGeom prst="wedgeRoundRectCallout">
            <a:avLst>
              <a:gd name="adj1" fmla="val -92409"/>
              <a:gd name="adj2" fmla="val 2809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To be called from OrderProcessing.aspx </a:t>
            </a:r>
            <a:r>
              <a:rPr lang="en-US" dirty="0" smtClean="0"/>
              <a:t>page, similar to callback event handler in chapter 2.</a:t>
            </a:r>
            <a:endParaRPr lang="en-US" dirty="0"/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638800" y="5867400"/>
            <a:ext cx="3429000" cy="990600"/>
          </a:xfrm>
          <a:prstGeom prst="wedgeRoundRectCallout">
            <a:avLst>
              <a:gd name="adj1" fmla="val -121278"/>
              <a:gd name="adj2" fmla="val -483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Note: You cannot use FinalAmt here, because the value no longer exist after leaving this page.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057400" y="44196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Code Behind OrderProcessing.aspx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0A66F78-AAAD-46A5-8018-ABF5C68EF951}" type="slidenum">
              <a:rPr lang="en-US" smtClean="0">
                <a:solidFill>
                  <a:schemeClr val="tx2"/>
                </a:solidFill>
              </a:rPr>
              <a:pPr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38200"/>
            <a:ext cx="8118475" cy="570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44037" name="Rounded Rectangular Callout 5"/>
          <p:cNvSpPr>
            <a:spLocks noChangeArrowheads="1"/>
          </p:cNvSpPr>
          <p:nvPr/>
        </p:nvSpPr>
        <p:spPr bwMode="auto">
          <a:xfrm>
            <a:off x="6248400" y="6324600"/>
            <a:ext cx="2590800" cy="457200"/>
          </a:xfrm>
          <a:prstGeom prst="wedgeRoundRectCallout">
            <a:avLst>
              <a:gd name="adj1" fmla="val -78042"/>
              <a:gd name="adj2" fmla="val -137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Method in Default page</a:t>
            </a:r>
          </a:p>
        </p:txBody>
      </p:sp>
      <p:cxnSp>
        <p:nvCxnSpPr>
          <p:cNvPr id="44038" name="Straight Connector 2"/>
          <p:cNvCxnSpPr>
            <a:cxnSpLocks noChangeShapeType="1"/>
          </p:cNvCxnSpPr>
          <p:nvPr/>
        </p:nvCxnSpPr>
        <p:spPr bwMode="auto">
          <a:xfrm>
            <a:off x="2825750" y="4946650"/>
            <a:ext cx="4175125" cy="0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39" name="Straight Connector 7"/>
          <p:cNvCxnSpPr>
            <a:cxnSpLocks noChangeShapeType="1"/>
          </p:cNvCxnSpPr>
          <p:nvPr/>
        </p:nvCxnSpPr>
        <p:spPr bwMode="auto">
          <a:xfrm>
            <a:off x="3965575" y="5934075"/>
            <a:ext cx="833438" cy="0"/>
          </a:xfrm>
          <a:prstGeom prst="lin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Viewstate</a:t>
            </a:r>
            <a:r>
              <a:rPr lang="en-US" dirty="0" smtClean="0"/>
              <a:t> </a:t>
            </a:r>
            <a:r>
              <a:rPr lang="en-US" dirty="0" err="1" smtClean="0"/>
              <a:t>Postback</a:t>
            </a:r>
            <a:r>
              <a:rPr lang="en-US" dirty="0" smtClean="0"/>
              <a:t> on Web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3940"/>
            <a:ext cx="8269288" cy="4608513"/>
          </a:xfrm>
        </p:spPr>
        <p:txBody>
          <a:bodyPr/>
          <a:lstStyle/>
          <a:p>
            <a:r>
              <a:rPr lang="en-US" sz="2400" dirty="0"/>
              <a:t>When a web server running IIS uses </a:t>
            </a:r>
            <a:r>
              <a:rPr lang="en-US" sz="2400" dirty="0" err="1"/>
              <a:t>ViewState</a:t>
            </a:r>
            <a:r>
              <a:rPr lang="en-US" sz="2400" dirty="0"/>
              <a:t> to store information, the </a:t>
            </a:r>
            <a:r>
              <a:rPr lang="en-US" sz="2400" dirty="0" err="1"/>
              <a:t>ViewState</a:t>
            </a:r>
            <a:r>
              <a:rPr lang="en-US" sz="2400" dirty="0"/>
              <a:t> data is encrypted automatically before it is </a:t>
            </a:r>
            <a:r>
              <a:rPr lang="en-US" sz="2400" dirty="0" smtClean="0"/>
              <a:t>stored;</a:t>
            </a:r>
          </a:p>
          <a:p>
            <a:r>
              <a:rPr lang="en-US" sz="2400" dirty="0" smtClean="0"/>
              <a:t>When </a:t>
            </a:r>
            <a:r>
              <a:rPr lang="en-US" sz="2400" dirty="0" err="1" smtClean="0"/>
              <a:t>postback</a:t>
            </a:r>
            <a:r>
              <a:rPr lang="en-US" sz="2400" dirty="0" smtClean="0"/>
              <a:t>, only the same host can decrypt the data;</a:t>
            </a:r>
          </a:p>
          <a:p>
            <a:r>
              <a:rPr lang="en-US" sz="2400" dirty="0"/>
              <a:t>If the application is hosted by a Web Farm or </a:t>
            </a:r>
            <a:r>
              <a:rPr lang="en-US" sz="2400" dirty="0" smtClean="0"/>
              <a:t>virtual servers, like ASU WebStrar and V-Lab, make sure </a:t>
            </a:r>
            <a:r>
              <a:rPr lang="en-US" sz="2400" dirty="0"/>
              <a:t>that &lt;</a:t>
            </a:r>
            <a:r>
              <a:rPr lang="en-US" sz="2400" dirty="0" err="1"/>
              <a:t>machineKey</a:t>
            </a:r>
            <a:r>
              <a:rPr lang="en-US" sz="2400" dirty="0"/>
              <a:t>&gt; </a:t>
            </a:r>
            <a:r>
              <a:rPr lang="en-US" sz="2400" dirty="0" smtClean="0"/>
              <a:t>in </a:t>
            </a:r>
            <a:r>
              <a:rPr lang="en-US" sz="2400" dirty="0" err="1"/>
              <a:t>machine.config</a:t>
            </a:r>
            <a:r>
              <a:rPr lang="en-US" sz="2400" dirty="0"/>
              <a:t> </a:t>
            </a:r>
            <a:r>
              <a:rPr lang="en-US" sz="2400" dirty="0" smtClean="0"/>
              <a:t>specifies </a:t>
            </a:r>
            <a:r>
              <a:rPr lang="en-US" sz="2400" dirty="0"/>
              <a:t>the same </a:t>
            </a:r>
            <a:r>
              <a:rPr lang="en-US" sz="2400" dirty="0" err="1"/>
              <a:t>validationKey</a:t>
            </a:r>
            <a:r>
              <a:rPr lang="en-US" sz="2400" dirty="0"/>
              <a:t> and validation algorithm. </a:t>
            </a:r>
            <a:r>
              <a:rPr lang="en-US" sz="2400" dirty="0" err="1"/>
              <a:t>machine.config</a:t>
            </a:r>
            <a:r>
              <a:rPr lang="en-US" sz="2400" dirty="0"/>
              <a:t> </a:t>
            </a:r>
            <a:r>
              <a:rPr lang="en-US" sz="2400" dirty="0" smtClean="0"/>
              <a:t> is located at</a:t>
            </a:r>
          </a:p>
          <a:p>
            <a:pPr marL="344488" indent="0">
              <a:buNone/>
            </a:pPr>
            <a:r>
              <a:rPr lang="en-US" sz="2000" dirty="0" smtClean="0"/>
              <a:t>C</a:t>
            </a:r>
            <a:r>
              <a:rPr lang="en-US" sz="2000" dirty="0"/>
              <a:t>:\Windows\Microsoft.NET\Framework\[version]\config\machine.config</a:t>
            </a:r>
            <a:endParaRPr lang="en-US" sz="2000" dirty="0" smtClean="0"/>
          </a:p>
          <a:p>
            <a:r>
              <a:rPr lang="en-US" sz="2400" dirty="0" err="1" smtClean="0"/>
              <a:t>AutoGenerate</a:t>
            </a:r>
            <a:r>
              <a:rPr lang="en-US" sz="2400" dirty="0" smtClean="0"/>
              <a:t> </a:t>
            </a:r>
            <a:r>
              <a:rPr lang="en-US" sz="2400" dirty="0"/>
              <a:t>cannot be used in Web Farm or </a:t>
            </a:r>
            <a:r>
              <a:rPr lang="en-US" sz="2400" dirty="0" smtClean="0"/>
              <a:t>cluster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39813"/>
            <a:ext cx="6029325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233" y="2784977"/>
            <a:ext cx="5059202" cy="3863391"/>
          </a:xfrm>
          <a:prstGeom prst="rect">
            <a:avLst/>
          </a:prstGeom>
        </p:spPr>
      </p:pic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495D51-C4FD-407B-B94E-35ECB715320B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1066800" y="152400"/>
            <a:ext cx="8001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Develop a </a:t>
            </a:r>
            <a:r>
              <a:rPr lang="en-US" sz="3200" b="1">
                <a:solidFill>
                  <a:srgbClr val="990000"/>
                </a:solidFill>
              </a:rPr>
              <a:t>Web Application</a:t>
            </a:r>
            <a:r>
              <a:rPr lang="en-US" sz="3200" b="1">
                <a:solidFill>
                  <a:schemeClr val="tx2"/>
                </a:solidFill>
              </a:rPr>
              <a:t> Using ASP .Net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39" name="AutoShape 7"/>
          <p:cNvSpPr>
            <a:spLocks noChangeArrowheads="1"/>
          </p:cNvSpPr>
          <p:nvPr/>
        </p:nvSpPr>
        <p:spPr bwMode="auto">
          <a:xfrm>
            <a:off x="1535113" y="1506291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0440" name="AutoShape 8"/>
          <p:cNvSpPr>
            <a:spLocks noChangeArrowheads="1"/>
          </p:cNvSpPr>
          <p:nvPr/>
        </p:nvSpPr>
        <p:spPr bwMode="auto">
          <a:xfrm>
            <a:off x="4292600" y="17780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8418762" y="4053974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>
            <a:spLocks noChangeArrowheads="1"/>
          </p:cNvSpPr>
          <p:nvPr/>
        </p:nvSpPr>
        <p:spPr bwMode="auto">
          <a:xfrm>
            <a:off x="6470970" y="1245051"/>
            <a:ext cx="2596830" cy="1163637"/>
          </a:xfrm>
          <a:prstGeom prst="wedgeRoundRectCallout">
            <a:avLst>
              <a:gd name="adj1" fmla="val 1885"/>
              <a:gd name="adj2" fmla="val 18680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What is the difference between a </a:t>
            </a:r>
            <a:r>
              <a:rPr lang="en-US" dirty="0">
                <a:solidFill>
                  <a:srgbClr val="C00000"/>
                </a:solidFill>
              </a:rPr>
              <a:t>Web </a:t>
            </a:r>
            <a:r>
              <a:rPr lang="en-US" dirty="0" smtClean="0">
                <a:solidFill>
                  <a:srgbClr val="C00000"/>
                </a:solidFill>
              </a:rPr>
              <a:t>Forms Site </a:t>
            </a:r>
            <a:r>
              <a:rPr lang="en-US" dirty="0"/>
              <a:t>and a </a:t>
            </a:r>
            <a:r>
              <a:rPr lang="en-US" dirty="0">
                <a:solidFill>
                  <a:srgbClr val="0000FF"/>
                </a:solidFill>
              </a:rPr>
              <a:t>Web Service</a:t>
            </a:r>
            <a:r>
              <a:rPr lang="en-US" dirty="0"/>
              <a:t>?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425281" y="4807252"/>
            <a:ext cx="2755000" cy="1593795"/>
          </a:xfrm>
          <a:prstGeom prst="wedgeRoundRectCallout">
            <a:avLst>
              <a:gd name="adj1" fmla="val 135480"/>
              <a:gd name="adj2" fmla="val 2681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What is the difference between </a:t>
            </a:r>
            <a:r>
              <a:rPr lang="en-US" dirty="0" smtClean="0"/>
              <a:t>an </a:t>
            </a:r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Web Service </a:t>
            </a:r>
            <a:r>
              <a:rPr lang="en-US" dirty="0"/>
              <a:t>and a WCF </a:t>
            </a:r>
            <a:r>
              <a:rPr lang="en-US" dirty="0">
                <a:solidFill>
                  <a:srgbClr val="0000FF"/>
                </a:solidFill>
              </a:rPr>
              <a:t>Web Service</a:t>
            </a:r>
            <a:r>
              <a:rPr lang="en-US" dirty="0" smtClean="0"/>
              <a:t>?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asmx</a:t>
            </a:r>
            <a:r>
              <a:rPr lang="en-US" dirty="0" smtClean="0"/>
              <a:t> and .svc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/>
      <p:bldP spid="530440" grpId="0" animBg="1"/>
      <p:bldP spid="11" grpId="0" animBg="1"/>
      <p:bldP spid="2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Text File for Your Services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912813" y="1076325"/>
            <a:ext cx="7985125" cy="561616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View State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: A variable that can hold information for multiple access within a page.</a:t>
            </a:r>
          </a:p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</a:rPr>
              <a:t>Cross-Page Posting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: Transfer information cross the pages.</a:t>
            </a:r>
          </a:p>
          <a:p>
            <a:r>
              <a:rPr lang="en-US" sz="2400" b="1" dirty="0">
                <a:solidFill>
                  <a:srgbClr val="990000"/>
                </a:solidFill>
              </a:rPr>
              <a:t>Text File</a:t>
            </a:r>
            <a:r>
              <a:rPr lang="en-US" sz="2400" dirty="0" smtClean="0"/>
              <a:t>: Store text into server file and retrieve it later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Session State</a:t>
            </a:r>
            <a:r>
              <a:rPr lang="en-US" sz="2400" dirty="0" smtClean="0"/>
              <a:t>: Allow a user to store information in the memory on the server for the same session. 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Application State</a:t>
            </a:r>
            <a:r>
              <a:rPr lang="en-US" sz="2400" dirty="0" smtClean="0"/>
              <a:t>: Allow a user to store data in memory on the server for all sessions.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XML file</a:t>
            </a:r>
            <a:r>
              <a:rPr lang="en-US" sz="2400" dirty="0" smtClean="0"/>
              <a:t>: store data to server disk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Cookies</a:t>
            </a:r>
            <a:r>
              <a:rPr lang="en-US" sz="2400" dirty="0" smtClean="0"/>
              <a:t>: Store information on client’s hard drive, so that the client can return to a previous state after close and reopen the browser.</a:t>
            </a:r>
          </a:p>
          <a:p>
            <a:r>
              <a:rPr lang="en-US" sz="2400" b="1" dirty="0" smtClean="0">
                <a:solidFill>
                  <a:srgbClr val="0000FF"/>
                </a:solidFill>
              </a:rPr>
              <a:t>Database, Caching, and Ontology</a:t>
            </a:r>
            <a:r>
              <a:rPr lang="en-US" sz="2400" dirty="0" smtClean="0"/>
              <a:t>: in CSE446/598 </a:t>
            </a:r>
            <a:br>
              <a:rPr lang="en-US" sz="2400" dirty="0" smtClean="0"/>
            </a:br>
            <a:r>
              <a:rPr lang="en-US" sz="2400" dirty="0" smtClean="0"/>
              <a:t>(Text Part II)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CF24EC-F154-476F-A684-7941F88BA394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 rot="-5400000">
            <a:off x="-438943" y="4042208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Chapter 5</a:t>
            </a:r>
          </a:p>
        </p:txBody>
      </p:sp>
      <p:sp>
        <p:nvSpPr>
          <p:cNvPr id="35846" name="Left Brace 7"/>
          <p:cNvSpPr>
            <a:spLocks/>
          </p:cNvSpPr>
          <p:nvPr/>
        </p:nvSpPr>
        <p:spPr bwMode="auto">
          <a:xfrm>
            <a:off x="685800" y="2897735"/>
            <a:ext cx="227013" cy="2884010"/>
          </a:xfrm>
          <a:prstGeom prst="leftBrace">
            <a:avLst>
              <a:gd name="adj1" fmla="val 8353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Left Brace 8"/>
          <p:cNvSpPr>
            <a:spLocks/>
          </p:cNvSpPr>
          <p:nvPr/>
        </p:nvSpPr>
        <p:spPr bwMode="auto">
          <a:xfrm>
            <a:off x="617538" y="1303338"/>
            <a:ext cx="295275" cy="1290817"/>
          </a:xfrm>
          <a:prstGeom prst="leftBrace">
            <a:avLst>
              <a:gd name="adj1" fmla="val 8347"/>
              <a:gd name="adj2" fmla="val 50000"/>
            </a:avLst>
          </a:prstGeom>
          <a:solidFill>
            <a:schemeClr val="bg1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 rot="-5400000">
            <a:off x="-438943" y="1608862"/>
            <a:ext cx="158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dirty="0"/>
              <a:t>Chapter 3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8139065" y="2214680"/>
            <a:ext cx="852840" cy="83484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File System </a:t>
            </a:r>
            <a:r>
              <a:rPr lang="en-US" smtClean="0"/>
              <a:t>and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75" y="1228045"/>
            <a:ext cx="5278357" cy="31116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74" y="4916411"/>
            <a:ext cx="5278357" cy="1927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184" y="2317784"/>
            <a:ext cx="1480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TryIt</a:t>
            </a:r>
            <a:r>
              <a:rPr lang="en-US" sz="2400" dirty="0" smtClean="0"/>
              <a:t> Page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70090" y="4950748"/>
            <a:ext cx="1397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Service Interface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384410" y="848570"/>
            <a:ext cx="6754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http://venus.eas.asu.edu/wsrepository/Services/FileServiceTryIt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0306" y="4547079"/>
            <a:ext cx="7058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venus.eas.asu.edu/wsrepository/Services/FileService/service.svc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FileService</a:t>
            </a:r>
            <a:r>
              <a:rPr lang="en-US" dirty="0" smtClean="0"/>
              <a:t> Code: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PutStringToFile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75" y="1076255"/>
            <a:ext cx="8557313" cy="53885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System.Web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System.IO;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System.Xml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class Service :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IService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{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public void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PutStringToFile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string value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HttpRuntime.AppDomainAppPath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@"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 //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Get path from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server root to current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// From current to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File.Exists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File.Delete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using (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StreamWriter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sw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File.CreateText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 {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sw.WriteLine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(value);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// Continue to next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94117" y="1683415"/>
            <a:ext cx="2143055" cy="758950"/>
          </a:xfrm>
          <a:prstGeom prst="wedgeRoundRectCallout">
            <a:avLst>
              <a:gd name="adj1" fmla="val -59699"/>
              <a:gd name="adj2" fmla="val 14003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find the current location</a:t>
            </a:r>
          </a:p>
        </p:txBody>
      </p:sp>
    </p:spTree>
    <p:extLst>
      <p:ext uri="{BB962C8B-B14F-4D97-AF65-F5344CB8AC3E}">
        <p14:creationId xmlns:p14="http://schemas.microsoft.com/office/powerpoint/2010/main" val="38005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FileService</a:t>
            </a:r>
            <a:r>
              <a:rPr lang="en-US" dirty="0" smtClean="0"/>
              <a:t> Code: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GetStringFromFile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2150"/>
            <a:ext cx="8269288" cy="4904469"/>
          </a:xfrm>
        </p:spPr>
        <p:txBody>
          <a:bodyPr/>
          <a:lstStyle/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// Continued from previous page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public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GetStringFromFile</a:t>
            </a:r>
            <a:r>
              <a:rPr lang="en-US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(string </a:t>
            </a:r>
            <a:r>
              <a:rPr lang="en-US" sz="18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string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HttpRuntime.AppDomainAppPath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@"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"); // From server root to current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Path.Combine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fileName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); // From current to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App_Data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if (!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File.Exists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return "File not exist";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using 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StreamReader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File.OpenText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fLocation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))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	string 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sr.ReadLine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();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    return s;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0" indent="0">
              <a:buNone/>
              <a:tabLst>
                <a:tab pos="344488" algn="l"/>
                <a:tab pos="687388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90ECB8-BB57-4FE7-936C-1E527128D12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50" y="4795110"/>
            <a:ext cx="5278357" cy="1927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03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61CBB7-89CC-4EAB-9146-4C5DBF471B7F}" type="slidenum">
              <a:rPr lang="en-US" smtClean="0">
                <a:solidFill>
                  <a:schemeClr val="tx2"/>
                </a:solidFill>
              </a:rPr>
              <a:pPr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5059" name="AutoShape 2"/>
          <p:cNvSpPr>
            <a:spLocks noChangeArrowheads="1"/>
          </p:cNvSpPr>
          <p:nvPr/>
        </p:nvSpPr>
        <p:spPr bwMode="auto">
          <a:xfrm>
            <a:off x="2133600" y="1752600"/>
            <a:ext cx="5029200" cy="4191000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85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sz="2800" smtClean="0"/>
              <a:t>Case Study: Develop an Online Shopping System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2" name="Object 5"/>
          <p:cNvGraphicFramePr>
            <a:graphicFrameLocks noChangeAspect="1"/>
          </p:cNvGraphicFramePr>
          <p:nvPr/>
        </p:nvGraphicFramePr>
        <p:xfrm>
          <a:off x="76200" y="1939925"/>
          <a:ext cx="8991600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2" name="Visio" r:id="rId4" imgW="6514592" imgH="2734733" progId="">
                  <p:embed/>
                </p:oleObj>
              </mc:Choice>
              <mc:Fallback>
                <p:oleObj name="Visio" r:id="rId4" imgW="6514592" imgH="2734733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939925"/>
                        <a:ext cx="8991600" cy="37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3505200" y="6080125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Overview of the system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3200400" y="1371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Application (workflow)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88950" y="1538288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Services</a:t>
            </a: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7696200" y="1573213"/>
            <a:ext cx="958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Services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" y="1939925"/>
            <a:ext cx="1752600" cy="1108075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460500" y="6324600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dirty="0" smtClean="0"/>
              <a:t>Code download: </a:t>
            </a:r>
            <a:r>
              <a:rPr lang="en-US" sz="1400" dirty="0"/>
              <a:t>http://venus.eas.asu.edu/WSrepository/teaching/cse445598/EnterpriseOrderProcessingCode.zip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826D99-904F-42EA-8AB5-B755E6642366}" type="slidenum">
              <a:rPr lang="en-US" smtClean="0">
                <a:solidFill>
                  <a:schemeClr val="tx2"/>
                </a:solidFill>
              </a:rPr>
              <a:pPr/>
              <a:t>35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Login / logout Service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315200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3A31B1-434E-45FE-8F4B-A1847DCF9A8C}" type="slidenum">
              <a:rPr lang="en-US" smtClean="0">
                <a:solidFill>
                  <a:schemeClr val="tx2"/>
                </a:solidFill>
              </a:rPr>
              <a:pPr/>
              <a:t>36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 Hoc Service Directory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763000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8CF044-EC35-4211-A744-44674C8AECD0}" type="slidenum">
              <a:rPr lang="en-US" smtClean="0">
                <a:solidFill>
                  <a:schemeClr val="tx2"/>
                </a:solidFill>
              </a:rPr>
              <a:pPr/>
              <a:t>37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ASP.Net Project Stack</a:t>
            </a:r>
          </a:p>
        </p:txBody>
      </p:sp>
      <p:pic>
        <p:nvPicPr>
          <p:cNvPr id="4813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14400"/>
            <a:ext cx="5715000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19600" y="4800600"/>
            <a:ext cx="1295400" cy="381000"/>
            <a:chOff x="2784" y="3024"/>
            <a:chExt cx="816" cy="240"/>
          </a:xfrm>
        </p:grpSpPr>
        <p:sp>
          <p:nvSpPr>
            <p:cNvPr id="48140" name="Oval 5"/>
            <p:cNvSpPr>
              <a:spLocks noChangeArrowheads="1"/>
            </p:cNvSpPr>
            <p:nvPr/>
          </p:nvSpPr>
          <p:spPr bwMode="auto">
            <a:xfrm>
              <a:off x="3360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48141" name="Line 6"/>
            <p:cNvSpPr>
              <a:spLocks noChangeShapeType="1"/>
            </p:cNvSpPr>
            <p:nvPr/>
          </p:nvSpPr>
          <p:spPr bwMode="auto">
            <a:xfrm flipH="1">
              <a:off x="2784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343400" y="4267200"/>
            <a:ext cx="381000" cy="457200"/>
            <a:chOff x="2736" y="2688"/>
            <a:chExt cx="240" cy="288"/>
          </a:xfrm>
        </p:grpSpPr>
        <p:sp>
          <p:nvSpPr>
            <p:cNvPr id="48138" name="Freeform 8"/>
            <p:cNvSpPr>
              <a:spLocks/>
            </p:cNvSpPr>
            <p:nvPr/>
          </p:nvSpPr>
          <p:spPr bwMode="auto">
            <a:xfrm flipV="1">
              <a:off x="2736" y="2688"/>
              <a:ext cx="240" cy="96"/>
            </a:xfrm>
            <a:custGeom>
              <a:avLst/>
              <a:gdLst>
                <a:gd name="T0" fmla="*/ 1 w 336"/>
                <a:gd name="T1" fmla="*/ 0 h 432"/>
                <a:gd name="T2" fmla="*/ 1 w 336"/>
                <a:gd name="T3" fmla="*/ 0 h 432"/>
                <a:gd name="T4" fmla="*/ 1 w 336"/>
                <a:gd name="T5" fmla="*/ 0 h 432"/>
                <a:gd name="T6" fmla="*/ 0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32"/>
                <a:gd name="T14" fmla="*/ 336 w 33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32">
                  <a:moveTo>
                    <a:pt x="48" y="432"/>
                  </a:moveTo>
                  <a:lnTo>
                    <a:pt x="336" y="432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Oval 9"/>
            <p:cNvSpPr>
              <a:spLocks noChangeArrowheads="1"/>
            </p:cNvSpPr>
            <p:nvPr/>
          </p:nvSpPr>
          <p:spPr bwMode="auto">
            <a:xfrm>
              <a:off x="2784" y="27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3400" y="4191000"/>
            <a:ext cx="838200" cy="685800"/>
            <a:chOff x="2736" y="2640"/>
            <a:chExt cx="528" cy="432"/>
          </a:xfrm>
        </p:grpSpPr>
        <p:sp>
          <p:nvSpPr>
            <p:cNvPr id="48136" name="Freeform 11"/>
            <p:cNvSpPr>
              <a:spLocks/>
            </p:cNvSpPr>
            <p:nvPr/>
          </p:nvSpPr>
          <p:spPr bwMode="auto">
            <a:xfrm>
              <a:off x="2736" y="2640"/>
              <a:ext cx="336" cy="432"/>
            </a:xfrm>
            <a:custGeom>
              <a:avLst/>
              <a:gdLst>
                <a:gd name="T0" fmla="*/ 48 w 336"/>
                <a:gd name="T1" fmla="*/ 432 h 432"/>
                <a:gd name="T2" fmla="*/ 336 w 336"/>
                <a:gd name="T3" fmla="*/ 432 h 432"/>
                <a:gd name="T4" fmla="*/ 336 w 336"/>
                <a:gd name="T5" fmla="*/ 0 h 432"/>
                <a:gd name="T6" fmla="*/ 0 w 336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32"/>
                <a:gd name="T14" fmla="*/ 336 w 336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32">
                  <a:moveTo>
                    <a:pt x="48" y="432"/>
                  </a:moveTo>
                  <a:lnTo>
                    <a:pt x="336" y="432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Oval 12"/>
            <p:cNvSpPr>
              <a:spLocks noChangeArrowheads="1"/>
            </p:cNvSpPr>
            <p:nvPr/>
          </p:nvSpPr>
          <p:spPr bwMode="auto">
            <a:xfrm>
              <a:off x="3072" y="273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9066D4-B596-4D33-916C-A1CF096896BB}" type="slidenum">
              <a:rPr lang="en-US" smtClean="0">
                <a:solidFill>
                  <a:schemeClr val="tx2"/>
                </a:solidFill>
              </a:rPr>
              <a:pPr/>
              <a:t>38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57600" y="0"/>
            <a:ext cx="5181600" cy="6781800"/>
          </a:xfrm>
          <a:solidFill>
            <a:schemeClr val="bg1"/>
          </a:solidFill>
        </p:spPr>
        <p:txBody>
          <a:bodyPr/>
          <a:lstStyle/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namespace OnlineShopping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public class WebForm1 : System.Web.UI.Page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System.Web.UI.WebControls.TextBox textBox1;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System.Web.UI.WebControls.TextBox textBox2;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System.Web.UI.WebControls.Label label1;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System.Web.UI.WebControls.Label label2;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protected System.Web.UI.WebControls.Button Button1;	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private void Page_Load(object sender, System.EventArgs e)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// Put user code to initialize the page here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}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#region Web Form Designer generated code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override protected void OnInit(EventArgs e) 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// CODEGEN: This call is required by the ASP.NET Web Form Designer.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InitializeComponent();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base.OnInit(e);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}		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&lt;summary&gt;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Required method for Designer support - do not modify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the contents of this method with the code editor.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/// &lt;/summary&gt;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private void InitializeComponent() {    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this.Button1.Click += new System.EventHandler(this.Button1_Click);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	this.Load += new System.EventHandler(this.Page_Load);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} #endregion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000" smtClean="0"/>
              <a:t>		</a:t>
            </a:r>
            <a:r>
              <a:rPr lang="en-US" sz="1200" b="1" smtClean="0"/>
              <a:t>private void Button1_Click(object sender, System.EventArgs e)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{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SecureSignInOutService Login = new 					SecureSignInOutService();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if( Login.Login(textBox1.Text, textBox2.Text) )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	Response.Redirect("Payment.aspx");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else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		label2.Text = “Login failed!";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	}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	}</a:t>
            </a:r>
          </a:p>
          <a:p>
            <a:pPr marL="228600" indent="-228600" eaLnBrk="1" hangingPunct="1">
              <a:buFont typeface="Wingdings" pitchFamily="2" charset="2"/>
              <a:buNone/>
              <a:tabLst>
                <a:tab pos="517525" algn="l"/>
                <a:tab pos="914400" algn="l"/>
                <a:tab pos="1262063" algn="l"/>
              </a:tabLst>
            </a:pPr>
            <a:r>
              <a:rPr lang="en-US" sz="1200" b="1" smtClean="0"/>
              <a:t>}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28600" y="1981200"/>
            <a:ext cx="3657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System.Collections;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System.ComponentModel;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System.Data;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System.Drawing;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System.Web.SessionState;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System.Web.UI;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System.Web.UI.WebControls;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System.Web.UI.HtmlControls;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200"/>
              <a:t>using OnlineShopping.SignInOutService;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228600" y="1143000"/>
            <a:ext cx="183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The code for the </a:t>
            </a:r>
          </a:p>
          <a:p>
            <a:r>
              <a:rPr lang="en-US" b="1">
                <a:solidFill>
                  <a:schemeClr val="tx2"/>
                </a:solidFill>
              </a:rPr>
              <a:t>WebForm1.aspx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7A74F3-7C1F-4916-8F5E-AF2EE4EF79AD}" type="slidenum">
              <a:rPr lang="en-US" smtClean="0">
                <a:solidFill>
                  <a:schemeClr val="tx2"/>
                </a:solidFill>
              </a:rPr>
              <a:pPr/>
              <a:t>39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When the code runs, 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31838"/>
            <a:ext cx="4024313" cy="612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0" y="3429000"/>
            <a:ext cx="6781800" cy="2286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private void Button1_Click(object sender, System.EventArgs 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smtClean="0">
                <a:solidFill>
                  <a:schemeClr val="tx2"/>
                </a:solidFill>
              </a:rPr>
              <a:t>SecureSignInOutService</a:t>
            </a:r>
            <a:r>
              <a:rPr lang="en-US" sz="1800" smtClean="0"/>
              <a:t> Login = new SecureSignInOutService();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(Login.Login(textBox1.Text, textBox2.Text)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Response.Redirect("Payment.aspx");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else			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label2.Text = “Login failed!";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5715000" y="5715000"/>
            <a:ext cx="2514600" cy="990600"/>
          </a:xfrm>
          <a:prstGeom prst="wedgeRoundRectCallout">
            <a:avLst>
              <a:gd name="adj1" fmla="val -108315"/>
              <a:gd name="adj2" fmla="val -13950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Transit from current page to another. It does not carry a value.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276600" y="4800600"/>
            <a:ext cx="3352800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600200" y="3581400"/>
            <a:ext cx="685800" cy="152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7" y="858405"/>
            <a:ext cx="6057900" cy="3609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088" y="2874655"/>
            <a:ext cx="5027612" cy="3514250"/>
          </a:xfrm>
          <a:prstGeom prst="rect">
            <a:avLst/>
          </a:prstGeom>
        </p:spPr>
      </p:pic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3317C6-C536-450B-9466-1ACCCB7F0369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152400"/>
            <a:ext cx="80010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Develop a </a:t>
            </a:r>
            <a:r>
              <a:rPr lang="en-US" sz="3200" b="1">
                <a:solidFill>
                  <a:srgbClr val="990000"/>
                </a:solidFill>
              </a:rPr>
              <a:t>Web Application</a:t>
            </a:r>
            <a:r>
              <a:rPr lang="en-US" sz="3200" b="1">
                <a:solidFill>
                  <a:schemeClr val="tx2"/>
                </a:solidFill>
              </a:rPr>
              <a:t> Using ASP .Net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3476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0439" name="AutoShape 7"/>
          <p:cNvSpPr>
            <a:spLocks noChangeArrowheads="1"/>
          </p:cNvSpPr>
          <p:nvPr/>
        </p:nvSpPr>
        <p:spPr bwMode="auto">
          <a:xfrm>
            <a:off x="1906588" y="130302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0440" name="AutoShape 8"/>
          <p:cNvSpPr>
            <a:spLocks noChangeArrowheads="1"/>
          </p:cNvSpPr>
          <p:nvPr/>
        </p:nvSpPr>
        <p:spPr bwMode="auto">
          <a:xfrm>
            <a:off x="4040188" y="1349325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Box 14"/>
          <p:cNvSpPr txBox="1">
            <a:spLocks noChangeArrowheads="1"/>
          </p:cNvSpPr>
          <p:nvPr/>
        </p:nvSpPr>
        <p:spPr bwMode="auto">
          <a:xfrm>
            <a:off x="133350" y="4509370"/>
            <a:ext cx="421096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Note: In VS, </a:t>
            </a:r>
            <a:r>
              <a:rPr lang="en-US" dirty="0"/>
              <a:t>you can </a:t>
            </a:r>
            <a:r>
              <a:rPr lang="en-US" dirty="0" smtClean="0"/>
              <a:t>also choose </a:t>
            </a:r>
            <a:r>
              <a:rPr lang="en-US" dirty="0"/>
              <a:t>to use: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New – Project – ASP </a:t>
            </a:r>
            <a:r>
              <a:rPr lang="en-US" dirty="0" err="1">
                <a:solidFill>
                  <a:srgbClr val="0000FF"/>
                </a:solidFill>
              </a:rPr>
              <a:t>.Net</a:t>
            </a:r>
            <a:r>
              <a:rPr lang="en-US" dirty="0">
                <a:solidFill>
                  <a:srgbClr val="0000FF"/>
                </a:solidFill>
              </a:rPr>
              <a:t> Web </a:t>
            </a:r>
            <a:r>
              <a:rPr lang="en-US" dirty="0" smtClean="0">
                <a:solidFill>
                  <a:srgbClr val="0000FF"/>
                </a:solidFill>
              </a:rPr>
              <a:t>Forms Application</a:t>
            </a:r>
            <a:r>
              <a:rPr lang="en-US" dirty="0" smtClean="0"/>
              <a:t>. This </a:t>
            </a:r>
            <a:r>
              <a:rPr lang="en-US" dirty="0"/>
              <a:t>application will use a “Project File” to link all the components together. </a:t>
            </a:r>
            <a:r>
              <a:rPr lang="en-US" dirty="0" smtClean="0"/>
              <a:t>Allow static port number, while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New – Web Site </a:t>
            </a:r>
            <a:r>
              <a:rPr lang="en-US" dirty="0"/>
              <a:t>option will create those files only that are needed in the website.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255055" y="426293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8716700" y="6075517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6643536" y="880092"/>
            <a:ext cx="2361930" cy="902845"/>
          </a:xfrm>
          <a:prstGeom prst="wedgeRoundRectCallout">
            <a:avLst>
              <a:gd name="adj1" fmla="val -76422"/>
              <a:gd name="adj2" fmla="val 1835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 this option in assignment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 animBg="1"/>
      <p:bldP spid="530440" grpId="0" animBg="1"/>
      <p:bldP spid="11" grpId="0" animBg="1"/>
      <p:bldP spid="14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653814-5127-4FBB-AEA9-4746561DE35D}" type="slidenum">
              <a:rPr lang="en-US" smtClean="0">
                <a:solidFill>
                  <a:schemeClr val="tx2"/>
                </a:solidFill>
              </a:rPr>
              <a:pPr/>
              <a:t>40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After login succeeds, credit card charge</a:t>
            </a: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762000"/>
            <a:ext cx="3954462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2400" y="1600200"/>
            <a:ext cx="51816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Web service offered by the bank: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[WebMethod]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public System.Boolean VerifyPayment(System.Single CardNumber, System.String PWD, System.String Adress)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if ( CardNumber == 1234 &amp;&amp; </a:t>
            </a:r>
            <a:br>
              <a:rPr lang="en-US" sz="2400" smtClean="0"/>
            </a:br>
            <a:r>
              <a:rPr lang="en-US" sz="2400" smtClean="0"/>
              <a:t>	      PWD == "12/2009"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	return true;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		return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4E4A617-9563-474F-A8FB-6D1593A63465}" type="slidenum">
              <a:rPr lang="en-US" smtClean="0">
                <a:solidFill>
                  <a:schemeClr val="tx2"/>
                </a:solidFill>
              </a:rPr>
              <a:pPr/>
              <a:t>41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066800" y="152400"/>
            <a:ext cx="8077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Application Code Responds to Credit Card Charge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743200"/>
            <a:ext cx="33718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819400" y="1066800"/>
            <a:ext cx="6248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private void Button1_Click(object sender, System.EventArgs e)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{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EPaymentService payment = new  EPaymentService();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if (payment.VerifyPayment(Convert.ToInt32(textBox1.Text), </a:t>
            </a:r>
            <a:br>
              <a:rPr lang="en-US"/>
            </a:br>
            <a:r>
              <a:rPr lang="en-US"/>
              <a:t>                                             textBox2.Text, textBox3.Text))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	Response.Redirect("Shipping.aspx");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else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	Label4.Text = "Credit Card Charge failed!";	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/>
              <a:t>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131668-C000-4F78-A3EE-39B45EE7A935}" type="slidenum">
              <a:rPr lang="en-US" smtClean="0">
                <a:solidFill>
                  <a:schemeClr val="tx2"/>
                </a:solidFill>
              </a:rPr>
              <a:pPr/>
              <a:t>42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After credit card charge, shipping is called</a:t>
            </a:r>
          </a:p>
        </p:txBody>
      </p:sp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858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4677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44F777-8B07-4968-91EE-928EDCA23F86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671513" y="193675"/>
            <a:ext cx="77962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tx2"/>
                </a:solidFill>
              </a:rPr>
              <a:t>GUI Design for Application Building</a:t>
            </a:r>
          </a:p>
        </p:txBody>
      </p:sp>
      <p:sp>
        <p:nvSpPr>
          <p:cNvPr id="29701" name="Freeform 17"/>
          <p:cNvSpPr>
            <a:spLocks noChangeArrowheads="1"/>
          </p:cNvSpPr>
          <p:nvPr/>
        </p:nvSpPr>
        <p:spPr bwMode="auto">
          <a:xfrm>
            <a:off x="3108325" y="1828800"/>
            <a:ext cx="3902075" cy="914400"/>
          </a:xfrm>
          <a:custGeom>
            <a:avLst/>
            <a:gdLst>
              <a:gd name="T0" fmla="*/ 46549 w 4206240"/>
              <a:gd name="T1" fmla="*/ 2147483647 h 426720"/>
              <a:gd name="T2" fmla="*/ 33733 w 4206240"/>
              <a:gd name="T3" fmla="*/ 2147483647 h 426720"/>
              <a:gd name="T4" fmla="*/ 33733 w 4206240"/>
              <a:gd name="T5" fmla="*/ 0 h 426720"/>
              <a:gd name="T6" fmla="*/ 0 w 4206240"/>
              <a:gd name="T7" fmla="*/ 2147483647 h 426720"/>
              <a:gd name="T8" fmla="*/ 0 w 4206240"/>
              <a:gd name="T9" fmla="*/ 2147483647 h 426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06240"/>
              <a:gd name="T16" fmla="*/ 0 h 426720"/>
              <a:gd name="T17" fmla="*/ 4206240 w 4206240"/>
              <a:gd name="T18" fmla="*/ 426720 h 426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06240" h="426720">
                <a:moveTo>
                  <a:pt x="4206240" y="426720"/>
                </a:moveTo>
                <a:lnTo>
                  <a:pt x="3048000" y="426720"/>
                </a:lnTo>
                <a:lnTo>
                  <a:pt x="3048000" y="0"/>
                </a:lnTo>
                <a:lnTo>
                  <a:pt x="0" y="10160"/>
                </a:lnTo>
                <a:lnTo>
                  <a:pt x="0" y="152400"/>
                </a:lnTo>
              </a:path>
            </a:pathLst>
          </a:cu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Freeform 18"/>
          <p:cNvSpPr>
            <a:spLocks noChangeArrowheads="1"/>
          </p:cNvSpPr>
          <p:nvPr/>
        </p:nvSpPr>
        <p:spPr bwMode="auto">
          <a:xfrm>
            <a:off x="6019800" y="3505200"/>
            <a:ext cx="990600" cy="304800"/>
          </a:xfrm>
          <a:custGeom>
            <a:avLst/>
            <a:gdLst>
              <a:gd name="T0" fmla="*/ 0 w 2570480"/>
              <a:gd name="T1" fmla="*/ 0 h 873760"/>
              <a:gd name="T2" fmla="*/ 0 w 2570480"/>
              <a:gd name="T3" fmla="*/ 0 h 873760"/>
              <a:gd name="T4" fmla="*/ 0 w 2570480"/>
              <a:gd name="T5" fmla="*/ 0 h 873760"/>
              <a:gd name="T6" fmla="*/ 0 60000 65536"/>
              <a:gd name="T7" fmla="*/ 0 60000 65536"/>
              <a:gd name="T8" fmla="*/ 0 60000 65536"/>
              <a:gd name="T9" fmla="*/ 0 w 2570480"/>
              <a:gd name="T10" fmla="*/ 0 h 873760"/>
              <a:gd name="T11" fmla="*/ 2570480 w 2570480"/>
              <a:gd name="T12" fmla="*/ 873760 h 8737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0480" h="873760">
                <a:moveTo>
                  <a:pt x="2570480" y="873760"/>
                </a:moveTo>
                <a:lnTo>
                  <a:pt x="0" y="873760"/>
                </a:lnTo>
                <a:lnTo>
                  <a:pt x="0" y="0"/>
                </a:lnTo>
              </a:path>
            </a:pathLst>
          </a:cu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Freeform 19"/>
          <p:cNvSpPr>
            <a:spLocks noChangeArrowheads="1"/>
          </p:cNvSpPr>
          <p:nvPr/>
        </p:nvSpPr>
        <p:spPr bwMode="auto">
          <a:xfrm>
            <a:off x="4733925" y="3505200"/>
            <a:ext cx="2276475" cy="2667000"/>
          </a:xfrm>
          <a:custGeom>
            <a:avLst/>
            <a:gdLst>
              <a:gd name="T0" fmla="*/ 1757 w 2570480"/>
              <a:gd name="T1" fmla="*/ 2147483647 h 873760"/>
              <a:gd name="T2" fmla="*/ 0 w 2570480"/>
              <a:gd name="T3" fmla="*/ 2147483647 h 873760"/>
              <a:gd name="T4" fmla="*/ 0 w 2570480"/>
              <a:gd name="T5" fmla="*/ 0 h 873760"/>
              <a:gd name="T6" fmla="*/ 0 60000 65536"/>
              <a:gd name="T7" fmla="*/ 0 60000 65536"/>
              <a:gd name="T8" fmla="*/ 0 60000 65536"/>
              <a:gd name="T9" fmla="*/ 0 w 2570480"/>
              <a:gd name="T10" fmla="*/ 0 h 873760"/>
              <a:gd name="T11" fmla="*/ 2570480 w 2570480"/>
              <a:gd name="T12" fmla="*/ 873760 h 8737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0480" h="873760">
                <a:moveTo>
                  <a:pt x="2570480" y="873760"/>
                </a:moveTo>
                <a:lnTo>
                  <a:pt x="0" y="873760"/>
                </a:lnTo>
                <a:lnTo>
                  <a:pt x="0" y="0"/>
                </a:lnTo>
              </a:path>
            </a:pathLst>
          </a:custGeom>
          <a:noFill/>
          <a:ln w="28575" algn="ctr">
            <a:solidFill>
              <a:srgbClr val="0070C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796213" y="60579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34300" y="36957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rot="-1575117">
            <a:off x="7704138" y="26289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864401" y="4789363"/>
            <a:ext cx="2015522" cy="1187810"/>
          </a:xfrm>
          <a:prstGeom prst="wedgeRoundRectCallout">
            <a:avLst>
              <a:gd name="adj1" fmla="val -37782"/>
              <a:gd name="adj2" fmla="val -13141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Assignment 3: “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0000"/>
                </a:solidFill>
                <a:effectLst/>
                <a:latin typeface="Times New Roman" pitchFamily="18" charset="0"/>
              </a:rPr>
              <a:t>TryIt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” page for your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servi</a:t>
            </a:r>
            <a:r>
              <a:rPr lang="en-US" sz="2000" dirty="0" smtClean="0"/>
              <a:t>ce.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295149" y="4847078"/>
            <a:ext cx="2274469" cy="1439421"/>
          </a:xfrm>
          <a:prstGeom prst="wedgeRoundRectCallout">
            <a:avLst>
              <a:gd name="adj1" fmla="val -12923"/>
              <a:gd name="adj2" fmla="val -1472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Double click each button to generate the code template and the code page.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6E1889-0F1C-4453-9528-B3A7389AE37E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038185" y="914400"/>
            <a:ext cx="701162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918" anchor="ctr">
            <a:spAutoFit/>
          </a:bodyPr>
          <a:lstStyle/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Button1_Click(object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hw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this.label1.Text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hw.HelloWorld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Button2_Click(object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pivar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this.label2.Text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pivar.PiValue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().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ToString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Button3_Click(object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number = Convert.ToInt32(this.textBox1.Text);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result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absvar.abs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(number);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this.label3.Text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result.ToString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private void Button4_Click(object sender,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System.EventArgs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e) {</a:t>
            </a: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int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number = Convert.ToInt32(this.textBox2.Text);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service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 = new service();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number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absvar.abs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(number);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double result = number +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absvar.PiValue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b="1" dirty="0">
                <a:solidFill>
                  <a:srgbClr val="990000"/>
                </a:solidFill>
                <a:latin typeface="Arial" charset="0"/>
              </a:rPr>
              <a:t>	this.label4.Text = </a:t>
            </a:r>
            <a:r>
              <a:rPr lang="en-US" b="1" dirty="0" err="1">
                <a:solidFill>
                  <a:srgbClr val="990000"/>
                </a:solidFill>
                <a:latin typeface="Arial" charset="0"/>
              </a:rPr>
              <a:t>result.ToString</a:t>
            </a:r>
            <a:r>
              <a:rPr lang="en-US" b="1" dirty="0">
                <a:solidFill>
                  <a:srgbClr val="990000"/>
                </a:solidFill>
                <a:latin typeface="Arial" charset="0"/>
              </a:rPr>
              <a:t>();</a:t>
            </a:r>
            <a:endParaRPr lang="en-US" dirty="0">
              <a:solidFill>
                <a:srgbClr val="990000"/>
              </a:solidFill>
              <a:latin typeface="Arial" charset="0"/>
            </a:endParaRPr>
          </a:p>
          <a:p>
            <a:pPr>
              <a:tabLst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0425" algn="r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}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232620" y="173560"/>
            <a:ext cx="75478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dirty="0">
                <a:latin typeface="Arial" charset="0"/>
                <a:ea typeface="SimSun" pitchFamily="2" charset="-122"/>
              </a:rPr>
              <a:t>Code Behind </a:t>
            </a:r>
            <a:r>
              <a:rPr lang="en-US" altLang="zh-CN" sz="2800" b="1" dirty="0" smtClean="0">
                <a:latin typeface="Arial" charset="0"/>
                <a:ea typeface="SimSun" pitchFamily="2" charset="-122"/>
              </a:rPr>
              <a:t>GUI: </a:t>
            </a:r>
            <a:r>
              <a:rPr lang="en-US" altLang="zh-CN" sz="2800" b="1" dirty="0" smtClean="0">
                <a:solidFill>
                  <a:srgbClr val="0000FF"/>
                </a:solidFill>
                <a:latin typeface="Arial" charset="0"/>
                <a:ea typeface="SimSun" pitchFamily="2" charset="-122"/>
              </a:rPr>
              <a:t>Template</a:t>
            </a:r>
            <a:r>
              <a:rPr lang="en-US" altLang="zh-CN" sz="2800" b="1" dirty="0" smtClean="0">
                <a:latin typeface="Arial" charset="0"/>
                <a:ea typeface="SimSun" pitchFamily="2" charset="-122"/>
              </a:rPr>
              <a:t> and </a:t>
            </a:r>
            <a:r>
              <a:rPr lang="en-US" altLang="zh-CN" sz="2800" b="1" dirty="0" smtClean="0">
                <a:solidFill>
                  <a:srgbClr val="990000"/>
                </a:solidFill>
                <a:latin typeface="Arial" charset="0"/>
                <a:ea typeface="SimSun" pitchFamily="2" charset="-122"/>
              </a:rPr>
              <a:t>User Code</a:t>
            </a:r>
            <a:endParaRPr lang="en-US" altLang="zh-CN" sz="2800" dirty="0">
              <a:solidFill>
                <a:srgbClr val="990000"/>
              </a:solidFill>
              <a:latin typeface="Arial" charset="0"/>
              <a:ea typeface="SimSun" pitchFamily="2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" y="1076255"/>
            <a:ext cx="1763580" cy="2428640"/>
            <a:chOff x="76200" y="1076255"/>
            <a:chExt cx="1763580" cy="242864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" name="Rounded Rectangular Callout 1"/>
            <p:cNvSpPr/>
            <p:nvPr/>
          </p:nvSpPr>
          <p:spPr bwMode="auto">
            <a:xfrm>
              <a:off x="76200" y="1076255"/>
              <a:ext cx="1763580" cy="2428640"/>
            </a:xfrm>
            <a:prstGeom prst="wedgeRoundRectCallout">
              <a:avLst>
                <a:gd name="adj1" fmla="val 70032"/>
                <a:gd name="adj2" fmla="val -45606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Template code must be generated by system: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double click the button in the GUI Design page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 bwMode="auto">
            <a:xfrm>
              <a:off x="76200" y="1076255"/>
              <a:ext cx="1763580" cy="2428640"/>
            </a:xfrm>
            <a:prstGeom prst="wedgeRoundRectCallout">
              <a:avLst>
                <a:gd name="adj1" fmla="val 66952"/>
                <a:gd name="adj2" fmla="val -4228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Template code must be generated by system: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double click the button in the GUI Design page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 bwMode="auto">
            <a:xfrm>
              <a:off x="76200" y="1076255"/>
              <a:ext cx="1763580" cy="2428640"/>
            </a:xfrm>
            <a:prstGeom prst="wedgeRoundRectCallout">
              <a:avLst>
                <a:gd name="adj1" fmla="val 69005"/>
                <a:gd name="adj2" fmla="val 41251"/>
                <a:gd name="adj3" fmla="val 16667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Template code must be generated by system: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 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</a:rPr>
                <a:t>double click 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</a:rPr>
                <a:t>the button in the GUI Design page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200" y="3656684"/>
            <a:ext cx="1763580" cy="2656325"/>
            <a:chOff x="76200" y="3656684"/>
            <a:chExt cx="1763580" cy="2656325"/>
          </a:xfrm>
        </p:grpSpPr>
        <p:sp>
          <p:nvSpPr>
            <p:cNvPr id="10" name="Rounded Rectangular Callout 9"/>
            <p:cNvSpPr/>
            <p:nvPr/>
          </p:nvSpPr>
          <p:spPr bwMode="auto">
            <a:xfrm>
              <a:off x="76200" y="3656684"/>
              <a:ext cx="1763580" cy="2656325"/>
            </a:xfrm>
            <a:prstGeom prst="wedgeRoundRectCallout">
              <a:avLst>
                <a:gd name="adj1" fmla="val 104427"/>
                <a:gd name="adj2" fmla="val -5105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Times New Roman" pitchFamily="18" charset="0"/>
                </a:rPr>
                <a:t>You enter the user code part only. If you enter the template code, the code is registered to the event of the button</a:t>
              </a:r>
            </a:p>
          </p:txBody>
        </p:sp>
        <p:sp>
          <p:nvSpPr>
            <p:cNvPr id="12" name="Rounded Rectangular Callout 11"/>
            <p:cNvSpPr/>
            <p:nvPr/>
          </p:nvSpPr>
          <p:spPr bwMode="auto">
            <a:xfrm>
              <a:off x="76200" y="3656684"/>
              <a:ext cx="1763580" cy="2656325"/>
            </a:xfrm>
            <a:prstGeom prst="wedgeRoundRectCallout">
              <a:avLst>
                <a:gd name="adj1" fmla="val 102887"/>
                <a:gd name="adj2" fmla="val 11994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rgbClr val="990000"/>
                  </a:solidFill>
                  <a:effectLst/>
                  <a:latin typeface="Times New Roman" pitchFamily="18" charset="0"/>
                </a:rPr>
                <a:t>You enter the user code part only. If you enter the template code, the code is registered to the event of the button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924800" cy="762000"/>
          </a:xfrm>
        </p:spPr>
        <p:txBody>
          <a:bodyPr/>
          <a:lstStyle/>
          <a:p>
            <a:r>
              <a:rPr lang="en-US" sz="2800" dirty="0" smtClean="0"/>
              <a:t>Proxy Object: What does  it represent?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5408613" y="1219200"/>
            <a:ext cx="3716337" cy="55626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public class Service : </a:t>
            </a:r>
            <a:r>
              <a:rPr lang="en-US" sz="1800" dirty="0" err="1" smtClean="0">
                <a:latin typeface="Arial" charset="0"/>
                <a:cs typeface="Arial" charset="0"/>
              </a:rPr>
              <a:t>IService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string </a:t>
            </a:r>
            <a:r>
              <a:rPr lang="en-US" sz="1800" dirty="0" err="1" smtClean="0">
                <a:latin typeface="Arial" charset="0"/>
                <a:cs typeface="Arial" charset="0"/>
              </a:rPr>
              <a:t>HelloWorld</a:t>
            </a:r>
            <a:r>
              <a:rPr lang="en-US" sz="1800" dirty="0" smtClean="0">
                <a:latin typeface="Arial" charset="0"/>
                <a:cs typeface="Arial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return "Hello World";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double </a:t>
            </a:r>
            <a:r>
              <a:rPr lang="en-US" sz="1800" dirty="0" err="1" smtClean="0">
                <a:latin typeface="Arial" charset="0"/>
                <a:cs typeface="Arial" charset="0"/>
              </a:rPr>
              <a:t>PiValue</a:t>
            </a:r>
            <a:r>
              <a:rPr lang="en-US" sz="1800" dirty="0" smtClean="0">
                <a:latin typeface="Arial" charset="0"/>
                <a:cs typeface="Arial" charset="0"/>
              </a:rPr>
              <a:t>()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double pi = </a:t>
            </a:r>
            <a:r>
              <a:rPr lang="en-US" sz="1800" dirty="0" err="1" smtClean="0">
                <a:latin typeface="Arial" charset="0"/>
                <a:cs typeface="Arial" charset="0"/>
              </a:rPr>
              <a:t>System.Math.PI</a:t>
            </a:r>
            <a:r>
              <a:rPr lang="en-US" sz="1800" dirty="0" smtClean="0">
                <a:latin typeface="Arial" charset="0"/>
                <a:cs typeface="Arial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return (pi);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public 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absValue</a:t>
            </a:r>
            <a:r>
              <a:rPr lang="en-US" sz="1800" dirty="0" smtClean="0">
                <a:latin typeface="Arial" charset="0"/>
                <a:cs typeface="Arial" charset="0"/>
              </a:rPr>
              <a:t>(</a:t>
            </a:r>
            <a:r>
              <a:rPr lang="en-US" sz="1800" dirty="0" err="1" smtClean="0">
                <a:latin typeface="Arial" charset="0"/>
                <a:cs typeface="Arial" charset="0"/>
              </a:rPr>
              <a:t>int</a:t>
            </a:r>
            <a:r>
              <a:rPr lang="en-US" sz="1800" dirty="0" smtClean="0">
                <a:latin typeface="Arial" charset="0"/>
                <a:cs typeface="Arial" charset="0"/>
              </a:rPr>
              <a:t> x)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{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if (x &gt;= 0) return (x);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    else return (-x);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800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80158-F3B4-42EB-A05E-D33F9EEB2883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1000" y="1077913"/>
            <a:ext cx="4419600" cy="663575"/>
            <a:chOff x="381000" y="1002268"/>
            <a:chExt cx="4419600" cy="662464"/>
          </a:xfrm>
        </p:grpSpPr>
        <p:sp>
          <p:nvSpPr>
            <p:cNvPr id="31760" name="Rectangle 6"/>
            <p:cNvSpPr>
              <a:spLocks noChangeArrowheads="1"/>
            </p:cNvSpPr>
            <p:nvPr/>
          </p:nvSpPr>
          <p:spPr bwMode="auto">
            <a:xfrm>
              <a:off x="381000" y="1295400"/>
              <a:ext cx="31973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/>
                <a:t>service absvar = new service();</a:t>
              </a:r>
              <a:endParaRPr lang="en-US"/>
            </a:p>
          </p:txBody>
        </p:sp>
        <p:sp>
          <p:nvSpPr>
            <p:cNvPr id="8" name="Left Arrow 7"/>
            <p:cNvSpPr/>
            <p:nvPr/>
          </p:nvSpPr>
          <p:spPr bwMode="auto">
            <a:xfrm>
              <a:off x="3962400" y="1295463"/>
              <a:ext cx="838200" cy="369269"/>
            </a:xfrm>
            <a:prstGeom prst="lef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2" name="Rectangle 22"/>
            <p:cNvSpPr>
              <a:spLocks noChangeArrowheads="1"/>
            </p:cNvSpPr>
            <p:nvPr/>
          </p:nvSpPr>
          <p:spPr bwMode="auto">
            <a:xfrm>
              <a:off x="457200" y="1002268"/>
              <a:ext cx="2659702" cy="368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// Service </a:t>
              </a:r>
              <a:r>
                <a:rPr lang="en-US" dirty="0" smtClean="0"/>
                <a:t>requester / client</a:t>
              </a:r>
              <a:endParaRPr lang="en-US" dirty="0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82625" y="1905000"/>
            <a:ext cx="2895600" cy="3581400"/>
            <a:chOff x="682750" y="1828800"/>
            <a:chExt cx="2895600" cy="3581400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 bwMode="auto">
            <a:xfrm>
              <a:off x="682750" y="2590800"/>
              <a:ext cx="2895600" cy="2819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b="1" kern="0" dirty="0" smtClean="0">
                  <a:solidFill>
                    <a:schemeClr val="tx2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 object</a:t>
              </a:r>
              <a:endParaRPr lang="en-US" sz="1600" kern="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{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…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public string </a:t>
              </a:r>
              <a:r>
                <a:rPr lang="en-US" sz="1600" kern="0" dirty="0" err="1">
                  <a:latin typeface="Arial" pitchFamily="34" charset="0"/>
                  <a:cs typeface="Arial" pitchFamily="34" charset="0"/>
                </a:rPr>
                <a:t>HelloWorld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(); 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 sz="1600" kern="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public double </a:t>
              </a:r>
              <a:r>
                <a:rPr lang="en-US" sz="1600" kern="0" dirty="0" err="1">
                  <a:latin typeface="Arial" pitchFamily="34" charset="0"/>
                  <a:cs typeface="Arial" pitchFamily="34" charset="0"/>
                </a:rPr>
                <a:t>PiValue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();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endParaRPr lang="en-US" sz="1600" kern="0" dirty="0">
                <a:latin typeface="Arial" pitchFamily="34" charset="0"/>
                <a:cs typeface="Arial" pitchFamily="34" charset="0"/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	public </a:t>
              </a:r>
              <a:r>
                <a:rPr lang="en-US" sz="1600" kern="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 kern="0" dirty="0" err="1">
                  <a:latin typeface="Arial" pitchFamily="34" charset="0"/>
                  <a:cs typeface="Arial" pitchFamily="34" charset="0"/>
                </a:rPr>
                <a:t>absValue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600" kern="0" dirty="0" err="1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int</a:t>
              </a:r>
              <a:r>
                <a:rPr lang="en-US" sz="1600" kern="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x</a:t>
              </a: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);</a:t>
              </a:r>
            </a:p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600" kern="0" dirty="0">
                  <a:latin typeface="Arial" pitchFamily="34" charset="0"/>
                  <a:cs typeface="Arial" pitchFamily="34" charset="0"/>
                </a:rPr>
                <a:t>}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>
              <a:off x="1219325" y="1828800"/>
              <a:ext cx="457200" cy="620713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 bwMode="auto">
          <a:xfrm flipV="1">
            <a:off x="3429000" y="2062163"/>
            <a:ext cx="2209800" cy="16716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429000" y="4953000"/>
            <a:ext cx="2209800" cy="698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429000" y="4076700"/>
            <a:ext cx="2433638" cy="1920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1" name="Rounded Rectangular Callout 20"/>
          <p:cNvSpPr>
            <a:spLocks noChangeArrowheads="1"/>
          </p:cNvSpPr>
          <p:nvPr/>
        </p:nvSpPr>
        <p:spPr bwMode="auto">
          <a:xfrm>
            <a:off x="2438400" y="5791200"/>
            <a:ext cx="2590800" cy="990600"/>
          </a:xfrm>
          <a:prstGeom prst="wedgeRoundRectCallout">
            <a:avLst>
              <a:gd name="adj1" fmla="val -48333"/>
              <a:gd name="adj2" fmla="val -789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A real object created from a class would have the code of the methods</a:t>
            </a:r>
          </a:p>
        </p:txBody>
      </p:sp>
      <p:sp>
        <p:nvSpPr>
          <p:cNvPr id="31755" name="Rectangle 21"/>
          <p:cNvSpPr>
            <a:spLocks noChangeArrowheads="1"/>
          </p:cNvSpPr>
          <p:nvPr/>
        </p:nvSpPr>
        <p:spPr bwMode="auto">
          <a:xfrm>
            <a:off x="5181600" y="849313"/>
            <a:ext cx="191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// Service Provider</a:t>
            </a:r>
          </a:p>
        </p:txBody>
      </p:sp>
      <p:sp>
        <p:nvSpPr>
          <p:cNvPr id="27" name="Rounded Rectangular Callout 26"/>
          <p:cNvSpPr>
            <a:spLocks noChangeArrowheads="1"/>
          </p:cNvSpPr>
          <p:nvPr/>
        </p:nvSpPr>
        <p:spPr bwMode="auto">
          <a:xfrm>
            <a:off x="76200" y="5791200"/>
            <a:ext cx="1981200" cy="990600"/>
          </a:xfrm>
          <a:prstGeom prst="wedgeRoundRectCallout">
            <a:avLst>
              <a:gd name="adj1" fmla="val 51412"/>
              <a:gd name="adj2" fmla="val -126912"/>
              <a:gd name="adj3" fmla="val 16667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342900" indent="-342900">
              <a:buFont typeface="Times New Roman" pitchFamily="18" charset="0"/>
              <a:buAutoNum type="arabicPeriod"/>
            </a:pPr>
            <a:r>
              <a:rPr lang="en-US"/>
              <a:t>Method name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en-US"/>
              <a:t>Parameter list</a:t>
            </a:r>
          </a:p>
          <a:p>
            <a:pPr marL="342900" indent="-342900">
              <a:buFont typeface="Times New Roman" pitchFamily="18" charset="0"/>
              <a:buAutoNum type="arabicPeriod"/>
            </a:pPr>
            <a:r>
              <a:rPr lang="en-US"/>
              <a:t>Return type</a:t>
            </a:r>
          </a:p>
        </p:txBody>
      </p:sp>
      <p:sp>
        <p:nvSpPr>
          <p:cNvPr id="39949" name="TextBox 17"/>
          <p:cNvSpPr txBox="1">
            <a:spLocks noChangeArrowheads="1"/>
          </p:cNvSpPr>
          <p:nvPr/>
        </p:nvSpPr>
        <p:spPr bwMode="auto">
          <a:xfrm>
            <a:off x="3790950" y="2341563"/>
            <a:ext cx="1108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Arial" charset="0"/>
                <a:cs typeface="Arial" charset="0"/>
              </a:rPr>
              <a:t>channels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animBg="1"/>
      <p:bldP spid="399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Creating the Proxy (Statically)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98463" y="1076255"/>
            <a:ext cx="8480425" cy="2284413"/>
          </a:xfrm>
        </p:spPr>
        <p:txBody>
          <a:bodyPr/>
          <a:lstStyle/>
          <a:p>
            <a:r>
              <a:rPr lang="en-US" sz="2400" dirty="0"/>
              <a:t>Use “</a:t>
            </a:r>
            <a:r>
              <a:rPr lang="en-US" sz="2400" dirty="0">
                <a:solidFill>
                  <a:srgbClr val="0000FF"/>
                </a:solidFill>
              </a:rPr>
              <a:t>Add Service Reference</a:t>
            </a:r>
            <a:r>
              <a:rPr lang="en-US" sz="2400" dirty="0"/>
              <a:t>” to add </a:t>
            </a:r>
            <a:r>
              <a:rPr lang="en-US" sz="2400" dirty="0">
                <a:solidFill>
                  <a:srgbClr val="0000FF"/>
                </a:solidFill>
              </a:rPr>
              <a:t>.svc </a:t>
            </a:r>
            <a:r>
              <a:rPr lang="en-US" sz="2400" dirty="0"/>
              <a:t>service, e.g., 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venus.eas.asu.edu/WSRepository/Services/BasicThreeSvc/Service.svc</a:t>
            </a:r>
            <a:endParaRPr lang="en-US" sz="2400" dirty="0" smtClean="0"/>
          </a:p>
          <a:p>
            <a:r>
              <a:rPr lang="en-US" sz="2400" dirty="0" smtClean="0"/>
              <a:t>Use “</a:t>
            </a:r>
            <a:r>
              <a:rPr lang="en-US" sz="2400" dirty="0" smtClean="0">
                <a:solidFill>
                  <a:srgbClr val="C00000"/>
                </a:solidFill>
              </a:rPr>
              <a:t>Add Web Reference</a:t>
            </a:r>
            <a:r>
              <a:rPr lang="en-US" sz="2400" dirty="0" smtClean="0"/>
              <a:t>” to add </a:t>
            </a:r>
            <a:r>
              <a:rPr lang="en-US" sz="2400" dirty="0" smtClean="0">
                <a:solidFill>
                  <a:srgbClr val="990000"/>
                </a:solidFill>
              </a:rPr>
              <a:t>.</a:t>
            </a:r>
            <a:r>
              <a:rPr lang="en-US" sz="2400" dirty="0" err="1" smtClean="0">
                <a:solidFill>
                  <a:srgbClr val="990000"/>
                </a:solidFill>
              </a:rPr>
              <a:t>asmx</a:t>
            </a:r>
            <a:r>
              <a:rPr lang="en-US" sz="2400" dirty="0" smtClean="0">
                <a:solidFill>
                  <a:srgbClr val="990000"/>
                </a:solidFill>
              </a:rPr>
              <a:t> </a:t>
            </a:r>
            <a:r>
              <a:rPr lang="en-US" sz="2400" dirty="0" smtClean="0"/>
              <a:t>service, e.g., </a:t>
            </a:r>
            <a:br>
              <a:rPr lang="en-US" sz="2400" dirty="0" smtClean="0"/>
            </a:br>
            <a:r>
              <a:rPr lang="en-US" sz="1800" dirty="0" smtClean="0">
                <a:hlinkClick r:id="rId3"/>
              </a:rPr>
              <a:t>http://venus.eas.asu.edu/WSRepository/Services/BasicThree/Service.asmx</a:t>
            </a:r>
            <a:endParaRPr lang="en-US" sz="2400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688FDBC-9975-4175-9704-819829EED792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395" y="3028950"/>
            <a:ext cx="4343400" cy="3511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94195" y="2973388"/>
            <a:ext cx="1062038" cy="323850"/>
          </a:xfrm>
          <a:prstGeom prst="ellipse">
            <a:avLst/>
          </a:prstGeom>
          <a:noFill/>
          <a:ln w="9525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77438" y="3049588"/>
            <a:ext cx="5148262" cy="35004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Oval 1"/>
          <p:cNvSpPr>
            <a:spLocks noChangeArrowheads="1"/>
          </p:cNvSpPr>
          <p:nvPr/>
        </p:nvSpPr>
        <p:spPr bwMode="auto">
          <a:xfrm>
            <a:off x="3871075" y="2973388"/>
            <a:ext cx="928688" cy="323850"/>
          </a:xfrm>
          <a:prstGeom prst="ellips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Left Arrow 1"/>
          <p:cNvSpPr/>
          <p:nvPr/>
        </p:nvSpPr>
        <p:spPr bwMode="auto">
          <a:xfrm>
            <a:off x="929040" y="6085325"/>
            <a:ext cx="518760" cy="4647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775" grpId="0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157288" y="152400"/>
            <a:ext cx="7847012" cy="623888"/>
          </a:xfrm>
        </p:spPr>
        <p:txBody>
          <a:bodyPr/>
          <a:lstStyle/>
          <a:p>
            <a:r>
              <a:rPr lang="en-US" sz="2800" smtClean="0">
                <a:solidFill>
                  <a:srgbClr val="990000"/>
                </a:solidFill>
              </a:rPr>
              <a:t>Add Web Reference </a:t>
            </a:r>
            <a:r>
              <a:rPr lang="en-US" sz="2800" smtClean="0">
                <a:solidFill>
                  <a:srgbClr val="008000"/>
                </a:solidFill>
              </a:rPr>
              <a:t>vs. </a:t>
            </a:r>
            <a:r>
              <a:rPr lang="en-US" sz="2800" smtClean="0">
                <a:solidFill>
                  <a:srgbClr val="0000FF"/>
                </a:solidFill>
              </a:rPr>
              <a:t>Add Service Reference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73075" y="1303338"/>
            <a:ext cx="8458200" cy="4608512"/>
          </a:xfrm>
        </p:spPr>
        <p:txBody>
          <a:bodyPr/>
          <a:lstStyle/>
          <a:p>
            <a:r>
              <a:rPr lang="en-US" dirty="0" smtClean="0"/>
              <a:t>Services developed in ASP </a:t>
            </a:r>
            <a:r>
              <a:rPr lang="en-US" dirty="0" err="1" smtClean="0"/>
              <a:t>.Net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 2.0) has an extension 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r>
              <a:rPr lang="en-US" dirty="0" err="1" smtClean="0">
                <a:solidFill>
                  <a:srgbClr val="C00000"/>
                </a:solidFill>
              </a:rPr>
              <a:t>asmx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Services developed in WCF: Windows Communication Foundation (</a:t>
            </a:r>
            <a:r>
              <a:rPr lang="en-US" dirty="0" err="1" smtClean="0"/>
              <a:t>.Net</a:t>
            </a:r>
            <a:r>
              <a:rPr lang="en-US" dirty="0" smtClean="0"/>
              <a:t> 3.0 or later) has an extension </a:t>
            </a:r>
            <a:r>
              <a:rPr lang="en-US" dirty="0" smtClean="0">
                <a:solidFill>
                  <a:srgbClr val="0000FF"/>
                </a:solidFill>
              </a:rPr>
              <a:t>.svc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Add Web Reference </a:t>
            </a:r>
            <a:r>
              <a:rPr lang="en-US" dirty="0" smtClean="0"/>
              <a:t>is used for creating the proxy to </a:t>
            </a:r>
            <a:r>
              <a:rPr lang="en-US" dirty="0" smtClean="0">
                <a:solidFill>
                  <a:srgbClr val="990000"/>
                </a:solidFill>
              </a:rPr>
              <a:t>.</a:t>
            </a:r>
            <a:r>
              <a:rPr lang="en-US" dirty="0" err="1" smtClean="0">
                <a:solidFill>
                  <a:srgbClr val="990000"/>
                </a:solidFill>
              </a:rPr>
              <a:t>asmx</a:t>
            </a:r>
            <a:r>
              <a:rPr lang="en-US" dirty="0" smtClean="0">
                <a:solidFill>
                  <a:srgbClr val="990000"/>
                </a:solidFill>
              </a:rPr>
              <a:t> </a:t>
            </a:r>
            <a:r>
              <a:rPr lang="en-US" dirty="0" smtClean="0"/>
              <a:t>services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Add Service Reference </a:t>
            </a:r>
            <a:r>
              <a:rPr lang="en-US" dirty="0" smtClean="0"/>
              <a:t>is used for creating the proxy to </a:t>
            </a:r>
            <a:r>
              <a:rPr lang="en-US" dirty="0" smtClean="0">
                <a:solidFill>
                  <a:srgbClr val="0000FF"/>
                </a:solidFill>
              </a:rPr>
              <a:t>.svc </a:t>
            </a:r>
            <a:r>
              <a:rPr lang="en-US" dirty="0" smtClean="0"/>
              <a:t>services.</a:t>
            </a:r>
          </a:p>
          <a:p>
            <a:r>
              <a:rPr lang="en-US" dirty="0" smtClean="0"/>
              <a:t>As there are many .</a:t>
            </a:r>
            <a:r>
              <a:rPr lang="en-US" dirty="0" err="1" smtClean="0"/>
              <a:t>asmx</a:t>
            </a:r>
            <a:r>
              <a:rPr lang="en-US" dirty="0" smtClean="0"/>
              <a:t> services are available, both binding methods are supported.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D6FD00-80AF-43E1-BEF9-49843A6268DC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19070</TotalTime>
  <Words>2440</Words>
  <Application>Microsoft Office PowerPoint</Application>
  <PresentationFormat>On-screen Show (4:3)</PresentationFormat>
  <Paragraphs>511</Paragraphs>
  <Slides>42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Blends</vt:lpstr>
      <vt:lpstr>Visio</vt:lpstr>
      <vt:lpstr>PowerPoint Presentation</vt:lpstr>
      <vt:lpstr>Applications Use Services Through Proxies</vt:lpstr>
      <vt:lpstr>PowerPoint Presentation</vt:lpstr>
      <vt:lpstr>PowerPoint Presentation</vt:lpstr>
      <vt:lpstr>PowerPoint Presentation</vt:lpstr>
      <vt:lpstr>PowerPoint Presentation</vt:lpstr>
      <vt:lpstr>Proxy Object: What does  it represent?</vt:lpstr>
      <vt:lpstr>Creating the Proxy (Statically)</vt:lpstr>
      <vt:lpstr>Add Web Reference vs. Add Service Reference</vt:lpstr>
      <vt:lpstr>Static Binding vs. Dynamic Binding </vt:lpstr>
      <vt:lpstr>Dynamic Business Logic is a Necessity</vt:lpstr>
      <vt:lpstr>Dynamic Proxy and Service Invocation</vt:lpstr>
      <vt:lpstr>Web Service Testing</vt:lpstr>
      <vt:lpstr>Creating a Web-Service-Testing Service</vt:lpstr>
      <vt:lpstr>Creating a Web-Service-Testing Service</vt:lpstr>
      <vt:lpstr>Exploring WSDL File: Using Reflection</vt:lpstr>
      <vt:lpstr>WS Testing Tool in ASU Repository: http://venus.eas.asu.edu/WSRepository/repository.html</vt:lpstr>
      <vt:lpstr>Perform Dynamic Test for RESTful Services?</vt:lpstr>
      <vt:lpstr>Web Application State Management</vt:lpstr>
      <vt:lpstr>Different Methods of State Management</vt:lpstr>
      <vt:lpstr>ViewState </vt:lpstr>
      <vt:lpstr>Example: An Web Accumulator</vt:lpstr>
      <vt:lpstr>The Code behind the ASPX Page</vt:lpstr>
      <vt:lpstr>Transfer Data Cross Pages</vt:lpstr>
      <vt:lpstr>Transfer data from Default.aspx to OrderProcessing.aspx</vt:lpstr>
      <vt:lpstr>HTML Source of Default.aspx</vt:lpstr>
      <vt:lpstr>C# Code Behind the Default.aspx</vt:lpstr>
      <vt:lpstr>C# Code Behind OrderProcessing.aspx</vt:lpstr>
      <vt:lpstr>Viewstate Postback on Web Farm</vt:lpstr>
      <vt:lpstr>Use Text File for Your Services</vt:lpstr>
      <vt:lpstr>Server File System and Service</vt:lpstr>
      <vt:lpstr>FileService Code: PutStringToFile</vt:lpstr>
      <vt:lpstr>FileService Code: GetStringFromFile</vt:lpstr>
      <vt:lpstr>Case Study: Develop an Online Shopping System</vt:lpstr>
      <vt:lpstr>Login / logout Service</vt:lpstr>
      <vt:lpstr>Ad Hoc Service Directory</vt:lpstr>
      <vt:lpstr>ASP.Net Project Stack</vt:lpstr>
      <vt:lpstr>PowerPoint Presentation</vt:lpstr>
      <vt:lpstr>When the code runs, …</vt:lpstr>
      <vt:lpstr>After login succeeds, credit card charge</vt:lpstr>
      <vt:lpstr>PowerPoint Presentation</vt:lpstr>
      <vt:lpstr>After credit card charge, shipping is called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1405</cp:revision>
  <dcterms:created xsi:type="dcterms:W3CDTF">2005-09-17T18:09:54Z</dcterms:created>
  <dcterms:modified xsi:type="dcterms:W3CDTF">2014-10-02T20:02:19Z</dcterms:modified>
</cp:coreProperties>
</file>