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4"/>
  </p:notesMasterIdLst>
  <p:handoutMasterIdLst>
    <p:handoutMasterId r:id="rId35"/>
  </p:handoutMasterIdLst>
  <p:sldIdLst>
    <p:sldId id="582" r:id="rId2"/>
    <p:sldId id="584" r:id="rId3"/>
    <p:sldId id="579" r:id="rId4"/>
    <p:sldId id="580" r:id="rId5"/>
    <p:sldId id="581" r:id="rId6"/>
    <p:sldId id="477" r:id="rId7"/>
    <p:sldId id="527" r:id="rId8"/>
    <p:sldId id="529" r:id="rId9"/>
    <p:sldId id="479" r:id="rId10"/>
    <p:sldId id="480" r:id="rId11"/>
    <p:sldId id="559" r:id="rId12"/>
    <p:sldId id="585" r:id="rId13"/>
    <p:sldId id="586" r:id="rId14"/>
    <p:sldId id="587" r:id="rId15"/>
    <p:sldId id="588" r:id="rId16"/>
    <p:sldId id="589" r:id="rId17"/>
    <p:sldId id="572" r:id="rId18"/>
    <p:sldId id="569" r:id="rId19"/>
    <p:sldId id="573" r:id="rId20"/>
    <p:sldId id="574" r:id="rId21"/>
    <p:sldId id="575" r:id="rId22"/>
    <p:sldId id="571" r:id="rId23"/>
    <p:sldId id="578" r:id="rId24"/>
    <p:sldId id="517" r:id="rId25"/>
    <p:sldId id="576" r:id="rId26"/>
    <p:sldId id="519" r:id="rId27"/>
    <p:sldId id="577" r:id="rId28"/>
    <p:sldId id="518" r:id="rId29"/>
    <p:sldId id="520" r:id="rId30"/>
    <p:sldId id="521" r:id="rId31"/>
    <p:sldId id="523" r:id="rId32"/>
    <p:sldId id="524" r:id="rId3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24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FFFFCC"/>
    <a:srgbClr val="CCCCFF"/>
    <a:srgbClr val="FF9900"/>
    <a:srgbClr val="CCECFF"/>
    <a:srgbClr val="9900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5" autoAdjust="0"/>
    <p:restoredTop sz="86425" autoAdjust="0"/>
  </p:normalViewPr>
  <p:slideViewPr>
    <p:cSldViewPr snapToObjects="1">
      <p:cViewPr varScale="1">
        <p:scale>
          <a:sx n="64" d="100"/>
          <a:sy n="64" d="100"/>
        </p:scale>
        <p:origin x="-102" y="-480"/>
      </p:cViewPr>
      <p:guideLst>
        <p:guide orient="horz" pos="4224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9C3178EF-FF39-4672-B077-EC6A69ACBA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30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3BE3D794-B25C-4927-941E-0FBB7BFF0A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10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B63839-D890-4D28-B39A-1B98B0B05AB2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236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0881CD9-7A30-4CA0-A943-CF1BD5650A3D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47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732D886-CB04-4C8A-AF3C-EE7D96F464A8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153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70EB71-3C26-421E-A765-27FCA2F661A8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848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48678F-E1DC-49FD-B7C5-23E1D6898388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090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20D0D6-BAFE-4260-B557-435636F963EA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624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CDDB40-046B-4E2B-9B28-903B89C6D03F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8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E6C6551-7E77-4740-869E-2101D53BC773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56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26F2E59-4414-47A4-9943-132F0D447657}" type="slidenum">
              <a:rPr lang="en-US" smtClean="0">
                <a:latin typeface="Arial" charset="0"/>
              </a:rPr>
              <a:pPr/>
              <a:t>18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441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D100B0-7A75-4CFE-A720-CC9745D7ACE6}" type="slidenum">
              <a:rPr lang="en-US" smtClean="0">
                <a:latin typeface="Arial" charset="0"/>
              </a:rPr>
              <a:pPr/>
              <a:t>19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382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EC9E7E-3AE7-4909-91C1-30C08D423CD2}" type="slidenum">
              <a:rPr lang="en-US" smtClean="0">
                <a:latin typeface="Arial" charset="0"/>
              </a:rPr>
              <a:pPr/>
              <a:t>20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121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C6C98F9-7981-4B50-9CEB-887736ACBD23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980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87AB48-72FB-425D-B698-B30F5DD29575}" type="slidenum">
              <a:rPr lang="en-US" smtClean="0">
                <a:latin typeface="Arial" charset="0"/>
              </a:rPr>
              <a:pPr/>
              <a:t>21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4499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B865491-437A-4A86-82CA-612E4D109394}" type="slidenum">
              <a:rPr lang="en-US" smtClean="0">
                <a:latin typeface="Arial" charset="0"/>
              </a:rPr>
              <a:pPr/>
              <a:t>22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047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E16EE93-0E54-431D-A5BF-E4D5308CEDE0}" type="slidenum">
              <a:rPr lang="en-US" smtClean="0">
                <a:latin typeface="Arial" charset="0"/>
              </a:rPr>
              <a:pPr/>
              <a:t>23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7586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F777A26-EFCE-41DE-B428-63EFF70F55ED}" type="slidenum">
              <a:rPr lang="en-US" smtClean="0">
                <a:latin typeface="Arial" charset="0"/>
              </a:rPr>
              <a:pPr/>
              <a:t>24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693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5EFA93-97E9-446A-A039-F7C83B9974F0}" type="slidenum">
              <a:rPr lang="en-US" smtClean="0">
                <a:latin typeface="Arial" charset="0"/>
              </a:rPr>
              <a:pPr/>
              <a:t>25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991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3C9D2C-CF66-445F-A8D9-7555162D79A4}" type="slidenum">
              <a:rPr lang="en-US" smtClean="0">
                <a:latin typeface="Arial" charset="0"/>
              </a:rPr>
              <a:pPr/>
              <a:t>26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734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52C2DD-60C0-45B8-87EF-A1BFAF674613}" type="slidenum">
              <a:rPr lang="en-US" smtClean="0">
                <a:latin typeface="Arial" charset="0"/>
              </a:rPr>
              <a:pPr/>
              <a:t>27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5523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F475EB8-C744-421B-9F0A-A962CD200187}" type="slidenum">
              <a:rPr lang="en-US" smtClean="0">
                <a:latin typeface="Arial" charset="0"/>
              </a:rPr>
              <a:pPr/>
              <a:t>28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1308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A4D7807-C33D-40A8-98F1-6632DC61A677}" type="slidenum">
              <a:rPr lang="en-US" smtClean="0">
                <a:latin typeface="Arial" charset="0"/>
              </a:rPr>
              <a:pPr/>
              <a:t>29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1147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4BB8D7-85DD-4B7D-A83B-37A8D6ED177A}" type="slidenum">
              <a:rPr lang="en-US" smtClean="0">
                <a:latin typeface="Arial" charset="0"/>
              </a:rPr>
              <a:pPr/>
              <a:t>30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159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2A30F97-2C26-4FAD-B875-82B33B691B0D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9650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8E6C44-1ECA-471F-B443-7A8C6FEB0066}" type="slidenum">
              <a:rPr lang="en-US" smtClean="0">
                <a:latin typeface="Arial" charset="0"/>
              </a:rPr>
              <a:pPr/>
              <a:t>31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4246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81601E-E800-4660-BCC5-B45CE2045AFE}" type="slidenum">
              <a:rPr lang="en-US" smtClean="0">
                <a:latin typeface="Arial" charset="0"/>
              </a:rPr>
              <a:pPr/>
              <a:t>32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303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BB70752-4ACF-4E92-93F2-B6D4CFAE3974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004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80C5576-9B7D-4030-AC14-524DAFF6CC9A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383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4BED73D-C9BF-4923-966D-8D74843D8875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060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B7B970-276C-4672-B7F4-8E2D38836A2E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289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8F818F4-1744-4848-9A34-E268FA5769DB}" type="slidenum">
              <a:rPr lang="en-US" smtClean="0">
                <a:latin typeface="Arial" charset="0"/>
              </a:rPr>
              <a:pPr/>
              <a:t>8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491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4E176D0-8C32-46B0-B71D-799D2900628F}" type="slidenum">
              <a:rPr lang="en-US" smtClean="0">
                <a:latin typeface="Arial" charset="0"/>
              </a:rPr>
              <a:pPr/>
              <a:t>9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844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04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B4977-4FD4-4235-8999-BA830F312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5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B6089-6A03-44DC-BA92-0145C90D0F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84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269288" cy="46085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7E01C-48A2-498F-A94F-860CC58607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1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2D8B2-453A-4FF4-A6CC-5EB0861C13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8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304800"/>
            <a:ext cx="762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95397-9FE3-4A65-89E3-23080E29F2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8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693AE-97E2-41B8-A17C-7B375539AA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1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829A1-5C8D-4137-958A-9644DE0ED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4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00E8A-8538-47AB-8975-BE295390EB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3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C0341-F515-457F-81BD-DE986DD25E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6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2A8D1-375A-4CD5-B303-576EAC699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3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65195-9774-4B4C-85EB-9E2564850C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1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4840C-BE45-4F4D-8BB3-FBA22FA38E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2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87553B6-B9C8-4514-BC96-9517470ED0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839" name="Picture 15" descr="lwm2_m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40" name="Text Box 16"/>
          <p:cNvSpPr txBox="1">
            <a:spLocks noChangeArrowheads="1"/>
          </p:cNvSpPr>
          <p:nvPr userDrawn="1"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400" i="1" smtClean="0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4" r:id="rId1"/>
    <p:sldLayoutId id="2147484545" r:id="rId2"/>
    <p:sldLayoutId id="2147484533" r:id="rId3"/>
    <p:sldLayoutId id="2147484534" r:id="rId4"/>
    <p:sldLayoutId id="2147484535" r:id="rId5"/>
    <p:sldLayoutId id="2147484536" r:id="rId6"/>
    <p:sldLayoutId id="2147484537" r:id="rId7"/>
    <p:sldLayoutId id="2147484538" r:id="rId8"/>
    <p:sldLayoutId id="2147484539" r:id="rId9"/>
    <p:sldLayoutId id="2147484540" r:id="rId10"/>
    <p:sldLayoutId id="2147484541" r:id="rId11"/>
    <p:sldLayoutId id="2147484542" r:id="rId12"/>
    <p:sldLayoutId id="2147484543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205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0" grpId="0"/>
      <p:bldP spid="205840" grpId="20"/>
      <p:bldP spid="205840" grpId="21"/>
      <p:bldP spid="205840" grpId="22"/>
      <p:bldP spid="205840" grpId="23"/>
      <p:bldP spid="205840" grpId="24"/>
      <p:bldP spid="205840" grpId="25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836A9B0-B808-4FBA-858E-C47CE49386EA}" type="slidenum">
              <a:rPr lang="en-US" smtClean="0">
                <a:solidFill>
                  <a:schemeClr val="tx2"/>
                </a:solidFill>
              </a:rPr>
              <a:pPr/>
              <a:t>1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Roadmap Chapter 4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914400"/>
            <a:ext cx="6934200" cy="57150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2000" dirty="0"/>
              <a:t>XML Fundamentals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Elements, Attributes, Documents</a:t>
            </a:r>
            <a:r>
              <a:rPr lang="en-US" sz="2000" dirty="0">
                <a:ea typeface="+mn-ea"/>
                <a:cs typeface="+mn-cs"/>
              </a:rPr>
              <a:t>, </a:t>
            </a:r>
            <a:r>
              <a:rPr lang="en-US" sz="2000" dirty="0" smtClean="0">
                <a:ea typeface="+mn-ea"/>
                <a:cs typeface="+mn-cs"/>
              </a:rPr>
              <a:t>and Representation</a:t>
            </a:r>
            <a:endParaRPr lang="en-US" sz="2000" dirty="0">
              <a:ea typeface="+mn-ea"/>
              <a:cs typeface="+mn-cs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sz="2000" dirty="0"/>
              <a:t>XML </a:t>
            </a:r>
            <a:r>
              <a:rPr lang="en-US" sz="2000" dirty="0" smtClean="0"/>
              <a:t>Processing</a:t>
            </a:r>
            <a:endParaRPr lang="en-US" sz="2000" dirty="0"/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XML Processing Models and DOM Model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b="1" dirty="0" smtClean="0">
                <a:solidFill>
                  <a:schemeClr val="folHlink"/>
                </a:solidFill>
                <a:ea typeface="+mn-ea"/>
                <a:cs typeface="+mn-cs"/>
              </a:rPr>
              <a:t>SAX Model and XML Reader,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b="1" dirty="0" smtClean="0">
                <a:solidFill>
                  <a:schemeClr val="folHlink"/>
                </a:solidFill>
              </a:rPr>
              <a:t>XML Writer</a:t>
            </a:r>
            <a:endParaRPr lang="en-US" sz="2000" b="1" dirty="0" smtClean="0">
              <a:solidFill>
                <a:schemeClr val="folHlink"/>
              </a:solidFill>
              <a:ea typeface="+mn-ea"/>
              <a:cs typeface="+mn-cs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b="1" dirty="0" smtClean="0">
                <a:solidFill>
                  <a:schemeClr val="folHlink"/>
                </a:solidFill>
                <a:ea typeface="+mn-ea"/>
                <a:cs typeface="+mn-cs"/>
              </a:rPr>
              <a:t>Java-based XMP Processing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b="1" dirty="0" err="1" smtClean="0">
                <a:solidFill>
                  <a:schemeClr val="folHlink"/>
                </a:solidFill>
                <a:ea typeface="+mn-ea"/>
                <a:cs typeface="+mn-cs"/>
              </a:rPr>
              <a:t>XPath</a:t>
            </a:r>
            <a:endParaRPr lang="en-US" sz="2000" b="1" dirty="0" smtClean="0">
              <a:solidFill>
                <a:schemeClr val="folHlink"/>
              </a:solidFill>
              <a:ea typeface="+mn-ea"/>
              <a:cs typeface="+mn-cs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sz="2000" dirty="0" smtClean="0"/>
              <a:t>XML Type Definition and Validation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 smtClean="0"/>
              <a:t>Document Type Definition (DTD), XML Schema, and Validation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000" dirty="0" smtClean="0"/>
              <a:t>XML Style Language and Transformation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 smtClean="0"/>
              <a:t>XSL, XSLT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000" dirty="0" smtClean="0"/>
              <a:t>Google Data Representation and Management</a:t>
            </a:r>
          </a:p>
        </p:txBody>
      </p:sp>
      <p:sp>
        <p:nvSpPr>
          <p:cNvPr id="4101" name="TextBox 1"/>
          <p:cNvSpPr txBox="1">
            <a:spLocks noChangeArrowheads="1"/>
          </p:cNvSpPr>
          <p:nvPr/>
        </p:nvSpPr>
        <p:spPr bwMode="auto">
          <a:xfrm>
            <a:off x="488950" y="1612900"/>
            <a:ext cx="556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L14</a:t>
            </a:r>
            <a:endParaRPr lang="en-US" dirty="0"/>
          </a:p>
        </p:txBody>
      </p:sp>
      <p:sp>
        <p:nvSpPr>
          <p:cNvPr id="4102" name="Left Brace 2"/>
          <p:cNvSpPr>
            <a:spLocks/>
          </p:cNvSpPr>
          <p:nvPr/>
        </p:nvSpPr>
        <p:spPr bwMode="auto">
          <a:xfrm>
            <a:off x="1143000" y="1066800"/>
            <a:ext cx="304800" cy="1447800"/>
          </a:xfrm>
          <a:prstGeom prst="leftBrace">
            <a:avLst>
              <a:gd name="adj1" fmla="val 8334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3" name="Left Brace 6"/>
          <p:cNvSpPr>
            <a:spLocks/>
          </p:cNvSpPr>
          <p:nvPr/>
        </p:nvSpPr>
        <p:spPr bwMode="auto">
          <a:xfrm>
            <a:off x="1143000" y="2754313"/>
            <a:ext cx="304800" cy="1436687"/>
          </a:xfrm>
          <a:prstGeom prst="leftBrace">
            <a:avLst>
              <a:gd name="adj1" fmla="val 8336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4" name="Left Brace 7"/>
          <p:cNvSpPr>
            <a:spLocks/>
          </p:cNvSpPr>
          <p:nvPr/>
        </p:nvSpPr>
        <p:spPr bwMode="auto">
          <a:xfrm>
            <a:off x="1143000" y="4419600"/>
            <a:ext cx="304800" cy="1066800"/>
          </a:xfrm>
          <a:prstGeom prst="leftBrace">
            <a:avLst>
              <a:gd name="adj1" fmla="val 8345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5" name="Left Brace 8"/>
          <p:cNvSpPr>
            <a:spLocks/>
          </p:cNvSpPr>
          <p:nvPr/>
        </p:nvSpPr>
        <p:spPr bwMode="auto">
          <a:xfrm>
            <a:off x="1143000" y="5715000"/>
            <a:ext cx="304800" cy="990600"/>
          </a:xfrm>
          <a:prstGeom prst="leftBrace">
            <a:avLst>
              <a:gd name="adj1" fmla="val 8336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6" name="TextBox 9"/>
          <p:cNvSpPr txBox="1">
            <a:spLocks noChangeArrowheads="1"/>
          </p:cNvSpPr>
          <p:nvPr/>
        </p:nvSpPr>
        <p:spPr bwMode="auto">
          <a:xfrm>
            <a:off x="509588" y="3287713"/>
            <a:ext cx="556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L15</a:t>
            </a:r>
            <a:endParaRPr lang="en-US" dirty="0"/>
          </a:p>
        </p:txBody>
      </p:sp>
      <p:sp>
        <p:nvSpPr>
          <p:cNvPr id="4107" name="TextBox 10"/>
          <p:cNvSpPr txBox="1">
            <a:spLocks noChangeArrowheads="1"/>
          </p:cNvSpPr>
          <p:nvPr/>
        </p:nvSpPr>
        <p:spPr bwMode="auto">
          <a:xfrm>
            <a:off x="531813" y="4659313"/>
            <a:ext cx="556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L16</a:t>
            </a:r>
            <a:endParaRPr lang="en-US" dirty="0"/>
          </a:p>
        </p:txBody>
      </p:sp>
      <p:sp>
        <p:nvSpPr>
          <p:cNvPr id="4108" name="TextBox 11"/>
          <p:cNvSpPr txBox="1">
            <a:spLocks noChangeArrowheads="1"/>
          </p:cNvSpPr>
          <p:nvPr/>
        </p:nvSpPr>
        <p:spPr bwMode="auto">
          <a:xfrm>
            <a:off x="552450" y="6030913"/>
            <a:ext cx="556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L17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5E1D431-5228-4417-BC85-592E34FCC3B3}" type="slidenum">
              <a:rPr lang="en-US" smtClean="0">
                <a:solidFill>
                  <a:schemeClr val="tx2"/>
                </a:solidFill>
              </a:rPr>
              <a:pPr/>
              <a:t>10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Creating an XML Doc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64770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try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	writer = new </a:t>
            </a:r>
            <a:r>
              <a:rPr lang="en-US" sz="1800" dirty="0" err="1" smtClean="0">
                <a:latin typeface="Arial" charset="0"/>
              </a:rPr>
              <a:t>XmlTextWriter</a:t>
            </a:r>
            <a:r>
              <a:rPr lang="en-US" sz="1800" dirty="0" smtClean="0">
                <a:latin typeface="Arial" charset="0"/>
              </a:rPr>
              <a:t> (“Courses.xml”, </a:t>
            </a:r>
            <a:r>
              <a:rPr lang="en-US" sz="1800" dirty="0" err="1" smtClean="0">
                <a:latin typeface="Arial" charset="0"/>
              </a:rPr>
              <a:t>System.Text.Encoding.Unicode</a:t>
            </a:r>
            <a:r>
              <a:rPr lang="en-US" sz="1800" dirty="0" smtClean="0">
                <a:latin typeface="Arial" charset="0"/>
              </a:rPr>
              <a:t>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 err="1" smtClean="0">
                <a:latin typeface="Arial" charset="0"/>
              </a:rPr>
              <a:t>writer.Formatting</a:t>
            </a:r>
            <a:r>
              <a:rPr lang="en-US" sz="1800" dirty="0" smtClean="0">
                <a:latin typeface="Arial" charset="0"/>
              </a:rPr>
              <a:t> = </a:t>
            </a:r>
            <a:r>
              <a:rPr lang="en-US" sz="1800" dirty="0" err="1" smtClean="0">
                <a:latin typeface="Arial" charset="0"/>
              </a:rPr>
              <a:t>Formatting.Indented</a:t>
            </a:r>
            <a:r>
              <a:rPr lang="en-US" sz="1800" dirty="0" smtClean="0">
                <a:latin typeface="Arial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 err="1" smtClean="0">
                <a:latin typeface="Arial" charset="0"/>
              </a:rPr>
              <a:t>writer.Write</a:t>
            </a:r>
            <a:r>
              <a:rPr lang="en-US" sz="1800" dirty="0" err="1" smtClean="0">
                <a:solidFill>
                  <a:srgbClr val="C00000"/>
                </a:solidFill>
                <a:latin typeface="Arial" charset="0"/>
              </a:rPr>
              <a:t>Start</a:t>
            </a:r>
            <a:r>
              <a:rPr lang="en-US" sz="1800" dirty="0" err="1" smtClean="0">
                <a:solidFill>
                  <a:srgbClr val="00B050"/>
                </a:solidFill>
                <a:latin typeface="Arial" charset="0"/>
              </a:rPr>
              <a:t>Document</a:t>
            </a:r>
            <a:r>
              <a:rPr lang="en-US" sz="1800" dirty="0" smtClean="0">
                <a:solidFill>
                  <a:srgbClr val="00B050"/>
                </a:solidFill>
                <a:latin typeface="Arial" charset="0"/>
              </a:rPr>
              <a:t> </a:t>
            </a:r>
            <a:r>
              <a:rPr lang="en-US" sz="1800" dirty="0" smtClean="0">
                <a:latin typeface="Arial" charset="0"/>
              </a:rPr>
              <a:t>();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 err="1" smtClean="0">
                <a:latin typeface="Arial" charset="0"/>
              </a:rPr>
              <a:t>writer.Write</a:t>
            </a:r>
            <a:r>
              <a:rPr lang="en-US" sz="1800" dirty="0" err="1" smtClean="0">
                <a:solidFill>
                  <a:schemeClr val="folHlink"/>
                </a:solidFill>
                <a:latin typeface="Arial" charset="0"/>
              </a:rPr>
              <a:t>Start</a:t>
            </a:r>
            <a:r>
              <a:rPr lang="en-US" sz="1800" dirty="0" err="1" smtClean="0">
                <a:latin typeface="Arial" charset="0"/>
              </a:rPr>
              <a:t>Element</a:t>
            </a:r>
            <a:r>
              <a:rPr lang="en-US" sz="1800" dirty="0" smtClean="0">
                <a:latin typeface="Arial" charset="0"/>
              </a:rPr>
              <a:t>(“Courses”);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 err="1" smtClean="0">
                <a:latin typeface="Arial" charset="0"/>
              </a:rPr>
              <a:t>writer.Write</a:t>
            </a:r>
            <a:r>
              <a:rPr lang="en-US" sz="1800" dirty="0" err="1" smtClean="0">
                <a:solidFill>
                  <a:schemeClr val="folHlink"/>
                </a:solidFill>
                <a:latin typeface="Arial" charset="0"/>
              </a:rPr>
              <a:t>Start</a:t>
            </a:r>
            <a:r>
              <a:rPr lang="en-US" sz="1800" dirty="0" err="1" smtClean="0">
                <a:latin typeface="Arial" charset="0"/>
              </a:rPr>
              <a:t>Element</a:t>
            </a:r>
            <a:r>
              <a:rPr lang="en-US" sz="1800" dirty="0" smtClean="0">
                <a:latin typeface="Arial" charset="0"/>
              </a:rPr>
              <a:t>(“Course”);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 err="1" smtClean="0">
                <a:latin typeface="Arial" charset="0"/>
              </a:rPr>
              <a:t>writer.WriteElementString</a:t>
            </a:r>
            <a:r>
              <a:rPr lang="en-US" sz="1800" dirty="0" smtClean="0">
                <a:latin typeface="Arial" charset="0"/>
              </a:rPr>
              <a:t>(“Name”, “SOC”);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 err="1" smtClean="0">
                <a:latin typeface="Arial" charset="0"/>
              </a:rPr>
              <a:t>writer.WriteElementString</a:t>
            </a:r>
            <a:r>
              <a:rPr lang="en-US" sz="1800" dirty="0" smtClean="0">
                <a:latin typeface="Arial" charset="0"/>
              </a:rPr>
              <a:t>(“Code”, “CSE445”);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 err="1" smtClean="0">
                <a:latin typeface="Arial" charset="0"/>
              </a:rPr>
              <a:t>writer.WriteElementString</a:t>
            </a:r>
            <a:r>
              <a:rPr lang="en-US" sz="1800" dirty="0" smtClean="0">
                <a:latin typeface="Arial" charset="0"/>
              </a:rPr>
              <a:t>(“Level”, “Senior”);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 err="1" smtClean="0">
                <a:latin typeface="Arial" charset="0"/>
              </a:rPr>
              <a:t>writer.WriteStartElement</a:t>
            </a:r>
            <a:r>
              <a:rPr lang="en-US" sz="1800" dirty="0" smtClean="0">
                <a:latin typeface="Arial" charset="0"/>
              </a:rPr>
              <a:t>("Room");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 err="1" smtClean="0">
                <a:latin typeface="Arial" charset="0"/>
              </a:rPr>
              <a:t>writer.WriteAttributeString</a:t>
            </a:r>
            <a:r>
              <a:rPr lang="en-US" sz="1800" dirty="0" smtClean="0">
                <a:latin typeface="Arial" charset="0"/>
              </a:rPr>
              <a:t>("Image","layout150.jpeg"); </a:t>
            </a:r>
            <a:r>
              <a:rPr lang="en-US" sz="1800" dirty="0" err="1" smtClean="0">
                <a:latin typeface="Arial" charset="0"/>
              </a:rPr>
              <a:t>writer.WriteString</a:t>
            </a:r>
            <a:r>
              <a:rPr lang="en-US" sz="1800" dirty="0" smtClean="0">
                <a:latin typeface="Arial" charset="0"/>
              </a:rPr>
              <a:t>("BYAC150");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 err="1" smtClean="0">
                <a:latin typeface="Arial" charset="0"/>
              </a:rPr>
              <a:t>writer.WriteEndElement</a:t>
            </a:r>
            <a:r>
              <a:rPr lang="en-US" sz="1800" dirty="0" smtClean="0">
                <a:latin typeface="Arial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 err="1" smtClean="0">
                <a:latin typeface="Arial" charset="0"/>
              </a:rPr>
              <a:t>writer.WriteElementString</a:t>
            </a:r>
            <a:r>
              <a:rPr lang="en-US" sz="1800" dirty="0" smtClean="0">
                <a:latin typeface="Arial" charset="0"/>
              </a:rPr>
              <a:t>(“Cap”, “40”);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 err="1" smtClean="0">
                <a:latin typeface="Arial" charset="0"/>
              </a:rPr>
              <a:t>writer.Write</a:t>
            </a:r>
            <a:r>
              <a:rPr lang="en-US" sz="1800" dirty="0" err="1" smtClean="0">
                <a:solidFill>
                  <a:schemeClr val="folHlink"/>
                </a:solidFill>
                <a:latin typeface="Arial" charset="0"/>
              </a:rPr>
              <a:t>End</a:t>
            </a:r>
            <a:r>
              <a:rPr lang="en-US" sz="1800" dirty="0" err="1" smtClean="0">
                <a:latin typeface="Arial" charset="0"/>
              </a:rPr>
              <a:t>Element</a:t>
            </a:r>
            <a:r>
              <a:rPr lang="en-US" sz="1800" dirty="0" smtClean="0">
                <a:latin typeface="Arial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 err="1" smtClean="0">
                <a:latin typeface="Arial" charset="0"/>
              </a:rPr>
              <a:t>writer.Write</a:t>
            </a:r>
            <a:r>
              <a:rPr lang="en-US" sz="1800" dirty="0" err="1" smtClean="0">
                <a:solidFill>
                  <a:schemeClr val="folHlink"/>
                </a:solidFill>
                <a:latin typeface="Arial" charset="0"/>
              </a:rPr>
              <a:t>End</a:t>
            </a:r>
            <a:r>
              <a:rPr lang="en-US" sz="1800" dirty="0" err="1" smtClean="0">
                <a:latin typeface="Arial" charset="0"/>
              </a:rPr>
              <a:t>Element</a:t>
            </a:r>
            <a:r>
              <a:rPr lang="en-US" sz="1800" dirty="0" smtClean="0">
                <a:latin typeface="Arial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	</a:t>
            </a:r>
            <a:r>
              <a:rPr lang="en-US" sz="1800" dirty="0" err="1" smtClean="0">
                <a:latin typeface="Arial" charset="0"/>
              </a:rPr>
              <a:t>writer.Write</a:t>
            </a:r>
            <a:r>
              <a:rPr lang="en-US" sz="1800" dirty="0" err="1" smtClean="0">
                <a:solidFill>
                  <a:srgbClr val="C00000"/>
                </a:solidFill>
                <a:latin typeface="Arial" charset="0"/>
              </a:rPr>
              <a:t>End</a:t>
            </a:r>
            <a:r>
              <a:rPr lang="en-US" sz="1800" dirty="0" err="1" smtClean="0">
                <a:solidFill>
                  <a:srgbClr val="00B050"/>
                </a:solidFill>
                <a:latin typeface="Arial" charset="0"/>
              </a:rPr>
              <a:t>Document</a:t>
            </a:r>
            <a:r>
              <a:rPr lang="en-US" sz="1800" dirty="0" smtClean="0">
                <a:latin typeface="Arial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finally {  if (writer != null) </a:t>
            </a:r>
            <a:r>
              <a:rPr lang="en-US" sz="1800" dirty="0" err="1" smtClean="0">
                <a:latin typeface="Arial" charset="0"/>
              </a:rPr>
              <a:t>writer.Close</a:t>
            </a:r>
            <a:r>
              <a:rPr lang="en-US" sz="1800" dirty="0" smtClean="0">
                <a:latin typeface="Arial" charset="0"/>
              </a:rPr>
              <a:t> (); }</a:t>
            </a:r>
          </a:p>
        </p:txBody>
      </p:sp>
      <p:sp>
        <p:nvSpPr>
          <p:cNvPr id="486404" name="Text Box 4"/>
          <p:cNvSpPr txBox="1">
            <a:spLocks noChangeArrowheads="1"/>
          </p:cNvSpPr>
          <p:nvPr/>
        </p:nvSpPr>
        <p:spPr bwMode="auto">
          <a:xfrm>
            <a:off x="5726113" y="1752600"/>
            <a:ext cx="3587842" cy="36933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tabLst>
                <a:tab pos="3429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3429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3429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3429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3429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&lt;?xml version=“l.0” </a:t>
            </a:r>
          </a:p>
          <a:p>
            <a:r>
              <a:rPr lang="en-US" dirty="0"/>
              <a:t>                    encoding “utf-16”?&gt;</a:t>
            </a:r>
          </a:p>
          <a:p>
            <a:r>
              <a:rPr lang="en-US" dirty="0"/>
              <a:t>&lt;Courses&gt;</a:t>
            </a:r>
          </a:p>
          <a:p>
            <a:r>
              <a:rPr lang="en-US" dirty="0"/>
              <a:t>    &lt;Course &gt; </a:t>
            </a:r>
          </a:p>
          <a:p>
            <a:r>
              <a:rPr lang="en-US" dirty="0"/>
              <a:t>    &lt;Name&gt;SOC&lt;/Name&gt; </a:t>
            </a:r>
          </a:p>
          <a:p>
            <a:r>
              <a:rPr lang="en-US" dirty="0"/>
              <a:t>    &lt;Code &gt;CSE445&lt;/Code&gt; </a:t>
            </a:r>
          </a:p>
          <a:p>
            <a:r>
              <a:rPr lang="en-US" dirty="0"/>
              <a:t>    &lt;Level&gt;Senior&lt;/Level&gt; </a:t>
            </a:r>
          </a:p>
          <a:p>
            <a:r>
              <a:rPr lang="en-US" dirty="0"/>
              <a:t>    &lt;Room Image=“layout150.jpeg”&gt;</a:t>
            </a:r>
            <a:br>
              <a:rPr lang="en-US" dirty="0"/>
            </a:br>
            <a:r>
              <a:rPr lang="en-US" dirty="0"/>
              <a:t>                    </a:t>
            </a:r>
            <a:r>
              <a:rPr lang="en-US" dirty="0" smtClean="0"/>
              <a:t>BYAC150</a:t>
            </a:r>
          </a:p>
          <a:p>
            <a:r>
              <a:rPr lang="en-US" dirty="0"/>
              <a:t>	</a:t>
            </a:r>
            <a:r>
              <a:rPr lang="en-US" dirty="0" smtClean="0"/>
              <a:t>&lt;/</a:t>
            </a:r>
            <a:r>
              <a:rPr lang="en-US" dirty="0"/>
              <a:t>Room&gt;</a:t>
            </a:r>
          </a:p>
          <a:p>
            <a:r>
              <a:rPr lang="en-US" dirty="0"/>
              <a:t>    &lt;Cap&gt;40&lt;/Cap&gt;</a:t>
            </a:r>
          </a:p>
          <a:p>
            <a:r>
              <a:rPr lang="en-US" dirty="0"/>
              <a:t>   &lt;/Course&gt;</a:t>
            </a:r>
          </a:p>
          <a:p>
            <a:r>
              <a:rPr lang="en-US" dirty="0"/>
              <a:t>&lt;/Courses&gt;</a:t>
            </a:r>
          </a:p>
        </p:txBody>
      </p:sp>
      <p:sp>
        <p:nvSpPr>
          <p:cNvPr id="486406" name="Freeform 6"/>
          <p:cNvSpPr>
            <a:spLocks/>
          </p:cNvSpPr>
          <p:nvPr/>
        </p:nvSpPr>
        <p:spPr bwMode="auto">
          <a:xfrm>
            <a:off x="3581400" y="1905000"/>
            <a:ext cx="2057400" cy="533400"/>
          </a:xfrm>
          <a:custGeom>
            <a:avLst/>
            <a:gdLst>
              <a:gd name="T0" fmla="*/ 0 w 1296"/>
              <a:gd name="T1" fmla="*/ 2147483647 h 336"/>
              <a:gd name="T2" fmla="*/ 2147483647 w 1296"/>
              <a:gd name="T3" fmla="*/ 2147483647 h 336"/>
              <a:gd name="T4" fmla="*/ 2147483647 w 1296"/>
              <a:gd name="T5" fmla="*/ 0 h 336"/>
              <a:gd name="T6" fmla="*/ 2147483647 w 1296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1296"/>
              <a:gd name="T13" fmla="*/ 0 h 336"/>
              <a:gd name="T14" fmla="*/ 1296 w 1296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96" h="336">
                <a:moveTo>
                  <a:pt x="0" y="336"/>
                </a:moveTo>
                <a:lnTo>
                  <a:pt x="720" y="336"/>
                </a:lnTo>
                <a:lnTo>
                  <a:pt x="720" y="0"/>
                </a:lnTo>
                <a:lnTo>
                  <a:pt x="129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6407" name="Freeform 7"/>
          <p:cNvSpPr>
            <a:spLocks/>
          </p:cNvSpPr>
          <p:nvPr/>
        </p:nvSpPr>
        <p:spPr bwMode="auto">
          <a:xfrm>
            <a:off x="4267200" y="2438400"/>
            <a:ext cx="1371600" cy="228600"/>
          </a:xfrm>
          <a:custGeom>
            <a:avLst/>
            <a:gdLst>
              <a:gd name="T0" fmla="*/ 0 w 864"/>
              <a:gd name="T1" fmla="*/ 2147483647 h 144"/>
              <a:gd name="T2" fmla="*/ 2147483647 w 864"/>
              <a:gd name="T3" fmla="*/ 2147483647 h 144"/>
              <a:gd name="T4" fmla="*/ 2147483647 w 864"/>
              <a:gd name="T5" fmla="*/ 0 h 144"/>
              <a:gd name="T6" fmla="*/ 2147483647 w 864"/>
              <a:gd name="T7" fmla="*/ 0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144"/>
              <a:gd name="T14" fmla="*/ 864 w 864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144">
                <a:moveTo>
                  <a:pt x="0" y="144"/>
                </a:moveTo>
                <a:lnTo>
                  <a:pt x="384" y="144"/>
                </a:lnTo>
                <a:lnTo>
                  <a:pt x="384" y="0"/>
                </a:lnTo>
                <a:lnTo>
                  <a:pt x="86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6408" name="Freeform 8"/>
          <p:cNvSpPr>
            <a:spLocks/>
          </p:cNvSpPr>
          <p:nvPr/>
        </p:nvSpPr>
        <p:spPr bwMode="auto">
          <a:xfrm>
            <a:off x="4114800" y="2743200"/>
            <a:ext cx="1752600" cy="228600"/>
          </a:xfrm>
          <a:custGeom>
            <a:avLst/>
            <a:gdLst>
              <a:gd name="T0" fmla="*/ 0 w 960"/>
              <a:gd name="T1" fmla="*/ 2147483647 h 144"/>
              <a:gd name="T2" fmla="*/ 2147483647 w 960"/>
              <a:gd name="T3" fmla="*/ 2147483647 h 144"/>
              <a:gd name="T4" fmla="*/ 2147483647 w 960"/>
              <a:gd name="T5" fmla="*/ 0 h 144"/>
              <a:gd name="T6" fmla="*/ 2147483647 w 960"/>
              <a:gd name="T7" fmla="*/ 0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0"/>
              <a:gd name="T13" fmla="*/ 0 h 144"/>
              <a:gd name="T14" fmla="*/ 960 w 960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0" h="144">
                <a:moveTo>
                  <a:pt x="0" y="144"/>
                </a:moveTo>
                <a:lnTo>
                  <a:pt x="576" y="144"/>
                </a:lnTo>
                <a:lnTo>
                  <a:pt x="576" y="0"/>
                </a:lnTo>
                <a:lnTo>
                  <a:pt x="96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6409" name="Freeform 9"/>
          <p:cNvSpPr>
            <a:spLocks/>
          </p:cNvSpPr>
          <p:nvPr/>
        </p:nvSpPr>
        <p:spPr bwMode="auto">
          <a:xfrm>
            <a:off x="5715000" y="3962400"/>
            <a:ext cx="1066800" cy="228600"/>
          </a:xfrm>
          <a:custGeom>
            <a:avLst/>
            <a:gdLst>
              <a:gd name="T0" fmla="*/ 0 w 1248"/>
              <a:gd name="T1" fmla="*/ 2147483647 h 288"/>
              <a:gd name="T2" fmla="*/ 2147483647 w 1248"/>
              <a:gd name="T3" fmla="*/ 2147483647 h 288"/>
              <a:gd name="T4" fmla="*/ 2147483647 w 1248"/>
              <a:gd name="T5" fmla="*/ 2147483647 h 288"/>
              <a:gd name="T6" fmla="*/ 2147483647 w 1248"/>
              <a:gd name="T7" fmla="*/ 2147483647 h 288"/>
              <a:gd name="T8" fmla="*/ 2147483647 w 124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8"/>
              <a:gd name="T16" fmla="*/ 0 h 288"/>
              <a:gd name="T17" fmla="*/ 1248 w 124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8" h="288">
                <a:moveTo>
                  <a:pt x="0" y="288"/>
                </a:moveTo>
                <a:lnTo>
                  <a:pt x="96" y="288"/>
                </a:lnTo>
                <a:lnTo>
                  <a:pt x="96" y="48"/>
                </a:lnTo>
                <a:lnTo>
                  <a:pt x="1152" y="48"/>
                </a:lnTo>
                <a:lnTo>
                  <a:pt x="124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6411" name="Freeform 11"/>
          <p:cNvSpPr>
            <a:spLocks/>
          </p:cNvSpPr>
          <p:nvPr/>
        </p:nvSpPr>
        <p:spPr bwMode="auto">
          <a:xfrm>
            <a:off x="5029200" y="3124200"/>
            <a:ext cx="990600" cy="152400"/>
          </a:xfrm>
          <a:custGeom>
            <a:avLst/>
            <a:gdLst>
              <a:gd name="T0" fmla="*/ 0 w 576"/>
              <a:gd name="T1" fmla="*/ 2147483647 h 288"/>
              <a:gd name="T2" fmla="*/ 2147483647 w 576"/>
              <a:gd name="T3" fmla="*/ 2147483647 h 288"/>
              <a:gd name="T4" fmla="*/ 2147483647 w 576"/>
              <a:gd name="T5" fmla="*/ 0 h 288"/>
              <a:gd name="T6" fmla="*/ 0 60000 65536"/>
              <a:gd name="T7" fmla="*/ 0 60000 65536"/>
              <a:gd name="T8" fmla="*/ 0 60000 65536"/>
              <a:gd name="T9" fmla="*/ 0 w 576"/>
              <a:gd name="T10" fmla="*/ 0 h 288"/>
              <a:gd name="T11" fmla="*/ 576 w 57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288">
                <a:moveTo>
                  <a:pt x="0" y="288"/>
                </a:moveTo>
                <a:lnTo>
                  <a:pt x="384" y="288"/>
                </a:lnTo>
                <a:lnTo>
                  <a:pt x="57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6412" name="Freeform 12"/>
          <p:cNvSpPr>
            <a:spLocks/>
          </p:cNvSpPr>
          <p:nvPr/>
        </p:nvSpPr>
        <p:spPr bwMode="auto">
          <a:xfrm>
            <a:off x="5181600" y="3276600"/>
            <a:ext cx="838200" cy="228600"/>
          </a:xfrm>
          <a:custGeom>
            <a:avLst/>
            <a:gdLst>
              <a:gd name="T0" fmla="*/ 0 w 720"/>
              <a:gd name="T1" fmla="*/ 2147483647 h 240"/>
              <a:gd name="T2" fmla="*/ 2147483647 w 720"/>
              <a:gd name="T3" fmla="*/ 2147483647 h 240"/>
              <a:gd name="T4" fmla="*/ 2147483647 w 720"/>
              <a:gd name="T5" fmla="*/ 0 h 240"/>
              <a:gd name="T6" fmla="*/ 0 60000 65536"/>
              <a:gd name="T7" fmla="*/ 0 60000 65536"/>
              <a:gd name="T8" fmla="*/ 0 60000 65536"/>
              <a:gd name="T9" fmla="*/ 0 w 720"/>
              <a:gd name="T10" fmla="*/ 0 h 240"/>
              <a:gd name="T11" fmla="*/ 720 w 720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240">
                <a:moveTo>
                  <a:pt x="0" y="240"/>
                </a:moveTo>
                <a:lnTo>
                  <a:pt x="576" y="240"/>
                </a:lnTo>
                <a:lnTo>
                  <a:pt x="72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6413" name="Freeform 13"/>
          <p:cNvSpPr>
            <a:spLocks/>
          </p:cNvSpPr>
          <p:nvPr/>
        </p:nvSpPr>
        <p:spPr bwMode="auto">
          <a:xfrm>
            <a:off x="5029200" y="3505200"/>
            <a:ext cx="990600" cy="304800"/>
          </a:xfrm>
          <a:custGeom>
            <a:avLst/>
            <a:gdLst>
              <a:gd name="T0" fmla="*/ 0 w 768"/>
              <a:gd name="T1" fmla="*/ 2147483647 h 240"/>
              <a:gd name="T2" fmla="*/ 2147483647 w 768"/>
              <a:gd name="T3" fmla="*/ 2147483647 h 240"/>
              <a:gd name="T4" fmla="*/ 2147483647 w 768"/>
              <a:gd name="T5" fmla="*/ 0 h 240"/>
              <a:gd name="T6" fmla="*/ 0 60000 65536"/>
              <a:gd name="T7" fmla="*/ 0 60000 65536"/>
              <a:gd name="T8" fmla="*/ 0 60000 65536"/>
              <a:gd name="T9" fmla="*/ 0 w 768"/>
              <a:gd name="T10" fmla="*/ 0 h 240"/>
              <a:gd name="T11" fmla="*/ 768 w 768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240">
                <a:moveTo>
                  <a:pt x="0" y="240"/>
                </a:moveTo>
                <a:lnTo>
                  <a:pt x="624" y="240"/>
                </a:lnTo>
                <a:lnTo>
                  <a:pt x="76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6414" name="Freeform 14"/>
          <p:cNvSpPr>
            <a:spLocks/>
          </p:cNvSpPr>
          <p:nvPr/>
        </p:nvSpPr>
        <p:spPr bwMode="auto">
          <a:xfrm>
            <a:off x="4114800" y="3886200"/>
            <a:ext cx="1905000" cy="228600"/>
          </a:xfrm>
          <a:custGeom>
            <a:avLst/>
            <a:gdLst>
              <a:gd name="T0" fmla="*/ 0 w 432"/>
              <a:gd name="T1" fmla="*/ 2147483647 h 240"/>
              <a:gd name="T2" fmla="*/ 2147483647 w 432"/>
              <a:gd name="T3" fmla="*/ 2147483647 h 240"/>
              <a:gd name="T4" fmla="*/ 2147483647 w 432"/>
              <a:gd name="T5" fmla="*/ 0 h 240"/>
              <a:gd name="T6" fmla="*/ 0 60000 65536"/>
              <a:gd name="T7" fmla="*/ 0 60000 65536"/>
              <a:gd name="T8" fmla="*/ 0 60000 65536"/>
              <a:gd name="T9" fmla="*/ 0 w 432"/>
              <a:gd name="T10" fmla="*/ 0 h 240"/>
              <a:gd name="T11" fmla="*/ 432 w 432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240">
                <a:moveTo>
                  <a:pt x="0" y="240"/>
                </a:moveTo>
                <a:lnTo>
                  <a:pt x="288" y="240"/>
                </a:lnTo>
                <a:lnTo>
                  <a:pt x="43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6415" name="Freeform 15"/>
          <p:cNvSpPr>
            <a:spLocks/>
          </p:cNvSpPr>
          <p:nvPr/>
        </p:nvSpPr>
        <p:spPr bwMode="auto">
          <a:xfrm>
            <a:off x="3733800" y="4152901"/>
            <a:ext cx="2819400" cy="400049"/>
          </a:xfrm>
          <a:custGeom>
            <a:avLst/>
            <a:gdLst>
              <a:gd name="T0" fmla="*/ 0 w 336"/>
              <a:gd name="T1" fmla="*/ 2147483647 h 240"/>
              <a:gd name="T2" fmla="*/ 2147483647 w 336"/>
              <a:gd name="T3" fmla="*/ 2147483647 h 240"/>
              <a:gd name="T4" fmla="*/ 2147483647 w 336"/>
              <a:gd name="T5" fmla="*/ 0 h 240"/>
              <a:gd name="T6" fmla="*/ 0 60000 65536"/>
              <a:gd name="T7" fmla="*/ 0 60000 65536"/>
              <a:gd name="T8" fmla="*/ 0 60000 65536"/>
              <a:gd name="T9" fmla="*/ 0 w 336"/>
              <a:gd name="T10" fmla="*/ 0 h 240"/>
              <a:gd name="T11" fmla="*/ 336 w 336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240">
                <a:moveTo>
                  <a:pt x="0" y="240"/>
                </a:moveTo>
                <a:lnTo>
                  <a:pt x="192" y="240"/>
                </a:lnTo>
                <a:lnTo>
                  <a:pt x="3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7" name="Rounded Rectangular Callout 16"/>
          <p:cNvSpPr>
            <a:spLocks noChangeArrowheads="1"/>
          </p:cNvSpPr>
          <p:nvPr/>
        </p:nvSpPr>
        <p:spPr bwMode="auto">
          <a:xfrm>
            <a:off x="5791200" y="6019800"/>
            <a:ext cx="2362200" cy="762000"/>
          </a:xfrm>
          <a:prstGeom prst="wedgeRoundRectCallout">
            <a:avLst>
              <a:gd name="adj1" fmla="val -49296"/>
              <a:gd name="adj2" fmla="val -8750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See text section 4.2.3 for full working code</a:t>
            </a:r>
          </a:p>
        </p:txBody>
      </p:sp>
      <p:sp>
        <p:nvSpPr>
          <p:cNvPr id="18" name="Freeform 15"/>
          <p:cNvSpPr>
            <a:spLocks/>
          </p:cNvSpPr>
          <p:nvPr/>
        </p:nvSpPr>
        <p:spPr bwMode="auto">
          <a:xfrm>
            <a:off x="3276600" y="4495800"/>
            <a:ext cx="2819400" cy="266700"/>
          </a:xfrm>
          <a:custGeom>
            <a:avLst/>
            <a:gdLst>
              <a:gd name="T0" fmla="*/ 0 w 336"/>
              <a:gd name="T1" fmla="*/ 2147483647 h 240"/>
              <a:gd name="T2" fmla="*/ 2147483647 w 336"/>
              <a:gd name="T3" fmla="*/ 2147483647 h 240"/>
              <a:gd name="T4" fmla="*/ 2147483647 w 336"/>
              <a:gd name="T5" fmla="*/ 0 h 240"/>
              <a:gd name="T6" fmla="*/ 0 60000 65536"/>
              <a:gd name="T7" fmla="*/ 0 60000 65536"/>
              <a:gd name="T8" fmla="*/ 0 60000 65536"/>
              <a:gd name="T9" fmla="*/ 0 w 336"/>
              <a:gd name="T10" fmla="*/ 0 h 240"/>
              <a:gd name="T11" fmla="*/ 336 w 336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240">
                <a:moveTo>
                  <a:pt x="0" y="240"/>
                </a:moveTo>
                <a:lnTo>
                  <a:pt x="192" y="240"/>
                </a:lnTo>
                <a:lnTo>
                  <a:pt x="3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reeform 1"/>
          <p:cNvSpPr/>
          <p:nvPr/>
        </p:nvSpPr>
        <p:spPr bwMode="auto">
          <a:xfrm>
            <a:off x="268942" y="2971800"/>
            <a:ext cx="147918" cy="2380129"/>
          </a:xfrm>
          <a:custGeom>
            <a:avLst/>
            <a:gdLst>
              <a:gd name="connsiteX0" fmla="*/ 188259 w 188259"/>
              <a:gd name="connsiteY0" fmla="*/ 2380129 h 2380129"/>
              <a:gd name="connsiteX1" fmla="*/ 0 w 188259"/>
              <a:gd name="connsiteY1" fmla="*/ 2380129 h 2380129"/>
              <a:gd name="connsiteX2" fmla="*/ 13447 w 188259"/>
              <a:gd name="connsiteY2" fmla="*/ 0 h 2380129"/>
              <a:gd name="connsiteX3" fmla="*/ 174812 w 188259"/>
              <a:gd name="connsiteY3" fmla="*/ 13447 h 2380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59" h="2380129">
                <a:moveTo>
                  <a:pt x="188259" y="2380129"/>
                </a:moveTo>
                <a:lnTo>
                  <a:pt x="0" y="2380129"/>
                </a:lnTo>
                <a:cubicBezTo>
                  <a:pt x="4482" y="1586753"/>
                  <a:pt x="8965" y="793376"/>
                  <a:pt x="13447" y="0"/>
                </a:cubicBezTo>
                <a:lnTo>
                  <a:pt x="174812" y="1344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76200" y="2667001"/>
            <a:ext cx="340659" cy="2971800"/>
          </a:xfrm>
          <a:custGeom>
            <a:avLst/>
            <a:gdLst>
              <a:gd name="connsiteX0" fmla="*/ 188259 w 188259"/>
              <a:gd name="connsiteY0" fmla="*/ 2380129 h 2380129"/>
              <a:gd name="connsiteX1" fmla="*/ 0 w 188259"/>
              <a:gd name="connsiteY1" fmla="*/ 2380129 h 2380129"/>
              <a:gd name="connsiteX2" fmla="*/ 13447 w 188259"/>
              <a:gd name="connsiteY2" fmla="*/ 0 h 2380129"/>
              <a:gd name="connsiteX3" fmla="*/ 174812 w 188259"/>
              <a:gd name="connsiteY3" fmla="*/ 13447 h 2380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59" h="2380129">
                <a:moveTo>
                  <a:pt x="188259" y="2380129"/>
                </a:moveTo>
                <a:lnTo>
                  <a:pt x="0" y="2380129"/>
                </a:lnTo>
                <a:cubicBezTo>
                  <a:pt x="4482" y="1586753"/>
                  <a:pt x="8965" y="793376"/>
                  <a:pt x="13447" y="0"/>
                </a:cubicBezTo>
                <a:lnTo>
                  <a:pt x="174812" y="1344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Freeform 15"/>
          <p:cNvSpPr>
            <a:spLocks/>
          </p:cNvSpPr>
          <p:nvPr/>
        </p:nvSpPr>
        <p:spPr bwMode="auto">
          <a:xfrm>
            <a:off x="4495800" y="4724400"/>
            <a:ext cx="1524000" cy="381000"/>
          </a:xfrm>
          <a:custGeom>
            <a:avLst/>
            <a:gdLst>
              <a:gd name="T0" fmla="*/ 0 w 336"/>
              <a:gd name="T1" fmla="*/ 2147483647 h 240"/>
              <a:gd name="T2" fmla="*/ 2147483647 w 336"/>
              <a:gd name="T3" fmla="*/ 2147483647 h 240"/>
              <a:gd name="T4" fmla="*/ 2147483647 w 336"/>
              <a:gd name="T5" fmla="*/ 0 h 240"/>
              <a:gd name="T6" fmla="*/ 0 60000 65536"/>
              <a:gd name="T7" fmla="*/ 0 60000 65536"/>
              <a:gd name="T8" fmla="*/ 0 60000 65536"/>
              <a:gd name="T9" fmla="*/ 0 w 336"/>
              <a:gd name="T10" fmla="*/ 0 h 240"/>
              <a:gd name="T11" fmla="*/ 336 w 336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240">
                <a:moveTo>
                  <a:pt x="0" y="240"/>
                </a:moveTo>
                <a:lnTo>
                  <a:pt x="192" y="240"/>
                </a:lnTo>
                <a:lnTo>
                  <a:pt x="3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3190999" y="5029200"/>
            <a:ext cx="2819400" cy="399401"/>
          </a:xfrm>
          <a:custGeom>
            <a:avLst/>
            <a:gdLst>
              <a:gd name="T0" fmla="*/ 0 w 336"/>
              <a:gd name="T1" fmla="*/ 2147483647 h 240"/>
              <a:gd name="T2" fmla="*/ 2147483647 w 336"/>
              <a:gd name="T3" fmla="*/ 2147483647 h 240"/>
              <a:gd name="T4" fmla="*/ 2147483647 w 336"/>
              <a:gd name="T5" fmla="*/ 0 h 240"/>
              <a:gd name="T6" fmla="*/ 0 60000 65536"/>
              <a:gd name="T7" fmla="*/ 0 60000 65536"/>
              <a:gd name="T8" fmla="*/ 0 60000 65536"/>
              <a:gd name="T9" fmla="*/ 0 w 336"/>
              <a:gd name="T10" fmla="*/ 0 h 240"/>
              <a:gd name="T11" fmla="*/ 336 w 336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240">
                <a:moveTo>
                  <a:pt x="0" y="240"/>
                </a:moveTo>
                <a:lnTo>
                  <a:pt x="192" y="240"/>
                </a:lnTo>
                <a:lnTo>
                  <a:pt x="3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5"/>
          <p:cNvSpPr>
            <a:spLocks/>
          </p:cNvSpPr>
          <p:nvPr/>
        </p:nvSpPr>
        <p:spPr bwMode="auto">
          <a:xfrm>
            <a:off x="3276600" y="5315599"/>
            <a:ext cx="2514600" cy="399401"/>
          </a:xfrm>
          <a:custGeom>
            <a:avLst/>
            <a:gdLst>
              <a:gd name="T0" fmla="*/ 0 w 336"/>
              <a:gd name="T1" fmla="*/ 2147483647 h 240"/>
              <a:gd name="T2" fmla="*/ 2147483647 w 336"/>
              <a:gd name="T3" fmla="*/ 2147483647 h 240"/>
              <a:gd name="T4" fmla="*/ 2147483647 w 336"/>
              <a:gd name="T5" fmla="*/ 0 h 240"/>
              <a:gd name="T6" fmla="*/ 0 60000 65536"/>
              <a:gd name="T7" fmla="*/ 0 60000 65536"/>
              <a:gd name="T8" fmla="*/ 0 60000 65536"/>
              <a:gd name="T9" fmla="*/ 0 w 336"/>
              <a:gd name="T10" fmla="*/ 0 h 240"/>
              <a:gd name="T11" fmla="*/ 336 w 336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240">
                <a:moveTo>
                  <a:pt x="0" y="240"/>
                </a:moveTo>
                <a:lnTo>
                  <a:pt x="192" y="240"/>
                </a:lnTo>
                <a:lnTo>
                  <a:pt x="3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86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6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6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86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8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8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8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4" grpId="0" animBg="1"/>
      <p:bldP spid="486406" grpId="0" animBg="1"/>
      <p:bldP spid="486407" grpId="0" animBg="1"/>
      <p:bldP spid="486408" grpId="0" animBg="1"/>
      <p:bldP spid="486409" grpId="0" animBg="1"/>
      <p:bldP spid="486411" grpId="0" animBg="1"/>
      <p:bldP spid="486412" grpId="0" animBg="1"/>
      <p:bldP spid="486413" grpId="0" animBg="1"/>
      <p:bldP spid="486414" grpId="0" animBg="1"/>
      <p:bldP spid="486415" grpId="0" animBg="1"/>
      <p:bldP spid="18" grpId="0" animBg="1"/>
      <p:bldP spid="2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807DEF-1A8D-4C2B-AB7F-1D4143B7849C}" type="slidenum">
              <a:rPr lang="en-US" smtClean="0">
                <a:solidFill>
                  <a:schemeClr val="tx2"/>
                </a:solidFill>
              </a:rPr>
              <a:pPr/>
              <a:t>11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620000" cy="623888"/>
          </a:xfrm>
        </p:spPr>
        <p:txBody>
          <a:bodyPr/>
          <a:lstStyle/>
          <a:p>
            <a:pPr eaLnBrk="1" hangingPunct="1"/>
            <a:r>
              <a:rPr lang="en-US" smtClean="0"/>
              <a:t>Methods in the </a:t>
            </a:r>
            <a:r>
              <a:rPr lang="en-US" i="1" smtClean="0"/>
              <a:t>XmlTextWriter </a:t>
            </a:r>
            <a:r>
              <a:rPr lang="en-US" smtClean="0"/>
              <a:t>Class</a:t>
            </a:r>
            <a:endParaRPr lang="en-GB" smtClean="0"/>
          </a:p>
        </p:txBody>
      </p:sp>
      <p:graphicFrame>
        <p:nvGraphicFramePr>
          <p:cNvPr id="587779" name="Group 3"/>
          <p:cNvGraphicFramePr>
            <a:graphicFrameLocks noGrp="1"/>
          </p:cNvGraphicFramePr>
          <p:nvPr>
            <p:ph idx="1"/>
          </p:nvPr>
        </p:nvGraphicFramePr>
        <p:xfrm>
          <a:off x="152400" y="731838"/>
          <a:ext cx="8839200" cy="6126214"/>
        </p:xfrm>
        <a:graphic>
          <a:graphicData uri="http://schemas.openxmlformats.org/drawingml/2006/table">
            <a:tbl>
              <a:tblPr/>
              <a:tblGrid>
                <a:gridCol w="3276600"/>
                <a:gridCol w="5562600"/>
              </a:tblGrid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methodClose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Overridden. Closes this stream and the underlying stream.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methodEquals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(inherited from Object)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Overloaded. Determines whether two Object instances are equal.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methodFlush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Overridden. Flushes whatever is in the buffer to the underlying streams.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methodGetType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(inherited from Object)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Gets the Type of the current instance.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8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methodWriteAttributes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(inherited from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XmlWriter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When overridden in a derived class, writes out all the attributes found at the current position in the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XmlReader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8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methodWriteAttributeString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(inherited from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XmlWriter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Overloaded. When overridden in a derived class, writes an attribute with the specified value.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methodWriteCData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Overridden. Writes out a &lt;![CDATA[...]]&gt; block containing the specified text.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8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methodWriteCharEntity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Overridden. Forces the generation of a character entity for the specified Unicode character value.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methodWriteChars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Overridden. Writes text one buffer at a time.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methodWriteEndAttribute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Overridden. Closes the previous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WriteStartAttribute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call.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8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methodWriteEndDocument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Overridden. Closes any open elements or attributes and puts the writer back in the Start state.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methodWriteEndElement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Overridden. Closes one element and pops corresponding namespace scope.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methodWriteEntityRef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Overridden. Writes out an entity reference as &amp;name;.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8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methodWriteFullEndElement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Overridden. Closes one element and pops the corresponding namespace scope.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methodWriteStartAttribute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Overloaded. Overridden. Writes the start of an attribute.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methodWriteStartDocument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Overloaded. Overridden. Writes the XML declaration with the version "1.0".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methodWriteStartElement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Overloaded. Overridden. Writes the specified start tag.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methodWriteString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Overridden. Writes the given text content.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 methodWriteWhitespace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Overridden. Writes out the given white space.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3" marB="45713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r>
              <a:rPr lang="en-US" dirty="0" smtClean="0"/>
              <a:t>Example: Writing data into XML File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7467600" cy="5715000"/>
          </a:xfrm>
        </p:spPr>
        <p:txBody>
          <a:bodyPr/>
          <a:lstStyle/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using System.Xml;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using System.IO;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public partial class Seller : </a:t>
            </a:r>
            <a:r>
              <a:rPr lang="en-US" sz="1800" dirty="0" err="1" smtClean="0">
                <a:latin typeface="Arial" charset="0"/>
                <a:cs typeface="Arial" charset="0"/>
              </a:rPr>
              <a:t>System.Web.UI.Page</a:t>
            </a:r>
            <a:r>
              <a:rPr lang="en-US" sz="1800" dirty="0" smtClean="0">
                <a:latin typeface="Arial" charset="0"/>
                <a:cs typeface="Arial" charset="0"/>
              </a:rPr>
              <a:t>  {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protected void Page_Load(object sender, </a:t>
            </a:r>
            <a:r>
              <a:rPr lang="en-US" sz="1800" dirty="0" err="1" smtClean="0">
                <a:latin typeface="Arial" charset="0"/>
                <a:cs typeface="Arial" charset="0"/>
              </a:rPr>
              <a:t>EventArgs</a:t>
            </a:r>
            <a:r>
              <a:rPr lang="en-US" sz="1800" dirty="0" smtClean="0">
                <a:latin typeface="Arial" charset="0"/>
                <a:cs typeface="Arial" charset="0"/>
              </a:rPr>
              <a:t> e) {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}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protected void </a:t>
            </a:r>
            <a:r>
              <a:rPr lang="en-US" sz="1800" dirty="0" err="1" smtClean="0">
                <a:latin typeface="Arial" charset="0"/>
                <a:cs typeface="Arial" charset="0"/>
              </a:rPr>
              <a:t>btnEnterBook_Click</a:t>
            </a:r>
            <a:r>
              <a:rPr lang="en-US" sz="1800" dirty="0" smtClean="0">
                <a:latin typeface="Arial" charset="0"/>
                <a:cs typeface="Arial" charset="0"/>
              </a:rPr>
              <a:t>(object sender, </a:t>
            </a:r>
            <a:r>
              <a:rPr lang="en-US" sz="1800" dirty="0" err="1" smtClean="0">
                <a:latin typeface="Arial" charset="0"/>
                <a:cs typeface="Arial" charset="0"/>
              </a:rPr>
              <a:t>EventArgs</a:t>
            </a:r>
            <a:r>
              <a:rPr lang="en-US" sz="1800" dirty="0" smtClean="0">
                <a:latin typeface="Arial" charset="0"/>
                <a:cs typeface="Arial" charset="0"/>
              </a:rPr>
              <a:t> e)  {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string title1 = txtTitle1.Text;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string isbn1 = txtIsbn1.Text;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string sPrice1 = txtPrice1.Text;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endParaRPr lang="en-US" sz="1800" dirty="0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string title2 = txtTitle2.Text;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	string isbn2 = txtIsbn2.Text;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	string sPrice2 = txtPrice2.Text;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endParaRPr lang="en-US" sz="1800" dirty="0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string title3 = txtTitle3.Text;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string isbn3 = txtIsbn3.Text;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string sPrice3 = txtPrice3.Text;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84E663-A2CC-45C1-9C85-61FBF7842FD7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4341" name="Rounded Rectangular Callout 4"/>
          <p:cNvSpPr>
            <a:spLocks noChangeArrowheads="1"/>
          </p:cNvSpPr>
          <p:nvPr/>
        </p:nvSpPr>
        <p:spPr bwMode="auto">
          <a:xfrm>
            <a:off x="152400" y="3986213"/>
            <a:ext cx="1524000" cy="1600200"/>
          </a:xfrm>
          <a:prstGeom prst="wedgeRoundRectCallout">
            <a:avLst>
              <a:gd name="adj1" fmla="val 71935"/>
              <a:gd name="adj2" fmla="val -10037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Taking data from text boxes</a:t>
            </a:r>
          </a:p>
        </p:txBody>
      </p:sp>
      <p:sp>
        <p:nvSpPr>
          <p:cNvPr id="14342" name="Rounded Rectangular Callout 5"/>
          <p:cNvSpPr>
            <a:spLocks noChangeArrowheads="1"/>
          </p:cNvSpPr>
          <p:nvPr/>
        </p:nvSpPr>
        <p:spPr bwMode="auto">
          <a:xfrm>
            <a:off x="152400" y="3986213"/>
            <a:ext cx="1524000" cy="1600200"/>
          </a:xfrm>
          <a:prstGeom prst="wedgeRoundRectCallout">
            <a:avLst>
              <a:gd name="adj1" fmla="val 65898"/>
              <a:gd name="adj2" fmla="val 105588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 b="0"/>
              <a:t>Taking data from text boxes</a:t>
            </a:r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240088"/>
            <a:ext cx="2895600" cy="346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185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772400" cy="623888"/>
          </a:xfrm>
        </p:spPr>
        <p:txBody>
          <a:bodyPr/>
          <a:lstStyle/>
          <a:p>
            <a:r>
              <a:rPr lang="en-US" smtClean="0"/>
              <a:t>Code Behind the Data Enter (Writer) Page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8269288" cy="5943600"/>
          </a:xfrm>
        </p:spPr>
        <p:txBody>
          <a:bodyPr/>
          <a:lstStyle/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string </a:t>
            </a:r>
            <a:r>
              <a:rPr lang="en-US" sz="1800" dirty="0" err="1" smtClean="0">
                <a:latin typeface="Arial" charset="0"/>
                <a:cs typeface="Arial" charset="0"/>
              </a:rPr>
              <a:t>fLocation</a:t>
            </a:r>
            <a:r>
              <a:rPr lang="en-US" sz="1800" dirty="0" smtClean="0">
                <a:latin typeface="Arial" charset="0"/>
                <a:cs typeface="Arial" charset="0"/>
              </a:rPr>
              <a:t> = </a:t>
            </a:r>
            <a:r>
              <a:rPr lang="en-US" sz="1800" dirty="0" err="1" smtClean="0">
                <a:latin typeface="Arial" charset="0"/>
                <a:cs typeface="Arial" charset="0"/>
              </a:rPr>
              <a:t>Path.Combine</a:t>
            </a:r>
            <a:r>
              <a:rPr lang="en-US" sz="1800" dirty="0" smtClean="0">
                <a:latin typeface="Arial" charset="0"/>
                <a:cs typeface="Arial" charset="0"/>
              </a:rPr>
              <a:t>(</a:t>
            </a:r>
            <a:r>
              <a:rPr lang="en-US" sz="1800" dirty="0" err="1" smtClean="0">
                <a:latin typeface="Arial" charset="0"/>
                <a:cs typeface="Arial" charset="0"/>
              </a:rPr>
              <a:t>Request.PhysicalApplicationPath</a:t>
            </a:r>
            <a:r>
              <a:rPr lang="en-US" sz="1800" dirty="0" smtClean="0">
                <a:latin typeface="Arial" charset="0"/>
                <a:cs typeface="Arial" charset="0"/>
              </a:rPr>
              <a:t>, 		@"</a:t>
            </a:r>
            <a:r>
              <a:rPr lang="en-US" sz="1800" dirty="0" err="1" smtClean="0">
                <a:latin typeface="Arial" charset="0"/>
                <a:cs typeface="Arial" charset="0"/>
              </a:rPr>
              <a:t>App_Data</a:t>
            </a:r>
            <a:r>
              <a:rPr lang="en-US" sz="1800" dirty="0" smtClean="0">
                <a:latin typeface="Arial" charset="0"/>
                <a:cs typeface="Arial" charset="0"/>
              </a:rPr>
              <a:t>\Book.xml");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if (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File.Exists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fLocation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)) {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			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File.Delete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fLocation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);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}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</a:t>
            </a:r>
            <a:r>
              <a:rPr lang="en-US" sz="1800" dirty="0" err="1" smtClean="0">
                <a:latin typeface="Arial" charset="0"/>
                <a:cs typeface="Arial" charset="0"/>
              </a:rPr>
              <a:t>FileStream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fState</a:t>
            </a:r>
            <a:r>
              <a:rPr lang="en-US" sz="1800" dirty="0" smtClean="0">
                <a:latin typeface="Arial" charset="0"/>
                <a:cs typeface="Arial" charset="0"/>
              </a:rPr>
              <a:t> = null;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try {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</a:t>
            </a:r>
            <a:r>
              <a:rPr lang="en-US" sz="1800" dirty="0" err="1" smtClean="0">
                <a:latin typeface="Arial" charset="0"/>
                <a:cs typeface="Arial" charset="0"/>
              </a:rPr>
              <a:t>fState</a:t>
            </a:r>
            <a:r>
              <a:rPr lang="en-US" sz="1800" dirty="0" smtClean="0">
                <a:latin typeface="Arial" charset="0"/>
                <a:cs typeface="Arial" charset="0"/>
              </a:rPr>
              <a:t> = new </a:t>
            </a:r>
            <a:r>
              <a:rPr lang="en-US" sz="1800" dirty="0" err="1" smtClean="0">
                <a:latin typeface="Arial" charset="0"/>
                <a:cs typeface="Arial" charset="0"/>
              </a:rPr>
              <a:t>FileStream</a:t>
            </a:r>
            <a:r>
              <a:rPr lang="en-US" sz="1800" dirty="0" smtClean="0">
                <a:latin typeface="Arial" charset="0"/>
                <a:cs typeface="Arial" charset="0"/>
              </a:rPr>
              <a:t>(</a:t>
            </a:r>
            <a:r>
              <a:rPr lang="en-US" sz="1800" dirty="0" err="1" smtClean="0">
                <a:latin typeface="Arial" charset="0"/>
                <a:cs typeface="Arial" charset="0"/>
              </a:rPr>
              <a:t>fLocation</a:t>
            </a:r>
            <a:r>
              <a:rPr lang="en-US" sz="1800" dirty="0" smtClean="0">
                <a:latin typeface="Arial" charset="0"/>
                <a:cs typeface="Arial" charset="0"/>
              </a:rPr>
              <a:t>, </a:t>
            </a:r>
            <a:r>
              <a:rPr lang="en-US" sz="1800" dirty="0" err="1" smtClean="0">
                <a:latin typeface="Arial" charset="0"/>
                <a:cs typeface="Arial" charset="0"/>
              </a:rPr>
              <a:t>FileMode.CreateNew</a:t>
            </a:r>
            <a:r>
              <a:rPr lang="en-US" sz="1800" dirty="0" smtClean="0">
                <a:latin typeface="Arial" charset="0"/>
                <a:cs typeface="Arial" charset="0"/>
              </a:rPr>
              <a:t>);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XmlTextWriter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writer = new 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XmlTextWriter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fState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, 			 	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System.Text.Encoding.Unicode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);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</a:t>
            </a:r>
            <a:r>
              <a:rPr lang="en-US" sz="1800" dirty="0" err="1" smtClean="0">
                <a:latin typeface="Arial" charset="0"/>
                <a:cs typeface="Arial" charset="0"/>
              </a:rPr>
              <a:t>writer.Formatting</a:t>
            </a:r>
            <a:r>
              <a:rPr lang="en-US" sz="1800" dirty="0" smtClean="0">
                <a:latin typeface="Arial" charset="0"/>
                <a:cs typeface="Arial" charset="0"/>
              </a:rPr>
              <a:t> = </a:t>
            </a:r>
            <a:r>
              <a:rPr lang="en-US" sz="1800" dirty="0" err="1" smtClean="0">
                <a:latin typeface="Arial" charset="0"/>
                <a:cs typeface="Arial" charset="0"/>
              </a:rPr>
              <a:t>Formatting.Indented</a:t>
            </a:r>
            <a:r>
              <a:rPr lang="en-US" sz="1800" dirty="0" smtClean="0">
                <a:latin typeface="Arial" charset="0"/>
                <a:cs typeface="Arial" charset="0"/>
              </a:rPr>
              <a:t>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</a:t>
            </a:r>
            <a:r>
              <a:rPr lang="en-US" sz="1800" dirty="0" err="1" smtClean="0">
                <a:latin typeface="Arial" charset="0"/>
                <a:cs typeface="Arial" charset="0"/>
              </a:rPr>
              <a:t>writer.WriteStartDocument</a:t>
            </a:r>
            <a:r>
              <a:rPr lang="en-US" sz="1800" dirty="0" smtClean="0">
                <a:latin typeface="Arial" charset="0"/>
                <a:cs typeface="Arial" charset="0"/>
              </a:rPr>
              <a:t>();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</a:t>
            </a:r>
            <a:r>
              <a:rPr lang="en-US" sz="1800" dirty="0" err="1" smtClean="0">
                <a:latin typeface="Arial" charset="0"/>
                <a:cs typeface="Arial" charset="0"/>
              </a:rPr>
              <a:t>writer.WriteStartElement</a:t>
            </a:r>
            <a:r>
              <a:rPr lang="en-US" sz="1800" dirty="0" smtClean="0">
                <a:latin typeface="Arial" charset="0"/>
                <a:cs typeface="Arial" charset="0"/>
              </a:rPr>
              <a:t>("Books");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</a:t>
            </a:r>
            <a:r>
              <a:rPr lang="en-US" sz="1800" dirty="0" err="1" smtClean="0">
                <a:latin typeface="Arial" charset="0"/>
                <a:cs typeface="Arial" charset="0"/>
              </a:rPr>
              <a:t>writer.WriteStartElement</a:t>
            </a:r>
            <a:r>
              <a:rPr lang="en-US" sz="1800" dirty="0" smtClean="0">
                <a:latin typeface="Arial" charset="0"/>
                <a:cs typeface="Arial" charset="0"/>
              </a:rPr>
              <a:t>("Book");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</a:t>
            </a:r>
            <a:r>
              <a:rPr lang="en-US" sz="1800" dirty="0" err="1" smtClean="0">
                <a:latin typeface="Arial" charset="0"/>
                <a:cs typeface="Arial" charset="0"/>
              </a:rPr>
              <a:t>writer.WriteElementString</a:t>
            </a:r>
            <a:r>
              <a:rPr lang="en-US" sz="1800" dirty="0" smtClean="0">
                <a:latin typeface="Arial" charset="0"/>
                <a:cs typeface="Arial" charset="0"/>
              </a:rPr>
              <a:t>("Title", title1);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</a:t>
            </a:r>
            <a:r>
              <a:rPr lang="en-US" sz="1800" dirty="0" err="1" smtClean="0">
                <a:latin typeface="Arial" charset="0"/>
                <a:cs typeface="Arial" charset="0"/>
              </a:rPr>
              <a:t>writer.WriteElementString</a:t>
            </a:r>
            <a:r>
              <a:rPr lang="en-US" sz="1800" dirty="0" smtClean="0">
                <a:latin typeface="Arial" charset="0"/>
                <a:cs typeface="Arial" charset="0"/>
              </a:rPr>
              <a:t>("</a:t>
            </a:r>
            <a:r>
              <a:rPr lang="en-US" sz="1800" dirty="0" err="1" smtClean="0">
                <a:latin typeface="Arial" charset="0"/>
                <a:cs typeface="Arial" charset="0"/>
              </a:rPr>
              <a:t>Isbn</a:t>
            </a:r>
            <a:r>
              <a:rPr lang="en-US" sz="1800" dirty="0" smtClean="0">
                <a:latin typeface="Arial" charset="0"/>
                <a:cs typeface="Arial" charset="0"/>
              </a:rPr>
              <a:t>", isbn1);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</a:t>
            </a:r>
            <a:r>
              <a:rPr lang="en-US" sz="1800" dirty="0" err="1" smtClean="0">
                <a:latin typeface="Arial" charset="0"/>
                <a:cs typeface="Arial" charset="0"/>
              </a:rPr>
              <a:t>writer.WriteElementString</a:t>
            </a:r>
            <a:r>
              <a:rPr lang="en-US" sz="1800" dirty="0" smtClean="0">
                <a:latin typeface="Arial" charset="0"/>
                <a:cs typeface="Arial" charset="0"/>
              </a:rPr>
              <a:t>("Price", sPrice1);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</a:t>
            </a:r>
            <a:r>
              <a:rPr lang="en-US" sz="1800" dirty="0" err="1" smtClean="0">
                <a:latin typeface="Arial" charset="0"/>
                <a:cs typeface="Arial" charset="0"/>
              </a:rPr>
              <a:t>writer.WriteEndElement</a:t>
            </a:r>
            <a:r>
              <a:rPr lang="en-US" sz="1800" dirty="0" smtClean="0">
                <a:latin typeface="Arial" charset="0"/>
                <a:cs typeface="Arial" charset="0"/>
              </a:rPr>
              <a:t>();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03B379-B242-49B8-A44D-B6C9ED517E5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5753100" y="1752600"/>
            <a:ext cx="2019300" cy="1219200"/>
          </a:xfrm>
          <a:prstGeom prst="wedgeRoundRectCallout">
            <a:avLst>
              <a:gd name="adj1" fmla="val -113144"/>
              <a:gd name="adj2" fmla="val -24783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In this example, delete the file if it exists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7315200" y="3886200"/>
            <a:ext cx="1752600" cy="1295400"/>
          </a:xfrm>
          <a:prstGeom prst="wedgeRoundRectCallout">
            <a:avLst>
              <a:gd name="adj1" fmla="val -67157"/>
              <a:gd name="adj2" fmla="val -80222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/>
              <a:t>Other modes include </a:t>
            </a:r>
            <a:r>
              <a:rPr lang="en-US" b="0" dirty="0" err="1"/>
              <a:t>OpenOrCreate</a:t>
            </a:r>
            <a:r>
              <a:rPr lang="en-US" b="0" dirty="0"/>
              <a:t>, </a:t>
            </a:r>
            <a:r>
              <a:rPr lang="en-US" b="0" dirty="0">
                <a:solidFill>
                  <a:srgbClr val="0000FF"/>
                </a:solidFill>
              </a:rPr>
              <a:t>Append</a:t>
            </a:r>
            <a:r>
              <a:rPr lang="en-US" b="0" dirty="0"/>
              <a:t>, …</a:t>
            </a: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6438900" y="5410200"/>
            <a:ext cx="1752600" cy="1295400"/>
          </a:xfrm>
          <a:prstGeom prst="wedgeRoundRectCallout">
            <a:avLst>
              <a:gd name="adj1" fmla="val -96463"/>
              <a:gd name="adj2" fmla="val -109231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See chapter 4 slides on XMLWriter</a:t>
            </a:r>
          </a:p>
        </p:txBody>
      </p:sp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5753100" y="1752600"/>
            <a:ext cx="2019300" cy="1219200"/>
          </a:xfrm>
          <a:prstGeom prst="wedgeRoundRectCallout">
            <a:avLst>
              <a:gd name="adj1" fmla="val 18273"/>
              <a:gd name="adj2" fmla="val 7368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In this example, delete the file if it exists, and create a new file</a:t>
            </a:r>
          </a:p>
        </p:txBody>
      </p:sp>
      <p:sp>
        <p:nvSpPr>
          <p:cNvPr id="2" name="Rectangle 1"/>
          <p:cNvSpPr/>
          <p:nvPr/>
        </p:nvSpPr>
        <p:spPr>
          <a:xfrm>
            <a:off x="4800600" y="1219200"/>
            <a:ext cx="4147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// or: </a:t>
            </a: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HttpRuntime.AppDomainAppPath</a:t>
            </a:r>
            <a:endParaRPr lang="en-US" b="0" dirty="0">
              <a:solidFill>
                <a:srgbClr val="0070C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5105400" y="1219200"/>
            <a:ext cx="3276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4855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r>
              <a:rPr lang="en-US" smtClean="0"/>
              <a:t>Code Behind the Data Enter (Writer) Page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269288" cy="5715000"/>
          </a:xfrm>
        </p:spPr>
        <p:txBody>
          <a:bodyPr/>
          <a:lstStyle/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writer.WriteStartElement</a:t>
            </a:r>
            <a:r>
              <a:rPr lang="en-US" sz="1800" dirty="0" smtClean="0">
                <a:latin typeface="Arial" charset="0"/>
                <a:cs typeface="Arial" charset="0"/>
              </a:rPr>
              <a:t>("Book");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writer.WriteElementString</a:t>
            </a:r>
            <a:r>
              <a:rPr lang="en-US" sz="1800" dirty="0" smtClean="0">
                <a:latin typeface="Arial" charset="0"/>
                <a:cs typeface="Arial" charset="0"/>
              </a:rPr>
              <a:t>("Title", title2);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writer.WriteElementString</a:t>
            </a:r>
            <a:r>
              <a:rPr lang="en-US" sz="1800" dirty="0" smtClean="0">
                <a:latin typeface="Arial" charset="0"/>
                <a:cs typeface="Arial" charset="0"/>
              </a:rPr>
              <a:t>("</a:t>
            </a:r>
            <a:r>
              <a:rPr lang="en-US" sz="1800" dirty="0" err="1" smtClean="0">
                <a:latin typeface="Arial" charset="0"/>
                <a:cs typeface="Arial" charset="0"/>
              </a:rPr>
              <a:t>Isbn</a:t>
            </a:r>
            <a:r>
              <a:rPr lang="en-US" sz="1800" dirty="0" smtClean="0">
                <a:latin typeface="Arial" charset="0"/>
                <a:cs typeface="Arial" charset="0"/>
              </a:rPr>
              <a:t>", isbn2);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writer.WriteElementString</a:t>
            </a:r>
            <a:r>
              <a:rPr lang="en-US" sz="1800" dirty="0" smtClean="0">
                <a:latin typeface="Arial" charset="0"/>
                <a:cs typeface="Arial" charset="0"/>
              </a:rPr>
              <a:t>("Price", sPrice2);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writer.WriteEndElement</a:t>
            </a:r>
            <a:r>
              <a:rPr lang="en-US" sz="1800" dirty="0" smtClean="0">
                <a:latin typeface="Arial" charset="0"/>
                <a:cs typeface="Arial" charset="0"/>
              </a:rPr>
              <a:t>();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writer.WriteStartElement</a:t>
            </a:r>
            <a:r>
              <a:rPr lang="en-US" sz="1800" dirty="0" smtClean="0">
                <a:latin typeface="Arial" charset="0"/>
                <a:cs typeface="Arial" charset="0"/>
              </a:rPr>
              <a:t>("Book");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writer.WriteElementString</a:t>
            </a:r>
            <a:r>
              <a:rPr lang="en-US" sz="1800" dirty="0" smtClean="0">
                <a:latin typeface="Arial" charset="0"/>
                <a:cs typeface="Arial" charset="0"/>
              </a:rPr>
              <a:t>("Title", title3);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writer.WriteElementString</a:t>
            </a:r>
            <a:r>
              <a:rPr lang="en-US" sz="1800" dirty="0" smtClean="0">
                <a:latin typeface="Arial" charset="0"/>
                <a:cs typeface="Arial" charset="0"/>
              </a:rPr>
              <a:t>("</a:t>
            </a:r>
            <a:r>
              <a:rPr lang="en-US" sz="1800" dirty="0" err="1" smtClean="0">
                <a:latin typeface="Arial" charset="0"/>
                <a:cs typeface="Arial" charset="0"/>
              </a:rPr>
              <a:t>Isbn</a:t>
            </a:r>
            <a:r>
              <a:rPr lang="en-US" sz="1800" dirty="0" smtClean="0">
                <a:latin typeface="Arial" charset="0"/>
                <a:cs typeface="Arial" charset="0"/>
              </a:rPr>
              <a:t>", isbn3);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writer.WriteElementString</a:t>
            </a:r>
            <a:r>
              <a:rPr lang="en-US" sz="1800" dirty="0" smtClean="0">
                <a:latin typeface="Arial" charset="0"/>
                <a:cs typeface="Arial" charset="0"/>
              </a:rPr>
              <a:t>("Price", sPrice3);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writer.WriteEndElement</a:t>
            </a:r>
            <a:r>
              <a:rPr lang="en-US" sz="1800" dirty="0" smtClean="0">
                <a:latin typeface="Arial" charset="0"/>
                <a:cs typeface="Arial" charset="0"/>
              </a:rPr>
              <a:t>();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writer.WriteEndElement</a:t>
            </a:r>
            <a:r>
              <a:rPr lang="en-US" sz="1800" dirty="0" smtClean="0">
                <a:latin typeface="Arial" charset="0"/>
                <a:cs typeface="Arial" charset="0"/>
              </a:rPr>
              <a:t>();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writer.WriteEndDocument</a:t>
            </a:r>
            <a:r>
              <a:rPr lang="en-US" sz="1800" dirty="0" smtClean="0">
                <a:latin typeface="Arial" charset="0"/>
                <a:cs typeface="Arial" charset="0"/>
              </a:rPr>
              <a:t>();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writer.Close</a:t>
            </a:r>
            <a:r>
              <a:rPr lang="en-US" sz="1800" dirty="0" smtClean="0">
                <a:latin typeface="Arial" charset="0"/>
                <a:cs typeface="Arial" charset="0"/>
              </a:rPr>
              <a:t>();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fState.Close</a:t>
            </a:r>
            <a:r>
              <a:rPr lang="en-US" sz="1800" dirty="0" smtClean="0">
                <a:latin typeface="Arial" charset="0"/>
                <a:cs typeface="Arial" charset="0"/>
              </a:rPr>
              <a:t>();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}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D6B05F-8941-4458-B96D-C1122056B8C3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7151688" y="876300"/>
            <a:ext cx="1752600" cy="1028700"/>
          </a:xfrm>
          <a:prstGeom prst="wedgeRoundRectCallout">
            <a:avLst>
              <a:gd name="adj1" fmla="val -212278"/>
              <a:gd name="adj2" fmla="val 3588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XMLWriter continues to wrote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3581400" y="5486400"/>
            <a:ext cx="3278188" cy="1295400"/>
          </a:xfrm>
          <a:prstGeom prst="wedgeRoundRectCallout">
            <a:avLst>
              <a:gd name="adj1" fmla="val -86037"/>
              <a:gd name="adj2" fmla="val -32361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It is necessary to close the XMLWriter and to close the file stream connection. You cannot open the file if any one is open.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3581400" y="5486400"/>
            <a:ext cx="3278188" cy="1295400"/>
          </a:xfrm>
          <a:prstGeom prst="wedgeRoundRectCallout">
            <a:avLst>
              <a:gd name="adj1" fmla="val -87338"/>
              <a:gd name="adj2" fmla="val -60227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It is necessary to close the XMLWriter </a:t>
            </a:r>
            <a:r>
              <a:rPr lang="en-US">
                <a:solidFill>
                  <a:srgbClr val="C00000"/>
                </a:solidFill>
              </a:rPr>
              <a:t>and</a:t>
            </a:r>
            <a:r>
              <a:rPr lang="en-US" b="0">
                <a:solidFill>
                  <a:srgbClr val="C00000"/>
                </a:solidFill>
              </a:rPr>
              <a:t> </a:t>
            </a:r>
            <a:r>
              <a:rPr lang="en-US" b="0"/>
              <a:t>to close the file stream connection. You cannot open the file if any one is open.</a:t>
            </a:r>
          </a:p>
        </p:txBody>
      </p:sp>
      <p:pic>
        <p:nvPicPr>
          <p:cNvPr id="3277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3550" y="2057400"/>
            <a:ext cx="3573463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270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 smtClean="0"/>
              <a:t>Code Behind the Data Enter (Writer) Page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269288" cy="5257800"/>
          </a:xfrm>
        </p:spPr>
        <p:txBody>
          <a:bodyPr/>
          <a:lstStyle/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finally  {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            fState.Close();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}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endParaRPr lang="en-US" sz="1800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Response.Redirect("Default.aspx");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}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protected void txtIsbn_TextChanged(object sender, EventArgs e)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{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	// can write an event handler to do something as user types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}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}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</a:tabLst>
            </a:pPr>
            <a:endParaRPr lang="en-US" sz="1800" smtClean="0">
              <a:latin typeface="Arial" charset="0"/>
              <a:cs typeface="Arial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F3CECB-8BBF-423E-BACC-41ECE5197E4F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3505200" y="1416050"/>
            <a:ext cx="1293813" cy="939800"/>
          </a:xfrm>
          <a:prstGeom prst="wedgeRoundRectCallout">
            <a:avLst>
              <a:gd name="adj1" fmla="val -83116"/>
              <a:gd name="adj2" fmla="val 1069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In case the session crashes</a:t>
            </a:r>
          </a:p>
        </p:txBody>
      </p:sp>
    </p:spTree>
    <p:extLst>
      <p:ext uri="{BB962C8B-B14F-4D97-AF65-F5344CB8AC3E}">
        <p14:creationId xmlns:p14="http://schemas.microsoft.com/office/powerpoint/2010/main" val="330234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8077200" cy="623888"/>
          </a:xfrm>
        </p:spPr>
        <p:txBody>
          <a:bodyPr/>
          <a:lstStyle/>
          <a:p>
            <a:pPr algn="ctr"/>
            <a:r>
              <a:rPr lang="en-US" sz="2800" dirty="0" smtClean="0"/>
              <a:t>Combining </a:t>
            </a:r>
            <a:r>
              <a:rPr lang="en-US" sz="2800" dirty="0" err="1" smtClean="0"/>
              <a:t>XmlDocument</a:t>
            </a:r>
            <a:r>
              <a:rPr lang="en-US" sz="2800" dirty="0" smtClean="0"/>
              <a:t> Class and </a:t>
            </a:r>
            <a:r>
              <a:rPr lang="en-US" sz="2800" dirty="0" err="1" smtClean="0"/>
              <a:t>XMLWriter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785" y="1143000"/>
            <a:ext cx="8497888" cy="5410200"/>
          </a:xfrm>
        </p:spPr>
        <p:txBody>
          <a:bodyPr/>
          <a:lstStyle/>
          <a:p>
            <a:pPr>
              <a:tabLst>
                <a:tab pos="339725" algn="l"/>
              </a:tabLst>
            </a:pPr>
            <a:r>
              <a:rPr lang="en-US" dirty="0"/>
              <a:t>Saves all the children of the </a:t>
            </a:r>
            <a:r>
              <a:rPr lang="en-US" b="1" dirty="0" err="1"/>
              <a:t>XmlDocument</a:t>
            </a:r>
            <a:r>
              <a:rPr lang="en-US" dirty="0"/>
              <a:t> node </a:t>
            </a:r>
            <a:r>
              <a:rPr lang="en-US" dirty="0" smtClean="0"/>
              <a:t>through a specified</a:t>
            </a:r>
            <a:r>
              <a:rPr lang="en-US" dirty="0"/>
              <a:t> </a:t>
            </a:r>
            <a:r>
              <a:rPr lang="en-US" dirty="0" err="1" smtClean="0"/>
              <a:t>XmlWriter</a:t>
            </a:r>
            <a:r>
              <a:rPr lang="en-US" dirty="0"/>
              <a:t> </a:t>
            </a:r>
            <a:r>
              <a:rPr lang="en-US" dirty="0" smtClean="0"/>
              <a:t>in the following steps:</a:t>
            </a:r>
          </a:p>
          <a:p>
            <a:pPr>
              <a:tabLst>
                <a:tab pos="339725" algn="l"/>
              </a:tabLst>
            </a:pPr>
            <a:r>
              <a:rPr lang="en-US" dirty="0"/>
              <a:t>L</a:t>
            </a:r>
            <a:r>
              <a:rPr lang="en-US" dirty="0" smtClean="0"/>
              <a:t>oad an XML file into memory as a tree:</a:t>
            </a:r>
          </a:p>
          <a:p>
            <a:pPr marL="457200" lvl="1" indent="0">
              <a:buNone/>
              <a:tabLst>
                <a:tab pos="457200" algn="l"/>
              </a:tabLst>
            </a:pPr>
            <a:r>
              <a:rPr lang="en-US" sz="2400" dirty="0" err="1">
                <a:solidFill>
                  <a:srgbClr val="0000FF"/>
                </a:solidFill>
                <a:latin typeface="Arial" charset="0"/>
              </a:rPr>
              <a:t>XmlDocument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" charset="0"/>
              </a:rPr>
              <a:t>xd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 = new </a:t>
            </a:r>
            <a:r>
              <a:rPr lang="en-US" sz="2400" dirty="0" err="1">
                <a:solidFill>
                  <a:srgbClr val="0000FF"/>
                </a:solidFill>
                <a:latin typeface="Arial" charset="0"/>
              </a:rPr>
              <a:t>XmlDocument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();</a:t>
            </a:r>
          </a:p>
          <a:p>
            <a:pPr marL="457200" lvl="1" indent="0">
              <a:buNone/>
              <a:tabLst>
                <a:tab pos="457200" algn="l"/>
              </a:tabLst>
            </a:pP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xd.Load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(“Courses.xml”);</a:t>
            </a:r>
            <a:endParaRPr lang="en-US" sz="2400" dirty="0" smtClean="0"/>
          </a:p>
          <a:p>
            <a:pPr>
              <a:tabLst>
                <a:tab pos="339725" algn="l"/>
              </a:tabLst>
            </a:pPr>
            <a:r>
              <a:rPr lang="en-US" dirty="0" smtClean="0"/>
              <a:t>Modify the tree, using tree operations: </a:t>
            </a:r>
          </a:p>
          <a:p>
            <a:pPr lvl="1">
              <a:tabLst>
                <a:tab pos="339725" algn="l"/>
              </a:tabLst>
            </a:pPr>
            <a:r>
              <a:rPr lang="en-US" dirty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nsertion(), deletion(), balancing(), traversing(), etc.</a:t>
            </a:r>
          </a:p>
          <a:p>
            <a:pPr>
              <a:tabLst>
                <a:tab pos="339725" algn="l"/>
              </a:tabLst>
            </a:pPr>
            <a:r>
              <a:rPr lang="en-US" dirty="0" smtClean="0"/>
              <a:t>Write the tree back using</a:t>
            </a:r>
          </a:p>
          <a:p>
            <a:pPr marL="339725" indent="-339725">
              <a:buNone/>
              <a:tabLst>
                <a:tab pos="339725" algn="l"/>
              </a:tabLst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XmlTextWriter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writer = new 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XmlTextWriter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Courses.xml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); </a:t>
            </a:r>
          </a:p>
          <a:p>
            <a:pPr marL="339725" indent="-339725">
              <a:buNone/>
              <a:tabLst>
                <a:tab pos="339725" algn="l"/>
              </a:tabLst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writer.Formatting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= </a:t>
            </a:r>
            <a:r>
              <a:rPr lang="en-US" sz="2400" dirty="0" err="1">
                <a:solidFill>
                  <a:srgbClr val="0000FF"/>
                </a:solidFill>
                <a:latin typeface="Arial" charset="0"/>
              </a:rPr>
              <a:t>Formatting.Indented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; </a:t>
            </a:r>
            <a:endParaRPr lang="en-US" sz="2400" dirty="0" smtClean="0">
              <a:solidFill>
                <a:srgbClr val="0000FF"/>
              </a:solidFill>
              <a:latin typeface="Arial" charset="0"/>
            </a:endParaRPr>
          </a:p>
          <a:p>
            <a:pPr marL="339725" indent="-339725">
              <a:buNone/>
              <a:tabLst>
                <a:tab pos="339725" algn="l"/>
              </a:tabLst>
            </a:pPr>
            <a:r>
              <a:rPr lang="en-US" sz="2400" dirty="0">
                <a:solidFill>
                  <a:srgbClr val="0000FF"/>
                </a:solidFill>
                <a:latin typeface="Arial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xd.WriteContentTo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(writer);</a:t>
            </a:r>
            <a:r>
              <a:rPr lang="en-US" sz="1800" dirty="0">
                <a:solidFill>
                  <a:srgbClr val="0000FF"/>
                </a:solidFill>
                <a:latin typeface="Arial" charset="0"/>
              </a:rPr>
              <a:t/>
            </a:r>
            <a:br>
              <a:rPr lang="en-US" sz="1800" dirty="0">
                <a:solidFill>
                  <a:srgbClr val="0000FF"/>
                </a:solidFill>
                <a:latin typeface="Arial" charset="0"/>
              </a:rPr>
            </a:br>
            <a:endParaRPr lang="en-US" sz="1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95397-9FE3-4A65-89E3-23080E29F23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7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143000" y="61913"/>
            <a:ext cx="7620000" cy="776287"/>
          </a:xfrm>
        </p:spPr>
        <p:txBody>
          <a:bodyPr/>
          <a:lstStyle/>
          <a:p>
            <a:r>
              <a:rPr lang="en-US" sz="2400" dirty="0" smtClean="0"/>
              <a:t>Java Packages for XML Processing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1800" b="0" dirty="0" smtClean="0"/>
              <a:t> http://java.sun.com/webservices/jaxp/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001000" cy="5638800"/>
          </a:xfrm>
        </p:spPr>
        <p:txBody>
          <a:bodyPr/>
          <a:lstStyle/>
          <a:p>
            <a:pPr marL="341313" indent="-341313">
              <a:defRPr/>
            </a:pPr>
            <a:r>
              <a:rPr lang="en-US" sz="2400" b="1" dirty="0" smtClean="0">
                <a:solidFill>
                  <a:srgbClr val="0000FF"/>
                </a:solidFill>
              </a:rPr>
              <a:t>JAXP: Java API for XML Processing</a:t>
            </a:r>
            <a:r>
              <a:rPr lang="en-US" sz="2400" dirty="0" smtClean="0"/>
              <a:t> </a:t>
            </a:r>
            <a:endParaRPr lang="en-US" sz="2400" dirty="0" smtClean="0">
              <a:latin typeface="+mj-lt"/>
              <a:cs typeface="Arial" pitchFamily="34" charset="0"/>
            </a:endParaRPr>
          </a:p>
          <a:p>
            <a:pPr marL="341313" indent="-341313">
              <a:buFont typeface="Wingdings" pitchFamily="2" charset="2"/>
              <a:buNone/>
              <a:defRPr/>
            </a:pPr>
            <a:r>
              <a:rPr lang="en-US" sz="2400" dirty="0" smtClean="0">
                <a:latin typeface="+mj-lt"/>
                <a:cs typeface="Arial" charset="0"/>
              </a:rPr>
              <a:t>	</a:t>
            </a:r>
            <a:r>
              <a:rPr lang="en-US" sz="2400" dirty="0" smtClean="0"/>
              <a:t>provides a common (vendor-independent) interface for creating and using the standard SAX, DOM, and XSLT APIs</a:t>
            </a:r>
            <a:endParaRPr lang="en-US" sz="2400" dirty="0" smtClean="0">
              <a:latin typeface="+mj-lt"/>
              <a:cs typeface="Arial" charset="0"/>
            </a:endParaRPr>
          </a:p>
          <a:p>
            <a:pPr marL="341313" indent="-341313">
              <a:defRPr/>
            </a:pPr>
            <a:r>
              <a:rPr lang="en-US" sz="2400" b="1" dirty="0" smtClean="0"/>
              <a:t>JAXB: Java Architecture for XML Binding</a:t>
            </a:r>
            <a:r>
              <a:rPr lang="en-US" sz="2400" dirty="0" smtClean="0"/>
              <a:t> </a:t>
            </a:r>
            <a:endParaRPr lang="en-US" sz="2400" dirty="0" smtClean="0">
              <a:latin typeface="+mj-lt"/>
              <a:cs typeface="Arial" pitchFamily="34" charset="0"/>
            </a:endParaRPr>
          </a:p>
          <a:p>
            <a:pPr marL="341313" indent="-341313">
              <a:buFont typeface="Wingdings" pitchFamily="2" charset="2"/>
              <a:buNone/>
              <a:defRPr/>
            </a:pPr>
            <a:r>
              <a:rPr lang="en-US" sz="2400" dirty="0" smtClean="0">
                <a:latin typeface="+mj-lt"/>
                <a:cs typeface="Arial" charset="0"/>
              </a:rPr>
              <a:t>	</a:t>
            </a:r>
            <a:r>
              <a:rPr lang="en-US" sz="2400" dirty="0" smtClean="0"/>
              <a:t>defines a mechanism for creating Java objects as XML (</a:t>
            </a:r>
            <a:r>
              <a:rPr lang="en-US" sz="2400" i="1" dirty="0" smtClean="0">
                <a:solidFill>
                  <a:srgbClr val="C00000"/>
                </a:solidFill>
              </a:rPr>
              <a:t>marshalling</a:t>
            </a:r>
            <a:r>
              <a:rPr lang="en-US" sz="2400" dirty="0" smtClean="0"/>
              <a:t>: use in other applications), and for creating Java objects from such structures (</a:t>
            </a:r>
            <a:r>
              <a:rPr lang="en-US" sz="2400" i="1" dirty="0" err="1" smtClean="0">
                <a:solidFill>
                  <a:srgbClr val="C00000"/>
                </a:solidFill>
              </a:rPr>
              <a:t>unmarshalling</a:t>
            </a:r>
            <a:r>
              <a:rPr lang="en-US" sz="2400" dirty="0" smtClean="0"/>
              <a:t>: use those objects in your own application)</a:t>
            </a:r>
            <a:r>
              <a:rPr lang="en-US" sz="2400" dirty="0" smtClean="0">
                <a:latin typeface="+mj-lt"/>
                <a:cs typeface="Arial" charset="0"/>
              </a:rPr>
              <a:t>. </a:t>
            </a:r>
          </a:p>
          <a:p>
            <a:pPr marL="341313" indent="-341313">
              <a:defRPr/>
            </a:pPr>
            <a:r>
              <a:rPr lang="en-US" sz="2400" b="1" dirty="0" smtClean="0"/>
              <a:t>JDOM: Java DOM</a:t>
            </a:r>
            <a:r>
              <a:rPr lang="en-US" sz="2400" dirty="0" smtClean="0">
                <a:latin typeface="+mj-lt"/>
                <a:cs typeface="Arial" pitchFamily="34" charset="0"/>
              </a:rPr>
              <a:t> </a:t>
            </a:r>
          </a:p>
          <a:p>
            <a:pPr marL="341313" indent="-341313">
              <a:buFont typeface="Wingdings" pitchFamily="2" charset="2"/>
              <a:buNone/>
              <a:defRPr/>
            </a:pPr>
            <a:r>
              <a:rPr lang="en-US" sz="2400" dirty="0" smtClean="0">
                <a:latin typeface="+mj-lt"/>
                <a:cs typeface="Arial" charset="0"/>
              </a:rPr>
              <a:t>	</a:t>
            </a:r>
            <a:r>
              <a:rPr lang="en-US" sz="2400" dirty="0" smtClean="0"/>
              <a:t>creates a tree of </a:t>
            </a:r>
            <a:r>
              <a:rPr lang="en-US" sz="2400" i="1" dirty="0" smtClean="0"/>
              <a:t>objects</a:t>
            </a:r>
            <a:r>
              <a:rPr lang="en-US" sz="2400" dirty="0" smtClean="0"/>
              <a:t> from an XML document</a:t>
            </a:r>
            <a:r>
              <a:rPr lang="en-US" sz="2400" dirty="0" smtClean="0">
                <a:latin typeface="+mj-lt"/>
                <a:cs typeface="Arial" charset="0"/>
              </a:rPr>
              <a:t>. </a:t>
            </a:r>
          </a:p>
          <a:p>
            <a:pPr marL="341313" indent="-341313">
              <a:defRPr/>
            </a:pPr>
            <a:r>
              <a:rPr lang="en-US" sz="2400" b="1" dirty="0" smtClean="0"/>
              <a:t>JAX-RPC: API for XML-based Remote Process Calls</a:t>
            </a:r>
            <a:endParaRPr lang="en-US" sz="2400" dirty="0" smtClean="0">
              <a:latin typeface="+mj-lt"/>
              <a:cs typeface="Arial" pitchFamily="34" charset="0"/>
            </a:endParaRPr>
          </a:p>
          <a:p>
            <a:pPr marL="341313" indent="-341313">
              <a:buFont typeface="Wingdings" pitchFamily="2" charset="2"/>
              <a:buNone/>
              <a:defRPr/>
            </a:pPr>
            <a:r>
              <a:rPr lang="en-US" sz="2400" dirty="0" smtClean="0">
                <a:latin typeface="+mj-lt"/>
                <a:cs typeface="Arial" charset="0"/>
              </a:rPr>
              <a:t>	</a:t>
            </a:r>
            <a:r>
              <a:rPr lang="en-US" sz="2400" dirty="0" smtClean="0"/>
              <a:t>provides a mechanism for publishing available services in an external registry, and for consulting the registry to find those services</a:t>
            </a:r>
            <a:r>
              <a:rPr lang="en-US" sz="2400" dirty="0" smtClean="0">
                <a:latin typeface="+mj-lt"/>
                <a:cs typeface="Arial" charset="0"/>
              </a:rPr>
              <a:t>.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72E33B-6306-421B-AD1E-1B4DF1B349D3}" type="slidenum">
              <a:rPr lang="en-US" smtClean="0">
                <a:solidFill>
                  <a:schemeClr val="tx2"/>
                </a:solidFill>
              </a:rPr>
              <a:pPr/>
              <a:t>17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7504112" y="3962400"/>
            <a:ext cx="1219200" cy="990600"/>
          </a:xfrm>
          <a:prstGeom prst="wedgeRoundRectCallout">
            <a:avLst>
              <a:gd name="adj1" fmla="val -113820"/>
              <a:gd name="adj2" fmla="val -4975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600" dirty="0" err="1"/>
              <a:t>Remotable</a:t>
            </a:r>
            <a:r>
              <a:rPr lang="en-US" sz="1600" dirty="0"/>
              <a:t> and non-</a:t>
            </a:r>
            <a:r>
              <a:rPr lang="en-US" sz="1600" dirty="0" err="1"/>
              <a:t>remotable</a:t>
            </a:r>
            <a:endParaRPr lang="en-US" sz="1600" dirty="0"/>
          </a:p>
        </p:txBody>
      </p:sp>
      <p:sp>
        <p:nvSpPr>
          <p:cNvPr id="3" name="Left Arrow 2"/>
          <p:cNvSpPr>
            <a:spLocks noChangeArrowheads="1"/>
          </p:cNvSpPr>
          <p:nvPr/>
        </p:nvSpPr>
        <p:spPr bwMode="auto">
          <a:xfrm>
            <a:off x="5638800" y="1143000"/>
            <a:ext cx="6858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218112" y="838200"/>
            <a:ext cx="8001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JAXP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156493" y="822064"/>
            <a:ext cx="8001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JAXB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094874" y="839994"/>
            <a:ext cx="800100" cy="27073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/>
              <a:t>JDOM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033254" y="839994"/>
            <a:ext cx="1110746" cy="2545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/>
              <a:t>JAX-PRC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>
            <a:endCxn id="7" idx="0"/>
          </p:cNvCxnSpPr>
          <p:nvPr/>
        </p:nvCxnSpPr>
        <p:spPr bwMode="auto">
          <a:xfrm flipH="1">
            <a:off x="5618162" y="381000"/>
            <a:ext cx="538331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endCxn id="8" idx="0"/>
          </p:cNvCxnSpPr>
          <p:nvPr/>
        </p:nvCxnSpPr>
        <p:spPr bwMode="auto">
          <a:xfrm>
            <a:off x="6556543" y="381000"/>
            <a:ext cx="0" cy="441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endCxn id="9" idx="0"/>
          </p:cNvCxnSpPr>
          <p:nvPr/>
        </p:nvCxnSpPr>
        <p:spPr bwMode="auto">
          <a:xfrm>
            <a:off x="7494924" y="266700"/>
            <a:ext cx="0" cy="5732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endCxn id="10" idx="0"/>
          </p:cNvCxnSpPr>
          <p:nvPr/>
        </p:nvCxnSpPr>
        <p:spPr bwMode="auto">
          <a:xfrm>
            <a:off x="7732713" y="381000"/>
            <a:ext cx="855914" cy="4589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5903912" y="76200"/>
            <a:ext cx="2209800" cy="3810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Java XML Processing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219200" y="103991"/>
            <a:ext cx="7620000" cy="547687"/>
          </a:xfrm>
        </p:spPr>
        <p:txBody>
          <a:bodyPr/>
          <a:lstStyle/>
          <a:p>
            <a:r>
              <a:rPr lang="en-US" sz="2800" smtClean="0"/>
              <a:t>JAXP Packages</a:t>
            </a:r>
            <a:endParaRPr lang="en-US" sz="1800" b="0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97888" cy="56388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sz="2400" dirty="0" smtClean="0"/>
              <a:t>There are four packages:</a:t>
            </a:r>
            <a:endParaRPr lang="en-US" sz="2400" dirty="0" smtClean="0">
              <a:latin typeface="+mj-lt"/>
            </a:endParaRPr>
          </a:p>
          <a:p>
            <a:pPr marL="341313" indent="-341313">
              <a:defRPr/>
            </a:pPr>
            <a:r>
              <a:rPr lang="en-US" sz="2400" b="1" dirty="0" err="1" smtClean="0"/>
              <a:t>javax.xml.parser</a:t>
            </a:r>
            <a:r>
              <a:rPr lang="en-US" sz="2400" b="1" dirty="0" err="1" smtClean="0">
                <a:solidFill>
                  <a:srgbClr val="0000FF"/>
                </a:solidFill>
              </a:rPr>
              <a:t>s</a:t>
            </a:r>
            <a:r>
              <a:rPr lang="en-US" sz="2400" dirty="0" smtClean="0"/>
              <a:t> </a:t>
            </a:r>
          </a:p>
          <a:p>
            <a:pPr marL="341313" indent="-341313">
              <a:buFont typeface="Wingdings" pitchFamily="2" charset="2"/>
              <a:buNone/>
              <a:defRPr/>
            </a:pPr>
            <a:r>
              <a:rPr lang="en-US" sz="2400" dirty="0" smtClean="0"/>
              <a:t>	Provide common </a:t>
            </a:r>
            <a:r>
              <a:rPr lang="en-US" sz="2400" dirty="0" smtClean="0">
                <a:solidFill>
                  <a:srgbClr val="0000FF"/>
                </a:solidFill>
              </a:rPr>
              <a:t>interfaces</a:t>
            </a:r>
            <a:r>
              <a:rPr lang="en-US" sz="2400" dirty="0" smtClean="0"/>
              <a:t> for different vendors' SAX </a:t>
            </a:r>
            <a:r>
              <a:rPr lang="en-US" sz="2400" dirty="0" smtClean="0">
                <a:solidFill>
                  <a:srgbClr val="008000"/>
                </a:solidFill>
              </a:rPr>
              <a:t>and</a:t>
            </a:r>
            <a:r>
              <a:rPr lang="en-US" sz="2400" dirty="0" smtClean="0"/>
              <a:t> DOM parsers. </a:t>
            </a:r>
          </a:p>
          <a:p>
            <a:pPr marL="341313" indent="-341313">
              <a:defRPr/>
            </a:pPr>
            <a:r>
              <a:rPr lang="en-US" sz="2400" b="1" dirty="0" smtClean="0"/>
              <a:t>org.w3c.dom</a:t>
            </a:r>
            <a:r>
              <a:rPr lang="en-US" sz="2400" dirty="0" smtClean="0"/>
              <a:t> </a:t>
            </a:r>
          </a:p>
          <a:p>
            <a:pPr marL="341313" indent="-341313">
              <a:buFont typeface="Wingdings" pitchFamily="2" charset="2"/>
              <a:buNone/>
              <a:defRPr/>
            </a:pPr>
            <a:r>
              <a:rPr lang="en-US" sz="2400" dirty="0" smtClean="0"/>
              <a:t>	Defines the Document class (a </a:t>
            </a:r>
            <a:r>
              <a:rPr lang="en-US" sz="2400" dirty="0" smtClean="0">
                <a:solidFill>
                  <a:srgbClr val="0000FF"/>
                </a:solidFill>
              </a:rPr>
              <a:t>DOM</a:t>
            </a:r>
            <a:r>
              <a:rPr lang="en-US" sz="2400" dirty="0" smtClean="0"/>
              <a:t>), as well as classes for all of the components of a DOM. </a:t>
            </a:r>
          </a:p>
          <a:p>
            <a:pPr marL="341313" indent="-341313">
              <a:defRPr/>
            </a:pPr>
            <a:r>
              <a:rPr lang="en-US" sz="2400" b="1" dirty="0" err="1" smtClean="0"/>
              <a:t>org.xml.sax</a:t>
            </a:r>
            <a:endParaRPr lang="en-US" sz="2400" b="1" dirty="0" smtClean="0"/>
          </a:p>
          <a:p>
            <a:pPr marL="341313" indent="-341313">
              <a:buFont typeface="Wingdings" pitchFamily="2" charset="2"/>
              <a:buNone/>
              <a:defRPr/>
            </a:pPr>
            <a:r>
              <a:rPr lang="en-US" sz="2400" b="1" dirty="0" smtClean="0"/>
              <a:t>	</a:t>
            </a:r>
            <a:r>
              <a:rPr lang="en-US" sz="2400" dirty="0" smtClean="0"/>
              <a:t>Defines the basic </a:t>
            </a:r>
            <a:r>
              <a:rPr lang="en-US" sz="2400" dirty="0" smtClean="0">
                <a:solidFill>
                  <a:srgbClr val="0000FF"/>
                </a:solidFill>
              </a:rPr>
              <a:t>SAX</a:t>
            </a:r>
            <a:r>
              <a:rPr lang="en-US" sz="2400" dirty="0" smtClean="0"/>
              <a:t> APIs. </a:t>
            </a:r>
          </a:p>
          <a:p>
            <a:pPr marL="341313" indent="-341313">
              <a:defRPr/>
            </a:pPr>
            <a:r>
              <a:rPr lang="en-US" sz="2400" b="1" dirty="0" err="1" smtClean="0"/>
              <a:t>javax.xml.transform</a:t>
            </a:r>
            <a:r>
              <a:rPr lang="en-US" sz="2400" dirty="0" smtClean="0"/>
              <a:t> </a:t>
            </a:r>
          </a:p>
          <a:p>
            <a:pPr marL="341313" indent="-341313">
              <a:buFont typeface="Wingdings" pitchFamily="2" charset="2"/>
              <a:buNone/>
              <a:defRPr/>
            </a:pPr>
            <a:r>
              <a:rPr lang="en-US" sz="2400" dirty="0" smtClean="0"/>
              <a:t>	Defines the </a:t>
            </a:r>
            <a:r>
              <a:rPr lang="en-US" sz="2400" dirty="0" smtClean="0">
                <a:solidFill>
                  <a:srgbClr val="0000FF"/>
                </a:solidFill>
              </a:rPr>
              <a:t>XSLT</a:t>
            </a:r>
            <a:r>
              <a:rPr lang="en-US" sz="2400" dirty="0" smtClean="0"/>
              <a:t> APIs that let you transform XML into other forms, e.g., HTML table, PDF</a:t>
            </a:r>
            <a:r>
              <a:rPr lang="en-US" sz="2400" dirty="0" smtClean="0">
                <a:latin typeface="+mj-lt"/>
                <a:cs typeface="Arial" charset="0"/>
              </a:rPr>
              <a:t>.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D728808-4927-48CC-B3A6-A981BF6B10D0}" type="slidenum">
              <a:rPr lang="en-US" smtClean="0">
                <a:solidFill>
                  <a:schemeClr val="tx2"/>
                </a:solidFill>
              </a:rPr>
              <a:pPr/>
              <a:t>18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5" name="Freeform 4"/>
          <p:cNvSpPr>
            <a:spLocks noChangeArrowheads="1"/>
          </p:cNvSpPr>
          <p:nvPr/>
        </p:nvSpPr>
        <p:spPr bwMode="auto">
          <a:xfrm>
            <a:off x="288925" y="1809750"/>
            <a:ext cx="184150" cy="1231900"/>
          </a:xfrm>
          <a:custGeom>
            <a:avLst/>
            <a:gdLst>
              <a:gd name="T0" fmla="*/ 143413 w 182880"/>
              <a:gd name="T1" fmla="*/ 1230828 h 1232034"/>
              <a:gd name="T2" fmla="*/ 0 w 182880"/>
              <a:gd name="T3" fmla="*/ 1230828 h 1232034"/>
              <a:gd name="T4" fmla="*/ 0 w 182880"/>
              <a:gd name="T5" fmla="*/ 0 h 1232034"/>
              <a:gd name="T6" fmla="*/ 194634 w 182880"/>
              <a:gd name="T7" fmla="*/ 0 h 1232034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"/>
              <a:gd name="T13" fmla="*/ 0 h 1232034"/>
              <a:gd name="T14" fmla="*/ 182880 w 182880"/>
              <a:gd name="T15" fmla="*/ 1232034 h 12320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" h="1232034">
                <a:moveTo>
                  <a:pt x="134754" y="1232034"/>
                </a:moveTo>
                <a:lnTo>
                  <a:pt x="0" y="1232034"/>
                </a:lnTo>
                <a:lnTo>
                  <a:pt x="0" y="0"/>
                </a:lnTo>
                <a:lnTo>
                  <a:pt x="182880" y="0"/>
                </a:lnTo>
              </a:path>
            </a:pathLst>
          </a:custGeom>
          <a:noFill/>
          <a:ln w="19050" algn="ctr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5"/>
          <p:cNvSpPr>
            <a:spLocks noChangeArrowheads="1"/>
          </p:cNvSpPr>
          <p:nvPr/>
        </p:nvSpPr>
        <p:spPr bwMode="auto">
          <a:xfrm>
            <a:off x="168275" y="1809750"/>
            <a:ext cx="365125" cy="2457450"/>
          </a:xfrm>
          <a:custGeom>
            <a:avLst/>
            <a:gdLst>
              <a:gd name="T0" fmla="*/ 135846958 w 182880"/>
              <a:gd name="T1" fmla="*/ 1228223792 h 1232034"/>
              <a:gd name="T2" fmla="*/ 0 w 182880"/>
              <a:gd name="T3" fmla="*/ 1228223792 h 1232034"/>
              <a:gd name="T4" fmla="*/ 0 w 182880"/>
              <a:gd name="T5" fmla="*/ 0 h 1232034"/>
              <a:gd name="T6" fmla="*/ 184363262 w 182880"/>
              <a:gd name="T7" fmla="*/ 0 h 1232034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"/>
              <a:gd name="T13" fmla="*/ 0 h 1232034"/>
              <a:gd name="T14" fmla="*/ 182880 w 182880"/>
              <a:gd name="T15" fmla="*/ 1232034 h 12320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" h="1232034">
                <a:moveTo>
                  <a:pt x="134754" y="1232034"/>
                </a:moveTo>
                <a:lnTo>
                  <a:pt x="0" y="1232034"/>
                </a:lnTo>
                <a:lnTo>
                  <a:pt x="0" y="0"/>
                </a:lnTo>
                <a:lnTo>
                  <a:pt x="182880" y="0"/>
                </a:lnTo>
              </a:path>
            </a:pathLst>
          </a:custGeom>
          <a:noFill/>
          <a:ln w="19050" algn="ctr">
            <a:solidFill>
              <a:srgbClr val="008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6"/>
          <p:cNvSpPr>
            <a:spLocks noChangeArrowheads="1"/>
          </p:cNvSpPr>
          <p:nvPr/>
        </p:nvSpPr>
        <p:spPr bwMode="auto">
          <a:xfrm>
            <a:off x="76200" y="1809750"/>
            <a:ext cx="365125" cy="3371850"/>
          </a:xfrm>
          <a:custGeom>
            <a:avLst/>
            <a:gdLst>
              <a:gd name="T0" fmla="*/ 135846958 w 182880"/>
              <a:gd name="T1" fmla="*/ 2147483647 h 1232034"/>
              <a:gd name="T2" fmla="*/ 0 w 182880"/>
              <a:gd name="T3" fmla="*/ 2147483647 h 1232034"/>
              <a:gd name="T4" fmla="*/ 0 w 182880"/>
              <a:gd name="T5" fmla="*/ 0 h 1232034"/>
              <a:gd name="T6" fmla="*/ 184363262 w 182880"/>
              <a:gd name="T7" fmla="*/ 0 h 1232034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"/>
              <a:gd name="T13" fmla="*/ 0 h 1232034"/>
              <a:gd name="T14" fmla="*/ 182880 w 182880"/>
              <a:gd name="T15" fmla="*/ 1232034 h 12320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" h="1232034">
                <a:moveTo>
                  <a:pt x="134754" y="1232034"/>
                </a:moveTo>
                <a:lnTo>
                  <a:pt x="0" y="1232034"/>
                </a:lnTo>
                <a:lnTo>
                  <a:pt x="0" y="0"/>
                </a:lnTo>
                <a:lnTo>
                  <a:pt x="182880" y="0"/>
                </a:lnTo>
              </a:path>
            </a:pathLst>
          </a:custGeom>
          <a:noFill/>
          <a:ln w="19050" algn="ctr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eft Arrow 7"/>
          <p:cNvSpPr>
            <a:spLocks noChangeArrowheads="1"/>
          </p:cNvSpPr>
          <p:nvPr/>
        </p:nvSpPr>
        <p:spPr bwMode="auto">
          <a:xfrm>
            <a:off x="3276600" y="1524000"/>
            <a:ext cx="685800" cy="533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5029200" y="914400"/>
            <a:ext cx="8001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JAXP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967581" y="898264"/>
            <a:ext cx="8001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JAXB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905962" y="916194"/>
            <a:ext cx="800100" cy="27073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/>
              <a:t>JDOM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844342" y="916194"/>
            <a:ext cx="1110746" cy="2545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/>
              <a:t>JAX-PRC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Straight Arrow Connector 3"/>
          <p:cNvCxnSpPr>
            <a:endCxn id="11" idx="0"/>
          </p:cNvCxnSpPr>
          <p:nvPr/>
        </p:nvCxnSpPr>
        <p:spPr bwMode="auto">
          <a:xfrm flipH="1">
            <a:off x="5429250" y="457200"/>
            <a:ext cx="538331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endCxn id="12" idx="0"/>
          </p:cNvCxnSpPr>
          <p:nvPr/>
        </p:nvCxnSpPr>
        <p:spPr bwMode="auto">
          <a:xfrm>
            <a:off x="6367631" y="457200"/>
            <a:ext cx="0" cy="441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endCxn id="13" idx="0"/>
          </p:cNvCxnSpPr>
          <p:nvPr/>
        </p:nvCxnSpPr>
        <p:spPr bwMode="auto">
          <a:xfrm>
            <a:off x="7306012" y="342900"/>
            <a:ext cx="0" cy="5732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endCxn id="14" idx="0"/>
          </p:cNvCxnSpPr>
          <p:nvPr/>
        </p:nvCxnSpPr>
        <p:spPr bwMode="auto">
          <a:xfrm>
            <a:off x="7543801" y="457200"/>
            <a:ext cx="855914" cy="4589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4267200" y="1524000"/>
            <a:ext cx="533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5715000" y="152400"/>
            <a:ext cx="2209800" cy="3810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Java XML Processing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876800" y="1524000"/>
            <a:ext cx="533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5486400" y="1524000"/>
            <a:ext cx="533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096000" y="1524000"/>
            <a:ext cx="533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</a:t>
            </a:r>
          </a:p>
        </p:txBody>
      </p:sp>
      <p:cxnSp>
        <p:nvCxnSpPr>
          <p:cNvPr id="28" name="Straight Arrow Connector 27"/>
          <p:cNvCxnSpPr>
            <a:endCxn id="25" idx="0"/>
          </p:cNvCxnSpPr>
          <p:nvPr/>
        </p:nvCxnSpPr>
        <p:spPr bwMode="auto">
          <a:xfrm flipH="1">
            <a:off x="4533900" y="1219200"/>
            <a:ext cx="89535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stCxn id="11" idx="2"/>
            <a:endCxn id="31" idx="0"/>
          </p:cNvCxnSpPr>
          <p:nvPr/>
        </p:nvCxnSpPr>
        <p:spPr bwMode="auto">
          <a:xfrm flipH="1">
            <a:off x="5143500" y="1219200"/>
            <a:ext cx="28575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11" idx="2"/>
            <a:endCxn id="32" idx="0"/>
          </p:cNvCxnSpPr>
          <p:nvPr/>
        </p:nvCxnSpPr>
        <p:spPr bwMode="auto">
          <a:xfrm>
            <a:off x="5429250" y="1219200"/>
            <a:ext cx="32385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11" idx="2"/>
            <a:endCxn id="33" idx="0"/>
          </p:cNvCxnSpPr>
          <p:nvPr/>
        </p:nvCxnSpPr>
        <p:spPr bwMode="auto">
          <a:xfrm>
            <a:off x="5429250" y="1219200"/>
            <a:ext cx="93345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447800" y="61913"/>
            <a:ext cx="7620000" cy="776287"/>
          </a:xfrm>
        </p:spPr>
        <p:txBody>
          <a:bodyPr/>
          <a:lstStyle/>
          <a:p>
            <a:r>
              <a:rPr lang="en-US" sz="2800" smtClean="0"/>
              <a:t>JAXP  javax.xml.parsers </a:t>
            </a:r>
            <a:r>
              <a:rPr lang="en-US" smtClean="0"/>
              <a:t>Package </a:t>
            </a:r>
            <a:br>
              <a:rPr lang="en-US" smtClean="0"/>
            </a:br>
            <a:r>
              <a:rPr lang="en-US" sz="1800" b="0" smtClean="0"/>
              <a:t> http://java.sun.com/j2se/1.5.0/docs/api/ 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97888" cy="56388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sz="2400" dirty="0" smtClean="0">
                <a:latin typeface="+mj-lt"/>
                <a:cs typeface="Arial" charset="0"/>
              </a:rPr>
              <a:t>It provides four patterns/classes </a:t>
            </a:r>
            <a:r>
              <a:rPr lang="en-US" sz="2400" dirty="0" smtClean="0">
                <a:latin typeface="+mj-lt"/>
              </a:rPr>
              <a:t>for processing of XML documents</a:t>
            </a:r>
          </a:p>
          <a:p>
            <a:pPr marL="341313" indent="-341313">
              <a:defRPr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SAXParserFactory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341313" indent="-341313">
              <a:buFont typeface="Wingdings" pitchFamily="2" charset="2"/>
              <a:buNone/>
              <a:defRPr/>
            </a:pPr>
            <a:r>
              <a:rPr lang="en-US" sz="2400" dirty="0" smtClean="0">
                <a:latin typeface="+mj-lt"/>
                <a:cs typeface="Arial" charset="0"/>
              </a:rPr>
              <a:t>	Defines a factory API that enables applications to configure and obtain a SAX-based parser to parse XML documents.</a:t>
            </a:r>
          </a:p>
          <a:p>
            <a:pPr marL="341313" indent="-341313">
              <a:defRPr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SAXParser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341313" indent="-341313">
              <a:buFont typeface="Wingdings" pitchFamily="2" charset="2"/>
              <a:buNone/>
              <a:defRPr/>
            </a:pPr>
            <a:r>
              <a:rPr lang="en-US" sz="2400" dirty="0" smtClean="0">
                <a:latin typeface="+mj-lt"/>
                <a:cs typeface="Arial" charset="0"/>
              </a:rPr>
              <a:t>	Defines the API that wraps an </a:t>
            </a:r>
            <a:r>
              <a:rPr lang="en-US" sz="2400" dirty="0" err="1" smtClean="0">
                <a:latin typeface="+mj-lt"/>
                <a:cs typeface="Arial" charset="0"/>
              </a:rPr>
              <a:t>XMLReader</a:t>
            </a:r>
            <a:r>
              <a:rPr lang="en-US" sz="2400" dirty="0" smtClean="0">
                <a:latin typeface="+mj-lt"/>
                <a:cs typeface="Arial" charset="0"/>
              </a:rPr>
              <a:t> implementation class. </a:t>
            </a:r>
          </a:p>
          <a:p>
            <a:pPr marL="341313" indent="-341313">
              <a:defRPr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DocumentBuilderFactory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1313" indent="-341313">
              <a:buFont typeface="Wingdings" pitchFamily="2" charset="2"/>
              <a:buNone/>
              <a:defRPr/>
            </a:pPr>
            <a:r>
              <a:rPr lang="en-US" sz="2400" dirty="0" smtClean="0">
                <a:latin typeface="+mj-lt"/>
                <a:cs typeface="Arial" charset="0"/>
              </a:rPr>
              <a:t>	Defines a factory API that enables applications to obtain a parser that produces DOM object trees from XML documents. </a:t>
            </a:r>
          </a:p>
          <a:p>
            <a:pPr marL="341313" indent="-341313">
              <a:defRPr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DocumentBuilder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341313" indent="-341313">
              <a:buFont typeface="Wingdings" pitchFamily="2" charset="2"/>
              <a:buNone/>
              <a:defRPr/>
            </a:pPr>
            <a:r>
              <a:rPr lang="en-US" sz="2400" dirty="0" smtClean="0">
                <a:latin typeface="+mj-lt"/>
                <a:cs typeface="Arial" charset="0"/>
              </a:rPr>
              <a:t>	Defines the API to obtain DOM Document instances from an XML document. 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80BD8D3-652A-43B6-9772-75CD40792F90}" type="slidenum">
              <a:rPr lang="en-US" smtClean="0">
                <a:solidFill>
                  <a:schemeClr val="tx2"/>
                </a:solidFill>
              </a:rPr>
              <a:pPr/>
              <a:t>19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7413" name="Rectangular Callout 4"/>
          <p:cNvSpPr>
            <a:spLocks noChangeArrowheads="1"/>
          </p:cNvSpPr>
          <p:nvPr/>
        </p:nvSpPr>
        <p:spPr bwMode="auto">
          <a:xfrm>
            <a:off x="7202488" y="1447800"/>
            <a:ext cx="1752600" cy="457200"/>
          </a:xfrm>
          <a:prstGeom prst="wedgeRectCallout">
            <a:avLst>
              <a:gd name="adj1" fmla="val -263954"/>
              <a:gd name="adj2" fmla="val 1713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>
                <a:cs typeface="Arial" charset="0"/>
              </a:rPr>
              <a:t>A design pattern</a:t>
            </a:r>
            <a:endParaRPr lang="en-US"/>
          </a:p>
        </p:txBody>
      </p:sp>
      <p:sp>
        <p:nvSpPr>
          <p:cNvPr id="6" name="Freeform 5"/>
          <p:cNvSpPr>
            <a:spLocks noChangeArrowheads="1"/>
          </p:cNvSpPr>
          <p:nvPr/>
        </p:nvSpPr>
        <p:spPr bwMode="auto">
          <a:xfrm>
            <a:off x="217488" y="1809750"/>
            <a:ext cx="244475" cy="1225550"/>
          </a:xfrm>
          <a:custGeom>
            <a:avLst/>
            <a:gdLst>
              <a:gd name="T0" fmla="*/ 231772 w 245097"/>
              <a:gd name="T1" fmla="*/ 1226915 h 1225485"/>
              <a:gd name="T2" fmla="*/ 0 w 245097"/>
              <a:gd name="T3" fmla="*/ 1226915 h 1225485"/>
              <a:gd name="T4" fmla="*/ 0 w 245097"/>
              <a:gd name="T5" fmla="*/ 0 h 1225485"/>
              <a:gd name="T6" fmla="*/ 231772 w 245097"/>
              <a:gd name="T7" fmla="*/ 0 h 1225485"/>
              <a:gd name="T8" fmla="*/ 0 60000 65536"/>
              <a:gd name="T9" fmla="*/ 0 60000 65536"/>
              <a:gd name="T10" fmla="*/ 0 60000 65536"/>
              <a:gd name="T11" fmla="*/ 0 60000 65536"/>
              <a:gd name="T12" fmla="*/ 0 w 245097"/>
              <a:gd name="T13" fmla="*/ 0 h 1225485"/>
              <a:gd name="T14" fmla="*/ 245097 w 245097"/>
              <a:gd name="T15" fmla="*/ 1225485 h 12254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5097" h="1225485">
                <a:moveTo>
                  <a:pt x="245097" y="1225485"/>
                </a:moveTo>
                <a:lnTo>
                  <a:pt x="0" y="1225485"/>
                </a:lnTo>
                <a:lnTo>
                  <a:pt x="0" y="0"/>
                </a:lnTo>
                <a:lnTo>
                  <a:pt x="245097" y="0"/>
                </a:lnTo>
              </a:path>
            </a:pathLst>
          </a:custGeom>
          <a:noFill/>
          <a:ln w="2857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6"/>
          <p:cNvSpPr>
            <a:spLocks noChangeArrowheads="1"/>
          </p:cNvSpPr>
          <p:nvPr/>
        </p:nvSpPr>
        <p:spPr bwMode="auto">
          <a:xfrm>
            <a:off x="228600" y="4267200"/>
            <a:ext cx="244475" cy="1225550"/>
          </a:xfrm>
          <a:custGeom>
            <a:avLst/>
            <a:gdLst>
              <a:gd name="T0" fmla="*/ 231772 w 245097"/>
              <a:gd name="T1" fmla="*/ 1226915 h 1225485"/>
              <a:gd name="T2" fmla="*/ 0 w 245097"/>
              <a:gd name="T3" fmla="*/ 1226915 h 1225485"/>
              <a:gd name="T4" fmla="*/ 0 w 245097"/>
              <a:gd name="T5" fmla="*/ 0 h 1225485"/>
              <a:gd name="T6" fmla="*/ 231772 w 245097"/>
              <a:gd name="T7" fmla="*/ 0 h 1225485"/>
              <a:gd name="T8" fmla="*/ 0 60000 65536"/>
              <a:gd name="T9" fmla="*/ 0 60000 65536"/>
              <a:gd name="T10" fmla="*/ 0 60000 65536"/>
              <a:gd name="T11" fmla="*/ 0 60000 65536"/>
              <a:gd name="T12" fmla="*/ 0 w 245097"/>
              <a:gd name="T13" fmla="*/ 0 h 1225485"/>
              <a:gd name="T14" fmla="*/ 245097 w 245097"/>
              <a:gd name="T15" fmla="*/ 1225485 h 12254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5097" h="1225485">
                <a:moveTo>
                  <a:pt x="245097" y="1225485"/>
                </a:moveTo>
                <a:lnTo>
                  <a:pt x="0" y="1225485"/>
                </a:lnTo>
                <a:lnTo>
                  <a:pt x="0" y="0"/>
                </a:lnTo>
                <a:lnTo>
                  <a:pt x="245097" y="0"/>
                </a:lnTo>
              </a:path>
            </a:pathLst>
          </a:custGeom>
          <a:noFill/>
          <a:ln w="2857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Rectangular Callout 4"/>
          <p:cNvSpPr>
            <a:spLocks noChangeArrowheads="1"/>
          </p:cNvSpPr>
          <p:nvPr/>
        </p:nvSpPr>
        <p:spPr bwMode="auto">
          <a:xfrm>
            <a:off x="5943600" y="2806700"/>
            <a:ext cx="2895600" cy="457200"/>
          </a:xfrm>
          <a:prstGeom prst="wedgeRectCallout">
            <a:avLst>
              <a:gd name="adj1" fmla="val -169458"/>
              <a:gd name="adj2" fmla="val -2426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>
                <a:cs typeface="Arial" charset="0"/>
              </a:rPr>
              <a:t>A class in the design pattern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7391400" y="76200"/>
            <a:ext cx="8001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JAXP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629400" y="685800"/>
            <a:ext cx="533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239000" y="685800"/>
            <a:ext cx="5334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848600" y="685800"/>
            <a:ext cx="5334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8458200" y="685800"/>
            <a:ext cx="5334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</a:t>
            </a:r>
          </a:p>
        </p:txBody>
      </p:sp>
      <p:cxnSp>
        <p:nvCxnSpPr>
          <p:cNvPr id="16" name="Straight Arrow Connector 15"/>
          <p:cNvCxnSpPr>
            <a:endCxn id="12" idx="0"/>
          </p:cNvCxnSpPr>
          <p:nvPr/>
        </p:nvCxnSpPr>
        <p:spPr bwMode="auto">
          <a:xfrm flipH="1">
            <a:off x="6896100" y="381000"/>
            <a:ext cx="89535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10" idx="2"/>
            <a:endCxn id="13" idx="0"/>
          </p:cNvCxnSpPr>
          <p:nvPr/>
        </p:nvCxnSpPr>
        <p:spPr bwMode="auto">
          <a:xfrm flipH="1">
            <a:off x="7505700" y="381000"/>
            <a:ext cx="28575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0" idx="2"/>
            <a:endCxn id="14" idx="0"/>
          </p:cNvCxnSpPr>
          <p:nvPr/>
        </p:nvCxnSpPr>
        <p:spPr bwMode="auto">
          <a:xfrm>
            <a:off x="7791450" y="381000"/>
            <a:ext cx="32385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10" idx="2"/>
            <a:endCxn id="15" idx="0"/>
          </p:cNvCxnSpPr>
          <p:nvPr/>
        </p:nvCxnSpPr>
        <p:spPr bwMode="auto">
          <a:xfrm>
            <a:off x="7791450" y="381000"/>
            <a:ext cx="93345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1D929E-DA93-41BA-9ABE-DB2F3FB7B2DC}" type="slidenum">
              <a:rPr lang="en-US" smtClean="0">
                <a:solidFill>
                  <a:schemeClr val="tx2"/>
                </a:solidFill>
              </a:rPr>
              <a:pPr/>
              <a:t>2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63" y="0"/>
            <a:ext cx="8174037" cy="914400"/>
          </a:xfrm>
        </p:spPr>
        <p:txBody>
          <a:bodyPr lIns="0" tIns="0" rIns="0" bIns="0" anchor="ctr"/>
          <a:lstStyle/>
          <a:p>
            <a:pPr algn="ctr" eaLnBrk="1" hangingPunct="1"/>
            <a:r>
              <a:rPr lang="en-GB" dirty="0" smtClean="0"/>
              <a:t>Put Together Example: Using DOM Model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685800" y="3136900"/>
            <a:ext cx="788035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61963" algn="l"/>
                <a:tab pos="914400" algn="l"/>
                <a:tab pos="1376363" algn="l"/>
                <a:tab pos="1828800" algn="l"/>
                <a:tab pos="27432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  <a:tab pos="1828800" algn="l"/>
                <a:tab pos="27432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  <a:tab pos="1828800" algn="l"/>
                <a:tab pos="27432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  <a:tab pos="1828800" algn="l"/>
                <a:tab pos="27432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  <a:tab pos="1828800" algn="l"/>
                <a:tab pos="27432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  <a:tab pos="27432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  <a:tab pos="27432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  <a:tab pos="27432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  <a:tab pos="27432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000">
                <a:latin typeface="Arial" charset="0"/>
              </a:rPr>
              <a:t>static void </a:t>
            </a:r>
            <a:r>
              <a:rPr lang="en-US" sz="2000" b="1">
                <a:solidFill>
                  <a:schemeClr val="folHlink"/>
                </a:solidFill>
                <a:latin typeface="Arial" charset="0"/>
              </a:rPr>
              <a:t>OutputNode</a:t>
            </a:r>
            <a:r>
              <a:rPr lang="en-US" sz="2000">
                <a:latin typeface="Arial" charset="0"/>
              </a:rPr>
              <a:t> (XmlNode </a:t>
            </a:r>
            <a:r>
              <a:rPr lang="en-US" sz="2000">
                <a:solidFill>
                  <a:srgbClr val="C00000"/>
                </a:solidFill>
                <a:latin typeface="Arial" charset="0"/>
              </a:rPr>
              <a:t>node</a:t>
            </a:r>
            <a:r>
              <a:rPr lang="en-US" sz="2000">
                <a:latin typeface="Arial" charset="0"/>
              </a:rPr>
              <a:t>)  {     </a:t>
            </a:r>
            <a:r>
              <a:rPr lang="en-US" sz="2000">
                <a:solidFill>
                  <a:srgbClr val="00B0F0"/>
                </a:solidFill>
                <a:latin typeface="Arial" charset="0"/>
              </a:rPr>
              <a:t>// recursive method</a:t>
            </a:r>
          </a:p>
          <a:p>
            <a:pPr>
              <a:lnSpc>
                <a:spcPct val="120000"/>
              </a:lnSpc>
            </a:pPr>
            <a:r>
              <a:rPr lang="en-US" sz="2000">
                <a:latin typeface="Arial" charset="0"/>
              </a:rPr>
              <a:t>	If (node == null) exit;</a:t>
            </a:r>
          </a:p>
          <a:p>
            <a:pPr>
              <a:lnSpc>
                <a:spcPct val="120000"/>
              </a:lnSpc>
            </a:pPr>
            <a:r>
              <a:rPr lang="en-US" sz="2000">
                <a:latin typeface="Arial" charset="0"/>
              </a:rPr>
              <a:t>	Console.WriteLine (“Type={0}\tName={1}\tValue={2}”,</a:t>
            </a:r>
          </a:p>
          <a:p>
            <a:pPr>
              <a:lnSpc>
                <a:spcPct val="120000"/>
              </a:lnSpc>
            </a:pPr>
            <a:r>
              <a:rPr lang="en-US" sz="2000">
                <a:latin typeface="Arial" charset="0"/>
              </a:rPr>
              <a:t>				node.NodeType, node.Name, node.Value);</a:t>
            </a:r>
          </a:p>
          <a:p>
            <a:pPr>
              <a:lnSpc>
                <a:spcPct val="120000"/>
              </a:lnSpc>
            </a:pPr>
            <a:r>
              <a:rPr lang="en-US" sz="2000">
                <a:latin typeface="Arial" charset="0"/>
              </a:rPr>
              <a:t>	if (node.HasChildNodes)  {</a:t>
            </a:r>
          </a:p>
          <a:p>
            <a:pPr>
              <a:lnSpc>
                <a:spcPct val="120000"/>
              </a:lnSpc>
            </a:pPr>
            <a:r>
              <a:rPr lang="en-US" sz="2000">
                <a:latin typeface="Arial" charset="0"/>
              </a:rPr>
              <a:t>		XmlNodeList children = node.ChildNodes;</a:t>
            </a:r>
          </a:p>
          <a:p>
            <a:pPr>
              <a:lnSpc>
                <a:spcPct val="120000"/>
              </a:lnSpc>
            </a:pPr>
            <a:r>
              <a:rPr lang="en-US" sz="2000">
                <a:latin typeface="Arial" charset="0"/>
              </a:rPr>
              <a:t>		</a:t>
            </a:r>
            <a:r>
              <a:rPr lang="en-US" sz="2000">
                <a:solidFill>
                  <a:schemeClr val="tx2"/>
                </a:solidFill>
                <a:latin typeface="Arial" charset="0"/>
              </a:rPr>
              <a:t>foreach </a:t>
            </a:r>
            <a:r>
              <a:rPr lang="en-US" sz="2000">
                <a:latin typeface="Arial" charset="0"/>
              </a:rPr>
              <a:t>(XmlNode child in children)</a:t>
            </a:r>
          </a:p>
          <a:p>
            <a:pPr>
              <a:lnSpc>
                <a:spcPct val="120000"/>
              </a:lnSpc>
            </a:pPr>
            <a:r>
              <a:rPr lang="en-US" sz="2000">
                <a:latin typeface="Arial" charset="0"/>
              </a:rPr>
              <a:t>			</a:t>
            </a:r>
            <a:r>
              <a:rPr lang="en-US" sz="2000" b="1">
                <a:solidFill>
                  <a:schemeClr val="folHlink"/>
                </a:solidFill>
                <a:latin typeface="Arial" charset="0"/>
              </a:rPr>
              <a:t>OutputNode</a:t>
            </a:r>
            <a:r>
              <a:rPr lang="en-US" sz="2000">
                <a:latin typeface="Arial" charset="0"/>
              </a:rPr>
              <a:t> (child);	</a:t>
            </a:r>
          </a:p>
          <a:p>
            <a:pPr>
              <a:lnSpc>
                <a:spcPct val="120000"/>
              </a:lnSpc>
            </a:pPr>
            <a:r>
              <a:rPr lang="en-US" sz="2000">
                <a:latin typeface="Arial" charset="0"/>
              </a:rPr>
              <a:t>}	}</a:t>
            </a:r>
          </a:p>
        </p:txBody>
      </p:sp>
      <p:sp>
        <p:nvSpPr>
          <p:cNvPr id="5125" name="Rectangle 1"/>
          <p:cNvSpPr>
            <a:spLocks noChangeArrowheads="1"/>
          </p:cNvSpPr>
          <p:nvPr/>
        </p:nvSpPr>
        <p:spPr bwMode="auto">
          <a:xfrm>
            <a:off x="685800" y="1131888"/>
            <a:ext cx="790257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>
              <a:lnSpc>
                <a:spcPct val="140000"/>
              </a:lnSpc>
            </a:pPr>
            <a:r>
              <a:rPr lang="en-US" sz="2000" dirty="0" err="1">
                <a:latin typeface="Arial" charset="0"/>
              </a:rPr>
              <a:t>XmlDocument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</a:rPr>
              <a:t>docRef</a:t>
            </a:r>
            <a:r>
              <a:rPr lang="en-US" sz="2000" dirty="0">
                <a:latin typeface="Arial" charset="0"/>
              </a:rPr>
              <a:t>= new </a:t>
            </a:r>
            <a:r>
              <a:rPr lang="en-US" sz="2000" dirty="0" err="1">
                <a:latin typeface="Arial" charset="0"/>
              </a:rPr>
              <a:t>XmlDocument</a:t>
            </a:r>
            <a:r>
              <a:rPr lang="en-US" sz="2000" dirty="0">
                <a:latin typeface="Arial" charset="0"/>
              </a:rPr>
              <a:t>(); </a:t>
            </a:r>
            <a:r>
              <a:rPr lang="en-US" sz="2000" dirty="0">
                <a:solidFill>
                  <a:srgbClr val="00B0F0"/>
                </a:solidFill>
                <a:latin typeface="Arial" charset="0"/>
              </a:rPr>
              <a:t>// document object</a:t>
            </a:r>
          </a:p>
          <a:p>
            <a:pPr marL="0" lvl="1">
              <a:lnSpc>
                <a:spcPct val="140000"/>
              </a:lnSpc>
            </a:pPr>
            <a:r>
              <a:rPr lang="en-US" sz="2000" dirty="0" err="1">
                <a:solidFill>
                  <a:srgbClr val="0000FF"/>
                </a:solidFill>
                <a:latin typeface="Arial" charset="0"/>
              </a:rPr>
              <a:t>docRef</a:t>
            </a:r>
            <a:r>
              <a:rPr lang="en-US" sz="2000" dirty="0" err="1">
                <a:latin typeface="Arial" charset="0"/>
              </a:rPr>
              <a:t>.Load</a:t>
            </a:r>
            <a:r>
              <a:rPr lang="en-US" sz="2000" dirty="0">
                <a:latin typeface="Arial" charset="0"/>
              </a:rPr>
              <a:t>(</a:t>
            </a:r>
            <a:r>
              <a:rPr lang="en-US" dirty="0">
                <a:latin typeface="Arial" charset="0"/>
              </a:rPr>
              <a:t>“http://venus.eas.asu.edu/</a:t>
            </a:r>
            <a:r>
              <a:rPr lang="en-US" dirty="0" err="1">
                <a:latin typeface="Arial" charset="0"/>
              </a:rPr>
              <a:t>WSRepository</a:t>
            </a:r>
            <a:r>
              <a:rPr lang="en-US" dirty="0">
                <a:latin typeface="Arial" charset="0"/>
              </a:rPr>
              <a:t>/xml/Courses.xml”</a:t>
            </a:r>
            <a:r>
              <a:rPr lang="en-US" sz="2000" dirty="0">
                <a:latin typeface="Arial" charset="0"/>
              </a:rPr>
              <a:t>);</a:t>
            </a:r>
          </a:p>
          <a:p>
            <a:pPr marL="0" lvl="1">
              <a:lnSpc>
                <a:spcPct val="140000"/>
              </a:lnSpc>
            </a:pPr>
            <a:r>
              <a:rPr lang="en-US" sz="2000" dirty="0" err="1">
                <a:latin typeface="Arial" charset="0"/>
              </a:rPr>
              <a:t>XmlNode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Arial" charset="0"/>
              </a:rPr>
              <a:t>nodeRef</a:t>
            </a:r>
            <a:r>
              <a:rPr lang="en-US" sz="2000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= 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</a:rPr>
              <a:t>docRef</a:t>
            </a:r>
            <a:r>
              <a:rPr lang="en-US" sz="2000" dirty="0" err="1">
                <a:latin typeface="Arial" charset="0"/>
              </a:rPr>
              <a:t>.DocumentRef</a:t>
            </a:r>
            <a:r>
              <a:rPr lang="en-US" sz="2000" dirty="0">
                <a:latin typeface="Arial" charset="0"/>
              </a:rPr>
              <a:t>;  </a:t>
            </a:r>
            <a:r>
              <a:rPr lang="en-US" sz="2000" dirty="0">
                <a:solidFill>
                  <a:srgbClr val="00B0F0"/>
                </a:solidFill>
                <a:latin typeface="Arial" charset="0"/>
              </a:rPr>
              <a:t>// node object</a:t>
            </a:r>
          </a:p>
          <a:p>
            <a:pPr marL="0" lvl="1">
              <a:lnSpc>
                <a:spcPct val="140000"/>
              </a:lnSpc>
            </a:pPr>
            <a:r>
              <a:rPr lang="en-US" sz="2000" dirty="0" err="1">
                <a:latin typeface="Arial" charset="0"/>
              </a:rPr>
              <a:t>OutputNode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latin typeface="Arial" charset="0"/>
              </a:rPr>
              <a:t>nodeRef</a:t>
            </a:r>
            <a:r>
              <a:rPr lang="en-US" sz="2000" dirty="0">
                <a:latin typeface="Arial" charset="0"/>
              </a:rPr>
              <a:t>);	</a:t>
            </a:r>
            <a:r>
              <a:rPr lang="en-US" sz="2000" dirty="0">
                <a:solidFill>
                  <a:srgbClr val="00B0F0"/>
                </a:solidFill>
                <a:latin typeface="Arial" charset="0"/>
              </a:rPr>
              <a:t>// Call the recursive method to traverse tree</a:t>
            </a:r>
          </a:p>
        </p:txBody>
      </p:sp>
      <p:sp>
        <p:nvSpPr>
          <p:cNvPr id="5126" name="Rounded Rectangular Callout 2"/>
          <p:cNvSpPr>
            <a:spLocks noChangeArrowheads="1"/>
          </p:cNvSpPr>
          <p:nvPr/>
        </p:nvSpPr>
        <p:spPr bwMode="auto">
          <a:xfrm>
            <a:off x="6737350" y="6019800"/>
            <a:ext cx="2362200" cy="762000"/>
          </a:xfrm>
          <a:prstGeom prst="wedgeRoundRectCallout">
            <a:avLst>
              <a:gd name="adj1" fmla="val -49296"/>
              <a:gd name="adj2" fmla="val -8750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See text section 4.2.1 for full working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6400800" cy="700087"/>
          </a:xfrm>
        </p:spPr>
        <p:txBody>
          <a:bodyPr/>
          <a:lstStyle/>
          <a:p>
            <a:pPr algn="ctr"/>
            <a:r>
              <a:rPr lang="en-US" sz="2400" dirty="0" smtClean="0"/>
              <a:t>Use JAXP  </a:t>
            </a:r>
            <a:r>
              <a:rPr lang="en-US" sz="2400" dirty="0" err="1" smtClean="0"/>
              <a:t>javax.xml.parsers</a:t>
            </a:r>
            <a:r>
              <a:rPr lang="en-US" sz="2400" dirty="0" smtClean="0"/>
              <a:t> </a:t>
            </a:r>
            <a:r>
              <a:rPr lang="en-US" sz="2800" dirty="0" smtClean="0"/>
              <a:t>Package </a:t>
            </a:r>
            <a:br>
              <a:rPr lang="en-US" sz="2800" dirty="0" smtClean="0"/>
            </a:br>
            <a:r>
              <a:rPr lang="en-US" sz="2800" b="0" dirty="0" smtClean="0">
                <a:solidFill>
                  <a:srgbClr val="C00000"/>
                </a:solidFill>
              </a:rPr>
              <a:t>Example </a:t>
            </a:r>
            <a:endParaRPr lang="en-US" sz="1600" b="0" dirty="0" smtClean="0">
              <a:solidFill>
                <a:srgbClr val="C00000"/>
              </a:solidFill>
            </a:endParaRP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97888" cy="56388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sz="2400" dirty="0" smtClean="0">
                <a:latin typeface="+mj-lt"/>
                <a:cs typeface="Arial" charset="0"/>
              </a:rPr>
              <a:t>A specific combination of factory, interface, class, and methods</a:t>
            </a:r>
            <a:endParaRPr lang="en-US" sz="2400" dirty="0" smtClean="0">
              <a:latin typeface="+mj-lt"/>
            </a:endParaRPr>
          </a:p>
          <a:p>
            <a:pPr marL="341313" indent="-341313"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Use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SAXParserFactory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class to create an instance (object)</a:t>
            </a:r>
          </a:p>
          <a:p>
            <a:pPr marL="341313" indent="-341313">
              <a:buFont typeface="Wingdings" pitchFamily="2" charset="2"/>
              <a:buNone/>
              <a:defRPr/>
            </a:pPr>
            <a:r>
              <a:rPr lang="en-US" sz="2400" dirty="0" smtClean="0">
                <a:latin typeface="+mj-lt"/>
                <a:cs typeface="Arial" charset="0"/>
              </a:rPr>
              <a:t>	It is an interface, which </a:t>
            </a:r>
            <a:r>
              <a:rPr lang="en-US" sz="2400" dirty="0" smtClean="0"/>
              <a:t>defines several kinds of parser() methods without the </a:t>
            </a:r>
            <a:r>
              <a:rPr lang="en-US" sz="2400" dirty="0" smtClean="0">
                <a:latin typeface="+mj-lt"/>
                <a:cs typeface="Arial" charset="0"/>
              </a:rPr>
              <a:t>implementations</a:t>
            </a:r>
          </a:p>
          <a:p>
            <a:pPr marL="341313" indent="-341313">
              <a:defRPr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SAXReader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smtClean="0"/>
              <a:t>This is a specific </a:t>
            </a:r>
            <a:r>
              <a:rPr lang="en-US" sz="2400" dirty="0" err="1" smtClean="0"/>
              <a:t>SAXParser</a:t>
            </a:r>
            <a:r>
              <a:rPr lang="en-US" sz="2400" dirty="0" smtClean="0"/>
              <a:t>, which wraps a </a:t>
            </a:r>
            <a:r>
              <a:rPr lang="en-US" sz="2400" dirty="0" err="1" smtClean="0"/>
              <a:t>XMLReader</a:t>
            </a:r>
            <a:r>
              <a:rPr lang="en-US" sz="2400" dirty="0" smtClean="0"/>
              <a:t>. </a:t>
            </a:r>
            <a:r>
              <a:rPr lang="en-US" sz="2400" dirty="0" err="1" smtClean="0"/>
              <a:t>SAXReader</a:t>
            </a:r>
            <a:r>
              <a:rPr lang="en-US" sz="2400" dirty="0" smtClean="0"/>
              <a:t> carries on the conversation with the SAX event handlers.</a:t>
            </a:r>
            <a:endParaRPr lang="en-US" sz="2400" dirty="0" smtClean="0">
              <a:latin typeface="+mj-lt"/>
              <a:cs typeface="Arial" charset="0"/>
            </a:endParaRPr>
          </a:p>
          <a:p>
            <a:pPr marL="341313" indent="-341313"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Handlers </a:t>
            </a:r>
          </a:p>
          <a:p>
            <a:pPr marL="341313" indent="-341313">
              <a:buFont typeface="Wingdings" pitchFamily="2" charset="2"/>
              <a:buNone/>
              <a:defRPr/>
            </a:pPr>
            <a:r>
              <a:rPr lang="en-US" sz="2400" dirty="0" smtClean="0">
                <a:latin typeface="+mj-lt"/>
                <a:cs typeface="Arial" charset="0"/>
              </a:rPr>
              <a:t>	You can pass a set of handlers to the interface to provide the implementations. </a:t>
            </a:r>
          </a:p>
          <a:p>
            <a:pPr marL="341313" indent="-341313">
              <a:defRPr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DefaultHandlers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1313" indent="-341313">
              <a:buFont typeface="Wingdings" pitchFamily="2" charset="2"/>
              <a:buNone/>
              <a:defRPr/>
            </a:pPr>
            <a:r>
              <a:rPr lang="en-US" sz="2400" dirty="0" smtClean="0"/>
              <a:t>	implement the </a:t>
            </a:r>
            <a:r>
              <a:rPr lang="en-US" sz="2400" dirty="0" err="1" smtClean="0"/>
              <a:t>ContentHandler</a:t>
            </a:r>
            <a:r>
              <a:rPr lang="en-US" sz="2400" dirty="0" smtClean="0"/>
              <a:t>, </a:t>
            </a:r>
            <a:r>
              <a:rPr lang="en-US" sz="2400" dirty="0" err="1" smtClean="0"/>
              <a:t>ErrorHandler</a:t>
            </a:r>
            <a:r>
              <a:rPr lang="en-US" sz="2400" dirty="0" smtClean="0"/>
              <a:t>, </a:t>
            </a:r>
            <a:r>
              <a:rPr lang="en-US" sz="2400" dirty="0" err="1" smtClean="0"/>
              <a:t>DTDHandler</a:t>
            </a:r>
            <a:r>
              <a:rPr lang="en-US" sz="2400" dirty="0" smtClean="0"/>
              <a:t>, and </a:t>
            </a:r>
            <a:r>
              <a:rPr lang="en-US" sz="2400" dirty="0" err="1" smtClean="0"/>
              <a:t>EntityResolver</a:t>
            </a:r>
            <a:r>
              <a:rPr lang="en-US" sz="2400" dirty="0" smtClean="0"/>
              <a:t> interfaces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1313" indent="-341313">
              <a:buFont typeface="Wingdings" pitchFamily="2" charset="2"/>
              <a:buNone/>
              <a:defRPr/>
            </a:pPr>
            <a:r>
              <a:rPr lang="en-US" sz="2400" dirty="0" smtClean="0">
                <a:latin typeface="+mj-lt"/>
                <a:cs typeface="Arial" charset="0"/>
              </a:rPr>
              <a:t>	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9164060-4CEB-43A3-B105-3615E3DC850A}" type="slidenum">
              <a:rPr lang="en-US" smtClean="0">
                <a:solidFill>
                  <a:schemeClr val="tx2"/>
                </a:solidFill>
              </a:rPr>
              <a:pPr/>
              <a:t>20</a:t>
            </a:fld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391400" y="76200"/>
            <a:ext cx="8001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JAXP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629400" y="685800"/>
            <a:ext cx="533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239000" y="685800"/>
            <a:ext cx="5334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848600" y="685800"/>
            <a:ext cx="5334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458200" y="685800"/>
            <a:ext cx="5334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</a:t>
            </a:r>
          </a:p>
        </p:txBody>
      </p:sp>
      <p:cxnSp>
        <p:nvCxnSpPr>
          <p:cNvPr id="10" name="Straight Arrow Connector 9"/>
          <p:cNvCxnSpPr>
            <a:endCxn id="6" idx="0"/>
          </p:cNvCxnSpPr>
          <p:nvPr/>
        </p:nvCxnSpPr>
        <p:spPr bwMode="auto">
          <a:xfrm flipH="1">
            <a:off x="6896100" y="381000"/>
            <a:ext cx="89535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 bwMode="auto">
          <a:xfrm flipH="1">
            <a:off x="7505700" y="381000"/>
            <a:ext cx="28575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5" idx="2"/>
            <a:endCxn id="8" idx="0"/>
          </p:cNvCxnSpPr>
          <p:nvPr/>
        </p:nvCxnSpPr>
        <p:spPr bwMode="auto">
          <a:xfrm>
            <a:off x="7791450" y="381000"/>
            <a:ext cx="32385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5" idx="2"/>
            <a:endCxn id="9" idx="0"/>
          </p:cNvCxnSpPr>
          <p:nvPr/>
        </p:nvCxnSpPr>
        <p:spPr bwMode="auto">
          <a:xfrm>
            <a:off x="7791450" y="381000"/>
            <a:ext cx="93345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ounded Rectangle 62"/>
          <p:cNvSpPr>
            <a:spLocks noChangeArrowheads="1"/>
          </p:cNvSpPr>
          <p:nvPr/>
        </p:nvSpPr>
        <p:spPr bwMode="auto">
          <a:xfrm>
            <a:off x="533400" y="990600"/>
            <a:ext cx="1889125" cy="156210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XML Data Consumer</a:t>
            </a:r>
          </a:p>
        </p:txBody>
      </p:sp>
      <p:sp>
        <p:nvSpPr>
          <p:cNvPr id="19459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623888"/>
          </a:xfrm>
        </p:spPr>
        <p:txBody>
          <a:bodyPr/>
          <a:lstStyle/>
          <a:p>
            <a:r>
              <a:rPr lang="en-US" dirty="0" smtClean="0"/>
              <a:t>Use the Classes to Process XML Document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12995AE-C365-48F9-9F27-626F5BF97F14}" type="slidenum">
              <a:rPr lang="en-US" smtClean="0">
                <a:solidFill>
                  <a:schemeClr val="tx2"/>
                </a:solidFill>
              </a:rPr>
              <a:pPr/>
              <a:t>21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4" name="Flowchart: Stored Data 13"/>
          <p:cNvSpPr>
            <a:spLocks noChangeArrowheads="1"/>
          </p:cNvSpPr>
          <p:nvPr/>
        </p:nvSpPr>
        <p:spPr bwMode="auto">
          <a:xfrm>
            <a:off x="3344863" y="2628900"/>
            <a:ext cx="1676400" cy="609600"/>
          </a:xfrm>
          <a:prstGeom prst="flowChartOnlineStorage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Flowchart: Stored Data 14"/>
          <p:cNvSpPr/>
          <p:nvPr/>
        </p:nvSpPr>
        <p:spPr bwMode="auto">
          <a:xfrm>
            <a:off x="3344863" y="3314700"/>
            <a:ext cx="1676400" cy="609600"/>
          </a:xfrm>
          <a:prstGeom prst="flowChartOnlineStorag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6" name="Flowchart: Stored Data 15"/>
          <p:cNvSpPr/>
          <p:nvPr/>
        </p:nvSpPr>
        <p:spPr bwMode="auto">
          <a:xfrm>
            <a:off x="3344863" y="4000500"/>
            <a:ext cx="1676400" cy="609600"/>
          </a:xfrm>
          <a:prstGeom prst="flowChartOnlineStorag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7" name="Flowchart: Stored Data 16"/>
          <p:cNvSpPr/>
          <p:nvPr/>
        </p:nvSpPr>
        <p:spPr bwMode="auto">
          <a:xfrm>
            <a:off x="3344863" y="4686300"/>
            <a:ext cx="1676400" cy="609600"/>
          </a:xfrm>
          <a:prstGeom prst="flowChartOnlineStorag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4945063" y="2628900"/>
            <a:ext cx="1676400" cy="2667000"/>
            <a:chOff x="4488326" y="2590800"/>
            <a:chExt cx="1676400" cy="2667000"/>
          </a:xfrm>
        </p:grpSpPr>
        <p:sp>
          <p:nvSpPr>
            <p:cNvPr id="19486" name="Flowchart: Stored Data 10"/>
            <p:cNvSpPr>
              <a:spLocks noChangeArrowheads="1"/>
            </p:cNvSpPr>
            <p:nvPr/>
          </p:nvSpPr>
          <p:spPr bwMode="auto">
            <a:xfrm>
              <a:off x="4488326" y="2590800"/>
              <a:ext cx="1676400" cy="609600"/>
            </a:xfrm>
            <a:prstGeom prst="flowChartOnlineStorage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Content Handler</a:t>
              </a:r>
            </a:p>
          </p:txBody>
        </p:sp>
        <p:sp>
          <p:nvSpPr>
            <p:cNvPr id="18" name="Flowchart: Stored Data 17"/>
            <p:cNvSpPr/>
            <p:nvPr/>
          </p:nvSpPr>
          <p:spPr bwMode="auto">
            <a:xfrm>
              <a:off x="4488326" y="3276600"/>
              <a:ext cx="1676400" cy="609600"/>
            </a:xfrm>
            <a:prstGeom prst="flowChartOnlineStorag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Error Handler</a:t>
              </a:r>
            </a:p>
          </p:txBody>
        </p:sp>
        <p:sp>
          <p:nvSpPr>
            <p:cNvPr id="19" name="Flowchart: Stored Data 18"/>
            <p:cNvSpPr/>
            <p:nvPr/>
          </p:nvSpPr>
          <p:spPr bwMode="auto">
            <a:xfrm>
              <a:off x="4488326" y="3962400"/>
              <a:ext cx="1676400" cy="609600"/>
            </a:xfrm>
            <a:prstGeom prst="flowChartOnlineStorage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DTD</a:t>
              </a:r>
            </a:p>
            <a:p>
              <a:pPr>
                <a:defRPr/>
              </a:pPr>
              <a:r>
                <a:rPr lang="en-US" dirty="0"/>
                <a:t>Handler</a:t>
              </a:r>
            </a:p>
          </p:txBody>
        </p:sp>
        <p:sp>
          <p:nvSpPr>
            <p:cNvPr id="20" name="Flowchart: Stored Data 19"/>
            <p:cNvSpPr/>
            <p:nvPr/>
          </p:nvSpPr>
          <p:spPr bwMode="auto">
            <a:xfrm>
              <a:off x="4488326" y="4648200"/>
              <a:ext cx="1676400" cy="609600"/>
            </a:xfrm>
            <a:prstGeom prst="flowChartOnlineStorag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Entity</a:t>
              </a:r>
            </a:p>
            <a:p>
              <a:pPr>
                <a:defRPr/>
              </a:pPr>
              <a:r>
                <a:rPr lang="en-US" dirty="0"/>
                <a:t>Handler</a:t>
              </a:r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3124200" y="5295900"/>
            <a:ext cx="1219200" cy="1141413"/>
            <a:chOff x="2888126" y="5335588"/>
            <a:chExt cx="1219200" cy="1141412"/>
          </a:xfrm>
        </p:grpSpPr>
        <p:sp>
          <p:nvSpPr>
            <p:cNvPr id="26" name="Snip Single Corner Rectangle 25"/>
            <p:cNvSpPr/>
            <p:nvPr/>
          </p:nvSpPr>
          <p:spPr bwMode="auto">
            <a:xfrm>
              <a:off x="2888126" y="5562601"/>
              <a:ext cx="1219200" cy="914399"/>
            </a:xfrm>
            <a:prstGeom prst="snip1Rect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XML Document</a:t>
              </a:r>
            </a:p>
          </p:txBody>
        </p:sp>
        <p:cxnSp>
          <p:nvCxnSpPr>
            <p:cNvPr id="19485" name="Straight Arrow Connector 27"/>
            <p:cNvCxnSpPr>
              <a:cxnSpLocks noChangeShapeType="1"/>
              <a:stCxn id="26" idx="3"/>
            </p:cNvCxnSpPr>
            <p:nvPr/>
          </p:nvCxnSpPr>
          <p:spPr bwMode="auto">
            <a:xfrm rot="5400000" flipH="1" flipV="1">
              <a:off x="3383823" y="5448697"/>
              <a:ext cx="227806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716463" y="1944688"/>
            <a:ext cx="22177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Default handlers</a:t>
            </a:r>
          </a:p>
          <a:p>
            <a:r>
              <a:rPr lang="en-US" dirty="0"/>
              <a:t>Or from other sources</a:t>
            </a: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3352800" y="1601788"/>
            <a:ext cx="798513" cy="798512"/>
          </a:xfrm>
          <a:prstGeom prst="ellipse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400"/>
              <a:t>node</a:t>
            </a:r>
          </a:p>
          <a:p>
            <a:pPr algn="ctr"/>
            <a:r>
              <a:rPr lang="en-US" sz="1400"/>
              <a:t>1</a:t>
            </a:r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3352800" y="1601788"/>
            <a:ext cx="798513" cy="798512"/>
          </a:xfrm>
          <a:prstGeom prst="ellipse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400"/>
              <a:t>node</a:t>
            </a:r>
          </a:p>
          <a:p>
            <a:pPr algn="ctr"/>
            <a:r>
              <a:rPr lang="en-US" sz="1400"/>
              <a:t>2</a:t>
            </a:r>
          </a:p>
        </p:txBody>
      </p: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685800" y="2628900"/>
            <a:ext cx="3954463" cy="2667000"/>
            <a:chOff x="1143000" y="2896475"/>
            <a:chExt cx="3954463" cy="2667713"/>
          </a:xfrm>
        </p:grpSpPr>
        <p:cxnSp>
          <p:nvCxnSpPr>
            <p:cNvPr id="19479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2575720" y="4230332"/>
              <a:ext cx="70088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" name="Rounded Rectangle 6"/>
            <p:cNvSpPr>
              <a:spLocks noChangeArrowheads="1"/>
            </p:cNvSpPr>
            <p:nvPr/>
          </p:nvSpPr>
          <p:spPr bwMode="auto">
            <a:xfrm>
              <a:off x="1143000" y="3774598"/>
              <a:ext cx="1433513" cy="914644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dirty="0" err="1"/>
                <a:t>SAXParser</a:t>
              </a:r>
              <a:r>
                <a:rPr lang="en-US" dirty="0"/>
                <a:t> Factory class</a:t>
              </a:r>
            </a:p>
          </p:txBody>
        </p:sp>
        <p:grpSp>
          <p:nvGrpSpPr>
            <p:cNvPr id="19481" name="Group 58"/>
            <p:cNvGrpSpPr>
              <a:grpSpLocks/>
            </p:cNvGrpSpPr>
            <p:nvPr/>
          </p:nvGrpSpPr>
          <p:grpSpPr bwMode="auto">
            <a:xfrm>
              <a:off x="3276600" y="2896475"/>
              <a:ext cx="1820863" cy="2667713"/>
              <a:chOff x="3276600" y="2896475"/>
              <a:chExt cx="1820863" cy="2667713"/>
            </a:xfrm>
          </p:grpSpPr>
          <p:sp>
            <p:nvSpPr>
              <p:cNvPr id="6" name="Rectangle 11"/>
              <p:cNvSpPr>
                <a:spLocks noChangeArrowheads="1"/>
              </p:cNvSpPr>
              <p:nvPr/>
            </p:nvSpPr>
            <p:spPr bwMode="auto">
              <a:xfrm>
                <a:off x="3276600" y="2896475"/>
                <a:ext cx="1820863" cy="266771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dirty="0" err="1"/>
                  <a:t>SAXParser</a:t>
                </a:r>
                <a:r>
                  <a:rPr lang="en-US" dirty="0"/>
                  <a:t> Interface</a:t>
                </a:r>
              </a:p>
            </p:txBody>
          </p:sp>
          <p:sp>
            <p:nvSpPr>
              <p:cNvPr id="19483" name="Rectangle 24"/>
              <p:cNvSpPr>
                <a:spLocks noChangeArrowheads="1"/>
              </p:cNvSpPr>
              <p:nvPr/>
            </p:nvSpPr>
            <p:spPr bwMode="auto">
              <a:xfrm>
                <a:off x="3436938" y="3506788"/>
                <a:ext cx="1516063" cy="190341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971800" y="3238500"/>
            <a:ext cx="1516063" cy="1903413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SAXReader Instance, e.g., XML Reader</a:t>
            </a:r>
          </a:p>
        </p:txBody>
      </p:sp>
      <p:cxnSp>
        <p:nvCxnSpPr>
          <p:cNvPr id="44" name="Straight Arrow Connector 43"/>
          <p:cNvCxnSpPr>
            <a:cxnSpLocks noChangeShapeType="1"/>
            <a:stCxn id="13" idx="0"/>
            <a:endCxn id="41" idx="4"/>
          </p:cNvCxnSpPr>
          <p:nvPr/>
        </p:nvCxnSpPr>
        <p:spPr bwMode="auto">
          <a:xfrm rot="5400000" flipH="1" flipV="1">
            <a:off x="3321844" y="2809081"/>
            <a:ext cx="838200" cy="206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3" name="Rectangle 61"/>
          <p:cNvSpPr>
            <a:spLocks noChangeArrowheads="1"/>
          </p:cNvSpPr>
          <p:nvPr/>
        </p:nvSpPr>
        <p:spPr bwMode="auto">
          <a:xfrm>
            <a:off x="609600" y="4495800"/>
            <a:ext cx="18129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javax.xml.parsers</a:t>
            </a:r>
          </a:p>
          <a:p>
            <a:r>
              <a:rPr lang="en-US"/>
              <a:t>Package</a:t>
            </a:r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3352800" y="1601788"/>
            <a:ext cx="798513" cy="798512"/>
          </a:xfrm>
          <a:prstGeom prst="ellipse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400"/>
              <a:t>node</a:t>
            </a:r>
          </a:p>
          <a:p>
            <a:pPr algn="ctr"/>
            <a:r>
              <a:rPr lang="en-US" sz="1400"/>
              <a:t>3</a:t>
            </a:r>
          </a:p>
        </p:txBody>
      </p:sp>
      <p:sp>
        <p:nvSpPr>
          <p:cNvPr id="7" name="Explosion 1 6"/>
          <p:cNvSpPr>
            <a:spLocks noChangeArrowheads="1"/>
          </p:cNvSpPr>
          <p:nvPr/>
        </p:nvSpPr>
        <p:spPr bwMode="auto">
          <a:xfrm>
            <a:off x="3055938" y="4114800"/>
            <a:ext cx="1363662" cy="950913"/>
          </a:xfrm>
          <a:prstGeom prst="irregularSeal1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 dirty="0" smtClean="0"/>
              <a:t>Events</a:t>
            </a:r>
          </a:p>
        </p:txBody>
      </p:sp>
      <p:sp>
        <p:nvSpPr>
          <p:cNvPr id="8" name="Flowchart: Connector 7"/>
          <p:cNvSpPr>
            <a:spLocks noChangeArrowheads="1"/>
          </p:cNvSpPr>
          <p:nvPr/>
        </p:nvSpPr>
        <p:spPr bwMode="auto">
          <a:xfrm>
            <a:off x="3925887" y="4419600"/>
            <a:ext cx="265113" cy="265113"/>
          </a:xfrm>
          <a:prstGeom prst="flowChartConnector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Flowchart: Connector 32"/>
          <p:cNvSpPr>
            <a:spLocks noChangeArrowheads="1"/>
          </p:cNvSpPr>
          <p:nvPr/>
        </p:nvSpPr>
        <p:spPr bwMode="auto">
          <a:xfrm>
            <a:off x="3925887" y="4419600"/>
            <a:ext cx="265113" cy="265113"/>
          </a:xfrm>
          <a:prstGeom prst="flowChartConnector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029200" y="5410200"/>
            <a:ext cx="19510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Event handlers in event-driven programming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543800" y="609600"/>
            <a:ext cx="8001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JAXP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762750" y="1219200"/>
            <a:ext cx="533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7391400" y="1219200"/>
            <a:ext cx="5334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8001000" y="1219200"/>
            <a:ext cx="5334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8610600" y="1219200"/>
            <a:ext cx="5334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</a:t>
            </a:r>
          </a:p>
        </p:txBody>
      </p:sp>
      <p:cxnSp>
        <p:nvCxnSpPr>
          <p:cNvPr id="40" name="Straight Arrow Connector 39"/>
          <p:cNvCxnSpPr>
            <a:stCxn id="34" idx="2"/>
            <a:endCxn id="35" idx="0"/>
          </p:cNvCxnSpPr>
          <p:nvPr/>
        </p:nvCxnSpPr>
        <p:spPr bwMode="auto">
          <a:xfrm flipH="1">
            <a:off x="7029450" y="914400"/>
            <a:ext cx="9144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>
            <a:stCxn id="34" idx="2"/>
            <a:endCxn id="36" idx="0"/>
          </p:cNvCxnSpPr>
          <p:nvPr/>
        </p:nvCxnSpPr>
        <p:spPr bwMode="auto">
          <a:xfrm flipH="1">
            <a:off x="7658100" y="914400"/>
            <a:ext cx="28575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>
            <a:stCxn id="34" idx="2"/>
            <a:endCxn id="38" idx="0"/>
          </p:cNvCxnSpPr>
          <p:nvPr/>
        </p:nvCxnSpPr>
        <p:spPr bwMode="auto">
          <a:xfrm>
            <a:off x="7943850" y="914400"/>
            <a:ext cx="32385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stCxn id="34" idx="2"/>
            <a:endCxn id="39" idx="0"/>
          </p:cNvCxnSpPr>
          <p:nvPr/>
        </p:nvCxnSpPr>
        <p:spPr bwMode="auto">
          <a:xfrm>
            <a:off x="7943850" y="914400"/>
            <a:ext cx="93345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ounded Rectangle 10"/>
          <p:cNvSpPr/>
          <p:nvPr/>
        </p:nvSpPr>
        <p:spPr bwMode="auto">
          <a:xfrm>
            <a:off x="6309520" y="1676400"/>
            <a:ext cx="700880" cy="3048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SAX</a:t>
            </a:r>
          </a:p>
        </p:txBody>
      </p:sp>
      <p:sp>
        <p:nvSpPr>
          <p:cNvPr id="46" name="Rounded Rectangle 45"/>
          <p:cNvSpPr/>
          <p:nvPr/>
        </p:nvSpPr>
        <p:spPr bwMode="auto">
          <a:xfrm>
            <a:off x="7071520" y="1676400"/>
            <a:ext cx="700880" cy="304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DOM</a:t>
            </a:r>
          </a:p>
        </p:txBody>
      </p:sp>
      <p:cxnSp>
        <p:nvCxnSpPr>
          <p:cNvPr id="21" name="Straight Arrow Connector 20"/>
          <p:cNvCxnSpPr>
            <a:stCxn id="35" idx="2"/>
            <a:endCxn id="11" idx="0"/>
          </p:cNvCxnSpPr>
          <p:nvPr/>
        </p:nvCxnSpPr>
        <p:spPr bwMode="auto">
          <a:xfrm flipH="1">
            <a:off x="6659960" y="1524000"/>
            <a:ext cx="36949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35" idx="2"/>
            <a:endCxn id="46" idx="0"/>
          </p:cNvCxnSpPr>
          <p:nvPr/>
        </p:nvCxnSpPr>
        <p:spPr bwMode="auto">
          <a:xfrm>
            <a:off x="7029450" y="1524000"/>
            <a:ext cx="39251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-0.02414 -2.22222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33333E-6 L -0.22691 3.33333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5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7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85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8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96296E-6 L 0.17101 -0.23588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42" y="-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96296E-6 L 0.17101 -0.13588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42" y="-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37" grpId="0"/>
      <p:bldP spid="41" grpId="0" animBg="1"/>
      <p:bldP spid="41" grpId="1" animBg="1"/>
      <p:bldP spid="41" grpId="2" animBg="1"/>
      <p:bldP spid="48" grpId="0" animBg="1"/>
      <p:bldP spid="48" grpId="1" animBg="1"/>
      <p:bldP spid="48" grpId="2" animBg="1"/>
      <p:bldP spid="13" grpId="0" animBg="1"/>
      <p:bldP spid="64" grpId="0" animBg="1"/>
      <p:bldP spid="64" grpId="1" animBg="1"/>
      <p:bldP spid="7" grpId="0" animBg="1"/>
      <p:bldP spid="8" grpId="0" animBg="1"/>
      <p:bldP spid="8" grpId="1" animBg="1"/>
      <p:bldP spid="33" grpId="0" animBg="1"/>
      <p:bldP spid="33" grpId="1" animBg="1"/>
      <p:bldP spid="9" grpId="0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 SAX Reader: org.xml.sax (Java)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97888" cy="56388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7950" algn="l"/>
              </a:tabLst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import </a:t>
            </a:r>
            <a:r>
              <a:rPr lang="en-US" sz="1800" dirty="0" err="1" smtClean="0">
                <a:latin typeface="Arial" charset="0"/>
                <a:cs typeface="Arial" charset="0"/>
              </a:rPr>
              <a:t>java.io.FileReader</a:t>
            </a:r>
            <a:r>
              <a:rPr lang="en-US" sz="1800" dirty="0" smtClean="0">
                <a:latin typeface="Arial" charset="0"/>
                <a:cs typeface="Arial" charset="0"/>
              </a:rPr>
              <a:t>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7950" algn="l"/>
              </a:tabLst>
              <a:defRPr/>
            </a:pP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import 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org.xml.sax.XMLReader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7950" algn="l"/>
              </a:tabLst>
              <a:defRPr/>
            </a:pP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import 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org.xml.sax.InputSource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7950" algn="l"/>
              </a:tabLst>
              <a:defRPr/>
            </a:pP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import 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org.xml.sax.helpers.XMLReaderFactory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7950" algn="l"/>
              </a:tabLst>
              <a:defRPr/>
            </a:pP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import 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org.xml.sax.helpers.DefaultHandler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7950" algn="l"/>
              </a:tabLst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public class </a:t>
            </a:r>
            <a:r>
              <a:rPr lang="en-US" sz="1800" dirty="0" err="1" smtClean="0">
                <a:latin typeface="Arial" charset="0"/>
                <a:cs typeface="Arial" charset="0"/>
              </a:rPr>
              <a:t>MySAXApp</a:t>
            </a:r>
            <a:r>
              <a:rPr lang="en-US" sz="1800" dirty="0" smtClean="0">
                <a:latin typeface="Arial" charset="0"/>
                <a:cs typeface="Arial" charset="0"/>
              </a:rPr>
              <a:t> extends </a:t>
            </a:r>
            <a:r>
              <a:rPr lang="en-US" sz="1800" dirty="0" err="1" smtClean="0">
                <a:latin typeface="Arial" charset="0"/>
                <a:cs typeface="Arial" charset="0"/>
              </a:rPr>
              <a:t>DefaultHandler</a:t>
            </a:r>
            <a:r>
              <a:rPr lang="en-US" sz="1800" dirty="0" smtClean="0">
                <a:latin typeface="Arial" charset="0"/>
                <a:cs typeface="Arial" charset="0"/>
              </a:rPr>
              <a:t>  {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7950" algn="l"/>
              </a:tabLst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	public </a:t>
            </a:r>
            <a:r>
              <a:rPr lang="en-US" sz="1800" dirty="0" err="1" smtClean="0">
                <a:latin typeface="Arial" charset="0"/>
                <a:cs typeface="Arial" charset="0"/>
              </a:rPr>
              <a:t>MySAXApp</a:t>
            </a:r>
            <a:r>
              <a:rPr lang="en-US" sz="1800" dirty="0" smtClean="0">
                <a:latin typeface="Arial" charset="0"/>
                <a:cs typeface="Arial" charset="0"/>
              </a:rPr>
              <a:t> () { super(); }	// constructor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7950" algn="l"/>
              </a:tabLst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	public static void main (String 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args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[]</a:t>
            </a:r>
            <a:r>
              <a:rPr lang="en-US" sz="1800" dirty="0" smtClean="0">
                <a:latin typeface="Arial" charset="0"/>
                <a:cs typeface="Arial" charset="0"/>
              </a:rPr>
              <a:t>) throws Exception  {	// command inputs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7950" algn="l"/>
              </a:tabLst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		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XMLReader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xr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=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XMLReaderFactory.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createXMLReader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();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7950" algn="l"/>
              </a:tabLst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		</a:t>
            </a:r>
            <a:r>
              <a:rPr lang="en-US" sz="1800" dirty="0" err="1" smtClean="0">
                <a:latin typeface="Arial" charset="0"/>
                <a:cs typeface="Arial" charset="0"/>
              </a:rPr>
              <a:t>MySAXApp</a:t>
            </a:r>
            <a:r>
              <a:rPr lang="en-US" sz="1800" dirty="0" smtClean="0">
                <a:latin typeface="Arial" charset="0"/>
                <a:cs typeface="Arial" charset="0"/>
              </a:rPr>
              <a:t> handler = new </a:t>
            </a:r>
            <a:r>
              <a:rPr lang="en-US" sz="1800" dirty="0" err="1" smtClean="0">
                <a:latin typeface="Arial" charset="0"/>
                <a:cs typeface="Arial" charset="0"/>
              </a:rPr>
              <a:t>MySAXApp</a:t>
            </a:r>
            <a:r>
              <a:rPr lang="en-US" sz="1800" dirty="0" smtClean="0">
                <a:latin typeface="Arial" charset="0"/>
                <a:cs typeface="Arial" charset="0"/>
              </a:rPr>
              <a:t>();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7950" algn="l"/>
              </a:tabLst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		</a:t>
            </a:r>
            <a:r>
              <a:rPr lang="en-US" sz="1800" dirty="0" err="1" smtClean="0">
                <a:latin typeface="Arial" charset="0"/>
                <a:cs typeface="Arial" charset="0"/>
              </a:rPr>
              <a:t>xr.setContentHandler</a:t>
            </a:r>
            <a:r>
              <a:rPr lang="en-US" sz="1800" dirty="0" smtClean="0">
                <a:latin typeface="Arial" charset="0"/>
                <a:cs typeface="Arial" charset="0"/>
              </a:rPr>
              <a:t>(handler); </a:t>
            </a:r>
            <a:r>
              <a:rPr lang="en-US" sz="18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	// add content hander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7950" algn="l"/>
              </a:tabLst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		</a:t>
            </a:r>
            <a:r>
              <a:rPr lang="en-US" sz="1800" dirty="0" err="1" smtClean="0">
                <a:latin typeface="Arial" charset="0"/>
                <a:cs typeface="Arial" charset="0"/>
              </a:rPr>
              <a:t>xr.setErrorHandler</a:t>
            </a:r>
            <a:r>
              <a:rPr lang="en-US" sz="1800" dirty="0" smtClean="0">
                <a:latin typeface="Arial" charset="0"/>
                <a:cs typeface="Arial" charset="0"/>
              </a:rPr>
              <a:t>(handler); 	</a:t>
            </a:r>
            <a:r>
              <a:rPr lang="en-US" sz="18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// add error hander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7950" algn="l"/>
              </a:tabLst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		// Parse each file provided via the command line input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7950" algn="l"/>
              </a:tabLst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		for (</a:t>
            </a:r>
            <a:r>
              <a:rPr lang="en-US" sz="1800" dirty="0" err="1" smtClean="0">
                <a:latin typeface="Arial" charset="0"/>
                <a:cs typeface="Arial" charset="0"/>
              </a:rPr>
              <a:t>int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i</a:t>
            </a:r>
            <a:r>
              <a:rPr lang="en-US" sz="1800" dirty="0" smtClean="0">
                <a:latin typeface="Arial" charset="0"/>
                <a:cs typeface="Arial" charset="0"/>
              </a:rPr>
              <a:t> = 0; </a:t>
            </a:r>
            <a:r>
              <a:rPr lang="en-US" sz="1800" dirty="0" err="1" smtClean="0">
                <a:latin typeface="Arial" charset="0"/>
                <a:cs typeface="Arial" charset="0"/>
              </a:rPr>
              <a:t>i</a:t>
            </a:r>
            <a:r>
              <a:rPr lang="en-US" sz="1800" dirty="0" smtClean="0">
                <a:latin typeface="Arial" charset="0"/>
                <a:cs typeface="Arial" charset="0"/>
              </a:rPr>
              <a:t> &lt; 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args.</a:t>
            </a:r>
            <a:r>
              <a:rPr lang="en-US" sz="1800" dirty="0" err="1" smtClean="0">
                <a:latin typeface="Arial" charset="0"/>
                <a:cs typeface="Arial" charset="0"/>
              </a:rPr>
              <a:t>length</a:t>
            </a:r>
            <a:r>
              <a:rPr lang="en-US" sz="1800" dirty="0" smtClean="0">
                <a:latin typeface="Arial" charset="0"/>
                <a:cs typeface="Arial" charset="0"/>
              </a:rPr>
              <a:t>; </a:t>
            </a:r>
            <a:r>
              <a:rPr lang="en-US" sz="1800" dirty="0" err="1" smtClean="0">
                <a:latin typeface="Arial" charset="0"/>
                <a:cs typeface="Arial" charset="0"/>
              </a:rPr>
              <a:t>i</a:t>
            </a:r>
            <a:r>
              <a:rPr lang="en-US" sz="1800" dirty="0" smtClean="0">
                <a:latin typeface="Arial" charset="0"/>
                <a:cs typeface="Arial" charset="0"/>
              </a:rPr>
              <a:t>++) { 	       // get the number of file names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7950" algn="l"/>
              </a:tabLst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			</a:t>
            </a:r>
            <a:r>
              <a:rPr lang="en-US" sz="1800" dirty="0" err="1" smtClean="0">
                <a:latin typeface="Arial" charset="0"/>
                <a:cs typeface="Arial" charset="0"/>
              </a:rPr>
              <a:t>FileReader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r</a:t>
            </a:r>
            <a:r>
              <a:rPr lang="en-US" sz="1800" dirty="0" smtClean="0">
                <a:latin typeface="Arial" charset="0"/>
                <a:cs typeface="Arial" charset="0"/>
              </a:rPr>
              <a:t> = new </a:t>
            </a:r>
            <a:r>
              <a:rPr lang="en-US" sz="1800" dirty="0" err="1" smtClean="0">
                <a:latin typeface="Arial" charset="0"/>
                <a:cs typeface="Arial" charset="0"/>
              </a:rPr>
              <a:t>FileReader</a:t>
            </a:r>
            <a:r>
              <a:rPr lang="en-US" sz="1800" dirty="0" smtClean="0">
                <a:latin typeface="Arial" charset="0"/>
                <a:cs typeface="Arial" charset="0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args</a:t>
            </a:r>
            <a:r>
              <a:rPr lang="en-US" sz="1800" dirty="0" smtClean="0">
                <a:latin typeface="Arial" charset="0"/>
                <a:cs typeface="Arial" charset="0"/>
              </a:rPr>
              <a:t>[</a:t>
            </a:r>
            <a:r>
              <a:rPr lang="en-US" sz="1800" dirty="0" err="1" smtClean="0">
                <a:latin typeface="Arial" charset="0"/>
                <a:cs typeface="Arial" charset="0"/>
              </a:rPr>
              <a:t>i</a:t>
            </a:r>
            <a:r>
              <a:rPr lang="en-US" sz="1800" dirty="0" smtClean="0">
                <a:latin typeface="Arial" charset="0"/>
                <a:cs typeface="Arial" charset="0"/>
              </a:rPr>
              <a:t>]);  // Open a file reader object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7950" algn="l"/>
              </a:tabLst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			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xr.parse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(new 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InputSource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(</a:t>
            </a:r>
            <a:r>
              <a:rPr lang="en-US" sz="18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r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)); </a:t>
            </a:r>
            <a:r>
              <a:rPr lang="en-US" sz="1800" dirty="0" smtClean="0">
                <a:latin typeface="Arial" charset="0"/>
                <a:cs typeface="Arial" charset="0"/>
              </a:rPr>
              <a:t>	       // parse the file opened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7950" algn="l"/>
              </a:tabLst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}	} 	}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F61BCE-3F24-4624-B80A-24D81079B952}" type="slidenum">
              <a:rPr lang="en-US" smtClean="0">
                <a:solidFill>
                  <a:schemeClr val="tx2"/>
                </a:solidFill>
              </a:rPr>
              <a:pPr/>
              <a:t>22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" name="Rectangular Callout 1"/>
          <p:cNvSpPr>
            <a:spLocks noChangeArrowheads="1"/>
          </p:cNvSpPr>
          <p:nvPr/>
        </p:nvSpPr>
        <p:spPr bwMode="auto">
          <a:xfrm>
            <a:off x="76200" y="4572000"/>
            <a:ext cx="1066800" cy="1828800"/>
          </a:xfrm>
          <a:prstGeom prst="wedgeRectCallout">
            <a:avLst>
              <a:gd name="adj1" fmla="val 114773"/>
              <a:gd name="adj2" fmla="val 4011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/>
              <a:t>No need to call handlers. Called when event occurs.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7330280" y="990600"/>
            <a:ext cx="8001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JAXP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549230" y="1600200"/>
            <a:ext cx="533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177880" y="1600200"/>
            <a:ext cx="5334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787480" y="1600200"/>
            <a:ext cx="5334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8397080" y="1600200"/>
            <a:ext cx="5334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</a:t>
            </a:r>
          </a:p>
        </p:txBody>
      </p:sp>
      <p:cxnSp>
        <p:nvCxnSpPr>
          <p:cNvPr id="24" name="Straight Arrow Connector 23"/>
          <p:cNvCxnSpPr>
            <a:stCxn id="19" idx="2"/>
            <a:endCxn id="20" idx="0"/>
          </p:cNvCxnSpPr>
          <p:nvPr/>
        </p:nvCxnSpPr>
        <p:spPr bwMode="auto">
          <a:xfrm flipH="1">
            <a:off x="6815930" y="1295400"/>
            <a:ext cx="9144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19" idx="2"/>
            <a:endCxn id="21" idx="0"/>
          </p:cNvCxnSpPr>
          <p:nvPr/>
        </p:nvCxnSpPr>
        <p:spPr bwMode="auto">
          <a:xfrm flipH="1">
            <a:off x="7444580" y="1295400"/>
            <a:ext cx="28575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19" idx="2"/>
            <a:endCxn id="22" idx="0"/>
          </p:cNvCxnSpPr>
          <p:nvPr/>
        </p:nvCxnSpPr>
        <p:spPr bwMode="auto">
          <a:xfrm>
            <a:off x="7730330" y="1295400"/>
            <a:ext cx="32385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9" idx="2"/>
            <a:endCxn id="23" idx="0"/>
          </p:cNvCxnSpPr>
          <p:nvPr/>
        </p:nvCxnSpPr>
        <p:spPr bwMode="auto">
          <a:xfrm>
            <a:off x="7730330" y="1295400"/>
            <a:ext cx="93345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ounded Rectangle 27"/>
          <p:cNvSpPr/>
          <p:nvPr/>
        </p:nvSpPr>
        <p:spPr bwMode="auto">
          <a:xfrm>
            <a:off x="6096000" y="2057400"/>
            <a:ext cx="700880" cy="3048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SAX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6858000" y="2057400"/>
            <a:ext cx="700880" cy="304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DOM</a:t>
            </a:r>
          </a:p>
        </p:txBody>
      </p:sp>
      <p:cxnSp>
        <p:nvCxnSpPr>
          <p:cNvPr id="30" name="Straight Arrow Connector 29"/>
          <p:cNvCxnSpPr>
            <a:stCxn id="20" idx="2"/>
            <a:endCxn id="28" idx="0"/>
          </p:cNvCxnSpPr>
          <p:nvPr/>
        </p:nvCxnSpPr>
        <p:spPr bwMode="auto">
          <a:xfrm flipH="1">
            <a:off x="6446440" y="1905000"/>
            <a:ext cx="36949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20" idx="2"/>
            <a:endCxn id="29" idx="0"/>
          </p:cNvCxnSpPr>
          <p:nvPr/>
        </p:nvCxnSpPr>
        <p:spPr bwMode="auto">
          <a:xfrm>
            <a:off x="6815930" y="1905000"/>
            <a:ext cx="39251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ounded Rectangle 57"/>
          <p:cNvSpPr>
            <a:spLocks noChangeArrowheads="1"/>
          </p:cNvSpPr>
          <p:nvPr/>
        </p:nvSpPr>
        <p:spPr bwMode="auto">
          <a:xfrm>
            <a:off x="533400" y="914400"/>
            <a:ext cx="2193925" cy="228600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 dirty="0"/>
              <a:t>XML </a:t>
            </a:r>
            <a:r>
              <a:rPr lang="en-US" sz="1600" dirty="0" smtClean="0"/>
              <a:t>Data Consumer</a:t>
            </a:r>
            <a:endParaRPr lang="en-US" sz="1600" dirty="0"/>
          </a:p>
        </p:txBody>
      </p:sp>
      <p:sp>
        <p:nvSpPr>
          <p:cNvPr id="21507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620000" cy="623888"/>
          </a:xfrm>
        </p:spPr>
        <p:txBody>
          <a:bodyPr/>
          <a:lstStyle/>
          <a:p>
            <a:r>
              <a:rPr lang="en-US" sz="2400" dirty="0" err="1" smtClean="0">
                <a:latin typeface="Arial" charset="0"/>
                <a:cs typeface="Arial" charset="0"/>
              </a:rPr>
              <a:t>DocumentBuilderFactory</a:t>
            </a:r>
            <a:r>
              <a:rPr lang="en-US" sz="2400" dirty="0" smtClean="0">
                <a:latin typeface="Arial" charset="0"/>
                <a:cs typeface="Arial" charset="0"/>
              </a:rPr>
              <a:t> &amp; </a:t>
            </a:r>
            <a:r>
              <a:rPr lang="en-US" sz="2400" dirty="0" err="1" smtClean="0">
                <a:latin typeface="Arial" charset="0"/>
                <a:cs typeface="Arial" charset="0"/>
              </a:rPr>
              <a:t>DocumentBuilder</a:t>
            </a:r>
            <a:r>
              <a:rPr lang="en-US" sz="2400" dirty="0" smtClean="0">
                <a:latin typeface="Arial" charset="0"/>
                <a:cs typeface="Arial" charset="0"/>
              </a:rPr>
              <a:t> </a:t>
            </a:r>
            <a:endParaRPr lang="en-US" sz="2400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F8F34F5-3164-46BB-8419-DA2FCD49F4B5}" type="slidenum">
              <a:rPr lang="en-US" smtClean="0">
                <a:solidFill>
                  <a:schemeClr val="tx2"/>
                </a:solidFill>
              </a:rPr>
              <a:pPr/>
              <a:t>23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7" name="Flowchart: Stored Data 6"/>
          <p:cNvSpPr>
            <a:spLocks noChangeArrowheads="1"/>
          </p:cNvSpPr>
          <p:nvPr/>
        </p:nvSpPr>
        <p:spPr bwMode="auto">
          <a:xfrm>
            <a:off x="3649663" y="3162300"/>
            <a:ext cx="1676400" cy="609600"/>
          </a:xfrm>
          <a:prstGeom prst="flowChartOnlineStorage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Flowchart: Stored Data 7"/>
          <p:cNvSpPr/>
          <p:nvPr/>
        </p:nvSpPr>
        <p:spPr bwMode="auto">
          <a:xfrm>
            <a:off x="3649663" y="3848100"/>
            <a:ext cx="1676400" cy="609600"/>
          </a:xfrm>
          <a:prstGeom prst="flowChartOnlineStorag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Flowchart: Stored Data 8"/>
          <p:cNvSpPr/>
          <p:nvPr/>
        </p:nvSpPr>
        <p:spPr bwMode="auto">
          <a:xfrm>
            <a:off x="3649663" y="4533900"/>
            <a:ext cx="1676400" cy="609600"/>
          </a:xfrm>
          <a:prstGeom prst="flowChartOnlineStorag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Flowchart: Stored Data 9"/>
          <p:cNvSpPr/>
          <p:nvPr/>
        </p:nvSpPr>
        <p:spPr bwMode="auto">
          <a:xfrm>
            <a:off x="3649663" y="5219700"/>
            <a:ext cx="1676400" cy="609600"/>
          </a:xfrm>
          <a:prstGeom prst="flowChartOnlineStorag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5249863" y="3162300"/>
            <a:ext cx="1676400" cy="2667000"/>
            <a:chOff x="4488326" y="2590800"/>
            <a:chExt cx="1676400" cy="2667000"/>
          </a:xfrm>
        </p:grpSpPr>
        <p:sp>
          <p:nvSpPr>
            <p:cNvPr id="21550" name="Flowchart: Stored Data 10"/>
            <p:cNvSpPr>
              <a:spLocks noChangeArrowheads="1"/>
            </p:cNvSpPr>
            <p:nvPr/>
          </p:nvSpPr>
          <p:spPr bwMode="auto">
            <a:xfrm>
              <a:off x="4488326" y="2590800"/>
              <a:ext cx="1676400" cy="609600"/>
            </a:xfrm>
            <a:prstGeom prst="flowChartOnlineStorage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Content Handler</a:t>
              </a:r>
            </a:p>
          </p:txBody>
        </p:sp>
        <p:sp>
          <p:nvSpPr>
            <p:cNvPr id="13" name="Flowchart: Stored Data 12"/>
            <p:cNvSpPr/>
            <p:nvPr/>
          </p:nvSpPr>
          <p:spPr bwMode="auto">
            <a:xfrm>
              <a:off x="4488326" y="3276600"/>
              <a:ext cx="1676400" cy="609600"/>
            </a:xfrm>
            <a:prstGeom prst="flowChartOnlineStorag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Error Handler</a:t>
              </a:r>
            </a:p>
          </p:txBody>
        </p:sp>
        <p:sp>
          <p:nvSpPr>
            <p:cNvPr id="14" name="Flowchart: Stored Data 13"/>
            <p:cNvSpPr/>
            <p:nvPr/>
          </p:nvSpPr>
          <p:spPr bwMode="auto">
            <a:xfrm>
              <a:off x="4488326" y="3962400"/>
              <a:ext cx="1676400" cy="609600"/>
            </a:xfrm>
            <a:prstGeom prst="flowChartOnlineStorage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DTD</a:t>
              </a:r>
            </a:p>
            <a:p>
              <a:pPr>
                <a:defRPr/>
              </a:pPr>
              <a:r>
                <a:rPr lang="en-US" dirty="0"/>
                <a:t>Handler</a:t>
              </a:r>
            </a:p>
          </p:txBody>
        </p:sp>
        <p:sp>
          <p:nvSpPr>
            <p:cNvPr id="15" name="Flowchart: Stored Data 14"/>
            <p:cNvSpPr/>
            <p:nvPr/>
          </p:nvSpPr>
          <p:spPr bwMode="auto">
            <a:xfrm>
              <a:off x="4488326" y="4648200"/>
              <a:ext cx="1676400" cy="609600"/>
            </a:xfrm>
            <a:prstGeom prst="flowChartOnlineStorag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Entity</a:t>
              </a:r>
            </a:p>
            <a:p>
              <a:pPr>
                <a:defRPr/>
              </a:pPr>
              <a:r>
                <a:rPr lang="en-US" dirty="0"/>
                <a:t>Handler</a:t>
              </a:r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3429000" y="5829300"/>
            <a:ext cx="1219200" cy="989013"/>
            <a:chOff x="2888126" y="5335588"/>
            <a:chExt cx="1219200" cy="1141412"/>
          </a:xfrm>
        </p:grpSpPr>
        <p:sp>
          <p:nvSpPr>
            <p:cNvPr id="17" name="Snip Single Corner Rectangle 16"/>
            <p:cNvSpPr/>
            <p:nvPr/>
          </p:nvSpPr>
          <p:spPr bwMode="auto">
            <a:xfrm>
              <a:off x="2888126" y="5562771"/>
              <a:ext cx="1219200" cy="914229"/>
            </a:xfrm>
            <a:prstGeom prst="snip1Rect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XML Document</a:t>
              </a:r>
            </a:p>
          </p:txBody>
        </p:sp>
        <p:cxnSp>
          <p:nvCxnSpPr>
            <p:cNvPr id="21549" name="Straight Arrow Connector 27"/>
            <p:cNvCxnSpPr>
              <a:cxnSpLocks noChangeShapeType="1"/>
              <a:stCxn id="17" idx="3"/>
            </p:cNvCxnSpPr>
            <p:nvPr/>
          </p:nvCxnSpPr>
          <p:spPr bwMode="auto">
            <a:xfrm rot="5400000" flipH="1" flipV="1">
              <a:off x="3383823" y="5448697"/>
              <a:ext cx="227806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326063" y="2478088"/>
            <a:ext cx="22177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Default handlers</a:t>
            </a:r>
          </a:p>
          <a:p>
            <a:r>
              <a:rPr lang="en-US"/>
              <a:t>Or from other sources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304800" y="3162300"/>
            <a:ext cx="4640263" cy="2667000"/>
            <a:chOff x="457200" y="2896475"/>
            <a:chExt cx="4640263" cy="2667713"/>
          </a:xfrm>
        </p:grpSpPr>
        <p:cxnSp>
          <p:nvCxnSpPr>
            <p:cNvPr id="21543" name="Straight Arrow Connector 21"/>
            <p:cNvCxnSpPr>
              <a:cxnSpLocks noChangeShapeType="1"/>
              <a:stCxn id="24" idx="3"/>
              <a:endCxn id="26" idx="1"/>
            </p:cNvCxnSpPr>
            <p:nvPr/>
          </p:nvCxnSpPr>
          <p:spPr bwMode="auto">
            <a:xfrm flipV="1">
              <a:off x="2575720" y="4230332"/>
              <a:ext cx="70088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Rounded Rectangle 6"/>
            <p:cNvSpPr>
              <a:spLocks noChangeArrowheads="1"/>
            </p:cNvSpPr>
            <p:nvPr/>
          </p:nvSpPr>
          <p:spPr bwMode="auto">
            <a:xfrm>
              <a:off x="457200" y="3774598"/>
              <a:ext cx="2119313" cy="914644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dirty="0" err="1"/>
                <a:t>DocumentBuilder</a:t>
              </a:r>
              <a:r>
                <a:rPr lang="en-US" dirty="0"/>
                <a:t> Factory class</a:t>
              </a:r>
            </a:p>
          </p:txBody>
        </p:sp>
        <p:grpSp>
          <p:nvGrpSpPr>
            <p:cNvPr id="21545" name="Group 58"/>
            <p:cNvGrpSpPr>
              <a:grpSpLocks/>
            </p:cNvGrpSpPr>
            <p:nvPr/>
          </p:nvGrpSpPr>
          <p:grpSpPr bwMode="auto">
            <a:xfrm>
              <a:off x="3276600" y="2896475"/>
              <a:ext cx="1820863" cy="2667713"/>
              <a:chOff x="3276600" y="2896475"/>
              <a:chExt cx="1820863" cy="2667713"/>
            </a:xfrm>
          </p:grpSpPr>
          <p:sp>
            <p:nvSpPr>
              <p:cNvPr id="26" name="Rectangle 11"/>
              <p:cNvSpPr>
                <a:spLocks noChangeArrowheads="1"/>
              </p:cNvSpPr>
              <p:nvPr/>
            </p:nvSpPr>
            <p:spPr bwMode="auto">
              <a:xfrm>
                <a:off x="3276600" y="2896475"/>
                <a:ext cx="1820863" cy="266771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dirty="0" err="1"/>
                  <a:t>DOMParser</a:t>
                </a:r>
                <a:r>
                  <a:rPr lang="en-US" dirty="0"/>
                  <a:t> Interface</a:t>
                </a:r>
              </a:p>
            </p:txBody>
          </p:sp>
          <p:sp>
            <p:nvSpPr>
              <p:cNvPr id="21547" name="Rectangle 26"/>
              <p:cNvSpPr>
                <a:spLocks noChangeArrowheads="1"/>
              </p:cNvSpPr>
              <p:nvPr/>
            </p:nvSpPr>
            <p:spPr bwMode="auto">
              <a:xfrm>
                <a:off x="3436938" y="3506788"/>
                <a:ext cx="1516063" cy="190341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276600" y="3771900"/>
            <a:ext cx="1516063" cy="1903413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Document Builder</a:t>
            </a:r>
          </a:p>
        </p:txBody>
      </p:sp>
      <p:cxnSp>
        <p:nvCxnSpPr>
          <p:cNvPr id="29" name="Straight Arrow Connector 28"/>
          <p:cNvCxnSpPr>
            <a:cxnSpLocks noChangeShapeType="1"/>
            <a:stCxn id="28" idx="0"/>
            <a:endCxn id="21541" idx="4"/>
          </p:cNvCxnSpPr>
          <p:nvPr/>
        </p:nvCxnSpPr>
        <p:spPr bwMode="auto">
          <a:xfrm rot="5400000" flipH="1" flipV="1">
            <a:off x="3641725" y="3365500"/>
            <a:ext cx="800100" cy="12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2971800" y="1295400"/>
            <a:ext cx="1885950" cy="1676400"/>
            <a:chOff x="2971079" y="1295400"/>
            <a:chExt cx="1886237" cy="1676400"/>
          </a:xfrm>
        </p:grpSpPr>
        <p:grpSp>
          <p:nvGrpSpPr>
            <p:cNvPr id="21524" name="Group 31"/>
            <p:cNvGrpSpPr>
              <a:grpSpLocks/>
            </p:cNvGrpSpPr>
            <p:nvPr/>
          </p:nvGrpSpPr>
          <p:grpSpPr bwMode="auto">
            <a:xfrm>
              <a:off x="3809279" y="2496344"/>
              <a:ext cx="534121" cy="475456"/>
              <a:chOff x="2742479" y="2058988"/>
              <a:chExt cx="534121" cy="475456"/>
            </a:xfrm>
          </p:grpSpPr>
          <p:sp>
            <p:nvSpPr>
              <p:cNvPr id="21541" name="Oval 20"/>
              <p:cNvSpPr>
                <a:spLocks noChangeArrowheads="1"/>
              </p:cNvSpPr>
              <p:nvPr/>
            </p:nvSpPr>
            <p:spPr bwMode="auto">
              <a:xfrm>
                <a:off x="2743200" y="2058988"/>
                <a:ext cx="475456" cy="475456"/>
              </a:xfrm>
              <a:prstGeom prst="ellipse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1400"/>
              </a:p>
            </p:txBody>
          </p:sp>
          <p:sp>
            <p:nvSpPr>
              <p:cNvPr id="21542" name="TextBox 30"/>
              <p:cNvSpPr txBox="1">
                <a:spLocks noChangeArrowheads="1"/>
              </p:cNvSpPr>
              <p:nvPr/>
            </p:nvSpPr>
            <p:spPr bwMode="auto">
              <a:xfrm>
                <a:off x="2742479" y="2133600"/>
                <a:ext cx="53412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400"/>
                  <a:t>node</a:t>
                </a:r>
              </a:p>
            </p:txBody>
          </p:sp>
        </p:grpSp>
        <p:grpSp>
          <p:nvGrpSpPr>
            <p:cNvPr id="21525" name="Group 33"/>
            <p:cNvGrpSpPr>
              <a:grpSpLocks/>
            </p:cNvGrpSpPr>
            <p:nvPr/>
          </p:nvGrpSpPr>
          <p:grpSpPr bwMode="auto">
            <a:xfrm>
              <a:off x="3681706" y="1295400"/>
              <a:ext cx="534121" cy="475456"/>
              <a:chOff x="2742479" y="2058988"/>
              <a:chExt cx="534121" cy="475456"/>
            </a:xfrm>
          </p:grpSpPr>
          <p:sp>
            <p:nvSpPr>
              <p:cNvPr id="21539" name="Oval 34"/>
              <p:cNvSpPr>
                <a:spLocks noChangeArrowheads="1"/>
              </p:cNvSpPr>
              <p:nvPr/>
            </p:nvSpPr>
            <p:spPr bwMode="auto">
              <a:xfrm>
                <a:off x="2743200" y="2058988"/>
                <a:ext cx="475456" cy="475456"/>
              </a:xfrm>
              <a:prstGeom prst="ellipse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1400"/>
              </a:p>
            </p:txBody>
          </p:sp>
          <p:sp>
            <p:nvSpPr>
              <p:cNvPr id="21540" name="TextBox 35"/>
              <p:cNvSpPr txBox="1">
                <a:spLocks noChangeArrowheads="1"/>
              </p:cNvSpPr>
              <p:nvPr/>
            </p:nvSpPr>
            <p:spPr bwMode="auto">
              <a:xfrm>
                <a:off x="2742479" y="2133600"/>
                <a:ext cx="53412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400"/>
                  <a:t>node</a:t>
                </a:r>
              </a:p>
            </p:txBody>
          </p:sp>
        </p:grpSp>
        <p:grpSp>
          <p:nvGrpSpPr>
            <p:cNvPr id="21526" name="Group 36"/>
            <p:cNvGrpSpPr>
              <a:grpSpLocks/>
            </p:cNvGrpSpPr>
            <p:nvPr/>
          </p:nvGrpSpPr>
          <p:grpSpPr bwMode="auto">
            <a:xfrm>
              <a:off x="2971079" y="1295400"/>
              <a:ext cx="534121" cy="475456"/>
              <a:chOff x="2742479" y="2058988"/>
              <a:chExt cx="534121" cy="475456"/>
            </a:xfrm>
          </p:grpSpPr>
          <p:sp>
            <p:nvSpPr>
              <p:cNvPr id="21537" name="Oval 37"/>
              <p:cNvSpPr>
                <a:spLocks noChangeArrowheads="1"/>
              </p:cNvSpPr>
              <p:nvPr/>
            </p:nvSpPr>
            <p:spPr bwMode="auto">
              <a:xfrm>
                <a:off x="2743200" y="2058988"/>
                <a:ext cx="475456" cy="475456"/>
              </a:xfrm>
              <a:prstGeom prst="ellipse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1400"/>
              </a:p>
            </p:txBody>
          </p:sp>
          <p:sp>
            <p:nvSpPr>
              <p:cNvPr id="21538" name="TextBox 38"/>
              <p:cNvSpPr txBox="1">
                <a:spLocks noChangeArrowheads="1"/>
              </p:cNvSpPr>
              <p:nvPr/>
            </p:nvSpPr>
            <p:spPr bwMode="auto">
              <a:xfrm>
                <a:off x="2742479" y="2133600"/>
                <a:ext cx="53412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400"/>
                  <a:t>node</a:t>
                </a:r>
              </a:p>
            </p:txBody>
          </p:sp>
        </p:grpSp>
        <p:grpSp>
          <p:nvGrpSpPr>
            <p:cNvPr id="21527" name="Group 39"/>
            <p:cNvGrpSpPr>
              <a:grpSpLocks/>
            </p:cNvGrpSpPr>
            <p:nvPr/>
          </p:nvGrpSpPr>
          <p:grpSpPr bwMode="auto">
            <a:xfrm>
              <a:off x="4323195" y="2002631"/>
              <a:ext cx="534121" cy="475456"/>
              <a:chOff x="2742479" y="2058988"/>
              <a:chExt cx="534121" cy="475456"/>
            </a:xfrm>
          </p:grpSpPr>
          <p:sp>
            <p:nvSpPr>
              <p:cNvPr id="21535" name="Oval 40"/>
              <p:cNvSpPr>
                <a:spLocks noChangeArrowheads="1"/>
              </p:cNvSpPr>
              <p:nvPr/>
            </p:nvSpPr>
            <p:spPr bwMode="auto">
              <a:xfrm>
                <a:off x="2743200" y="2058988"/>
                <a:ext cx="475456" cy="475456"/>
              </a:xfrm>
              <a:prstGeom prst="ellipse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1400"/>
              </a:p>
            </p:txBody>
          </p:sp>
          <p:sp>
            <p:nvSpPr>
              <p:cNvPr id="21536" name="TextBox 41"/>
              <p:cNvSpPr txBox="1">
                <a:spLocks noChangeArrowheads="1"/>
              </p:cNvSpPr>
              <p:nvPr/>
            </p:nvSpPr>
            <p:spPr bwMode="auto">
              <a:xfrm>
                <a:off x="2742479" y="2133600"/>
                <a:ext cx="53412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400"/>
                  <a:t>node</a:t>
                </a:r>
              </a:p>
            </p:txBody>
          </p:sp>
        </p:grpSp>
        <p:grpSp>
          <p:nvGrpSpPr>
            <p:cNvPr id="21528" name="Group 42"/>
            <p:cNvGrpSpPr>
              <a:grpSpLocks/>
            </p:cNvGrpSpPr>
            <p:nvPr/>
          </p:nvGrpSpPr>
          <p:grpSpPr bwMode="auto">
            <a:xfrm>
              <a:off x="3352800" y="2020888"/>
              <a:ext cx="534121" cy="475456"/>
              <a:chOff x="2742479" y="2058988"/>
              <a:chExt cx="534121" cy="475456"/>
            </a:xfrm>
          </p:grpSpPr>
          <p:sp>
            <p:nvSpPr>
              <p:cNvPr id="21533" name="Oval 43"/>
              <p:cNvSpPr>
                <a:spLocks noChangeArrowheads="1"/>
              </p:cNvSpPr>
              <p:nvPr/>
            </p:nvSpPr>
            <p:spPr bwMode="auto">
              <a:xfrm>
                <a:off x="2743200" y="2058988"/>
                <a:ext cx="475456" cy="475456"/>
              </a:xfrm>
              <a:prstGeom prst="ellipse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1400"/>
              </a:p>
            </p:txBody>
          </p:sp>
          <p:sp>
            <p:nvSpPr>
              <p:cNvPr id="21534" name="TextBox 44"/>
              <p:cNvSpPr txBox="1">
                <a:spLocks noChangeArrowheads="1"/>
              </p:cNvSpPr>
              <p:nvPr/>
            </p:nvSpPr>
            <p:spPr bwMode="auto">
              <a:xfrm>
                <a:off x="2742479" y="2133600"/>
                <a:ext cx="53412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400"/>
                  <a:t>node</a:t>
                </a:r>
              </a:p>
            </p:txBody>
          </p:sp>
        </p:grpSp>
        <p:cxnSp>
          <p:nvCxnSpPr>
            <p:cNvPr id="21529" name="Straight Arrow Connector 46"/>
            <p:cNvCxnSpPr>
              <a:cxnSpLocks noChangeShapeType="1"/>
              <a:stCxn id="21541" idx="1"/>
              <a:endCxn id="21533" idx="5"/>
            </p:cNvCxnSpPr>
            <p:nvPr/>
          </p:nvCxnSpPr>
          <p:spPr bwMode="auto">
            <a:xfrm rot="16200000" flipV="1">
              <a:off x="3749860" y="2436203"/>
              <a:ext cx="139258" cy="12028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0" name="Straight Arrow Connector 48"/>
            <p:cNvCxnSpPr>
              <a:cxnSpLocks noChangeShapeType="1"/>
              <a:stCxn id="21541" idx="7"/>
              <a:endCxn id="21535" idx="3"/>
            </p:cNvCxnSpPr>
            <p:nvPr/>
          </p:nvCxnSpPr>
          <p:spPr bwMode="auto">
            <a:xfrm rot="5400000" flipH="1" flipV="1">
              <a:off x="4225929" y="2398357"/>
              <a:ext cx="157515" cy="17771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1" name="Straight Arrow Connector 51"/>
            <p:cNvCxnSpPr>
              <a:cxnSpLocks noChangeShapeType="1"/>
              <a:stCxn id="21533" idx="1"/>
              <a:endCxn id="21537" idx="4"/>
            </p:cNvCxnSpPr>
            <p:nvPr/>
          </p:nvCxnSpPr>
          <p:spPr bwMode="auto">
            <a:xfrm rot="16200000" flipV="1">
              <a:off x="3156509" y="1823876"/>
              <a:ext cx="319661" cy="21362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2" name="Straight Arrow Connector 54"/>
            <p:cNvCxnSpPr>
              <a:cxnSpLocks noChangeShapeType="1"/>
              <a:stCxn id="21533" idx="7"/>
              <a:endCxn id="21539" idx="4"/>
            </p:cNvCxnSpPr>
            <p:nvPr/>
          </p:nvCxnSpPr>
          <p:spPr bwMode="auto">
            <a:xfrm rot="5400000" flipH="1" flipV="1">
              <a:off x="3679921" y="1850284"/>
              <a:ext cx="319661" cy="16080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520" name="Rectangle 55"/>
          <p:cNvSpPr>
            <a:spLocks noChangeArrowheads="1"/>
          </p:cNvSpPr>
          <p:nvPr/>
        </p:nvSpPr>
        <p:spPr bwMode="auto">
          <a:xfrm>
            <a:off x="304800" y="4954588"/>
            <a:ext cx="18129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javax.xml.parsers</a:t>
            </a:r>
          </a:p>
          <a:p>
            <a:r>
              <a:rPr lang="en-US"/>
              <a:t>Package</a:t>
            </a:r>
          </a:p>
        </p:txBody>
      </p:sp>
      <p:sp>
        <p:nvSpPr>
          <p:cNvPr id="47" name="Explosion 1 46"/>
          <p:cNvSpPr>
            <a:spLocks noChangeArrowheads="1"/>
          </p:cNvSpPr>
          <p:nvPr/>
        </p:nvSpPr>
        <p:spPr bwMode="auto">
          <a:xfrm>
            <a:off x="3360738" y="4535488"/>
            <a:ext cx="1363662" cy="950912"/>
          </a:xfrm>
          <a:prstGeom prst="irregularSeal1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/>
              <a:t>events</a:t>
            </a:r>
          </a:p>
        </p:txBody>
      </p:sp>
      <p:sp>
        <p:nvSpPr>
          <p:cNvPr id="48" name="Flowchart: Connector 47"/>
          <p:cNvSpPr>
            <a:spLocks noChangeArrowheads="1"/>
          </p:cNvSpPr>
          <p:nvPr/>
        </p:nvSpPr>
        <p:spPr bwMode="auto">
          <a:xfrm>
            <a:off x="4191000" y="4916488"/>
            <a:ext cx="265113" cy="265112"/>
          </a:xfrm>
          <a:prstGeom prst="flowChartConnector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Flowchart: Connector 48"/>
          <p:cNvSpPr>
            <a:spLocks noChangeArrowheads="1"/>
          </p:cNvSpPr>
          <p:nvPr/>
        </p:nvSpPr>
        <p:spPr bwMode="auto">
          <a:xfrm>
            <a:off x="4191000" y="4916488"/>
            <a:ext cx="265113" cy="265112"/>
          </a:xfrm>
          <a:prstGeom prst="flowChartConnector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Rectangle 49"/>
          <p:cNvSpPr/>
          <p:nvPr/>
        </p:nvSpPr>
        <p:spPr bwMode="auto">
          <a:xfrm>
            <a:off x="7543800" y="762000"/>
            <a:ext cx="8001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JAXP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762750" y="1371600"/>
            <a:ext cx="533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7391400" y="1371600"/>
            <a:ext cx="5334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8001000" y="1371600"/>
            <a:ext cx="5334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610600" y="1371600"/>
            <a:ext cx="5334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</a:t>
            </a:r>
          </a:p>
        </p:txBody>
      </p:sp>
      <p:cxnSp>
        <p:nvCxnSpPr>
          <p:cNvPr id="55" name="Straight Arrow Connector 54"/>
          <p:cNvCxnSpPr>
            <a:stCxn id="50" idx="2"/>
            <a:endCxn id="51" idx="0"/>
          </p:cNvCxnSpPr>
          <p:nvPr/>
        </p:nvCxnSpPr>
        <p:spPr bwMode="auto">
          <a:xfrm flipH="1">
            <a:off x="7029450" y="1066800"/>
            <a:ext cx="9144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50" idx="2"/>
            <a:endCxn id="52" idx="0"/>
          </p:cNvCxnSpPr>
          <p:nvPr/>
        </p:nvCxnSpPr>
        <p:spPr bwMode="auto">
          <a:xfrm flipH="1">
            <a:off x="7658100" y="1066800"/>
            <a:ext cx="28575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50" idx="2"/>
            <a:endCxn id="53" idx="0"/>
          </p:cNvCxnSpPr>
          <p:nvPr/>
        </p:nvCxnSpPr>
        <p:spPr bwMode="auto">
          <a:xfrm>
            <a:off x="7943850" y="1066800"/>
            <a:ext cx="32385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50" idx="2"/>
            <a:endCxn id="54" idx="0"/>
          </p:cNvCxnSpPr>
          <p:nvPr/>
        </p:nvCxnSpPr>
        <p:spPr bwMode="auto">
          <a:xfrm>
            <a:off x="7943850" y="1066800"/>
            <a:ext cx="93345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ounded Rectangle 58"/>
          <p:cNvSpPr/>
          <p:nvPr/>
        </p:nvSpPr>
        <p:spPr bwMode="auto">
          <a:xfrm>
            <a:off x="6309520" y="1828800"/>
            <a:ext cx="700880" cy="304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SAX</a:t>
            </a:r>
          </a:p>
        </p:txBody>
      </p:sp>
      <p:sp>
        <p:nvSpPr>
          <p:cNvPr id="60" name="Rounded Rectangle 59"/>
          <p:cNvSpPr/>
          <p:nvPr/>
        </p:nvSpPr>
        <p:spPr bwMode="auto">
          <a:xfrm>
            <a:off x="7071520" y="1828800"/>
            <a:ext cx="700880" cy="30480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DOM</a:t>
            </a:r>
          </a:p>
        </p:txBody>
      </p:sp>
      <p:cxnSp>
        <p:nvCxnSpPr>
          <p:cNvPr id="61" name="Straight Arrow Connector 60"/>
          <p:cNvCxnSpPr>
            <a:stCxn id="51" idx="2"/>
            <a:endCxn id="59" idx="0"/>
          </p:cNvCxnSpPr>
          <p:nvPr/>
        </p:nvCxnSpPr>
        <p:spPr bwMode="auto">
          <a:xfrm flipH="1">
            <a:off x="6659960" y="1676400"/>
            <a:ext cx="36949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51" idx="2"/>
            <a:endCxn id="60" idx="0"/>
          </p:cNvCxnSpPr>
          <p:nvPr/>
        </p:nvCxnSpPr>
        <p:spPr bwMode="auto">
          <a:xfrm>
            <a:off x="7029450" y="1676400"/>
            <a:ext cx="39251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-0.02414 -2.22222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59019E-7 L 0.17101 -0.13044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42" y="-65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59019E-7 L 0.17101 -0.03053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42" y="-15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9" grpId="0"/>
      <p:bldP spid="28" grpId="0" animBg="1"/>
      <p:bldP spid="47" grpId="0" animBg="1"/>
      <p:bldP spid="48" grpId="0" animBg="1"/>
      <p:bldP spid="48" grpId="1" animBg="1"/>
      <p:bldP spid="49" grpId="0" animBg="1"/>
      <p:bldP spid="49" grpId="1" animBg="1"/>
      <p:bldP spid="6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287AEE5-1C0C-4476-BF79-5A99D827EDA2}" type="slidenum">
              <a:rPr lang="en-US" smtClean="0">
                <a:solidFill>
                  <a:schemeClr val="tx2"/>
                </a:solidFill>
              </a:rPr>
              <a:pPr/>
              <a:t>24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XPath: XML Path vs File System Path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269288" cy="5029200"/>
          </a:xfrm>
        </p:spPr>
        <p:txBody>
          <a:bodyPr/>
          <a:lstStyle/>
          <a:p>
            <a:pPr eaLnBrk="1" hangingPunct="1">
              <a:lnSpc>
                <a:spcPct val="106000"/>
              </a:lnSpc>
            </a:pPr>
            <a:r>
              <a:rPr lang="en-US" sz="2400" smtClean="0"/>
              <a:t>XPath, short for </a:t>
            </a:r>
            <a:r>
              <a:rPr lang="en-US" sz="2400" i="1" smtClean="0"/>
              <a:t>XML Path Language, </a:t>
            </a:r>
            <a:r>
              <a:rPr lang="en-US" sz="2400" smtClean="0"/>
              <a:t>is a language for addressing parts of an XML document. </a:t>
            </a:r>
          </a:p>
          <a:p>
            <a:pPr algn="just" eaLnBrk="1" hangingPunct="1">
              <a:lnSpc>
                <a:spcPct val="106000"/>
              </a:lnSpc>
            </a:pPr>
            <a:r>
              <a:rPr lang="en-US" sz="2400" smtClean="0"/>
              <a:t>In a file system, a path</a:t>
            </a:r>
          </a:p>
          <a:p>
            <a:pPr algn="just" eaLnBrk="1" hangingPunct="1">
              <a:lnSpc>
                <a:spcPct val="106000"/>
              </a:lnSpc>
              <a:buFont typeface="Wingdings" pitchFamily="2" charset="2"/>
              <a:buNone/>
            </a:pPr>
            <a:r>
              <a:rPr lang="en-US" sz="2400" smtClean="0"/>
              <a:t>	\Courses\CSE445\Assignments </a:t>
            </a:r>
          </a:p>
          <a:p>
            <a:pPr algn="just" eaLnBrk="1" hangingPunct="1">
              <a:lnSpc>
                <a:spcPct val="106000"/>
              </a:lnSpc>
              <a:buFont typeface="Wingdings" pitchFamily="2" charset="2"/>
              <a:buNone/>
            </a:pPr>
            <a:r>
              <a:rPr lang="en-US" sz="2400" smtClean="0"/>
              <a:t>	identifies the Assignments subdirectory of the directory’s CSE445, which is a subdirectory of the root directory Courses.</a:t>
            </a:r>
          </a:p>
          <a:p>
            <a:pPr algn="just" eaLnBrk="1" hangingPunct="1">
              <a:lnSpc>
                <a:spcPct val="106000"/>
              </a:lnSpc>
            </a:pPr>
            <a:r>
              <a:rPr lang="en-US" sz="2400" smtClean="0"/>
              <a:t>In an XML document, /Courses/Course identifies all elements named </a:t>
            </a:r>
            <a:r>
              <a:rPr lang="en-US" sz="2400" i="1" smtClean="0"/>
              <a:t>Course </a:t>
            </a:r>
            <a:r>
              <a:rPr lang="en-US" sz="2400" smtClean="0"/>
              <a:t>that are children of the root element </a:t>
            </a:r>
            <a:r>
              <a:rPr lang="en-US" sz="2400" i="1" smtClean="0"/>
              <a:t>Courses. </a:t>
            </a:r>
          </a:p>
          <a:p>
            <a:pPr algn="just" eaLnBrk="1" hangingPunct="1">
              <a:lnSpc>
                <a:spcPct val="106000"/>
              </a:lnSpc>
            </a:pPr>
            <a:r>
              <a:rPr lang="en-US" sz="2400" smtClean="0"/>
              <a:t>“/Courses/Course” is an XPath expression. </a:t>
            </a:r>
          </a:p>
          <a:p>
            <a:pPr algn="just" eaLnBrk="1" hangingPunct="1">
              <a:lnSpc>
                <a:spcPct val="106000"/>
              </a:lnSpc>
            </a:pPr>
            <a:r>
              <a:rPr lang="en-US" sz="2400" smtClean="0"/>
              <a:t>XPath expressions are fully described in the XPath specification found at </a:t>
            </a:r>
            <a:r>
              <a:rPr lang="en-US" sz="2400" i="1" smtClean="0"/>
              <a:t>http://www.w3.org/TR/xpath.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943B5B1-3139-4190-86AA-4BF62CAE9EF9}" type="slidenum">
              <a:rPr lang="en-US" smtClean="0">
                <a:solidFill>
                  <a:schemeClr val="tx2"/>
                </a:solidFill>
              </a:rPr>
              <a:pPr/>
              <a:t>25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XPath Basics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269288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b="1" dirty="0" smtClean="0"/>
              <a:t>Nodes</a:t>
            </a:r>
            <a:r>
              <a:rPr lang="en-US" sz="2000" dirty="0" smtClean="0"/>
              <a:t>: In </a:t>
            </a:r>
            <a:r>
              <a:rPr lang="en-US" sz="2000" dirty="0" err="1" smtClean="0"/>
              <a:t>XPath</a:t>
            </a:r>
            <a:r>
              <a:rPr lang="en-US" sz="2000" dirty="0" smtClean="0"/>
              <a:t>, a document is represented as a tree of nodes. A node can be an element, an attribute, or content which is text, and thus, we have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Element nodes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Attribute nodes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Text nodes, the content text of an element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An </a:t>
            </a:r>
            <a:r>
              <a:rPr lang="en-US" sz="2000" dirty="0" err="1" smtClean="0"/>
              <a:t>XPath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00FF"/>
                </a:solidFill>
              </a:rPr>
              <a:t>expression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smtClean="0"/>
              <a:t>is a </a:t>
            </a:r>
            <a:r>
              <a:rPr lang="en-US" sz="2000" dirty="0" smtClean="0">
                <a:solidFill>
                  <a:srgbClr val="0000FF"/>
                </a:solidFill>
              </a:rPr>
              <a:t>path</a:t>
            </a:r>
            <a:r>
              <a:rPr lang="en-US" sz="2000" dirty="0" smtClean="0"/>
              <a:t> from one part of the document to another part of a document;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An expression consists of a sequence of nodes, </a:t>
            </a:r>
            <a:r>
              <a:rPr lang="en-US" sz="2000" b="1" dirty="0" smtClean="0"/>
              <a:t>functions</a:t>
            </a:r>
            <a:r>
              <a:rPr lang="en-US" sz="2000" dirty="0" smtClean="0"/>
              <a:t>, function return </a:t>
            </a:r>
            <a:r>
              <a:rPr lang="en-US" sz="2000" b="1" dirty="0" smtClean="0"/>
              <a:t>values</a:t>
            </a:r>
            <a:r>
              <a:rPr lang="en-US" sz="2000" dirty="0" smtClean="0"/>
              <a:t>, and </a:t>
            </a:r>
            <a:r>
              <a:rPr lang="en-US" sz="2000" b="1" dirty="0" smtClean="0"/>
              <a:t>variables</a:t>
            </a:r>
            <a:r>
              <a:rPr lang="en-US" sz="2000" dirty="0" smtClean="0"/>
              <a:t> (which hold values of nodes and functions).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The value at the termination point of an expression is the </a:t>
            </a:r>
            <a:r>
              <a:rPr lang="en-US" sz="2000" dirty="0" smtClean="0">
                <a:solidFill>
                  <a:srgbClr val="0000FF"/>
                </a:solidFill>
              </a:rPr>
              <a:t>value of expression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The value of an expression can be one of the four </a:t>
            </a:r>
            <a:r>
              <a:rPr lang="en-US" sz="2000" dirty="0" err="1" smtClean="0"/>
              <a:t>XPath</a:t>
            </a:r>
            <a:r>
              <a:rPr lang="en-US" sz="2000" dirty="0" smtClean="0"/>
              <a:t> data types: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Node-set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Boolean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Number: including both integer and floating-point numbers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String of Unicode characters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4A4812-6051-46B9-AA64-CC3C93D38982}" type="slidenum">
              <a:rPr lang="en-US" smtClean="0">
                <a:solidFill>
                  <a:schemeClr val="tx2"/>
                </a:solidFill>
              </a:rPr>
              <a:pPr/>
              <a:t>26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XPath Expressions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269288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The most common type of expression is the </a:t>
            </a:r>
            <a:r>
              <a:rPr lang="en-US" sz="2000" i="1" dirty="0" smtClean="0"/>
              <a:t>location path.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/Courses/Course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which evaluates </a:t>
            </a:r>
            <a:r>
              <a:rPr lang="en-US" sz="2000" dirty="0" smtClean="0"/>
              <a:t>to all Course</a:t>
            </a:r>
            <a:r>
              <a:rPr lang="en-US" sz="2000" i="1" dirty="0" smtClean="0"/>
              <a:t> </a:t>
            </a:r>
            <a:r>
              <a:rPr lang="en-US" sz="2000" dirty="0" smtClean="0"/>
              <a:t>elements that are children of a root element named </a:t>
            </a:r>
            <a:r>
              <a:rPr lang="en-US" sz="2000" i="1" dirty="0" smtClean="0"/>
              <a:t>Courses.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/Courses/Course/</a:t>
            </a:r>
            <a:r>
              <a:rPr lang="en-US" sz="2000" dirty="0" smtClean="0">
                <a:solidFill>
                  <a:schemeClr val="folHlink"/>
                </a:solidFill>
              </a:rPr>
              <a:t>@</a:t>
            </a:r>
            <a:r>
              <a:rPr lang="en-US" sz="2000" dirty="0" smtClean="0"/>
              <a:t>Image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which </a:t>
            </a:r>
            <a:r>
              <a:rPr lang="en-US" sz="2000" dirty="0"/>
              <a:t>evaluates </a:t>
            </a:r>
            <a:r>
              <a:rPr lang="en-US" sz="2000" dirty="0" smtClean="0"/>
              <a:t>to all attributes (not elements) named </a:t>
            </a:r>
            <a:r>
              <a:rPr lang="en-US" sz="2000" i="1" dirty="0" smtClean="0"/>
              <a:t>Image </a:t>
            </a:r>
            <a:r>
              <a:rPr lang="en-US" sz="2000" dirty="0" smtClean="0"/>
              <a:t>that belong to </a:t>
            </a:r>
            <a:r>
              <a:rPr lang="en-US" sz="2000" i="1" dirty="0" smtClean="0"/>
              <a:t>Course </a:t>
            </a:r>
            <a:r>
              <a:rPr lang="en-US" sz="2000" dirty="0" smtClean="0"/>
              <a:t>elements that in turn are children of the root element </a:t>
            </a:r>
            <a:r>
              <a:rPr lang="en-US" sz="2000" i="1" dirty="0" smtClean="0"/>
              <a:t>Courses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The next expression evaluates to all </a:t>
            </a:r>
            <a:r>
              <a:rPr lang="en-US" sz="2000" i="1" dirty="0" smtClean="0"/>
              <a:t>Course </a:t>
            </a:r>
            <a:r>
              <a:rPr lang="en-US" sz="2000" dirty="0" smtClean="0"/>
              <a:t>elements anywhere in the document: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dirty="0" smtClean="0"/>
              <a:t>//Course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The // prefix is extremely useful for locating elements in a document regardless of where they are positioned.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err="1" smtClean="0"/>
              <a:t>XPath</a:t>
            </a:r>
            <a:r>
              <a:rPr lang="en-US" sz="2000" dirty="0" smtClean="0"/>
              <a:t> also supports </a:t>
            </a:r>
            <a:r>
              <a:rPr lang="en-US" sz="2000" dirty="0" smtClean="0">
                <a:solidFill>
                  <a:srgbClr val="0000FF"/>
                </a:solidFill>
              </a:rPr>
              <a:t>wildcards</a:t>
            </a:r>
            <a:r>
              <a:rPr lang="en-US" sz="2000" dirty="0" smtClean="0"/>
              <a:t>.</a:t>
            </a:r>
            <a:endParaRPr lang="en-US" sz="2000" i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	/Courses/</a:t>
            </a:r>
            <a:r>
              <a:rPr lang="en-US" sz="2000" dirty="0" smtClean="0">
                <a:solidFill>
                  <a:srgbClr val="0000FF"/>
                </a:solidFill>
              </a:rPr>
              <a:t>*</a:t>
            </a:r>
            <a:r>
              <a:rPr lang="en-US" sz="2000" dirty="0" smtClean="0"/>
              <a:t>	Select all child elements of the element named Courses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	 /Courses /Course/@</a:t>
            </a:r>
            <a:r>
              <a:rPr lang="en-US" sz="2000" dirty="0" smtClean="0">
                <a:solidFill>
                  <a:srgbClr val="0000FF"/>
                </a:solidFill>
              </a:rPr>
              <a:t>*</a:t>
            </a:r>
            <a:r>
              <a:rPr lang="en-US" sz="2000" dirty="0" smtClean="0"/>
              <a:t>	Select all attributes belong to Course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Use “.” and “..” for current and parent directory, respectively, just like DOS / UNIX.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314706-B93A-4916-8BCD-E98C5C57833F}" type="slidenum">
              <a:rPr lang="en-US" smtClean="0">
                <a:solidFill>
                  <a:schemeClr val="tx2"/>
                </a:solidFill>
              </a:rPr>
              <a:pPr/>
              <a:t>27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XPath Functions (incomplete list)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74088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Node-set Functions</a:t>
            </a:r>
            <a:r>
              <a:rPr lang="en-US" sz="2000" i="1" dirty="0" smtClean="0"/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number count(node-set);</a:t>
            </a:r>
            <a:r>
              <a:rPr lang="en-US" sz="2000" dirty="0" smtClean="0">
                <a:solidFill>
                  <a:srgbClr val="0000FF"/>
                </a:solidFill>
              </a:rPr>
              <a:t>  </a:t>
            </a:r>
            <a:r>
              <a:rPr lang="en-US" sz="2000" dirty="0" smtClean="0"/>
              <a:t>// Return the number of items in the node-set</a:t>
            </a:r>
          </a:p>
          <a:p>
            <a:pPr lvl="1"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node-set id(</a:t>
            </a:r>
            <a:r>
              <a:rPr lang="en-US" sz="2000" i="1" dirty="0" err="1" smtClean="0">
                <a:solidFill>
                  <a:srgbClr val="0000FF"/>
                </a:solidFill>
              </a:rPr>
              <a:t>arg</a:t>
            </a:r>
            <a:r>
              <a:rPr lang="en-US" sz="2000" i="1" dirty="0" smtClean="0">
                <a:solidFill>
                  <a:srgbClr val="0000FF"/>
                </a:solidFill>
              </a:rPr>
              <a:t>); </a:t>
            </a:r>
            <a:r>
              <a:rPr lang="en-US" sz="2000" dirty="0" smtClean="0"/>
              <a:t>// Select elements (node set) by the unique ID of arg.</a:t>
            </a:r>
          </a:p>
          <a:p>
            <a:pPr lvl="1"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number position();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smtClean="0"/>
              <a:t>// Returns the index of the node within the parent.</a:t>
            </a:r>
          </a:p>
          <a:p>
            <a:pPr>
              <a:defRPr/>
            </a:pPr>
            <a:r>
              <a:rPr lang="en-US" sz="2000" dirty="0" smtClean="0"/>
              <a:t>String Functions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number string-length(string);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smtClean="0"/>
              <a:t>// Return string length</a:t>
            </a:r>
            <a:endParaRPr lang="en-US" sz="2000" i="1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string </a:t>
            </a:r>
            <a:r>
              <a:rPr lang="en-US" sz="2000" i="1" dirty="0" err="1" smtClean="0">
                <a:solidFill>
                  <a:srgbClr val="0000FF"/>
                </a:solidFill>
              </a:rPr>
              <a:t>concat</a:t>
            </a:r>
            <a:r>
              <a:rPr lang="en-US" sz="2000" i="1" dirty="0" smtClean="0">
                <a:solidFill>
                  <a:srgbClr val="0000FF"/>
                </a:solidFill>
              </a:rPr>
              <a:t>(string, string, string*); </a:t>
            </a:r>
            <a:r>
              <a:rPr lang="en-US" sz="2000" dirty="0" smtClean="0"/>
              <a:t>// Returns the concatenation of multiple strings.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string substring(string, number, number?);</a:t>
            </a:r>
            <a:r>
              <a:rPr lang="en-US" sz="2000" i="1" dirty="0" smtClean="0"/>
              <a:t> </a:t>
            </a:r>
            <a:r>
              <a:rPr lang="en-US" sz="2000" dirty="0" smtClean="0"/>
              <a:t>// Returns substring starting at the position specified in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argument and the length specified in the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argument. If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argument not specified, it returns the substring to the end.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Boolean Functions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boolean </a:t>
            </a:r>
            <a:r>
              <a:rPr lang="en-US" sz="2000" i="1" dirty="0" err="1" smtClean="0">
                <a:solidFill>
                  <a:srgbClr val="0000FF"/>
                </a:solidFill>
              </a:rPr>
              <a:t>boolean</a:t>
            </a:r>
            <a:r>
              <a:rPr lang="en-US" sz="2000" i="1" dirty="0" smtClean="0">
                <a:solidFill>
                  <a:srgbClr val="0000FF"/>
                </a:solidFill>
              </a:rPr>
              <a:t>(</a:t>
            </a:r>
            <a:r>
              <a:rPr lang="en-US" sz="2000" i="1" dirty="0" err="1" smtClean="0">
                <a:solidFill>
                  <a:srgbClr val="0000FF"/>
                </a:solidFill>
              </a:rPr>
              <a:t>arg</a:t>
            </a:r>
            <a:r>
              <a:rPr lang="en-US" sz="2000" i="1" dirty="0" smtClean="0">
                <a:solidFill>
                  <a:srgbClr val="0000FF"/>
                </a:solidFill>
              </a:rPr>
              <a:t>); </a:t>
            </a:r>
            <a:r>
              <a:rPr lang="en-US" sz="2000" dirty="0" smtClean="0"/>
              <a:t>// convert </a:t>
            </a:r>
            <a:r>
              <a:rPr lang="en-US" sz="2000" dirty="0" err="1" smtClean="0"/>
              <a:t>arg</a:t>
            </a:r>
            <a:r>
              <a:rPr lang="en-US" sz="2000" dirty="0" smtClean="0"/>
              <a:t> to boolean, e.g., If </a:t>
            </a:r>
            <a:r>
              <a:rPr lang="en-US" sz="2000" dirty="0" err="1" smtClean="0"/>
              <a:t>arg</a:t>
            </a:r>
            <a:r>
              <a:rPr lang="en-US" sz="2000" dirty="0" smtClean="0"/>
              <a:t> is a non-empty node-set, it is converted to true, otherwise, to false.</a:t>
            </a:r>
          </a:p>
          <a:p>
            <a:pPr lvl="1"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boolean not(boolean ); </a:t>
            </a:r>
            <a:r>
              <a:rPr lang="en-US" sz="2000" dirty="0" smtClean="0"/>
              <a:t>// Returns true if argument is false, otherwise false.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000" dirty="0" smtClean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F1E17E-B638-4769-8490-FC1F8968DAB6}" type="slidenum">
              <a:rPr lang="en-US" smtClean="0">
                <a:solidFill>
                  <a:schemeClr val="tx2"/>
                </a:solidFill>
              </a:rPr>
              <a:pPr/>
              <a:t>28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Apply </a:t>
            </a:r>
            <a:r>
              <a:rPr lang="en-US" dirty="0" err="1" smtClean="0"/>
              <a:t>XPath</a:t>
            </a:r>
            <a:r>
              <a:rPr lang="en-US" dirty="0" smtClean="0"/>
              <a:t> for Extracting Data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269288" cy="5181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dirty="0" smtClean="0">
                <a:solidFill>
                  <a:srgbClr val="0000FF"/>
                </a:solidFill>
              </a:rPr>
              <a:t>Expressions</a:t>
            </a:r>
            <a:r>
              <a:rPr lang="en-US" dirty="0" smtClean="0"/>
              <a:t> are the building blocks of </a:t>
            </a:r>
            <a:r>
              <a:rPr lang="en-US" dirty="0" err="1" smtClean="0"/>
              <a:t>XPath</a:t>
            </a:r>
            <a:r>
              <a:rPr lang="en-US" dirty="0" smtClean="0"/>
              <a:t> programs. </a:t>
            </a:r>
            <a:endParaRPr lang="en-US" i="1" dirty="0" smtClean="0"/>
          </a:p>
          <a:p>
            <a:pPr eaLnBrk="1" hangingPunct="1">
              <a:lnSpc>
                <a:spcPct val="110000"/>
              </a:lnSpc>
            </a:pPr>
            <a:r>
              <a:rPr lang="en-US" dirty="0" err="1" smtClean="0"/>
              <a:t>XPath</a:t>
            </a:r>
            <a:r>
              <a:rPr lang="en-US" dirty="0" smtClean="0"/>
              <a:t> can be used to extract data from an XML file. 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 smtClean="0"/>
              <a:t>Used in this way, </a:t>
            </a:r>
            <a:r>
              <a:rPr lang="en-US" dirty="0" err="1" smtClean="0"/>
              <a:t>XPath</a:t>
            </a:r>
            <a:r>
              <a:rPr lang="en-US" dirty="0" smtClean="0"/>
              <a:t> becomes a </a:t>
            </a:r>
            <a:r>
              <a:rPr lang="en-US" dirty="0" smtClean="0">
                <a:solidFill>
                  <a:srgbClr val="0000FF"/>
                </a:solidFill>
              </a:rPr>
              <a:t>query language </a:t>
            </a:r>
            <a:r>
              <a:rPr lang="en-US" dirty="0" smtClean="0"/>
              <a:t>— the XML equivalent of SQL. 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 smtClean="0"/>
              <a:t>The W3C has developed an official XML query language called XQuery </a:t>
            </a:r>
            <a:r>
              <a:rPr lang="en-US" i="1" dirty="0" smtClean="0"/>
              <a:t>(</a:t>
            </a:r>
            <a:r>
              <a:rPr lang="en-US" dirty="0"/>
              <a:t>http://www.w3.org/TR/xquery/</a:t>
            </a:r>
            <a:r>
              <a:rPr lang="en-US" i="1" dirty="0" smtClean="0"/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 err="1" smtClean="0"/>
              <a:t>XPath</a:t>
            </a:r>
            <a:r>
              <a:rPr lang="en-US" dirty="0" smtClean="0"/>
              <a:t> is a part of the more powerful XQuery language. 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 err="1" smtClean="0"/>
              <a:t>XPath</a:t>
            </a:r>
            <a:r>
              <a:rPr lang="en-US" dirty="0" smtClean="0"/>
              <a:t> further discussed in Text part 2 with XQuery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D8530E-FE85-436A-A6B6-C8FB86645668}" type="slidenum">
              <a:rPr lang="en-US" smtClean="0">
                <a:solidFill>
                  <a:schemeClr val="tx2"/>
                </a:solidFill>
              </a:rPr>
              <a:pPr/>
              <a:t>29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XPath Classes Using Framework Class Library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74088" cy="4608513"/>
          </a:xfrm>
        </p:spPr>
        <p:txBody>
          <a:bodyPr/>
          <a:lstStyle/>
          <a:p>
            <a:pPr eaLnBrk="1" hangingPunct="1"/>
            <a:r>
              <a:rPr lang="en-US" i="1" dirty="0" err="1" smtClean="0"/>
              <a:t>System.Xml.XPath</a:t>
            </a:r>
            <a:r>
              <a:rPr lang="en-US" i="1" dirty="0" smtClean="0"/>
              <a:t> </a:t>
            </a:r>
            <a:r>
              <a:rPr lang="en-US" dirty="0" smtClean="0"/>
              <a:t>namespace contains classes for putting </a:t>
            </a:r>
            <a:r>
              <a:rPr lang="en-US" dirty="0" err="1" smtClean="0"/>
              <a:t>XPath</a:t>
            </a:r>
            <a:r>
              <a:rPr lang="en-US" dirty="0" smtClean="0"/>
              <a:t> to work in managed applications: </a:t>
            </a:r>
          </a:p>
          <a:p>
            <a:pPr lvl="1" eaLnBrk="1" hangingPunct="1"/>
            <a:r>
              <a:rPr lang="en-US" i="1" dirty="0" err="1" smtClean="0"/>
              <a:t>XPathDocument</a:t>
            </a:r>
            <a:r>
              <a:rPr lang="en-US" i="1" dirty="0" smtClean="0"/>
              <a:t> </a:t>
            </a:r>
            <a:r>
              <a:rPr lang="en-US" dirty="0" smtClean="0"/>
              <a:t>creates an </a:t>
            </a:r>
            <a:r>
              <a:rPr lang="en-US" dirty="0" err="1" smtClean="0"/>
              <a:t>XPath</a:t>
            </a:r>
            <a:r>
              <a:rPr lang="en-US" dirty="0" smtClean="0"/>
              <a:t> document from an XML documents; which is based on DOM model: </a:t>
            </a:r>
            <a:r>
              <a:rPr lang="en-US" dirty="0" smtClean="0">
                <a:solidFill>
                  <a:srgbClr val="0000FF"/>
                </a:solidFill>
              </a:rPr>
              <a:t>The entire XML file is loaded into memory for queries</a:t>
            </a:r>
            <a:r>
              <a:rPr lang="en-US" dirty="0" smtClean="0">
                <a:solidFill>
                  <a:srgbClr val="0000FF"/>
                </a:solidFill>
              </a:rPr>
              <a:t>. </a:t>
            </a:r>
            <a:r>
              <a:rPr lang="en-US" dirty="0"/>
              <a:t>XQuery </a:t>
            </a:r>
            <a:r>
              <a:rPr lang="en-US" dirty="0" smtClean="0"/>
              <a:t>does not load the entire document.</a:t>
            </a:r>
            <a:endParaRPr lang="en-US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en-US" i="1" dirty="0" err="1" smtClean="0"/>
              <a:t>XPathNavigator</a:t>
            </a:r>
            <a:r>
              <a:rPr lang="en-US" i="1" dirty="0" smtClean="0"/>
              <a:t> </a:t>
            </a:r>
            <a:r>
              <a:rPr lang="en-US" dirty="0" smtClean="0"/>
              <a:t>provides a mechanism for performing </a:t>
            </a:r>
            <a:r>
              <a:rPr lang="en-US" dirty="0" err="1" smtClean="0"/>
              <a:t>XPath</a:t>
            </a:r>
            <a:r>
              <a:rPr lang="en-US" dirty="0" smtClean="0"/>
              <a:t> queries; </a:t>
            </a:r>
          </a:p>
          <a:p>
            <a:pPr lvl="1" eaLnBrk="1" hangingPunct="1"/>
            <a:r>
              <a:rPr lang="en-US" i="1" dirty="0" err="1" smtClean="0"/>
              <a:t>XPathNodeIterator</a:t>
            </a:r>
            <a:r>
              <a:rPr lang="en-US" i="1" dirty="0" smtClean="0"/>
              <a:t> </a:t>
            </a:r>
            <a:r>
              <a:rPr lang="en-US" dirty="0" smtClean="0"/>
              <a:t>represents node sets generated by </a:t>
            </a:r>
            <a:r>
              <a:rPr lang="en-US" dirty="0" err="1" smtClean="0"/>
              <a:t>XPath</a:t>
            </a:r>
            <a:r>
              <a:rPr lang="en-US" dirty="0" smtClean="0"/>
              <a:t> queries and lets you iterate over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FF828EF-E394-44ED-A004-2D0136A135C6}" type="slidenum">
              <a:rPr lang="en-US" smtClean="0">
                <a:solidFill>
                  <a:schemeClr val="tx2"/>
                </a:solidFill>
              </a:rPr>
              <a:pPr/>
              <a:t>3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001000" cy="623888"/>
          </a:xfrm>
        </p:spPr>
        <p:txBody>
          <a:bodyPr/>
          <a:lstStyle/>
          <a:p>
            <a:pPr eaLnBrk="1" hangingPunct="1"/>
            <a:r>
              <a:rPr lang="en-US" smtClean="0"/>
              <a:t>Using SAX Model: the </a:t>
            </a:r>
            <a:r>
              <a:rPr lang="en-US" i="1" smtClean="0">
                <a:solidFill>
                  <a:schemeClr val="folHlink"/>
                </a:solidFill>
              </a:rPr>
              <a:t>XmlTextReader</a:t>
            </a:r>
            <a:r>
              <a:rPr lang="en-US" i="1" smtClean="0"/>
              <a:t> </a:t>
            </a:r>
            <a:r>
              <a:rPr lang="en-US" smtClean="0"/>
              <a:t>Class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74088" cy="5486400"/>
          </a:xfrm>
        </p:spPr>
        <p:txBody>
          <a:bodyPr/>
          <a:lstStyle/>
          <a:p>
            <a:pPr eaLnBrk="1" hangingPunct="1"/>
            <a:r>
              <a:rPr lang="en-US" sz="2400" i="1" dirty="0" err="1" smtClean="0">
                <a:solidFill>
                  <a:srgbClr val="0000FF"/>
                </a:solidFill>
              </a:rPr>
              <a:t>XmlDocument</a:t>
            </a:r>
            <a:r>
              <a:rPr lang="en-US" sz="2400" i="1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allows you to move backwards, forwards, and sideways, and make changes in a in-memory document tree. </a:t>
            </a:r>
          </a:p>
          <a:p>
            <a:pPr eaLnBrk="1" hangingPunct="1"/>
            <a:r>
              <a:rPr lang="en-US" sz="2400" dirty="0" smtClean="0"/>
              <a:t>If you want simply to read XML and are less interested in the structure than its contents, you can use </a:t>
            </a:r>
            <a:r>
              <a:rPr lang="en-US" sz="2400" i="1" dirty="0" err="1" smtClean="0">
                <a:solidFill>
                  <a:srgbClr val="0000FF"/>
                </a:solidFill>
              </a:rPr>
              <a:t>XmlTextReader</a:t>
            </a:r>
            <a:r>
              <a:rPr lang="en-US" sz="2400" i="1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class. </a:t>
            </a:r>
          </a:p>
          <a:p>
            <a:pPr eaLnBrk="1" hangingPunct="1"/>
            <a:r>
              <a:rPr lang="en-US" sz="2400" i="1" dirty="0" err="1" smtClean="0"/>
              <a:t>XmlTextReader</a:t>
            </a:r>
            <a:r>
              <a:rPr lang="en-US" sz="2400" i="1" dirty="0" smtClean="0"/>
              <a:t>, </a:t>
            </a:r>
            <a:r>
              <a:rPr lang="en-US" sz="2400" dirty="0" smtClean="0"/>
              <a:t>which, like </a:t>
            </a:r>
            <a:r>
              <a:rPr lang="en-US" sz="2400" i="1" dirty="0" err="1" smtClean="0"/>
              <a:t>XmlDocument</a:t>
            </a:r>
            <a:r>
              <a:rPr lang="en-US" sz="2400" i="1" dirty="0" smtClean="0"/>
              <a:t>, </a:t>
            </a:r>
            <a:r>
              <a:rPr lang="en-US" sz="2400" dirty="0" smtClean="0"/>
              <a:t>belongs to the </a:t>
            </a:r>
            <a:r>
              <a:rPr lang="en-US" sz="2400" i="1" dirty="0" err="1" smtClean="0"/>
              <a:t>System.Xml</a:t>
            </a:r>
            <a:r>
              <a:rPr lang="en-US" sz="2400" i="1" dirty="0" smtClean="0"/>
              <a:t> </a:t>
            </a:r>
            <a:r>
              <a:rPr lang="en-US" sz="2400" dirty="0" smtClean="0"/>
              <a:t>namespace, provides a fast, forward-only, read-only interface to XML documents. </a:t>
            </a:r>
          </a:p>
          <a:p>
            <a:pPr eaLnBrk="1" hangingPunct="1"/>
            <a:r>
              <a:rPr lang="en-US" sz="2400" dirty="0" smtClean="0"/>
              <a:t>It is stream-based, just like reading a text file. It is </a:t>
            </a:r>
            <a:r>
              <a:rPr lang="en-US" sz="2400" dirty="0" smtClean="0">
                <a:solidFill>
                  <a:srgbClr val="0000FF"/>
                </a:solidFill>
              </a:rPr>
              <a:t>more memory-efficient</a:t>
            </a:r>
            <a:r>
              <a:rPr lang="en-US" sz="2400" dirty="0" smtClean="0"/>
              <a:t> than </a:t>
            </a:r>
            <a:r>
              <a:rPr lang="en-US" sz="2400" i="1" dirty="0" smtClean="0"/>
              <a:t>XmlDocument</a:t>
            </a:r>
            <a:r>
              <a:rPr lang="en-US" sz="2400" dirty="0" smtClean="0"/>
              <a:t>, because it does not read the entire document into memory at one time, … but maybe </a:t>
            </a:r>
            <a:r>
              <a:rPr lang="en-US" sz="2400" dirty="0" smtClean="0">
                <a:solidFill>
                  <a:srgbClr val="0000FF"/>
                </a:solidFill>
              </a:rPr>
              <a:t>less time efficient</a:t>
            </a:r>
            <a:r>
              <a:rPr lang="en-US" sz="2400" dirty="0" smtClean="0"/>
              <a:t>, as it does not allow you to define </a:t>
            </a:r>
            <a:r>
              <a:rPr lang="en-US" sz="2400" dirty="0" smtClean="0">
                <a:solidFill>
                  <a:srgbClr val="0000FF"/>
                </a:solidFill>
              </a:rPr>
              <a:t>algorithm</a:t>
            </a:r>
            <a:r>
              <a:rPr lang="en-US" sz="2400" dirty="0" smtClean="0"/>
              <a:t> or </a:t>
            </a:r>
            <a:r>
              <a:rPr lang="en-US" sz="2400" dirty="0" smtClean="0">
                <a:solidFill>
                  <a:srgbClr val="0000FF"/>
                </a:solidFill>
              </a:rPr>
              <a:t>path</a:t>
            </a:r>
            <a:r>
              <a:rPr lang="en-US" sz="2400" dirty="0" smtClean="0"/>
              <a:t>.</a:t>
            </a:r>
          </a:p>
          <a:p>
            <a:pPr eaLnBrk="1" hangingPunct="1"/>
            <a:r>
              <a:rPr lang="en-US" sz="2400" dirty="0" smtClean="0"/>
              <a:t>It is easier than </a:t>
            </a:r>
            <a:r>
              <a:rPr lang="en-US" sz="2400" i="1" dirty="0" err="1" smtClean="0"/>
              <a:t>XmlDocument</a:t>
            </a:r>
            <a:r>
              <a:rPr lang="en-US" sz="2400" i="1" dirty="0" smtClean="0"/>
              <a:t> </a:t>
            </a:r>
            <a:r>
              <a:rPr lang="en-US" sz="2400" dirty="0" smtClean="0"/>
              <a:t>to read through a document searching for particular elements, attributes, or other content items. </a:t>
            </a:r>
            <a:r>
              <a:rPr lang="en-US" sz="2400" dirty="0" smtClean="0">
                <a:solidFill>
                  <a:srgbClr val="0000FF"/>
                </a:solidFill>
              </a:rPr>
              <a:t>The recursive method is built-in!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C5F2E4C-702E-4E74-B9B6-DDD2A40A4AA4}" type="slidenum">
              <a:rPr lang="en-US" smtClean="0">
                <a:solidFill>
                  <a:schemeClr val="tx2"/>
                </a:solidFill>
              </a:rPr>
              <a:pPr/>
              <a:t>30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smtClean="0"/>
              <a:t>XPathDocument </a:t>
            </a:r>
            <a:r>
              <a:rPr lang="en-US" smtClean="0"/>
              <a:t>Class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1"/>
            <a:ext cx="8650288" cy="2382044"/>
          </a:xfrm>
        </p:spPr>
        <p:txBody>
          <a:bodyPr/>
          <a:lstStyle/>
          <a:p>
            <a:pPr eaLnBrk="1" hangingPunct="1"/>
            <a:r>
              <a:rPr lang="en-US" dirty="0" smtClean="0"/>
              <a:t>The first step in performing </a:t>
            </a:r>
            <a:r>
              <a:rPr lang="en-US" dirty="0" err="1" smtClean="0"/>
              <a:t>XPath</a:t>
            </a:r>
            <a:r>
              <a:rPr lang="en-US" dirty="0" smtClean="0"/>
              <a:t> queries on XML documents is to create an </a:t>
            </a:r>
            <a:r>
              <a:rPr lang="en-US" i="1" dirty="0" err="1" smtClean="0"/>
              <a:t>XPathDocument</a:t>
            </a:r>
            <a:r>
              <a:rPr lang="en-US" i="1" dirty="0" smtClean="0"/>
              <a:t> </a:t>
            </a:r>
            <a:r>
              <a:rPr lang="en-US" dirty="0" smtClean="0"/>
              <a:t>wrapping the XML document itself;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sz="2400" dirty="0" err="1">
                <a:solidFill>
                  <a:srgbClr val="0000FF"/>
                </a:solidFill>
                <a:latin typeface="Arial" charset="0"/>
              </a:rPr>
              <a:t>XPathDocument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Arial" charset="0"/>
              </a:rPr>
              <a:t>dx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 = new </a:t>
            </a:r>
            <a:r>
              <a:rPr lang="en-US" sz="2400" dirty="0" err="1">
                <a:solidFill>
                  <a:srgbClr val="0000FF"/>
                </a:solidFill>
                <a:latin typeface="Arial" charset="0"/>
              </a:rPr>
              <a:t>XPathDocument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 (“Courses.xml”);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2895600" y="3581400"/>
            <a:ext cx="4876800" cy="457200"/>
          </a:xfrm>
          <a:prstGeom prst="wedgeRectCallout">
            <a:avLst>
              <a:gd name="adj1" fmla="val 44961"/>
              <a:gd name="adj2" fmla="val -148083"/>
            </a:avLst>
          </a:prstGeom>
          <a:solidFill>
            <a:srgbClr val="FFFFCC"/>
          </a:solidFill>
          <a:ln w="9525" algn="ctr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 dirty="0"/>
              <a:t>http://venus.eas.asu.edu/WSRepository/xml/Courses.xml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4038600"/>
            <a:ext cx="8269288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kern="0" dirty="0" smtClean="0"/>
              <a:t>Step two is to create an </a:t>
            </a:r>
            <a:r>
              <a:rPr lang="en-US" i="1" kern="0" dirty="0" err="1" smtClean="0"/>
              <a:t>XPathNavigator</a:t>
            </a:r>
            <a:r>
              <a:rPr lang="en-US" i="1" kern="0" dirty="0"/>
              <a:t> </a:t>
            </a:r>
            <a:r>
              <a:rPr lang="en-US" kern="0" dirty="0" smtClean="0"/>
              <a:t>object: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kern="0" dirty="0" smtClean="0"/>
              <a:t>	</a:t>
            </a:r>
            <a:r>
              <a:rPr lang="en-US" sz="2400" kern="0" dirty="0" err="1" smtClean="0">
                <a:solidFill>
                  <a:srgbClr val="0000FF"/>
                </a:solidFill>
                <a:latin typeface="Arial" charset="0"/>
              </a:rPr>
              <a:t>XPathNavigator</a:t>
            </a:r>
            <a:r>
              <a:rPr lang="en-US" sz="2400" kern="0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sz="2400" kern="0" dirty="0" err="1" smtClean="0">
                <a:solidFill>
                  <a:srgbClr val="0000FF"/>
                </a:solidFill>
                <a:latin typeface="Arial" charset="0"/>
              </a:rPr>
              <a:t>nav</a:t>
            </a:r>
            <a:r>
              <a:rPr lang="en-US" sz="2400" kern="0" dirty="0" smtClean="0">
                <a:solidFill>
                  <a:srgbClr val="0000FF"/>
                </a:solidFill>
                <a:latin typeface="Arial" charset="0"/>
              </a:rPr>
              <a:t> = </a:t>
            </a:r>
            <a:r>
              <a:rPr lang="en-US" sz="2400" kern="0" dirty="0" err="1" smtClean="0">
                <a:solidFill>
                  <a:srgbClr val="C00000"/>
                </a:solidFill>
                <a:latin typeface="Arial" charset="0"/>
              </a:rPr>
              <a:t>dx</a:t>
            </a:r>
            <a:r>
              <a:rPr lang="en-US" sz="2400" kern="0" dirty="0" err="1" smtClean="0">
                <a:solidFill>
                  <a:srgbClr val="0000FF"/>
                </a:solidFill>
                <a:latin typeface="Arial" charset="0"/>
              </a:rPr>
              <a:t>.CreateNavigator</a:t>
            </a:r>
            <a:r>
              <a:rPr lang="en-US" sz="2400" kern="0" dirty="0" smtClean="0">
                <a:solidFill>
                  <a:srgbClr val="0000FF"/>
                </a:solidFill>
                <a:latin typeface="Arial" charset="0"/>
              </a:rPr>
              <a:t> ();</a:t>
            </a:r>
            <a:br>
              <a:rPr lang="en-US" sz="2400" kern="0" dirty="0" smtClean="0">
                <a:solidFill>
                  <a:srgbClr val="0000FF"/>
                </a:solidFill>
                <a:latin typeface="Arial" charset="0"/>
              </a:rPr>
            </a:br>
            <a:r>
              <a:rPr lang="en-US" kern="0" dirty="0"/>
              <a:t>which returns a set of </a:t>
            </a:r>
            <a:r>
              <a:rPr lang="en-US" kern="0" dirty="0" smtClean="0"/>
              <a:t>nodes.</a:t>
            </a:r>
          </a:p>
          <a:p>
            <a:pPr eaLnBrk="1" hangingPunct="1">
              <a:lnSpc>
                <a:spcPct val="130000"/>
              </a:lnSpc>
            </a:pPr>
            <a:r>
              <a:rPr lang="en-US" kern="0" dirty="0" smtClean="0"/>
              <a:t>The next step will select nodes meeting given criteria.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C850B3-0DC5-4EBB-B90D-426604C085FD}" type="slidenum">
              <a:rPr lang="en-US" smtClean="0">
                <a:solidFill>
                  <a:schemeClr val="tx2"/>
                </a:solidFill>
              </a:rPr>
              <a:pPr/>
              <a:t>31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dirty="0" err="1" smtClean="0"/>
              <a:t>XPathNodeIterator</a:t>
            </a:r>
            <a:r>
              <a:rPr lang="en-US" dirty="0" smtClean="0"/>
              <a:t> Class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15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final step is </a:t>
            </a:r>
            <a:r>
              <a:rPr lang="en-US" sz="2400" dirty="0" smtClean="0"/>
              <a:t>to execute </a:t>
            </a:r>
            <a:r>
              <a:rPr lang="en-US" sz="2400" dirty="0" smtClean="0"/>
              <a:t>the </a:t>
            </a:r>
            <a:r>
              <a:rPr lang="en-US" sz="2400" dirty="0" smtClean="0"/>
              <a:t>query</a:t>
            </a:r>
            <a:r>
              <a:rPr lang="en-US" sz="2400" dirty="0"/>
              <a:t> </a:t>
            </a:r>
            <a:r>
              <a:rPr lang="en-US" sz="2400" dirty="0" smtClean="0"/>
              <a:t>using different methods:</a:t>
            </a:r>
            <a:r>
              <a:rPr lang="en-US" sz="2400" i="1" dirty="0" smtClean="0"/>
              <a:t> </a:t>
            </a:r>
            <a:endParaRPr lang="en-US" sz="2400" i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i="1" dirty="0" smtClean="0">
                <a:solidFill>
                  <a:srgbClr val="0000FF"/>
                </a:solidFill>
              </a:rPr>
              <a:t>Evaluate</a:t>
            </a:r>
            <a:r>
              <a:rPr lang="en-US" sz="2400" i="1" dirty="0" smtClean="0"/>
              <a:t> </a:t>
            </a:r>
            <a:r>
              <a:rPr lang="en-US" sz="2400" dirty="0" smtClean="0"/>
              <a:t>executes any </a:t>
            </a:r>
            <a:r>
              <a:rPr lang="en-US" sz="2400" dirty="0" err="1" smtClean="0"/>
              <a:t>XPath</a:t>
            </a:r>
            <a:r>
              <a:rPr lang="en-US" sz="2400" dirty="0" smtClean="0"/>
              <a:t> expression. It returns a generic </a:t>
            </a:r>
            <a:r>
              <a:rPr lang="en-US" sz="2400" i="1" dirty="0" smtClean="0"/>
              <a:t>Object </a:t>
            </a:r>
            <a:r>
              <a:rPr lang="en-US" sz="2400" dirty="0" smtClean="0"/>
              <a:t>that can be a string, a </a:t>
            </a:r>
            <a:r>
              <a:rPr lang="en-US" sz="2400" dirty="0" smtClean="0"/>
              <a:t>number, </a:t>
            </a:r>
            <a:r>
              <a:rPr lang="en-US" sz="2400" dirty="0" smtClean="0"/>
              <a:t>a bool, or an </a:t>
            </a:r>
            <a:r>
              <a:rPr lang="en-US" sz="2400" i="1" dirty="0" err="1" smtClean="0"/>
              <a:t>XPathNodeIterator</a:t>
            </a:r>
            <a:r>
              <a:rPr lang="en-US" sz="2400" i="1" dirty="0" smtClean="0"/>
              <a:t>, </a:t>
            </a:r>
            <a:r>
              <a:rPr lang="en-US" sz="2400" dirty="0" smtClean="0"/>
              <a:t>depending on the expression and the type of data that it returns.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dirty="0" smtClean="0">
                <a:solidFill>
                  <a:srgbClr val="0000FF"/>
                </a:solidFill>
              </a:rPr>
              <a:t>Select</a:t>
            </a:r>
            <a:r>
              <a:rPr lang="en-US" sz="2400" i="1" dirty="0" smtClean="0"/>
              <a:t> </a:t>
            </a:r>
            <a:r>
              <a:rPr lang="en-US" sz="2400" dirty="0" smtClean="0"/>
              <a:t>works </a:t>
            </a:r>
            <a:r>
              <a:rPr lang="en-US" sz="2400" dirty="0" smtClean="0"/>
              <a:t>with </a:t>
            </a:r>
            <a:r>
              <a:rPr lang="en-US" sz="2400" dirty="0" smtClean="0"/>
              <a:t>expressions that return node </a:t>
            </a:r>
            <a:r>
              <a:rPr lang="en-US" sz="2400" dirty="0" smtClean="0"/>
              <a:t>sets. </a:t>
            </a:r>
            <a:r>
              <a:rPr lang="en-US" sz="2400" dirty="0" smtClean="0"/>
              <a:t>It always returns an </a:t>
            </a:r>
            <a:r>
              <a:rPr lang="en-US" sz="2400" i="1" dirty="0" err="1" smtClean="0"/>
              <a:t>XPathNodeIterator</a:t>
            </a:r>
            <a:r>
              <a:rPr lang="en-US" sz="2400" i="1" dirty="0" smtClean="0"/>
              <a:t> </a:t>
            </a:r>
            <a:r>
              <a:rPr lang="en-US" sz="2400" dirty="0" smtClean="0"/>
              <a:t>representing an </a:t>
            </a:r>
            <a:r>
              <a:rPr lang="en-US" sz="2400" dirty="0" err="1" smtClean="0"/>
              <a:t>XPath</a:t>
            </a:r>
            <a:r>
              <a:rPr lang="en-US" sz="2400" dirty="0" smtClean="0"/>
              <a:t> node set. The following statement uses </a:t>
            </a:r>
            <a:r>
              <a:rPr lang="en-US" sz="2400" i="1" dirty="0" smtClean="0"/>
              <a:t>Select </a:t>
            </a:r>
            <a:r>
              <a:rPr lang="en-US" sz="2400" dirty="0" smtClean="0"/>
              <a:t>to create a node set representing all nodes that match the expression “//Course”: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2000" dirty="0" smtClean="0"/>
              <a:t>		</a:t>
            </a:r>
            <a:r>
              <a:rPr lang="en-US" sz="2000" dirty="0" err="1" smtClean="0">
                <a:solidFill>
                  <a:srgbClr val="0000FF"/>
                </a:solidFill>
                <a:latin typeface="Arial" charset="0"/>
              </a:rPr>
              <a:t>XPathNodeIterator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</a:rPr>
              <a:t> iterator = </a:t>
            </a:r>
            <a:r>
              <a:rPr lang="en-US" sz="2000" dirty="0" err="1" smtClean="0">
                <a:solidFill>
                  <a:srgbClr val="0000FF"/>
                </a:solidFill>
                <a:latin typeface="Arial" charset="0"/>
              </a:rPr>
              <a:t>nav.</a:t>
            </a:r>
            <a:r>
              <a:rPr lang="en-US" sz="2000" dirty="0" err="1" smtClean="0">
                <a:solidFill>
                  <a:srgbClr val="C00000"/>
                </a:solidFill>
                <a:latin typeface="Arial" charset="0"/>
              </a:rPr>
              <a:t>Select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</a:rPr>
              <a:t> (“//Course”);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rgbClr val="0000FF"/>
                </a:solidFill>
                <a:latin typeface="Arial" charset="0"/>
              </a:rPr>
              <a:t>		</a:t>
            </a:r>
            <a:r>
              <a:rPr lang="en-US" sz="2000" dirty="0" err="1" smtClean="0">
                <a:solidFill>
                  <a:srgbClr val="0000FF"/>
                </a:solidFill>
                <a:latin typeface="Arial" charset="0"/>
              </a:rPr>
              <a:t>Console.WriteLine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</a:rPr>
              <a:t>(“Select finds {0}, nodes”, </a:t>
            </a:r>
            <a:r>
              <a:rPr lang="en-US" sz="2000" dirty="0" err="1" smtClean="0">
                <a:solidFill>
                  <a:srgbClr val="0000FF"/>
                </a:solidFill>
                <a:latin typeface="Arial" charset="0"/>
              </a:rPr>
              <a:t>iterator.Count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</a:rPr>
              <a:t>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dirty="0" smtClean="0"/>
              <a:t>Current </a:t>
            </a:r>
            <a:r>
              <a:rPr lang="en-US" sz="2400" dirty="0" smtClean="0"/>
              <a:t>property</a:t>
            </a:r>
            <a:r>
              <a:rPr lang="en-US" sz="2400" i="1" dirty="0" smtClean="0"/>
              <a:t> </a:t>
            </a:r>
            <a:r>
              <a:rPr lang="en-US" sz="2400" dirty="0" smtClean="0"/>
              <a:t>exposes an </a:t>
            </a:r>
            <a:r>
              <a:rPr lang="en-US" sz="2400" i="1" dirty="0" err="1" smtClean="0"/>
              <a:t>XPathNavigator</a:t>
            </a:r>
            <a:r>
              <a:rPr lang="en-US" sz="2400" i="1" dirty="0" smtClean="0"/>
              <a:t> </a:t>
            </a:r>
            <a:r>
              <a:rPr lang="en-US" sz="2400" dirty="0" smtClean="0"/>
              <a:t>object that represents the current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 family of Move methods that you can call to move any direction: up, down, or sideways</a:t>
            </a:r>
            <a:r>
              <a:rPr lang="en-US" sz="2400" i="1" dirty="0" smtClean="0"/>
              <a:t>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C14C954-8E9E-4AAA-BF73-D00E92C1D319}" type="slidenum">
              <a:rPr lang="en-US" smtClean="0">
                <a:solidFill>
                  <a:schemeClr val="tx2"/>
                </a:solidFill>
              </a:rPr>
              <a:pPr/>
              <a:t>32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XPathDemo.cs</a:t>
            </a:r>
            <a:endParaRPr lang="en-US" dirty="0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269288" cy="5486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000" dirty="0" smtClean="0">
                <a:latin typeface="Arial" charset="0"/>
              </a:rPr>
              <a:t>class </a:t>
            </a:r>
            <a:r>
              <a:rPr lang="en-US" sz="2000" dirty="0" err="1" smtClean="0">
                <a:latin typeface="Arial" charset="0"/>
              </a:rPr>
              <a:t>MyApp</a:t>
            </a:r>
            <a:r>
              <a:rPr lang="en-US" sz="2000" dirty="0" smtClean="0">
                <a:latin typeface="Arial" charset="0"/>
              </a:rPr>
              <a:t> {	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000" dirty="0" smtClean="0">
                <a:latin typeface="Arial" charset="0"/>
              </a:rPr>
              <a:t>	static void Main () {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000" dirty="0" smtClean="0">
                <a:latin typeface="Arial" charset="0"/>
              </a:rPr>
              <a:t>		</a:t>
            </a:r>
            <a:r>
              <a:rPr lang="en-US" sz="2000" dirty="0" err="1" smtClean="0">
                <a:solidFill>
                  <a:srgbClr val="0000FF"/>
                </a:solidFill>
                <a:latin typeface="Arial" charset="0"/>
              </a:rPr>
              <a:t>XPathDocument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</a:rPr>
              <a:t>dx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</a:rPr>
              <a:t> = new </a:t>
            </a:r>
            <a:r>
              <a:rPr lang="en-US" sz="2000" dirty="0" err="1" smtClean="0">
                <a:solidFill>
                  <a:srgbClr val="0000FF"/>
                </a:solidFill>
                <a:latin typeface="Arial" charset="0"/>
              </a:rPr>
              <a:t>XPathDocument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</a:rPr>
              <a:t> ("Courses.xml");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000" dirty="0" smtClean="0">
                <a:solidFill>
                  <a:srgbClr val="0000FF"/>
                </a:solidFill>
                <a:latin typeface="Arial" charset="0"/>
              </a:rPr>
              <a:t>		</a:t>
            </a:r>
            <a:r>
              <a:rPr lang="en-US" sz="2000" dirty="0" err="1" smtClean="0">
                <a:solidFill>
                  <a:srgbClr val="0000FF"/>
                </a:solidFill>
                <a:latin typeface="Arial" charset="0"/>
              </a:rPr>
              <a:t>XPathNavigator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latin typeface="Arial" charset="0"/>
              </a:rPr>
              <a:t>nav</a:t>
            </a:r>
            <a:r>
              <a:rPr lang="en-US" sz="2000" dirty="0" smtClean="0">
                <a:solidFill>
                  <a:srgbClr val="008000"/>
                </a:solidFill>
                <a:latin typeface="Arial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</a:rPr>
              <a:t>= </a:t>
            </a:r>
            <a:r>
              <a:rPr lang="en-US" sz="2000" dirty="0" err="1" smtClean="0">
                <a:solidFill>
                  <a:srgbClr val="C00000"/>
                </a:solidFill>
                <a:latin typeface="Arial" charset="0"/>
              </a:rPr>
              <a:t>dx</a:t>
            </a:r>
            <a:r>
              <a:rPr lang="en-US" sz="2000" dirty="0" err="1" smtClean="0">
                <a:solidFill>
                  <a:srgbClr val="0000FF"/>
                </a:solidFill>
                <a:latin typeface="Arial" charset="0"/>
              </a:rPr>
              <a:t>.CreateNavigator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</a:rPr>
              <a:t> ();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000" dirty="0" smtClean="0">
                <a:solidFill>
                  <a:srgbClr val="0000FF"/>
                </a:solidFill>
                <a:latin typeface="Arial" charset="0"/>
              </a:rPr>
              <a:t>		</a:t>
            </a:r>
            <a:r>
              <a:rPr lang="en-US" sz="2000" dirty="0" err="1" smtClean="0">
                <a:solidFill>
                  <a:srgbClr val="0000FF"/>
                </a:solidFill>
                <a:latin typeface="Arial" charset="0"/>
              </a:rPr>
              <a:t>XPathNodeIterator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iterator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</a:rPr>
              <a:t> = </a:t>
            </a:r>
            <a:r>
              <a:rPr lang="en-US" sz="2000" dirty="0" err="1" smtClean="0">
                <a:solidFill>
                  <a:srgbClr val="008000"/>
                </a:solidFill>
                <a:latin typeface="Arial" charset="0"/>
              </a:rPr>
              <a:t>nav</a:t>
            </a:r>
            <a:r>
              <a:rPr lang="en-US" sz="2000" dirty="0" err="1" smtClean="0">
                <a:solidFill>
                  <a:srgbClr val="0000FF"/>
                </a:solidFill>
                <a:latin typeface="Arial" charset="0"/>
              </a:rPr>
              <a:t>.Select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</a:rPr>
              <a:t> ("/Courses/Course");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000" dirty="0" smtClean="0">
                <a:latin typeface="Arial" charset="0"/>
              </a:rPr>
              <a:t>		while (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iterator</a:t>
            </a:r>
            <a:r>
              <a:rPr lang="en-US" sz="2000" dirty="0" err="1" smtClean="0">
                <a:latin typeface="Arial" charset="0"/>
              </a:rPr>
              <a:t>.MoveNext</a:t>
            </a:r>
            <a:r>
              <a:rPr lang="en-US" sz="2000" dirty="0" smtClean="0">
                <a:latin typeface="Arial" charset="0"/>
              </a:rPr>
              <a:t> ()) {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000" dirty="0" smtClean="0">
                <a:latin typeface="Arial" charset="0"/>
              </a:rPr>
              <a:t>			</a:t>
            </a:r>
            <a:r>
              <a:rPr lang="en-US" sz="2000" dirty="0" err="1" smtClean="0">
                <a:latin typeface="Arial" charset="0"/>
              </a:rPr>
              <a:t>XPathNodeIterator</a:t>
            </a:r>
            <a:r>
              <a:rPr lang="en-US" sz="2000" dirty="0" smtClean="0">
                <a:latin typeface="Arial" charset="0"/>
              </a:rPr>
              <a:t> it = </a:t>
            </a:r>
            <a:r>
              <a:rPr lang="en-US" sz="2000" dirty="0" err="1" smtClean="0">
                <a:latin typeface="Arial" charset="0"/>
              </a:rPr>
              <a:t>iterator.Current.Select</a:t>
            </a:r>
            <a:r>
              <a:rPr lang="en-US" sz="2000" dirty="0" smtClean="0">
                <a:latin typeface="Arial" charset="0"/>
              </a:rPr>
              <a:t> ("Name");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000" dirty="0" smtClean="0">
                <a:latin typeface="Arial" charset="0"/>
              </a:rPr>
              <a:t>			</a:t>
            </a:r>
            <a:r>
              <a:rPr lang="en-US" sz="2000" dirty="0" err="1" smtClean="0">
                <a:latin typeface="Arial" charset="0"/>
              </a:rPr>
              <a:t>it.MoveNext</a:t>
            </a:r>
            <a:r>
              <a:rPr lang="en-US" sz="2000" dirty="0" smtClean="0">
                <a:latin typeface="Arial" charset="0"/>
              </a:rPr>
              <a:t> ();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000" dirty="0" smtClean="0">
                <a:latin typeface="Arial" charset="0"/>
              </a:rPr>
              <a:t>			string </a:t>
            </a:r>
            <a:r>
              <a:rPr lang="en-US" sz="2000" dirty="0" err="1" smtClean="0">
                <a:latin typeface="Arial" charset="0"/>
              </a:rPr>
              <a:t>courseName</a:t>
            </a:r>
            <a:r>
              <a:rPr lang="en-US" sz="2000" dirty="0" smtClean="0">
                <a:latin typeface="Arial" charset="0"/>
              </a:rPr>
              <a:t> = </a:t>
            </a:r>
            <a:r>
              <a:rPr lang="en-US" sz="2000" dirty="0" err="1" smtClean="0">
                <a:latin typeface="Arial" charset="0"/>
              </a:rPr>
              <a:t>it.Current.Value</a:t>
            </a:r>
            <a:r>
              <a:rPr lang="en-US" sz="2000" dirty="0" smtClean="0">
                <a:latin typeface="Arial" charset="0"/>
              </a:rPr>
              <a:t>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000" dirty="0" smtClean="0">
                <a:latin typeface="Arial" charset="0"/>
              </a:rPr>
              <a:t>			it = </a:t>
            </a:r>
            <a:r>
              <a:rPr lang="en-US" sz="2000" dirty="0" err="1" smtClean="0">
                <a:latin typeface="Arial" charset="0"/>
              </a:rPr>
              <a:t>iterator.Current.Select</a:t>
            </a:r>
            <a:r>
              <a:rPr lang="en-US" sz="2000" dirty="0" smtClean="0">
                <a:latin typeface="Arial" charset="0"/>
              </a:rPr>
              <a:t> ("Code");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000" dirty="0" smtClean="0">
                <a:latin typeface="Arial" charset="0"/>
              </a:rPr>
              <a:t>			</a:t>
            </a:r>
            <a:r>
              <a:rPr lang="en-US" sz="2000" dirty="0" err="1" smtClean="0">
                <a:latin typeface="Arial" charset="0"/>
              </a:rPr>
              <a:t>it.MoveNext</a:t>
            </a:r>
            <a:r>
              <a:rPr lang="en-US" sz="2000" dirty="0" smtClean="0">
                <a:latin typeface="Arial" charset="0"/>
              </a:rPr>
              <a:t> ();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000" dirty="0" smtClean="0">
                <a:latin typeface="Arial" charset="0"/>
              </a:rPr>
              <a:t>			string </a:t>
            </a:r>
            <a:r>
              <a:rPr lang="en-US" sz="2000" dirty="0" err="1" smtClean="0">
                <a:latin typeface="Arial" charset="0"/>
              </a:rPr>
              <a:t>courseCode</a:t>
            </a:r>
            <a:r>
              <a:rPr lang="en-US" sz="2000" dirty="0" smtClean="0">
                <a:latin typeface="Arial" charset="0"/>
              </a:rPr>
              <a:t> = </a:t>
            </a:r>
            <a:r>
              <a:rPr lang="en-US" sz="2000" dirty="0" err="1" smtClean="0">
                <a:latin typeface="Arial" charset="0"/>
              </a:rPr>
              <a:t>it.Current.Value</a:t>
            </a:r>
            <a:r>
              <a:rPr lang="en-US" sz="2000" dirty="0" smtClean="0">
                <a:latin typeface="Arial" charset="0"/>
              </a:rPr>
              <a:t>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000" dirty="0" smtClean="0">
                <a:latin typeface="Arial" charset="0"/>
              </a:rPr>
              <a:t>			</a:t>
            </a:r>
            <a:r>
              <a:rPr lang="en-US" sz="2000" dirty="0" err="1" smtClean="0">
                <a:latin typeface="Arial" charset="0"/>
              </a:rPr>
              <a:t>Console.WriteLine</a:t>
            </a:r>
            <a:r>
              <a:rPr lang="en-US" sz="2000" dirty="0" smtClean="0">
                <a:latin typeface="Arial" charset="0"/>
              </a:rPr>
              <a:t> ("{0} {1}", </a:t>
            </a:r>
            <a:r>
              <a:rPr lang="en-US" sz="2000" dirty="0" err="1" smtClean="0">
                <a:latin typeface="Arial" charset="0"/>
              </a:rPr>
              <a:t>courseName</a:t>
            </a:r>
            <a:r>
              <a:rPr lang="en-US" sz="2000" dirty="0" smtClean="0">
                <a:latin typeface="Arial" charset="0"/>
              </a:rPr>
              <a:t>, </a:t>
            </a:r>
            <a:r>
              <a:rPr lang="en-US" sz="2000" dirty="0" err="1" smtClean="0">
                <a:latin typeface="Arial" charset="0"/>
              </a:rPr>
              <a:t>courseCode</a:t>
            </a:r>
            <a:r>
              <a:rPr lang="en-US" sz="2000" dirty="0" smtClean="0">
                <a:latin typeface="Arial" charset="0"/>
              </a:rPr>
              <a:t>);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000" dirty="0" smtClean="0">
                <a:latin typeface="Arial" charset="0"/>
              </a:rPr>
              <a:t>		}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000" dirty="0" smtClean="0">
                <a:latin typeface="Arial" charset="0"/>
              </a:rPr>
              <a:t>	}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000" dirty="0" smtClean="0">
                <a:latin typeface="Arial" charset="0"/>
              </a:rPr>
              <a:t>}</a:t>
            </a:r>
          </a:p>
        </p:txBody>
      </p:sp>
      <p:sp>
        <p:nvSpPr>
          <p:cNvPr id="31749" name="Rounded Rectangular Callout 4"/>
          <p:cNvSpPr>
            <a:spLocks noChangeArrowheads="1"/>
          </p:cNvSpPr>
          <p:nvPr/>
        </p:nvSpPr>
        <p:spPr bwMode="auto">
          <a:xfrm>
            <a:off x="6850063" y="6019800"/>
            <a:ext cx="2217737" cy="762000"/>
          </a:xfrm>
          <a:prstGeom prst="wedgeRoundRectCallout">
            <a:avLst>
              <a:gd name="adj1" fmla="val -49296"/>
              <a:gd name="adj2" fmla="val -8750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See text section 4.3 for full working code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791200" y="152400"/>
            <a:ext cx="2971800" cy="1371600"/>
          </a:xfrm>
          <a:prstGeom prst="wedgeRoundRectCallout">
            <a:avLst>
              <a:gd name="adj1" fmla="val -115962"/>
              <a:gd name="adj2" fmla="val 83106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XPathDocument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is based on DOM model.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baseline="0" dirty="0" smtClean="0"/>
              <a:t>Can</a:t>
            </a:r>
            <a:r>
              <a:rPr lang="en-US" dirty="0" smtClean="0"/>
              <a:t> it be based on SAX model?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936681-411C-4139-AEF3-ACE032DC3ED4}" type="slidenum">
              <a:rPr lang="en-US" smtClean="0">
                <a:solidFill>
                  <a:schemeClr val="tx2"/>
                </a:solidFill>
              </a:rPr>
              <a:pPr/>
              <a:t>4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</a:t>
            </a:r>
            <a:r>
              <a:rPr lang="en-US" i="1" smtClean="0"/>
              <a:t>XmlTextReader </a:t>
            </a:r>
            <a:r>
              <a:rPr lang="en-US" smtClean="0"/>
              <a:t>is Simple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3820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The basic idea is to create an </a:t>
            </a:r>
            <a:r>
              <a:rPr lang="en-US" sz="2400" i="1" dirty="0" err="1" smtClean="0"/>
              <a:t>XmlTextReader</a:t>
            </a:r>
            <a:r>
              <a:rPr lang="en-US" sz="2400" i="1" dirty="0" smtClean="0"/>
              <a:t> </a:t>
            </a:r>
            <a:r>
              <a:rPr lang="en-US" sz="2400" dirty="0" smtClean="0"/>
              <a:t>object from a file, a URL, or other data source;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/>
              <a:t>C</a:t>
            </a:r>
            <a:r>
              <a:rPr lang="en-US" sz="2400" dirty="0" smtClean="0"/>
              <a:t>all </a:t>
            </a:r>
            <a:r>
              <a:rPr lang="en-US" sz="2400" i="1" dirty="0" err="1" smtClean="0">
                <a:solidFill>
                  <a:srgbClr val="0000FF"/>
                </a:solidFill>
              </a:rPr>
              <a:t>XmlTextReader.Read</a:t>
            </a:r>
            <a:r>
              <a:rPr lang="en-US" sz="2400" dirty="0" smtClean="0">
                <a:solidFill>
                  <a:srgbClr val="0000FF"/>
                </a:solidFill>
              </a:rPr>
              <a:t>( )</a:t>
            </a:r>
            <a:r>
              <a:rPr lang="en-US" sz="2400" i="1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repeatedly until you find the content you’re looking for or reach the end of the document;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Each call to </a:t>
            </a:r>
            <a:r>
              <a:rPr lang="en-US" sz="2400" i="1" dirty="0" smtClean="0"/>
              <a:t>Read</a:t>
            </a:r>
            <a:r>
              <a:rPr lang="en-US" sz="2400" dirty="0" smtClean="0"/>
              <a:t>( )</a:t>
            </a:r>
            <a:r>
              <a:rPr lang="en-US" sz="2400" i="1" dirty="0" smtClean="0"/>
              <a:t> </a:t>
            </a:r>
            <a:r>
              <a:rPr lang="en-US" sz="2400" dirty="0" smtClean="0"/>
              <a:t>advances an imaginary cursor to the next node in the document (normally, in pre-order traversing);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i="1" dirty="0" err="1" smtClean="0"/>
              <a:t>XmlTextReader</a:t>
            </a:r>
            <a:r>
              <a:rPr lang="en-US" sz="2400" i="1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properties</a:t>
            </a:r>
            <a:r>
              <a:rPr lang="en-US" sz="2400" dirty="0" smtClean="0"/>
              <a:t>, such as </a:t>
            </a:r>
            <a:r>
              <a:rPr lang="en-US" sz="2400" i="1" dirty="0" err="1" smtClean="0"/>
              <a:t>NodeType</a:t>
            </a:r>
            <a:r>
              <a:rPr lang="en-US" sz="2400" i="1" dirty="0" smtClean="0"/>
              <a:t>, Name, Value, </a:t>
            </a:r>
            <a:r>
              <a:rPr lang="en-US" sz="2400" dirty="0" smtClean="0"/>
              <a:t>and </a:t>
            </a:r>
            <a:r>
              <a:rPr lang="en-US" sz="2400" i="1" dirty="0" err="1" smtClean="0"/>
              <a:t>AttributeCount</a:t>
            </a:r>
            <a:r>
              <a:rPr lang="en-US" sz="2400" i="1" dirty="0" smtClean="0"/>
              <a:t>, </a:t>
            </a:r>
            <a:r>
              <a:rPr lang="en-US" sz="2400" dirty="0" smtClean="0"/>
              <a:t>expose information about the current node;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Methods</a:t>
            </a:r>
            <a:r>
              <a:rPr lang="en-US" sz="2400" dirty="0" smtClean="0"/>
              <a:t>, such as </a:t>
            </a:r>
            <a:r>
              <a:rPr lang="en-US" sz="2400" i="1" dirty="0" err="1" smtClean="0"/>
              <a:t>GetAttribute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MoveToFirstAttribute</a:t>
            </a:r>
            <a:r>
              <a:rPr lang="en-US" sz="2400" i="1" dirty="0" smtClean="0"/>
              <a:t>, </a:t>
            </a:r>
            <a:r>
              <a:rPr lang="en-US" sz="2400" dirty="0" smtClean="0"/>
              <a:t>and </a:t>
            </a:r>
            <a:r>
              <a:rPr lang="en-US" sz="2400" i="1" dirty="0" err="1" smtClean="0"/>
              <a:t>MoveToNextAttribute</a:t>
            </a:r>
            <a:r>
              <a:rPr lang="en-US" sz="2400" i="1" dirty="0" smtClean="0"/>
              <a:t>, </a:t>
            </a:r>
            <a:r>
              <a:rPr lang="en-US" sz="2400" dirty="0" smtClean="0"/>
              <a:t>let you access the attributes, if any, attached to the current node.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30BD48C-322F-410D-9F05-3F590AF9ECB6}" type="slidenum">
              <a:rPr lang="en-US" smtClean="0">
                <a:solidFill>
                  <a:schemeClr val="tx2"/>
                </a:solidFill>
              </a:rPr>
              <a:pPr/>
              <a:t>5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001000" cy="623888"/>
          </a:xfrm>
        </p:spPr>
        <p:txBody>
          <a:bodyPr/>
          <a:lstStyle/>
          <a:p>
            <a:pPr eaLnBrk="1" hangingPunct="1"/>
            <a:r>
              <a:rPr lang="en-US" sz="2800" smtClean="0"/>
              <a:t>Some Member Functions in </a:t>
            </a:r>
            <a:r>
              <a:rPr lang="en-US" sz="2800" smtClean="0">
                <a:latin typeface="Arial" charset="0"/>
              </a:rPr>
              <a:t>XmlTextReader</a:t>
            </a:r>
            <a:r>
              <a:rPr lang="en-US" sz="2800" smtClean="0"/>
              <a:t> Class</a:t>
            </a:r>
          </a:p>
        </p:txBody>
      </p:sp>
      <p:graphicFrame>
        <p:nvGraphicFramePr>
          <p:cNvPr id="563238" name="Group 38"/>
          <p:cNvGraphicFramePr>
            <a:graphicFrameLocks noGrp="1"/>
          </p:cNvGraphicFramePr>
          <p:nvPr>
            <p:ph idx="1"/>
          </p:nvPr>
        </p:nvGraphicFramePr>
        <p:xfrm>
          <a:off x="152400" y="457200"/>
          <a:ext cx="8610600" cy="5878529"/>
        </p:xfrm>
        <a:graphic>
          <a:graphicData uri="http://schemas.openxmlformats.org/drawingml/2006/table">
            <a:tbl>
              <a:tblPr/>
              <a:tblGrid>
                <a:gridCol w="2133600"/>
                <a:gridCol w="6477000"/>
              </a:tblGrid>
              <a:tr h="107936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AttributeCount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</a:t>
                      </a:r>
                    </a:p>
                  </a:txBody>
                  <a:tcPr marT="45716" marB="45716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Overridden. Gets the number of attributes on the current node.</a:t>
                      </a:r>
                    </a:p>
                  </a:txBody>
                  <a:tcPr marT="45716" marB="45716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Depth </a:t>
                      </a:r>
                    </a:p>
                  </a:txBody>
                  <a:tcPr marT="45716" marB="45716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Overridden. Gets the depth of the current node to the root in the XML document.</a:t>
                      </a:r>
                    </a:p>
                  </a:txBody>
                  <a:tcPr marT="45716" marB="45716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EOF </a:t>
                      </a:r>
                    </a:p>
                  </a:txBody>
                  <a:tcPr marT="45716" marB="45716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Overridden. Gets a value indicating whether the reader is positioned at the end of the stream.</a:t>
                      </a:r>
                    </a:p>
                  </a:txBody>
                  <a:tcPr marT="45716" marB="45716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HasAttributes  </a:t>
                      </a:r>
                    </a:p>
                  </a:txBody>
                  <a:tcPr marT="45716" marB="45716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Gets a value indicating whether the current node has any attributes (inherited from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XmlReader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716" marB="45716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HasValue </a:t>
                      </a:r>
                    </a:p>
                  </a:txBody>
                  <a:tcPr marT="45716" marB="45716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Overridden. Gets a value indicating whether the current node can have a Value other than String.Empty.</a:t>
                      </a:r>
                    </a:p>
                  </a:txBody>
                  <a:tcPr marT="45716" marB="45716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IsEmptyElement </a:t>
                      </a:r>
                    </a:p>
                  </a:txBody>
                  <a:tcPr marT="45716" marB="45716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Overridden. Gets a value indicating whether the current node is an empty element (for example, &lt;MyElement/&gt;).</a:t>
                      </a:r>
                    </a:p>
                  </a:txBody>
                  <a:tcPr marT="45716" marB="45716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36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Name </a:t>
                      </a:r>
                    </a:p>
                  </a:txBody>
                  <a:tcPr marT="45716" marB="45716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Overridden. Gets the qualified name of the current node.</a:t>
                      </a:r>
                    </a:p>
                  </a:txBody>
                  <a:tcPr marT="45716" marB="45716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36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 </a:t>
                      </a:r>
                    </a:p>
                  </a:txBody>
                  <a:tcPr marT="45716" marB="45716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Overridden. Gets the text value of the current node.</a:t>
                      </a:r>
                    </a:p>
                  </a:txBody>
                  <a:tcPr marT="45716" marB="45716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ValueType  </a:t>
                      </a:r>
                    </a:p>
                  </a:txBody>
                  <a:tcPr marT="45716" marB="45716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Gets The Common Language Runtime (CLR) type for the current node (inherited from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XmlReader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716" marB="45716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15" name="Line 26"/>
          <p:cNvSpPr>
            <a:spLocks noChangeShapeType="1"/>
          </p:cNvSpPr>
          <p:nvPr/>
        </p:nvSpPr>
        <p:spPr bwMode="auto">
          <a:xfrm>
            <a:off x="152400" y="15240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6" name="Line 27"/>
          <p:cNvSpPr>
            <a:spLocks noChangeShapeType="1"/>
          </p:cNvSpPr>
          <p:nvPr/>
        </p:nvSpPr>
        <p:spPr bwMode="auto">
          <a:xfrm>
            <a:off x="152400" y="21336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7" name="Line 28"/>
          <p:cNvSpPr>
            <a:spLocks noChangeShapeType="1"/>
          </p:cNvSpPr>
          <p:nvPr/>
        </p:nvSpPr>
        <p:spPr bwMode="auto">
          <a:xfrm>
            <a:off x="152400" y="28194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8" name="Line 29"/>
          <p:cNvSpPr>
            <a:spLocks noChangeShapeType="1"/>
          </p:cNvSpPr>
          <p:nvPr/>
        </p:nvSpPr>
        <p:spPr bwMode="auto">
          <a:xfrm>
            <a:off x="152400" y="35052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9" name="Line 30"/>
          <p:cNvSpPr>
            <a:spLocks noChangeShapeType="1"/>
          </p:cNvSpPr>
          <p:nvPr/>
        </p:nvSpPr>
        <p:spPr bwMode="auto">
          <a:xfrm>
            <a:off x="152400" y="41148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0" name="Line 31"/>
          <p:cNvSpPr>
            <a:spLocks noChangeShapeType="1"/>
          </p:cNvSpPr>
          <p:nvPr/>
        </p:nvSpPr>
        <p:spPr bwMode="auto">
          <a:xfrm>
            <a:off x="152400" y="48006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1" name="Line 32"/>
          <p:cNvSpPr>
            <a:spLocks noChangeShapeType="1"/>
          </p:cNvSpPr>
          <p:nvPr/>
        </p:nvSpPr>
        <p:spPr bwMode="auto">
          <a:xfrm>
            <a:off x="152400" y="52578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2" name="Line 33"/>
          <p:cNvSpPr>
            <a:spLocks noChangeShapeType="1"/>
          </p:cNvSpPr>
          <p:nvPr/>
        </p:nvSpPr>
        <p:spPr bwMode="auto">
          <a:xfrm>
            <a:off x="152400" y="57150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3" name="Line 34"/>
          <p:cNvSpPr>
            <a:spLocks noChangeShapeType="1"/>
          </p:cNvSpPr>
          <p:nvPr/>
        </p:nvSpPr>
        <p:spPr bwMode="auto">
          <a:xfrm>
            <a:off x="152400" y="63246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4" name="Line 35"/>
          <p:cNvSpPr>
            <a:spLocks noChangeShapeType="1"/>
          </p:cNvSpPr>
          <p:nvPr/>
        </p:nvSpPr>
        <p:spPr bwMode="auto">
          <a:xfrm>
            <a:off x="152400" y="12192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5" name="Line 36"/>
          <p:cNvSpPr>
            <a:spLocks noChangeShapeType="1"/>
          </p:cNvSpPr>
          <p:nvPr/>
        </p:nvSpPr>
        <p:spPr bwMode="auto">
          <a:xfrm>
            <a:off x="2209800" y="1219200"/>
            <a:ext cx="0" cy="510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638800" y="5105400"/>
            <a:ext cx="3048000" cy="1447800"/>
          </a:xfrm>
          <a:prstGeom prst="wedgeRectCallout">
            <a:avLst>
              <a:gd name="adj1" fmla="val -37819"/>
              <a:gd name="adj2" fmla="val -237097"/>
            </a:avLst>
          </a:prstGeom>
          <a:solidFill>
            <a:srgbClr val="FFFFCC"/>
          </a:solidFill>
          <a:ln w="9525" algn="ctr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Local file is used. You can use a remote file, e.g., http://venus.eas.asu.edu/WSRepository/xml/Courses.xml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59B239-DEB8-4F76-851B-076579AEE7E3}" type="slidenum">
              <a:rPr lang="en-US" smtClean="0">
                <a:solidFill>
                  <a:schemeClr val="tx2"/>
                </a:solidFill>
              </a:rPr>
              <a:pPr/>
              <a:t>6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Read the XML Doc like Reading a Text File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97888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err="1" smtClean="0">
                <a:latin typeface="Arial" charset="0"/>
              </a:rPr>
              <a:t>XmlTextReader</a:t>
            </a:r>
            <a:r>
              <a:rPr lang="en-US" sz="2400" dirty="0" smtClean="0">
                <a:latin typeface="Arial" charset="0"/>
              </a:rPr>
              <a:t> reader = null;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try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reader = new 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XmlTextReader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 (“Courses.xml”);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	</a:t>
            </a:r>
            <a:r>
              <a:rPr lang="en-US" sz="2400" dirty="0" err="1" smtClean="0">
                <a:latin typeface="Arial" charset="0"/>
                <a:cs typeface="Arial" charset="0"/>
              </a:rPr>
              <a:t>reader.WhitespaceHandling</a:t>
            </a:r>
            <a:r>
              <a:rPr lang="en-US" sz="2400" dirty="0" smtClean="0">
                <a:latin typeface="Arial" charset="0"/>
                <a:cs typeface="Arial" charset="0"/>
              </a:rPr>
              <a:t> = </a:t>
            </a:r>
            <a:r>
              <a:rPr lang="en-US" sz="2400" dirty="0" err="1" smtClean="0">
                <a:latin typeface="Arial" charset="0"/>
                <a:cs typeface="Arial" charset="0"/>
              </a:rPr>
              <a:t>WhitespaceHandling.None</a:t>
            </a:r>
            <a:r>
              <a:rPr lang="en-US" sz="2400" dirty="0" smtClean="0">
                <a:latin typeface="Arial" charset="0"/>
                <a:cs typeface="Arial" charset="0"/>
              </a:rPr>
              <a:t>;</a:t>
            </a:r>
            <a:endParaRPr lang="en-US" sz="2400" dirty="0" smtClean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	</a:t>
            </a:r>
            <a:r>
              <a:rPr lang="en-US" sz="2400" dirty="0" smtClean="0">
                <a:solidFill>
                  <a:srgbClr val="C00000"/>
                </a:solidFill>
                <a:latin typeface="Arial" charset="0"/>
              </a:rPr>
              <a:t>while</a:t>
            </a:r>
            <a:r>
              <a:rPr lang="en-US" sz="2400" dirty="0" smtClean="0">
                <a:latin typeface="Arial" charset="0"/>
              </a:rPr>
              <a:t> (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reader.Read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 ()</a:t>
            </a:r>
            <a:r>
              <a:rPr lang="en-US" sz="2400" dirty="0" smtClean="0">
                <a:latin typeface="Arial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		</a:t>
            </a:r>
            <a:r>
              <a:rPr lang="en-US" sz="2400" dirty="0" err="1" smtClean="0">
                <a:latin typeface="Arial" charset="0"/>
              </a:rPr>
              <a:t>Console.WriteLine</a:t>
            </a:r>
            <a:r>
              <a:rPr lang="en-US" sz="2400" dirty="0" smtClean="0">
                <a:latin typeface="Arial" charset="0"/>
              </a:rPr>
              <a:t> (“Type={0}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\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t</a:t>
            </a:r>
            <a:r>
              <a:rPr lang="en-US" sz="2400" dirty="0" err="1" smtClean="0">
                <a:latin typeface="Arial" charset="0"/>
              </a:rPr>
              <a:t>Name</a:t>
            </a:r>
            <a:r>
              <a:rPr lang="en-US" sz="2400" dirty="0" smtClean="0">
                <a:latin typeface="Arial" charset="0"/>
              </a:rPr>
              <a:t>={1}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\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t</a:t>
            </a:r>
            <a:r>
              <a:rPr lang="en-US" sz="2400" dirty="0" err="1" smtClean="0">
                <a:latin typeface="Arial" charset="0"/>
              </a:rPr>
              <a:t>Value</a:t>
            </a:r>
            <a:r>
              <a:rPr lang="en-US" sz="2400" dirty="0" smtClean="0">
                <a:latin typeface="Arial" charset="0"/>
              </a:rPr>
              <a:t>={2}”,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		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reader.NodeType</a:t>
            </a:r>
            <a:r>
              <a:rPr lang="en-US" sz="2400" dirty="0" smtClean="0">
                <a:latin typeface="Arial" charset="0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reader.Name</a:t>
            </a:r>
            <a:r>
              <a:rPr lang="en-US" sz="2400" dirty="0" smtClean="0">
                <a:latin typeface="Arial" charset="0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reader.Value</a:t>
            </a:r>
            <a:r>
              <a:rPr lang="en-US" sz="2400" dirty="0" smtClean="0">
                <a:latin typeface="Arial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finally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	if (reader != null)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		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reader.Close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}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5181600" y="2436813"/>
            <a:ext cx="1752600" cy="1587"/>
          </a:xfrm>
          <a:prstGeom prst="line">
            <a:avLst/>
          </a:prstGeom>
          <a:noFill/>
          <a:ln w="38100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82B43D6-4EAD-46FE-A56A-3DC0F8E0753B}" type="slidenum">
              <a:rPr lang="en-US" smtClean="0">
                <a:solidFill>
                  <a:schemeClr val="tx2"/>
                </a:solidFill>
              </a:rPr>
              <a:pPr/>
              <a:t>7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Also Print the Attributes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269288" cy="5791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2000" dirty="0" smtClean="0">
                <a:latin typeface="Arial" charset="0"/>
              </a:rPr>
              <a:t>try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2000" dirty="0" smtClean="0">
                <a:latin typeface="Arial" charset="0"/>
              </a:rPr>
              <a:t>	reader = new </a:t>
            </a:r>
            <a:r>
              <a:rPr lang="en-US" sz="2000" dirty="0" err="1" smtClean="0">
                <a:latin typeface="Arial" charset="0"/>
              </a:rPr>
              <a:t>XmlTextReader</a:t>
            </a:r>
            <a:r>
              <a:rPr lang="en-US" sz="2000" dirty="0" smtClean="0">
                <a:latin typeface="Arial" charset="0"/>
              </a:rPr>
              <a:t> (“Courses.xml”);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2000" dirty="0" smtClean="0">
                <a:latin typeface="Arial" charset="0"/>
              </a:rPr>
              <a:t>	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</a:rPr>
              <a:t>while</a:t>
            </a:r>
            <a:r>
              <a:rPr lang="en-US" sz="2000" dirty="0" smtClean="0">
                <a:latin typeface="Arial" charset="0"/>
              </a:rPr>
              <a:t> (</a:t>
            </a:r>
            <a:r>
              <a:rPr lang="en-US" sz="2000" dirty="0" err="1" smtClean="0">
                <a:latin typeface="Arial" charset="0"/>
              </a:rPr>
              <a:t>reader.Read</a:t>
            </a:r>
            <a:r>
              <a:rPr lang="en-US" sz="2000" dirty="0" smtClean="0">
                <a:latin typeface="Arial" charset="0"/>
              </a:rPr>
              <a:t> ())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2000" dirty="0" smtClean="0">
                <a:latin typeface="Arial" charset="0"/>
              </a:rPr>
              <a:t>		</a:t>
            </a:r>
            <a:r>
              <a:rPr lang="en-US" sz="2000" dirty="0" err="1" smtClean="0">
                <a:latin typeface="Arial" charset="0"/>
              </a:rPr>
              <a:t>Console.WriteLine</a:t>
            </a:r>
            <a:r>
              <a:rPr lang="en-US" sz="2000" dirty="0" smtClean="0">
                <a:latin typeface="Arial" charset="0"/>
              </a:rPr>
              <a:t> (“Type={0}\</a:t>
            </a:r>
            <a:r>
              <a:rPr lang="en-US" sz="2000" dirty="0" err="1" smtClean="0">
                <a:latin typeface="Arial" charset="0"/>
              </a:rPr>
              <a:t>tName</a:t>
            </a:r>
            <a:r>
              <a:rPr lang="en-US" sz="2000" dirty="0" smtClean="0">
                <a:latin typeface="Arial" charset="0"/>
              </a:rPr>
              <a:t>={1}\</a:t>
            </a:r>
            <a:r>
              <a:rPr lang="en-US" sz="2000" dirty="0" err="1" smtClean="0">
                <a:latin typeface="Arial" charset="0"/>
              </a:rPr>
              <a:t>tValue</a:t>
            </a:r>
            <a:r>
              <a:rPr lang="en-US" sz="2000" dirty="0" smtClean="0">
                <a:latin typeface="Arial" charset="0"/>
              </a:rPr>
              <a:t>={2}”,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2000" dirty="0" smtClean="0">
                <a:latin typeface="Arial" charset="0"/>
              </a:rPr>
              <a:t>			</a:t>
            </a:r>
            <a:r>
              <a:rPr lang="en-US" sz="2000" dirty="0" err="1" smtClean="0">
                <a:latin typeface="Arial" charset="0"/>
              </a:rPr>
              <a:t>reader.NodeType</a:t>
            </a:r>
            <a:r>
              <a:rPr lang="en-US" sz="2000" dirty="0" smtClean="0">
                <a:latin typeface="Arial" charset="0"/>
              </a:rPr>
              <a:t>, </a:t>
            </a:r>
            <a:r>
              <a:rPr lang="en-US" sz="2000" dirty="0" err="1" smtClean="0">
                <a:latin typeface="Arial" charset="0"/>
              </a:rPr>
              <a:t>reader.Name</a:t>
            </a:r>
            <a:r>
              <a:rPr lang="en-US" sz="2000" dirty="0" smtClean="0">
                <a:latin typeface="Arial" charset="0"/>
              </a:rPr>
              <a:t>, </a:t>
            </a:r>
            <a:r>
              <a:rPr lang="en-US" sz="2000" dirty="0" err="1" smtClean="0">
                <a:latin typeface="Arial" charset="0"/>
              </a:rPr>
              <a:t>reader.Value</a:t>
            </a:r>
            <a:r>
              <a:rPr lang="en-US" sz="2000" dirty="0" smtClean="0">
                <a:latin typeface="Arial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2000" dirty="0" smtClean="0">
                <a:latin typeface="Arial" charset="0"/>
              </a:rPr>
              <a:t>		</a:t>
            </a:r>
            <a:r>
              <a:rPr lang="en-US" sz="2000" dirty="0" smtClean="0">
                <a:solidFill>
                  <a:schemeClr val="folHlink"/>
                </a:solidFill>
                <a:latin typeface="Arial" charset="0"/>
              </a:rPr>
              <a:t>If (</a:t>
            </a:r>
            <a:r>
              <a:rPr lang="en-US" sz="2000" dirty="0" err="1" smtClean="0">
                <a:solidFill>
                  <a:srgbClr val="C00000"/>
                </a:solidFill>
                <a:latin typeface="Arial" charset="0"/>
              </a:rPr>
              <a:t>reader.AttributeCount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</a:rPr>
              <a:t> &gt; 0</a:t>
            </a:r>
            <a:r>
              <a:rPr lang="en-US" sz="2000" dirty="0" smtClean="0">
                <a:solidFill>
                  <a:schemeClr val="folHlink"/>
                </a:solidFill>
                <a:latin typeface="Arial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2000" dirty="0" smtClean="0">
                <a:solidFill>
                  <a:schemeClr val="folHlink"/>
                </a:solidFill>
                <a:latin typeface="Arial" charset="0"/>
              </a:rPr>
              <a:t>			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</a:rPr>
              <a:t>while</a:t>
            </a:r>
            <a:r>
              <a:rPr lang="en-US" sz="2000" dirty="0" smtClean="0">
                <a:solidFill>
                  <a:schemeClr val="folHlink"/>
                </a:solidFill>
                <a:latin typeface="Arial" charset="0"/>
              </a:rPr>
              <a:t> (</a:t>
            </a:r>
            <a:r>
              <a:rPr lang="en-US" sz="2000" dirty="0" err="1" smtClean="0">
                <a:solidFill>
                  <a:schemeClr val="folHlink"/>
                </a:solidFill>
                <a:latin typeface="Arial" charset="0"/>
              </a:rPr>
              <a:t>reader.MoveToNextAttribute</a:t>
            </a:r>
            <a:r>
              <a:rPr lang="en-US" sz="2000" dirty="0" smtClean="0">
                <a:solidFill>
                  <a:schemeClr val="folHlink"/>
                </a:solidFill>
                <a:latin typeface="Arial" charset="0"/>
              </a:rPr>
              <a:t>())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2000" dirty="0" smtClean="0">
                <a:solidFill>
                  <a:schemeClr val="folHlink"/>
                </a:solidFill>
                <a:latin typeface="Arial" charset="0"/>
              </a:rPr>
              <a:t>				</a:t>
            </a:r>
            <a:r>
              <a:rPr lang="en-US" sz="2000" dirty="0" err="1" smtClean="0">
                <a:solidFill>
                  <a:schemeClr val="folHlink"/>
                </a:solidFill>
                <a:latin typeface="Arial" charset="0"/>
              </a:rPr>
              <a:t>Console.WriteLine</a:t>
            </a:r>
            <a:r>
              <a:rPr lang="en-US" sz="2000" dirty="0" smtClean="0">
                <a:solidFill>
                  <a:schemeClr val="folHlink"/>
                </a:solidFill>
                <a:latin typeface="Arial" charset="0"/>
              </a:rPr>
              <a:t> (“Type={0}\</a:t>
            </a:r>
            <a:r>
              <a:rPr lang="en-US" sz="2000" dirty="0" err="1" smtClean="0">
                <a:solidFill>
                  <a:schemeClr val="folHlink"/>
                </a:solidFill>
                <a:latin typeface="Arial" charset="0"/>
              </a:rPr>
              <a:t>tName</a:t>
            </a:r>
            <a:r>
              <a:rPr lang="en-US" sz="2000" dirty="0" smtClean="0">
                <a:solidFill>
                  <a:schemeClr val="folHlink"/>
                </a:solidFill>
                <a:latin typeface="Arial" charset="0"/>
              </a:rPr>
              <a:t>={1}\</a:t>
            </a:r>
            <a:r>
              <a:rPr lang="en-US" sz="2000" dirty="0" err="1" smtClean="0">
                <a:solidFill>
                  <a:schemeClr val="folHlink"/>
                </a:solidFill>
                <a:latin typeface="Arial" charset="0"/>
              </a:rPr>
              <a:t>tValue</a:t>
            </a:r>
            <a:r>
              <a:rPr lang="en-US" sz="2000" dirty="0" smtClean="0">
                <a:solidFill>
                  <a:schemeClr val="folHlink"/>
                </a:solidFill>
                <a:latin typeface="Arial" charset="0"/>
              </a:rPr>
              <a:t>={2}”,`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2000" dirty="0" smtClean="0">
                <a:solidFill>
                  <a:schemeClr val="folHlink"/>
                </a:solidFill>
                <a:latin typeface="Arial" charset="0"/>
              </a:rPr>
              <a:t>						</a:t>
            </a:r>
            <a:r>
              <a:rPr lang="en-US" sz="2000" dirty="0" err="1" smtClean="0">
                <a:solidFill>
                  <a:schemeClr val="folHlink"/>
                </a:solidFill>
                <a:latin typeface="Arial" charset="0"/>
              </a:rPr>
              <a:t>reader.NodeType</a:t>
            </a:r>
            <a:r>
              <a:rPr lang="en-US" sz="2000" dirty="0" smtClean="0">
                <a:solidFill>
                  <a:schemeClr val="folHlink"/>
                </a:solidFill>
                <a:latin typeface="Arial" charset="0"/>
              </a:rPr>
              <a:t>, </a:t>
            </a:r>
            <a:r>
              <a:rPr lang="en-US" sz="2000" dirty="0" err="1" smtClean="0">
                <a:solidFill>
                  <a:schemeClr val="folHlink"/>
                </a:solidFill>
                <a:latin typeface="Arial" charset="0"/>
              </a:rPr>
              <a:t>reader.Name</a:t>
            </a:r>
            <a:r>
              <a:rPr lang="en-US" sz="2000" dirty="0" smtClean="0">
                <a:solidFill>
                  <a:schemeClr val="folHlink"/>
                </a:solidFill>
                <a:latin typeface="Arial" charset="0"/>
              </a:rPr>
              <a:t>, </a:t>
            </a:r>
            <a:r>
              <a:rPr lang="en-US" sz="2000" dirty="0" err="1" smtClean="0">
                <a:solidFill>
                  <a:schemeClr val="folHlink"/>
                </a:solidFill>
                <a:latin typeface="Arial" charset="0"/>
              </a:rPr>
              <a:t>reader.Value</a:t>
            </a:r>
            <a:r>
              <a:rPr lang="en-US" sz="2000" dirty="0" smtClean="0">
                <a:solidFill>
                  <a:schemeClr val="folHlink"/>
                </a:solidFill>
                <a:latin typeface="Arial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2000" dirty="0" smtClean="0">
                <a:latin typeface="Arial" charset="0"/>
              </a:rPr>
              <a:t>	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2000" dirty="0" smtClean="0">
                <a:latin typeface="Arial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2000" dirty="0" smtClean="0">
                <a:latin typeface="Arial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2000" dirty="0" smtClean="0">
                <a:latin typeface="Arial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2000" dirty="0" smtClean="0">
                <a:latin typeface="Arial" charset="0"/>
              </a:rPr>
              <a:t>finally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2000" dirty="0" smtClean="0">
                <a:latin typeface="Arial" charset="0"/>
              </a:rPr>
              <a:t>	if (reader != null)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2000" dirty="0" smtClean="0">
                <a:latin typeface="Arial" charset="0"/>
              </a:rPr>
              <a:t>	</a:t>
            </a:r>
            <a:r>
              <a:rPr lang="en-US" sz="2000" dirty="0" err="1" smtClean="0">
                <a:latin typeface="Arial" charset="0"/>
              </a:rPr>
              <a:t>reader.Close</a:t>
            </a:r>
            <a:r>
              <a:rPr lang="en-US" sz="2000" dirty="0" smtClean="0">
                <a:latin typeface="Arial" charset="0"/>
              </a:rPr>
              <a:t> 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2000" dirty="0" smtClean="0">
                <a:latin typeface="Arial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276600" y="4038600"/>
            <a:ext cx="5678488" cy="26670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What does this line of code do?</a:t>
            </a:r>
          </a:p>
          <a:p>
            <a:pPr>
              <a:defRPr/>
            </a:pPr>
            <a:r>
              <a:rPr lang="en-US" dirty="0">
                <a:latin typeface="Arial" charset="0"/>
              </a:rPr>
              <a:t>      </a:t>
            </a:r>
          </a:p>
          <a:p>
            <a:pPr marL="342900" indent="-342900">
              <a:buFontTx/>
              <a:buAutoNum type="alphaUcParenBoth"/>
              <a:defRPr/>
            </a:pPr>
            <a:r>
              <a:rPr lang="en-US" dirty="0">
                <a:latin typeface="+mj-lt"/>
              </a:rPr>
              <a:t>Create an unshaped object</a:t>
            </a:r>
          </a:p>
          <a:p>
            <a:pPr marL="342900" indent="-342900">
              <a:buFontTx/>
              <a:buAutoNum type="alphaUcParenBoth"/>
              <a:defRPr/>
            </a:pPr>
            <a:r>
              <a:rPr lang="en-US" dirty="0">
                <a:latin typeface="+mj-lt"/>
              </a:rPr>
              <a:t>Create a tree and load the elements of the file into the tree;</a:t>
            </a:r>
          </a:p>
          <a:p>
            <a:pPr marL="342900" indent="-342900">
              <a:buFontTx/>
              <a:buAutoNum type="alphaUcParenBoth"/>
              <a:defRPr/>
            </a:pPr>
            <a:r>
              <a:rPr lang="en-US" dirty="0">
                <a:latin typeface="+mj-lt"/>
              </a:rPr>
              <a:t>Create an object and shape the object according to the node of the file “Courses.xml”;</a:t>
            </a:r>
          </a:p>
          <a:p>
            <a:pPr marL="342900" indent="-342900">
              <a:buFontTx/>
              <a:buAutoNum type="alphaUcParenBoth"/>
              <a:defRPr/>
            </a:pPr>
            <a:r>
              <a:rPr lang="en-US" dirty="0">
                <a:latin typeface="+mj-lt"/>
              </a:rPr>
              <a:t>Load the element at the cursor into an object</a:t>
            </a:r>
          </a:p>
        </p:txBody>
      </p:sp>
      <p:sp>
        <p:nvSpPr>
          <p:cNvPr id="7" name="Oval Callout 6"/>
          <p:cNvSpPr>
            <a:spLocks noChangeArrowheads="1"/>
          </p:cNvSpPr>
          <p:nvPr/>
        </p:nvSpPr>
        <p:spPr bwMode="auto">
          <a:xfrm>
            <a:off x="6781800" y="838200"/>
            <a:ext cx="609600" cy="457200"/>
          </a:xfrm>
          <a:prstGeom prst="wedgeEllipseCallout">
            <a:avLst>
              <a:gd name="adj1" fmla="val -107995"/>
              <a:gd name="adj2" fmla="val 97634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8" name="Oval Callout 7"/>
          <p:cNvSpPr/>
          <p:nvPr/>
        </p:nvSpPr>
        <p:spPr bwMode="auto">
          <a:xfrm>
            <a:off x="228600" y="1981200"/>
            <a:ext cx="609600" cy="457200"/>
          </a:xfrm>
          <a:prstGeom prst="wedgeEllipseCallout">
            <a:avLst>
              <a:gd name="adj1" fmla="val 208221"/>
              <a:gd name="adj2" fmla="val -59122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/>
              <a:t>?</a:t>
            </a:r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1066800" y="1676400"/>
            <a:ext cx="5257800" cy="0"/>
          </a:xfrm>
          <a:prstGeom prst="lin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1828800" y="1981200"/>
            <a:ext cx="1676400" cy="0"/>
          </a:xfrm>
          <a:prstGeom prst="lin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3B6C0EB-C3A5-4343-BC21-7657606BAFC3}" type="slidenum">
              <a:rPr lang="en-US" smtClean="0">
                <a:solidFill>
                  <a:schemeClr val="tx2"/>
                </a:solidFill>
              </a:rPr>
              <a:pPr/>
              <a:t>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229600" cy="623888"/>
          </a:xfrm>
        </p:spPr>
        <p:txBody>
          <a:bodyPr/>
          <a:lstStyle/>
          <a:p>
            <a:pPr algn="r" eaLnBrk="1" hangingPunct="1"/>
            <a:r>
              <a:rPr lang="en-US" sz="2800" dirty="0" smtClean="0"/>
              <a:t>Extracting a Particular </a:t>
            </a:r>
            <a:r>
              <a:rPr lang="en-US" sz="2800" dirty="0" smtClean="0">
                <a:solidFill>
                  <a:schemeClr val="folHlink"/>
                </a:solidFill>
              </a:rPr>
              <a:t>Attribute </a:t>
            </a:r>
            <a:r>
              <a:rPr lang="en-US" sz="2800" dirty="0" smtClean="0"/>
              <a:t>Value (e.g. Image)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69288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1800" smtClean="0">
                <a:latin typeface="Arial" charset="0"/>
              </a:rPr>
              <a:t>try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1800" smtClean="0">
                <a:latin typeface="Arial" charset="0"/>
              </a:rPr>
              <a:t>	 XmlTextReader reader = new XmlTextReader (“Courses.xml”);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1800" smtClean="0">
                <a:latin typeface="Arial" charset="0"/>
              </a:rPr>
              <a:t>	reader.Whitespacehandling = WhitespaceHandling.None;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1800" smtClean="0">
                <a:latin typeface="Arial" charset="0"/>
              </a:rPr>
              <a:t>	while (</a:t>
            </a:r>
            <a:r>
              <a:rPr lang="en-US" sz="1800" smtClean="0">
                <a:solidFill>
                  <a:srgbClr val="0000FF"/>
                </a:solidFill>
                <a:latin typeface="Arial" charset="0"/>
              </a:rPr>
              <a:t>reader.Read ()</a:t>
            </a:r>
            <a:r>
              <a:rPr lang="en-US" sz="1800" smtClean="0">
                <a:latin typeface="Arial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1800" smtClean="0">
                <a:latin typeface="Arial" charset="0"/>
              </a:rPr>
              <a:t>		if (</a:t>
            </a:r>
            <a:r>
              <a:rPr lang="en-US" sz="1800" smtClean="0">
                <a:solidFill>
                  <a:srgbClr val="0000FF"/>
                </a:solidFill>
                <a:latin typeface="Arial" charset="0"/>
              </a:rPr>
              <a:t>reader.NodeType</a:t>
            </a:r>
            <a:r>
              <a:rPr lang="en-US" sz="1800" smtClean="0">
                <a:latin typeface="Arial" charset="0"/>
              </a:rPr>
              <a:t> == </a:t>
            </a:r>
            <a:r>
              <a:rPr lang="en-US" sz="1800" smtClean="0">
                <a:solidFill>
                  <a:srgbClr val="0000FF"/>
                </a:solidFill>
                <a:latin typeface="Arial" charset="0"/>
              </a:rPr>
              <a:t>XmlNodeType.Element</a:t>
            </a:r>
            <a:r>
              <a:rPr lang="en-US" sz="1800" smtClean="0">
                <a:latin typeface="Arial" charset="0"/>
              </a:rPr>
              <a:t> &amp;&amp;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1800" smtClean="0">
                <a:latin typeface="Arial" charset="0"/>
              </a:rPr>
              <a:t>							     </a:t>
            </a:r>
            <a:r>
              <a:rPr lang="en-US" sz="1800" smtClean="0">
                <a:solidFill>
                  <a:srgbClr val="0000FF"/>
                </a:solidFill>
                <a:latin typeface="Arial" charset="0"/>
              </a:rPr>
              <a:t>reader.Name</a:t>
            </a:r>
            <a:r>
              <a:rPr lang="en-US" sz="1800" smtClean="0">
                <a:latin typeface="Arial" charset="0"/>
              </a:rPr>
              <a:t> == “</a:t>
            </a:r>
            <a:r>
              <a:rPr lang="en-US" sz="1800" smtClean="0">
                <a:solidFill>
                  <a:srgbClr val="0000FF"/>
                </a:solidFill>
                <a:latin typeface="Arial" charset="0"/>
              </a:rPr>
              <a:t>Course</a:t>
            </a:r>
            <a:r>
              <a:rPr lang="en-US" sz="1800" smtClean="0">
                <a:latin typeface="Arial" charset="0"/>
              </a:rPr>
              <a:t>” &amp;&amp;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1800" smtClean="0">
                <a:latin typeface="Arial" charset="0"/>
              </a:rPr>
              <a:t>							     </a:t>
            </a:r>
            <a:r>
              <a:rPr lang="en-US" sz="1800" smtClean="0">
                <a:solidFill>
                  <a:srgbClr val="0000FF"/>
                </a:solidFill>
                <a:latin typeface="Arial" charset="0"/>
              </a:rPr>
              <a:t>reader.AttributeCount</a:t>
            </a:r>
            <a:r>
              <a:rPr lang="en-US" sz="1800" smtClean="0">
                <a:latin typeface="Arial" charset="0"/>
              </a:rPr>
              <a:t> &gt; 0)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1800" smtClean="0">
                <a:latin typeface="Arial" charset="0"/>
              </a:rPr>
              <a:t>			while (</a:t>
            </a:r>
            <a:r>
              <a:rPr lang="en-US" sz="1800" smtClean="0">
                <a:solidFill>
                  <a:srgbClr val="0000FF"/>
                </a:solidFill>
                <a:latin typeface="Arial" charset="0"/>
              </a:rPr>
              <a:t>reader.MoveToNextAttribute ()</a:t>
            </a:r>
            <a:r>
              <a:rPr lang="en-US" sz="1800" smtClean="0">
                <a:latin typeface="Arial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1800" smtClean="0">
                <a:latin typeface="Arial" charset="0"/>
              </a:rPr>
              <a:t>				 if (</a:t>
            </a:r>
            <a:r>
              <a:rPr lang="en-US" sz="1800" smtClean="0">
                <a:solidFill>
                  <a:srgbClr val="0000FF"/>
                </a:solidFill>
                <a:latin typeface="Arial" charset="0"/>
              </a:rPr>
              <a:t>reader.Name</a:t>
            </a:r>
            <a:r>
              <a:rPr lang="en-US" sz="1800" smtClean="0">
                <a:latin typeface="Arial" charset="0"/>
              </a:rPr>
              <a:t> == “</a:t>
            </a:r>
            <a:r>
              <a:rPr lang="en-US" sz="1800" smtClean="0">
                <a:solidFill>
                  <a:srgbClr val="0000FF"/>
                </a:solidFill>
                <a:latin typeface="Arial" charset="0"/>
              </a:rPr>
              <a:t>Image</a:t>
            </a:r>
            <a:r>
              <a:rPr lang="en-US" sz="1800" smtClean="0">
                <a:latin typeface="Arial" charset="0"/>
              </a:rPr>
              <a:t>”)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1800" smtClean="0">
                <a:latin typeface="Arial" charset="0"/>
              </a:rPr>
              <a:t>					Console.WriteLine (reader.Value);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1800" smtClean="0">
                <a:latin typeface="Arial" charset="0"/>
              </a:rPr>
              <a:t>					break;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1800" smtClean="0">
                <a:latin typeface="Arial" charset="0"/>
              </a:rPr>
              <a:t>		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1800" smtClean="0">
                <a:latin typeface="Arial" charset="0"/>
              </a:rPr>
              <a:t>	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1800" smtClean="0">
                <a:latin typeface="Arial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1800" smtClean="0">
                <a:latin typeface="Arial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1800" smtClean="0">
                <a:latin typeface="Arial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1800" smtClean="0">
                <a:latin typeface="Arial" charset="0"/>
              </a:rPr>
              <a:t>finally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1800" smtClean="0">
                <a:latin typeface="Arial" charset="0"/>
              </a:rPr>
              <a:t>	if (reader != null)  reader.Close 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98513" algn="l"/>
                <a:tab pos="1262063" algn="l"/>
                <a:tab pos="1712913" algn="l"/>
                <a:tab pos="2176463" algn="l"/>
                <a:tab pos="2627313" algn="l"/>
              </a:tabLst>
            </a:pPr>
            <a:r>
              <a:rPr lang="en-US" sz="1800" smtClean="0">
                <a:latin typeface="Arial" charset="0"/>
              </a:rPr>
              <a:t>}</a:t>
            </a:r>
          </a:p>
        </p:txBody>
      </p:sp>
      <p:sp>
        <p:nvSpPr>
          <p:cNvPr id="5" name="Oval Callout 4"/>
          <p:cNvSpPr>
            <a:spLocks noChangeArrowheads="1"/>
          </p:cNvSpPr>
          <p:nvPr/>
        </p:nvSpPr>
        <p:spPr bwMode="auto">
          <a:xfrm>
            <a:off x="76200" y="3581400"/>
            <a:ext cx="1752600" cy="990600"/>
          </a:xfrm>
          <a:prstGeom prst="wedgeEllipseCallout">
            <a:avLst>
              <a:gd name="adj1" fmla="val 104032"/>
              <a:gd name="adj2" fmla="val -8074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What  Design Pattern?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652713" y="3351213"/>
            <a:ext cx="3138487" cy="158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Oval Callout 8"/>
          <p:cNvSpPr>
            <a:spLocks noChangeArrowheads="1"/>
          </p:cNvSpPr>
          <p:nvPr/>
        </p:nvSpPr>
        <p:spPr bwMode="auto">
          <a:xfrm>
            <a:off x="76200" y="3581400"/>
            <a:ext cx="1752600" cy="990600"/>
          </a:xfrm>
          <a:prstGeom prst="wedgeEllipseCallout">
            <a:avLst>
              <a:gd name="adj1" fmla="val 104032"/>
              <a:gd name="adj2" fmla="val -80741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Iteration pattern</a:t>
            </a:r>
          </a:p>
        </p:txBody>
      </p:sp>
      <p:sp>
        <p:nvSpPr>
          <p:cNvPr id="11272" name="Rounded Rectangular Callout 7"/>
          <p:cNvSpPr>
            <a:spLocks noChangeArrowheads="1"/>
          </p:cNvSpPr>
          <p:nvPr/>
        </p:nvSpPr>
        <p:spPr bwMode="auto">
          <a:xfrm>
            <a:off x="6737350" y="6019800"/>
            <a:ext cx="2362200" cy="762000"/>
          </a:xfrm>
          <a:prstGeom prst="wedgeRoundRectCallout">
            <a:avLst>
              <a:gd name="adj1" fmla="val -49296"/>
              <a:gd name="adj2" fmla="val -8750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See text section 4.2.2 for full working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8269288" cy="5143500"/>
          </a:xfrm>
        </p:spPr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i="1" dirty="0" err="1" smtClean="0"/>
              <a:t>XmlDocument</a:t>
            </a:r>
            <a:r>
              <a:rPr lang="en-US" i="1" dirty="0" smtClean="0"/>
              <a:t> </a:t>
            </a:r>
            <a:r>
              <a:rPr lang="en-US" dirty="0" smtClean="0"/>
              <a:t>class is more frequently used for reading and modifying existing XML documents. </a:t>
            </a:r>
          </a:p>
          <a:p>
            <a:pPr eaLnBrk="1" hangingPunct="1"/>
            <a:r>
              <a:rPr lang="en-US" i="1" dirty="0" err="1" smtClean="0"/>
              <a:t>XmlTextWriter</a:t>
            </a:r>
            <a:r>
              <a:rPr lang="en-US" i="1" dirty="0" smtClean="0"/>
              <a:t> </a:t>
            </a:r>
            <a:r>
              <a:rPr lang="en-US" dirty="0" smtClean="0"/>
              <a:t>is designed for creating XML file from scratch, and it features an assortment of</a:t>
            </a:r>
            <a:r>
              <a:rPr lang="en-US" b="1" dirty="0" smtClean="0"/>
              <a:t> </a:t>
            </a:r>
            <a:r>
              <a:rPr lang="en-US" i="1" dirty="0" smtClean="0"/>
              <a:t>Write </a:t>
            </a:r>
            <a:r>
              <a:rPr lang="en-US" dirty="0" smtClean="0"/>
              <a:t>methods that emit various types of XML, including </a:t>
            </a:r>
          </a:p>
          <a:p>
            <a:pPr lvl="1" eaLnBrk="1" hangingPunct="1"/>
            <a:r>
              <a:rPr lang="en-US" dirty="0" smtClean="0"/>
              <a:t>Document</a:t>
            </a:r>
          </a:p>
          <a:p>
            <a:pPr lvl="1" eaLnBrk="1" hangingPunct="1"/>
            <a:r>
              <a:rPr lang="en-US" dirty="0" smtClean="0"/>
              <a:t>elements, </a:t>
            </a:r>
          </a:p>
          <a:p>
            <a:pPr lvl="1" eaLnBrk="1" hangingPunct="1"/>
            <a:r>
              <a:rPr lang="en-US" dirty="0" smtClean="0"/>
              <a:t>attributes,</a:t>
            </a:r>
          </a:p>
          <a:p>
            <a:pPr lvl="1" eaLnBrk="1" hangingPunct="1"/>
            <a:r>
              <a:rPr lang="en-US" dirty="0" smtClean="0"/>
              <a:t>comments, </a:t>
            </a:r>
          </a:p>
          <a:p>
            <a:pPr lvl="1" eaLnBrk="1" hangingPunct="1"/>
            <a:r>
              <a:rPr lang="en-US" dirty="0" smtClean="0"/>
              <a:t>and more.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D33EBE0-9CD6-4066-81B7-027C5AA1D1D3}" type="slidenum">
              <a:rPr lang="en-US" smtClean="0">
                <a:solidFill>
                  <a:schemeClr val="tx2"/>
                </a:solidFill>
              </a:rPr>
              <a:pPr/>
              <a:t>9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i="1" smtClean="0"/>
              <a:t>XmlTextWriter </a:t>
            </a:r>
            <a:r>
              <a:rPr lang="en-US" smtClean="0"/>
              <a:t>Class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67000" y="3924300"/>
            <a:ext cx="21336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>
                <a:latin typeface="Arial" charset="0"/>
              </a:rPr>
              <a:t>Write</a:t>
            </a:r>
            <a:r>
              <a:rPr lang="en-US">
                <a:solidFill>
                  <a:schemeClr val="folHlink"/>
                </a:solidFill>
                <a:latin typeface="Arial" charset="0"/>
              </a:rPr>
              <a:t>Start</a:t>
            </a:r>
            <a:r>
              <a:rPr lang="en-US">
                <a:latin typeface="Arial" charset="0"/>
              </a:rPr>
              <a:t>Element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3352800" y="4370388"/>
            <a:ext cx="2209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>
                <a:latin typeface="Arial" charset="0"/>
              </a:rPr>
              <a:t>WriteElementString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352800" y="4762500"/>
            <a:ext cx="2209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>
                <a:latin typeface="Arial" charset="0"/>
              </a:rPr>
              <a:t>WriteElementString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352800" y="5143500"/>
            <a:ext cx="22098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>
                <a:latin typeface="Arial" charset="0"/>
              </a:rPr>
              <a:t>WriteAttributeString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67000" y="5943600"/>
            <a:ext cx="21336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>
                <a:latin typeface="Arial" charset="0"/>
              </a:rPr>
              <a:t>WriteEndElement</a:t>
            </a: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352800" y="5524500"/>
            <a:ext cx="2209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>
                <a:latin typeface="Arial" charset="0"/>
              </a:rPr>
              <a:t>WriteElementString</a:t>
            </a:r>
            <a:endParaRPr 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7135813" y="3352800"/>
            <a:ext cx="533400" cy="533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 bwMode="auto">
          <a:xfrm>
            <a:off x="6096000" y="4170363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 bwMode="auto">
          <a:xfrm>
            <a:off x="7135813" y="4175125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 bwMode="auto">
          <a:xfrm>
            <a:off x="8383588" y="4170363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lowchart: Data 5"/>
          <p:cNvSpPr>
            <a:spLocks noChangeArrowheads="1"/>
          </p:cNvSpPr>
          <p:nvPr/>
        </p:nvSpPr>
        <p:spPr bwMode="auto">
          <a:xfrm>
            <a:off x="7721600" y="4722813"/>
            <a:ext cx="762000" cy="190500"/>
          </a:xfrm>
          <a:prstGeom prst="flowChartInputOutpu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0" y="5014913"/>
            <a:ext cx="533400" cy="2651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7" name="Straight Arrow Connector 16"/>
          <p:cNvCxnSpPr>
            <a:cxnSpLocks noChangeShapeType="1"/>
            <a:stCxn id="5" idx="3"/>
            <a:endCxn id="14" idx="7"/>
          </p:cNvCxnSpPr>
          <p:nvPr/>
        </p:nvCxnSpPr>
        <p:spPr bwMode="auto">
          <a:xfrm flipH="1">
            <a:off x="6551613" y="3808413"/>
            <a:ext cx="661987" cy="4397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9" name="Straight Arrow Connector 18"/>
          <p:cNvCxnSpPr>
            <a:cxnSpLocks noChangeShapeType="1"/>
            <a:stCxn id="5" idx="4"/>
            <a:endCxn id="15" idx="0"/>
          </p:cNvCxnSpPr>
          <p:nvPr/>
        </p:nvCxnSpPr>
        <p:spPr bwMode="auto">
          <a:xfrm>
            <a:off x="7402513" y="3886200"/>
            <a:ext cx="0" cy="2889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" name="Straight Arrow Connector 22"/>
          <p:cNvCxnSpPr>
            <a:cxnSpLocks noChangeShapeType="1"/>
            <a:stCxn id="5" idx="5"/>
            <a:endCxn id="16" idx="1"/>
          </p:cNvCxnSpPr>
          <p:nvPr/>
        </p:nvCxnSpPr>
        <p:spPr bwMode="auto">
          <a:xfrm>
            <a:off x="7591425" y="3808413"/>
            <a:ext cx="869950" cy="4397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" name="Straight Arrow Connector 24"/>
          <p:cNvCxnSpPr>
            <a:cxnSpLocks noChangeShapeType="1"/>
            <a:stCxn id="14" idx="4"/>
            <a:endCxn id="7" idx="0"/>
          </p:cNvCxnSpPr>
          <p:nvPr/>
        </p:nvCxnSpPr>
        <p:spPr bwMode="auto">
          <a:xfrm>
            <a:off x="6362700" y="4703763"/>
            <a:ext cx="0" cy="3111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7138988" y="5014913"/>
            <a:ext cx="533400" cy="2651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0" name="Straight Arrow Connector 29"/>
          <p:cNvCxnSpPr>
            <a:cxnSpLocks noChangeShapeType="1"/>
            <a:stCxn id="15" idx="4"/>
            <a:endCxn id="29" idx="0"/>
          </p:cNvCxnSpPr>
          <p:nvPr/>
        </p:nvCxnSpPr>
        <p:spPr bwMode="auto">
          <a:xfrm>
            <a:off x="7402513" y="4708525"/>
            <a:ext cx="3175" cy="3063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8382000" y="5014913"/>
            <a:ext cx="533400" cy="2651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2" name="Straight Arrow Connector 31"/>
          <p:cNvCxnSpPr>
            <a:cxnSpLocks noChangeShapeType="1"/>
            <a:stCxn id="16" idx="4"/>
            <a:endCxn id="31" idx="0"/>
          </p:cNvCxnSpPr>
          <p:nvPr/>
        </p:nvCxnSpPr>
        <p:spPr bwMode="auto">
          <a:xfrm flipH="1">
            <a:off x="8648700" y="4703763"/>
            <a:ext cx="1588" cy="3111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" name="Straight Arrow Connector 26"/>
          <p:cNvCxnSpPr>
            <a:cxnSpLocks noChangeShapeType="1"/>
            <a:stCxn id="15" idx="5"/>
            <a:endCxn id="6" idx="2"/>
          </p:cNvCxnSpPr>
          <p:nvPr/>
        </p:nvCxnSpPr>
        <p:spPr bwMode="auto">
          <a:xfrm>
            <a:off x="7591425" y="4630738"/>
            <a:ext cx="206375" cy="1873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" name="Rounded Rectangular Callout 1"/>
          <p:cNvSpPr/>
          <p:nvPr/>
        </p:nvSpPr>
        <p:spPr bwMode="auto">
          <a:xfrm>
            <a:off x="5715000" y="5524500"/>
            <a:ext cx="2590800" cy="1257300"/>
          </a:xfrm>
          <a:prstGeom prst="wedgeRoundRectCallout">
            <a:avLst>
              <a:gd name="adj1" fmla="val 64880"/>
              <a:gd name="adj2" fmla="val -8179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What do you do if you want to create a child element here, instead of test content?</a:t>
            </a:r>
          </a:p>
        </p:txBody>
      </p:sp>
      <p:pic>
        <p:nvPicPr>
          <p:cNvPr id="1029" name="Picture 5" descr="C:\Users\ychen10\AppData\Local\Microsoft\Windows\Temporary Internet Files\Content.IE5\ZEJ39862\MC90023901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634" y="76200"/>
            <a:ext cx="1373708" cy="11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  <p:bldP spid="5" grpId="0" animBg="1"/>
      <p:bldP spid="14" grpId="0" animBg="1"/>
      <p:bldP spid="15" grpId="0" animBg="1"/>
      <p:bldP spid="16" grpId="0" animBg="1"/>
      <p:bldP spid="6" grpId="0" animBg="1"/>
      <p:bldP spid="7" grpId="0" animBg="1"/>
      <p:bldP spid="29" grpId="0" animBg="1"/>
      <p:bldP spid="31" grpId="0" animBg="1"/>
      <p:bldP spid="2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16587</TotalTime>
  <Words>2322</Words>
  <Application>Microsoft Office PowerPoint</Application>
  <PresentationFormat>On-screen Show (4:3)</PresentationFormat>
  <Paragraphs>607</Paragraphs>
  <Slides>32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Blends</vt:lpstr>
      <vt:lpstr>Roadmap Chapter 4</vt:lpstr>
      <vt:lpstr>Put Together Example: Using DOM Model</vt:lpstr>
      <vt:lpstr>Using SAX Model: the XmlTextReader Class</vt:lpstr>
      <vt:lpstr>Using XmlTextReader is Simple</vt:lpstr>
      <vt:lpstr>Some Member Functions in XmlTextReader Class</vt:lpstr>
      <vt:lpstr>Read the XML Doc like Reading a Text File</vt:lpstr>
      <vt:lpstr>Also Print the Attributes</vt:lpstr>
      <vt:lpstr>Extracting a Particular Attribute Value (e.g. Image)</vt:lpstr>
      <vt:lpstr>The XmlTextWriter Class</vt:lpstr>
      <vt:lpstr>Example: Creating an XML Doc</vt:lpstr>
      <vt:lpstr>Methods in the XmlTextWriter Class</vt:lpstr>
      <vt:lpstr>Example: Writing data into XML File</vt:lpstr>
      <vt:lpstr>Code Behind the Data Enter (Writer) Page</vt:lpstr>
      <vt:lpstr>Code Behind the Data Enter (Writer) Page</vt:lpstr>
      <vt:lpstr>Code Behind the Data Enter (Writer) Page</vt:lpstr>
      <vt:lpstr>Combining XmlDocument Class and XMLWriter</vt:lpstr>
      <vt:lpstr>Java Packages for XML Processing  http://java.sun.com/webservices/jaxp/</vt:lpstr>
      <vt:lpstr>JAXP Packages</vt:lpstr>
      <vt:lpstr>JAXP  javax.xml.parsers Package   http://java.sun.com/j2se/1.5.0/docs/api/ </vt:lpstr>
      <vt:lpstr>Use JAXP  javax.xml.parsers Package  Example </vt:lpstr>
      <vt:lpstr>Use the Classes to Process XML Document</vt:lpstr>
      <vt:lpstr>XML SAX Reader: org.xml.sax (Java)</vt:lpstr>
      <vt:lpstr>DocumentBuilderFactory &amp; DocumentBuilder </vt:lpstr>
      <vt:lpstr>XPath: XML Path vs File System Path</vt:lpstr>
      <vt:lpstr>XPath Basics</vt:lpstr>
      <vt:lpstr>XPath Expressions</vt:lpstr>
      <vt:lpstr>XPath Functions (incomplete list)</vt:lpstr>
      <vt:lpstr>Apply XPath for Extracting Data</vt:lpstr>
      <vt:lpstr>XPath Classes Using Framework Class Library</vt:lpstr>
      <vt:lpstr>XPathDocument Class</vt:lpstr>
      <vt:lpstr>XPathNodeIterator Class</vt:lpstr>
      <vt:lpstr>XPathDemo.cs</vt:lpstr>
    </vt:vector>
  </TitlesOfParts>
  <Company>ASU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445</dc:title>
  <dc:creator>Dr. Yinong Chen</dc:creator>
  <cp:lastModifiedBy>Yinong Chen</cp:lastModifiedBy>
  <cp:revision>1246</cp:revision>
  <dcterms:created xsi:type="dcterms:W3CDTF">2005-09-17T18:09:54Z</dcterms:created>
  <dcterms:modified xsi:type="dcterms:W3CDTF">2014-10-16T15:33:56Z</dcterms:modified>
</cp:coreProperties>
</file>