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796" r:id="rId2"/>
    <p:sldId id="797" r:id="rId3"/>
    <p:sldId id="798" r:id="rId4"/>
    <p:sldId id="799" r:id="rId5"/>
    <p:sldId id="813" r:id="rId6"/>
    <p:sldId id="814" r:id="rId7"/>
    <p:sldId id="815" r:id="rId8"/>
    <p:sldId id="816" r:id="rId9"/>
    <p:sldId id="801" r:id="rId10"/>
    <p:sldId id="802" r:id="rId11"/>
    <p:sldId id="800" r:id="rId12"/>
    <p:sldId id="803" r:id="rId13"/>
    <p:sldId id="804" r:id="rId14"/>
    <p:sldId id="805" r:id="rId15"/>
    <p:sldId id="806" r:id="rId16"/>
    <p:sldId id="807" r:id="rId17"/>
    <p:sldId id="819" r:id="rId18"/>
    <p:sldId id="808" r:id="rId19"/>
    <p:sldId id="809" r:id="rId20"/>
    <p:sldId id="692" r:id="rId21"/>
    <p:sldId id="693" r:id="rId22"/>
    <p:sldId id="694" r:id="rId23"/>
    <p:sldId id="695" r:id="rId24"/>
    <p:sldId id="696" r:id="rId25"/>
    <p:sldId id="751" r:id="rId26"/>
    <p:sldId id="697" r:id="rId27"/>
    <p:sldId id="775" r:id="rId28"/>
    <p:sldId id="776" r:id="rId29"/>
    <p:sldId id="712" r:id="rId30"/>
    <p:sldId id="713" r:id="rId31"/>
    <p:sldId id="752" r:id="rId32"/>
    <p:sldId id="753" r:id="rId33"/>
    <p:sldId id="714" r:id="rId34"/>
    <p:sldId id="715" r:id="rId35"/>
    <p:sldId id="811" r:id="rId36"/>
    <p:sldId id="795" r:id="rId37"/>
    <p:sldId id="781" r:id="rId38"/>
    <p:sldId id="782" r:id="rId39"/>
    <p:sldId id="783" r:id="rId40"/>
    <p:sldId id="784" r:id="rId41"/>
    <p:sldId id="786" r:id="rId42"/>
    <p:sldId id="785" r:id="rId43"/>
    <p:sldId id="787" r:id="rId44"/>
    <p:sldId id="788" r:id="rId45"/>
    <p:sldId id="789" r:id="rId46"/>
    <p:sldId id="812" r:id="rId47"/>
    <p:sldId id="818" r:id="rId48"/>
    <p:sldId id="794" r:id="rId49"/>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66FF"/>
    <a:srgbClr val="A4D9E6"/>
    <a:srgbClr val="B3EFE9"/>
    <a:srgbClr val="C5F3EF"/>
    <a:srgbClr val="AFEFE9"/>
    <a:srgbClr val="ACD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92" autoAdjust="0"/>
    <p:restoredTop sz="86380" autoAdjust="0"/>
  </p:normalViewPr>
  <p:slideViewPr>
    <p:cSldViewPr snapToObjects="1">
      <p:cViewPr varScale="1">
        <p:scale>
          <a:sx n="78" d="100"/>
          <a:sy n="78" d="100"/>
        </p:scale>
        <p:origin x="-78" y="-162"/>
      </p:cViewPr>
      <p:guideLst>
        <p:guide orient="horz" pos="422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B48ACB2F-478E-4628-930D-4CC8BCD5DD7D}" type="slidenum">
              <a:rPr lang="en-US"/>
              <a:pPr>
                <a:defRPr/>
              </a:pPr>
              <a:t>‹#›</a:t>
            </a:fld>
            <a:endParaRPr lang="en-US"/>
          </a:p>
        </p:txBody>
      </p:sp>
    </p:spTree>
    <p:extLst>
      <p:ext uri="{BB962C8B-B14F-4D97-AF65-F5344CB8AC3E}">
        <p14:creationId xmlns:p14="http://schemas.microsoft.com/office/powerpoint/2010/main" val="455476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A49E89C9-513A-4C38-98CA-5965E88BFF22}" type="slidenum">
              <a:rPr lang="en-US"/>
              <a:pPr>
                <a:defRPr/>
              </a:pPr>
              <a:t>‹#›</a:t>
            </a:fld>
            <a:endParaRPr lang="en-US"/>
          </a:p>
        </p:txBody>
      </p:sp>
    </p:spTree>
    <p:extLst>
      <p:ext uri="{BB962C8B-B14F-4D97-AF65-F5344CB8AC3E}">
        <p14:creationId xmlns:p14="http://schemas.microsoft.com/office/powerpoint/2010/main" val="2208350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F105883-C82E-42C4-B595-8A67349F6969}" type="slidenum">
              <a:rPr lang="en-US" b="0" smtClean="0">
                <a:latin typeface="Arial" charset="0"/>
              </a:rPr>
              <a:pPr/>
              <a:t>1</a:t>
            </a:fld>
            <a:endParaRPr lang="en-US" b="0" smtClean="0">
              <a:latin typeface="Arial" charset="0"/>
            </a:endParaRPr>
          </a:p>
        </p:txBody>
      </p:sp>
    </p:spTree>
    <p:extLst>
      <p:ext uri="{BB962C8B-B14F-4D97-AF65-F5344CB8AC3E}">
        <p14:creationId xmlns:p14="http://schemas.microsoft.com/office/powerpoint/2010/main" val="1041627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8AD7603-C307-4638-9F07-509BBF464C11}" type="slidenum">
              <a:rPr lang="en-US" b="0" smtClean="0">
                <a:latin typeface="Arial" charset="0"/>
              </a:rPr>
              <a:pPr/>
              <a:t>15</a:t>
            </a:fld>
            <a:endParaRPr lang="en-US" b="0" smtClean="0">
              <a:latin typeface="Arial" charset="0"/>
            </a:endParaRPr>
          </a:p>
        </p:txBody>
      </p:sp>
    </p:spTree>
    <p:extLst>
      <p:ext uri="{BB962C8B-B14F-4D97-AF65-F5344CB8AC3E}">
        <p14:creationId xmlns:p14="http://schemas.microsoft.com/office/powerpoint/2010/main" val="74439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B7A9FE4-7932-4F36-9FE5-27A96DF1FFFE}" type="slidenum">
              <a:rPr lang="en-US" b="0" smtClean="0">
                <a:latin typeface="Arial" charset="0"/>
              </a:rPr>
              <a:pPr/>
              <a:t>16</a:t>
            </a:fld>
            <a:endParaRPr lang="en-US" b="0" smtClean="0">
              <a:latin typeface="Arial" charset="0"/>
            </a:endParaRPr>
          </a:p>
        </p:txBody>
      </p:sp>
    </p:spTree>
    <p:extLst>
      <p:ext uri="{BB962C8B-B14F-4D97-AF65-F5344CB8AC3E}">
        <p14:creationId xmlns:p14="http://schemas.microsoft.com/office/powerpoint/2010/main" val="201262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064BF52-281D-4491-8E29-FD6ADF131580}" type="slidenum">
              <a:rPr lang="en-US" b="0" smtClean="0">
                <a:latin typeface="Arial" charset="0"/>
              </a:rPr>
              <a:pPr/>
              <a:t>18</a:t>
            </a:fld>
            <a:endParaRPr lang="en-US" b="0" smtClean="0">
              <a:latin typeface="Arial" charset="0"/>
            </a:endParaRPr>
          </a:p>
        </p:txBody>
      </p:sp>
    </p:spTree>
    <p:extLst>
      <p:ext uri="{BB962C8B-B14F-4D97-AF65-F5344CB8AC3E}">
        <p14:creationId xmlns:p14="http://schemas.microsoft.com/office/powerpoint/2010/main" val="1689751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60F2711-7287-4134-BBA1-8FE08A76C343}" type="slidenum">
              <a:rPr lang="en-US" b="0" smtClean="0">
                <a:latin typeface="Arial" charset="0"/>
              </a:rPr>
              <a:pPr/>
              <a:t>19</a:t>
            </a:fld>
            <a:endParaRPr lang="en-US" b="0" smtClean="0">
              <a:latin typeface="Arial" charset="0"/>
            </a:endParaRPr>
          </a:p>
        </p:txBody>
      </p:sp>
    </p:spTree>
    <p:extLst>
      <p:ext uri="{BB962C8B-B14F-4D97-AF65-F5344CB8AC3E}">
        <p14:creationId xmlns:p14="http://schemas.microsoft.com/office/powerpoint/2010/main" val="3528446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charset="0"/>
            </a:endParaRPr>
          </a:p>
        </p:txBody>
      </p:sp>
      <p:sp>
        <p:nvSpPr>
          <p:cNvPr id="30724" name="Slide Number Placeholder 3"/>
          <p:cNvSpPr>
            <a:spLocks noGrp="1"/>
          </p:cNvSpPr>
          <p:nvPr>
            <p:ph type="sldNum" sz="quarter" idx="5"/>
          </p:nvPr>
        </p:nvSpPr>
        <p:spPr>
          <a:noFill/>
        </p:spPr>
        <p:txBody>
          <a:bodyPr/>
          <a:lstStyle/>
          <a:p>
            <a:fld id="{3B61940D-6728-497A-8F7A-85D159B73DF2}" type="slidenum">
              <a:rPr lang="en-US" smtClean="0">
                <a:latin typeface="Arial" charset="0"/>
              </a:rPr>
              <a:pPr/>
              <a:t>20</a:t>
            </a:fld>
            <a:endParaRPr lang="en-US" smtClean="0">
              <a:latin typeface="Arial" charset="0"/>
            </a:endParaRPr>
          </a:p>
        </p:txBody>
      </p:sp>
    </p:spTree>
    <p:extLst>
      <p:ext uri="{BB962C8B-B14F-4D97-AF65-F5344CB8AC3E}">
        <p14:creationId xmlns:p14="http://schemas.microsoft.com/office/powerpoint/2010/main" val="446562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latin typeface="Arial" charset="0"/>
            </a:endParaRPr>
          </a:p>
        </p:txBody>
      </p:sp>
      <p:sp>
        <p:nvSpPr>
          <p:cNvPr id="31748" name="Slide Number Placeholder 3"/>
          <p:cNvSpPr>
            <a:spLocks noGrp="1"/>
          </p:cNvSpPr>
          <p:nvPr>
            <p:ph type="sldNum" sz="quarter" idx="5"/>
          </p:nvPr>
        </p:nvSpPr>
        <p:spPr>
          <a:noFill/>
        </p:spPr>
        <p:txBody>
          <a:bodyPr/>
          <a:lstStyle/>
          <a:p>
            <a:fld id="{0637EC54-29C0-4294-AF64-39C5C112E40A}" type="slidenum">
              <a:rPr lang="en-US" smtClean="0">
                <a:latin typeface="Arial" charset="0"/>
              </a:rPr>
              <a:pPr/>
              <a:t>21</a:t>
            </a:fld>
            <a:endParaRPr lang="en-US" smtClean="0">
              <a:latin typeface="Arial" charset="0"/>
            </a:endParaRPr>
          </a:p>
        </p:txBody>
      </p:sp>
    </p:spTree>
    <p:extLst>
      <p:ext uri="{BB962C8B-B14F-4D97-AF65-F5344CB8AC3E}">
        <p14:creationId xmlns:p14="http://schemas.microsoft.com/office/powerpoint/2010/main" val="3695166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charset="0"/>
            </a:endParaRPr>
          </a:p>
        </p:txBody>
      </p:sp>
      <p:sp>
        <p:nvSpPr>
          <p:cNvPr id="32772" name="Slide Number Placeholder 3"/>
          <p:cNvSpPr>
            <a:spLocks noGrp="1"/>
          </p:cNvSpPr>
          <p:nvPr>
            <p:ph type="sldNum" sz="quarter" idx="5"/>
          </p:nvPr>
        </p:nvSpPr>
        <p:spPr>
          <a:noFill/>
        </p:spPr>
        <p:txBody>
          <a:bodyPr/>
          <a:lstStyle/>
          <a:p>
            <a:fld id="{C3C485CD-A6C1-44D9-A824-54EED1116C7B}" type="slidenum">
              <a:rPr lang="en-US" smtClean="0">
                <a:latin typeface="Arial" charset="0"/>
              </a:rPr>
              <a:pPr/>
              <a:t>22</a:t>
            </a:fld>
            <a:endParaRPr lang="en-US" smtClean="0">
              <a:latin typeface="Arial" charset="0"/>
            </a:endParaRPr>
          </a:p>
        </p:txBody>
      </p:sp>
    </p:spTree>
    <p:extLst>
      <p:ext uri="{BB962C8B-B14F-4D97-AF65-F5344CB8AC3E}">
        <p14:creationId xmlns:p14="http://schemas.microsoft.com/office/powerpoint/2010/main" val="187814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latin typeface="Arial" charset="0"/>
            </a:endParaRPr>
          </a:p>
        </p:txBody>
      </p:sp>
      <p:sp>
        <p:nvSpPr>
          <p:cNvPr id="33796" name="Slide Number Placeholder 3"/>
          <p:cNvSpPr>
            <a:spLocks noGrp="1"/>
          </p:cNvSpPr>
          <p:nvPr>
            <p:ph type="sldNum" sz="quarter" idx="5"/>
          </p:nvPr>
        </p:nvSpPr>
        <p:spPr>
          <a:noFill/>
        </p:spPr>
        <p:txBody>
          <a:bodyPr/>
          <a:lstStyle/>
          <a:p>
            <a:fld id="{CE5B20CB-F09E-4BC2-9996-C0BF6B2ED884}" type="slidenum">
              <a:rPr lang="en-US" smtClean="0">
                <a:latin typeface="Arial" charset="0"/>
              </a:rPr>
              <a:pPr/>
              <a:t>23</a:t>
            </a:fld>
            <a:endParaRPr lang="en-US" smtClean="0">
              <a:latin typeface="Arial" charset="0"/>
            </a:endParaRPr>
          </a:p>
        </p:txBody>
      </p:sp>
    </p:spTree>
    <p:extLst>
      <p:ext uri="{BB962C8B-B14F-4D97-AF65-F5344CB8AC3E}">
        <p14:creationId xmlns:p14="http://schemas.microsoft.com/office/powerpoint/2010/main" val="3315393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latin typeface="Arial" charset="0"/>
            </a:endParaRPr>
          </a:p>
        </p:txBody>
      </p:sp>
      <p:sp>
        <p:nvSpPr>
          <p:cNvPr id="34820" name="Slide Number Placeholder 3"/>
          <p:cNvSpPr>
            <a:spLocks noGrp="1"/>
          </p:cNvSpPr>
          <p:nvPr>
            <p:ph type="sldNum" sz="quarter" idx="5"/>
          </p:nvPr>
        </p:nvSpPr>
        <p:spPr>
          <a:noFill/>
        </p:spPr>
        <p:txBody>
          <a:bodyPr/>
          <a:lstStyle/>
          <a:p>
            <a:fld id="{8B03596D-8872-46B1-BD5C-A64222CC8055}" type="slidenum">
              <a:rPr lang="en-US" smtClean="0">
                <a:latin typeface="Arial" charset="0"/>
              </a:rPr>
              <a:pPr/>
              <a:t>24</a:t>
            </a:fld>
            <a:endParaRPr lang="en-US" smtClean="0">
              <a:latin typeface="Arial" charset="0"/>
            </a:endParaRPr>
          </a:p>
        </p:txBody>
      </p:sp>
    </p:spTree>
    <p:extLst>
      <p:ext uri="{BB962C8B-B14F-4D97-AF65-F5344CB8AC3E}">
        <p14:creationId xmlns:p14="http://schemas.microsoft.com/office/powerpoint/2010/main" val="404848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latin typeface="Arial" charset="0"/>
            </a:endParaRPr>
          </a:p>
        </p:txBody>
      </p:sp>
      <p:sp>
        <p:nvSpPr>
          <p:cNvPr id="35844" name="Slide Number Placeholder 3"/>
          <p:cNvSpPr>
            <a:spLocks noGrp="1"/>
          </p:cNvSpPr>
          <p:nvPr>
            <p:ph type="sldNum" sz="quarter" idx="5"/>
          </p:nvPr>
        </p:nvSpPr>
        <p:spPr>
          <a:noFill/>
        </p:spPr>
        <p:txBody>
          <a:bodyPr/>
          <a:lstStyle/>
          <a:p>
            <a:fld id="{6719C96D-059F-4348-9708-561AB3C6291F}"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269657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3481491-B86A-424F-B30D-9EDC6491ABBC}" type="slidenum">
              <a:rPr lang="en-US" b="0" smtClean="0">
                <a:latin typeface="Arial" charset="0"/>
              </a:rPr>
              <a:pPr/>
              <a:t>2</a:t>
            </a:fld>
            <a:endParaRPr lang="en-US" b="0" smtClean="0">
              <a:latin typeface="Arial" charset="0"/>
            </a:endParaRPr>
          </a:p>
        </p:txBody>
      </p:sp>
    </p:spTree>
    <p:extLst>
      <p:ext uri="{BB962C8B-B14F-4D97-AF65-F5344CB8AC3E}">
        <p14:creationId xmlns:p14="http://schemas.microsoft.com/office/powerpoint/2010/main" val="2546111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latin typeface="Arial" charset="0"/>
            </a:endParaRPr>
          </a:p>
        </p:txBody>
      </p:sp>
      <p:sp>
        <p:nvSpPr>
          <p:cNvPr id="36868" name="Slide Number Placeholder 3"/>
          <p:cNvSpPr>
            <a:spLocks noGrp="1"/>
          </p:cNvSpPr>
          <p:nvPr>
            <p:ph type="sldNum" sz="quarter" idx="5"/>
          </p:nvPr>
        </p:nvSpPr>
        <p:spPr>
          <a:noFill/>
        </p:spPr>
        <p:txBody>
          <a:bodyPr/>
          <a:lstStyle/>
          <a:p>
            <a:fld id="{8E737D8B-9F9B-413D-B1AC-11AD9159BF4A}" type="slidenum">
              <a:rPr lang="en-US" smtClean="0">
                <a:latin typeface="Arial" charset="0"/>
              </a:rPr>
              <a:pPr/>
              <a:t>26</a:t>
            </a:fld>
            <a:endParaRPr lang="en-US" smtClean="0">
              <a:latin typeface="Arial" charset="0"/>
            </a:endParaRPr>
          </a:p>
        </p:txBody>
      </p:sp>
    </p:spTree>
    <p:extLst>
      <p:ext uri="{BB962C8B-B14F-4D97-AF65-F5344CB8AC3E}">
        <p14:creationId xmlns:p14="http://schemas.microsoft.com/office/powerpoint/2010/main" val="265307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p:spPr>
        <p:txBody>
          <a:bodyPr/>
          <a:lstStyle/>
          <a:p>
            <a:fld id="{516C2061-7708-432C-ADDD-CC9C1B504D0B}" type="slidenum">
              <a:rPr lang="en-US" smtClean="0">
                <a:latin typeface="Arial" charset="0"/>
              </a:rPr>
              <a:pPr/>
              <a:t>27</a:t>
            </a:fld>
            <a:endParaRPr lang="en-US" smtClean="0">
              <a:latin typeface="Arial" charset="0"/>
            </a:endParaRPr>
          </a:p>
        </p:txBody>
      </p:sp>
    </p:spTree>
    <p:extLst>
      <p:ext uri="{BB962C8B-B14F-4D97-AF65-F5344CB8AC3E}">
        <p14:creationId xmlns:p14="http://schemas.microsoft.com/office/powerpoint/2010/main" val="3080365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p:spPr>
        <p:txBody>
          <a:bodyPr/>
          <a:lstStyle/>
          <a:p>
            <a:fld id="{DC504037-A72C-4524-B2FA-EE4E937DAC96}" type="slidenum">
              <a:rPr lang="en-US" smtClean="0">
                <a:latin typeface="Arial" charset="0"/>
              </a:rPr>
              <a:pPr/>
              <a:t>28</a:t>
            </a:fld>
            <a:endParaRPr lang="en-US" smtClean="0">
              <a:latin typeface="Arial" charset="0"/>
            </a:endParaRPr>
          </a:p>
        </p:txBody>
      </p:sp>
    </p:spTree>
    <p:extLst>
      <p:ext uri="{BB962C8B-B14F-4D97-AF65-F5344CB8AC3E}">
        <p14:creationId xmlns:p14="http://schemas.microsoft.com/office/powerpoint/2010/main" val="3416714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p:spPr>
        <p:txBody>
          <a:bodyPr/>
          <a:lstStyle/>
          <a:p>
            <a:fld id="{B3A02588-5D4B-42C7-AB13-DFB2D26EE274}" type="slidenum">
              <a:rPr lang="en-US" smtClean="0">
                <a:latin typeface="Arial" charset="0"/>
              </a:rPr>
              <a:pPr/>
              <a:t>29</a:t>
            </a:fld>
            <a:endParaRPr lang="en-US" smtClean="0">
              <a:latin typeface="Arial" charset="0"/>
            </a:endParaRPr>
          </a:p>
        </p:txBody>
      </p:sp>
    </p:spTree>
    <p:extLst>
      <p:ext uri="{BB962C8B-B14F-4D97-AF65-F5344CB8AC3E}">
        <p14:creationId xmlns:p14="http://schemas.microsoft.com/office/powerpoint/2010/main" val="927296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p:spPr>
        <p:txBody>
          <a:bodyPr/>
          <a:lstStyle/>
          <a:p>
            <a:fld id="{0F83593D-3C36-40D4-9CD9-DDCFB751B44F}" type="slidenum">
              <a:rPr lang="en-US" smtClean="0">
                <a:latin typeface="Arial" charset="0"/>
              </a:rPr>
              <a:pPr/>
              <a:t>30</a:t>
            </a:fld>
            <a:endParaRPr lang="en-US" smtClean="0">
              <a:latin typeface="Arial" charset="0"/>
            </a:endParaRPr>
          </a:p>
        </p:txBody>
      </p:sp>
    </p:spTree>
    <p:extLst>
      <p:ext uri="{BB962C8B-B14F-4D97-AF65-F5344CB8AC3E}">
        <p14:creationId xmlns:p14="http://schemas.microsoft.com/office/powerpoint/2010/main" val="736320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p:spPr>
        <p:txBody>
          <a:bodyPr/>
          <a:lstStyle/>
          <a:p>
            <a:fld id="{7BE4142A-0648-401C-859B-0A11E00015C7}" type="slidenum">
              <a:rPr lang="en-US" smtClean="0">
                <a:latin typeface="Arial" charset="0"/>
              </a:rPr>
              <a:pPr/>
              <a:t>31</a:t>
            </a:fld>
            <a:endParaRPr lang="en-US" smtClean="0">
              <a:latin typeface="Arial" charset="0"/>
            </a:endParaRPr>
          </a:p>
        </p:txBody>
      </p:sp>
    </p:spTree>
    <p:extLst>
      <p:ext uri="{BB962C8B-B14F-4D97-AF65-F5344CB8AC3E}">
        <p14:creationId xmlns:p14="http://schemas.microsoft.com/office/powerpoint/2010/main" val="1832288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p:spPr>
        <p:txBody>
          <a:bodyPr/>
          <a:lstStyle/>
          <a:p>
            <a:fld id="{753DC614-36F4-4945-B700-B9F999F5D0FF}" type="slidenum">
              <a:rPr lang="en-US" smtClean="0">
                <a:latin typeface="Arial" charset="0"/>
              </a:rPr>
              <a:pPr/>
              <a:t>32</a:t>
            </a:fld>
            <a:endParaRPr lang="en-US" smtClean="0">
              <a:latin typeface="Arial" charset="0"/>
            </a:endParaRPr>
          </a:p>
        </p:txBody>
      </p:sp>
    </p:spTree>
    <p:extLst>
      <p:ext uri="{BB962C8B-B14F-4D97-AF65-F5344CB8AC3E}">
        <p14:creationId xmlns:p14="http://schemas.microsoft.com/office/powerpoint/2010/main" val="2331558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p:spPr>
        <p:txBody>
          <a:bodyPr/>
          <a:lstStyle/>
          <a:p>
            <a:fld id="{3BBBBD2D-4549-457D-B2BD-DCAE2F096596}" type="slidenum">
              <a:rPr lang="en-US" smtClean="0">
                <a:latin typeface="Arial" charset="0"/>
              </a:rPr>
              <a:pPr/>
              <a:t>33</a:t>
            </a:fld>
            <a:endParaRPr lang="en-US" smtClean="0">
              <a:latin typeface="Arial" charset="0"/>
            </a:endParaRPr>
          </a:p>
        </p:txBody>
      </p:sp>
    </p:spTree>
    <p:extLst>
      <p:ext uri="{BB962C8B-B14F-4D97-AF65-F5344CB8AC3E}">
        <p14:creationId xmlns:p14="http://schemas.microsoft.com/office/powerpoint/2010/main" val="1850186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9470DE85-8835-4C7C-B71C-07E69A18D1C6}" type="slidenum">
              <a:rPr lang="en-US" smtClean="0">
                <a:latin typeface="Arial" charset="0"/>
              </a:rPr>
              <a:pPr/>
              <a:t>34</a:t>
            </a:fld>
            <a:endParaRPr lang="en-US" smtClean="0">
              <a:latin typeface="Arial" charset="0"/>
            </a:endParaRPr>
          </a:p>
        </p:txBody>
      </p:sp>
    </p:spTree>
    <p:extLst>
      <p:ext uri="{BB962C8B-B14F-4D97-AF65-F5344CB8AC3E}">
        <p14:creationId xmlns:p14="http://schemas.microsoft.com/office/powerpoint/2010/main" val="1530682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09A2B56-119A-4F9D-BB9B-A733DC825A00}" type="slidenum">
              <a:rPr lang="en-US" b="0" smtClean="0">
                <a:latin typeface="Arial" charset="0"/>
              </a:rPr>
              <a:pPr/>
              <a:t>36</a:t>
            </a:fld>
            <a:endParaRPr lang="en-US" b="0" smtClean="0">
              <a:latin typeface="Arial" charset="0"/>
            </a:endParaRPr>
          </a:p>
        </p:txBody>
      </p:sp>
    </p:spTree>
    <p:extLst>
      <p:ext uri="{BB962C8B-B14F-4D97-AF65-F5344CB8AC3E}">
        <p14:creationId xmlns:p14="http://schemas.microsoft.com/office/powerpoint/2010/main" val="236205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160B779-2A71-4C2D-AAEC-E2E886A0435A}" type="slidenum">
              <a:rPr lang="en-US" b="0" smtClean="0">
                <a:latin typeface="Arial" charset="0"/>
              </a:rPr>
              <a:pPr/>
              <a:t>3</a:t>
            </a:fld>
            <a:endParaRPr lang="en-US" b="0" smtClean="0">
              <a:latin typeface="Arial" charset="0"/>
            </a:endParaRPr>
          </a:p>
        </p:txBody>
      </p:sp>
    </p:spTree>
    <p:extLst>
      <p:ext uri="{BB962C8B-B14F-4D97-AF65-F5344CB8AC3E}">
        <p14:creationId xmlns:p14="http://schemas.microsoft.com/office/powerpoint/2010/main" val="566800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1A8648A5-BD0F-49B5-884A-3B6E1833B430}" type="slidenum">
              <a:rPr lang="en-US" smtClean="0">
                <a:latin typeface="Arial" charset="0"/>
              </a:rPr>
              <a:pPr/>
              <a:t>37</a:t>
            </a:fld>
            <a:endParaRPr lang="en-US" smtClean="0">
              <a:latin typeface="Arial" charset="0"/>
            </a:endParaRPr>
          </a:p>
        </p:txBody>
      </p:sp>
    </p:spTree>
    <p:extLst>
      <p:ext uri="{BB962C8B-B14F-4D97-AF65-F5344CB8AC3E}">
        <p14:creationId xmlns:p14="http://schemas.microsoft.com/office/powerpoint/2010/main" val="179549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9705F496-58EC-459E-ABCA-55A0156E9C9A}" type="slidenum">
              <a:rPr lang="en-US" smtClean="0">
                <a:latin typeface="Arial" charset="0"/>
              </a:rPr>
              <a:pPr/>
              <a:t>38</a:t>
            </a:fld>
            <a:endParaRPr lang="en-US" smtClean="0">
              <a:latin typeface="Arial" charset="0"/>
            </a:endParaRPr>
          </a:p>
        </p:txBody>
      </p:sp>
    </p:spTree>
    <p:extLst>
      <p:ext uri="{BB962C8B-B14F-4D97-AF65-F5344CB8AC3E}">
        <p14:creationId xmlns:p14="http://schemas.microsoft.com/office/powerpoint/2010/main" val="3337528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66861A25-63C2-4940-885B-205955082995}" type="slidenum">
              <a:rPr lang="en-US" smtClean="0">
                <a:latin typeface="Arial" charset="0"/>
              </a:rPr>
              <a:pPr/>
              <a:t>39</a:t>
            </a:fld>
            <a:endParaRPr lang="en-US" smtClean="0">
              <a:latin typeface="Arial" charset="0"/>
            </a:endParaRPr>
          </a:p>
        </p:txBody>
      </p:sp>
    </p:spTree>
    <p:extLst>
      <p:ext uri="{BB962C8B-B14F-4D97-AF65-F5344CB8AC3E}">
        <p14:creationId xmlns:p14="http://schemas.microsoft.com/office/powerpoint/2010/main" val="3804809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C44D8C66-5F27-4F2C-9306-07A0C05375ED}" type="slidenum">
              <a:rPr lang="en-US" smtClean="0">
                <a:latin typeface="Arial" charset="0"/>
              </a:rPr>
              <a:pPr/>
              <a:t>41</a:t>
            </a:fld>
            <a:endParaRPr lang="en-US" smtClean="0">
              <a:latin typeface="Arial" charset="0"/>
            </a:endParaRPr>
          </a:p>
        </p:txBody>
      </p:sp>
    </p:spTree>
    <p:extLst>
      <p:ext uri="{BB962C8B-B14F-4D97-AF65-F5344CB8AC3E}">
        <p14:creationId xmlns:p14="http://schemas.microsoft.com/office/powerpoint/2010/main" val="115111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9B0CB806-9DBC-4726-A5E5-632E4264D34A}" type="slidenum">
              <a:rPr lang="en-US" smtClean="0">
                <a:latin typeface="Arial" charset="0"/>
              </a:rPr>
              <a:pPr/>
              <a:t>42</a:t>
            </a:fld>
            <a:endParaRPr lang="en-US" smtClean="0">
              <a:latin typeface="Arial" charset="0"/>
            </a:endParaRPr>
          </a:p>
        </p:txBody>
      </p:sp>
    </p:spTree>
    <p:extLst>
      <p:ext uri="{BB962C8B-B14F-4D97-AF65-F5344CB8AC3E}">
        <p14:creationId xmlns:p14="http://schemas.microsoft.com/office/powerpoint/2010/main" val="3369104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latin typeface="Arial" charset="0"/>
            </a:endParaRPr>
          </a:p>
        </p:txBody>
      </p:sp>
      <p:sp>
        <p:nvSpPr>
          <p:cNvPr id="30724" name="Slide Number Placeholder 3"/>
          <p:cNvSpPr>
            <a:spLocks noGrp="1"/>
          </p:cNvSpPr>
          <p:nvPr>
            <p:ph type="sldNum" sz="quarter" idx="5"/>
          </p:nvPr>
        </p:nvSpPr>
        <p:spPr>
          <a:noFill/>
        </p:spPr>
        <p:txBody>
          <a:bodyPr/>
          <a:lstStyle/>
          <a:p>
            <a:fld id="{3B61940D-6728-497A-8F7A-85D159B73DF2}" type="slidenum">
              <a:rPr lang="en-US" smtClean="0">
                <a:latin typeface="Arial" charset="0"/>
              </a:rPr>
              <a:pPr/>
              <a:t>48</a:t>
            </a:fld>
            <a:endParaRPr lang="en-US" smtClean="0">
              <a:latin typeface="Arial" charset="0"/>
            </a:endParaRPr>
          </a:p>
        </p:txBody>
      </p:sp>
    </p:spTree>
    <p:extLst>
      <p:ext uri="{BB962C8B-B14F-4D97-AF65-F5344CB8AC3E}">
        <p14:creationId xmlns:p14="http://schemas.microsoft.com/office/powerpoint/2010/main" val="313368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96A52F2-1C70-4E13-9E54-27E21E775637}" type="slidenum">
              <a:rPr lang="en-US" b="0" smtClean="0">
                <a:latin typeface="Arial" charset="0"/>
              </a:rPr>
              <a:pPr/>
              <a:t>4</a:t>
            </a:fld>
            <a:endParaRPr lang="en-US" b="0" smtClean="0">
              <a:latin typeface="Arial" charset="0"/>
            </a:endParaRPr>
          </a:p>
        </p:txBody>
      </p:sp>
    </p:spTree>
    <p:extLst>
      <p:ext uri="{BB962C8B-B14F-4D97-AF65-F5344CB8AC3E}">
        <p14:creationId xmlns:p14="http://schemas.microsoft.com/office/powerpoint/2010/main" val="215660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17248DA-31CF-4F7F-8BB6-EE185291AD24}" type="slidenum">
              <a:rPr lang="en-US" b="0" smtClean="0">
                <a:latin typeface="Arial" charset="0"/>
              </a:rPr>
              <a:pPr/>
              <a:t>10</a:t>
            </a:fld>
            <a:endParaRPr lang="en-US" b="0" smtClean="0">
              <a:latin typeface="Arial" charset="0"/>
            </a:endParaRPr>
          </a:p>
        </p:txBody>
      </p:sp>
    </p:spTree>
    <p:extLst>
      <p:ext uri="{BB962C8B-B14F-4D97-AF65-F5344CB8AC3E}">
        <p14:creationId xmlns:p14="http://schemas.microsoft.com/office/powerpoint/2010/main" val="11555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08E508E-2A76-4764-BC62-0A7F95AE1491}" type="slidenum">
              <a:rPr lang="en-US" b="0" smtClean="0">
                <a:latin typeface="Arial" charset="0"/>
              </a:rPr>
              <a:pPr/>
              <a:t>11</a:t>
            </a:fld>
            <a:endParaRPr lang="en-US" b="0" smtClean="0">
              <a:latin typeface="Arial" charset="0"/>
            </a:endParaRPr>
          </a:p>
        </p:txBody>
      </p:sp>
    </p:spTree>
    <p:extLst>
      <p:ext uri="{BB962C8B-B14F-4D97-AF65-F5344CB8AC3E}">
        <p14:creationId xmlns:p14="http://schemas.microsoft.com/office/powerpoint/2010/main" val="1615989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2C27979-1F72-4155-A355-22334CD476A3}" type="slidenum">
              <a:rPr lang="en-US" b="0" smtClean="0">
                <a:latin typeface="Arial" charset="0"/>
              </a:rPr>
              <a:pPr/>
              <a:t>12</a:t>
            </a:fld>
            <a:endParaRPr lang="en-US" b="0" smtClean="0">
              <a:latin typeface="Arial" charset="0"/>
            </a:endParaRPr>
          </a:p>
        </p:txBody>
      </p:sp>
    </p:spTree>
    <p:extLst>
      <p:ext uri="{BB962C8B-B14F-4D97-AF65-F5344CB8AC3E}">
        <p14:creationId xmlns:p14="http://schemas.microsoft.com/office/powerpoint/2010/main" val="285361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7BF9261-75AA-4BDD-B666-EB7B73777786}" type="slidenum">
              <a:rPr lang="en-US" b="0" smtClean="0">
                <a:latin typeface="Arial" charset="0"/>
              </a:rPr>
              <a:pPr/>
              <a:t>13</a:t>
            </a:fld>
            <a:endParaRPr lang="en-US" b="0" smtClean="0">
              <a:latin typeface="Arial" charset="0"/>
            </a:endParaRPr>
          </a:p>
        </p:txBody>
      </p:sp>
    </p:spTree>
    <p:extLst>
      <p:ext uri="{BB962C8B-B14F-4D97-AF65-F5344CB8AC3E}">
        <p14:creationId xmlns:p14="http://schemas.microsoft.com/office/powerpoint/2010/main" val="1396541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0956CCD-B6B9-41C5-BD14-9275E70785C8}" type="slidenum">
              <a:rPr lang="en-US" b="0" smtClean="0">
                <a:latin typeface="Arial" charset="0"/>
              </a:rPr>
              <a:pPr/>
              <a:t>14</a:t>
            </a:fld>
            <a:endParaRPr lang="en-US" b="0" smtClean="0">
              <a:latin typeface="Arial" charset="0"/>
            </a:endParaRPr>
          </a:p>
        </p:txBody>
      </p:sp>
    </p:spTree>
    <p:extLst>
      <p:ext uri="{BB962C8B-B14F-4D97-AF65-F5344CB8AC3E}">
        <p14:creationId xmlns:p14="http://schemas.microsoft.com/office/powerpoint/2010/main" val="263176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2B648D4-78BB-4BBB-9328-3F240917ED1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BEA3BFA-0315-4E6A-B2C4-D58932755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D860765-D8C1-4540-8770-1760086C960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4FAB130-BBFA-4C48-827B-61CF237F8E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3AA3B0D-D213-4E94-B0FF-AD7E05C3B0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1C7CD33-9ACF-4887-9CAA-E3138AABF6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C475CF7-ACB7-4B90-9DDB-5034C4B0C2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434D8A94-B69B-49A8-B0A0-461B41A2EC6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829587A-6472-4AE1-A8C7-DC7519A7E7D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C07EC3F8-9D4E-4DCC-8F19-F7A0E6A508E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3CC8FCD-F3E8-457F-B469-378B1DA07D0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132EBF8-A537-4798-8085-6DBF1A2FF5B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1939F4D6-0DEE-48DF-A2B9-006F810C837B}"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534"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 id="2147484532" r:id="rId12"/>
    <p:sldLayoutId id="214748453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venus.eas.asu.edu/WSRepository/CookiesTest/"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venus.eas.asu.edu/WSRepository/AppSetting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535" y="1371600"/>
            <a:ext cx="240926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BB0BE9A-C06A-48DD-BF03-90387B9DCBEB}" type="slidenum">
              <a:rPr lang="en-US" b="0" smtClean="0">
                <a:solidFill>
                  <a:schemeClr val="tx2"/>
                </a:solidFill>
              </a:rPr>
              <a:pPr/>
              <a:t>1</a:t>
            </a:fld>
            <a:endParaRPr lang="en-US" b="0" smtClean="0">
              <a:solidFill>
                <a:schemeClr val="tx2"/>
              </a:solidFill>
            </a:endParaRPr>
          </a:p>
        </p:txBody>
      </p:sp>
      <p:sp>
        <p:nvSpPr>
          <p:cNvPr id="4100" name="Rectangle 2"/>
          <p:cNvSpPr>
            <a:spLocks noGrp="1" noChangeArrowheads="1"/>
          </p:cNvSpPr>
          <p:nvPr>
            <p:ph type="title"/>
          </p:nvPr>
        </p:nvSpPr>
        <p:spPr>
          <a:xfrm>
            <a:off x="1447800" y="76200"/>
            <a:ext cx="7620000" cy="623888"/>
          </a:xfrm>
        </p:spPr>
        <p:txBody>
          <a:bodyPr/>
          <a:lstStyle/>
          <a:p>
            <a:pPr eaLnBrk="1" hangingPunct="1"/>
            <a:r>
              <a:rPr lang="en-US" smtClean="0"/>
              <a:t>ASP.Net Application and Its Components</a:t>
            </a:r>
          </a:p>
        </p:txBody>
      </p:sp>
      <p:sp>
        <p:nvSpPr>
          <p:cNvPr id="551939" name="Rectangle 3"/>
          <p:cNvSpPr>
            <a:spLocks noGrp="1" noChangeArrowheads="1"/>
          </p:cNvSpPr>
          <p:nvPr>
            <p:ph type="body" idx="1"/>
          </p:nvPr>
        </p:nvSpPr>
        <p:spPr>
          <a:xfrm>
            <a:off x="381000" y="1219200"/>
            <a:ext cx="7162800" cy="5637213"/>
          </a:xfrm>
        </p:spPr>
        <p:txBody>
          <a:bodyPr/>
          <a:lstStyle/>
          <a:p>
            <a:pPr lvl="1" eaLnBrk="1" hangingPunct="1">
              <a:lnSpc>
                <a:spcPct val="130000"/>
              </a:lnSpc>
            </a:pPr>
            <a:r>
              <a:rPr lang="en-US" dirty="0" smtClean="0"/>
              <a:t>ASPX files containing Web forms</a:t>
            </a:r>
          </a:p>
          <a:p>
            <a:pPr lvl="1" eaLnBrk="1" hangingPunct="1">
              <a:lnSpc>
                <a:spcPct val="130000"/>
              </a:lnSpc>
            </a:pPr>
            <a:r>
              <a:rPr lang="en-US" dirty="0" smtClean="0"/>
              <a:t>ASCX files containing user controls</a:t>
            </a:r>
          </a:p>
          <a:p>
            <a:pPr lvl="1" eaLnBrk="1" hangingPunct="1">
              <a:lnSpc>
                <a:spcPct val="130000"/>
              </a:lnSpc>
            </a:pPr>
            <a:r>
              <a:rPr lang="en-US" sz="3200" b="1" dirty="0" err="1" smtClean="0">
                <a:solidFill>
                  <a:schemeClr val="folHlink"/>
                </a:solidFill>
              </a:rPr>
              <a:t>Web.config</a:t>
            </a:r>
            <a:r>
              <a:rPr lang="en-US" sz="3200" b="1" dirty="0" smtClean="0">
                <a:solidFill>
                  <a:schemeClr val="folHlink"/>
                </a:solidFill>
              </a:rPr>
              <a:t> files containing </a:t>
            </a:r>
            <a:br>
              <a:rPr lang="en-US" sz="3200" b="1" dirty="0" smtClean="0">
                <a:solidFill>
                  <a:schemeClr val="folHlink"/>
                </a:solidFill>
              </a:rPr>
            </a:br>
            <a:r>
              <a:rPr lang="en-US" sz="3200" b="1" dirty="0" smtClean="0">
                <a:solidFill>
                  <a:schemeClr val="folHlink"/>
                </a:solidFill>
              </a:rPr>
              <a:t>configuration settings</a:t>
            </a:r>
          </a:p>
          <a:p>
            <a:pPr lvl="1" eaLnBrk="1" hangingPunct="1">
              <a:lnSpc>
                <a:spcPct val="160000"/>
              </a:lnSpc>
            </a:pPr>
            <a:r>
              <a:rPr lang="en-US" dirty="0" smtClean="0"/>
              <a:t>A </a:t>
            </a:r>
            <a:r>
              <a:rPr lang="en-US" dirty="0" err="1" smtClean="0"/>
              <a:t>Global.asax</a:t>
            </a:r>
            <a:r>
              <a:rPr lang="en-US" dirty="0" smtClean="0"/>
              <a:t> file containing </a:t>
            </a:r>
            <a:br>
              <a:rPr lang="en-US" dirty="0" smtClean="0"/>
            </a:br>
            <a:r>
              <a:rPr lang="en-US" dirty="0" smtClean="0"/>
              <a:t>global application elements</a:t>
            </a:r>
          </a:p>
          <a:p>
            <a:pPr lvl="1" eaLnBrk="1" hangingPunct="1">
              <a:lnSpc>
                <a:spcPct val="120000"/>
              </a:lnSpc>
            </a:pPr>
            <a:r>
              <a:rPr lang="en-US" dirty="0" smtClean="0"/>
              <a:t>DLL (dynamic link library) files containing custom types employed by the application</a:t>
            </a:r>
          </a:p>
        </p:txBody>
      </p:sp>
      <p:sp>
        <p:nvSpPr>
          <p:cNvPr id="551941" name="Rectangle 5"/>
          <p:cNvSpPr>
            <a:spLocks noChangeArrowheads="1"/>
          </p:cNvSpPr>
          <p:nvPr/>
        </p:nvSpPr>
        <p:spPr bwMode="auto">
          <a:xfrm>
            <a:off x="7115735" y="4333875"/>
            <a:ext cx="1371601" cy="22860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8802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551939">
                                            <p:txEl>
                                              <p:pRg st="2" end="2"/>
                                            </p:txEl>
                                          </p:spTgt>
                                        </p:tgtEl>
                                      </p:cBhvr>
                                      <p:by x="150000" y="150000"/>
                                    </p:animScale>
                                  </p:childTnLst>
                                </p:cTn>
                              </p:par>
                            </p:childTnLst>
                          </p:cTn>
                        </p:par>
                        <p:par>
                          <p:cTn id="7" fill="hold">
                            <p:stCondLst>
                              <p:cond delay="2000"/>
                            </p:stCondLst>
                            <p:childTnLst>
                              <p:par>
                                <p:cTn id="8" presetID="42"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anim calcmode="lin" valueType="num">
                                      <p:cBhvr>
                                        <p:cTn id="11" dur="1000" fill="hold"/>
                                        <p:tgtEl>
                                          <p:spTgt spid="1026"/>
                                        </p:tgtEl>
                                        <p:attrNameLst>
                                          <p:attrName>ppt_x</p:attrName>
                                        </p:attrNameLst>
                                      </p:cBhvr>
                                      <p:tavLst>
                                        <p:tav tm="0">
                                          <p:val>
                                            <p:strVal val="#ppt_x"/>
                                          </p:val>
                                        </p:tav>
                                        <p:tav tm="100000">
                                          <p:val>
                                            <p:strVal val="#ppt_x"/>
                                          </p:val>
                                        </p:tav>
                                      </p:tavLst>
                                    </p:anim>
                                    <p:anim calcmode="lin" valueType="num">
                                      <p:cBhvr>
                                        <p:cTn id="12" dur="1000" fill="hold"/>
                                        <p:tgtEl>
                                          <p:spTgt spid="1026"/>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5" presetClass="entr" presetSubtype="0" fill="hold" grpId="0" nodeType="afterEffect">
                                  <p:stCondLst>
                                    <p:cond delay="0"/>
                                  </p:stCondLst>
                                  <p:childTnLst>
                                    <p:set>
                                      <p:cBhvr>
                                        <p:cTn id="15" dur="1" fill="hold">
                                          <p:stCondLst>
                                            <p:cond delay="0"/>
                                          </p:stCondLst>
                                        </p:cTn>
                                        <p:tgtEl>
                                          <p:spTgt spid="551941"/>
                                        </p:tgtEl>
                                        <p:attrNameLst>
                                          <p:attrName>style.visibility</p:attrName>
                                        </p:attrNameLst>
                                      </p:cBhvr>
                                      <p:to>
                                        <p:strVal val="visible"/>
                                      </p:to>
                                    </p:set>
                                    <p:animEffect transition="in" filter="fade">
                                      <p:cBhvr>
                                        <p:cTn id="16" dur="2000"/>
                                        <p:tgtEl>
                                          <p:spTgt spid="551941"/>
                                        </p:tgtEl>
                                      </p:cBhvr>
                                    </p:animEffect>
                                    <p:anim calcmode="lin" valueType="num">
                                      <p:cBhvr>
                                        <p:cTn id="17" dur="2000" fill="hold"/>
                                        <p:tgtEl>
                                          <p:spTgt spid="551941"/>
                                        </p:tgtEl>
                                        <p:attrNameLst>
                                          <p:attrName>style.rotation</p:attrName>
                                        </p:attrNameLst>
                                      </p:cBhvr>
                                      <p:tavLst>
                                        <p:tav tm="0">
                                          <p:val>
                                            <p:fltVal val="720"/>
                                          </p:val>
                                        </p:tav>
                                        <p:tav tm="100000">
                                          <p:val>
                                            <p:fltVal val="0"/>
                                          </p:val>
                                        </p:tav>
                                      </p:tavLst>
                                    </p:anim>
                                    <p:anim calcmode="lin" valueType="num">
                                      <p:cBhvr>
                                        <p:cTn id="18" dur="2000" fill="hold"/>
                                        <p:tgtEl>
                                          <p:spTgt spid="551941"/>
                                        </p:tgtEl>
                                        <p:attrNameLst>
                                          <p:attrName>ppt_h</p:attrName>
                                        </p:attrNameLst>
                                      </p:cBhvr>
                                      <p:tavLst>
                                        <p:tav tm="0">
                                          <p:val>
                                            <p:fltVal val="0"/>
                                          </p:val>
                                        </p:tav>
                                        <p:tav tm="100000">
                                          <p:val>
                                            <p:strVal val="#ppt_h"/>
                                          </p:val>
                                        </p:tav>
                                      </p:tavLst>
                                    </p:anim>
                                    <p:anim calcmode="lin" valueType="num">
                                      <p:cBhvr>
                                        <p:cTn id="19" dur="2000" fill="hold"/>
                                        <p:tgtEl>
                                          <p:spTgt spid="55194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B24F4DD-08F3-4967-B328-CC1E41B346CA}" type="slidenum">
              <a:rPr lang="en-US" b="0" smtClean="0">
                <a:solidFill>
                  <a:schemeClr val="tx2"/>
                </a:solidFill>
              </a:rPr>
              <a:pPr/>
              <a:t>10</a:t>
            </a:fld>
            <a:endParaRPr lang="en-US" b="0" smtClean="0">
              <a:solidFill>
                <a:schemeClr val="tx2"/>
              </a:solidFill>
            </a:endParaRPr>
          </a:p>
        </p:txBody>
      </p:sp>
      <p:sp>
        <p:nvSpPr>
          <p:cNvPr id="541702" name="AutoShape 6"/>
          <p:cNvSpPr>
            <a:spLocks noChangeArrowheads="1"/>
          </p:cNvSpPr>
          <p:nvPr/>
        </p:nvSpPr>
        <p:spPr bwMode="auto">
          <a:xfrm>
            <a:off x="3276600" y="5943600"/>
            <a:ext cx="1524000" cy="838200"/>
          </a:xfrm>
          <a:prstGeom prst="wedgeEllipseCallout">
            <a:avLst>
              <a:gd name="adj1" fmla="val -43019"/>
              <a:gd name="adj2" fmla="val -119509"/>
            </a:avLst>
          </a:prstGeom>
          <a:solidFill>
            <a:schemeClr val="accent1"/>
          </a:solidFill>
          <a:ln w="9525">
            <a:solidFill>
              <a:schemeClr val="tx1"/>
            </a:solidFill>
            <a:miter lim="800000"/>
            <a:headEnd/>
            <a:tailEnd/>
          </a:ln>
        </p:spPr>
        <p:txBody>
          <a:bodyPr/>
          <a:lstStyle/>
          <a:p>
            <a:pPr algn="ctr"/>
            <a:r>
              <a:rPr lang="en-US" b="0"/>
              <a:t>Hard coded</a:t>
            </a:r>
          </a:p>
        </p:txBody>
      </p:sp>
      <p:sp>
        <p:nvSpPr>
          <p:cNvPr id="10244" name="Rectangle 2"/>
          <p:cNvSpPr>
            <a:spLocks noGrp="1" noChangeArrowheads="1"/>
          </p:cNvSpPr>
          <p:nvPr>
            <p:ph type="title"/>
          </p:nvPr>
        </p:nvSpPr>
        <p:spPr>
          <a:xfrm>
            <a:off x="1676400" y="152400"/>
            <a:ext cx="7169150" cy="623888"/>
          </a:xfrm>
        </p:spPr>
        <p:txBody>
          <a:bodyPr/>
          <a:lstStyle/>
          <a:p>
            <a:pPr eaLnBrk="1" hangingPunct="1"/>
            <a:r>
              <a:rPr lang="en-US" b="0" smtClean="0">
                <a:solidFill>
                  <a:schemeClr val="folHlink"/>
                </a:solidFill>
              </a:rPr>
              <a:t>Using &lt;</a:t>
            </a:r>
            <a:r>
              <a:rPr lang="en-US" smtClean="0">
                <a:solidFill>
                  <a:schemeClr val="folHlink"/>
                </a:solidFill>
              </a:rPr>
              <a:t>appSettings</a:t>
            </a:r>
            <a:r>
              <a:rPr lang="en-US" b="0" smtClean="0">
                <a:solidFill>
                  <a:schemeClr val="folHlink"/>
                </a:solidFill>
              </a:rPr>
              <a:t>&gt; vs. Hard Coding</a:t>
            </a:r>
          </a:p>
        </p:txBody>
      </p:sp>
      <p:sp>
        <p:nvSpPr>
          <p:cNvPr id="10245" name="Rectangle 3"/>
          <p:cNvSpPr>
            <a:spLocks noGrp="1" noChangeArrowheads="1"/>
          </p:cNvSpPr>
          <p:nvPr>
            <p:ph type="body" idx="1"/>
          </p:nvPr>
        </p:nvSpPr>
        <p:spPr>
          <a:xfrm>
            <a:off x="457200" y="1066800"/>
            <a:ext cx="8497888" cy="2514600"/>
          </a:xfrm>
        </p:spPr>
        <p:txBody>
          <a:bodyPr/>
          <a:lstStyle/>
          <a:p>
            <a:pPr marL="465138" indent="-465138" eaLnBrk="1" hangingPunct="1"/>
            <a:r>
              <a:rPr lang="en-US" sz="2400" smtClean="0"/>
              <a:t>The purpose is to parameterize an application’s behavior, and to allow the behavior to be modified without changing &amp; recompiling the source code.</a:t>
            </a:r>
          </a:p>
          <a:p>
            <a:pPr marL="465138" indent="-465138" eaLnBrk="1" hangingPunct="1"/>
            <a:r>
              <a:rPr lang="en-US" sz="2400" smtClean="0"/>
              <a:t>&lt;</a:t>
            </a:r>
            <a:r>
              <a:rPr lang="en-US" sz="2400" b="1" smtClean="0"/>
              <a:t>appSettings</a:t>
            </a:r>
            <a:r>
              <a:rPr lang="en-US" sz="2400" smtClean="0"/>
              <a:t>&gt; section holds the application specific values (strings) that can be read during execution.</a:t>
            </a:r>
          </a:p>
          <a:p>
            <a:pPr marL="465138" indent="-465138" eaLnBrk="1" hangingPunct="1"/>
            <a:r>
              <a:rPr lang="en-US" sz="2400" smtClean="0"/>
              <a:t>The basic form of policy-based computing.</a:t>
            </a:r>
          </a:p>
          <a:p>
            <a:pPr marL="465138" indent="-465138" eaLnBrk="1" hangingPunct="1">
              <a:lnSpc>
                <a:spcPct val="140000"/>
              </a:lnSpc>
              <a:buFont typeface="Wingdings" pitchFamily="2" charset="2"/>
              <a:buNone/>
            </a:pPr>
            <a:endParaRPr lang="en-US" sz="2400" smtClean="0"/>
          </a:p>
        </p:txBody>
      </p:sp>
      <p:sp>
        <p:nvSpPr>
          <p:cNvPr id="541700" name="Text Box 4"/>
          <p:cNvSpPr txBox="1">
            <a:spLocks noChangeArrowheads="1"/>
          </p:cNvSpPr>
          <p:nvPr/>
        </p:nvSpPr>
        <p:spPr bwMode="auto">
          <a:xfrm>
            <a:off x="974725" y="4194175"/>
            <a:ext cx="79803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 pos="2286000" algn="l"/>
              </a:tabLst>
              <a:defRPr b="1">
                <a:solidFill>
                  <a:schemeClr val="tx1"/>
                </a:solidFill>
                <a:latin typeface="Times New Roman" pitchFamily="18" charset="0"/>
              </a:defRPr>
            </a:lvl1pPr>
            <a:lvl2pPr marL="742950" indent="-285750">
              <a:tabLst>
                <a:tab pos="457200" algn="l"/>
                <a:tab pos="914400" algn="l"/>
                <a:tab pos="1371600" algn="l"/>
                <a:tab pos="1828800" algn="l"/>
                <a:tab pos="2286000" algn="l"/>
              </a:tabLst>
              <a:defRPr b="1">
                <a:solidFill>
                  <a:schemeClr val="tx1"/>
                </a:solidFill>
                <a:latin typeface="Times New Roman" pitchFamily="18" charset="0"/>
              </a:defRPr>
            </a:lvl2pPr>
            <a:lvl3pPr marL="1143000" indent="-228600">
              <a:tabLst>
                <a:tab pos="457200" algn="l"/>
                <a:tab pos="914400" algn="l"/>
                <a:tab pos="1371600" algn="l"/>
                <a:tab pos="1828800" algn="l"/>
                <a:tab pos="2286000" algn="l"/>
              </a:tabLst>
              <a:defRPr b="1">
                <a:solidFill>
                  <a:schemeClr val="tx1"/>
                </a:solidFill>
                <a:latin typeface="Times New Roman" pitchFamily="18" charset="0"/>
              </a:defRPr>
            </a:lvl3pPr>
            <a:lvl4pPr marL="1600200" indent="-228600">
              <a:tabLst>
                <a:tab pos="457200" algn="l"/>
                <a:tab pos="914400" algn="l"/>
                <a:tab pos="1371600" algn="l"/>
                <a:tab pos="1828800" algn="l"/>
                <a:tab pos="2286000" algn="l"/>
              </a:tabLst>
              <a:defRPr b="1">
                <a:solidFill>
                  <a:schemeClr val="tx1"/>
                </a:solidFill>
                <a:latin typeface="Times New Roman" pitchFamily="18" charset="0"/>
              </a:defRPr>
            </a:lvl4pPr>
            <a:lvl5pPr marL="2057400" indent="-228600">
              <a:tabLst>
                <a:tab pos="457200" algn="l"/>
                <a:tab pos="914400"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9pPr>
          </a:lstStyle>
          <a:p>
            <a:r>
              <a:rPr lang="en-US" sz="2400" b="0">
                <a:latin typeface="Arial Unicode MS" pitchFamily="34" charset="-128"/>
                <a:ea typeface="Arial Unicode MS" pitchFamily="34" charset="-128"/>
                <a:cs typeface="Arial Unicode MS" pitchFamily="34" charset="-128"/>
              </a:rPr>
              <a:t>SqlDataAdapter adapter = new SqlDataAdapter</a:t>
            </a:r>
          </a:p>
          <a:p>
            <a:r>
              <a:rPr lang="en-US" sz="2400" b="0">
                <a:latin typeface="Arial Unicode MS" pitchFamily="34" charset="-128"/>
                <a:ea typeface="Arial Unicode MS" pitchFamily="34" charset="-128"/>
                <a:cs typeface="Arial Unicode MS" pitchFamily="34" charset="-128"/>
              </a:rPr>
              <a:t>	(“select * from titles where price != 0”,</a:t>
            </a:r>
          </a:p>
          <a:p>
            <a:r>
              <a:rPr lang="en-US" sz="2400" b="0">
                <a:latin typeface="Arial Unicode MS" pitchFamily="34" charset="-128"/>
                <a:ea typeface="Arial Unicode MS" pitchFamily="34" charset="-128"/>
                <a:cs typeface="Arial Unicode MS" pitchFamily="34" charset="-128"/>
              </a:rPr>
              <a:t>	 “server=</a:t>
            </a:r>
            <a:r>
              <a:rPr lang="en-US" sz="2400" b="0">
                <a:solidFill>
                  <a:schemeClr val="folHlink"/>
                </a:solidFill>
                <a:latin typeface="Arial Unicode MS" pitchFamily="34" charset="-128"/>
                <a:ea typeface="Arial Unicode MS" pitchFamily="34" charset="-128"/>
                <a:cs typeface="Arial Unicode MS" pitchFamily="34" charset="-128"/>
              </a:rPr>
              <a:t>hawkeye</a:t>
            </a:r>
            <a:r>
              <a:rPr lang="en-US" sz="2400" b="0">
                <a:latin typeface="Arial Unicode MS" pitchFamily="34" charset="-128"/>
                <a:ea typeface="Arial Unicode MS" pitchFamily="34" charset="-128"/>
                <a:cs typeface="Arial Unicode MS" pitchFamily="34" charset="-128"/>
              </a:rPr>
              <a:t>; database=</a:t>
            </a:r>
            <a:r>
              <a:rPr lang="en-US" sz="2400" b="0">
                <a:solidFill>
                  <a:schemeClr val="folHlink"/>
                </a:solidFill>
                <a:latin typeface="Arial Unicode MS" pitchFamily="34" charset="-128"/>
                <a:ea typeface="Arial Unicode MS" pitchFamily="34" charset="-128"/>
                <a:cs typeface="Arial Unicode MS" pitchFamily="34" charset="-128"/>
              </a:rPr>
              <a:t>pubs</a:t>
            </a:r>
            <a:r>
              <a:rPr lang="en-US" sz="2400" b="0">
                <a:latin typeface="Arial Unicode MS" pitchFamily="34" charset="-128"/>
                <a:ea typeface="Arial Unicode MS" pitchFamily="34" charset="-128"/>
                <a:cs typeface="Arial Unicode MS" pitchFamily="34" charset="-128"/>
              </a:rPr>
              <a:t>; uid=</a:t>
            </a:r>
            <a:r>
              <a:rPr lang="en-US" sz="2400" b="0">
                <a:solidFill>
                  <a:schemeClr val="folHlink"/>
                </a:solidFill>
                <a:latin typeface="Arial Unicode MS" pitchFamily="34" charset="-128"/>
                <a:ea typeface="Arial Unicode MS" pitchFamily="34" charset="-128"/>
                <a:cs typeface="Arial Unicode MS" pitchFamily="34" charset="-128"/>
              </a:rPr>
              <a:t>sa</a:t>
            </a:r>
            <a:r>
              <a:rPr lang="en-US" sz="2400" b="0">
                <a:latin typeface="Arial Unicode MS" pitchFamily="34" charset="-128"/>
                <a:ea typeface="Arial Unicode MS" pitchFamily="34" charset="-128"/>
                <a:cs typeface="Arial Unicode MS" pitchFamily="34" charset="-128"/>
              </a:rPr>
              <a:t>; pwd=”);</a:t>
            </a:r>
          </a:p>
          <a:p>
            <a:r>
              <a:rPr lang="en-US" sz="2400" b="0">
                <a:latin typeface="Arial Unicode MS" pitchFamily="34" charset="-128"/>
                <a:ea typeface="Arial Unicode MS" pitchFamily="34" charset="-128"/>
                <a:cs typeface="Arial Unicode MS" pitchFamily="34" charset="-128"/>
              </a:rPr>
              <a:t>DataSet ds = new DataSet ();</a:t>
            </a:r>
          </a:p>
          <a:p>
            <a:r>
              <a:rPr lang="en-US" sz="2400" b="0">
                <a:latin typeface="Arial Unicode MS" pitchFamily="34" charset="-128"/>
                <a:ea typeface="Arial Unicode MS" pitchFamily="34" charset="-128"/>
                <a:cs typeface="Arial Unicode MS" pitchFamily="34" charset="-128"/>
              </a:rPr>
              <a:t>adapter.Fill (ds);</a:t>
            </a:r>
          </a:p>
        </p:txBody>
      </p:sp>
      <p:sp>
        <p:nvSpPr>
          <p:cNvPr id="541701" name="Rectangle 5"/>
          <p:cNvSpPr>
            <a:spLocks noChangeArrowheads="1"/>
          </p:cNvSpPr>
          <p:nvPr/>
        </p:nvSpPr>
        <p:spPr bwMode="auto">
          <a:xfrm>
            <a:off x="974725" y="3581400"/>
            <a:ext cx="5178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40000"/>
              </a:lnSpc>
              <a:spcBef>
                <a:spcPct val="20000"/>
              </a:spcBef>
              <a:buClr>
                <a:schemeClr val="folHlink"/>
              </a:buClr>
              <a:buSzPct val="60000"/>
              <a:buFont typeface="Wingdings" pitchFamily="2" charset="2"/>
              <a:buNone/>
            </a:pPr>
            <a:r>
              <a:rPr lang="en-US" sz="2400" b="0"/>
              <a:t>Example: Hard-coded SQL access string</a:t>
            </a:r>
          </a:p>
        </p:txBody>
      </p:sp>
      <p:sp>
        <p:nvSpPr>
          <p:cNvPr id="541703" name="AutoShape 7"/>
          <p:cNvSpPr>
            <a:spLocks noChangeArrowheads="1"/>
          </p:cNvSpPr>
          <p:nvPr/>
        </p:nvSpPr>
        <p:spPr bwMode="auto">
          <a:xfrm>
            <a:off x="5181600" y="5692775"/>
            <a:ext cx="1524000" cy="838200"/>
          </a:xfrm>
          <a:prstGeom prst="wedgeEllipseCallout">
            <a:avLst>
              <a:gd name="adj1" fmla="val -7083"/>
              <a:gd name="adj2" fmla="val -84847"/>
            </a:avLst>
          </a:prstGeom>
          <a:solidFill>
            <a:schemeClr val="accent1"/>
          </a:solidFill>
          <a:ln w="9525">
            <a:solidFill>
              <a:schemeClr val="tx1"/>
            </a:solidFill>
            <a:miter lim="800000"/>
            <a:headEnd/>
            <a:tailEnd/>
          </a:ln>
        </p:spPr>
        <p:txBody>
          <a:bodyPr/>
          <a:lstStyle/>
          <a:p>
            <a:pPr algn="ctr"/>
            <a:r>
              <a:rPr lang="en-US" b="0"/>
              <a:t>Hard coded</a:t>
            </a:r>
          </a:p>
        </p:txBody>
      </p:sp>
      <p:sp>
        <p:nvSpPr>
          <p:cNvPr id="541704" name="AutoShape 8"/>
          <p:cNvSpPr>
            <a:spLocks noChangeArrowheads="1"/>
          </p:cNvSpPr>
          <p:nvPr/>
        </p:nvSpPr>
        <p:spPr bwMode="auto">
          <a:xfrm>
            <a:off x="7010400" y="5791200"/>
            <a:ext cx="1524000" cy="838200"/>
          </a:xfrm>
          <a:prstGeom prst="wedgeEllipseCallout">
            <a:avLst>
              <a:gd name="adj1" fmla="val -36144"/>
              <a:gd name="adj2" fmla="val -99810"/>
            </a:avLst>
          </a:prstGeom>
          <a:solidFill>
            <a:schemeClr val="accent1"/>
          </a:solidFill>
          <a:ln w="9525">
            <a:solidFill>
              <a:schemeClr val="tx1"/>
            </a:solidFill>
            <a:miter lim="800000"/>
            <a:headEnd/>
            <a:tailEnd/>
          </a:ln>
        </p:spPr>
        <p:txBody>
          <a:bodyPr/>
          <a:lstStyle/>
          <a:p>
            <a:pPr algn="ctr"/>
            <a:r>
              <a:rPr lang="en-US" b="0"/>
              <a:t>Hard coded</a:t>
            </a:r>
          </a:p>
        </p:txBody>
      </p:sp>
    </p:spTree>
    <p:extLst>
      <p:ext uri="{BB962C8B-B14F-4D97-AF65-F5344CB8AC3E}">
        <p14:creationId xmlns:p14="http://schemas.microsoft.com/office/powerpoint/2010/main" val="2309505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41701"/>
                                        </p:tgtEl>
                                        <p:attrNameLst>
                                          <p:attrName>style.visibility</p:attrName>
                                        </p:attrNameLst>
                                      </p:cBhvr>
                                      <p:to>
                                        <p:strVal val="visible"/>
                                      </p:to>
                                    </p:set>
                                    <p:anim calcmode="lin" valueType="num">
                                      <p:cBhvr>
                                        <p:cTn id="7" dur="1000" fill="hold"/>
                                        <p:tgtEl>
                                          <p:spTgt spid="541701"/>
                                        </p:tgtEl>
                                        <p:attrNameLst>
                                          <p:attrName>ppt_w</p:attrName>
                                        </p:attrNameLst>
                                      </p:cBhvr>
                                      <p:tavLst>
                                        <p:tav tm="0">
                                          <p:val>
                                            <p:fltVal val="0"/>
                                          </p:val>
                                        </p:tav>
                                        <p:tav tm="100000">
                                          <p:val>
                                            <p:strVal val="#ppt_w"/>
                                          </p:val>
                                        </p:tav>
                                      </p:tavLst>
                                    </p:anim>
                                    <p:anim calcmode="lin" valueType="num">
                                      <p:cBhvr>
                                        <p:cTn id="8" dur="1000" fill="hold"/>
                                        <p:tgtEl>
                                          <p:spTgt spid="541701"/>
                                        </p:tgtEl>
                                        <p:attrNameLst>
                                          <p:attrName>ppt_h</p:attrName>
                                        </p:attrNameLst>
                                      </p:cBhvr>
                                      <p:tavLst>
                                        <p:tav tm="0">
                                          <p:val>
                                            <p:fltVal val="0"/>
                                          </p:val>
                                        </p:tav>
                                        <p:tav tm="100000">
                                          <p:val>
                                            <p:strVal val="#ppt_h"/>
                                          </p:val>
                                        </p:tav>
                                      </p:tavLst>
                                    </p:anim>
                                    <p:anim calcmode="lin" valueType="num">
                                      <p:cBhvr>
                                        <p:cTn id="9" dur="1000" fill="hold"/>
                                        <p:tgtEl>
                                          <p:spTgt spid="541701"/>
                                        </p:tgtEl>
                                        <p:attrNameLst>
                                          <p:attrName>style.rotation</p:attrName>
                                        </p:attrNameLst>
                                      </p:cBhvr>
                                      <p:tavLst>
                                        <p:tav tm="0">
                                          <p:val>
                                            <p:fltVal val="90"/>
                                          </p:val>
                                        </p:tav>
                                        <p:tav tm="100000">
                                          <p:val>
                                            <p:fltVal val="0"/>
                                          </p:val>
                                        </p:tav>
                                      </p:tavLst>
                                    </p:anim>
                                    <p:animEffect transition="in" filter="fade">
                                      <p:cBhvr>
                                        <p:cTn id="10" dur="1000"/>
                                        <p:tgtEl>
                                          <p:spTgt spid="541701"/>
                                        </p:tgtEl>
                                      </p:cBhvr>
                                    </p:animEffect>
                                  </p:childTnLst>
                                </p:cTn>
                              </p:par>
                            </p:childTnLst>
                          </p:cTn>
                        </p:par>
                        <p:par>
                          <p:cTn id="11" fill="hold" nodeType="afterGroup">
                            <p:stCondLst>
                              <p:cond delay="2600"/>
                            </p:stCondLst>
                            <p:childTnLst>
                              <p:par>
                                <p:cTn id="12" presetID="20" presetClass="entr" presetSubtype="0" fill="hold" grpId="0" nodeType="afterEffect">
                                  <p:stCondLst>
                                    <p:cond delay="0"/>
                                  </p:stCondLst>
                                  <p:iterate type="lt">
                                    <p:tmPct val="0"/>
                                  </p:iterate>
                                  <p:childTnLst>
                                    <p:set>
                                      <p:cBhvr>
                                        <p:cTn id="13" dur="1" fill="hold">
                                          <p:stCondLst>
                                            <p:cond delay="0"/>
                                          </p:stCondLst>
                                        </p:cTn>
                                        <p:tgtEl>
                                          <p:spTgt spid="541700"/>
                                        </p:tgtEl>
                                        <p:attrNameLst>
                                          <p:attrName>style.visibility</p:attrName>
                                        </p:attrNameLst>
                                      </p:cBhvr>
                                      <p:to>
                                        <p:strVal val="visible"/>
                                      </p:to>
                                    </p:set>
                                    <p:animEffect transition="in" filter="wedge">
                                      <p:cBhvr>
                                        <p:cTn id="14" dur="2000"/>
                                        <p:tgtEl>
                                          <p:spTgt spid="541700"/>
                                        </p:tgtEl>
                                      </p:cBhvr>
                                    </p:animEffect>
                                  </p:childTnLst>
                                </p:cTn>
                              </p:par>
                            </p:childTnLst>
                          </p:cTn>
                        </p:par>
                        <p:par>
                          <p:cTn id="15" fill="hold" nodeType="afterGroup">
                            <p:stCondLst>
                              <p:cond delay="4600"/>
                            </p:stCondLst>
                            <p:childTnLst>
                              <p:par>
                                <p:cTn id="16" presetID="10" presetClass="entr" presetSubtype="0" fill="hold" grpId="0" nodeType="afterEffect">
                                  <p:stCondLst>
                                    <p:cond delay="0"/>
                                  </p:stCondLst>
                                  <p:childTnLst>
                                    <p:set>
                                      <p:cBhvr>
                                        <p:cTn id="17" dur="1" fill="hold">
                                          <p:stCondLst>
                                            <p:cond delay="0"/>
                                          </p:stCondLst>
                                        </p:cTn>
                                        <p:tgtEl>
                                          <p:spTgt spid="541702"/>
                                        </p:tgtEl>
                                        <p:attrNameLst>
                                          <p:attrName>style.visibility</p:attrName>
                                        </p:attrNameLst>
                                      </p:cBhvr>
                                      <p:to>
                                        <p:strVal val="visible"/>
                                      </p:to>
                                    </p:set>
                                    <p:animEffect transition="in" filter="fade">
                                      <p:cBhvr>
                                        <p:cTn id="18" dur="2000"/>
                                        <p:tgtEl>
                                          <p:spTgt spid="541702"/>
                                        </p:tgtEl>
                                      </p:cBhvr>
                                    </p:animEffect>
                                  </p:childTnLst>
                                </p:cTn>
                              </p:par>
                            </p:childTnLst>
                          </p:cTn>
                        </p:par>
                        <p:par>
                          <p:cTn id="19" fill="hold" nodeType="afterGroup">
                            <p:stCondLst>
                              <p:cond delay="6600"/>
                            </p:stCondLst>
                            <p:childTnLst>
                              <p:par>
                                <p:cTn id="20" presetID="10" presetClass="exit" presetSubtype="0" fill="hold" grpId="1" nodeType="afterEffect">
                                  <p:stCondLst>
                                    <p:cond delay="0"/>
                                  </p:stCondLst>
                                  <p:childTnLst>
                                    <p:animEffect transition="out" filter="fade">
                                      <p:cBhvr>
                                        <p:cTn id="21" dur="500"/>
                                        <p:tgtEl>
                                          <p:spTgt spid="541702"/>
                                        </p:tgtEl>
                                      </p:cBhvr>
                                    </p:animEffect>
                                    <p:set>
                                      <p:cBhvr>
                                        <p:cTn id="22" dur="1" fill="hold">
                                          <p:stCondLst>
                                            <p:cond delay="499"/>
                                          </p:stCondLst>
                                        </p:cTn>
                                        <p:tgtEl>
                                          <p:spTgt spid="541702"/>
                                        </p:tgtEl>
                                        <p:attrNameLst>
                                          <p:attrName>style.visibility</p:attrName>
                                        </p:attrNameLst>
                                      </p:cBhvr>
                                      <p:to>
                                        <p:strVal val="hidden"/>
                                      </p:to>
                                    </p:set>
                                  </p:childTnLst>
                                </p:cTn>
                              </p:par>
                            </p:childTnLst>
                          </p:cTn>
                        </p:par>
                        <p:par>
                          <p:cTn id="23" fill="hold" nodeType="afterGroup">
                            <p:stCondLst>
                              <p:cond delay="7100"/>
                            </p:stCondLst>
                            <p:childTnLst>
                              <p:par>
                                <p:cTn id="24" presetID="10" presetClass="entr" presetSubtype="0" fill="hold" grpId="0" nodeType="afterEffect">
                                  <p:stCondLst>
                                    <p:cond delay="0"/>
                                  </p:stCondLst>
                                  <p:childTnLst>
                                    <p:set>
                                      <p:cBhvr>
                                        <p:cTn id="25" dur="1" fill="hold">
                                          <p:stCondLst>
                                            <p:cond delay="0"/>
                                          </p:stCondLst>
                                        </p:cTn>
                                        <p:tgtEl>
                                          <p:spTgt spid="541703"/>
                                        </p:tgtEl>
                                        <p:attrNameLst>
                                          <p:attrName>style.visibility</p:attrName>
                                        </p:attrNameLst>
                                      </p:cBhvr>
                                      <p:to>
                                        <p:strVal val="visible"/>
                                      </p:to>
                                    </p:set>
                                    <p:animEffect transition="in" filter="fade">
                                      <p:cBhvr>
                                        <p:cTn id="26" dur="2000"/>
                                        <p:tgtEl>
                                          <p:spTgt spid="541703"/>
                                        </p:tgtEl>
                                      </p:cBhvr>
                                    </p:animEffect>
                                  </p:childTnLst>
                                </p:cTn>
                              </p:par>
                            </p:childTnLst>
                          </p:cTn>
                        </p:par>
                        <p:par>
                          <p:cTn id="27" fill="hold" nodeType="afterGroup">
                            <p:stCondLst>
                              <p:cond delay="9100"/>
                            </p:stCondLst>
                            <p:childTnLst>
                              <p:par>
                                <p:cTn id="28" presetID="10" presetClass="exit" presetSubtype="0" fill="hold" grpId="1" nodeType="afterEffect">
                                  <p:stCondLst>
                                    <p:cond delay="0"/>
                                  </p:stCondLst>
                                  <p:childTnLst>
                                    <p:animEffect transition="out" filter="fade">
                                      <p:cBhvr>
                                        <p:cTn id="29" dur="500"/>
                                        <p:tgtEl>
                                          <p:spTgt spid="541703"/>
                                        </p:tgtEl>
                                      </p:cBhvr>
                                    </p:animEffect>
                                    <p:set>
                                      <p:cBhvr>
                                        <p:cTn id="30" dur="1" fill="hold">
                                          <p:stCondLst>
                                            <p:cond delay="499"/>
                                          </p:stCondLst>
                                        </p:cTn>
                                        <p:tgtEl>
                                          <p:spTgt spid="541703"/>
                                        </p:tgtEl>
                                        <p:attrNameLst>
                                          <p:attrName>style.visibility</p:attrName>
                                        </p:attrNameLst>
                                      </p:cBhvr>
                                      <p:to>
                                        <p:strVal val="hidden"/>
                                      </p:to>
                                    </p:set>
                                  </p:childTnLst>
                                </p:cTn>
                              </p:par>
                            </p:childTnLst>
                          </p:cTn>
                        </p:par>
                        <p:par>
                          <p:cTn id="31" fill="hold" nodeType="afterGroup">
                            <p:stCondLst>
                              <p:cond delay="9600"/>
                            </p:stCondLst>
                            <p:childTnLst>
                              <p:par>
                                <p:cTn id="32" presetID="10" presetClass="entr" presetSubtype="0" fill="hold" grpId="0" nodeType="afterEffect">
                                  <p:stCondLst>
                                    <p:cond delay="0"/>
                                  </p:stCondLst>
                                  <p:childTnLst>
                                    <p:set>
                                      <p:cBhvr>
                                        <p:cTn id="33" dur="1" fill="hold">
                                          <p:stCondLst>
                                            <p:cond delay="0"/>
                                          </p:stCondLst>
                                        </p:cTn>
                                        <p:tgtEl>
                                          <p:spTgt spid="541704"/>
                                        </p:tgtEl>
                                        <p:attrNameLst>
                                          <p:attrName>style.visibility</p:attrName>
                                        </p:attrNameLst>
                                      </p:cBhvr>
                                      <p:to>
                                        <p:strVal val="visible"/>
                                      </p:to>
                                    </p:set>
                                    <p:animEffect transition="in" filter="fade">
                                      <p:cBhvr>
                                        <p:cTn id="34" dur="2000"/>
                                        <p:tgtEl>
                                          <p:spTgt spid="541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2" grpId="0" animBg="1"/>
      <p:bldP spid="541702" grpId="1" animBg="1"/>
      <p:bldP spid="541700" grpId="0"/>
      <p:bldP spid="541701" grpId="0"/>
      <p:bldP spid="541703" grpId="0" animBg="1"/>
      <p:bldP spid="541703" grpId="1" animBg="1"/>
      <p:bldP spid="5417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19200" y="152400"/>
            <a:ext cx="7924800" cy="623888"/>
          </a:xfrm>
        </p:spPr>
        <p:txBody>
          <a:bodyPr/>
          <a:lstStyle/>
          <a:p>
            <a:r>
              <a:rPr lang="en-US" sz="2800" smtClean="0"/>
              <a:t>Example: Store Custom Setting in &lt;AppSetting&gt;</a:t>
            </a:r>
          </a:p>
        </p:txBody>
      </p:sp>
      <p:sp>
        <p:nvSpPr>
          <p:cNvPr id="8195" name="Content Placeholder 2"/>
          <p:cNvSpPr>
            <a:spLocks noGrp="1"/>
          </p:cNvSpPr>
          <p:nvPr>
            <p:ph idx="1"/>
          </p:nvPr>
        </p:nvSpPr>
        <p:spPr>
          <a:xfrm>
            <a:off x="685800" y="1143000"/>
            <a:ext cx="8269288" cy="2057400"/>
          </a:xfrm>
        </p:spPr>
        <p:txBody>
          <a:bodyPr/>
          <a:lstStyle/>
          <a:p>
            <a:pPr>
              <a:buFont typeface="Wingdings" pitchFamily="2" charset="2"/>
              <a:buNone/>
              <a:tabLst>
                <a:tab pos="457200" algn="l"/>
                <a:tab pos="914400" algn="l"/>
                <a:tab pos="1371600" algn="l"/>
                <a:tab pos="1828800" algn="l"/>
                <a:tab pos="2286000" algn="l"/>
              </a:tabLst>
            </a:pPr>
            <a:r>
              <a:rPr lang="en-US" sz="1800" smtClean="0">
                <a:latin typeface="Arial Unicode MS" pitchFamily="34" charset="-128"/>
                <a:ea typeface="Arial Unicode MS" pitchFamily="34" charset="-128"/>
                <a:cs typeface="Arial Unicode MS" pitchFamily="34" charset="-128"/>
              </a:rPr>
              <a:t>	&lt;</a:t>
            </a:r>
            <a:r>
              <a:rPr lang="en-US" sz="1800" smtClean="0">
                <a:solidFill>
                  <a:srgbClr val="FF0000"/>
                </a:solidFill>
                <a:latin typeface="Arial Unicode MS" pitchFamily="34" charset="-128"/>
                <a:ea typeface="Arial Unicode MS" pitchFamily="34" charset="-128"/>
                <a:cs typeface="Arial Unicode MS" pitchFamily="34" charset="-128"/>
              </a:rPr>
              <a:t>appSettings</a:t>
            </a:r>
            <a:r>
              <a:rPr lang="en-US" sz="1800" smtClean="0">
                <a:latin typeface="Arial Unicode MS" pitchFamily="34" charset="-128"/>
                <a:ea typeface="Arial Unicode MS" pitchFamily="34" charset="-128"/>
                <a:cs typeface="Arial Unicode MS" pitchFamily="34" charset="-128"/>
              </a:rPr>
              <a:t>&gt;</a:t>
            </a:r>
          </a:p>
          <a:p>
            <a:pPr>
              <a:buFont typeface="Wingdings" pitchFamily="2" charset="2"/>
              <a:buNone/>
              <a:tabLst>
                <a:tab pos="457200" algn="l"/>
                <a:tab pos="914400" algn="l"/>
                <a:tab pos="1371600" algn="l"/>
                <a:tab pos="1828800" algn="l"/>
                <a:tab pos="2286000" algn="l"/>
              </a:tabLst>
            </a:pPr>
            <a:r>
              <a:rPr lang="en-US" sz="1800" smtClean="0">
                <a:latin typeface="Arial Unicode MS" pitchFamily="34" charset="-128"/>
                <a:ea typeface="Arial Unicode MS" pitchFamily="34" charset="-128"/>
                <a:cs typeface="Arial Unicode MS" pitchFamily="34" charset="-128"/>
              </a:rPr>
              <a:t>			&lt;add key= </a:t>
            </a:r>
            <a:r>
              <a:rPr lang="en-US" sz="1800" smtClean="0">
                <a:latin typeface="Arial" charset="0"/>
              </a:rPr>
              <a:t>“</a:t>
            </a:r>
            <a:r>
              <a:rPr lang="en-US" sz="1800" smtClean="0">
                <a:solidFill>
                  <a:srgbClr val="0000FF"/>
                </a:solidFill>
                <a:latin typeface="Arial" charset="0"/>
              </a:rPr>
              <a:t>x</a:t>
            </a:r>
            <a:r>
              <a:rPr lang="en-US" sz="1800" smtClean="0">
                <a:solidFill>
                  <a:srgbClr val="0000FF"/>
                </a:solidFill>
                <a:latin typeface="Arial Unicode MS" pitchFamily="34" charset="-128"/>
                <a:ea typeface="Arial Unicode MS" pitchFamily="34" charset="-128"/>
                <a:cs typeface="Arial Unicode MS" pitchFamily="34" charset="-128"/>
              </a:rPr>
              <a:t>DataFile</a:t>
            </a:r>
            <a:r>
              <a:rPr lang="en-US" sz="1800" smtClean="0">
                <a:latin typeface="Arial Unicode MS" pitchFamily="34" charset="-128"/>
                <a:ea typeface="Arial Unicode MS" pitchFamily="34" charset="-128"/>
                <a:cs typeface="Arial Unicode MS" pitchFamily="34" charset="-128"/>
              </a:rPr>
              <a:t>” value= </a:t>
            </a:r>
            <a:r>
              <a:rPr lang="en-US" sz="1800" smtClean="0">
                <a:latin typeface="Arial" charset="0"/>
              </a:rPr>
              <a:t>“</a:t>
            </a:r>
            <a:r>
              <a:rPr lang="en-US" sz="1800" smtClean="0">
                <a:solidFill>
                  <a:srgbClr val="990000"/>
                </a:solidFill>
                <a:latin typeface="Arial Unicode MS" pitchFamily="34" charset="-128"/>
                <a:ea typeface="Arial Unicode MS" pitchFamily="34" charset="-128"/>
                <a:cs typeface="Arial Unicode MS" pitchFamily="34" charset="-128"/>
              </a:rPr>
              <a:t>c:\myAspApps\Docs\xmlDoc=</a:t>
            </a:r>
            <a:r>
              <a:rPr lang="en-US" sz="1800" smtClean="0">
                <a:latin typeface="Arial Unicode MS" pitchFamily="34" charset="-128"/>
                <a:ea typeface="Arial Unicode MS" pitchFamily="34" charset="-128"/>
                <a:cs typeface="Arial Unicode MS" pitchFamily="34" charset="-128"/>
              </a:rPr>
              <a:t>” /&gt;</a:t>
            </a:r>
          </a:p>
          <a:p>
            <a:pPr>
              <a:buFont typeface="Wingdings" pitchFamily="2" charset="2"/>
              <a:buNone/>
              <a:tabLst>
                <a:tab pos="457200" algn="l"/>
                <a:tab pos="914400" algn="l"/>
                <a:tab pos="1371600" algn="l"/>
                <a:tab pos="1828800" algn="l"/>
                <a:tab pos="2286000" algn="l"/>
              </a:tabLst>
            </a:pPr>
            <a:r>
              <a:rPr lang="en-US" sz="1800" smtClean="0">
                <a:latin typeface="Arial Unicode MS" pitchFamily="34" charset="-128"/>
                <a:ea typeface="Arial Unicode MS" pitchFamily="34" charset="-128"/>
                <a:cs typeface="Arial Unicode MS" pitchFamily="34" charset="-128"/>
              </a:rPr>
              <a:t>	&lt;/</a:t>
            </a:r>
            <a:r>
              <a:rPr lang="en-US" sz="1800" smtClean="0">
                <a:solidFill>
                  <a:srgbClr val="FF0000"/>
                </a:solidFill>
                <a:latin typeface="Arial Unicode MS" pitchFamily="34" charset="-128"/>
                <a:ea typeface="Arial Unicode MS" pitchFamily="34" charset="-128"/>
                <a:cs typeface="Arial Unicode MS" pitchFamily="34" charset="-128"/>
              </a:rPr>
              <a:t>appSettings</a:t>
            </a:r>
            <a:r>
              <a:rPr lang="en-US" sz="1800" smtClean="0">
                <a:latin typeface="Arial Unicode MS" pitchFamily="34" charset="-128"/>
                <a:ea typeface="Arial Unicode MS" pitchFamily="34" charset="-128"/>
                <a:cs typeface="Arial Unicode MS" pitchFamily="34" charset="-128"/>
              </a:rPr>
              <a:t>&gt;</a:t>
            </a:r>
          </a:p>
          <a:p>
            <a:pPr>
              <a:buFont typeface="Wingdings" pitchFamily="2" charset="2"/>
              <a:buNone/>
              <a:tabLst>
                <a:tab pos="457200" algn="l"/>
                <a:tab pos="914400" algn="l"/>
                <a:tab pos="1371600" algn="l"/>
                <a:tab pos="1828800" algn="l"/>
                <a:tab pos="2286000" algn="l"/>
              </a:tabLst>
            </a:pPr>
            <a:endParaRPr lang="en-US" sz="1800" smtClean="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9ADBCAF-9231-4CD1-9DFD-4A546302B8B6}" type="slidenum">
              <a:rPr lang="en-US" b="0" smtClean="0">
                <a:solidFill>
                  <a:schemeClr val="tx2"/>
                </a:solidFill>
              </a:rPr>
              <a:pPr/>
              <a:t>11</a:t>
            </a:fld>
            <a:endParaRPr lang="en-US" b="0" smtClean="0">
              <a:solidFill>
                <a:schemeClr val="tx2"/>
              </a:solidFill>
            </a:endParaRPr>
          </a:p>
        </p:txBody>
      </p:sp>
      <p:sp>
        <p:nvSpPr>
          <p:cNvPr id="5" name="Content Placeholder 2"/>
          <p:cNvSpPr txBox="1">
            <a:spLocks/>
          </p:cNvSpPr>
          <p:nvPr/>
        </p:nvSpPr>
        <p:spPr bwMode="auto">
          <a:xfrm>
            <a:off x="685800" y="2895600"/>
            <a:ext cx="8077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90563" algn="l"/>
                <a:tab pos="1030288" algn="l"/>
                <a:tab pos="1371600" algn="l"/>
                <a:tab pos="1828800" algn="l"/>
                <a:tab pos="2286000" algn="l"/>
              </a:tabLst>
              <a:defRPr b="1">
                <a:solidFill>
                  <a:schemeClr val="tx1"/>
                </a:solidFill>
                <a:latin typeface="Times New Roman" pitchFamily="18" charset="0"/>
              </a:defRPr>
            </a:lvl1pPr>
            <a:lvl2pPr marL="742950" indent="-285750">
              <a:tabLst>
                <a:tab pos="690563" algn="l"/>
                <a:tab pos="1030288" algn="l"/>
                <a:tab pos="1371600" algn="l"/>
                <a:tab pos="1828800" algn="l"/>
                <a:tab pos="2286000" algn="l"/>
              </a:tabLst>
              <a:defRPr b="1">
                <a:solidFill>
                  <a:schemeClr val="tx1"/>
                </a:solidFill>
                <a:latin typeface="Times New Roman" pitchFamily="18" charset="0"/>
              </a:defRPr>
            </a:lvl2pPr>
            <a:lvl3pPr marL="1143000" indent="-228600">
              <a:tabLst>
                <a:tab pos="690563" algn="l"/>
                <a:tab pos="1030288" algn="l"/>
                <a:tab pos="1371600" algn="l"/>
                <a:tab pos="1828800" algn="l"/>
                <a:tab pos="2286000" algn="l"/>
              </a:tabLst>
              <a:defRPr b="1">
                <a:solidFill>
                  <a:schemeClr val="tx1"/>
                </a:solidFill>
                <a:latin typeface="Times New Roman" pitchFamily="18" charset="0"/>
              </a:defRPr>
            </a:lvl3pPr>
            <a:lvl4pPr marL="1600200" indent="-228600">
              <a:tabLst>
                <a:tab pos="690563" algn="l"/>
                <a:tab pos="1030288" algn="l"/>
                <a:tab pos="1371600" algn="l"/>
                <a:tab pos="1828800" algn="l"/>
                <a:tab pos="2286000" algn="l"/>
              </a:tabLst>
              <a:defRPr b="1">
                <a:solidFill>
                  <a:schemeClr val="tx1"/>
                </a:solidFill>
                <a:latin typeface="Times New Roman" pitchFamily="18" charset="0"/>
              </a:defRPr>
            </a:lvl4pPr>
            <a:lvl5pPr marL="2057400" indent="-228600">
              <a:tabLst>
                <a:tab pos="690563" algn="l"/>
                <a:tab pos="1030288"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690563" algn="l"/>
                <a:tab pos="1030288"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690563" algn="l"/>
                <a:tab pos="1030288"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690563" algn="l"/>
                <a:tab pos="1030288"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690563" algn="l"/>
                <a:tab pos="1030288" algn="l"/>
                <a:tab pos="1371600" algn="l"/>
                <a:tab pos="1828800" algn="l"/>
                <a:tab pos="2286000" algn="l"/>
              </a:tabLst>
              <a:defRPr b="1">
                <a:solidFill>
                  <a:schemeClr val="tx1"/>
                </a:solidFill>
                <a:latin typeface="Times New Roman" pitchFamily="18" charset="0"/>
              </a:defRPr>
            </a:lvl9pPr>
          </a:lstStyle>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Public partial class </a:t>
            </a:r>
            <a:r>
              <a:rPr lang="en-US" b="0" dirty="0" err="1">
                <a:latin typeface="Arial Unicode MS" pitchFamily="34" charset="-128"/>
                <a:ea typeface="Arial Unicode MS" pitchFamily="34" charset="-128"/>
                <a:cs typeface="Arial Unicode MS" pitchFamily="34" charset="-128"/>
              </a:rPr>
              <a:t>myApp</a:t>
            </a:r>
            <a:r>
              <a:rPr lang="en-US" b="0" dirty="0">
                <a:latin typeface="Arial Unicode MS" pitchFamily="34" charset="-128"/>
                <a:ea typeface="Arial Unicode MS" pitchFamily="34" charset="-128"/>
                <a:cs typeface="Arial Unicode MS" pitchFamily="34" charset="-128"/>
              </a:rPr>
              <a:t> : </a:t>
            </a:r>
            <a:r>
              <a:rPr lang="en-US" b="0" dirty="0" err="1">
                <a:latin typeface="Arial Unicode MS" pitchFamily="34" charset="-128"/>
                <a:ea typeface="Arial Unicode MS" pitchFamily="34" charset="-128"/>
                <a:cs typeface="Arial Unicode MS" pitchFamily="34" charset="-128"/>
              </a:rPr>
              <a:t>System.Web.UI.Page</a:t>
            </a:r>
            <a:endParaRPr lang="en-US" b="0" dirty="0">
              <a:latin typeface="Arial Unicode MS" pitchFamily="34" charset="-128"/>
              <a:ea typeface="Arial Unicode MS" pitchFamily="34" charset="-128"/>
              <a:cs typeface="Arial Unicode MS" pitchFamily="34" charset="-128"/>
            </a:endParaRPr>
          </a:p>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a:t>
            </a:r>
          </a:p>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	protected void </a:t>
            </a:r>
            <a:r>
              <a:rPr lang="en-US" b="0" dirty="0" err="1">
                <a:latin typeface="Arial Unicode MS" pitchFamily="34" charset="-128"/>
                <a:ea typeface="Arial Unicode MS" pitchFamily="34" charset="-128"/>
                <a:cs typeface="Arial Unicode MS" pitchFamily="34" charset="-128"/>
              </a:rPr>
              <a:t>Page_Load</a:t>
            </a:r>
            <a:r>
              <a:rPr lang="en-US" b="0" dirty="0">
                <a:latin typeface="Arial Unicode MS" pitchFamily="34" charset="-128"/>
                <a:ea typeface="Arial Unicode MS" pitchFamily="34" charset="-128"/>
                <a:cs typeface="Arial Unicode MS" pitchFamily="34" charset="-128"/>
              </a:rPr>
              <a:t>( );</a:t>
            </a:r>
          </a:p>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	{</a:t>
            </a:r>
          </a:p>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		</a:t>
            </a:r>
            <a:r>
              <a:rPr lang="en-US" b="0" dirty="0" err="1">
                <a:latin typeface="Arial Unicode MS" pitchFamily="34" charset="-128"/>
                <a:ea typeface="Arial Unicode MS" pitchFamily="34" charset="-128"/>
                <a:cs typeface="Arial Unicode MS" pitchFamily="34" charset="-128"/>
              </a:rPr>
              <a:t>lblResult.Text</a:t>
            </a:r>
            <a:r>
              <a:rPr lang="en-US" b="0" dirty="0">
                <a:latin typeface="Arial Unicode MS" pitchFamily="34" charset="-128"/>
                <a:ea typeface="Arial Unicode MS" pitchFamily="34" charset="-128"/>
                <a:cs typeface="Arial Unicode MS" pitchFamily="34" charset="-128"/>
              </a:rPr>
              <a:t> = “Display data in </a:t>
            </a:r>
            <a:r>
              <a:rPr lang="en-US" b="0" dirty="0" err="1">
                <a:latin typeface="Arial Unicode MS" pitchFamily="34" charset="-128"/>
                <a:ea typeface="Arial Unicode MS" pitchFamily="34" charset="-128"/>
                <a:cs typeface="Arial Unicode MS" pitchFamily="34" charset="-128"/>
              </a:rPr>
              <a:t>xmlDoc</a:t>
            </a:r>
            <a:r>
              <a:rPr lang="en-US" b="0" dirty="0">
                <a:latin typeface="Arial Unicode MS" pitchFamily="34" charset="-128"/>
                <a:ea typeface="Arial Unicode MS" pitchFamily="34" charset="-128"/>
                <a:cs typeface="Arial Unicode MS" pitchFamily="34" charset="-128"/>
              </a:rPr>
              <a:t> here: &lt;</a:t>
            </a:r>
            <a:r>
              <a:rPr lang="en-US" b="0" dirty="0" err="1">
                <a:latin typeface="Arial Unicode MS" pitchFamily="34" charset="-128"/>
                <a:ea typeface="Arial Unicode MS" pitchFamily="34" charset="-128"/>
                <a:cs typeface="Arial Unicode MS" pitchFamily="34" charset="-128"/>
              </a:rPr>
              <a:t>br</a:t>
            </a:r>
            <a:r>
              <a:rPr lang="en-US" b="0" dirty="0">
                <a:latin typeface="Arial Unicode MS" pitchFamily="34" charset="-128"/>
                <a:ea typeface="Arial Unicode MS" pitchFamily="34" charset="-128"/>
                <a:cs typeface="Arial Unicode MS" pitchFamily="34" charset="-128"/>
              </a:rPr>
              <a:t> /&gt;”;</a:t>
            </a:r>
          </a:p>
          <a:p>
            <a:pPr>
              <a:spcBef>
                <a:spcPct val="20000"/>
              </a:spcBef>
              <a:buClr>
                <a:schemeClr val="folHlink"/>
              </a:buClr>
              <a:buSzPct val="60000"/>
              <a:buFont typeface="Wingdings" pitchFamily="2" charset="2"/>
              <a:buNone/>
            </a:pPr>
            <a:r>
              <a:rPr lang="en-US" b="0" dirty="0">
                <a:latin typeface="Arial Unicode MS" pitchFamily="34" charset="-128"/>
                <a:ea typeface="Arial Unicode MS" pitchFamily="34" charset="-128"/>
                <a:cs typeface="Arial Unicode MS" pitchFamily="34" charset="-128"/>
              </a:rPr>
              <a:t>		</a:t>
            </a:r>
            <a:r>
              <a:rPr lang="en-US" b="0" dirty="0" err="1">
                <a:latin typeface="Arial Unicode MS" pitchFamily="34" charset="-128"/>
                <a:ea typeface="Arial Unicode MS" pitchFamily="34" charset="-128"/>
                <a:cs typeface="Arial Unicode MS" pitchFamily="34" charset="-128"/>
              </a:rPr>
              <a:t>lblResult.Text</a:t>
            </a:r>
            <a:r>
              <a:rPr lang="en-US" b="0" dirty="0">
                <a:latin typeface="Arial Unicode MS" pitchFamily="34" charset="-128"/>
                <a:ea typeface="Arial Unicode MS" pitchFamily="34" charset="-128"/>
                <a:cs typeface="Arial Unicode MS" pitchFamily="34" charset="-128"/>
              </a:rPr>
              <a:t> += </a:t>
            </a:r>
            <a:r>
              <a:rPr lang="en-US" b="0" dirty="0" err="1" smtClean="0">
                <a:solidFill>
                  <a:srgbClr val="C00000"/>
                </a:solidFill>
                <a:latin typeface="Arial Unicode MS" pitchFamily="34" charset="-128"/>
                <a:ea typeface="Arial Unicode MS" pitchFamily="34" charset="-128"/>
                <a:cs typeface="Arial Unicode MS" pitchFamily="34" charset="-128"/>
              </a:rPr>
              <a:t>WebConfigurationManager.appSettings</a:t>
            </a:r>
            <a:r>
              <a:rPr lang="en-US" b="0" dirty="0">
                <a:latin typeface="Arial Unicode MS" pitchFamily="34" charset="-128"/>
                <a:ea typeface="Arial Unicode MS" pitchFamily="34" charset="-128"/>
                <a:cs typeface="Arial Unicode MS" pitchFamily="34" charset="-128"/>
              </a:rPr>
              <a:t>[“</a:t>
            </a:r>
            <a:r>
              <a:rPr lang="en-US" b="0" dirty="0" err="1">
                <a:solidFill>
                  <a:srgbClr val="0000FF"/>
                </a:solidFill>
                <a:latin typeface="Arial Unicode MS" pitchFamily="34" charset="-128"/>
                <a:ea typeface="Arial Unicode MS" pitchFamily="34" charset="-128"/>
                <a:cs typeface="Arial Unicode MS" pitchFamily="34" charset="-128"/>
              </a:rPr>
              <a:t>xDataFile</a:t>
            </a:r>
            <a:r>
              <a:rPr lang="en-US" b="0" dirty="0">
                <a:latin typeface="Arial Unicode MS" pitchFamily="34" charset="-128"/>
                <a:ea typeface="Arial Unicode MS" pitchFamily="34" charset="-128"/>
                <a:cs typeface="Arial Unicode MS" pitchFamily="34" charset="-128"/>
              </a:rPr>
              <a:t>”];</a:t>
            </a:r>
          </a:p>
          <a:p>
            <a:pPr>
              <a:spcBef>
                <a:spcPct val="20000"/>
              </a:spcBef>
              <a:buClr>
                <a:schemeClr val="folHlink"/>
              </a:buClr>
              <a:buSzPct val="60000"/>
            </a:pPr>
            <a:r>
              <a:rPr lang="en-US" b="0" dirty="0">
                <a:latin typeface="Arial Unicode MS" pitchFamily="34" charset="-128"/>
                <a:ea typeface="Arial Unicode MS" pitchFamily="34" charset="-128"/>
                <a:cs typeface="Arial Unicode MS" pitchFamily="34" charset="-128"/>
              </a:rPr>
              <a:t>		</a:t>
            </a:r>
            <a:r>
              <a:rPr lang="en-US" b="0" dirty="0" err="1">
                <a:latin typeface="Arial Unicode MS" pitchFamily="34" charset="-128"/>
                <a:ea typeface="Arial Unicode MS" pitchFamily="34" charset="-128"/>
                <a:cs typeface="Arial Unicode MS" pitchFamily="34" charset="-128"/>
              </a:rPr>
              <a:t>lblResult.Text</a:t>
            </a:r>
            <a:r>
              <a:rPr lang="en-US" b="0" dirty="0">
                <a:latin typeface="Arial Unicode MS" pitchFamily="34" charset="-128"/>
                <a:ea typeface="Arial Unicode MS" pitchFamily="34" charset="-128"/>
                <a:cs typeface="Arial Unicode MS" pitchFamily="34" charset="-128"/>
              </a:rPr>
              <a:t> += “&lt;</a:t>
            </a:r>
            <a:r>
              <a:rPr lang="en-US" b="0" dirty="0" err="1">
                <a:latin typeface="Arial Unicode MS" pitchFamily="34" charset="-128"/>
                <a:ea typeface="Arial Unicode MS" pitchFamily="34" charset="-128"/>
                <a:cs typeface="Arial Unicode MS" pitchFamily="34" charset="-128"/>
              </a:rPr>
              <a:t>br</a:t>
            </a:r>
            <a:r>
              <a:rPr lang="en-US" b="0" dirty="0">
                <a:latin typeface="Arial Unicode MS" pitchFamily="34" charset="-128"/>
                <a:ea typeface="Arial Unicode MS" pitchFamily="34" charset="-128"/>
                <a:cs typeface="Arial Unicode MS" pitchFamily="34" charset="-128"/>
              </a:rPr>
              <a:t> /&gt;”</a:t>
            </a:r>
          </a:p>
          <a:p>
            <a:pPr>
              <a:spcBef>
                <a:spcPct val="20000"/>
              </a:spcBef>
              <a:buClr>
                <a:schemeClr val="folHlink"/>
              </a:buClr>
              <a:buSzPct val="60000"/>
            </a:pPr>
            <a:r>
              <a:rPr lang="en-US" b="0" dirty="0">
                <a:latin typeface="Arial Unicode MS" pitchFamily="34" charset="-128"/>
                <a:ea typeface="Arial Unicode MS" pitchFamily="34" charset="-128"/>
                <a:cs typeface="Arial Unicode MS" pitchFamily="34" charset="-128"/>
              </a:rPr>
              <a:t>	}</a:t>
            </a:r>
          </a:p>
          <a:p>
            <a:pPr>
              <a:spcBef>
                <a:spcPct val="20000"/>
              </a:spcBef>
              <a:buClr>
                <a:schemeClr val="folHlink"/>
              </a:buClr>
              <a:buSzPct val="60000"/>
            </a:pPr>
            <a:r>
              <a:rPr lang="en-US" b="0" dirty="0">
                <a:latin typeface="Arial Unicode MS" pitchFamily="34" charset="-128"/>
                <a:ea typeface="Arial Unicode MS" pitchFamily="34" charset="-128"/>
                <a:cs typeface="Arial Unicode MS" pitchFamily="34" charset="-128"/>
              </a:rPr>
              <a:t>}</a:t>
            </a:r>
          </a:p>
          <a:p>
            <a:pPr>
              <a:spcBef>
                <a:spcPct val="20000"/>
              </a:spcBef>
              <a:buClr>
                <a:schemeClr val="folHlink"/>
              </a:buClr>
              <a:buSzPct val="60000"/>
              <a:buFont typeface="Wingdings" pitchFamily="2" charset="2"/>
              <a:buNone/>
            </a:pPr>
            <a:endParaRPr lang="en-US" b="0" dirty="0">
              <a:latin typeface="Arial Unicode MS" pitchFamily="34" charset="-128"/>
              <a:ea typeface="Arial Unicode MS" pitchFamily="34" charset="-128"/>
              <a:cs typeface="Arial Unicode MS" pitchFamily="34" charset="-128"/>
            </a:endParaRPr>
          </a:p>
          <a:p>
            <a:pPr>
              <a:spcBef>
                <a:spcPct val="20000"/>
              </a:spcBef>
              <a:buClr>
                <a:schemeClr val="folHlink"/>
              </a:buClr>
              <a:buSzPct val="60000"/>
              <a:buFont typeface="Wingdings" pitchFamily="2" charset="2"/>
              <a:buNone/>
            </a:pPr>
            <a:endParaRPr lang="en-US" b="0" dirty="0"/>
          </a:p>
        </p:txBody>
      </p:sp>
      <p:sp>
        <p:nvSpPr>
          <p:cNvPr id="7" name="Freeform 6"/>
          <p:cNvSpPr>
            <a:spLocks noChangeArrowheads="1"/>
          </p:cNvSpPr>
          <p:nvPr/>
        </p:nvSpPr>
        <p:spPr bwMode="auto">
          <a:xfrm>
            <a:off x="3352800" y="1819275"/>
            <a:ext cx="3733800" cy="2860675"/>
          </a:xfrm>
          <a:custGeom>
            <a:avLst/>
            <a:gdLst>
              <a:gd name="T0" fmla="*/ 0 w 5082989"/>
              <a:gd name="T1" fmla="*/ 0 h 2662518"/>
              <a:gd name="T2" fmla="*/ 5086 w 5082989"/>
              <a:gd name="T3" fmla="*/ 436902 h 2662518"/>
              <a:gd name="T4" fmla="*/ 32037 w 5082989"/>
              <a:gd name="T5" fmla="*/ 436902 h 2662518"/>
              <a:gd name="T6" fmla="*/ 32037 w 5082989"/>
              <a:gd name="T7" fmla="*/ 2703324 h 2662518"/>
              <a:gd name="T8" fmla="*/ 0 60000 65536"/>
              <a:gd name="T9" fmla="*/ 0 60000 65536"/>
              <a:gd name="T10" fmla="*/ 0 60000 65536"/>
              <a:gd name="T11" fmla="*/ 0 60000 65536"/>
              <a:gd name="T12" fmla="*/ 0 w 5082989"/>
              <a:gd name="T13" fmla="*/ 0 h 2662518"/>
              <a:gd name="T14" fmla="*/ 5082989 w 5082989"/>
              <a:gd name="T15" fmla="*/ 2662518 h 2662518"/>
            </a:gdLst>
            <a:ahLst/>
            <a:cxnLst>
              <a:cxn ang="T8">
                <a:pos x="T0" y="T1"/>
              </a:cxn>
              <a:cxn ang="T9">
                <a:pos x="T2" y="T3"/>
              </a:cxn>
              <a:cxn ang="T10">
                <a:pos x="T4" y="T5"/>
              </a:cxn>
              <a:cxn ang="T11">
                <a:pos x="T6" y="T7"/>
              </a:cxn>
            </a:cxnLst>
            <a:rect l="T12" t="T13" r="T14" b="T15"/>
            <a:pathLst>
              <a:path w="5082989" h="2662518">
                <a:moveTo>
                  <a:pt x="0" y="0"/>
                </a:moveTo>
                <a:lnTo>
                  <a:pt x="806824" y="430306"/>
                </a:lnTo>
                <a:lnTo>
                  <a:pt x="5082989" y="430306"/>
                </a:lnTo>
                <a:lnTo>
                  <a:pt x="5082989" y="2662518"/>
                </a:lnTo>
              </a:path>
            </a:pathLst>
          </a:custGeom>
          <a:noFill/>
          <a:ln w="9525" algn="ctr">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Freeform 7"/>
          <p:cNvSpPr>
            <a:spLocks noChangeArrowheads="1"/>
          </p:cNvSpPr>
          <p:nvPr/>
        </p:nvSpPr>
        <p:spPr bwMode="auto">
          <a:xfrm>
            <a:off x="3362325" y="1165225"/>
            <a:ext cx="2608263" cy="295275"/>
          </a:xfrm>
          <a:custGeom>
            <a:avLst/>
            <a:gdLst>
              <a:gd name="T0" fmla="*/ 0 w 2608729"/>
              <a:gd name="T1" fmla="*/ 278961 h 295835"/>
              <a:gd name="T2" fmla="*/ 0 w 2608729"/>
              <a:gd name="T3" fmla="*/ 0 h 295835"/>
              <a:gd name="T4" fmla="*/ 2594325 w 2608729"/>
              <a:gd name="T5" fmla="*/ 0 h 295835"/>
              <a:gd name="T6" fmla="*/ 2594325 w 2608729"/>
              <a:gd name="T7" fmla="*/ 270502 h 295835"/>
              <a:gd name="T8" fmla="*/ 0 60000 65536"/>
              <a:gd name="T9" fmla="*/ 0 60000 65536"/>
              <a:gd name="T10" fmla="*/ 0 60000 65536"/>
              <a:gd name="T11" fmla="*/ 0 60000 65536"/>
              <a:gd name="T12" fmla="*/ 0 w 2608729"/>
              <a:gd name="T13" fmla="*/ 0 h 295835"/>
              <a:gd name="T14" fmla="*/ 2608729 w 2608729"/>
              <a:gd name="T15" fmla="*/ 295835 h 295835"/>
            </a:gdLst>
            <a:ahLst/>
            <a:cxnLst>
              <a:cxn ang="T8">
                <a:pos x="T0" y="T1"/>
              </a:cxn>
              <a:cxn ang="T9">
                <a:pos x="T2" y="T3"/>
              </a:cxn>
              <a:cxn ang="T10">
                <a:pos x="T4" y="T5"/>
              </a:cxn>
              <a:cxn ang="T11">
                <a:pos x="T6" y="T7"/>
              </a:cxn>
            </a:cxnLst>
            <a:rect l="T12" t="T13" r="T14" b="T15"/>
            <a:pathLst>
              <a:path w="2608729" h="295835">
                <a:moveTo>
                  <a:pt x="0" y="295835"/>
                </a:moveTo>
                <a:lnTo>
                  <a:pt x="0" y="0"/>
                </a:lnTo>
                <a:lnTo>
                  <a:pt x="2608729" y="0"/>
                </a:lnTo>
                <a:lnTo>
                  <a:pt x="2608729" y="286870"/>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Connector 9"/>
          <p:cNvCxnSpPr>
            <a:cxnSpLocks noChangeShapeType="1"/>
          </p:cNvCxnSpPr>
          <p:nvPr/>
        </p:nvCxnSpPr>
        <p:spPr bwMode="auto">
          <a:xfrm>
            <a:off x="4876800" y="1819275"/>
            <a:ext cx="28146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Freeform 11"/>
          <p:cNvSpPr>
            <a:spLocks noChangeArrowheads="1"/>
          </p:cNvSpPr>
          <p:nvPr/>
        </p:nvSpPr>
        <p:spPr bwMode="auto">
          <a:xfrm>
            <a:off x="6221413" y="1819275"/>
            <a:ext cx="2644775" cy="2860675"/>
          </a:xfrm>
          <a:custGeom>
            <a:avLst/>
            <a:gdLst>
              <a:gd name="T0" fmla="*/ 0 w 2644588"/>
              <a:gd name="T1" fmla="*/ 0 h 2859741"/>
              <a:gd name="T2" fmla="*/ 0 w 2644588"/>
              <a:gd name="T3" fmla="*/ 181123 h 2859741"/>
              <a:gd name="T4" fmla="*/ 2650371 w 2644588"/>
              <a:gd name="T5" fmla="*/ 181123 h 2859741"/>
              <a:gd name="T6" fmla="*/ 2650371 w 2644588"/>
              <a:gd name="T7" fmla="*/ 2888845 h 2859741"/>
              <a:gd name="T8" fmla="*/ 2443749 w 2644588"/>
              <a:gd name="T9" fmla="*/ 2888845 h 2859741"/>
              <a:gd name="T10" fmla="*/ 0 60000 65536"/>
              <a:gd name="T11" fmla="*/ 0 60000 65536"/>
              <a:gd name="T12" fmla="*/ 0 60000 65536"/>
              <a:gd name="T13" fmla="*/ 0 60000 65536"/>
              <a:gd name="T14" fmla="*/ 0 60000 65536"/>
              <a:gd name="T15" fmla="*/ 0 w 2644588"/>
              <a:gd name="T16" fmla="*/ 0 h 2859741"/>
              <a:gd name="T17" fmla="*/ 2644588 w 2644588"/>
              <a:gd name="T18" fmla="*/ 2859741 h 2859741"/>
            </a:gdLst>
            <a:ahLst/>
            <a:cxnLst>
              <a:cxn ang="T10">
                <a:pos x="T0" y="T1"/>
              </a:cxn>
              <a:cxn ang="T11">
                <a:pos x="T2" y="T3"/>
              </a:cxn>
              <a:cxn ang="T12">
                <a:pos x="T4" y="T5"/>
              </a:cxn>
              <a:cxn ang="T13">
                <a:pos x="T6" y="T7"/>
              </a:cxn>
              <a:cxn ang="T14">
                <a:pos x="T8" y="T9"/>
              </a:cxn>
            </a:cxnLst>
            <a:rect l="T15" t="T16" r="T17" b="T18"/>
            <a:pathLst>
              <a:path w="2644588" h="2859741">
                <a:moveTo>
                  <a:pt x="0" y="0"/>
                </a:moveTo>
                <a:lnTo>
                  <a:pt x="0" y="179294"/>
                </a:lnTo>
                <a:lnTo>
                  <a:pt x="2644588" y="179294"/>
                </a:lnTo>
                <a:lnTo>
                  <a:pt x="2644588" y="2859741"/>
                </a:lnTo>
                <a:lnTo>
                  <a:pt x="2438400" y="2859741"/>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8" name="Rounded Rectangular Callout 10"/>
          <p:cNvSpPr>
            <a:spLocks noChangeArrowheads="1"/>
          </p:cNvSpPr>
          <p:nvPr/>
        </p:nvSpPr>
        <p:spPr bwMode="auto">
          <a:xfrm>
            <a:off x="5410200" y="5638800"/>
            <a:ext cx="2133600" cy="762000"/>
          </a:xfrm>
          <a:prstGeom prst="wedgeRoundRectCallout">
            <a:avLst>
              <a:gd name="adj1" fmla="val 53144"/>
              <a:gd name="adj2" fmla="val -152000"/>
              <a:gd name="adj3" fmla="val 16667"/>
            </a:avLst>
          </a:prstGeom>
          <a:solidFill>
            <a:srgbClr val="FFFFCC"/>
          </a:solidFill>
          <a:ln w="9525" algn="ctr">
            <a:solidFill>
              <a:schemeClr val="tx1"/>
            </a:solidFill>
            <a:round/>
            <a:headEnd/>
            <a:tailEnd/>
          </a:ln>
        </p:spPr>
        <p:txBody>
          <a:bodyPr/>
          <a:lstStyle/>
          <a:p>
            <a:r>
              <a:rPr lang="en-US" b="0"/>
              <a:t>Supporting policy-based computing. </a:t>
            </a:r>
          </a:p>
        </p:txBody>
      </p:sp>
      <p:pic>
        <p:nvPicPr>
          <p:cNvPr id="13" name="Picture 6" descr="C:\Users\yinong\AppData\Local\Microsoft\Windows\Temporary Internet Files\Content.IE5\0KSEN3QS\MMj0336396000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91438" y="5638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954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178"/>
                                        </p:tgtEl>
                                        <p:attrNameLst>
                                          <p:attrName>style.visibility</p:attrName>
                                        </p:attrNameLst>
                                      </p:cBhvr>
                                      <p:to>
                                        <p:strVal val="visible"/>
                                      </p:to>
                                    </p:set>
                                    <p:animEffect transition="in" filter="wipe(down)">
                                      <p:cBhvr>
                                        <p:cTn id="29" dur="500"/>
                                        <p:tgtEl>
                                          <p:spTgt spid="7178"/>
                                        </p:tgtEl>
                                      </p:cBhvr>
                                    </p:animEffect>
                                  </p:childTnLst>
                                </p:cTn>
                              </p:par>
                            </p:childTnLst>
                          </p:cTn>
                        </p:par>
                        <p:par>
                          <p:cTn id="30" fill="hold" nodeType="afterGroup">
                            <p:stCondLst>
                              <p:cond delay="500"/>
                            </p:stCondLst>
                            <p:childTnLst>
                              <p:par>
                                <p:cTn id="31" presetID="2" presetClass="entr" presetSubtype="4"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2" grpId="0" animBg="1"/>
      <p:bldP spid="71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9233660-265F-4F93-8A10-53AB5A70ED07}" type="slidenum">
              <a:rPr lang="en-US" b="0" smtClean="0">
                <a:solidFill>
                  <a:schemeClr val="tx2"/>
                </a:solidFill>
              </a:rPr>
              <a:pPr/>
              <a:t>12</a:t>
            </a:fld>
            <a:endParaRPr lang="en-US" b="0" smtClean="0">
              <a:solidFill>
                <a:schemeClr val="tx2"/>
              </a:solidFill>
            </a:endParaRPr>
          </a:p>
        </p:txBody>
      </p:sp>
      <p:sp>
        <p:nvSpPr>
          <p:cNvPr id="11267" name="Rectangle 2"/>
          <p:cNvSpPr>
            <a:spLocks noGrp="1" noChangeArrowheads="1"/>
          </p:cNvSpPr>
          <p:nvPr>
            <p:ph type="title"/>
          </p:nvPr>
        </p:nvSpPr>
        <p:spPr>
          <a:xfrm>
            <a:off x="1295400" y="152400"/>
            <a:ext cx="7772400" cy="623888"/>
          </a:xfrm>
        </p:spPr>
        <p:txBody>
          <a:bodyPr/>
          <a:lstStyle/>
          <a:p>
            <a:pPr eaLnBrk="1" hangingPunct="1"/>
            <a:r>
              <a:rPr lang="en-US" b="0" smtClean="0">
                <a:solidFill>
                  <a:schemeClr val="folHlink"/>
                </a:solidFill>
              </a:rPr>
              <a:t>Using &lt;</a:t>
            </a:r>
            <a:r>
              <a:rPr lang="en-US" smtClean="0">
                <a:solidFill>
                  <a:schemeClr val="folHlink"/>
                </a:solidFill>
              </a:rPr>
              <a:t>appSettings</a:t>
            </a:r>
            <a:r>
              <a:rPr lang="en-US" b="0" smtClean="0">
                <a:solidFill>
                  <a:schemeClr val="folHlink"/>
                </a:solidFill>
              </a:rPr>
              <a:t>&gt; instead of Hard Coding</a:t>
            </a:r>
          </a:p>
        </p:txBody>
      </p:sp>
      <p:sp>
        <p:nvSpPr>
          <p:cNvPr id="542724" name="Text Box 4"/>
          <p:cNvSpPr txBox="1">
            <a:spLocks noChangeArrowheads="1"/>
          </p:cNvSpPr>
          <p:nvPr/>
        </p:nvSpPr>
        <p:spPr bwMode="auto">
          <a:xfrm>
            <a:off x="304800" y="4038600"/>
            <a:ext cx="8650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 pos="2286000" algn="l"/>
              </a:tabLst>
              <a:defRPr b="1">
                <a:solidFill>
                  <a:schemeClr val="tx1"/>
                </a:solidFill>
                <a:latin typeface="Times New Roman" pitchFamily="18" charset="0"/>
              </a:defRPr>
            </a:lvl1pPr>
            <a:lvl2pPr marL="742950" indent="-285750">
              <a:tabLst>
                <a:tab pos="457200" algn="l"/>
                <a:tab pos="914400" algn="l"/>
                <a:tab pos="1371600" algn="l"/>
                <a:tab pos="1828800" algn="l"/>
                <a:tab pos="2286000" algn="l"/>
              </a:tabLst>
              <a:defRPr b="1">
                <a:solidFill>
                  <a:schemeClr val="tx1"/>
                </a:solidFill>
                <a:latin typeface="Times New Roman" pitchFamily="18" charset="0"/>
              </a:defRPr>
            </a:lvl2pPr>
            <a:lvl3pPr marL="1143000" indent="-228600">
              <a:tabLst>
                <a:tab pos="457200" algn="l"/>
                <a:tab pos="914400" algn="l"/>
                <a:tab pos="1371600" algn="l"/>
                <a:tab pos="1828800" algn="l"/>
                <a:tab pos="2286000" algn="l"/>
              </a:tabLst>
              <a:defRPr b="1">
                <a:solidFill>
                  <a:schemeClr val="tx1"/>
                </a:solidFill>
                <a:latin typeface="Times New Roman" pitchFamily="18" charset="0"/>
              </a:defRPr>
            </a:lvl3pPr>
            <a:lvl4pPr marL="1600200" indent="-228600">
              <a:tabLst>
                <a:tab pos="457200" algn="l"/>
                <a:tab pos="914400" algn="l"/>
                <a:tab pos="1371600" algn="l"/>
                <a:tab pos="1828800" algn="l"/>
                <a:tab pos="2286000" algn="l"/>
              </a:tabLst>
              <a:defRPr b="1">
                <a:solidFill>
                  <a:schemeClr val="tx1"/>
                </a:solidFill>
                <a:latin typeface="Times New Roman" pitchFamily="18" charset="0"/>
              </a:defRPr>
            </a:lvl4pPr>
            <a:lvl5pPr marL="2057400" indent="-228600">
              <a:tabLst>
                <a:tab pos="457200" algn="l"/>
                <a:tab pos="914400"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9pPr>
          </a:lstStyle>
          <a:p>
            <a:r>
              <a:rPr lang="en-US" sz="2400" b="0">
                <a:latin typeface="Arial Unicode MS" pitchFamily="34" charset="-128"/>
                <a:ea typeface="Arial Unicode MS" pitchFamily="34" charset="-128"/>
                <a:cs typeface="Arial Unicode MS" pitchFamily="34" charset="-128"/>
              </a:rPr>
              <a:t>&lt;configuration&gt;</a:t>
            </a:r>
          </a:p>
          <a:p>
            <a:r>
              <a:rPr lang="en-US" sz="2400" b="0">
                <a:latin typeface="Arial Unicode MS" pitchFamily="34" charset="-128"/>
                <a:ea typeface="Arial Unicode MS" pitchFamily="34" charset="-128"/>
                <a:cs typeface="Arial Unicode MS" pitchFamily="34" charset="-128"/>
              </a:rPr>
              <a:t>	&lt;</a:t>
            </a:r>
            <a:r>
              <a:rPr lang="en-US" sz="2400" b="0">
                <a:solidFill>
                  <a:srgbClr val="FF0000"/>
                </a:solidFill>
                <a:latin typeface="Arial Unicode MS" pitchFamily="34" charset="-128"/>
                <a:ea typeface="Arial Unicode MS" pitchFamily="34" charset="-128"/>
                <a:cs typeface="Arial Unicode MS" pitchFamily="34" charset="-128"/>
              </a:rPr>
              <a:t>appSettings</a:t>
            </a:r>
            <a:r>
              <a:rPr lang="en-US" sz="2400" b="0">
                <a:latin typeface="Arial Unicode MS" pitchFamily="34" charset="-128"/>
                <a:ea typeface="Arial Unicode MS" pitchFamily="34" charset="-128"/>
                <a:cs typeface="Arial Unicode MS" pitchFamily="34" charset="-128"/>
              </a:rPr>
              <a:t>&gt;</a:t>
            </a:r>
          </a:p>
          <a:p>
            <a:r>
              <a:rPr lang="en-US" sz="2400" b="0">
                <a:latin typeface="Arial Unicode MS" pitchFamily="34" charset="-128"/>
                <a:ea typeface="Arial Unicode MS" pitchFamily="34" charset="-128"/>
                <a:cs typeface="Arial Unicode MS" pitchFamily="34" charset="-128"/>
              </a:rPr>
              <a:t>		&lt;add key= </a:t>
            </a:r>
            <a:r>
              <a:rPr lang="en-US" sz="2400" b="0">
                <a:latin typeface="Arial" charset="0"/>
              </a:rPr>
              <a:t>“</a:t>
            </a:r>
            <a:r>
              <a:rPr lang="en-US" sz="2400" b="0">
                <a:solidFill>
                  <a:schemeClr val="folHlink"/>
                </a:solidFill>
                <a:latin typeface="Arial Unicode MS" pitchFamily="34" charset="-128"/>
                <a:ea typeface="Arial Unicode MS" pitchFamily="34" charset="-128"/>
                <a:cs typeface="Arial Unicode MS" pitchFamily="34" charset="-128"/>
              </a:rPr>
              <a:t>MyConnectionString</a:t>
            </a:r>
            <a:r>
              <a:rPr lang="en-US" sz="2400" b="0">
                <a:latin typeface="Arial Unicode MS" pitchFamily="34" charset="-128"/>
                <a:ea typeface="Arial Unicode MS" pitchFamily="34" charset="-128"/>
                <a:cs typeface="Arial Unicode MS" pitchFamily="34" charset="-128"/>
              </a:rPr>
              <a:t>” value= </a:t>
            </a:r>
          </a:p>
          <a:p>
            <a:r>
              <a:rPr lang="en-US" sz="2400" b="0">
                <a:latin typeface="Arial Unicode MS" pitchFamily="34" charset="-128"/>
                <a:ea typeface="Arial Unicode MS" pitchFamily="34" charset="-128"/>
                <a:cs typeface="Arial Unicode MS" pitchFamily="34" charset="-128"/>
              </a:rPr>
              <a:t>			</a:t>
            </a:r>
            <a:r>
              <a:rPr lang="en-US" sz="2400" b="0">
                <a:latin typeface="Arial" charset="0"/>
                <a:ea typeface="Arial Unicode MS" pitchFamily="34" charset="-128"/>
                <a:cs typeface="Arial Unicode MS" pitchFamily="34" charset="-128"/>
              </a:rPr>
              <a:t> </a:t>
            </a:r>
            <a:r>
              <a:rPr lang="en-US" sz="2400" b="0">
                <a:latin typeface="Arial" charset="0"/>
              </a:rPr>
              <a:t>“</a:t>
            </a:r>
            <a:r>
              <a:rPr lang="en-US" sz="2400" b="0">
                <a:solidFill>
                  <a:srgbClr val="990000"/>
                </a:solidFill>
                <a:latin typeface="Arial Unicode MS" pitchFamily="34" charset="-128"/>
                <a:ea typeface="Arial Unicode MS" pitchFamily="34" charset="-128"/>
                <a:cs typeface="Arial Unicode MS" pitchFamily="34" charset="-128"/>
              </a:rPr>
              <a:t>server=hawkeye;database=pubs;uid=sa;pwd=</a:t>
            </a:r>
            <a:r>
              <a:rPr lang="en-US" sz="2400" b="0">
                <a:latin typeface="Arial Unicode MS" pitchFamily="34" charset="-128"/>
                <a:ea typeface="Arial Unicode MS" pitchFamily="34" charset="-128"/>
                <a:cs typeface="Arial Unicode MS" pitchFamily="34" charset="-128"/>
              </a:rPr>
              <a:t>” /&gt;</a:t>
            </a:r>
          </a:p>
          <a:p>
            <a:r>
              <a:rPr lang="en-US" sz="2400" b="0">
                <a:latin typeface="Arial Unicode MS" pitchFamily="34" charset="-128"/>
                <a:ea typeface="Arial Unicode MS" pitchFamily="34" charset="-128"/>
                <a:cs typeface="Arial Unicode MS" pitchFamily="34" charset="-128"/>
              </a:rPr>
              <a:t>	&lt;/</a:t>
            </a:r>
            <a:r>
              <a:rPr lang="en-US" sz="2400" b="0">
                <a:solidFill>
                  <a:srgbClr val="FF0000"/>
                </a:solidFill>
                <a:latin typeface="Arial Unicode MS" pitchFamily="34" charset="-128"/>
                <a:ea typeface="Arial Unicode MS" pitchFamily="34" charset="-128"/>
                <a:cs typeface="Arial Unicode MS" pitchFamily="34" charset="-128"/>
              </a:rPr>
              <a:t>appSettings</a:t>
            </a:r>
            <a:r>
              <a:rPr lang="en-US" sz="2400" b="0">
                <a:latin typeface="Arial Unicode MS" pitchFamily="34" charset="-128"/>
                <a:ea typeface="Arial Unicode MS" pitchFamily="34" charset="-128"/>
                <a:cs typeface="Arial Unicode MS" pitchFamily="34" charset="-128"/>
              </a:rPr>
              <a:t>&gt;</a:t>
            </a:r>
          </a:p>
          <a:p>
            <a:r>
              <a:rPr lang="en-US" sz="2400" b="0">
                <a:latin typeface="Arial Unicode MS" pitchFamily="34" charset="-128"/>
                <a:ea typeface="Arial Unicode MS" pitchFamily="34" charset="-128"/>
                <a:cs typeface="Arial Unicode MS" pitchFamily="34" charset="-128"/>
              </a:rPr>
              <a:t>&lt;/configuration&gt;</a:t>
            </a:r>
          </a:p>
        </p:txBody>
      </p:sp>
      <p:sp>
        <p:nvSpPr>
          <p:cNvPr id="11269" name="Text Box 8"/>
          <p:cNvSpPr txBox="1">
            <a:spLocks noChangeArrowheads="1"/>
          </p:cNvSpPr>
          <p:nvPr/>
        </p:nvSpPr>
        <p:spPr bwMode="auto">
          <a:xfrm>
            <a:off x="609600" y="1298575"/>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 pos="2286000" algn="l"/>
              </a:tabLst>
              <a:defRPr b="1">
                <a:solidFill>
                  <a:schemeClr val="tx1"/>
                </a:solidFill>
                <a:latin typeface="Times New Roman" pitchFamily="18" charset="0"/>
              </a:defRPr>
            </a:lvl1pPr>
            <a:lvl2pPr marL="742950" indent="-285750">
              <a:tabLst>
                <a:tab pos="457200" algn="l"/>
                <a:tab pos="914400" algn="l"/>
                <a:tab pos="1371600" algn="l"/>
                <a:tab pos="1828800" algn="l"/>
                <a:tab pos="2286000" algn="l"/>
              </a:tabLst>
              <a:defRPr b="1">
                <a:solidFill>
                  <a:schemeClr val="tx1"/>
                </a:solidFill>
                <a:latin typeface="Times New Roman" pitchFamily="18" charset="0"/>
              </a:defRPr>
            </a:lvl2pPr>
            <a:lvl3pPr marL="1143000" indent="-228600">
              <a:tabLst>
                <a:tab pos="457200" algn="l"/>
                <a:tab pos="914400" algn="l"/>
                <a:tab pos="1371600" algn="l"/>
                <a:tab pos="1828800" algn="l"/>
                <a:tab pos="2286000" algn="l"/>
              </a:tabLst>
              <a:defRPr b="1">
                <a:solidFill>
                  <a:schemeClr val="tx1"/>
                </a:solidFill>
                <a:latin typeface="Times New Roman" pitchFamily="18" charset="0"/>
              </a:defRPr>
            </a:lvl3pPr>
            <a:lvl4pPr marL="1600200" indent="-228600">
              <a:tabLst>
                <a:tab pos="457200" algn="l"/>
                <a:tab pos="914400" algn="l"/>
                <a:tab pos="1371600" algn="l"/>
                <a:tab pos="1828800" algn="l"/>
                <a:tab pos="2286000" algn="l"/>
              </a:tabLst>
              <a:defRPr b="1">
                <a:solidFill>
                  <a:schemeClr val="tx1"/>
                </a:solidFill>
                <a:latin typeface="Times New Roman" pitchFamily="18" charset="0"/>
              </a:defRPr>
            </a:lvl4pPr>
            <a:lvl5pPr marL="2057400" indent="-228600">
              <a:tabLst>
                <a:tab pos="457200" algn="l"/>
                <a:tab pos="914400"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9pPr>
          </a:lstStyle>
          <a:p>
            <a:r>
              <a:rPr lang="en-US" sz="2400" b="0">
                <a:latin typeface="Arial" charset="0"/>
                <a:ea typeface="Arial Unicode MS" pitchFamily="34" charset="-128"/>
                <a:cs typeface="Arial Unicode MS" pitchFamily="34" charset="-128"/>
              </a:rPr>
              <a:t>String </a:t>
            </a:r>
            <a:r>
              <a:rPr lang="en-US" sz="2400" b="0">
                <a:solidFill>
                  <a:srgbClr val="990000"/>
                </a:solidFill>
                <a:latin typeface="Arial" charset="0"/>
                <a:ea typeface="Arial Unicode MS" pitchFamily="34" charset="-128"/>
                <a:cs typeface="Arial Unicode MS" pitchFamily="34" charset="-128"/>
              </a:rPr>
              <a:t>conn</a:t>
            </a:r>
            <a:r>
              <a:rPr lang="en-US" sz="2400" b="0">
                <a:latin typeface="Arial" charset="0"/>
                <a:ea typeface="Arial Unicode MS" pitchFamily="34" charset="-128"/>
                <a:cs typeface="Arial Unicode MS" pitchFamily="34" charset="-128"/>
              </a:rPr>
              <a:t> = </a:t>
            </a:r>
            <a:r>
              <a:rPr lang="en-US" sz="2400" b="0">
                <a:solidFill>
                  <a:srgbClr val="FF0000"/>
                </a:solidFill>
                <a:latin typeface="Arial" charset="0"/>
                <a:ea typeface="Arial Unicode MS" pitchFamily="34" charset="-128"/>
                <a:cs typeface="Arial Unicode MS" pitchFamily="34" charset="-128"/>
              </a:rPr>
              <a:t>ConfigurationSettings.appSettings</a:t>
            </a:r>
            <a:r>
              <a:rPr lang="en-US" sz="2400" b="0">
                <a:latin typeface="Arial" charset="0"/>
                <a:ea typeface="Arial Unicode MS" pitchFamily="34" charset="-128"/>
                <a:cs typeface="Arial Unicode MS" pitchFamily="34" charset="-128"/>
              </a:rPr>
              <a:t>[“</a:t>
            </a:r>
            <a:r>
              <a:rPr lang="en-US" sz="2400" b="0">
                <a:solidFill>
                  <a:schemeClr val="folHlink"/>
                </a:solidFill>
                <a:latin typeface="Arial" charset="0"/>
              </a:rPr>
              <a:t>MyConnectionString”</a:t>
            </a:r>
            <a:r>
              <a:rPr lang="en-US" sz="2400" b="0">
                <a:latin typeface="Arial" charset="0"/>
                <a:ea typeface="Arial Unicode MS" pitchFamily="34" charset="-128"/>
                <a:cs typeface="Arial Unicode MS" pitchFamily="34" charset="-128"/>
              </a:rPr>
              <a:t>];</a:t>
            </a:r>
          </a:p>
          <a:p>
            <a:r>
              <a:rPr lang="en-US" sz="2400" b="0">
                <a:latin typeface="Arial" charset="0"/>
              </a:rPr>
              <a:t>SqlDataAdapter adapter = new SqlDataAdapter</a:t>
            </a:r>
            <a:endParaRPr lang="en-US" sz="2400" b="0">
              <a:latin typeface="Arial" charset="0"/>
              <a:ea typeface="Arial Unicode MS" pitchFamily="34" charset="-128"/>
              <a:cs typeface="Arial Unicode MS" pitchFamily="34" charset="-128"/>
            </a:endParaRPr>
          </a:p>
          <a:p>
            <a:r>
              <a:rPr lang="en-US" sz="2400" b="0">
                <a:latin typeface="Arial" charset="0"/>
                <a:ea typeface="Arial Unicode MS" pitchFamily="34" charset="-128"/>
                <a:cs typeface="Arial Unicode MS" pitchFamily="34" charset="-128"/>
              </a:rPr>
              <a:t>	(“select * from titles where price != 0”, </a:t>
            </a:r>
            <a:r>
              <a:rPr lang="en-US" sz="2400" b="0">
                <a:solidFill>
                  <a:srgbClr val="990000"/>
                </a:solidFill>
                <a:latin typeface="Arial" charset="0"/>
                <a:ea typeface="Arial Unicode MS" pitchFamily="34" charset="-128"/>
                <a:cs typeface="Arial Unicode MS" pitchFamily="34" charset="-128"/>
              </a:rPr>
              <a:t>conn</a:t>
            </a:r>
            <a:r>
              <a:rPr lang="en-US" sz="2400" b="0">
                <a:latin typeface="Arial" charset="0"/>
                <a:ea typeface="Arial Unicode MS" pitchFamily="34" charset="-128"/>
                <a:cs typeface="Arial Unicode MS" pitchFamily="34" charset="-128"/>
              </a:rPr>
              <a:t>);</a:t>
            </a:r>
          </a:p>
          <a:p>
            <a:r>
              <a:rPr lang="en-US" sz="2400" b="0">
                <a:latin typeface="Arial" charset="0"/>
                <a:ea typeface="Arial Unicode MS" pitchFamily="34" charset="-128"/>
                <a:cs typeface="Arial Unicode MS" pitchFamily="34" charset="-128"/>
              </a:rPr>
              <a:t>DataSet ds = new DataSet ();</a:t>
            </a:r>
          </a:p>
          <a:p>
            <a:r>
              <a:rPr lang="en-US" sz="2400" b="0">
                <a:latin typeface="Arial" charset="0"/>
                <a:ea typeface="Arial Unicode MS" pitchFamily="34" charset="-128"/>
                <a:cs typeface="Arial Unicode MS" pitchFamily="34" charset="-128"/>
              </a:rPr>
              <a:t>adapter.Fill (ds);</a:t>
            </a:r>
          </a:p>
        </p:txBody>
      </p:sp>
      <p:grpSp>
        <p:nvGrpSpPr>
          <p:cNvPr id="2" name="Group 11"/>
          <p:cNvGrpSpPr>
            <a:grpSpLocks/>
          </p:cNvGrpSpPr>
          <p:nvPr/>
        </p:nvGrpSpPr>
        <p:grpSpPr bwMode="auto">
          <a:xfrm>
            <a:off x="4572000" y="2133600"/>
            <a:ext cx="3962400" cy="2667000"/>
            <a:chOff x="2880" y="1344"/>
            <a:chExt cx="2496" cy="1680"/>
          </a:xfrm>
        </p:grpSpPr>
        <p:sp>
          <p:nvSpPr>
            <p:cNvPr id="11272" name="Freeform 9"/>
            <p:cNvSpPr>
              <a:spLocks/>
            </p:cNvSpPr>
            <p:nvPr/>
          </p:nvSpPr>
          <p:spPr bwMode="auto">
            <a:xfrm>
              <a:off x="2880" y="1344"/>
              <a:ext cx="1872" cy="1680"/>
            </a:xfrm>
            <a:custGeom>
              <a:avLst/>
              <a:gdLst>
                <a:gd name="T0" fmla="*/ 0 w 1872"/>
                <a:gd name="T1" fmla="*/ 1680 h 1680"/>
                <a:gd name="T2" fmla="*/ 0 w 1872"/>
                <a:gd name="T3" fmla="*/ 1056 h 1680"/>
                <a:gd name="T4" fmla="*/ 1872 w 1872"/>
                <a:gd name="T5" fmla="*/ 1056 h 1680"/>
                <a:gd name="T6" fmla="*/ 1872 w 1872"/>
                <a:gd name="T7" fmla="*/ 0 h 1680"/>
                <a:gd name="T8" fmla="*/ 0 60000 65536"/>
                <a:gd name="T9" fmla="*/ 0 60000 65536"/>
                <a:gd name="T10" fmla="*/ 0 60000 65536"/>
                <a:gd name="T11" fmla="*/ 0 60000 65536"/>
                <a:gd name="T12" fmla="*/ 0 w 1872"/>
                <a:gd name="T13" fmla="*/ 0 h 1680"/>
                <a:gd name="T14" fmla="*/ 1872 w 1872"/>
                <a:gd name="T15" fmla="*/ 1680 h 1680"/>
              </a:gdLst>
              <a:ahLst/>
              <a:cxnLst>
                <a:cxn ang="T8">
                  <a:pos x="T0" y="T1"/>
                </a:cxn>
                <a:cxn ang="T9">
                  <a:pos x="T2" y="T3"/>
                </a:cxn>
                <a:cxn ang="T10">
                  <a:pos x="T4" y="T5"/>
                </a:cxn>
                <a:cxn ang="T11">
                  <a:pos x="T6" y="T7"/>
                </a:cxn>
              </a:cxnLst>
              <a:rect l="T12" t="T13" r="T14" b="T15"/>
              <a:pathLst>
                <a:path w="1872" h="1680">
                  <a:moveTo>
                    <a:pt x="0" y="1680"/>
                  </a:moveTo>
                  <a:lnTo>
                    <a:pt x="0" y="1056"/>
                  </a:lnTo>
                  <a:lnTo>
                    <a:pt x="1872" y="1056"/>
                  </a:lnTo>
                  <a:lnTo>
                    <a:pt x="1872" y="0"/>
                  </a:ln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3" name="Text Box 10"/>
            <p:cNvSpPr txBox="1">
              <a:spLocks noChangeArrowheads="1"/>
            </p:cNvSpPr>
            <p:nvPr/>
          </p:nvSpPr>
          <p:spPr bwMode="auto">
            <a:xfrm>
              <a:off x="2918" y="2424"/>
              <a:ext cx="245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i="1"/>
                <a:t>Page_Load </a:t>
              </a:r>
              <a:r>
                <a:rPr lang="en-US" b="0"/>
                <a:t>extracts the connection string from the Web.config file</a:t>
              </a:r>
            </a:p>
          </p:txBody>
        </p:sp>
      </p:grpSp>
      <p:sp>
        <p:nvSpPr>
          <p:cNvPr id="542733" name="Freeform 13"/>
          <p:cNvSpPr>
            <a:spLocks/>
          </p:cNvSpPr>
          <p:nvPr/>
        </p:nvSpPr>
        <p:spPr bwMode="auto">
          <a:xfrm>
            <a:off x="6705600" y="2819400"/>
            <a:ext cx="1676400" cy="2438400"/>
          </a:xfrm>
          <a:custGeom>
            <a:avLst/>
            <a:gdLst>
              <a:gd name="T0" fmla="*/ 2147483647 w 1056"/>
              <a:gd name="T1" fmla="*/ 2147483647 h 1536"/>
              <a:gd name="T2" fmla="*/ 2147483647 w 1056"/>
              <a:gd name="T3" fmla="*/ 2147483647 h 1536"/>
              <a:gd name="T4" fmla="*/ 2147483647 w 1056"/>
              <a:gd name="T5" fmla="*/ 2147483647 h 1536"/>
              <a:gd name="T6" fmla="*/ 2147483647 w 1056"/>
              <a:gd name="T7" fmla="*/ 2147483647 h 1536"/>
              <a:gd name="T8" fmla="*/ 0 w 1056"/>
              <a:gd name="T9" fmla="*/ 2147483647 h 1536"/>
              <a:gd name="T10" fmla="*/ 0 w 1056"/>
              <a:gd name="T11" fmla="*/ 0 h 1536"/>
              <a:gd name="T12" fmla="*/ 0 60000 65536"/>
              <a:gd name="T13" fmla="*/ 0 60000 65536"/>
              <a:gd name="T14" fmla="*/ 0 60000 65536"/>
              <a:gd name="T15" fmla="*/ 0 60000 65536"/>
              <a:gd name="T16" fmla="*/ 0 60000 65536"/>
              <a:gd name="T17" fmla="*/ 0 60000 65536"/>
              <a:gd name="T18" fmla="*/ 0 w 1056"/>
              <a:gd name="T19" fmla="*/ 0 h 1536"/>
              <a:gd name="T20" fmla="*/ 1056 w 1056"/>
              <a:gd name="T21" fmla="*/ 1536 h 1536"/>
            </a:gdLst>
            <a:ahLst/>
            <a:cxnLst>
              <a:cxn ang="T12">
                <a:pos x="T0" y="T1"/>
              </a:cxn>
              <a:cxn ang="T13">
                <a:pos x="T2" y="T3"/>
              </a:cxn>
              <a:cxn ang="T14">
                <a:pos x="T4" y="T5"/>
              </a:cxn>
              <a:cxn ang="T15">
                <a:pos x="T6" y="T7"/>
              </a:cxn>
              <a:cxn ang="T16">
                <a:pos x="T8" y="T9"/>
              </a:cxn>
              <a:cxn ang="T17">
                <a:pos x="T10" y="T11"/>
              </a:cxn>
            </a:cxnLst>
            <a:rect l="T18" t="T19" r="T20" b="T21"/>
            <a:pathLst>
              <a:path w="1056" h="1536">
                <a:moveTo>
                  <a:pt x="576" y="1536"/>
                </a:moveTo>
                <a:lnTo>
                  <a:pt x="576" y="1248"/>
                </a:lnTo>
                <a:lnTo>
                  <a:pt x="1056" y="1248"/>
                </a:lnTo>
                <a:lnTo>
                  <a:pt x="1056" y="192"/>
                </a:lnTo>
                <a:lnTo>
                  <a:pt x="0" y="192"/>
                </a:lnTo>
                <a:lnTo>
                  <a:pt x="0" y="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8143287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iterate type="lt">
                                    <p:tmPct val="0"/>
                                  </p:iterate>
                                  <p:childTnLst>
                                    <p:set>
                                      <p:cBhvr>
                                        <p:cTn id="6" dur="1" fill="hold">
                                          <p:stCondLst>
                                            <p:cond delay="0"/>
                                          </p:stCondLst>
                                        </p:cTn>
                                        <p:tgtEl>
                                          <p:spTgt spid="542724"/>
                                        </p:tgtEl>
                                        <p:attrNameLst>
                                          <p:attrName>style.visibility</p:attrName>
                                        </p:attrNameLst>
                                      </p:cBhvr>
                                      <p:to>
                                        <p:strVal val="visible"/>
                                      </p:to>
                                    </p:set>
                                    <p:animEffect transition="in" filter="wedge">
                                      <p:cBhvr>
                                        <p:cTn id="7" dur="2000"/>
                                        <p:tgtEl>
                                          <p:spTgt spid="542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42733"/>
                                        </p:tgtEl>
                                        <p:attrNameLst>
                                          <p:attrName>style.visibility</p:attrName>
                                        </p:attrNameLst>
                                      </p:cBhvr>
                                      <p:to>
                                        <p:strVal val="visible"/>
                                      </p:to>
                                    </p:set>
                                    <p:animEffect transition="in" filter="wipe(down)">
                                      <p:cBhvr>
                                        <p:cTn id="16" dur="500"/>
                                        <p:tgtEl>
                                          <p:spTgt spid="54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p:bldP spid="5427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A1C14AE-EEDC-45F5-84A8-FC5E8E56AE41}" type="slidenum">
              <a:rPr lang="en-US" b="0" smtClean="0">
                <a:solidFill>
                  <a:schemeClr val="tx2"/>
                </a:solidFill>
              </a:rPr>
              <a:pPr/>
              <a:t>13</a:t>
            </a:fld>
            <a:endParaRPr lang="en-US" b="0" smtClean="0">
              <a:solidFill>
                <a:schemeClr val="tx2"/>
              </a:solidFill>
            </a:endParaRPr>
          </a:p>
        </p:txBody>
      </p:sp>
      <p:sp>
        <p:nvSpPr>
          <p:cNvPr id="12291" name="Rectangle 2"/>
          <p:cNvSpPr>
            <a:spLocks noGrp="1" noChangeArrowheads="1"/>
          </p:cNvSpPr>
          <p:nvPr>
            <p:ph type="title"/>
          </p:nvPr>
        </p:nvSpPr>
        <p:spPr>
          <a:xfrm>
            <a:off x="1898650" y="152400"/>
            <a:ext cx="7169150" cy="623888"/>
          </a:xfrm>
        </p:spPr>
        <p:txBody>
          <a:bodyPr/>
          <a:lstStyle/>
          <a:p>
            <a:pPr eaLnBrk="1" hangingPunct="1"/>
            <a:r>
              <a:rPr lang="en-US" dirty="0" smtClean="0"/>
              <a:t>&lt;</a:t>
            </a:r>
            <a:r>
              <a:rPr lang="en-US" dirty="0" err="1" smtClean="0"/>
              <a:t>system.web</a:t>
            </a:r>
            <a:r>
              <a:rPr lang="en-US" dirty="0"/>
              <a:t>&gt; Element </a:t>
            </a:r>
            <a:endParaRPr lang="en-US" dirty="0" smtClean="0"/>
          </a:p>
        </p:txBody>
      </p:sp>
      <p:sp>
        <p:nvSpPr>
          <p:cNvPr id="12292" name="Rectangle 3"/>
          <p:cNvSpPr>
            <a:spLocks noGrp="1" noChangeArrowheads="1"/>
          </p:cNvSpPr>
          <p:nvPr>
            <p:ph type="body" idx="1"/>
          </p:nvPr>
        </p:nvSpPr>
        <p:spPr>
          <a:xfrm>
            <a:off x="457200" y="1066800"/>
            <a:ext cx="8497888" cy="2438400"/>
          </a:xfrm>
        </p:spPr>
        <p:txBody>
          <a:bodyPr/>
          <a:lstStyle/>
          <a:p>
            <a:pPr marL="465138" indent="-465138" algn="just" eaLnBrk="1" hangingPunct="1">
              <a:lnSpc>
                <a:spcPct val="104000"/>
              </a:lnSpc>
            </a:pPr>
            <a:r>
              <a:rPr lang="en-US" sz="2000" dirty="0" smtClean="0"/>
              <a:t>The </a:t>
            </a:r>
            <a:r>
              <a:rPr lang="en-US" sz="2000" i="1" dirty="0" err="1" smtClean="0"/>
              <a:t>system.web</a:t>
            </a:r>
            <a:r>
              <a:rPr lang="en-US" sz="2000" i="1" dirty="0" smtClean="0"/>
              <a:t> </a:t>
            </a:r>
            <a:r>
              <a:rPr lang="en-US" sz="2000" dirty="0" smtClean="0"/>
              <a:t>section of </a:t>
            </a:r>
            <a:r>
              <a:rPr lang="en-US" sz="2000" dirty="0" err="1" smtClean="0"/>
              <a:t>Web.config</a:t>
            </a:r>
            <a:r>
              <a:rPr lang="en-US" sz="2000" dirty="0" smtClean="0"/>
              <a:t> holds configuration settings used by the </a:t>
            </a:r>
            <a:r>
              <a:rPr lang="en-US" sz="2000" b="1" dirty="0" smtClean="0"/>
              <a:t>system</a:t>
            </a:r>
            <a:r>
              <a:rPr lang="en-US" sz="2000" dirty="0" smtClean="0"/>
              <a:t> -- ASP.NET. </a:t>
            </a:r>
          </a:p>
          <a:p>
            <a:pPr marL="465138" indent="-465138" algn="just" eaLnBrk="1" hangingPunct="1">
              <a:lnSpc>
                <a:spcPct val="104000"/>
              </a:lnSpc>
            </a:pPr>
            <a:r>
              <a:rPr lang="en-US" sz="2000" dirty="0" smtClean="0"/>
              <a:t>Its content is categorized by subsections. Developers are free to define custom subsections. </a:t>
            </a:r>
          </a:p>
          <a:p>
            <a:pPr marL="465138" indent="-465138" algn="just" eaLnBrk="1" hangingPunct="1">
              <a:lnSpc>
                <a:spcPct val="104000"/>
              </a:lnSpc>
            </a:pPr>
            <a:r>
              <a:rPr lang="en-US" sz="2000" dirty="0" smtClean="0"/>
              <a:t>The following subsections are supported by default and can be used without writing custom configuration handlers.</a:t>
            </a:r>
          </a:p>
        </p:txBody>
      </p:sp>
      <p:grpSp>
        <p:nvGrpSpPr>
          <p:cNvPr id="2" name="Group 8"/>
          <p:cNvGrpSpPr>
            <a:grpSpLocks/>
          </p:cNvGrpSpPr>
          <p:nvPr/>
        </p:nvGrpSpPr>
        <p:grpSpPr bwMode="auto">
          <a:xfrm>
            <a:off x="822325" y="3352800"/>
            <a:ext cx="8169275" cy="3140075"/>
            <a:chOff x="518" y="2112"/>
            <a:chExt cx="5146" cy="1978"/>
          </a:xfrm>
        </p:grpSpPr>
        <p:sp>
          <p:nvSpPr>
            <p:cNvPr id="12295" name="Rectangle 7"/>
            <p:cNvSpPr>
              <a:spLocks noChangeArrowheads="1"/>
            </p:cNvSpPr>
            <p:nvPr/>
          </p:nvSpPr>
          <p:spPr bwMode="auto">
            <a:xfrm>
              <a:off x="518" y="2112"/>
              <a:ext cx="5146" cy="1978"/>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2296" name="Text Box 6"/>
            <p:cNvSpPr txBox="1">
              <a:spLocks noChangeArrowheads="1"/>
            </p:cNvSpPr>
            <p:nvPr/>
          </p:nvSpPr>
          <p:spPr bwMode="auto">
            <a:xfrm>
              <a:off x="518" y="2112"/>
              <a:ext cx="5146" cy="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03375" indent="-1603375">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000" i="1">
                  <a:solidFill>
                    <a:srgbClr val="0066FF"/>
                  </a:solidFill>
                </a:rPr>
                <a:t>authentication</a:t>
              </a:r>
              <a:r>
                <a:rPr lang="en-US" sz="2000" i="1"/>
                <a:t>	</a:t>
              </a:r>
              <a:r>
                <a:rPr lang="en-US" sz="2000" b="0"/>
                <a:t>Sets the authentication mode and specifies settings for the mode selected</a:t>
              </a:r>
            </a:p>
            <a:p>
              <a:r>
                <a:rPr lang="en-US" sz="2000" i="1">
                  <a:solidFill>
                    <a:srgbClr val="0066FF"/>
                  </a:solidFill>
                </a:rPr>
                <a:t>authorization</a:t>
              </a:r>
              <a:r>
                <a:rPr lang="en-US" sz="2000" i="1"/>
                <a:t>	</a:t>
              </a:r>
              <a:r>
                <a:rPr lang="en-US" sz="2000" b="0"/>
                <a:t>Specifies who is allowed to access resources in this directory and its subdirectories</a:t>
              </a:r>
            </a:p>
            <a:p>
              <a:r>
                <a:rPr lang="en-US" sz="2000" i="1"/>
                <a:t>browserCaps	</a:t>
              </a:r>
              <a:r>
                <a:rPr lang="en-US" sz="2000" b="0"/>
                <a:t>Maps user-agent data to browser capabilities</a:t>
              </a:r>
            </a:p>
            <a:p>
              <a:r>
                <a:rPr lang="en-US" sz="2000" i="1"/>
                <a:t>clientTarget	</a:t>
              </a:r>
              <a:r>
                <a:rPr lang="en-US" sz="2000" b="0"/>
                <a:t>Maps user-agent data to browser types</a:t>
              </a:r>
            </a:p>
            <a:p>
              <a:r>
                <a:rPr lang="en-US" sz="2000" i="1"/>
                <a:t>compilation	</a:t>
              </a:r>
              <a:r>
                <a:rPr lang="en-US" sz="2000" b="0"/>
                <a:t>Specifies run-time compilation settings such as whether executables should be compiled with debug symbols, maps file name extensions and </a:t>
              </a:r>
              <a:r>
                <a:rPr lang="en-US" sz="2000" b="0" i="1"/>
                <a:t>Language </a:t>
              </a:r>
              <a:r>
                <a:rPr lang="en-US" sz="2000" b="0"/>
                <a:t>attributes to compilers, and identifies the assemblies that ASP.NET links to</a:t>
              </a:r>
            </a:p>
          </p:txBody>
        </p:sp>
      </p:grpSp>
      <p:sp>
        <p:nvSpPr>
          <p:cNvPr id="8" name="Oval 8"/>
          <p:cNvSpPr>
            <a:spLocks noChangeArrowheads="1"/>
          </p:cNvSpPr>
          <p:nvPr/>
        </p:nvSpPr>
        <p:spPr bwMode="auto">
          <a:xfrm>
            <a:off x="6516688" y="342900"/>
            <a:ext cx="2438400" cy="381000"/>
          </a:xfrm>
          <a:prstGeom prst="ellipse">
            <a:avLst/>
          </a:prstGeom>
          <a:solidFill>
            <a:srgbClr val="FFFF00"/>
          </a:solidFill>
          <a:ln w="9525" algn="ctr">
            <a:solidFill>
              <a:schemeClr val="tx1"/>
            </a:solidFill>
            <a:round/>
            <a:headEnd/>
            <a:tailEnd/>
          </a:ln>
        </p:spPr>
        <p:txBody>
          <a:bodyPr/>
          <a:lstStyle/>
          <a:p>
            <a:pPr algn="ctr">
              <a:lnSpc>
                <a:spcPts val="1800"/>
              </a:lnSpc>
            </a:pPr>
            <a:r>
              <a:rPr lang="en-US" b="0">
                <a:solidFill>
                  <a:srgbClr val="0000FF"/>
                </a:solidFill>
                <a:latin typeface="Arial" charset="0"/>
                <a:ea typeface="Arial Unicode MS" pitchFamily="34" charset="-128"/>
                <a:cs typeface="Arial Unicode MS" pitchFamily="34" charset="-128"/>
                <a:sym typeface="Wingdings" pitchFamily="2" charset="2"/>
              </a:rPr>
              <a:t>system.web</a:t>
            </a:r>
            <a:endParaRPr lang="en-US" b="0"/>
          </a:p>
        </p:txBody>
      </p:sp>
    </p:spTree>
    <p:extLst>
      <p:ext uri="{BB962C8B-B14F-4D97-AF65-F5344CB8AC3E}">
        <p14:creationId xmlns:p14="http://schemas.microsoft.com/office/powerpoint/2010/main" val="1922653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DC7DE60-953D-47CD-89F9-0C082B421E92}" type="slidenum">
              <a:rPr lang="en-US" b="0" smtClean="0">
                <a:solidFill>
                  <a:schemeClr val="tx2"/>
                </a:solidFill>
              </a:rPr>
              <a:pPr/>
              <a:t>14</a:t>
            </a:fld>
            <a:endParaRPr lang="en-US" b="0" smtClean="0">
              <a:solidFill>
                <a:schemeClr val="tx2"/>
              </a:solidFill>
            </a:endParaRPr>
          </a:p>
        </p:txBody>
      </p:sp>
      <p:sp>
        <p:nvSpPr>
          <p:cNvPr id="13315" name="Rectangle 2"/>
          <p:cNvSpPr>
            <a:spLocks noGrp="1" noChangeArrowheads="1"/>
          </p:cNvSpPr>
          <p:nvPr>
            <p:ph type="title"/>
          </p:nvPr>
        </p:nvSpPr>
        <p:spPr>
          <a:xfrm>
            <a:off x="1898650" y="152400"/>
            <a:ext cx="7169150" cy="623888"/>
          </a:xfrm>
        </p:spPr>
        <p:txBody>
          <a:bodyPr/>
          <a:lstStyle/>
          <a:p>
            <a:pPr eaLnBrk="1" hangingPunct="1"/>
            <a:r>
              <a:rPr lang="en-US" dirty="0" smtClean="0"/>
              <a:t>&lt;</a:t>
            </a:r>
            <a:r>
              <a:rPr lang="en-US" dirty="0" err="1" smtClean="0"/>
              <a:t>system.web</a:t>
            </a:r>
            <a:r>
              <a:rPr lang="en-US" dirty="0" smtClean="0"/>
              <a:t>&gt; Element -- continued</a:t>
            </a:r>
          </a:p>
        </p:txBody>
      </p:sp>
      <p:sp>
        <p:nvSpPr>
          <p:cNvPr id="13316" name="Text Box 4"/>
          <p:cNvSpPr txBox="1">
            <a:spLocks noChangeArrowheads="1"/>
          </p:cNvSpPr>
          <p:nvPr/>
        </p:nvSpPr>
        <p:spPr bwMode="auto">
          <a:xfrm>
            <a:off x="609600" y="914400"/>
            <a:ext cx="8382000" cy="5632450"/>
          </a:xfrm>
          <a:prstGeom prst="rect">
            <a:avLst/>
          </a:prstGeom>
          <a:solidFill>
            <a:srgbClr val="CCECFF"/>
          </a:solidFill>
          <a:ln w="9525">
            <a:solidFill>
              <a:schemeClr val="tx1"/>
            </a:solidFill>
            <a:miter lim="800000"/>
            <a:headEnd/>
            <a:tailEnd/>
          </a:ln>
        </p:spPr>
        <p:txBody>
          <a:bodyPr>
            <a:spAutoFit/>
          </a:bodyPr>
          <a:lstStyle>
            <a:lvl1pPr marL="1433513" indent="-1433513">
              <a:tabLst>
                <a:tab pos="1433513" algn="l"/>
              </a:tabLst>
              <a:defRPr b="1">
                <a:solidFill>
                  <a:schemeClr val="tx1"/>
                </a:solidFill>
                <a:latin typeface="Times New Roman" pitchFamily="18" charset="0"/>
              </a:defRPr>
            </a:lvl1pPr>
            <a:lvl2pPr marL="742950" indent="-285750">
              <a:tabLst>
                <a:tab pos="1433513" algn="l"/>
              </a:tabLst>
              <a:defRPr b="1">
                <a:solidFill>
                  <a:schemeClr val="tx1"/>
                </a:solidFill>
                <a:latin typeface="Times New Roman" pitchFamily="18" charset="0"/>
              </a:defRPr>
            </a:lvl2pPr>
            <a:lvl3pPr marL="1143000" indent="-228600">
              <a:tabLst>
                <a:tab pos="1433513" algn="l"/>
              </a:tabLst>
              <a:defRPr b="1">
                <a:solidFill>
                  <a:schemeClr val="tx1"/>
                </a:solidFill>
                <a:latin typeface="Times New Roman" pitchFamily="18" charset="0"/>
              </a:defRPr>
            </a:lvl3pPr>
            <a:lvl4pPr marL="1600200" indent="-228600">
              <a:tabLst>
                <a:tab pos="1433513" algn="l"/>
              </a:tabLst>
              <a:defRPr b="1">
                <a:solidFill>
                  <a:schemeClr val="tx1"/>
                </a:solidFill>
                <a:latin typeface="Times New Roman" pitchFamily="18" charset="0"/>
              </a:defRPr>
            </a:lvl4pPr>
            <a:lvl5pPr marL="2057400" indent="-228600">
              <a:tabLst>
                <a:tab pos="1433513"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1433513"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1433513"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1433513"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1433513" algn="l"/>
              </a:tabLst>
              <a:defRPr b="1">
                <a:solidFill>
                  <a:schemeClr val="tx1"/>
                </a:solidFill>
                <a:latin typeface="Times New Roman" pitchFamily="18" charset="0"/>
              </a:defRPr>
            </a:lvl9pPr>
          </a:lstStyle>
          <a:p>
            <a:r>
              <a:rPr lang="en-US" i="1" dirty="0" err="1"/>
              <a:t>customErrors</a:t>
            </a:r>
            <a:r>
              <a:rPr lang="en-US" i="1" dirty="0"/>
              <a:t>	</a:t>
            </a:r>
            <a:r>
              <a:rPr lang="en-US" b="0" dirty="0"/>
              <a:t>Enables the use of custom error pages and specifies how errors should be reported on clients and servers</a:t>
            </a:r>
          </a:p>
          <a:p>
            <a:r>
              <a:rPr lang="en-US" i="1" dirty="0" err="1"/>
              <a:t>httpRuntime</a:t>
            </a:r>
            <a:r>
              <a:rPr lang="en-US" i="1" dirty="0"/>
              <a:t>	</a:t>
            </a:r>
            <a:r>
              <a:rPr lang="en-US" b="0" dirty="0"/>
              <a:t>Specifies request time-outs and other settings used by ASP.NET runtime </a:t>
            </a:r>
          </a:p>
          <a:p>
            <a:r>
              <a:rPr lang="en-US" i="1" dirty="0"/>
              <a:t>globalization 	</a:t>
            </a:r>
            <a:r>
              <a:rPr lang="en-US" b="0" dirty="0"/>
              <a:t>Specifies character encodings for requests and responses</a:t>
            </a:r>
          </a:p>
          <a:p>
            <a:r>
              <a:rPr lang="en-US" i="1" dirty="0" err="1"/>
              <a:t>httpHandlers</a:t>
            </a:r>
            <a:r>
              <a:rPr lang="en-US" i="1" dirty="0"/>
              <a:t>	</a:t>
            </a:r>
            <a:r>
              <a:rPr lang="en-US" b="0" dirty="0"/>
              <a:t>Maps URLs to HVFP handlers (for example, maps requests for ASPX files to </a:t>
            </a:r>
            <a:r>
              <a:rPr lang="en-US" b="0" i="1" dirty="0"/>
              <a:t>System. </a:t>
            </a:r>
            <a:r>
              <a:rPr lang="en-US" b="0" i="1" dirty="0" err="1"/>
              <a:t>Web.UI.PageHandlerFactoiy</a:t>
            </a:r>
            <a:r>
              <a:rPr lang="en-US" b="0" dirty="0"/>
              <a:t>)</a:t>
            </a:r>
          </a:p>
          <a:p>
            <a:r>
              <a:rPr lang="en-US" i="1" dirty="0" err="1"/>
              <a:t>httpModules</a:t>
            </a:r>
            <a:r>
              <a:rPr lang="en-US" i="1" dirty="0"/>
              <a:t>	</a:t>
            </a:r>
            <a:r>
              <a:rPr lang="en-US" b="0" dirty="0"/>
              <a:t>Identifies HTTP modules called in response to HUP requests</a:t>
            </a:r>
          </a:p>
          <a:p>
            <a:r>
              <a:rPr lang="en-US" i="1" dirty="0"/>
              <a:t>identity	</a:t>
            </a:r>
            <a:r>
              <a:rPr lang="en-US" b="0" dirty="0"/>
              <a:t>Controls the identity that ASP.NET assigns to individual requests</a:t>
            </a:r>
          </a:p>
          <a:p>
            <a:r>
              <a:rPr lang="en-US" i="1" dirty="0" err="1"/>
              <a:t>machineKey</a:t>
            </a:r>
            <a:r>
              <a:rPr lang="en-US" i="1" dirty="0"/>
              <a:t>	</a:t>
            </a:r>
            <a:r>
              <a:rPr lang="en-US" b="0" dirty="0"/>
              <a:t>Specifies encryption and validation settings (for example, the key 	and algorithm used to encrypt authentication cookies)</a:t>
            </a:r>
          </a:p>
          <a:p>
            <a:r>
              <a:rPr lang="en-US" i="1" dirty="0"/>
              <a:t>pages	</a:t>
            </a:r>
            <a:r>
              <a:rPr lang="en-US" b="0" dirty="0"/>
              <a:t>Specifies page-level configuration settings such as whether output 	buffering, session state, and view state are enabled</a:t>
            </a:r>
          </a:p>
          <a:p>
            <a:r>
              <a:rPr lang="en-US" i="1" dirty="0" err="1"/>
              <a:t>processModel</a:t>
            </a:r>
            <a:r>
              <a:rPr lang="en-US" i="1" dirty="0"/>
              <a:t>	</a:t>
            </a:r>
            <a:r>
              <a:rPr lang="en-US" b="0" dirty="0"/>
              <a:t>Specifies configuration settings for ASP.NET worker processes</a:t>
            </a:r>
          </a:p>
          <a:p>
            <a:r>
              <a:rPr lang="en-US" i="1" dirty="0" err="1"/>
              <a:t>securityPolicy</a:t>
            </a:r>
            <a:r>
              <a:rPr lang="en-US" i="1" dirty="0"/>
              <a:t> 	</a:t>
            </a:r>
            <a:r>
              <a:rPr lang="en-US" b="0" dirty="0"/>
              <a:t>Maps trust levels to CONFIG files containing security policies</a:t>
            </a:r>
          </a:p>
          <a:p>
            <a:r>
              <a:rPr lang="en-US" i="1" dirty="0" err="1"/>
              <a:t>sessionState</a:t>
            </a:r>
            <a:r>
              <a:rPr lang="en-US" i="1" dirty="0"/>
              <a:t>	</a:t>
            </a:r>
            <a:r>
              <a:rPr lang="en-US" b="0" dirty="0"/>
              <a:t>Specifies session state settings (e.g., where session state is stored) </a:t>
            </a:r>
          </a:p>
          <a:p>
            <a:r>
              <a:rPr lang="en-US" i="1" dirty="0"/>
              <a:t>trace 	</a:t>
            </a:r>
            <a:r>
              <a:rPr lang="en-US" b="0" dirty="0"/>
              <a:t>Enables and disables tracing and specifies trace settings</a:t>
            </a:r>
          </a:p>
          <a:p>
            <a:r>
              <a:rPr lang="en-US" i="1" dirty="0"/>
              <a:t>trust	</a:t>
            </a:r>
            <a:r>
              <a:rPr lang="en-US" b="0" dirty="0"/>
              <a:t>Specifies the code access security trust level</a:t>
            </a:r>
          </a:p>
          <a:p>
            <a:r>
              <a:rPr lang="en-US" i="1" dirty="0" err="1"/>
              <a:t>webControls</a:t>
            </a:r>
            <a:r>
              <a:rPr lang="en-US" i="1" dirty="0"/>
              <a:t>	</a:t>
            </a:r>
            <a:r>
              <a:rPr lang="en-US" b="0" dirty="0"/>
              <a:t>Identifies the location on the server of client scripts used by 	ASP.NET Web controls</a:t>
            </a:r>
          </a:p>
          <a:p>
            <a:r>
              <a:rPr lang="en-US" i="1" dirty="0" err="1"/>
              <a:t>webServices</a:t>
            </a:r>
            <a:r>
              <a:rPr lang="en-US" i="1" dirty="0"/>
              <a:t>	</a:t>
            </a:r>
            <a:r>
              <a:rPr lang="en-US" b="0" dirty="0"/>
              <a:t>Contains Web service settings</a:t>
            </a:r>
          </a:p>
        </p:txBody>
      </p:sp>
    </p:spTree>
    <p:extLst>
      <p:ext uri="{BB962C8B-B14F-4D97-AF65-F5344CB8AC3E}">
        <p14:creationId xmlns:p14="http://schemas.microsoft.com/office/powerpoint/2010/main" val="163024215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ADB4FBB-C5D2-4646-A5F3-FAE4DFF83E0A}" type="slidenum">
              <a:rPr lang="en-US" b="0" smtClean="0">
                <a:solidFill>
                  <a:schemeClr val="tx2"/>
                </a:solidFill>
              </a:rPr>
              <a:pPr/>
              <a:t>15</a:t>
            </a:fld>
            <a:endParaRPr lang="en-US" b="0" smtClean="0">
              <a:solidFill>
                <a:schemeClr val="tx2"/>
              </a:solidFill>
            </a:endParaRPr>
          </a:p>
        </p:txBody>
      </p:sp>
      <p:sp>
        <p:nvSpPr>
          <p:cNvPr id="14339" name="Rectangle 2"/>
          <p:cNvSpPr>
            <a:spLocks noGrp="1" noChangeArrowheads="1"/>
          </p:cNvSpPr>
          <p:nvPr>
            <p:ph type="title"/>
          </p:nvPr>
        </p:nvSpPr>
        <p:spPr>
          <a:xfrm>
            <a:off x="1898650" y="152400"/>
            <a:ext cx="7169150" cy="623888"/>
          </a:xfrm>
        </p:spPr>
        <p:txBody>
          <a:bodyPr/>
          <a:lstStyle/>
          <a:p>
            <a:pPr eaLnBrk="1" hangingPunct="1"/>
            <a:r>
              <a:rPr lang="en-US" dirty="0" smtClean="0"/>
              <a:t>Example of &lt;</a:t>
            </a:r>
            <a:r>
              <a:rPr lang="en-US" dirty="0" err="1" smtClean="0"/>
              <a:t>system.web</a:t>
            </a:r>
            <a:r>
              <a:rPr lang="en-US" dirty="0" smtClean="0"/>
              <a:t>&gt; Element</a:t>
            </a:r>
          </a:p>
        </p:txBody>
      </p:sp>
      <p:sp>
        <p:nvSpPr>
          <p:cNvPr id="14340" name="Text Box 4"/>
          <p:cNvSpPr txBox="1">
            <a:spLocks noChangeArrowheads="1"/>
          </p:cNvSpPr>
          <p:nvPr/>
        </p:nvSpPr>
        <p:spPr bwMode="auto">
          <a:xfrm>
            <a:off x="228600" y="1066800"/>
            <a:ext cx="74072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 pos="2286000" algn="l"/>
              </a:tabLst>
              <a:defRPr b="1">
                <a:solidFill>
                  <a:schemeClr val="tx1"/>
                </a:solidFill>
                <a:latin typeface="Times New Roman" pitchFamily="18" charset="0"/>
              </a:defRPr>
            </a:lvl1pPr>
            <a:lvl2pPr>
              <a:tabLst>
                <a:tab pos="457200" algn="l"/>
                <a:tab pos="914400" algn="l"/>
                <a:tab pos="1371600" algn="l"/>
                <a:tab pos="1828800" algn="l"/>
                <a:tab pos="2286000" algn="l"/>
              </a:tabLst>
              <a:defRPr b="1">
                <a:solidFill>
                  <a:schemeClr val="tx1"/>
                </a:solidFill>
                <a:latin typeface="Times New Roman" pitchFamily="18" charset="0"/>
              </a:defRPr>
            </a:lvl2pPr>
            <a:lvl3pPr>
              <a:tabLst>
                <a:tab pos="457200" algn="l"/>
                <a:tab pos="914400" algn="l"/>
                <a:tab pos="1371600" algn="l"/>
                <a:tab pos="1828800" algn="l"/>
                <a:tab pos="2286000" algn="l"/>
              </a:tabLst>
              <a:defRPr b="1">
                <a:solidFill>
                  <a:schemeClr val="tx1"/>
                </a:solidFill>
                <a:latin typeface="Times New Roman" pitchFamily="18" charset="0"/>
              </a:defRPr>
            </a:lvl3pPr>
            <a:lvl4pPr marL="1600200" indent="-228600">
              <a:tabLst>
                <a:tab pos="457200" algn="l"/>
                <a:tab pos="914400" algn="l"/>
                <a:tab pos="1371600" algn="l"/>
                <a:tab pos="1828800" algn="l"/>
                <a:tab pos="2286000" algn="l"/>
              </a:tabLst>
              <a:defRPr b="1">
                <a:solidFill>
                  <a:schemeClr val="tx1"/>
                </a:solidFill>
                <a:latin typeface="Times New Roman" pitchFamily="18" charset="0"/>
              </a:defRPr>
            </a:lvl4pPr>
            <a:lvl5pPr marL="2057400" indent="-228600">
              <a:tabLst>
                <a:tab pos="457200" algn="l"/>
                <a:tab pos="914400"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9pPr>
          </a:lstStyle>
          <a:p>
            <a:r>
              <a:rPr lang="en-US" sz="2400" b="0">
                <a:latin typeface="Arial" charset="0"/>
              </a:rPr>
              <a:t>&lt;configuration&gt;</a:t>
            </a:r>
          </a:p>
          <a:p>
            <a:pPr lvl="1"/>
            <a:r>
              <a:rPr lang="en-US" sz="2400" b="0">
                <a:latin typeface="Arial" charset="0"/>
              </a:rPr>
              <a:t>	&lt;system.web&gt;</a:t>
            </a:r>
          </a:p>
          <a:p>
            <a:pPr lvl="2"/>
            <a:r>
              <a:rPr lang="en-US" sz="2400" b="0">
                <a:latin typeface="Arial" charset="0"/>
              </a:rPr>
              <a:t>		&lt;trace enabled=“true” </a:t>
            </a:r>
            <a:r>
              <a:rPr lang="en-US" sz="2400" b="0" i="1">
                <a:latin typeface="Arial" charset="0"/>
              </a:rPr>
              <a:t>I&gt;</a:t>
            </a:r>
          </a:p>
          <a:p>
            <a:pPr lvl="1"/>
            <a:r>
              <a:rPr lang="en-US" sz="2400" b="0" i="1">
                <a:latin typeface="Arial" charset="0"/>
              </a:rPr>
              <a:t>	&lt;I</a:t>
            </a:r>
            <a:r>
              <a:rPr lang="en-US" sz="2400" b="0">
                <a:latin typeface="Arial" charset="0"/>
              </a:rPr>
              <a:t>system.web&gt;</a:t>
            </a:r>
          </a:p>
          <a:p>
            <a:r>
              <a:rPr lang="en-US" sz="2400" b="0">
                <a:latin typeface="Arial" charset="0"/>
              </a:rPr>
              <a:t>&lt;/configuration&gt;</a:t>
            </a:r>
          </a:p>
        </p:txBody>
      </p:sp>
      <p:sp>
        <p:nvSpPr>
          <p:cNvPr id="545799" name="Text Box 7"/>
          <p:cNvSpPr txBox="1">
            <a:spLocks noChangeArrowheads="1"/>
          </p:cNvSpPr>
          <p:nvPr/>
        </p:nvSpPr>
        <p:spPr bwMode="auto">
          <a:xfrm>
            <a:off x="152400" y="3200400"/>
            <a:ext cx="8915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38138" algn="l"/>
                <a:tab pos="688975" algn="l"/>
                <a:tab pos="1027113" algn="l"/>
                <a:tab pos="1309688" algn="l"/>
              </a:tabLst>
              <a:defRPr b="1">
                <a:solidFill>
                  <a:schemeClr val="tx1"/>
                </a:solidFill>
                <a:latin typeface="Times New Roman" pitchFamily="18" charset="0"/>
              </a:defRPr>
            </a:lvl1pPr>
            <a:lvl2pPr marL="742950" indent="-285750">
              <a:tabLst>
                <a:tab pos="338138" algn="l"/>
                <a:tab pos="688975" algn="l"/>
                <a:tab pos="1027113" algn="l"/>
                <a:tab pos="1309688" algn="l"/>
              </a:tabLst>
              <a:defRPr b="1">
                <a:solidFill>
                  <a:schemeClr val="tx1"/>
                </a:solidFill>
                <a:latin typeface="Times New Roman" pitchFamily="18" charset="0"/>
              </a:defRPr>
            </a:lvl2pPr>
            <a:lvl3pPr marL="1143000" indent="-228600">
              <a:tabLst>
                <a:tab pos="338138" algn="l"/>
                <a:tab pos="688975" algn="l"/>
                <a:tab pos="1027113" algn="l"/>
                <a:tab pos="1309688" algn="l"/>
              </a:tabLst>
              <a:defRPr b="1">
                <a:solidFill>
                  <a:schemeClr val="tx1"/>
                </a:solidFill>
                <a:latin typeface="Times New Roman" pitchFamily="18" charset="0"/>
              </a:defRPr>
            </a:lvl3pPr>
            <a:lvl4pPr marL="1600200" indent="-228600">
              <a:tabLst>
                <a:tab pos="338138" algn="l"/>
                <a:tab pos="688975" algn="l"/>
                <a:tab pos="1027113" algn="l"/>
                <a:tab pos="1309688" algn="l"/>
              </a:tabLst>
              <a:defRPr b="1">
                <a:solidFill>
                  <a:schemeClr val="tx1"/>
                </a:solidFill>
                <a:latin typeface="Times New Roman" pitchFamily="18" charset="0"/>
              </a:defRPr>
            </a:lvl4pPr>
            <a:lvl5pPr marL="2057400" indent="-228600">
              <a:tabLst>
                <a:tab pos="338138" algn="l"/>
                <a:tab pos="688975" algn="l"/>
                <a:tab pos="1027113" algn="l"/>
                <a:tab pos="1309688"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338138" algn="l"/>
                <a:tab pos="688975" algn="l"/>
                <a:tab pos="1027113" algn="l"/>
                <a:tab pos="1309688"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338138" algn="l"/>
                <a:tab pos="688975" algn="l"/>
                <a:tab pos="1027113" algn="l"/>
                <a:tab pos="1309688"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338138" algn="l"/>
                <a:tab pos="688975" algn="l"/>
                <a:tab pos="1027113" algn="l"/>
                <a:tab pos="1309688"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338138" algn="l"/>
                <a:tab pos="688975" algn="l"/>
                <a:tab pos="1027113" algn="l"/>
                <a:tab pos="1309688" algn="l"/>
              </a:tabLst>
              <a:defRPr b="1">
                <a:solidFill>
                  <a:schemeClr val="tx1"/>
                </a:solidFill>
                <a:latin typeface="Times New Roman" pitchFamily="18" charset="0"/>
              </a:defRPr>
            </a:lvl9pPr>
          </a:lstStyle>
          <a:p>
            <a:r>
              <a:rPr lang="en-US" sz="2400" b="0" dirty="0">
                <a:latin typeface="Arial" charset="0"/>
              </a:rPr>
              <a:t>&lt;configuration&gt;</a:t>
            </a:r>
          </a:p>
          <a:p>
            <a:r>
              <a:rPr lang="en-US" sz="2400" b="0" dirty="0">
                <a:solidFill>
                  <a:srgbClr val="FF0000"/>
                </a:solidFill>
                <a:latin typeface="Arial" charset="0"/>
              </a:rPr>
              <a:t>	&lt;</a:t>
            </a:r>
            <a:r>
              <a:rPr lang="en-US" sz="2400" b="0" dirty="0" err="1">
                <a:solidFill>
                  <a:srgbClr val="FF0000"/>
                </a:solidFill>
                <a:latin typeface="Arial" charset="0"/>
              </a:rPr>
              <a:t>system.web</a:t>
            </a:r>
            <a:r>
              <a:rPr lang="en-US" sz="2400" b="0" dirty="0">
                <a:solidFill>
                  <a:srgbClr val="FF0000"/>
                </a:solidFill>
                <a:latin typeface="Arial" charset="0"/>
              </a:rPr>
              <a:t>&gt;</a:t>
            </a:r>
          </a:p>
          <a:p>
            <a:r>
              <a:rPr lang="en-US" sz="2400" b="0" dirty="0">
                <a:latin typeface="Arial" charset="0"/>
              </a:rPr>
              <a:t>		&lt;trace enabled=“true” /&gt;</a:t>
            </a:r>
          </a:p>
          <a:p>
            <a:r>
              <a:rPr lang="en-US" sz="2400" b="0" dirty="0">
                <a:latin typeface="Arial" charset="0"/>
              </a:rPr>
              <a:t>		&lt;</a:t>
            </a:r>
            <a:r>
              <a:rPr lang="en-US" sz="2400" b="0" dirty="0" err="1">
                <a:latin typeface="Arial" charset="0"/>
              </a:rPr>
              <a:t>sessionState</a:t>
            </a:r>
            <a:r>
              <a:rPr lang="en-US" sz="2400" b="0" dirty="0">
                <a:latin typeface="Arial" charset="0"/>
              </a:rPr>
              <a:t> mode=“</a:t>
            </a:r>
            <a:r>
              <a:rPr lang="en-US" sz="2400" b="0" dirty="0" err="1">
                <a:latin typeface="Arial" charset="0"/>
              </a:rPr>
              <a:t>SQLServer</a:t>
            </a:r>
            <a:r>
              <a:rPr lang="en-US" sz="2400" b="0" dirty="0">
                <a:latin typeface="Arial" charset="0"/>
              </a:rPr>
              <a:t>” 		</a:t>
            </a:r>
            <a:br>
              <a:rPr lang="en-US" sz="2400" b="0" dirty="0">
                <a:latin typeface="Arial" charset="0"/>
              </a:rPr>
            </a:br>
            <a:r>
              <a:rPr lang="en-US" sz="2400" b="0" dirty="0">
                <a:latin typeface="Arial" charset="0"/>
              </a:rPr>
              <a:t>			   </a:t>
            </a:r>
            <a:r>
              <a:rPr lang="en-US" sz="2400" b="0" dirty="0" err="1">
                <a:latin typeface="Arial" charset="0"/>
              </a:rPr>
              <a:t>sqlConnectionString</a:t>
            </a:r>
            <a:r>
              <a:rPr lang="en-US" sz="2400" b="0" dirty="0">
                <a:latin typeface="Arial" charset="0"/>
              </a:rPr>
              <a:t>=“server=</a:t>
            </a:r>
            <a:r>
              <a:rPr lang="en-US" sz="2400" b="0" dirty="0" err="1">
                <a:latin typeface="Arial" charset="0"/>
              </a:rPr>
              <a:t>localhost;uid</a:t>
            </a:r>
            <a:r>
              <a:rPr lang="en-US" sz="2400" b="0" dirty="0">
                <a:latin typeface="Arial" charset="0"/>
              </a:rPr>
              <a:t>=</a:t>
            </a:r>
            <a:r>
              <a:rPr lang="en-US" sz="2400" b="0" dirty="0" err="1">
                <a:latin typeface="Arial" charset="0"/>
              </a:rPr>
              <a:t>sa;pwd</a:t>
            </a:r>
            <a:r>
              <a:rPr lang="en-US" sz="2400" b="0" dirty="0">
                <a:latin typeface="Arial" charset="0"/>
              </a:rPr>
              <a:t>=”/&gt;</a:t>
            </a:r>
          </a:p>
          <a:p>
            <a:r>
              <a:rPr lang="en-US" sz="2400" b="0" dirty="0">
                <a:latin typeface="Arial" charset="0"/>
              </a:rPr>
              <a:t>		&lt;compilation debug=“true” </a:t>
            </a:r>
            <a:r>
              <a:rPr lang="en-US" sz="2400" b="0" dirty="0" err="1">
                <a:latin typeface="Arial" charset="0"/>
              </a:rPr>
              <a:t>defaultLanguage</a:t>
            </a:r>
            <a:r>
              <a:rPr lang="en-US" sz="2400" b="0" dirty="0">
                <a:latin typeface="Arial" charset="0"/>
              </a:rPr>
              <a:t>=“c#” /&gt;</a:t>
            </a:r>
          </a:p>
          <a:p>
            <a:r>
              <a:rPr lang="en-US" sz="2400" b="0" dirty="0">
                <a:latin typeface="Arial" charset="0"/>
              </a:rPr>
              <a:t>		&lt;pages </a:t>
            </a:r>
            <a:r>
              <a:rPr lang="en-US" sz="2400" b="0" dirty="0" err="1">
                <a:latin typeface="Arial" charset="0"/>
              </a:rPr>
              <a:t>enableViewStateMac</a:t>
            </a:r>
            <a:r>
              <a:rPr lang="en-US" sz="2400" b="0" dirty="0">
                <a:latin typeface="Arial" charset="0"/>
              </a:rPr>
              <a:t>=“true” /&gt;</a:t>
            </a:r>
          </a:p>
          <a:p>
            <a:r>
              <a:rPr lang="en-US" sz="2400" b="0" dirty="0">
                <a:solidFill>
                  <a:srgbClr val="FF0000"/>
                </a:solidFill>
                <a:latin typeface="Arial" charset="0"/>
              </a:rPr>
              <a:t>	&lt;/</a:t>
            </a:r>
            <a:r>
              <a:rPr lang="en-US" sz="2400" b="0" dirty="0" err="1">
                <a:solidFill>
                  <a:srgbClr val="FF0000"/>
                </a:solidFill>
                <a:latin typeface="Arial" charset="0"/>
              </a:rPr>
              <a:t>system.web</a:t>
            </a:r>
            <a:r>
              <a:rPr lang="en-US" sz="2400" b="0" dirty="0">
                <a:solidFill>
                  <a:srgbClr val="FF0000"/>
                </a:solidFill>
                <a:latin typeface="Arial" charset="0"/>
              </a:rPr>
              <a:t>&gt;</a:t>
            </a:r>
          </a:p>
          <a:p>
            <a:r>
              <a:rPr lang="en-US" sz="2400" b="0" dirty="0">
                <a:latin typeface="Arial" charset="0"/>
              </a:rPr>
              <a:t>&lt;/configuration&gt;</a:t>
            </a:r>
          </a:p>
        </p:txBody>
      </p:sp>
      <p:sp>
        <p:nvSpPr>
          <p:cNvPr id="2" name="Rounded Rectangular Callout 1"/>
          <p:cNvSpPr/>
          <p:nvPr/>
        </p:nvSpPr>
        <p:spPr bwMode="auto">
          <a:xfrm>
            <a:off x="6172200" y="1981200"/>
            <a:ext cx="1676400" cy="457200"/>
          </a:xfrm>
          <a:prstGeom prst="wedgeRoundRectCallout">
            <a:avLst>
              <a:gd name="adj1" fmla="val -85538"/>
              <a:gd name="adj2" fmla="val -3876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Empty element</a:t>
            </a:r>
          </a:p>
        </p:txBody>
      </p:sp>
    </p:spTree>
    <p:extLst>
      <p:ext uri="{BB962C8B-B14F-4D97-AF65-F5344CB8AC3E}">
        <p14:creationId xmlns:p14="http://schemas.microsoft.com/office/powerpoint/2010/main" val="3067263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5799"/>
                                        </p:tgtEl>
                                        <p:attrNameLst>
                                          <p:attrName>style.visibility</p:attrName>
                                        </p:attrNameLst>
                                      </p:cBhvr>
                                      <p:to>
                                        <p:strVal val="visible"/>
                                      </p:to>
                                    </p:set>
                                    <p:animEffect transition="in" filter="fade">
                                      <p:cBhvr>
                                        <p:cTn id="12" dur="2000"/>
                                        <p:tgtEl>
                                          <p:spTgt spid="545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Example of &lt;</a:t>
            </a:r>
            <a:r>
              <a:rPr lang="en-US" dirty="0" err="1" smtClean="0"/>
              <a:t>system.web</a:t>
            </a:r>
            <a:r>
              <a:rPr lang="en-US" dirty="0" smtClean="0"/>
              <a:t>&gt; Element</a:t>
            </a:r>
          </a:p>
        </p:txBody>
      </p:sp>
      <p:sp>
        <p:nvSpPr>
          <p:cNvPr id="15363" name="Content Placeholder 2"/>
          <p:cNvSpPr>
            <a:spLocks noGrp="1"/>
          </p:cNvSpPr>
          <p:nvPr>
            <p:ph idx="1"/>
          </p:nvPr>
        </p:nvSpPr>
        <p:spPr>
          <a:xfrm>
            <a:off x="228600" y="1639888"/>
            <a:ext cx="8269288" cy="4608512"/>
          </a:xfrm>
        </p:spPr>
        <p:txBody>
          <a:bodyPr/>
          <a:lstStyle/>
          <a:p>
            <a:pPr>
              <a:buFont typeface="Wingdings" pitchFamily="2" charset="2"/>
              <a:buNone/>
            </a:pPr>
            <a:r>
              <a:rPr lang="en-US" smtClean="0">
                <a:latin typeface="Arial" charset="0"/>
                <a:cs typeface="Arial" charset="0"/>
              </a:rPr>
              <a:t>	&lt;system.web&gt;</a:t>
            </a:r>
          </a:p>
          <a:p>
            <a:pPr>
              <a:buFont typeface="Wingdings" pitchFamily="2" charset="2"/>
              <a:buNone/>
            </a:pPr>
            <a:r>
              <a:rPr lang="en-US" smtClean="0">
                <a:latin typeface="Arial" charset="0"/>
                <a:cs typeface="Arial" charset="0"/>
              </a:rPr>
              <a:t>		. . . </a:t>
            </a:r>
          </a:p>
          <a:p>
            <a:pPr>
              <a:buFont typeface="Wingdings" pitchFamily="2" charset="2"/>
              <a:buNone/>
            </a:pPr>
            <a:r>
              <a:rPr lang="en-US" smtClean="0">
                <a:latin typeface="Arial" charset="0"/>
                <a:cs typeface="Arial" charset="0"/>
              </a:rPr>
              <a:t>	</a:t>
            </a:r>
            <a:r>
              <a:rPr lang="en-US" smtClean="0">
                <a:solidFill>
                  <a:srgbClr val="0000FF"/>
                </a:solidFill>
                <a:latin typeface="Arial" charset="0"/>
                <a:cs typeface="Arial" charset="0"/>
              </a:rPr>
              <a:t>	&lt;webServices&gt;</a:t>
            </a:r>
          </a:p>
          <a:p>
            <a:pPr>
              <a:buFont typeface="Wingdings" pitchFamily="2" charset="2"/>
              <a:buNone/>
            </a:pPr>
            <a:r>
              <a:rPr lang="en-US" smtClean="0">
                <a:solidFill>
                  <a:srgbClr val="0000FF"/>
                </a:solidFill>
                <a:latin typeface="Arial" charset="0"/>
                <a:cs typeface="Arial" charset="0"/>
              </a:rPr>
              <a:t>		 	&lt;protocols&gt;</a:t>
            </a:r>
          </a:p>
          <a:p>
            <a:pPr>
              <a:buFont typeface="Wingdings" pitchFamily="2" charset="2"/>
              <a:buNone/>
            </a:pPr>
            <a:r>
              <a:rPr lang="en-US" smtClean="0">
                <a:solidFill>
                  <a:srgbClr val="0000FF"/>
                </a:solidFill>
                <a:latin typeface="Arial" charset="0"/>
                <a:cs typeface="Arial" charset="0"/>
              </a:rPr>
              <a:t>			 	&lt;add name="HttpGet"/&gt;</a:t>
            </a:r>
          </a:p>
          <a:p>
            <a:pPr>
              <a:buFont typeface="Wingdings" pitchFamily="2" charset="2"/>
              <a:buNone/>
            </a:pPr>
            <a:r>
              <a:rPr lang="en-US" smtClean="0">
                <a:solidFill>
                  <a:srgbClr val="0000FF"/>
                </a:solidFill>
                <a:latin typeface="Arial" charset="0"/>
                <a:cs typeface="Arial" charset="0"/>
              </a:rPr>
              <a:t>				&lt;add name="HttpPost"/&gt;</a:t>
            </a:r>
          </a:p>
          <a:p>
            <a:pPr>
              <a:buFont typeface="Wingdings" pitchFamily="2" charset="2"/>
              <a:buNone/>
            </a:pPr>
            <a:r>
              <a:rPr lang="en-US" smtClean="0">
                <a:solidFill>
                  <a:srgbClr val="0000FF"/>
                </a:solidFill>
                <a:latin typeface="Arial" charset="0"/>
                <a:cs typeface="Arial" charset="0"/>
              </a:rPr>
              <a:t>			&lt;/protocols&gt;</a:t>
            </a:r>
          </a:p>
          <a:p>
            <a:pPr>
              <a:buFont typeface="Wingdings" pitchFamily="2" charset="2"/>
              <a:buNone/>
            </a:pPr>
            <a:r>
              <a:rPr lang="en-US" smtClean="0">
                <a:solidFill>
                  <a:srgbClr val="0000FF"/>
                </a:solidFill>
                <a:latin typeface="Arial" charset="0"/>
                <a:cs typeface="Arial" charset="0"/>
              </a:rPr>
              <a:t>		&lt;/webServices&gt;</a:t>
            </a:r>
          </a:p>
          <a:p>
            <a:pPr>
              <a:buFont typeface="Wingdings" pitchFamily="2" charset="2"/>
              <a:buNone/>
            </a:pPr>
            <a:r>
              <a:rPr lang="en-US" smtClean="0">
                <a:latin typeface="Arial" charset="0"/>
                <a:cs typeface="Arial" charset="0"/>
              </a:rPr>
              <a:t>	&lt;/system.web&gt;</a:t>
            </a:r>
          </a:p>
          <a:p>
            <a:pPr>
              <a:buFont typeface="Wingdings" pitchFamily="2" charset="2"/>
              <a:buNone/>
            </a:pPr>
            <a:endParaRPr lang="en-US" smtClean="0">
              <a:latin typeface="Arial" charset="0"/>
              <a:cs typeface="Arial" charset="0"/>
            </a:endParaRP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FE6536D-A35A-419A-AB87-F6A2CE7CD814}" type="slidenum">
              <a:rPr lang="en-US" b="0" smtClean="0">
                <a:solidFill>
                  <a:schemeClr val="tx2"/>
                </a:solidFill>
              </a:rPr>
              <a:pPr/>
              <a:t>16</a:t>
            </a:fld>
            <a:endParaRPr lang="en-US" b="0" smtClean="0">
              <a:solidFill>
                <a:schemeClr val="tx2"/>
              </a:solidFill>
            </a:endParaRPr>
          </a:p>
        </p:txBody>
      </p:sp>
      <p:sp>
        <p:nvSpPr>
          <p:cNvPr id="5" name="Rounded Rectangular Callout 4"/>
          <p:cNvSpPr>
            <a:spLocks noChangeArrowheads="1"/>
          </p:cNvSpPr>
          <p:nvPr/>
        </p:nvSpPr>
        <p:spPr bwMode="auto">
          <a:xfrm>
            <a:off x="4876800" y="1447800"/>
            <a:ext cx="3773488" cy="1371600"/>
          </a:xfrm>
          <a:prstGeom prst="wedgeRoundRectCallout">
            <a:avLst>
              <a:gd name="adj1" fmla="val -59065"/>
              <a:gd name="adj2" fmla="val 82500"/>
              <a:gd name="adj3" fmla="val 16667"/>
            </a:avLst>
          </a:prstGeom>
          <a:solidFill>
            <a:schemeClr val="accent1"/>
          </a:solidFill>
          <a:ln w="9525" algn="ctr">
            <a:solidFill>
              <a:schemeClr val="tx1"/>
            </a:solidFill>
            <a:round/>
            <a:headEnd/>
            <a:tailEnd/>
          </a:ln>
        </p:spPr>
        <p:txBody>
          <a:bodyPr/>
          <a:lstStyle/>
          <a:p>
            <a:r>
              <a:rPr lang="en-US" sz="2400" b="0" dirty="0"/>
              <a:t>Allow the </a:t>
            </a:r>
            <a:r>
              <a:rPr lang="en-US" sz="2400" b="0" dirty="0" smtClean="0"/>
              <a:t>.</a:t>
            </a:r>
            <a:r>
              <a:rPr lang="en-US" sz="2400" b="0" dirty="0" err="1" smtClean="0"/>
              <a:t>asmx</a:t>
            </a:r>
            <a:r>
              <a:rPr lang="en-US" sz="2400" b="0" dirty="0" smtClean="0"/>
              <a:t> Web </a:t>
            </a:r>
            <a:r>
              <a:rPr lang="en-US" sz="2400" b="0" dirty="0"/>
              <a:t>service test page to be accessed remotely.</a:t>
            </a:r>
          </a:p>
        </p:txBody>
      </p:sp>
    </p:spTree>
    <p:extLst>
      <p:ext uri="{BB962C8B-B14F-4D97-AF65-F5344CB8AC3E}">
        <p14:creationId xmlns:p14="http://schemas.microsoft.com/office/powerpoint/2010/main" val="3575872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2266"/>
            <a:ext cx="9144000" cy="587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295400" y="152400"/>
            <a:ext cx="7620000" cy="623888"/>
          </a:xfrm>
        </p:spPr>
        <p:txBody>
          <a:bodyPr/>
          <a:lstStyle/>
          <a:p>
            <a:r>
              <a:rPr lang="en-US" dirty="0" smtClean="0"/>
              <a:t>Debugging Information in </a:t>
            </a:r>
            <a:r>
              <a:rPr lang="en-US" dirty="0" err="1" smtClean="0"/>
              <a:t>Web.config</a:t>
            </a:r>
            <a:r>
              <a:rPr lang="en-US" dirty="0" smtClean="0"/>
              <a:t> File</a:t>
            </a:r>
            <a:endParaRPr lang="en-US" dirty="0"/>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17</a:t>
            </a:fld>
            <a:endParaRPr lang="en-US"/>
          </a:p>
        </p:txBody>
      </p:sp>
      <p:sp>
        <p:nvSpPr>
          <p:cNvPr id="9" name="Rounded Rectangular Callout 8"/>
          <p:cNvSpPr/>
          <p:nvPr/>
        </p:nvSpPr>
        <p:spPr bwMode="auto">
          <a:xfrm>
            <a:off x="6324600" y="4114800"/>
            <a:ext cx="2819400" cy="1676400"/>
          </a:xfrm>
          <a:prstGeom prst="wedgeRoundRectCallout">
            <a:avLst>
              <a:gd name="adj1" fmla="val -34669"/>
              <a:gd name="adj2" fmla="val -74612"/>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Remove the </a:t>
            </a:r>
            <a:r>
              <a:rPr kumimoji="0" lang="en-US" sz="1800" b="0" i="0" u="none" strike="noStrike" cap="none" normalizeH="0" baseline="0" dirty="0" err="1" smtClean="0">
                <a:ln>
                  <a:noFill/>
                </a:ln>
                <a:solidFill>
                  <a:schemeClr val="tx1"/>
                </a:solidFill>
                <a:effectLst/>
                <a:latin typeface="Times New Roman" pitchFamily="18" charset="0"/>
              </a:rPr>
              <a:t>targetFramework</a:t>
            </a:r>
            <a:r>
              <a:rPr kumimoji="0" lang="en-US" sz="1800" b="0" i="0" u="none" strike="noStrike" cap="none" normalizeH="0" baseline="0" dirty="0" smtClean="0">
                <a:ln>
                  <a:noFill/>
                </a:ln>
                <a:solidFill>
                  <a:schemeClr val="tx1"/>
                </a:solidFill>
                <a:effectLst/>
                <a:latin typeface="Times New Roman" pitchFamily="18" charset="0"/>
              </a:rPr>
              <a:t> 4.5 if the</a:t>
            </a:r>
            <a:r>
              <a:rPr kumimoji="0" lang="en-US" sz="1800" b="0" i="0" u="none" strike="noStrike" cap="none" normalizeH="0" dirty="0" smtClean="0">
                <a:ln>
                  <a:noFill/>
                </a:ln>
                <a:solidFill>
                  <a:schemeClr val="tx1"/>
                </a:solidFill>
                <a:effectLst/>
                <a:latin typeface="Times New Roman" pitchFamily="18" charset="0"/>
              </a:rPr>
              <a:t> server does not support this version, and the compiler throws an error.</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0" name="Oval 9"/>
          <p:cNvSpPr/>
          <p:nvPr/>
        </p:nvSpPr>
        <p:spPr bwMode="auto">
          <a:xfrm>
            <a:off x="2667000" y="3276600"/>
            <a:ext cx="1676400" cy="457200"/>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Oval 12"/>
          <p:cNvSpPr/>
          <p:nvPr/>
        </p:nvSpPr>
        <p:spPr bwMode="auto">
          <a:xfrm>
            <a:off x="1143000" y="5562600"/>
            <a:ext cx="3429000" cy="457200"/>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355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5CF375D-BD63-4279-8022-0ADBD98F8DDC}" type="slidenum">
              <a:rPr lang="en-US" b="0" smtClean="0">
                <a:solidFill>
                  <a:schemeClr val="tx2"/>
                </a:solidFill>
              </a:rPr>
              <a:pPr/>
              <a:t>18</a:t>
            </a:fld>
            <a:endParaRPr lang="en-US" b="0" smtClean="0">
              <a:solidFill>
                <a:schemeClr val="tx2"/>
              </a:solidFill>
            </a:endParaRPr>
          </a:p>
        </p:txBody>
      </p:sp>
      <p:sp>
        <p:nvSpPr>
          <p:cNvPr id="16387" name="Rectangle 2"/>
          <p:cNvSpPr>
            <a:spLocks noGrp="1" noChangeArrowheads="1"/>
          </p:cNvSpPr>
          <p:nvPr>
            <p:ph type="title"/>
          </p:nvPr>
        </p:nvSpPr>
        <p:spPr>
          <a:xfrm>
            <a:off x="1752600" y="76200"/>
            <a:ext cx="7315200" cy="623888"/>
          </a:xfrm>
        </p:spPr>
        <p:txBody>
          <a:bodyPr/>
          <a:lstStyle/>
          <a:p>
            <a:pPr eaLnBrk="1" hangingPunct="1"/>
            <a:r>
              <a:rPr lang="en-US" sz="2800" smtClean="0"/>
              <a:t>Web Configuration File  Inheritance</a:t>
            </a:r>
          </a:p>
        </p:txBody>
      </p:sp>
      <p:sp>
        <p:nvSpPr>
          <p:cNvPr id="16388" name="AutoShape 5"/>
          <p:cNvSpPr>
            <a:spLocks noChangeArrowheads="1"/>
          </p:cNvSpPr>
          <p:nvPr/>
        </p:nvSpPr>
        <p:spPr bwMode="auto">
          <a:xfrm>
            <a:off x="1143000" y="2185988"/>
            <a:ext cx="2971800" cy="1779587"/>
          </a:xfrm>
          <a:prstGeom prst="flowChartProcess">
            <a:avLst/>
          </a:prstGeom>
          <a:solidFill>
            <a:srgbClr val="FFFFCC"/>
          </a:solidFill>
          <a:ln w="9525">
            <a:solidFill>
              <a:schemeClr val="tx1"/>
            </a:solidFill>
            <a:miter lim="800000"/>
            <a:headEnd/>
            <a:tailEnd/>
          </a:ln>
        </p:spPr>
        <p:txBody>
          <a:bodyPr wrap="none" anchor="ctr"/>
          <a:lstStyle/>
          <a:p>
            <a:endParaRPr lang="en-US" b="0"/>
          </a:p>
        </p:txBody>
      </p:sp>
      <p:sp>
        <p:nvSpPr>
          <p:cNvPr id="16389" name="Freeform 6"/>
          <p:cNvSpPr>
            <a:spLocks/>
          </p:cNvSpPr>
          <p:nvPr/>
        </p:nvSpPr>
        <p:spPr bwMode="auto">
          <a:xfrm>
            <a:off x="1143000" y="1828800"/>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0" name="Rectangle 7"/>
          <p:cNvSpPr>
            <a:spLocks noChangeArrowheads="1"/>
          </p:cNvSpPr>
          <p:nvPr/>
        </p:nvSpPr>
        <p:spPr bwMode="auto">
          <a:xfrm>
            <a:off x="1358900" y="32543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391" name="Text Box 8"/>
          <p:cNvSpPr txBox="1">
            <a:spLocks noChangeArrowheads="1"/>
          </p:cNvSpPr>
          <p:nvPr/>
        </p:nvSpPr>
        <p:spPr bwMode="auto">
          <a:xfrm>
            <a:off x="1263650" y="187325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MyWebApp</a:t>
            </a:r>
          </a:p>
        </p:txBody>
      </p:sp>
      <p:sp>
        <p:nvSpPr>
          <p:cNvPr id="16392" name="Rectangle 12"/>
          <p:cNvSpPr>
            <a:spLocks noChangeArrowheads="1"/>
          </p:cNvSpPr>
          <p:nvPr/>
        </p:nvSpPr>
        <p:spPr bwMode="auto">
          <a:xfrm>
            <a:off x="1511300" y="32004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393" name="Rectangle 13"/>
          <p:cNvSpPr>
            <a:spLocks noChangeArrowheads="1"/>
          </p:cNvSpPr>
          <p:nvPr/>
        </p:nvSpPr>
        <p:spPr bwMode="auto">
          <a:xfrm>
            <a:off x="1663700" y="314642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394" name="Rectangle 14"/>
          <p:cNvSpPr>
            <a:spLocks noChangeArrowheads="1"/>
          </p:cNvSpPr>
          <p:nvPr/>
        </p:nvSpPr>
        <p:spPr bwMode="auto">
          <a:xfrm>
            <a:off x="2711450" y="3232150"/>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395" name="Rectangle 15"/>
          <p:cNvSpPr>
            <a:spLocks noChangeArrowheads="1"/>
          </p:cNvSpPr>
          <p:nvPr/>
        </p:nvSpPr>
        <p:spPr bwMode="auto">
          <a:xfrm>
            <a:off x="2863850" y="3178175"/>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396" name="Rectangle 16"/>
          <p:cNvSpPr>
            <a:spLocks noChangeArrowheads="1"/>
          </p:cNvSpPr>
          <p:nvPr/>
        </p:nvSpPr>
        <p:spPr bwMode="auto">
          <a:xfrm>
            <a:off x="3016250" y="3124200"/>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b="0"/>
              <a:t>.ascx</a:t>
            </a:r>
          </a:p>
          <a:p>
            <a:pPr algn="ctr"/>
            <a:r>
              <a:rPr lang="en-US" b="0"/>
              <a:t>files</a:t>
            </a:r>
          </a:p>
        </p:txBody>
      </p:sp>
      <p:sp>
        <p:nvSpPr>
          <p:cNvPr id="16397" name="Rectangle 17"/>
          <p:cNvSpPr>
            <a:spLocks noChangeArrowheads="1"/>
          </p:cNvSpPr>
          <p:nvPr/>
        </p:nvSpPr>
        <p:spPr bwMode="auto">
          <a:xfrm>
            <a:off x="1663700" y="2362200"/>
            <a:ext cx="793750" cy="593725"/>
          </a:xfrm>
          <a:prstGeom prst="rect">
            <a:avLst/>
          </a:prstGeom>
          <a:solidFill>
            <a:srgbClr val="CCCCFF"/>
          </a:solidFill>
          <a:ln w="9525">
            <a:solidFill>
              <a:schemeClr val="tx1"/>
            </a:solidFill>
            <a:miter lim="800000"/>
            <a:headEnd/>
            <a:tailEnd/>
          </a:ln>
        </p:spPr>
        <p:txBody>
          <a:bodyPr wrap="none" anchor="ctr"/>
          <a:lstStyle/>
          <a:p>
            <a:pPr algn="ctr"/>
            <a:r>
              <a:rPr lang="en-US" b="0"/>
              <a:t>Global</a:t>
            </a:r>
          </a:p>
          <a:p>
            <a:pPr algn="ctr"/>
            <a:r>
              <a:rPr lang="en-US" b="0"/>
              <a:t>.asax</a:t>
            </a:r>
          </a:p>
        </p:txBody>
      </p:sp>
      <p:sp>
        <p:nvSpPr>
          <p:cNvPr id="16398" name="AutoShape 19"/>
          <p:cNvSpPr>
            <a:spLocks noChangeArrowheads="1"/>
          </p:cNvSpPr>
          <p:nvPr/>
        </p:nvSpPr>
        <p:spPr bwMode="auto">
          <a:xfrm>
            <a:off x="457200" y="5181600"/>
            <a:ext cx="2076450" cy="1524000"/>
          </a:xfrm>
          <a:prstGeom prst="flowChartProcess">
            <a:avLst/>
          </a:prstGeom>
          <a:solidFill>
            <a:srgbClr val="FFFFCC"/>
          </a:solidFill>
          <a:ln w="9525">
            <a:solidFill>
              <a:schemeClr val="tx1"/>
            </a:solidFill>
            <a:miter lim="800000"/>
            <a:headEnd/>
            <a:tailEnd/>
          </a:ln>
        </p:spPr>
        <p:txBody>
          <a:bodyPr wrap="none" anchor="ctr"/>
          <a:lstStyle/>
          <a:p>
            <a:endParaRPr lang="en-US" b="0"/>
          </a:p>
        </p:txBody>
      </p:sp>
      <p:sp>
        <p:nvSpPr>
          <p:cNvPr id="16399" name="Freeform 20"/>
          <p:cNvSpPr>
            <a:spLocks/>
          </p:cNvSpPr>
          <p:nvPr/>
        </p:nvSpPr>
        <p:spPr bwMode="auto">
          <a:xfrm>
            <a:off x="457200" y="4953000"/>
            <a:ext cx="9461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0" name="Rectangle 21"/>
          <p:cNvSpPr>
            <a:spLocks noChangeArrowheads="1"/>
          </p:cNvSpPr>
          <p:nvPr/>
        </p:nvSpPr>
        <p:spPr bwMode="auto">
          <a:xfrm>
            <a:off x="1416050" y="589915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1" name="Rectangle 22"/>
          <p:cNvSpPr>
            <a:spLocks noChangeArrowheads="1"/>
          </p:cNvSpPr>
          <p:nvPr/>
        </p:nvSpPr>
        <p:spPr bwMode="auto">
          <a:xfrm>
            <a:off x="1492250" y="58451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2" name="Rectangle 23"/>
          <p:cNvSpPr>
            <a:spLocks noChangeArrowheads="1"/>
          </p:cNvSpPr>
          <p:nvPr/>
        </p:nvSpPr>
        <p:spPr bwMode="auto">
          <a:xfrm>
            <a:off x="1568450" y="57912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3" name="AutoShape 29"/>
          <p:cNvSpPr>
            <a:spLocks noChangeArrowheads="1"/>
          </p:cNvSpPr>
          <p:nvPr/>
        </p:nvSpPr>
        <p:spPr bwMode="auto">
          <a:xfrm>
            <a:off x="2743200" y="5181600"/>
            <a:ext cx="2133600" cy="1524000"/>
          </a:xfrm>
          <a:prstGeom prst="flowChartProcess">
            <a:avLst/>
          </a:prstGeom>
          <a:solidFill>
            <a:srgbClr val="FFFFCC"/>
          </a:solidFill>
          <a:ln w="9525">
            <a:solidFill>
              <a:schemeClr val="tx1"/>
            </a:solidFill>
            <a:miter lim="800000"/>
            <a:headEnd/>
            <a:tailEnd/>
          </a:ln>
        </p:spPr>
        <p:txBody>
          <a:bodyPr wrap="none" anchor="ctr"/>
          <a:lstStyle/>
          <a:p>
            <a:endParaRPr lang="en-US" b="0"/>
          </a:p>
        </p:txBody>
      </p:sp>
      <p:sp>
        <p:nvSpPr>
          <p:cNvPr id="16404" name="Freeform 30"/>
          <p:cNvSpPr>
            <a:spLocks/>
          </p:cNvSpPr>
          <p:nvPr/>
        </p:nvSpPr>
        <p:spPr bwMode="auto">
          <a:xfrm>
            <a:off x="2743200" y="4953000"/>
            <a:ext cx="83820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05" name="Rectangle 31"/>
          <p:cNvSpPr>
            <a:spLocks noChangeArrowheads="1"/>
          </p:cNvSpPr>
          <p:nvPr/>
        </p:nvSpPr>
        <p:spPr bwMode="auto">
          <a:xfrm>
            <a:off x="2895600" y="589915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6" name="Rectangle 32"/>
          <p:cNvSpPr>
            <a:spLocks noChangeArrowheads="1"/>
          </p:cNvSpPr>
          <p:nvPr/>
        </p:nvSpPr>
        <p:spPr bwMode="auto">
          <a:xfrm>
            <a:off x="2971800" y="58451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7" name="Rectangle 33"/>
          <p:cNvSpPr>
            <a:spLocks noChangeArrowheads="1"/>
          </p:cNvSpPr>
          <p:nvPr/>
        </p:nvSpPr>
        <p:spPr bwMode="auto">
          <a:xfrm>
            <a:off x="3048000" y="57912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b="0"/>
              <a:t>.aspx</a:t>
            </a:r>
          </a:p>
          <a:p>
            <a:pPr algn="ctr"/>
            <a:r>
              <a:rPr lang="en-US" b="0"/>
              <a:t>files</a:t>
            </a:r>
          </a:p>
        </p:txBody>
      </p:sp>
      <p:sp>
        <p:nvSpPr>
          <p:cNvPr id="16408" name="Rectangle 34"/>
          <p:cNvSpPr>
            <a:spLocks noChangeArrowheads="1"/>
          </p:cNvSpPr>
          <p:nvPr/>
        </p:nvSpPr>
        <p:spPr bwMode="auto">
          <a:xfrm>
            <a:off x="3962400" y="57912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b="0"/>
              <a:t>web</a:t>
            </a:r>
          </a:p>
          <a:p>
            <a:pPr algn="ctr"/>
            <a:r>
              <a:rPr lang="en-US" b="0"/>
              <a:t>.config</a:t>
            </a:r>
          </a:p>
        </p:txBody>
      </p:sp>
      <p:cxnSp>
        <p:nvCxnSpPr>
          <p:cNvPr id="16409" name="AutoShape 42"/>
          <p:cNvCxnSpPr>
            <a:cxnSpLocks noChangeShapeType="1"/>
            <a:stCxn id="16388" idx="2"/>
            <a:endCxn id="16398" idx="0"/>
          </p:cNvCxnSpPr>
          <p:nvPr/>
        </p:nvCxnSpPr>
        <p:spPr bwMode="auto">
          <a:xfrm rot="5400000">
            <a:off x="1454150" y="4006850"/>
            <a:ext cx="1216025" cy="113347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6410" name="AutoShape 43"/>
          <p:cNvCxnSpPr>
            <a:cxnSpLocks noChangeShapeType="1"/>
            <a:stCxn id="16388" idx="2"/>
            <a:endCxn id="16403" idx="0"/>
          </p:cNvCxnSpPr>
          <p:nvPr/>
        </p:nvCxnSpPr>
        <p:spPr bwMode="auto">
          <a:xfrm rot="16200000" flipH="1">
            <a:off x="2611437" y="3983038"/>
            <a:ext cx="1216025" cy="11811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6411" name="Text Box 49"/>
          <p:cNvSpPr txBox="1">
            <a:spLocks noChangeArrowheads="1"/>
          </p:cNvSpPr>
          <p:nvPr/>
        </p:nvSpPr>
        <p:spPr bwMode="auto">
          <a:xfrm>
            <a:off x="457200" y="5181600"/>
            <a:ext cx="169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CSHARPFILES</a:t>
            </a:r>
          </a:p>
        </p:txBody>
      </p:sp>
      <p:sp>
        <p:nvSpPr>
          <p:cNvPr id="16412" name="Text Box 50"/>
          <p:cNvSpPr txBox="1">
            <a:spLocks noChangeArrowheads="1"/>
          </p:cNvSpPr>
          <p:nvPr/>
        </p:nvSpPr>
        <p:spPr bwMode="auto">
          <a:xfrm>
            <a:off x="2743200" y="5195888"/>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VBFILES</a:t>
            </a:r>
          </a:p>
        </p:txBody>
      </p:sp>
      <p:grpSp>
        <p:nvGrpSpPr>
          <p:cNvPr id="2" name="Group 74"/>
          <p:cNvGrpSpPr>
            <a:grpSpLocks/>
          </p:cNvGrpSpPr>
          <p:nvPr/>
        </p:nvGrpSpPr>
        <p:grpSpPr bwMode="auto">
          <a:xfrm>
            <a:off x="3581400" y="2057400"/>
            <a:ext cx="5486400" cy="1754188"/>
            <a:chOff x="3581400" y="1371600"/>
            <a:chExt cx="5486400" cy="1754326"/>
          </a:xfrm>
        </p:grpSpPr>
        <p:sp>
          <p:nvSpPr>
            <p:cNvPr id="16428" name="Rectangle 43"/>
            <p:cNvSpPr>
              <a:spLocks noChangeArrowheads="1"/>
            </p:cNvSpPr>
            <p:nvPr/>
          </p:nvSpPr>
          <p:spPr bwMode="auto">
            <a:xfrm>
              <a:off x="5410200" y="1371600"/>
              <a:ext cx="3657600" cy="1754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28600" indent="-228600">
                <a:tabLst>
                  <a:tab pos="457200" algn="l"/>
                </a:tabLst>
              </a:pPr>
              <a:r>
                <a:rPr lang="en-US" b="0">
                  <a:latin typeface="Arial" charset="0"/>
                </a:rPr>
                <a:t>&lt;configuration&gt;</a:t>
              </a:r>
            </a:p>
            <a:p>
              <a:pPr marL="228600" indent="-228600">
                <a:tabLst>
                  <a:tab pos="457200" algn="l"/>
                </a:tabLst>
              </a:pPr>
              <a:r>
                <a:rPr lang="en-US" b="0">
                  <a:solidFill>
                    <a:srgbClr val="FF0000"/>
                  </a:solidFill>
                  <a:latin typeface="Arial" charset="0"/>
                </a:rPr>
                <a:t>	&lt;system.web&gt;</a:t>
              </a:r>
            </a:p>
            <a:p>
              <a:pPr marL="228600" indent="-228600">
                <a:tabLst>
                  <a:tab pos="457200" algn="l"/>
                </a:tabLst>
              </a:pPr>
              <a:r>
                <a:rPr lang="en-US" b="0">
                  <a:latin typeface="Arial" charset="0"/>
                </a:rPr>
                <a:t>		&lt;compilation </a:t>
              </a:r>
            </a:p>
            <a:p>
              <a:pPr marL="228600" indent="-228600">
                <a:tabLst>
                  <a:tab pos="457200" algn="l"/>
                </a:tabLst>
              </a:pPr>
              <a:r>
                <a:rPr lang="en-US" b="0">
                  <a:latin typeface="Arial" charset="0"/>
                </a:rPr>
                <a:t>			defaultLanguage=“c#”/&gt;</a:t>
              </a:r>
            </a:p>
            <a:p>
              <a:pPr marL="228600" indent="-228600">
                <a:tabLst>
                  <a:tab pos="457200" algn="l"/>
                </a:tabLst>
              </a:pPr>
              <a:r>
                <a:rPr lang="en-US" b="0">
                  <a:solidFill>
                    <a:srgbClr val="FF0000"/>
                  </a:solidFill>
                  <a:latin typeface="Arial" charset="0"/>
                </a:rPr>
                <a:t>	&lt;/system.web&gt;</a:t>
              </a:r>
            </a:p>
            <a:p>
              <a:pPr marL="228600" indent="-228600">
                <a:tabLst>
                  <a:tab pos="457200" algn="l"/>
                </a:tabLst>
              </a:pPr>
              <a:r>
                <a:rPr lang="en-US" b="0">
                  <a:latin typeface="Arial" charset="0"/>
                </a:rPr>
                <a:t>&lt;/configuration&gt;</a:t>
              </a:r>
            </a:p>
          </p:txBody>
        </p:sp>
        <p:cxnSp>
          <p:nvCxnSpPr>
            <p:cNvPr id="16429" name="Straight Connector 45"/>
            <p:cNvCxnSpPr>
              <a:cxnSpLocks noChangeShapeType="1"/>
            </p:cNvCxnSpPr>
            <p:nvPr/>
          </p:nvCxnSpPr>
          <p:spPr bwMode="auto">
            <a:xfrm flipV="1">
              <a:off x="3581400" y="1371600"/>
              <a:ext cx="182880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30" name="Straight Connector 47"/>
            <p:cNvCxnSpPr>
              <a:cxnSpLocks noChangeShapeType="1"/>
            </p:cNvCxnSpPr>
            <p:nvPr/>
          </p:nvCxnSpPr>
          <p:spPr bwMode="auto">
            <a:xfrm>
              <a:off x="3581400" y="2270125"/>
              <a:ext cx="1828800" cy="815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66"/>
          <p:cNvGrpSpPr>
            <a:grpSpLocks/>
          </p:cNvGrpSpPr>
          <p:nvPr/>
        </p:nvGrpSpPr>
        <p:grpSpPr bwMode="auto">
          <a:xfrm>
            <a:off x="4756150" y="4037013"/>
            <a:ext cx="4311650" cy="2347912"/>
            <a:chOff x="4527550" y="3351074"/>
            <a:chExt cx="4311650" cy="2348052"/>
          </a:xfrm>
        </p:grpSpPr>
        <p:sp>
          <p:nvSpPr>
            <p:cNvPr id="16425" name="Rectangle 48"/>
            <p:cNvSpPr>
              <a:spLocks noChangeArrowheads="1"/>
            </p:cNvSpPr>
            <p:nvPr/>
          </p:nvSpPr>
          <p:spPr bwMode="auto">
            <a:xfrm>
              <a:off x="5181600" y="3351074"/>
              <a:ext cx="3657600" cy="17543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228600" indent="-228600">
                <a:tabLst>
                  <a:tab pos="457200" algn="l"/>
                </a:tabLst>
              </a:pPr>
              <a:r>
                <a:rPr lang="en-US" b="0">
                  <a:latin typeface="Arial" charset="0"/>
                </a:rPr>
                <a:t>&lt;configuration&gt;</a:t>
              </a:r>
            </a:p>
            <a:p>
              <a:pPr marL="228600" indent="-228600">
                <a:tabLst>
                  <a:tab pos="457200" algn="l"/>
                </a:tabLst>
              </a:pPr>
              <a:r>
                <a:rPr lang="en-US" b="0">
                  <a:solidFill>
                    <a:srgbClr val="FF0000"/>
                  </a:solidFill>
                  <a:latin typeface="Arial" charset="0"/>
                </a:rPr>
                <a:t>	&lt;system.web&gt;</a:t>
              </a:r>
            </a:p>
            <a:p>
              <a:pPr marL="228600" indent="-228600">
                <a:tabLst>
                  <a:tab pos="457200" algn="l"/>
                </a:tabLst>
              </a:pPr>
              <a:r>
                <a:rPr lang="en-US" b="0">
                  <a:latin typeface="Arial" charset="0"/>
                </a:rPr>
                <a:t>		&lt;compilation  </a:t>
              </a:r>
              <a:br>
                <a:rPr lang="en-US" b="0">
                  <a:latin typeface="Arial" charset="0"/>
                </a:rPr>
              </a:br>
              <a:r>
                <a:rPr lang="en-US" b="0">
                  <a:latin typeface="Arial" charset="0"/>
                </a:rPr>
                <a:t>           defaultLanguage=“vb”/&gt;</a:t>
              </a:r>
            </a:p>
            <a:p>
              <a:pPr marL="228600" indent="-228600">
                <a:tabLst>
                  <a:tab pos="457200" algn="l"/>
                </a:tabLst>
              </a:pPr>
              <a:r>
                <a:rPr lang="en-US" b="0">
                  <a:solidFill>
                    <a:srgbClr val="FF0000"/>
                  </a:solidFill>
                  <a:latin typeface="Arial" charset="0"/>
                </a:rPr>
                <a:t>	&lt;/system.web&gt;</a:t>
              </a:r>
            </a:p>
            <a:p>
              <a:pPr marL="228600" indent="-228600">
                <a:tabLst>
                  <a:tab pos="457200" algn="l"/>
                </a:tabLst>
              </a:pPr>
              <a:r>
                <a:rPr lang="en-US" b="0">
                  <a:latin typeface="Arial" charset="0"/>
                </a:rPr>
                <a:t>&lt;/configuration&gt;</a:t>
              </a:r>
            </a:p>
          </p:txBody>
        </p:sp>
        <p:cxnSp>
          <p:nvCxnSpPr>
            <p:cNvPr id="16426" name="Straight Connector 49"/>
            <p:cNvCxnSpPr>
              <a:cxnSpLocks noChangeShapeType="1"/>
            </p:cNvCxnSpPr>
            <p:nvPr/>
          </p:nvCxnSpPr>
          <p:spPr bwMode="auto">
            <a:xfrm rot="5400000" flipH="1" flipV="1">
              <a:off x="3977412" y="3901212"/>
              <a:ext cx="1754326" cy="6540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27" name="Straight Connector 50"/>
            <p:cNvCxnSpPr>
              <a:cxnSpLocks noChangeShapeType="1"/>
            </p:cNvCxnSpPr>
            <p:nvPr/>
          </p:nvCxnSpPr>
          <p:spPr bwMode="auto">
            <a:xfrm flipV="1">
              <a:off x="4527550" y="5105400"/>
              <a:ext cx="654050" cy="59372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71" name="AutoShape 13"/>
          <p:cNvSpPr>
            <a:spLocks noChangeArrowheads="1"/>
          </p:cNvSpPr>
          <p:nvPr/>
        </p:nvSpPr>
        <p:spPr bwMode="auto">
          <a:xfrm>
            <a:off x="5181600" y="5943600"/>
            <a:ext cx="1600200" cy="762000"/>
          </a:xfrm>
          <a:prstGeom prst="leftArrow">
            <a:avLst>
              <a:gd name="adj1" fmla="val 50000"/>
              <a:gd name="adj2" fmla="val 52500"/>
            </a:avLst>
          </a:prstGeom>
          <a:solidFill>
            <a:schemeClr val="bg1"/>
          </a:solidFill>
          <a:ln w="9525">
            <a:solidFill>
              <a:schemeClr val="tx1"/>
            </a:solidFill>
            <a:miter lim="800000"/>
            <a:headEnd/>
            <a:tailEnd/>
          </a:ln>
        </p:spPr>
        <p:txBody>
          <a:bodyPr wrap="none" anchor="ctr"/>
          <a:lstStyle/>
          <a:p>
            <a:pPr algn="ctr"/>
            <a:r>
              <a:rPr lang="en-US" b="0"/>
              <a:t>override</a:t>
            </a:r>
          </a:p>
        </p:txBody>
      </p:sp>
      <p:sp>
        <p:nvSpPr>
          <p:cNvPr id="74" name="AutoShape 13"/>
          <p:cNvSpPr>
            <a:spLocks noChangeArrowheads="1"/>
          </p:cNvSpPr>
          <p:nvPr/>
        </p:nvSpPr>
        <p:spPr bwMode="auto">
          <a:xfrm flipH="1">
            <a:off x="76200" y="5676900"/>
            <a:ext cx="1066800" cy="762000"/>
          </a:xfrm>
          <a:prstGeom prst="leftArrow">
            <a:avLst>
              <a:gd name="adj1" fmla="val 50000"/>
              <a:gd name="adj2" fmla="val 52500"/>
            </a:avLst>
          </a:prstGeom>
          <a:solidFill>
            <a:schemeClr val="bg1"/>
          </a:solidFill>
          <a:ln w="9525">
            <a:solidFill>
              <a:schemeClr val="tx1"/>
            </a:solidFill>
            <a:miter lim="800000"/>
            <a:headEnd/>
            <a:tailEnd/>
          </a:ln>
        </p:spPr>
        <p:txBody>
          <a:bodyPr wrap="none" anchor="ctr"/>
          <a:lstStyle/>
          <a:p>
            <a:pPr algn="ctr"/>
            <a:r>
              <a:rPr lang="en-US" b="0"/>
              <a:t>inherit</a:t>
            </a:r>
          </a:p>
        </p:txBody>
      </p:sp>
      <p:sp>
        <p:nvSpPr>
          <p:cNvPr id="16417" name="Rectangle 18"/>
          <p:cNvSpPr>
            <a:spLocks noChangeArrowheads="1"/>
          </p:cNvSpPr>
          <p:nvPr/>
        </p:nvSpPr>
        <p:spPr bwMode="auto">
          <a:xfrm>
            <a:off x="2787650" y="23622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16418" name="Rectangle 18"/>
          <p:cNvSpPr>
            <a:spLocks noChangeArrowheads="1"/>
          </p:cNvSpPr>
          <p:nvPr/>
        </p:nvSpPr>
        <p:spPr bwMode="auto">
          <a:xfrm>
            <a:off x="3413125" y="9144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16419" name="Rectangle 18"/>
          <p:cNvSpPr>
            <a:spLocks noChangeArrowheads="1"/>
          </p:cNvSpPr>
          <p:nvPr/>
        </p:nvSpPr>
        <p:spPr bwMode="auto">
          <a:xfrm>
            <a:off x="4267200" y="914400"/>
            <a:ext cx="914400" cy="593725"/>
          </a:xfrm>
          <a:prstGeom prst="rect">
            <a:avLst/>
          </a:prstGeom>
          <a:solidFill>
            <a:schemeClr val="bg1"/>
          </a:solidFill>
          <a:ln w="9525">
            <a:solidFill>
              <a:schemeClr val="tx1"/>
            </a:solidFill>
            <a:miter lim="800000"/>
            <a:headEnd/>
            <a:tailEnd/>
          </a:ln>
        </p:spPr>
        <p:txBody>
          <a:bodyPr wrap="none" anchor="ctr"/>
          <a:lstStyle/>
          <a:p>
            <a:pPr algn="ctr"/>
            <a:r>
              <a:rPr lang="en-US" b="0"/>
              <a:t>machine</a:t>
            </a:r>
          </a:p>
          <a:p>
            <a:pPr algn="ctr"/>
            <a:r>
              <a:rPr lang="en-US" b="0"/>
              <a:t>.config</a:t>
            </a:r>
          </a:p>
        </p:txBody>
      </p:sp>
      <p:cxnSp>
        <p:nvCxnSpPr>
          <p:cNvPr id="44" name="Straight Arrow Connector 43"/>
          <p:cNvCxnSpPr>
            <a:cxnSpLocks noChangeShapeType="1"/>
            <a:stCxn id="16418" idx="2"/>
            <a:endCxn id="16417" idx="0"/>
          </p:cNvCxnSpPr>
          <p:nvPr/>
        </p:nvCxnSpPr>
        <p:spPr bwMode="auto">
          <a:xfrm rot="5400000">
            <a:off x="3070225" y="1622425"/>
            <a:ext cx="854075" cy="625475"/>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
        <p:nvSpPr>
          <p:cNvPr id="16421" name="TextBox 44"/>
          <p:cNvSpPr txBox="1">
            <a:spLocks noChangeArrowheads="1"/>
          </p:cNvSpPr>
          <p:nvPr/>
        </p:nvSpPr>
        <p:spPr bwMode="auto">
          <a:xfrm>
            <a:off x="2339975" y="877888"/>
            <a:ext cx="1047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ASP .Net root</a:t>
            </a:r>
          </a:p>
        </p:txBody>
      </p:sp>
      <p:sp>
        <p:nvSpPr>
          <p:cNvPr id="46" name="Freeform 45"/>
          <p:cNvSpPr>
            <a:spLocks noChangeArrowheads="1"/>
          </p:cNvSpPr>
          <p:nvPr/>
        </p:nvSpPr>
        <p:spPr bwMode="auto">
          <a:xfrm>
            <a:off x="3576638" y="2662238"/>
            <a:ext cx="825500" cy="3138487"/>
          </a:xfrm>
          <a:custGeom>
            <a:avLst/>
            <a:gdLst>
              <a:gd name="T0" fmla="*/ 0 w 824753"/>
              <a:gd name="T1" fmla="*/ 0 h 3137647"/>
              <a:gd name="T2" fmla="*/ 848227 w 824753"/>
              <a:gd name="T3" fmla="*/ 0 h 3137647"/>
              <a:gd name="T4" fmla="*/ 848227 w 824753"/>
              <a:gd name="T5" fmla="*/ 3163800 h 3137647"/>
              <a:gd name="T6" fmla="*/ 0 60000 65536"/>
              <a:gd name="T7" fmla="*/ 0 60000 65536"/>
              <a:gd name="T8" fmla="*/ 0 60000 65536"/>
              <a:gd name="T9" fmla="*/ 0 w 824753"/>
              <a:gd name="T10" fmla="*/ 0 h 3137647"/>
              <a:gd name="T11" fmla="*/ 824753 w 824753"/>
              <a:gd name="T12" fmla="*/ 3137647 h 3137647"/>
            </a:gdLst>
            <a:ahLst/>
            <a:cxnLst>
              <a:cxn ang="T6">
                <a:pos x="T0" y="T1"/>
              </a:cxn>
              <a:cxn ang="T7">
                <a:pos x="T2" y="T3"/>
              </a:cxn>
              <a:cxn ang="T8">
                <a:pos x="T4" y="T5"/>
              </a:cxn>
            </a:cxnLst>
            <a:rect l="T9" t="T10" r="T11" b="T12"/>
            <a:pathLst>
              <a:path w="824753" h="3137647">
                <a:moveTo>
                  <a:pt x="0" y="0"/>
                </a:moveTo>
                <a:lnTo>
                  <a:pt x="824753" y="0"/>
                </a:lnTo>
                <a:lnTo>
                  <a:pt x="824753" y="3137647"/>
                </a:lnTo>
              </a:path>
            </a:pathLst>
          </a:custGeom>
          <a:noFill/>
          <a:ln w="9525" algn="ctr">
            <a:solidFill>
              <a:schemeClr val="tx1"/>
            </a:solidFill>
            <a:prstDash val="lgDash"/>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TextBox 46"/>
          <p:cNvSpPr txBox="1">
            <a:spLocks noChangeArrowheads="1"/>
          </p:cNvSpPr>
          <p:nvPr/>
        </p:nvSpPr>
        <p:spPr bwMode="auto">
          <a:xfrm>
            <a:off x="4013200" y="41910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inherit</a:t>
            </a:r>
          </a:p>
        </p:txBody>
      </p:sp>
      <p:sp>
        <p:nvSpPr>
          <p:cNvPr id="48" name="TextBox 47"/>
          <p:cNvSpPr txBox="1">
            <a:spLocks noChangeArrowheads="1"/>
          </p:cNvSpPr>
          <p:nvPr/>
        </p:nvSpPr>
        <p:spPr bwMode="auto">
          <a:xfrm>
            <a:off x="3200400" y="1644650"/>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inherit</a:t>
            </a:r>
          </a:p>
        </p:txBody>
      </p:sp>
    </p:spTree>
    <p:extLst>
      <p:ext uri="{BB962C8B-B14F-4D97-AF65-F5344CB8AC3E}">
        <p14:creationId xmlns:p14="http://schemas.microsoft.com/office/powerpoint/2010/main" val="2754518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up)">
                                      <p:cBhvr>
                                        <p:cTn id="17" dur="500"/>
                                        <p:tgtEl>
                                          <p:spTgt spid="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nodeType="afterGroup">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right)">
                                      <p:cBhvr>
                                        <p:cTn id="30" dur="500"/>
                                        <p:tgtEl>
                                          <p:spTgt spid="71"/>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4" grpId="0" animBg="1"/>
      <p:bldP spid="46" grpId="0" animBg="1"/>
      <p:bldP spid="47" grpId="0"/>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57375"/>
            <a:ext cx="749617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p:txBody>
          <a:bodyPr/>
          <a:lstStyle/>
          <a:p>
            <a:r>
              <a:rPr lang="en-US" smtClean="0"/>
              <a:t>Using ASP.Net Website Admin Tool</a:t>
            </a:r>
          </a:p>
        </p:txBody>
      </p:sp>
      <p:sp>
        <p:nvSpPr>
          <p:cNvPr id="17412" name="Content Placeholder 2"/>
          <p:cNvSpPr>
            <a:spLocks noGrp="1"/>
          </p:cNvSpPr>
          <p:nvPr>
            <p:ph idx="1"/>
          </p:nvPr>
        </p:nvSpPr>
        <p:spPr>
          <a:xfrm>
            <a:off x="381000" y="1143000"/>
            <a:ext cx="7162800" cy="1524000"/>
          </a:xfrm>
        </p:spPr>
        <p:txBody>
          <a:bodyPr/>
          <a:lstStyle/>
          <a:p>
            <a:r>
              <a:rPr lang="en-US" sz="2400" smtClean="0"/>
              <a:t>In VS, select Website </a:t>
            </a:r>
            <a:r>
              <a:rPr lang="en-US" sz="2400" smtClean="0">
                <a:sym typeface="Wingdings" pitchFamily="2" charset="2"/>
              </a:rPr>
              <a:t> ASP.Net Configuration</a:t>
            </a:r>
            <a:endParaRPr lang="en-US" sz="2400" smtClean="0"/>
          </a:p>
        </p:txBody>
      </p:sp>
      <p:sp>
        <p:nvSpPr>
          <p:cNvPr id="174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29854C-FB93-4ACB-8A3A-9CE55506DD31}" type="slidenum">
              <a:rPr lang="en-US" b="0" smtClean="0">
                <a:solidFill>
                  <a:schemeClr val="tx2"/>
                </a:solidFill>
              </a:rPr>
              <a:pPr/>
              <a:t>19</a:t>
            </a:fld>
            <a:endParaRPr lang="en-US" b="0" smtClean="0">
              <a:solidFill>
                <a:schemeClr val="tx2"/>
              </a:solidFill>
            </a:endParaRPr>
          </a:p>
        </p:txBody>
      </p:sp>
      <p:pic>
        <p:nvPicPr>
          <p:cNvPr id="983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847725"/>
            <a:ext cx="212407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eft Arrow 6"/>
          <p:cNvSpPr>
            <a:spLocks noChangeArrowheads="1"/>
          </p:cNvSpPr>
          <p:nvPr/>
        </p:nvSpPr>
        <p:spPr bwMode="auto">
          <a:xfrm>
            <a:off x="8639175" y="3733800"/>
            <a:ext cx="352425" cy="304800"/>
          </a:xfrm>
          <a:prstGeom prst="lef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3886187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2" presetClass="entr" presetSubtype="2" fill="hold" nodeType="after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wipe(right)">
                                      <p:cBhvr>
                                        <p:cTn id="1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688BEA2-4172-4237-8995-472EE29F4FDE}" type="slidenum">
              <a:rPr lang="en-US" b="0" smtClean="0">
                <a:solidFill>
                  <a:schemeClr val="tx2"/>
                </a:solidFill>
              </a:rPr>
              <a:pPr/>
              <a:t>2</a:t>
            </a:fld>
            <a:endParaRPr lang="en-US" b="0" smtClean="0">
              <a:solidFill>
                <a:schemeClr val="tx2"/>
              </a:solidFill>
            </a:endParaRPr>
          </a:p>
        </p:txBody>
      </p:sp>
      <p:sp>
        <p:nvSpPr>
          <p:cNvPr id="5123" name="Rectangle 2"/>
          <p:cNvSpPr>
            <a:spLocks noGrp="1" noChangeArrowheads="1"/>
          </p:cNvSpPr>
          <p:nvPr>
            <p:ph type="title"/>
          </p:nvPr>
        </p:nvSpPr>
        <p:spPr>
          <a:xfrm>
            <a:off x="1898650" y="152400"/>
            <a:ext cx="7169150" cy="623888"/>
          </a:xfrm>
        </p:spPr>
        <p:txBody>
          <a:bodyPr/>
          <a:lstStyle/>
          <a:p>
            <a:pPr eaLnBrk="1" hangingPunct="1"/>
            <a:r>
              <a:rPr lang="en-US" smtClean="0"/>
              <a:t>Web.config File</a:t>
            </a:r>
          </a:p>
        </p:txBody>
      </p:sp>
      <p:sp>
        <p:nvSpPr>
          <p:cNvPr id="5124" name="Rectangle 3"/>
          <p:cNvSpPr>
            <a:spLocks noGrp="1" noChangeArrowheads="1"/>
          </p:cNvSpPr>
          <p:nvPr>
            <p:ph type="body" idx="1"/>
          </p:nvPr>
        </p:nvSpPr>
        <p:spPr>
          <a:xfrm>
            <a:off x="381000" y="990600"/>
            <a:ext cx="8497888" cy="5638800"/>
          </a:xfrm>
        </p:spPr>
        <p:txBody>
          <a:bodyPr/>
          <a:lstStyle/>
          <a:p>
            <a:pPr marL="465138" indent="-465138" eaLnBrk="1" hangingPunct="1"/>
            <a:r>
              <a:rPr lang="en-US" dirty="0" err="1" smtClean="0"/>
              <a:t>.Net</a:t>
            </a:r>
            <a:r>
              <a:rPr lang="en-US" dirty="0" smtClean="0"/>
              <a:t> supports </a:t>
            </a:r>
            <a:r>
              <a:rPr lang="en-US" dirty="0" smtClean="0">
                <a:latin typeface="MingLiU" pitchFamily="49" charset="-120"/>
                <a:ea typeface="MingLiU" pitchFamily="49" charset="-120"/>
              </a:rPr>
              <a:t>X</a:t>
            </a:r>
            <a:r>
              <a:rPr lang="en-US" dirty="0" smtClean="0"/>
              <a:t>COPY deployment: Install software by simply drag and drop the software folder, uninstall software by deleting the folder;</a:t>
            </a:r>
          </a:p>
          <a:p>
            <a:pPr marL="465138" indent="-465138" eaLnBrk="1" hangingPunct="1"/>
            <a:r>
              <a:rPr lang="en-US" dirty="0" smtClean="0"/>
              <a:t>Keep the text-based configuration file with the application, instead of putting it in the system registry.</a:t>
            </a:r>
          </a:p>
          <a:p>
            <a:pPr marL="465138" indent="-465138" eaLnBrk="1" hangingPunct="1"/>
            <a:r>
              <a:rPr lang="en-US" dirty="0" smtClean="0"/>
              <a:t>Every Web application automatically includes a </a:t>
            </a:r>
            <a:r>
              <a:rPr lang="en-US" dirty="0" err="1" smtClean="0"/>
              <a:t>Web.config</a:t>
            </a:r>
            <a:r>
              <a:rPr lang="en-US" dirty="0" smtClean="0"/>
              <a:t> file;</a:t>
            </a:r>
          </a:p>
          <a:p>
            <a:pPr marL="465138" indent="-465138" eaLnBrk="1" hangingPunct="1"/>
            <a:r>
              <a:rPr lang="en-US" dirty="0" smtClean="0"/>
              <a:t>The file is never locked when the application is running, and it can be edited at any time;</a:t>
            </a:r>
          </a:p>
          <a:p>
            <a:pPr marL="465138" indent="-465138" eaLnBrk="1" hangingPunct="1"/>
            <a:r>
              <a:rPr lang="en-US" dirty="0" smtClean="0"/>
              <a:t>The files is transferrable to other applications: simply copy and paste;</a:t>
            </a:r>
          </a:p>
          <a:p>
            <a:pPr marL="465138" indent="-465138" eaLnBrk="1" hangingPunct="1"/>
            <a:r>
              <a:rPr lang="en-US" dirty="0" smtClean="0"/>
              <a:t>The file is easily readable for both human and machine</a:t>
            </a:r>
          </a:p>
        </p:txBody>
      </p:sp>
    </p:spTree>
    <p:extLst>
      <p:ext uri="{BB962C8B-B14F-4D97-AF65-F5344CB8AC3E}">
        <p14:creationId xmlns:p14="http://schemas.microsoft.com/office/powerpoint/2010/main" val="286787629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068E4F6D-B901-4AAC-B48A-A51B25F667F9}" type="slidenum">
              <a:rPr lang="en-US" smtClean="0"/>
              <a:pPr/>
              <a:t>20</a:t>
            </a:fld>
            <a:endParaRPr lang="en-US" smtClean="0"/>
          </a:p>
        </p:txBody>
      </p:sp>
      <p:sp>
        <p:nvSpPr>
          <p:cNvPr id="4099" name="Rectangle 3"/>
          <p:cNvSpPr>
            <a:spLocks noGrp="1" noChangeArrowheads="1"/>
          </p:cNvSpPr>
          <p:nvPr>
            <p:ph type="title"/>
          </p:nvPr>
        </p:nvSpPr>
        <p:spPr>
          <a:xfrm>
            <a:off x="1447800" y="76200"/>
            <a:ext cx="7620000" cy="623888"/>
          </a:xfrm>
        </p:spPr>
        <p:txBody>
          <a:bodyPr/>
          <a:lstStyle/>
          <a:p>
            <a:pPr eaLnBrk="1" hangingPunct="1"/>
            <a:r>
              <a:rPr lang="en-US" smtClean="0"/>
              <a:t>Outline: Structure of ASP.Net Application</a:t>
            </a:r>
          </a:p>
        </p:txBody>
      </p:sp>
      <p:sp>
        <p:nvSpPr>
          <p:cNvPr id="560132" name="Rectangle 4"/>
          <p:cNvSpPr>
            <a:spLocks noGrp="1" noChangeArrowheads="1"/>
          </p:cNvSpPr>
          <p:nvPr>
            <p:ph type="body" idx="1"/>
          </p:nvPr>
        </p:nvSpPr>
        <p:spPr>
          <a:xfrm>
            <a:off x="762000" y="1066800"/>
            <a:ext cx="8305800" cy="5637213"/>
          </a:xfrm>
        </p:spPr>
        <p:txBody>
          <a:bodyPr/>
          <a:lstStyle/>
          <a:p>
            <a:pPr lvl="1" eaLnBrk="1" hangingPunct="1">
              <a:lnSpc>
                <a:spcPct val="130000"/>
              </a:lnSpc>
              <a:defRPr/>
            </a:pPr>
            <a:r>
              <a:rPr lang="en-US" sz="2400" dirty="0" smtClean="0">
                <a:solidFill>
                  <a:schemeClr val="bg1">
                    <a:lumMod val="50000"/>
                  </a:schemeClr>
                </a:solidFill>
              </a:rPr>
              <a:t>ASPX files containing Web forms</a:t>
            </a:r>
          </a:p>
          <a:p>
            <a:pPr lvl="1" eaLnBrk="1" hangingPunct="1">
              <a:lnSpc>
                <a:spcPct val="130000"/>
              </a:lnSpc>
              <a:defRPr/>
            </a:pPr>
            <a:r>
              <a:rPr lang="en-US" sz="2400" dirty="0" smtClean="0">
                <a:solidFill>
                  <a:schemeClr val="bg1">
                    <a:lumMod val="50000"/>
                  </a:schemeClr>
                </a:solidFill>
              </a:rPr>
              <a:t>ASCX files containing user controls</a:t>
            </a:r>
          </a:p>
          <a:p>
            <a:pPr lvl="1" eaLnBrk="1" hangingPunct="1">
              <a:lnSpc>
                <a:spcPct val="130000"/>
              </a:lnSpc>
              <a:defRPr/>
            </a:pPr>
            <a:r>
              <a:rPr lang="en-US" sz="2400" dirty="0" err="1" smtClean="0">
                <a:solidFill>
                  <a:schemeClr val="bg1">
                    <a:lumMod val="50000"/>
                  </a:schemeClr>
                </a:solidFill>
              </a:rPr>
              <a:t>Web.config</a:t>
            </a:r>
            <a:r>
              <a:rPr lang="en-US" sz="2400" dirty="0" smtClean="0">
                <a:solidFill>
                  <a:schemeClr val="bg1">
                    <a:lumMod val="50000"/>
                  </a:schemeClr>
                </a:solidFill>
              </a:rPr>
              <a:t> files containing configuration settings</a:t>
            </a:r>
          </a:p>
          <a:p>
            <a:pPr lvl="1" eaLnBrk="1" hangingPunct="1">
              <a:lnSpc>
                <a:spcPct val="140000"/>
              </a:lnSpc>
              <a:defRPr/>
            </a:pPr>
            <a:r>
              <a:rPr lang="en-US" b="1" dirty="0" smtClean="0">
                <a:solidFill>
                  <a:schemeClr val="folHlink"/>
                </a:solidFill>
              </a:rPr>
              <a:t>A </a:t>
            </a:r>
            <a:r>
              <a:rPr lang="en-US" b="1" dirty="0" err="1" smtClean="0">
                <a:solidFill>
                  <a:schemeClr val="folHlink"/>
                </a:solidFill>
              </a:rPr>
              <a:t>Global.asax</a:t>
            </a:r>
            <a:r>
              <a:rPr lang="en-US" b="1" dirty="0" smtClean="0">
                <a:solidFill>
                  <a:schemeClr val="folHlink"/>
                </a:solidFill>
              </a:rPr>
              <a:t> file containing </a:t>
            </a:r>
            <a:br>
              <a:rPr lang="en-US" b="1" dirty="0" smtClean="0">
                <a:solidFill>
                  <a:schemeClr val="folHlink"/>
                </a:solidFill>
              </a:rPr>
            </a:br>
            <a:r>
              <a:rPr lang="en-US" b="1" dirty="0" smtClean="0">
                <a:solidFill>
                  <a:schemeClr val="folHlink"/>
                </a:solidFill>
              </a:rPr>
              <a:t>global application elements</a:t>
            </a:r>
          </a:p>
          <a:p>
            <a:pPr lvl="1" eaLnBrk="1" hangingPunct="1">
              <a:lnSpc>
                <a:spcPct val="140000"/>
              </a:lnSpc>
              <a:defRPr/>
            </a:pPr>
            <a:r>
              <a:rPr lang="en-US" b="1" dirty="0">
                <a:solidFill>
                  <a:schemeClr val="folHlink"/>
                </a:solidFill>
              </a:rPr>
              <a:t>DLL (dynamic link library) files containing custom types employed by the </a:t>
            </a:r>
            <a:r>
              <a:rPr lang="en-US" b="1" dirty="0" smtClean="0">
                <a:solidFill>
                  <a:schemeClr val="folHlink"/>
                </a:solidFill>
              </a:rPr>
              <a:t>application</a:t>
            </a:r>
          </a:p>
          <a:p>
            <a:pPr lvl="1" eaLnBrk="1" hangingPunct="1">
              <a:lnSpc>
                <a:spcPct val="140000"/>
              </a:lnSpc>
              <a:defRPr/>
            </a:pPr>
            <a:r>
              <a:rPr lang="en-US" b="1" dirty="0" smtClean="0">
                <a:solidFill>
                  <a:schemeClr val="folHlink"/>
                </a:solidFill>
              </a:rPr>
              <a:t>Cookies</a:t>
            </a:r>
          </a:p>
          <a:p>
            <a:pPr lvl="1" eaLnBrk="1" hangingPunct="1">
              <a:lnSpc>
                <a:spcPct val="140000"/>
              </a:lnSpc>
              <a:defRPr/>
            </a:pPr>
            <a:r>
              <a:rPr lang="en-US" sz="2400" dirty="0"/>
              <a:t>Session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withEffect">
                                  <p:stCondLst>
                                    <p:cond delay="0"/>
                                  </p:stCondLst>
                                  <p:childTnLst>
                                    <p:animScale>
                                      <p:cBhvr>
                                        <p:cTn id="6" dur="2000" fill="hold"/>
                                        <p:tgtEl>
                                          <p:spTgt spid="560132">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2624F3BF-3600-4212-A12F-A844151DB99C}" type="slidenum">
              <a:rPr lang="en-US" smtClean="0"/>
              <a:pPr/>
              <a:t>21</a:t>
            </a:fld>
            <a:endParaRPr lang="en-US" smtClean="0"/>
          </a:p>
        </p:txBody>
      </p:sp>
      <p:sp>
        <p:nvSpPr>
          <p:cNvPr id="5123" name="Rectangle 2"/>
          <p:cNvSpPr>
            <a:spLocks noGrp="1" noChangeArrowheads="1"/>
          </p:cNvSpPr>
          <p:nvPr>
            <p:ph type="title"/>
          </p:nvPr>
        </p:nvSpPr>
        <p:spPr>
          <a:xfrm>
            <a:off x="1898650" y="152400"/>
            <a:ext cx="7169150" cy="623888"/>
          </a:xfrm>
        </p:spPr>
        <p:txBody>
          <a:bodyPr/>
          <a:lstStyle/>
          <a:p>
            <a:pPr eaLnBrk="1" hangingPunct="1"/>
            <a:r>
              <a:rPr lang="en-US" sz="3600" b="0" smtClean="0">
                <a:solidFill>
                  <a:schemeClr val="folHlink"/>
                </a:solidFill>
              </a:rPr>
              <a:t>Global.asax File</a:t>
            </a:r>
          </a:p>
        </p:txBody>
      </p:sp>
      <p:sp>
        <p:nvSpPr>
          <p:cNvPr id="5124" name="Rectangle 3"/>
          <p:cNvSpPr>
            <a:spLocks noGrp="1" noChangeArrowheads="1"/>
          </p:cNvSpPr>
          <p:nvPr>
            <p:ph type="body" idx="1"/>
          </p:nvPr>
        </p:nvSpPr>
        <p:spPr>
          <a:xfrm>
            <a:off x="457200" y="1066800"/>
            <a:ext cx="8497888" cy="5410200"/>
          </a:xfrm>
        </p:spPr>
        <p:txBody>
          <a:bodyPr/>
          <a:lstStyle/>
          <a:p>
            <a:pPr marL="465138" indent="-465138" eaLnBrk="1" hangingPunct="1">
              <a:lnSpc>
                <a:spcPct val="90000"/>
              </a:lnSpc>
              <a:buFont typeface="Wingdings" pitchFamily="2" charset="2"/>
              <a:buNone/>
            </a:pPr>
            <a:r>
              <a:rPr lang="en-US" smtClean="0"/>
              <a:t>	Global.asax is a text file that houses global directives,  application-level event handlers, declarations that apply to all parts of the application, and other global application elements. </a:t>
            </a:r>
          </a:p>
          <a:p>
            <a:pPr marL="465138" indent="-465138" eaLnBrk="1" hangingPunct="1">
              <a:lnSpc>
                <a:spcPct val="90000"/>
              </a:lnSpc>
            </a:pPr>
            <a:r>
              <a:rPr lang="en-US" smtClean="0"/>
              <a:t>Global directives</a:t>
            </a:r>
          </a:p>
          <a:p>
            <a:pPr marL="881063" lvl="1" indent="-301625" eaLnBrk="1" hangingPunct="1">
              <a:lnSpc>
                <a:spcPct val="90000"/>
              </a:lnSpc>
            </a:pPr>
            <a:r>
              <a:rPr lang="en-US" smtClean="0"/>
              <a:t>@ </a:t>
            </a:r>
            <a:r>
              <a:rPr lang="en-US" i="1" smtClean="0"/>
              <a:t>Application </a:t>
            </a:r>
            <a:r>
              <a:rPr lang="en-US" smtClean="0"/>
              <a:t>directives</a:t>
            </a:r>
          </a:p>
          <a:p>
            <a:pPr marL="881063" lvl="1" indent="-301625" eaLnBrk="1" hangingPunct="1">
              <a:lnSpc>
                <a:spcPct val="90000"/>
              </a:lnSpc>
            </a:pPr>
            <a:r>
              <a:rPr lang="en-US" smtClean="0"/>
              <a:t>@ </a:t>
            </a:r>
            <a:r>
              <a:rPr lang="en-US" i="1" smtClean="0"/>
              <a:t>Import </a:t>
            </a:r>
            <a:r>
              <a:rPr lang="en-US" smtClean="0"/>
              <a:t>directives</a:t>
            </a:r>
          </a:p>
          <a:p>
            <a:pPr marL="881063" lvl="1" indent="-301625" eaLnBrk="1" hangingPunct="1">
              <a:lnSpc>
                <a:spcPct val="90000"/>
              </a:lnSpc>
            </a:pPr>
            <a:r>
              <a:rPr lang="en-US" smtClean="0"/>
              <a:t>@ </a:t>
            </a:r>
            <a:r>
              <a:rPr lang="en-US" i="1" smtClean="0"/>
              <a:t>Assembly </a:t>
            </a:r>
            <a:r>
              <a:rPr lang="en-US" smtClean="0"/>
              <a:t>directives</a:t>
            </a:r>
          </a:p>
          <a:p>
            <a:pPr marL="465138" indent="-465138" eaLnBrk="1" hangingPunct="1">
              <a:lnSpc>
                <a:spcPct val="90000"/>
              </a:lnSpc>
            </a:pPr>
            <a:r>
              <a:rPr lang="en-US" smtClean="0"/>
              <a:t>Global event handlers: particularly important and are the main reason why developers include Global.asax files in their applications</a:t>
            </a:r>
          </a:p>
          <a:p>
            <a:pPr marL="465138" indent="-465138" eaLnBrk="1" hangingPunct="1">
              <a:lnSpc>
                <a:spcPct val="90000"/>
              </a:lnSpc>
            </a:pPr>
            <a:r>
              <a:rPr lang="en-US" smtClean="0"/>
              <a:t>Global objects (variables)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EAEDC3A0-1D6F-407D-994D-E445091BC63E}" type="slidenum">
              <a:rPr lang="en-US" smtClean="0"/>
              <a:pPr/>
              <a:t>22</a:t>
            </a:fld>
            <a:endParaRPr lang="en-US" smtClean="0"/>
          </a:p>
        </p:txBody>
      </p:sp>
      <p:sp>
        <p:nvSpPr>
          <p:cNvPr id="6147" name="Rectangle 2"/>
          <p:cNvSpPr>
            <a:spLocks noGrp="1" noChangeArrowheads="1"/>
          </p:cNvSpPr>
          <p:nvPr>
            <p:ph type="title"/>
          </p:nvPr>
        </p:nvSpPr>
        <p:spPr>
          <a:xfrm>
            <a:off x="1371600" y="152400"/>
            <a:ext cx="7696200" cy="623888"/>
          </a:xfrm>
        </p:spPr>
        <p:txBody>
          <a:bodyPr/>
          <a:lstStyle/>
          <a:p>
            <a:pPr eaLnBrk="1" hangingPunct="1"/>
            <a:r>
              <a:rPr lang="en-US" sz="3600" b="0" i="1" smtClean="0">
                <a:solidFill>
                  <a:schemeClr val="folHlink"/>
                </a:solidFill>
              </a:rPr>
              <a:t>@ Application</a:t>
            </a:r>
            <a:r>
              <a:rPr lang="en-US" sz="3600" b="0" smtClean="0">
                <a:solidFill>
                  <a:schemeClr val="folHlink"/>
                </a:solidFill>
              </a:rPr>
              <a:t> Directives in Global.asax</a:t>
            </a:r>
          </a:p>
        </p:txBody>
      </p:sp>
      <p:sp>
        <p:nvSpPr>
          <p:cNvPr id="6148" name="Rectangle 3"/>
          <p:cNvSpPr>
            <a:spLocks noGrp="1" noChangeArrowheads="1"/>
          </p:cNvSpPr>
          <p:nvPr>
            <p:ph type="body" idx="1"/>
          </p:nvPr>
        </p:nvSpPr>
        <p:spPr>
          <a:xfrm>
            <a:off x="457200" y="990600"/>
            <a:ext cx="8497888" cy="2895600"/>
          </a:xfrm>
        </p:spPr>
        <p:txBody>
          <a:bodyPr/>
          <a:lstStyle/>
          <a:p>
            <a:pPr marL="465138" indent="-465138" eaLnBrk="1" hangingPunct="1"/>
            <a:r>
              <a:rPr lang="en-US" i="1" smtClean="0"/>
              <a:t>@ Application </a:t>
            </a:r>
            <a:r>
              <a:rPr lang="en-US" smtClean="0"/>
              <a:t>directives serve two purposes: </a:t>
            </a:r>
          </a:p>
          <a:p>
            <a:pPr marL="881063" lvl="1" indent="-301625" eaLnBrk="1" hangingPunct="1"/>
            <a:r>
              <a:rPr lang="en-US" smtClean="0"/>
              <a:t>Enable developers to add descriptive text (comments) to applications, and </a:t>
            </a:r>
          </a:p>
          <a:p>
            <a:pPr marL="881063" lvl="1" indent="-301625" eaLnBrk="1" hangingPunct="1"/>
            <a:r>
              <a:rPr lang="en-US" smtClean="0"/>
              <a:t>Facilitate programming in Global.asax files. </a:t>
            </a:r>
          </a:p>
        </p:txBody>
      </p:sp>
      <p:sp>
        <p:nvSpPr>
          <p:cNvPr id="6149" name="Text Box 4"/>
          <p:cNvSpPr txBox="1">
            <a:spLocks noChangeArrowheads="1"/>
          </p:cNvSpPr>
          <p:nvPr/>
        </p:nvSpPr>
        <p:spPr bwMode="auto">
          <a:xfrm>
            <a:off x="457200" y="3846513"/>
            <a:ext cx="8683625" cy="641350"/>
          </a:xfrm>
          <a:prstGeom prst="rect">
            <a:avLst/>
          </a:prstGeom>
          <a:noFill/>
          <a:ln w="9525">
            <a:noFill/>
            <a:miter lim="800000"/>
            <a:headEnd/>
            <a:tailEnd/>
          </a:ln>
        </p:spPr>
        <p:txBody>
          <a:bodyPr>
            <a:spAutoFit/>
          </a:bodyPr>
          <a:lstStyle/>
          <a:p>
            <a:endParaRPr lang="en-US">
              <a:latin typeface="Arial" charset="0"/>
            </a:endParaRPr>
          </a:p>
          <a:p>
            <a:endParaRPr lang="en-US">
              <a:latin typeface="Arial" charset="0"/>
            </a:endParaRPr>
          </a:p>
        </p:txBody>
      </p:sp>
      <p:sp>
        <p:nvSpPr>
          <p:cNvPr id="6150" name="Text Box 5"/>
          <p:cNvSpPr txBox="1">
            <a:spLocks noChangeArrowheads="1"/>
          </p:cNvSpPr>
          <p:nvPr/>
        </p:nvSpPr>
        <p:spPr bwMode="auto">
          <a:xfrm>
            <a:off x="228600" y="3276600"/>
            <a:ext cx="8726488" cy="3140075"/>
          </a:xfrm>
          <a:prstGeom prst="rect">
            <a:avLst/>
          </a:prstGeom>
          <a:noFill/>
          <a:ln w="9525">
            <a:noFill/>
            <a:miter lim="800000"/>
            <a:headEnd/>
            <a:tailEnd/>
          </a:ln>
        </p:spPr>
        <p:txBody>
          <a:bodyPr>
            <a:spAutoFit/>
          </a:bodyPr>
          <a:lstStyle/>
          <a:p>
            <a:pPr>
              <a:lnSpc>
                <a:spcPct val="110000"/>
              </a:lnSpc>
              <a:tabLst>
                <a:tab pos="457200" algn="l"/>
                <a:tab pos="914400" algn="l"/>
                <a:tab pos="1371600" algn="l"/>
                <a:tab pos="1828800" algn="l"/>
              </a:tabLst>
            </a:pPr>
            <a:r>
              <a:rPr lang="en-US" b="0">
                <a:latin typeface="Arial" charset="0"/>
              </a:rPr>
              <a:t>&lt;%</a:t>
            </a:r>
            <a:r>
              <a:rPr lang="en-US" b="0">
                <a:solidFill>
                  <a:schemeClr val="folHlink"/>
                </a:solidFill>
                <a:latin typeface="Arial" charset="0"/>
              </a:rPr>
              <a:t>@ Application</a:t>
            </a:r>
            <a:r>
              <a:rPr lang="en-US" b="0">
                <a:latin typeface="Arial" charset="0"/>
              </a:rPr>
              <a:t> Description = “MY ASP.NET Application with Global Directives” %&gt;</a:t>
            </a:r>
          </a:p>
          <a:p>
            <a:pPr>
              <a:lnSpc>
                <a:spcPct val="110000"/>
              </a:lnSpc>
              <a:tabLst>
                <a:tab pos="457200" algn="l"/>
                <a:tab pos="914400" algn="l"/>
                <a:tab pos="1371600" algn="l"/>
                <a:tab pos="1828800" algn="l"/>
              </a:tabLst>
            </a:pPr>
            <a:r>
              <a:rPr lang="en-US" b="0">
                <a:latin typeface="Arial" charset="0"/>
              </a:rPr>
              <a:t>&lt;%</a:t>
            </a:r>
            <a:r>
              <a:rPr lang="en-US" b="0">
                <a:solidFill>
                  <a:schemeClr val="folHlink"/>
                </a:solidFill>
                <a:latin typeface="Arial" charset="0"/>
              </a:rPr>
              <a:t>@ Import </a:t>
            </a:r>
            <a:r>
              <a:rPr lang="en-US" b="0">
                <a:latin typeface="Arial" charset="0"/>
              </a:rPr>
              <a:t>Namespace= “System.Data” %&gt;</a:t>
            </a:r>
          </a:p>
          <a:p>
            <a:pPr>
              <a:lnSpc>
                <a:spcPct val="110000"/>
              </a:lnSpc>
              <a:tabLst>
                <a:tab pos="457200" algn="l"/>
                <a:tab pos="914400" algn="l"/>
                <a:tab pos="1371600" algn="l"/>
                <a:tab pos="1828800" algn="l"/>
              </a:tabLst>
            </a:pPr>
            <a:r>
              <a:rPr lang="en-US" b="0">
                <a:latin typeface="Arial" charset="0"/>
              </a:rPr>
              <a:t>&lt;script language=“C#” runat=“server”&gt;</a:t>
            </a:r>
          </a:p>
          <a:p>
            <a:pPr>
              <a:lnSpc>
                <a:spcPct val="110000"/>
              </a:lnSpc>
              <a:tabLst>
                <a:tab pos="457200" algn="l"/>
                <a:tab pos="914400" algn="l"/>
                <a:tab pos="1371600" algn="l"/>
                <a:tab pos="1828800" algn="l"/>
              </a:tabLst>
            </a:pPr>
            <a:r>
              <a:rPr lang="en-US" b="0">
                <a:latin typeface="Arial" charset="0"/>
              </a:rPr>
              <a:t>	void Application_Start ()</a:t>
            </a:r>
          </a:p>
          <a:p>
            <a:pPr>
              <a:lnSpc>
                <a:spcPct val="110000"/>
              </a:lnSpc>
              <a:tabLst>
                <a:tab pos="457200" algn="l"/>
                <a:tab pos="914400" algn="l"/>
                <a:tab pos="1371600" algn="l"/>
                <a:tab pos="1828800" algn="l"/>
              </a:tabLst>
            </a:pPr>
            <a:r>
              <a:rPr lang="en-US" b="0">
                <a:latin typeface="Arial" charset="0"/>
              </a:rPr>
              <a:t>	{</a:t>
            </a:r>
          </a:p>
          <a:p>
            <a:pPr>
              <a:lnSpc>
                <a:spcPct val="110000"/>
              </a:lnSpc>
              <a:tabLst>
                <a:tab pos="457200" algn="l"/>
                <a:tab pos="914400" algn="l"/>
                <a:tab pos="1371600" algn="l"/>
                <a:tab pos="1828800" algn="l"/>
              </a:tabLst>
            </a:pPr>
            <a:r>
              <a:rPr lang="en-US" b="0">
                <a:latin typeface="Arial" charset="0"/>
              </a:rPr>
              <a:t>		DataSet ds = new DataSet ();</a:t>
            </a:r>
          </a:p>
          <a:p>
            <a:pPr>
              <a:lnSpc>
                <a:spcPct val="110000"/>
              </a:lnSpc>
              <a:tabLst>
                <a:tab pos="457200" algn="l"/>
                <a:tab pos="914400" algn="l"/>
                <a:tab pos="1371600" algn="l"/>
                <a:tab pos="1828800" algn="l"/>
              </a:tabLst>
            </a:pPr>
            <a:r>
              <a:rPr lang="en-US" b="0">
                <a:latin typeface="Arial" charset="0"/>
              </a:rPr>
              <a:t>		ds.ReadXml (Server.MapPath (“GlobalData.xml”)); 	</a:t>
            </a:r>
          </a:p>
          <a:p>
            <a:pPr>
              <a:lnSpc>
                <a:spcPct val="110000"/>
              </a:lnSpc>
              <a:tabLst>
                <a:tab pos="457200" algn="l"/>
                <a:tab pos="914400" algn="l"/>
                <a:tab pos="1371600" algn="l"/>
                <a:tab pos="1828800" algn="l"/>
              </a:tabLst>
            </a:pPr>
            <a:r>
              <a:rPr lang="en-US" b="0">
                <a:latin typeface="Arial" charset="0"/>
              </a:rPr>
              <a:t>		Application[“GlobalData”] = ds;</a:t>
            </a:r>
          </a:p>
          <a:p>
            <a:pPr>
              <a:lnSpc>
                <a:spcPct val="110000"/>
              </a:lnSpc>
              <a:tabLst>
                <a:tab pos="457200" algn="l"/>
                <a:tab pos="914400" algn="l"/>
                <a:tab pos="1371600" algn="l"/>
                <a:tab pos="1828800" algn="l"/>
              </a:tabLst>
            </a:pPr>
            <a:r>
              <a:rPr lang="en-US" b="0">
                <a:latin typeface="Arial" charset="0"/>
              </a:rPr>
              <a:t>	}</a:t>
            </a:r>
          </a:p>
          <a:p>
            <a:pPr>
              <a:lnSpc>
                <a:spcPct val="110000"/>
              </a:lnSpc>
              <a:tabLst>
                <a:tab pos="457200" algn="l"/>
                <a:tab pos="914400" algn="l"/>
                <a:tab pos="1371600" algn="l"/>
                <a:tab pos="1828800" algn="l"/>
              </a:tabLst>
            </a:pPr>
            <a:r>
              <a:rPr lang="en-US" b="0">
                <a:latin typeface="Arial" charset="0"/>
              </a:rPr>
              <a:t>&lt;/script&gt;</a:t>
            </a:r>
          </a:p>
        </p:txBody>
      </p:sp>
      <p:sp>
        <p:nvSpPr>
          <p:cNvPr id="562182" name="AutoShape 6"/>
          <p:cNvSpPr>
            <a:spLocks noChangeArrowheads="1"/>
          </p:cNvSpPr>
          <p:nvPr/>
        </p:nvSpPr>
        <p:spPr bwMode="auto">
          <a:xfrm>
            <a:off x="6705600" y="4267200"/>
            <a:ext cx="2438400" cy="2117725"/>
          </a:xfrm>
          <a:prstGeom prst="cloudCallout">
            <a:avLst>
              <a:gd name="adj1" fmla="val -75000"/>
              <a:gd name="adj2" fmla="val -31185"/>
            </a:avLst>
          </a:prstGeom>
          <a:solidFill>
            <a:schemeClr val="accent1"/>
          </a:solidFill>
          <a:ln w="9525">
            <a:solidFill>
              <a:schemeClr val="tx1"/>
            </a:solidFill>
            <a:round/>
            <a:headEnd/>
            <a:tailEnd/>
          </a:ln>
        </p:spPr>
        <p:txBody>
          <a:bodyPr/>
          <a:lstStyle/>
          <a:p>
            <a:pPr algn="ctr"/>
            <a:r>
              <a:rPr lang="en-US" b="0"/>
              <a:t>This code will be compiled at runtime:</a:t>
            </a:r>
          </a:p>
          <a:p>
            <a:pPr algn="ctr"/>
            <a:r>
              <a:rPr lang="en-US" b="0"/>
              <a:t>Pro: flexibility</a:t>
            </a:r>
          </a:p>
          <a:p>
            <a:pPr algn="ctr"/>
            <a:r>
              <a:rPr lang="en-US" b="0"/>
              <a:t>Con: cold start</a:t>
            </a:r>
          </a:p>
        </p:txBody>
      </p:sp>
      <p:sp>
        <p:nvSpPr>
          <p:cNvPr id="6152" name="Rectangular Callout 1"/>
          <p:cNvSpPr>
            <a:spLocks noChangeArrowheads="1"/>
          </p:cNvSpPr>
          <p:nvPr/>
        </p:nvSpPr>
        <p:spPr bwMode="auto">
          <a:xfrm>
            <a:off x="5562600" y="3657600"/>
            <a:ext cx="1828800" cy="420688"/>
          </a:xfrm>
          <a:prstGeom prst="wedgeRectCallout">
            <a:avLst>
              <a:gd name="adj1" fmla="val -110394"/>
              <a:gd name="adj2" fmla="val 769"/>
            </a:avLst>
          </a:prstGeom>
          <a:solidFill>
            <a:srgbClr val="FFFFCC"/>
          </a:solidFill>
          <a:ln w="9525" algn="ctr">
            <a:solidFill>
              <a:schemeClr val="tx1"/>
            </a:solidFill>
            <a:round/>
            <a:headEnd/>
            <a:tailEnd/>
          </a:ln>
        </p:spPr>
        <p:txBody>
          <a:bodyPr/>
          <a:lstStyle/>
          <a:p>
            <a:r>
              <a:rPr lang="en-US" b="0"/>
              <a:t>Support DataSet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62182"/>
                                        </p:tgtEl>
                                        <p:attrNameLst>
                                          <p:attrName>style.visibility</p:attrName>
                                        </p:attrNameLst>
                                      </p:cBhvr>
                                      <p:to>
                                        <p:strVal val="visible"/>
                                      </p:to>
                                    </p:set>
                                    <p:anim calcmode="lin" valueType="num">
                                      <p:cBhvr>
                                        <p:cTn id="7" dur="1000" fill="hold"/>
                                        <p:tgtEl>
                                          <p:spTgt spid="562182"/>
                                        </p:tgtEl>
                                        <p:attrNameLst>
                                          <p:attrName>ppt_w</p:attrName>
                                        </p:attrNameLst>
                                      </p:cBhvr>
                                      <p:tavLst>
                                        <p:tav tm="0">
                                          <p:val>
                                            <p:fltVal val="0"/>
                                          </p:val>
                                        </p:tav>
                                        <p:tav tm="100000">
                                          <p:val>
                                            <p:strVal val="#ppt_w"/>
                                          </p:val>
                                        </p:tav>
                                      </p:tavLst>
                                    </p:anim>
                                    <p:anim calcmode="lin" valueType="num">
                                      <p:cBhvr>
                                        <p:cTn id="8" dur="1000" fill="hold"/>
                                        <p:tgtEl>
                                          <p:spTgt spid="562182"/>
                                        </p:tgtEl>
                                        <p:attrNameLst>
                                          <p:attrName>ppt_h</p:attrName>
                                        </p:attrNameLst>
                                      </p:cBhvr>
                                      <p:tavLst>
                                        <p:tav tm="0">
                                          <p:val>
                                            <p:fltVal val="0"/>
                                          </p:val>
                                        </p:tav>
                                        <p:tav tm="100000">
                                          <p:val>
                                            <p:strVal val="#ppt_h"/>
                                          </p:val>
                                        </p:tav>
                                      </p:tavLst>
                                    </p:anim>
                                    <p:anim calcmode="lin" valueType="num">
                                      <p:cBhvr>
                                        <p:cTn id="9" dur="1000" fill="hold"/>
                                        <p:tgtEl>
                                          <p:spTgt spid="562182"/>
                                        </p:tgtEl>
                                        <p:attrNameLst>
                                          <p:attrName>style.rotation</p:attrName>
                                        </p:attrNameLst>
                                      </p:cBhvr>
                                      <p:tavLst>
                                        <p:tav tm="0">
                                          <p:val>
                                            <p:fltVal val="90"/>
                                          </p:val>
                                        </p:tav>
                                        <p:tav tm="100000">
                                          <p:val>
                                            <p:fltVal val="0"/>
                                          </p:val>
                                        </p:tav>
                                      </p:tavLst>
                                    </p:anim>
                                    <p:animEffect transition="in" filter="fade">
                                      <p:cBhvr>
                                        <p:cTn id="10" dur="1000"/>
                                        <p:tgtEl>
                                          <p:spTgt spid="562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F68A7C63-57C0-4F01-98E8-5615BC3E29F3}" type="slidenum">
              <a:rPr lang="en-US" smtClean="0"/>
              <a:pPr/>
              <a:t>23</a:t>
            </a:fld>
            <a:endParaRPr lang="en-US" smtClean="0"/>
          </a:p>
        </p:txBody>
      </p:sp>
      <p:sp>
        <p:nvSpPr>
          <p:cNvPr id="7171" name="Rectangle 2"/>
          <p:cNvSpPr>
            <a:spLocks noGrp="1" noChangeArrowheads="1"/>
          </p:cNvSpPr>
          <p:nvPr>
            <p:ph type="title"/>
          </p:nvPr>
        </p:nvSpPr>
        <p:spPr>
          <a:xfrm>
            <a:off x="1371600" y="152400"/>
            <a:ext cx="7696200" cy="623888"/>
          </a:xfrm>
        </p:spPr>
        <p:txBody>
          <a:bodyPr/>
          <a:lstStyle/>
          <a:p>
            <a:pPr eaLnBrk="1" hangingPunct="1"/>
            <a:r>
              <a:rPr lang="en-US" sz="3600" b="0" i="1" smtClean="0">
                <a:solidFill>
                  <a:schemeClr val="folHlink"/>
                </a:solidFill>
              </a:rPr>
              <a:t>@ Application</a:t>
            </a:r>
            <a:r>
              <a:rPr lang="en-US" sz="3600" b="0" smtClean="0">
                <a:solidFill>
                  <a:schemeClr val="folHlink"/>
                </a:solidFill>
              </a:rPr>
              <a:t> Directives in Global.asax</a:t>
            </a:r>
          </a:p>
        </p:txBody>
      </p:sp>
      <p:sp>
        <p:nvSpPr>
          <p:cNvPr id="7172" name="Rectangle 3"/>
          <p:cNvSpPr>
            <a:spLocks noGrp="1" noChangeArrowheads="1"/>
          </p:cNvSpPr>
          <p:nvPr>
            <p:ph type="body" idx="1"/>
          </p:nvPr>
        </p:nvSpPr>
        <p:spPr>
          <a:xfrm>
            <a:off x="228600" y="1066800"/>
            <a:ext cx="8497888" cy="838200"/>
          </a:xfrm>
        </p:spPr>
        <p:txBody>
          <a:bodyPr/>
          <a:lstStyle/>
          <a:p>
            <a:pPr marL="465138" indent="-465138" eaLnBrk="1" hangingPunct="1"/>
            <a:r>
              <a:rPr lang="en-US" sz="2400" smtClean="0"/>
              <a:t>Write the code as a C# program (.cs) and pre-compile the code into .DLL file, e.g., MyStarter.dll  </a:t>
            </a:r>
          </a:p>
        </p:txBody>
      </p:sp>
      <p:sp>
        <p:nvSpPr>
          <p:cNvPr id="7173" name="Text Box 4"/>
          <p:cNvSpPr txBox="1">
            <a:spLocks noChangeArrowheads="1"/>
          </p:cNvSpPr>
          <p:nvPr/>
        </p:nvSpPr>
        <p:spPr bwMode="auto">
          <a:xfrm>
            <a:off x="457200" y="3998913"/>
            <a:ext cx="8683625" cy="641350"/>
          </a:xfrm>
          <a:prstGeom prst="rect">
            <a:avLst/>
          </a:prstGeom>
          <a:noFill/>
          <a:ln w="9525">
            <a:noFill/>
            <a:miter lim="800000"/>
            <a:headEnd/>
            <a:tailEnd/>
          </a:ln>
        </p:spPr>
        <p:txBody>
          <a:bodyPr>
            <a:spAutoFit/>
          </a:bodyPr>
          <a:lstStyle/>
          <a:p>
            <a:endParaRPr lang="en-US">
              <a:latin typeface="Arial" charset="0"/>
            </a:endParaRPr>
          </a:p>
          <a:p>
            <a:endParaRPr lang="en-US">
              <a:latin typeface="Arial" charset="0"/>
            </a:endParaRPr>
          </a:p>
        </p:txBody>
      </p:sp>
      <p:sp>
        <p:nvSpPr>
          <p:cNvPr id="7174" name="Text Box 5"/>
          <p:cNvSpPr txBox="1">
            <a:spLocks noChangeArrowheads="1"/>
          </p:cNvSpPr>
          <p:nvPr/>
        </p:nvSpPr>
        <p:spPr bwMode="auto">
          <a:xfrm>
            <a:off x="762000" y="1928813"/>
            <a:ext cx="7178675" cy="3328987"/>
          </a:xfrm>
          <a:prstGeom prst="rect">
            <a:avLst/>
          </a:prstGeom>
          <a:noFill/>
          <a:ln w="9525">
            <a:solidFill>
              <a:schemeClr val="tx1"/>
            </a:solidFill>
            <a:miter lim="800000"/>
            <a:headEnd/>
            <a:tailEnd/>
          </a:ln>
        </p:spPr>
        <p:txBody>
          <a:bodyPr>
            <a:spAutoFit/>
          </a:bodyPr>
          <a:lstStyle/>
          <a:p>
            <a:pPr>
              <a:tabLst>
                <a:tab pos="457200" algn="l"/>
                <a:tab pos="914400" algn="l"/>
                <a:tab pos="1371600" algn="l"/>
                <a:tab pos="1828800" algn="l"/>
              </a:tabLst>
            </a:pPr>
            <a:r>
              <a:rPr lang="en-US" b="0">
                <a:latin typeface="Arial" charset="0"/>
              </a:rPr>
              <a:t>using System.Web;</a:t>
            </a:r>
          </a:p>
          <a:p>
            <a:pPr>
              <a:tabLst>
                <a:tab pos="457200" algn="l"/>
                <a:tab pos="914400" algn="l"/>
                <a:tab pos="1371600" algn="l"/>
                <a:tab pos="1828800" algn="l"/>
              </a:tabLst>
            </a:pPr>
            <a:r>
              <a:rPr lang="en-US" b="0">
                <a:solidFill>
                  <a:srgbClr val="0000FF"/>
                </a:solidFill>
                <a:latin typeface="Arial" charset="0"/>
              </a:rPr>
              <a:t>using System.Data;</a:t>
            </a:r>
          </a:p>
          <a:p>
            <a:pPr>
              <a:tabLst>
                <a:tab pos="457200" algn="l"/>
                <a:tab pos="914400" algn="l"/>
                <a:tab pos="1371600" algn="l"/>
                <a:tab pos="1828800" algn="l"/>
              </a:tabLst>
            </a:pPr>
            <a:r>
              <a:rPr lang="en-US" b="0">
                <a:latin typeface="Arial" charset="0"/>
              </a:rPr>
              <a:t>public class MyStarter : HttpApplication</a:t>
            </a:r>
          </a:p>
          <a:p>
            <a:pPr>
              <a:lnSpc>
                <a:spcPct val="110000"/>
              </a:lnSpc>
              <a:tabLst>
                <a:tab pos="457200" algn="l"/>
                <a:tab pos="914400" algn="l"/>
                <a:tab pos="1371600" algn="l"/>
                <a:tab pos="1828800" algn="l"/>
              </a:tabLst>
            </a:pPr>
            <a:r>
              <a:rPr lang="en-US" b="0">
                <a:latin typeface="Arial" charset="0"/>
              </a:rPr>
              <a:t>{</a:t>
            </a:r>
          </a:p>
          <a:p>
            <a:pPr>
              <a:lnSpc>
                <a:spcPct val="110000"/>
              </a:lnSpc>
              <a:tabLst>
                <a:tab pos="457200" algn="l"/>
                <a:tab pos="914400" algn="l"/>
                <a:tab pos="1371600" algn="l"/>
                <a:tab pos="1828800" algn="l"/>
              </a:tabLst>
            </a:pPr>
            <a:r>
              <a:rPr lang="en-US" b="0">
                <a:latin typeface="Arial" charset="0"/>
              </a:rPr>
              <a:t>	void Application_Start ()</a:t>
            </a:r>
          </a:p>
          <a:p>
            <a:pPr>
              <a:lnSpc>
                <a:spcPct val="110000"/>
              </a:lnSpc>
              <a:tabLst>
                <a:tab pos="457200" algn="l"/>
                <a:tab pos="914400" algn="l"/>
                <a:tab pos="1371600" algn="l"/>
                <a:tab pos="1828800" algn="l"/>
              </a:tabLst>
            </a:pPr>
            <a:r>
              <a:rPr lang="en-US" b="0">
                <a:latin typeface="Arial" charset="0"/>
              </a:rPr>
              <a:t>	{</a:t>
            </a:r>
          </a:p>
          <a:p>
            <a:pPr>
              <a:lnSpc>
                <a:spcPct val="110000"/>
              </a:lnSpc>
              <a:tabLst>
                <a:tab pos="457200" algn="l"/>
                <a:tab pos="914400" algn="l"/>
                <a:tab pos="1371600" algn="l"/>
                <a:tab pos="1828800" algn="l"/>
              </a:tabLst>
            </a:pPr>
            <a:r>
              <a:rPr lang="en-US" b="0">
                <a:latin typeface="Arial" charset="0"/>
              </a:rPr>
              <a:t>		DataSet ds = new DataSet ();</a:t>
            </a:r>
          </a:p>
          <a:p>
            <a:pPr>
              <a:lnSpc>
                <a:spcPct val="110000"/>
              </a:lnSpc>
              <a:tabLst>
                <a:tab pos="457200" algn="l"/>
                <a:tab pos="914400" algn="l"/>
                <a:tab pos="1371600" algn="l"/>
                <a:tab pos="1828800" algn="l"/>
              </a:tabLst>
            </a:pPr>
            <a:r>
              <a:rPr lang="en-US" b="0">
                <a:latin typeface="Arial" charset="0"/>
              </a:rPr>
              <a:t>		ds.ReadXml (Server.MapPath (“GlobalData.xml”)); 	</a:t>
            </a:r>
          </a:p>
          <a:p>
            <a:pPr>
              <a:lnSpc>
                <a:spcPct val="110000"/>
              </a:lnSpc>
              <a:tabLst>
                <a:tab pos="457200" algn="l"/>
                <a:tab pos="914400" algn="l"/>
                <a:tab pos="1371600" algn="l"/>
                <a:tab pos="1828800" algn="l"/>
              </a:tabLst>
            </a:pPr>
            <a:r>
              <a:rPr lang="en-US" b="0">
                <a:latin typeface="Arial" charset="0"/>
              </a:rPr>
              <a:t>		Application[“GlobalData”] = ds;</a:t>
            </a:r>
          </a:p>
          <a:p>
            <a:pPr>
              <a:lnSpc>
                <a:spcPct val="110000"/>
              </a:lnSpc>
              <a:tabLst>
                <a:tab pos="457200" algn="l"/>
                <a:tab pos="914400" algn="l"/>
                <a:tab pos="1371600" algn="l"/>
                <a:tab pos="1828800" algn="l"/>
              </a:tabLst>
            </a:pPr>
            <a:r>
              <a:rPr lang="en-US" b="0">
                <a:latin typeface="Arial" charset="0"/>
              </a:rPr>
              <a:t>	}</a:t>
            </a:r>
          </a:p>
          <a:p>
            <a:pPr>
              <a:lnSpc>
                <a:spcPct val="110000"/>
              </a:lnSpc>
              <a:tabLst>
                <a:tab pos="457200" algn="l"/>
                <a:tab pos="914400" algn="l"/>
                <a:tab pos="1371600" algn="l"/>
                <a:tab pos="1828800" algn="l"/>
              </a:tabLst>
            </a:pPr>
            <a:r>
              <a:rPr lang="en-US" b="0">
                <a:latin typeface="Arial" charset="0"/>
              </a:rPr>
              <a:t>}</a:t>
            </a:r>
          </a:p>
        </p:txBody>
      </p:sp>
      <p:grpSp>
        <p:nvGrpSpPr>
          <p:cNvPr id="2" name="Group 9"/>
          <p:cNvGrpSpPr>
            <a:grpSpLocks/>
          </p:cNvGrpSpPr>
          <p:nvPr/>
        </p:nvGrpSpPr>
        <p:grpSpPr bwMode="auto">
          <a:xfrm>
            <a:off x="417513" y="5410200"/>
            <a:ext cx="8497887" cy="1276350"/>
            <a:chOff x="288" y="3397"/>
            <a:chExt cx="5353" cy="804"/>
          </a:xfrm>
        </p:grpSpPr>
        <p:sp>
          <p:nvSpPr>
            <p:cNvPr id="7176" name="Text Box 7"/>
            <p:cNvSpPr txBox="1">
              <a:spLocks noChangeArrowheads="1"/>
            </p:cNvSpPr>
            <p:nvPr/>
          </p:nvSpPr>
          <p:spPr bwMode="auto">
            <a:xfrm>
              <a:off x="550" y="3755"/>
              <a:ext cx="3180" cy="446"/>
            </a:xfrm>
            <a:prstGeom prst="rect">
              <a:avLst/>
            </a:prstGeom>
            <a:noFill/>
            <a:ln w="9525">
              <a:noFill/>
              <a:miter lim="800000"/>
              <a:headEnd/>
              <a:tailEnd/>
            </a:ln>
          </p:spPr>
          <p:txBody>
            <a:bodyPr wrap="none">
              <a:spAutoFit/>
            </a:bodyPr>
            <a:lstStyle/>
            <a:p>
              <a:pPr>
                <a:lnSpc>
                  <a:spcPct val="110000"/>
                </a:lnSpc>
              </a:pPr>
              <a:r>
                <a:rPr lang="en-US" sz="2000" b="0">
                  <a:latin typeface="Arial" charset="0"/>
                </a:rPr>
                <a:t>&lt;%</a:t>
              </a:r>
              <a:r>
                <a:rPr lang="en-US" sz="2000" b="0">
                  <a:solidFill>
                    <a:schemeClr val="folHlink"/>
                  </a:solidFill>
                  <a:latin typeface="Arial" charset="0"/>
                </a:rPr>
                <a:t>@ Application</a:t>
              </a:r>
              <a:r>
                <a:rPr lang="en-US" sz="2000" b="0">
                  <a:latin typeface="Arial" charset="0"/>
                </a:rPr>
                <a:t> inherits = “MyStarter” %&gt;</a:t>
              </a:r>
            </a:p>
            <a:p>
              <a:endParaRPr lang="en-US">
                <a:latin typeface="Arial" charset="0"/>
              </a:endParaRPr>
            </a:p>
          </p:txBody>
        </p:sp>
        <p:sp>
          <p:nvSpPr>
            <p:cNvPr id="7177" name="Rectangle 8"/>
            <p:cNvSpPr>
              <a:spLocks noChangeArrowheads="1"/>
            </p:cNvSpPr>
            <p:nvPr/>
          </p:nvSpPr>
          <p:spPr bwMode="auto">
            <a:xfrm>
              <a:off x="288" y="3397"/>
              <a:ext cx="5353" cy="443"/>
            </a:xfrm>
            <a:prstGeom prst="rect">
              <a:avLst/>
            </a:prstGeom>
            <a:noFill/>
            <a:ln w="9525">
              <a:noFill/>
              <a:miter lim="800000"/>
              <a:headEnd/>
              <a:tailEnd/>
            </a:ln>
          </p:spPr>
          <p:txBody>
            <a:bodyPr/>
            <a:lstStyle/>
            <a:p>
              <a:pPr marL="465138" indent="-465138" eaLnBrk="1" hangingPunct="1">
                <a:spcBef>
                  <a:spcPct val="20000"/>
                </a:spcBef>
                <a:buClr>
                  <a:schemeClr val="folHlink"/>
                </a:buClr>
                <a:buSzPct val="60000"/>
                <a:buFont typeface="Wingdings" pitchFamily="2" charset="2"/>
                <a:buChar char="n"/>
              </a:pPr>
              <a:r>
                <a:rPr lang="en-US" sz="2400" b="0" dirty="0"/>
                <a:t>In </a:t>
              </a:r>
              <a:r>
                <a:rPr lang="en-US" sz="2400" b="0" dirty="0" err="1"/>
                <a:t>Global.asax</a:t>
              </a:r>
              <a:r>
                <a:rPr lang="en-US" sz="2400" b="0" dirty="0"/>
                <a:t> file, use this line to invoke the program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244A8C2-C587-4B30-BC71-9DD83BE6C13A}" type="slidenum">
              <a:rPr lang="en-US" smtClean="0"/>
              <a:pPr/>
              <a:t>24</a:t>
            </a:fld>
            <a:endParaRPr lang="en-US" smtClean="0"/>
          </a:p>
        </p:txBody>
      </p:sp>
      <p:sp>
        <p:nvSpPr>
          <p:cNvPr id="8195" name="Rectangle 2"/>
          <p:cNvSpPr>
            <a:spLocks noGrp="1" noChangeArrowheads="1"/>
          </p:cNvSpPr>
          <p:nvPr>
            <p:ph type="title"/>
          </p:nvPr>
        </p:nvSpPr>
        <p:spPr>
          <a:xfrm>
            <a:off x="1371600" y="152400"/>
            <a:ext cx="7696200" cy="623888"/>
          </a:xfrm>
        </p:spPr>
        <p:txBody>
          <a:bodyPr/>
          <a:lstStyle/>
          <a:p>
            <a:pPr eaLnBrk="1" hangingPunct="1"/>
            <a:r>
              <a:rPr lang="en-US" sz="3600" b="0" smtClean="0">
                <a:solidFill>
                  <a:schemeClr val="folHlink"/>
                </a:solidFill>
              </a:rPr>
              <a:t>Global Event Handlers in Global.asax</a:t>
            </a:r>
          </a:p>
        </p:txBody>
      </p:sp>
      <p:sp>
        <p:nvSpPr>
          <p:cNvPr id="36868" name="Rectangle 3"/>
          <p:cNvSpPr>
            <a:spLocks noGrp="1" noChangeArrowheads="1"/>
          </p:cNvSpPr>
          <p:nvPr>
            <p:ph type="body" idx="1"/>
          </p:nvPr>
        </p:nvSpPr>
        <p:spPr>
          <a:xfrm>
            <a:off x="228600" y="1144588"/>
            <a:ext cx="8763000" cy="5789612"/>
          </a:xfrm>
        </p:spPr>
        <p:txBody>
          <a:bodyPr/>
          <a:lstStyle/>
          <a:p>
            <a:pPr marL="465138" indent="-465138" eaLnBrk="1" hangingPunct="1">
              <a:lnSpc>
                <a:spcPct val="80000"/>
              </a:lnSpc>
              <a:defRPr/>
            </a:pPr>
            <a:r>
              <a:rPr lang="en-US" dirty="0" smtClean="0"/>
              <a:t>ASP.NET fires global events named </a:t>
            </a:r>
            <a:r>
              <a:rPr lang="en-US" i="1" dirty="0" smtClean="0"/>
              <a:t>Start</a:t>
            </a:r>
            <a:r>
              <a:rPr lang="en-US" dirty="0" smtClean="0"/>
              <a:t> and </a:t>
            </a:r>
            <a:r>
              <a:rPr lang="en-US" i="1" dirty="0" smtClean="0"/>
              <a:t>End</a:t>
            </a:r>
            <a:r>
              <a:rPr lang="en-US" dirty="0" smtClean="0"/>
              <a:t>, when an application starts and stops. To process these events, include handlers named </a:t>
            </a:r>
            <a:r>
              <a:rPr lang="en-US" i="1" dirty="0" err="1" smtClean="0">
                <a:solidFill>
                  <a:schemeClr val="folHlink"/>
                </a:solidFill>
              </a:rPr>
              <a:t>Application_Start</a:t>
            </a:r>
            <a:r>
              <a:rPr lang="en-US" i="1" dirty="0" smtClean="0"/>
              <a:t> </a:t>
            </a:r>
            <a:r>
              <a:rPr lang="en-US" dirty="0" smtClean="0"/>
              <a:t>and </a:t>
            </a:r>
            <a:r>
              <a:rPr lang="en-US" i="1" dirty="0" err="1" smtClean="0">
                <a:solidFill>
                  <a:schemeClr val="folHlink"/>
                </a:solidFill>
              </a:rPr>
              <a:t>Application_End</a:t>
            </a:r>
            <a:r>
              <a:rPr lang="en-US" i="1" dirty="0" smtClean="0"/>
              <a:t> </a:t>
            </a:r>
            <a:r>
              <a:rPr lang="en-US" dirty="0" smtClean="0"/>
              <a:t>in </a:t>
            </a:r>
            <a:r>
              <a:rPr lang="en-US" dirty="0" err="1" smtClean="0"/>
              <a:t>Global.asax</a:t>
            </a:r>
            <a:r>
              <a:rPr lang="en-US" dirty="0" smtClean="0"/>
              <a:t>:</a:t>
            </a:r>
          </a:p>
          <a:p>
            <a:pPr marL="465138" indent="-465138" eaLnBrk="1" hangingPunct="1">
              <a:lnSpc>
                <a:spcPct val="80000"/>
              </a:lnSpc>
              <a:buFont typeface="Wingdings" pitchFamily="2" charset="2"/>
              <a:buNone/>
              <a:defRPr/>
            </a:pPr>
            <a:r>
              <a:rPr lang="en-US" sz="2400" dirty="0" smtClean="0">
                <a:latin typeface="Arial" charset="0"/>
              </a:rPr>
              <a:t>	&lt;script language=“C#” </a:t>
            </a:r>
            <a:r>
              <a:rPr lang="en-US" sz="2400" dirty="0" err="1" smtClean="0">
                <a:latin typeface="Arial" charset="0"/>
              </a:rPr>
              <a:t>runat</a:t>
            </a:r>
            <a:r>
              <a:rPr lang="en-US" sz="2400" dirty="0" smtClean="0">
                <a:latin typeface="Arial" charset="0"/>
              </a:rPr>
              <a:t>= “server”&gt;</a:t>
            </a:r>
          </a:p>
          <a:p>
            <a:pPr marL="465138" indent="-465138" eaLnBrk="1" hangingPunct="1">
              <a:lnSpc>
                <a:spcPct val="80000"/>
              </a:lnSpc>
              <a:buFont typeface="Wingdings" pitchFamily="2" charset="2"/>
              <a:buNone/>
              <a:defRPr/>
            </a:pPr>
            <a:r>
              <a:rPr lang="en-US" sz="2400" dirty="0" smtClean="0">
                <a:latin typeface="Arial" charset="0"/>
              </a:rPr>
              <a:t>		void </a:t>
            </a:r>
            <a:r>
              <a:rPr lang="en-US" sz="2400" dirty="0" err="1" smtClean="0">
                <a:latin typeface="Arial" charset="0"/>
              </a:rPr>
              <a:t>Application_Start</a:t>
            </a:r>
            <a:r>
              <a:rPr lang="en-US" sz="2400" dirty="0" smtClean="0">
                <a:latin typeface="Arial" charset="0"/>
              </a:rPr>
              <a:t>()</a:t>
            </a:r>
          </a:p>
          <a:p>
            <a:pPr marL="465138" indent="-465138" eaLnBrk="1" hangingPunct="1">
              <a:lnSpc>
                <a:spcPct val="80000"/>
              </a:lnSpc>
              <a:buFont typeface="Wingdings" pitchFamily="2" charset="2"/>
              <a:buNone/>
              <a:defRPr/>
            </a:pPr>
            <a:r>
              <a:rPr lang="en-US" sz="2400" dirty="0" smtClean="0">
                <a:latin typeface="Arial" charset="0"/>
              </a:rPr>
              <a:t>		{</a:t>
            </a:r>
          </a:p>
          <a:p>
            <a:pPr marL="1371600" lvl="2" indent="-376238" eaLnBrk="1" hangingPunct="1">
              <a:lnSpc>
                <a:spcPct val="80000"/>
              </a:lnSpc>
              <a:buFont typeface="Wingdings" pitchFamily="2" charset="2"/>
              <a:buNone/>
              <a:defRPr/>
            </a:pPr>
            <a:r>
              <a:rPr lang="en-US" sz="2400" dirty="0" smtClean="0">
                <a:latin typeface="Arial" charset="0"/>
              </a:rPr>
              <a:t>	. . . // Display Welcome message, initialization, …</a:t>
            </a:r>
          </a:p>
          <a:p>
            <a:pPr marL="1238250" lvl="2" indent="-242888" eaLnBrk="1" hangingPunct="1">
              <a:lnSpc>
                <a:spcPct val="80000"/>
              </a:lnSpc>
              <a:buFont typeface="Wingdings" pitchFamily="2" charset="2"/>
              <a:buNone/>
              <a:defRPr/>
            </a:pPr>
            <a:r>
              <a:rPr lang="en-US" sz="2400" dirty="0" smtClean="0">
                <a:latin typeface="Arial" charset="0"/>
              </a:rPr>
              <a:t>}</a:t>
            </a:r>
          </a:p>
          <a:p>
            <a:pPr marL="1238250" lvl="2" indent="-242888" eaLnBrk="1" hangingPunct="1">
              <a:lnSpc>
                <a:spcPct val="80000"/>
              </a:lnSpc>
              <a:buFont typeface="Wingdings" pitchFamily="2" charset="2"/>
              <a:buNone/>
              <a:defRPr/>
            </a:pPr>
            <a:r>
              <a:rPr lang="en-US" sz="2400" dirty="0" smtClean="0">
                <a:latin typeface="Arial" charset="0"/>
              </a:rPr>
              <a:t>void </a:t>
            </a:r>
            <a:r>
              <a:rPr lang="en-US" sz="2400" dirty="0" err="1" smtClean="0">
                <a:latin typeface="Arial" charset="0"/>
              </a:rPr>
              <a:t>Application_End</a:t>
            </a:r>
            <a:r>
              <a:rPr lang="en-US" sz="2400" dirty="0" smtClean="0">
                <a:latin typeface="Arial" charset="0"/>
              </a:rPr>
              <a:t>()</a:t>
            </a:r>
          </a:p>
          <a:p>
            <a:pPr marL="1238250" lvl="2" indent="-242888" eaLnBrk="1" hangingPunct="1">
              <a:lnSpc>
                <a:spcPct val="80000"/>
              </a:lnSpc>
              <a:buFont typeface="Wingdings" pitchFamily="2" charset="2"/>
              <a:buNone/>
              <a:defRPr/>
            </a:pPr>
            <a:r>
              <a:rPr lang="en-US" sz="2400" dirty="0" smtClean="0">
                <a:latin typeface="Arial" charset="0"/>
              </a:rPr>
              <a:t>{</a:t>
            </a:r>
          </a:p>
          <a:p>
            <a:pPr marL="1371600" lvl="2" indent="-376238" eaLnBrk="1" hangingPunct="1">
              <a:lnSpc>
                <a:spcPct val="80000"/>
              </a:lnSpc>
              <a:buFont typeface="Wingdings" pitchFamily="2" charset="2"/>
              <a:buNone/>
              <a:defRPr/>
            </a:pPr>
            <a:r>
              <a:rPr lang="en-US" sz="2400" dirty="0" smtClean="0">
                <a:latin typeface="Arial" charset="0"/>
              </a:rPr>
              <a:t>	</a:t>
            </a:r>
            <a:r>
              <a:rPr lang="en-US" sz="2400" dirty="0" err="1" smtClean="0">
                <a:solidFill>
                  <a:srgbClr val="0000FF"/>
                </a:solidFill>
                <a:latin typeface="Arial" charset="0"/>
              </a:rPr>
              <a:t>Response.Write</a:t>
            </a:r>
            <a:r>
              <a:rPr lang="en-US" sz="2400" dirty="0" smtClean="0">
                <a:solidFill>
                  <a:srgbClr val="0000FF"/>
                </a:solidFill>
                <a:latin typeface="Arial" charset="0"/>
              </a:rPr>
              <a:t>(“&lt;hr /&gt;This page was last accessed at ” + </a:t>
            </a:r>
            <a:r>
              <a:rPr lang="en-US" sz="2400" dirty="0" err="1" smtClean="0">
                <a:solidFill>
                  <a:srgbClr val="0000FF"/>
                </a:solidFill>
                <a:latin typeface="Arial" charset="0"/>
              </a:rPr>
              <a:t>DateTime.Now.ToString</a:t>
            </a:r>
            <a:r>
              <a:rPr lang="en-US" sz="2400" dirty="0" smtClean="0">
                <a:solidFill>
                  <a:srgbClr val="0000FF"/>
                </a:solidFill>
                <a:latin typeface="Arial" charset="0"/>
              </a:rPr>
              <a:t>());</a:t>
            </a:r>
          </a:p>
          <a:p>
            <a:pPr marL="1238250" lvl="2" indent="-242888" eaLnBrk="1" hangingPunct="1">
              <a:lnSpc>
                <a:spcPct val="80000"/>
              </a:lnSpc>
              <a:buFont typeface="Wingdings" pitchFamily="2" charset="2"/>
              <a:buNone/>
              <a:defRPr/>
            </a:pPr>
            <a:r>
              <a:rPr lang="en-US" sz="2400" dirty="0" smtClean="0">
                <a:latin typeface="Arial" charset="0"/>
              </a:rPr>
              <a:t>}</a:t>
            </a:r>
          </a:p>
          <a:p>
            <a:pPr marL="465138" indent="-465138" eaLnBrk="1" hangingPunct="1">
              <a:lnSpc>
                <a:spcPct val="80000"/>
              </a:lnSpc>
              <a:buFont typeface="Wingdings" pitchFamily="2" charset="2"/>
              <a:buNone/>
              <a:defRPr/>
            </a:pPr>
            <a:r>
              <a:rPr lang="en-US" sz="2400" dirty="0" smtClean="0">
                <a:latin typeface="Arial" charset="0"/>
              </a:rPr>
              <a:t>	&lt;/script&gt;</a:t>
            </a:r>
          </a:p>
        </p:txBody>
      </p:sp>
      <p:sp>
        <p:nvSpPr>
          <p:cNvPr id="8197" name="Text Box 4"/>
          <p:cNvSpPr txBox="1">
            <a:spLocks noChangeArrowheads="1"/>
          </p:cNvSpPr>
          <p:nvPr/>
        </p:nvSpPr>
        <p:spPr bwMode="auto">
          <a:xfrm>
            <a:off x="457200" y="3998913"/>
            <a:ext cx="8683625" cy="641350"/>
          </a:xfrm>
          <a:prstGeom prst="rect">
            <a:avLst/>
          </a:prstGeom>
          <a:noFill/>
          <a:ln w="9525">
            <a:noFill/>
            <a:miter lim="800000"/>
            <a:headEnd/>
            <a:tailEnd/>
          </a:ln>
        </p:spPr>
        <p:txBody>
          <a:bodyPr>
            <a:spAutoFit/>
          </a:bodyPr>
          <a:lstStyle/>
          <a:p>
            <a:endParaRPr lang="en-US">
              <a:latin typeface="Arial" charset="0"/>
            </a:endParaRPr>
          </a:p>
          <a:p>
            <a:endParaRPr lang="en-US">
              <a:latin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Additional Application Events </a:t>
            </a:r>
          </a:p>
        </p:txBody>
      </p:sp>
      <p:sp>
        <p:nvSpPr>
          <p:cNvPr id="9219" name="Content Placeholder 2"/>
          <p:cNvSpPr>
            <a:spLocks noGrp="1"/>
          </p:cNvSpPr>
          <p:nvPr>
            <p:ph idx="1"/>
          </p:nvPr>
        </p:nvSpPr>
        <p:spPr>
          <a:xfrm>
            <a:off x="609600" y="1066800"/>
            <a:ext cx="8269288" cy="1066800"/>
          </a:xfrm>
        </p:spPr>
        <p:txBody>
          <a:bodyPr/>
          <a:lstStyle/>
          <a:p>
            <a:r>
              <a:rPr lang="en-US" smtClean="0"/>
              <a:t>There are many other application events that you can handle by writing your handlers:</a:t>
            </a:r>
          </a:p>
          <a:p>
            <a:pPr>
              <a:buFont typeface="Wingdings" pitchFamily="2" charset="2"/>
              <a:buNone/>
            </a:pPr>
            <a:endParaRPr lang="en-US" sz="2400" smtClean="0">
              <a:latin typeface="Arial" charset="0"/>
              <a:cs typeface="Arial" charset="0"/>
            </a:endParaRPr>
          </a:p>
          <a:p>
            <a:endParaRPr lang="en-US" sz="2400" smtClean="0">
              <a:latin typeface="Arial" charset="0"/>
              <a:cs typeface="Arial" charset="0"/>
            </a:endParaRPr>
          </a:p>
        </p:txBody>
      </p:sp>
      <p:sp>
        <p:nvSpPr>
          <p:cNvPr id="9220" name="Slide Number Placeholder 3"/>
          <p:cNvSpPr>
            <a:spLocks noGrp="1"/>
          </p:cNvSpPr>
          <p:nvPr>
            <p:ph type="sldNum" sz="quarter" idx="12"/>
          </p:nvPr>
        </p:nvSpPr>
        <p:spPr>
          <a:noFill/>
        </p:spPr>
        <p:txBody>
          <a:bodyPr/>
          <a:lstStyle/>
          <a:p>
            <a:fld id="{65145EAA-A8AB-4808-8913-D9104DCFE272}" type="slidenum">
              <a:rPr lang="en-US" smtClean="0"/>
              <a:pPr/>
              <a:t>25</a:t>
            </a:fld>
            <a:endParaRPr lang="en-US" smtClean="0"/>
          </a:p>
        </p:txBody>
      </p:sp>
      <p:sp>
        <p:nvSpPr>
          <p:cNvPr id="5" name="Rectangle 5"/>
          <p:cNvSpPr txBox="1">
            <a:spLocks noChangeArrowheads="1"/>
          </p:cNvSpPr>
          <p:nvPr/>
        </p:nvSpPr>
        <p:spPr bwMode="auto">
          <a:xfrm>
            <a:off x="950913" y="2209800"/>
            <a:ext cx="7964487" cy="4038600"/>
          </a:xfrm>
          <a:prstGeom prst="rect">
            <a:avLst/>
          </a:prstGeom>
          <a:noFill/>
          <a:ln w="9525">
            <a:noFill/>
            <a:miter lim="800000"/>
            <a:headEnd/>
            <a:tailEnd/>
          </a:ln>
        </p:spPr>
        <p:txBody>
          <a:bodyPr/>
          <a:lstStyle/>
          <a:p>
            <a:pPr marL="342900" indent="-342900" eaLnBrk="1" hangingPunct="1">
              <a:lnSpc>
                <a:spcPct val="110000"/>
              </a:lnSpc>
              <a:spcBef>
                <a:spcPct val="20000"/>
              </a:spcBef>
              <a:buClr>
                <a:schemeClr val="folHlink"/>
              </a:buClr>
              <a:buSzPct val="60000"/>
              <a:buFont typeface="Wingdings" pitchFamily="2" charset="2"/>
              <a:buNone/>
              <a:tabLst>
                <a:tab pos="3200400" algn="l"/>
              </a:tabLst>
              <a:defRPr/>
            </a:pPr>
            <a:r>
              <a:rPr lang="en-US" sz="2000" kern="0" dirty="0">
                <a:latin typeface="+mn-lt"/>
              </a:rPr>
              <a:t>Event/handler	Description</a:t>
            </a:r>
          </a:p>
          <a:p>
            <a:pPr marL="342900" indent="-342900" eaLnBrk="1" hangingPunct="1">
              <a:lnSpc>
                <a:spcPct val="110000"/>
              </a:lnSpc>
              <a:spcBef>
                <a:spcPct val="20000"/>
              </a:spcBef>
              <a:buClr>
                <a:schemeClr val="folHlink"/>
              </a:buClr>
              <a:buSzPct val="60000"/>
              <a:tabLst>
                <a:tab pos="3200400" algn="l"/>
              </a:tabLst>
              <a:defRPr/>
            </a:pPr>
            <a:r>
              <a:rPr lang="en-US" sz="2000" b="0" i="1" kern="0" dirty="0" err="1">
                <a:latin typeface="+mn-lt"/>
              </a:rPr>
              <a:t>Application_Start</a:t>
            </a:r>
            <a:r>
              <a:rPr lang="en-US" sz="2000" b="0" i="1" kern="0" dirty="0">
                <a:latin typeface="+mn-lt"/>
              </a:rPr>
              <a:t>( )	</a:t>
            </a:r>
            <a:r>
              <a:rPr lang="en-US" sz="2000" b="0" kern="0" dirty="0">
                <a:latin typeface="+mn-lt"/>
              </a:rPr>
              <a:t>Called</a:t>
            </a:r>
            <a:r>
              <a:rPr lang="en-US" sz="2000" b="0" i="1" kern="0" dirty="0">
                <a:latin typeface="+mn-lt"/>
              </a:rPr>
              <a:t> </a:t>
            </a:r>
            <a:r>
              <a:rPr lang="en-US" sz="2000" b="0" kern="0" dirty="0"/>
              <a:t>the beginning of the application</a:t>
            </a:r>
          </a:p>
          <a:p>
            <a:pPr marL="342900" indent="-342900" eaLnBrk="1" hangingPunct="1">
              <a:lnSpc>
                <a:spcPct val="110000"/>
              </a:lnSpc>
              <a:spcBef>
                <a:spcPct val="20000"/>
              </a:spcBef>
              <a:buClr>
                <a:schemeClr val="folHlink"/>
              </a:buClr>
              <a:buSzPct val="60000"/>
              <a:tabLst>
                <a:tab pos="3200400" algn="l"/>
              </a:tabLst>
              <a:defRPr/>
            </a:pPr>
            <a:r>
              <a:rPr lang="en-US" sz="2000" b="0" i="1" kern="0" dirty="0" err="1"/>
              <a:t>Application_End</a:t>
            </a:r>
            <a:r>
              <a:rPr lang="en-US" sz="2000" b="0" i="1" kern="0" dirty="0"/>
              <a:t>( )	</a:t>
            </a:r>
            <a:r>
              <a:rPr lang="en-US" sz="2000" b="0" kern="0" dirty="0"/>
              <a:t>Called</a:t>
            </a:r>
            <a:r>
              <a:rPr lang="en-US" sz="2000" b="0" i="1" kern="0" dirty="0"/>
              <a:t> </a:t>
            </a:r>
            <a:r>
              <a:rPr lang="en-US" sz="2000" b="0" kern="0" dirty="0"/>
              <a:t>the end of the application</a:t>
            </a:r>
            <a:endParaRPr lang="en-US" sz="2000" b="0" i="1" kern="0" dirty="0">
              <a:latin typeface="+mn-lt"/>
            </a:endParaRPr>
          </a:p>
          <a:p>
            <a:pPr marL="342900" indent="-342900" eaLnBrk="1" hangingPunct="1">
              <a:lnSpc>
                <a:spcPct val="110000"/>
              </a:lnSpc>
              <a:spcBef>
                <a:spcPct val="20000"/>
              </a:spcBef>
              <a:buClr>
                <a:schemeClr val="folHlink"/>
              </a:buClr>
              <a:buSzPct val="60000"/>
              <a:tabLst>
                <a:tab pos="3200400" algn="l"/>
              </a:tabLst>
              <a:defRPr/>
            </a:pPr>
            <a:r>
              <a:rPr lang="en-US" sz="2000" b="0" i="1" kern="0" dirty="0" err="1"/>
              <a:t>Session_Start</a:t>
            </a:r>
            <a:r>
              <a:rPr lang="en-US" sz="2000" b="0" i="1" kern="0" dirty="0"/>
              <a:t>( )	</a:t>
            </a:r>
            <a:r>
              <a:rPr lang="en-US" sz="2000" b="0" kern="0" dirty="0"/>
              <a:t>Called</a:t>
            </a:r>
            <a:r>
              <a:rPr lang="en-US" sz="2000" b="0" i="1" kern="0" dirty="0"/>
              <a:t> </a:t>
            </a:r>
            <a:r>
              <a:rPr lang="en-US" sz="2000" b="0" kern="0" dirty="0"/>
              <a:t>the beginning of the session</a:t>
            </a:r>
          </a:p>
          <a:p>
            <a:pPr marL="342900" indent="-342900" eaLnBrk="1" hangingPunct="1">
              <a:lnSpc>
                <a:spcPct val="110000"/>
              </a:lnSpc>
              <a:spcBef>
                <a:spcPct val="20000"/>
              </a:spcBef>
              <a:buClr>
                <a:schemeClr val="folHlink"/>
              </a:buClr>
              <a:buSzPct val="60000"/>
              <a:tabLst>
                <a:tab pos="3200400" algn="l"/>
              </a:tabLst>
              <a:defRPr/>
            </a:pPr>
            <a:r>
              <a:rPr lang="en-US" sz="2000" b="0" i="1" kern="0" dirty="0" err="1"/>
              <a:t>Session_End</a:t>
            </a:r>
            <a:r>
              <a:rPr lang="en-US" sz="2000" b="0" i="1" kern="0" dirty="0"/>
              <a:t>( )	</a:t>
            </a:r>
            <a:r>
              <a:rPr lang="en-US" sz="2000" b="0" kern="0" dirty="0"/>
              <a:t>Called</a:t>
            </a:r>
            <a:r>
              <a:rPr lang="en-US" sz="2000" b="0" i="1" kern="0" dirty="0"/>
              <a:t> </a:t>
            </a:r>
            <a:r>
              <a:rPr lang="en-US" sz="2000" b="0" kern="0" dirty="0"/>
              <a:t>the end of the session</a:t>
            </a:r>
            <a:endParaRPr lang="en-US" sz="2000" b="0" i="1" kern="0" dirty="0">
              <a:latin typeface="+mn-lt"/>
            </a:endParaRPr>
          </a:p>
          <a:p>
            <a:pPr marL="342900" indent="-342900" eaLnBrk="1" hangingPunct="1">
              <a:lnSpc>
                <a:spcPct val="110000"/>
              </a:lnSpc>
              <a:spcBef>
                <a:spcPct val="20000"/>
              </a:spcBef>
              <a:buClr>
                <a:schemeClr val="folHlink"/>
              </a:buClr>
              <a:buSzPct val="60000"/>
              <a:tabLst>
                <a:tab pos="3200400" algn="l"/>
              </a:tabLst>
              <a:defRPr/>
            </a:pPr>
            <a:r>
              <a:rPr lang="en-US" sz="2000" b="0" i="1" kern="0" dirty="0" err="1"/>
              <a:t>Application_Error</a:t>
            </a:r>
            <a:r>
              <a:rPr lang="en-US" sz="2000" b="0" i="1" kern="0" dirty="0"/>
              <a:t>( )	</a:t>
            </a:r>
            <a:r>
              <a:rPr lang="en-US" sz="2000" b="0" kern="0" dirty="0"/>
              <a:t>Called</a:t>
            </a:r>
            <a:r>
              <a:rPr lang="en-US" sz="2000" b="0" i="1" kern="0" dirty="0"/>
              <a:t> </a:t>
            </a:r>
            <a:r>
              <a:rPr lang="en-US" sz="2000" b="0" kern="0" dirty="0"/>
              <a:t>when an unhandled error occurs</a:t>
            </a:r>
            <a:endParaRPr lang="en-US" sz="2000" b="0" i="1" kern="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9C12966-CF7E-4534-8ED8-39E144CDF40D}" type="slidenum">
              <a:rPr lang="en-US" smtClean="0"/>
              <a:pPr/>
              <a:t>26</a:t>
            </a:fld>
            <a:endParaRPr lang="en-US" smtClean="0"/>
          </a:p>
        </p:txBody>
      </p:sp>
      <p:sp>
        <p:nvSpPr>
          <p:cNvPr id="10243" name="Rectangle 2"/>
          <p:cNvSpPr>
            <a:spLocks noGrp="1" noChangeArrowheads="1"/>
          </p:cNvSpPr>
          <p:nvPr>
            <p:ph type="title"/>
          </p:nvPr>
        </p:nvSpPr>
        <p:spPr>
          <a:xfrm>
            <a:off x="1371600" y="152400"/>
            <a:ext cx="7696200" cy="623888"/>
          </a:xfrm>
        </p:spPr>
        <p:txBody>
          <a:bodyPr/>
          <a:lstStyle/>
          <a:p>
            <a:pPr eaLnBrk="1" hangingPunct="1"/>
            <a:r>
              <a:rPr lang="en-US" sz="3600" b="0" smtClean="0">
                <a:solidFill>
                  <a:schemeClr val="folHlink"/>
                </a:solidFill>
              </a:rPr>
              <a:t>Per Request Event Handlers</a:t>
            </a:r>
          </a:p>
        </p:txBody>
      </p:sp>
      <p:sp>
        <p:nvSpPr>
          <p:cNvPr id="10244" name="Text Box 4"/>
          <p:cNvSpPr txBox="1">
            <a:spLocks noChangeArrowheads="1"/>
          </p:cNvSpPr>
          <p:nvPr/>
        </p:nvSpPr>
        <p:spPr bwMode="auto">
          <a:xfrm>
            <a:off x="457200" y="3998913"/>
            <a:ext cx="8683625" cy="641350"/>
          </a:xfrm>
          <a:prstGeom prst="rect">
            <a:avLst/>
          </a:prstGeom>
          <a:noFill/>
          <a:ln w="9525">
            <a:noFill/>
            <a:miter lim="800000"/>
            <a:headEnd/>
            <a:tailEnd/>
          </a:ln>
        </p:spPr>
        <p:txBody>
          <a:bodyPr>
            <a:spAutoFit/>
          </a:bodyPr>
          <a:lstStyle/>
          <a:p>
            <a:endParaRPr lang="en-US">
              <a:latin typeface="Arial" charset="0"/>
            </a:endParaRPr>
          </a:p>
          <a:p>
            <a:endParaRPr lang="en-US">
              <a:latin typeface="Arial" charset="0"/>
            </a:endParaRPr>
          </a:p>
        </p:txBody>
      </p:sp>
      <p:sp>
        <p:nvSpPr>
          <p:cNvPr id="10245" name="Rectangle 5"/>
          <p:cNvSpPr>
            <a:spLocks noGrp="1" noChangeArrowheads="1"/>
          </p:cNvSpPr>
          <p:nvPr>
            <p:ph type="body" idx="1"/>
          </p:nvPr>
        </p:nvSpPr>
        <p:spPr>
          <a:xfrm>
            <a:off x="228600" y="1066800"/>
            <a:ext cx="8726488" cy="5562600"/>
          </a:xfrm>
        </p:spPr>
        <p:txBody>
          <a:bodyPr/>
          <a:lstStyle/>
          <a:p>
            <a:pPr eaLnBrk="1" hangingPunct="1">
              <a:lnSpc>
                <a:spcPct val="110000"/>
              </a:lnSpc>
              <a:buFont typeface="Wingdings" pitchFamily="2" charset="2"/>
              <a:buNone/>
              <a:tabLst>
                <a:tab pos="3944938" algn="l"/>
              </a:tabLst>
            </a:pPr>
            <a:r>
              <a:rPr lang="en-US" sz="2000" i="1" smtClean="0"/>
              <a:t>Application_BeginRequest( )	</a:t>
            </a:r>
            <a:r>
              <a:rPr lang="en-US" sz="2000" smtClean="0"/>
              <a:t>Called at the beginning of each request the</a:t>
            </a:r>
          </a:p>
          <a:p>
            <a:pPr eaLnBrk="1" hangingPunct="1">
              <a:lnSpc>
                <a:spcPct val="110000"/>
              </a:lnSpc>
              <a:buFont typeface="Wingdings" pitchFamily="2" charset="2"/>
              <a:buNone/>
              <a:tabLst>
                <a:tab pos="3944938" algn="l"/>
              </a:tabLst>
            </a:pPr>
            <a:r>
              <a:rPr lang="en-US" sz="2000" smtClean="0"/>
              <a:t>		appl. received, before the page is executed;</a:t>
            </a:r>
          </a:p>
          <a:p>
            <a:pPr eaLnBrk="1" hangingPunct="1">
              <a:lnSpc>
                <a:spcPct val="110000"/>
              </a:lnSpc>
              <a:buFont typeface="Wingdings" pitchFamily="2" charset="2"/>
              <a:buNone/>
              <a:tabLst>
                <a:tab pos="3944938" algn="l"/>
              </a:tabLst>
            </a:pPr>
            <a:r>
              <a:rPr lang="en-US" sz="2000" i="1" smtClean="0"/>
              <a:t>Application_EndRequest	</a:t>
            </a:r>
            <a:r>
              <a:rPr lang="en-US" sz="2000" smtClean="0"/>
              <a:t>Called after the page is executed at the end</a:t>
            </a:r>
          </a:p>
          <a:p>
            <a:pPr eaLnBrk="1" hangingPunct="1">
              <a:lnSpc>
                <a:spcPct val="110000"/>
              </a:lnSpc>
              <a:buFont typeface="Wingdings" pitchFamily="2" charset="2"/>
              <a:buNone/>
              <a:tabLst>
                <a:tab pos="3944938" algn="l"/>
              </a:tabLst>
            </a:pPr>
            <a:r>
              <a:rPr lang="en-US" sz="2000" smtClean="0"/>
              <a:t>		of each request the application received;</a:t>
            </a:r>
          </a:p>
          <a:p>
            <a:pPr eaLnBrk="1" hangingPunct="1">
              <a:lnSpc>
                <a:spcPct val="110000"/>
              </a:lnSpc>
              <a:buFont typeface="Wingdings" pitchFamily="2" charset="2"/>
              <a:buNone/>
              <a:tabLst>
                <a:tab pos="3944938" algn="l"/>
              </a:tabLst>
            </a:pPr>
            <a:r>
              <a:rPr lang="en-US" sz="2000" i="1" smtClean="0"/>
              <a:t>Application_AuthenticateRequest( ) 	</a:t>
            </a:r>
            <a:r>
              <a:rPr lang="en-US" sz="2000" smtClean="0"/>
              <a:t>Called to authenticate the caller</a:t>
            </a:r>
          </a:p>
          <a:p>
            <a:pPr eaLnBrk="1" hangingPunct="1">
              <a:lnSpc>
                <a:spcPct val="110000"/>
              </a:lnSpc>
              <a:buFont typeface="Wingdings" pitchFamily="2" charset="2"/>
              <a:buNone/>
              <a:tabLst>
                <a:tab pos="3944938" algn="l"/>
              </a:tabLst>
            </a:pPr>
            <a:r>
              <a:rPr lang="en-US" sz="2000" i="1" smtClean="0"/>
              <a:t>Application_AuthorizeRequest( ) 	</a:t>
            </a:r>
            <a:r>
              <a:rPr lang="en-US" sz="2000" smtClean="0"/>
              <a:t>Called to determine whether the caller is </a:t>
            </a:r>
            <a:br>
              <a:rPr lang="en-US" sz="2000" smtClean="0"/>
            </a:br>
            <a:r>
              <a:rPr lang="en-US" sz="2000" smtClean="0"/>
              <a:t> 	 authorized to access the requested resource</a:t>
            </a:r>
          </a:p>
          <a:p>
            <a:pPr eaLnBrk="1" hangingPunct="1">
              <a:lnSpc>
                <a:spcPct val="110000"/>
              </a:lnSpc>
              <a:buFont typeface="Wingdings" pitchFamily="2" charset="2"/>
              <a:buNone/>
              <a:tabLst>
                <a:tab pos="3944938" algn="l"/>
              </a:tabLst>
            </a:pPr>
            <a:r>
              <a:rPr lang="en-US" sz="2000" i="1" smtClean="0"/>
              <a:t>Application_ResolveRequestCache( ) 	</a:t>
            </a:r>
            <a:r>
              <a:rPr lang="en-US" sz="2000" smtClean="0"/>
              <a:t>Called to resolve the current request by </a:t>
            </a:r>
            <a:br>
              <a:rPr lang="en-US" sz="2000" smtClean="0"/>
            </a:br>
            <a:r>
              <a:rPr lang="en-US" sz="2000" smtClean="0"/>
              <a:t>	providing content from a cache</a:t>
            </a:r>
          </a:p>
          <a:p>
            <a:pPr eaLnBrk="1" hangingPunct="1">
              <a:lnSpc>
                <a:spcPct val="110000"/>
              </a:lnSpc>
              <a:buFont typeface="Wingdings" pitchFamily="2" charset="2"/>
              <a:buNone/>
              <a:tabLst>
                <a:tab pos="3944938" algn="l"/>
              </a:tabLst>
            </a:pPr>
            <a:r>
              <a:rPr lang="en-US" sz="2000" i="1" smtClean="0"/>
              <a:t>Application_AcquireRequestState( ) 	</a:t>
            </a:r>
            <a:r>
              <a:rPr lang="en-US" sz="2000" smtClean="0"/>
              <a:t>Called to associate the current request with a </a:t>
            </a:r>
            <a:br>
              <a:rPr lang="en-US" sz="2000" smtClean="0"/>
            </a:br>
            <a:r>
              <a:rPr lang="en-US" sz="2000" smtClean="0"/>
              <a:t>	session and populate session state</a:t>
            </a:r>
          </a:p>
          <a:p>
            <a:pPr eaLnBrk="1" hangingPunct="1">
              <a:lnSpc>
                <a:spcPct val="110000"/>
              </a:lnSpc>
              <a:buFont typeface="Wingdings" pitchFamily="2" charset="2"/>
              <a:buNone/>
              <a:tabLst>
                <a:tab pos="3944938" algn="l"/>
              </a:tabLst>
            </a:pPr>
            <a:r>
              <a:rPr lang="en-US" sz="2000" i="1" smtClean="0"/>
              <a:t>Application_ReleaseRequestState( ) 	</a:t>
            </a:r>
            <a:r>
              <a:rPr lang="en-US" sz="2000" smtClean="0"/>
              <a:t>Called to release (store) any State associated </a:t>
            </a:r>
            <a:br>
              <a:rPr lang="en-US" sz="2000" smtClean="0"/>
            </a:br>
            <a:r>
              <a:rPr lang="en-US" sz="2000" smtClean="0"/>
              <a:t>	with this session</a:t>
            </a:r>
          </a:p>
          <a:p>
            <a:pPr eaLnBrk="1" hangingPunct="1">
              <a:lnSpc>
                <a:spcPct val="110000"/>
              </a:lnSpc>
              <a:buFont typeface="Wingdings" pitchFamily="2" charset="2"/>
              <a:buNone/>
              <a:tabLst>
                <a:tab pos="3944938" algn="l"/>
              </a:tabLst>
            </a:pPr>
            <a:r>
              <a:rPr lang="en-US" sz="2000" i="1" smtClean="0"/>
              <a:t>Application_UpdateRequestCache( ) 	</a:t>
            </a:r>
            <a:r>
              <a:rPr lang="en-US" sz="2000" smtClean="0"/>
              <a:t>Called to update a cache with content</a:t>
            </a:r>
          </a:p>
          <a:p>
            <a:pPr eaLnBrk="1" hangingPunct="1">
              <a:lnSpc>
                <a:spcPct val="110000"/>
              </a:lnSpc>
              <a:buFont typeface="Wingdings" pitchFamily="2" charset="2"/>
              <a:buNone/>
              <a:tabLst>
                <a:tab pos="3944938" algn="l"/>
              </a:tabLst>
            </a:pPr>
            <a:r>
              <a:rPr lang="en-US" sz="2000" smtClean="0"/>
              <a:t>		 returned in the response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Global Object / Variable in </a:t>
            </a:r>
            <a:r>
              <a:rPr lang="en-US" dirty="0" err="1" smtClean="0"/>
              <a:t>Global.asax</a:t>
            </a:r>
            <a:endParaRPr lang="en-US" dirty="0" smtClean="0"/>
          </a:p>
        </p:txBody>
      </p:sp>
      <p:sp>
        <p:nvSpPr>
          <p:cNvPr id="11267" name="Content Placeholder 2"/>
          <p:cNvSpPr>
            <a:spLocks noGrp="1"/>
          </p:cNvSpPr>
          <p:nvPr>
            <p:ph idx="1"/>
          </p:nvPr>
        </p:nvSpPr>
        <p:spPr/>
        <p:txBody>
          <a:bodyPr/>
          <a:lstStyle/>
          <a:p>
            <a:r>
              <a:rPr lang="en-US" dirty="0" smtClean="0"/>
              <a:t>A global object/variable can facilitate the communication among the </a:t>
            </a:r>
          </a:p>
          <a:p>
            <a:pPr lvl="1"/>
            <a:r>
              <a:rPr lang="en-US" dirty="0" smtClean="0"/>
              <a:t>Different s</a:t>
            </a:r>
            <a:r>
              <a:rPr lang="en-US" dirty="0" smtClean="0"/>
              <a:t>essions </a:t>
            </a:r>
            <a:r>
              <a:rPr lang="en-US" dirty="0" smtClean="0"/>
              <a:t>from different clients</a:t>
            </a:r>
          </a:p>
          <a:p>
            <a:pPr lvl="1"/>
            <a:r>
              <a:rPr lang="en-US" dirty="0" smtClean="0"/>
              <a:t>Pages within the </a:t>
            </a:r>
            <a:r>
              <a:rPr lang="en-US" dirty="0" smtClean="0"/>
              <a:t>same session </a:t>
            </a:r>
            <a:r>
              <a:rPr lang="en-US" dirty="0" smtClean="0"/>
              <a:t>(There are other better ways for this purpose: </a:t>
            </a:r>
            <a:r>
              <a:rPr lang="en-US" dirty="0" smtClean="0">
                <a:solidFill>
                  <a:srgbClr val="0000FF"/>
                </a:solidFill>
              </a:rPr>
              <a:t>session state</a:t>
            </a:r>
            <a:r>
              <a:rPr lang="en-US" dirty="0" smtClean="0"/>
              <a:t>)</a:t>
            </a:r>
          </a:p>
          <a:p>
            <a:r>
              <a:rPr lang="en-US" dirty="0" smtClean="0"/>
              <a:t>Need to address the monitoring/synchronization issues, as we discussed in Chapter 2.</a:t>
            </a:r>
          </a:p>
        </p:txBody>
      </p:sp>
      <p:sp>
        <p:nvSpPr>
          <p:cNvPr id="11268" name="Slide Number Placeholder 3"/>
          <p:cNvSpPr>
            <a:spLocks noGrp="1"/>
          </p:cNvSpPr>
          <p:nvPr>
            <p:ph type="sldNum" sz="quarter" idx="12"/>
          </p:nvPr>
        </p:nvSpPr>
        <p:spPr>
          <a:noFill/>
        </p:spPr>
        <p:txBody>
          <a:bodyPr/>
          <a:lstStyle/>
          <a:p>
            <a:fld id="{976C8B0D-878E-4F8F-8AC2-82C1741CF902}"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Global Object / Variable</a:t>
            </a:r>
          </a:p>
        </p:txBody>
      </p:sp>
      <p:sp>
        <p:nvSpPr>
          <p:cNvPr id="12291" name="Slide Number Placeholder 3"/>
          <p:cNvSpPr>
            <a:spLocks noGrp="1"/>
          </p:cNvSpPr>
          <p:nvPr>
            <p:ph type="sldNum" sz="quarter" idx="12"/>
          </p:nvPr>
        </p:nvSpPr>
        <p:spPr>
          <a:noFill/>
        </p:spPr>
        <p:txBody>
          <a:bodyPr/>
          <a:lstStyle/>
          <a:p>
            <a:fld id="{C4915987-E2DD-49F3-8B7A-7F7F94D89DE8}" type="slidenum">
              <a:rPr lang="en-US" smtClean="0"/>
              <a:pPr/>
              <a:t>28</a:t>
            </a:fld>
            <a:endParaRPr lang="en-US" smtClean="0"/>
          </a:p>
        </p:txBody>
      </p:sp>
      <p:sp>
        <p:nvSpPr>
          <p:cNvPr id="12292" name="Content Placeholder 4"/>
          <p:cNvSpPr>
            <a:spLocks noGrp="1"/>
          </p:cNvSpPr>
          <p:nvPr>
            <p:ph idx="1"/>
          </p:nvPr>
        </p:nvSpPr>
        <p:spPr>
          <a:xfrm>
            <a:off x="685800" y="1676400"/>
            <a:ext cx="7467600" cy="1447800"/>
          </a:xfrm>
          <a:ln>
            <a:solidFill>
              <a:schemeClr val="tx1"/>
            </a:solidFill>
          </a:ln>
        </p:spPr>
        <p:txBody>
          <a:bodyPr/>
          <a:lstStyle/>
          <a:p>
            <a:pPr>
              <a:lnSpc>
                <a:spcPct val="110000"/>
              </a:lnSpc>
              <a:buFont typeface="Wingdings" pitchFamily="2" charset="2"/>
              <a:buNone/>
              <a:tabLst>
                <a:tab pos="457200" algn="l"/>
                <a:tab pos="914400" algn="l"/>
                <a:tab pos="1371600" algn="l"/>
                <a:tab pos="1828800" algn="l"/>
              </a:tabLst>
            </a:pPr>
            <a:r>
              <a:rPr lang="en-US" sz="2400" smtClean="0">
                <a:latin typeface="Arial" charset="0"/>
              </a:rPr>
              <a:t>&lt;script language=“C#” runat=“server”&gt;</a:t>
            </a:r>
          </a:p>
          <a:p>
            <a:pPr>
              <a:lnSpc>
                <a:spcPct val="110000"/>
              </a:lnSpc>
              <a:buFont typeface="Wingdings" pitchFamily="2" charset="2"/>
              <a:buNone/>
              <a:tabLst>
                <a:tab pos="457200" algn="l"/>
                <a:tab pos="914400" algn="l"/>
                <a:tab pos="1371600" algn="l"/>
                <a:tab pos="1828800" algn="l"/>
              </a:tabLst>
            </a:pPr>
            <a:r>
              <a:rPr lang="en-US" sz="2400" smtClean="0">
                <a:latin typeface="Arial" charset="0"/>
              </a:rPr>
              <a:t>	public static Int32 globalCounter = 0;</a:t>
            </a:r>
          </a:p>
          <a:p>
            <a:pPr>
              <a:lnSpc>
                <a:spcPct val="110000"/>
              </a:lnSpc>
              <a:buFont typeface="Wingdings" pitchFamily="2" charset="2"/>
              <a:buNone/>
              <a:tabLst>
                <a:tab pos="457200" algn="l"/>
                <a:tab pos="914400" algn="l"/>
                <a:tab pos="1371600" algn="l"/>
                <a:tab pos="1828800" algn="l"/>
              </a:tabLst>
            </a:pPr>
            <a:r>
              <a:rPr lang="en-US" sz="2400" smtClean="0">
                <a:latin typeface="Arial" charset="0"/>
              </a:rPr>
              <a:t>	&lt;/script&gt;</a:t>
            </a:r>
          </a:p>
        </p:txBody>
      </p:sp>
      <p:sp>
        <p:nvSpPr>
          <p:cNvPr id="12293" name="TextBox 5"/>
          <p:cNvSpPr txBox="1">
            <a:spLocks noChangeArrowheads="1"/>
          </p:cNvSpPr>
          <p:nvPr/>
        </p:nvSpPr>
        <p:spPr bwMode="auto">
          <a:xfrm>
            <a:off x="762000" y="1187450"/>
            <a:ext cx="2222500" cy="400050"/>
          </a:xfrm>
          <a:prstGeom prst="rect">
            <a:avLst/>
          </a:prstGeom>
          <a:noFill/>
          <a:ln w="9525">
            <a:noFill/>
            <a:miter lim="800000"/>
            <a:headEnd/>
            <a:tailEnd/>
          </a:ln>
        </p:spPr>
        <p:txBody>
          <a:bodyPr wrap="none">
            <a:spAutoFit/>
          </a:bodyPr>
          <a:lstStyle/>
          <a:p>
            <a:r>
              <a:rPr lang="en-US" sz="2000" b="0">
                <a:latin typeface="Arial" charset="0"/>
                <a:cs typeface="Arial" charset="0"/>
              </a:rPr>
              <a:t>In Global.asax file</a:t>
            </a:r>
          </a:p>
        </p:txBody>
      </p:sp>
      <p:sp>
        <p:nvSpPr>
          <p:cNvPr id="9" name="Content Placeholder 4"/>
          <p:cNvSpPr txBox="1">
            <a:spLocks/>
          </p:cNvSpPr>
          <p:nvPr/>
        </p:nvSpPr>
        <p:spPr bwMode="auto">
          <a:xfrm>
            <a:off x="685800" y="3429000"/>
            <a:ext cx="7467600" cy="3276600"/>
          </a:xfrm>
          <a:prstGeom prst="rect">
            <a:avLst/>
          </a:prstGeom>
          <a:noFill/>
          <a:ln w="9525">
            <a:solidFill>
              <a:schemeClr val="tx1"/>
            </a:solidFill>
            <a:miter lim="800000"/>
            <a:headEnd/>
            <a:tailEnd/>
          </a:ln>
        </p:spPr>
        <p:txBody>
          <a:bodyPr/>
          <a:lstStyle/>
          <a:p>
            <a:pPr marL="342900" indent="-342900">
              <a:lnSpc>
                <a:spcPct val="110000"/>
              </a:lnSpc>
              <a:spcBef>
                <a:spcPct val="20000"/>
              </a:spcBef>
              <a:buClr>
                <a:schemeClr val="folHlink"/>
              </a:buClr>
              <a:buSzPct val="60000"/>
              <a:buFont typeface="Wingdings" pitchFamily="2" charset="2"/>
              <a:buNone/>
              <a:tabLst>
                <a:tab pos="347663" algn="l"/>
                <a:tab pos="804863" algn="l"/>
                <a:tab pos="1262063" algn="l"/>
                <a:tab pos="1719263" algn="l"/>
              </a:tabLst>
              <a:defRPr/>
            </a:pPr>
            <a:r>
              <a:rPr lang="en-US" sz="2400" b="0" kern="0" dirty="0">
                <a:latin typeface="Arial" charset="0"/>
              </a:rPr>
              <a:t>&lt;script language=“C#” </a:t>
            </a:r>
            <a:r>
              <a:rPr lang="en-US" sz="2400" b="0" kern="0" dirty="0" err="1">
                <a:latin typeface="Arial" charset="0"/>
              </a:rPr>
              <a:t>runat</a:t>
            </a:r>
            <a:r>
              <a:rPr lang="en-US" sz="2400" b="0" kern="0" dirty="0">
                <a:latin typeface="Arial" charset="0"/>
              </a:rPr>
              <a:t>=“server”&gt;</a:t>
            </a:r>
          </a:p>
          <a:p>
            <a:pPr marL="342900" indent="-342900">
              <a:lnSpc>
                <a:spcPct val="110000"/>
              </a:lnSpc>
              <a:spcBef>
                <a:spcPct val="20000"/>
              </a:spcBef>
              <a:buClr>
                <a:schemeClr val="folHlink"/>
              </a:buClr>
              <a:buSzPct val="60000"/>
              <a:buFont typeface="Wingdings" pitchFamily="2" charset="2"/>
              <a:buNone/>
              <a:tabLst>
                <a:tab pos="347663" algn="l"/>
                <a:tab pos="804863" algn="l"/>
                <a:tab pos="1262063" algn="l"/>
                <a:tab pos="1719263" algn="l"/>
              </a:tabLst>
              <a:defRPr/>
            </a:pPr>
            <a:r>
              <a:rPr lang="en-US" sz="2400" b="0" kern="0" dirty="0">
                <a:latin typeface="Arial" charset="0"/>
              </a:rPr>
              <a:t>	private static Int32 </a:t>
            </a:r>
            <a:r>
              <a:rPr lang="en-US" sz="2400" b="0" kern="0" dirty="0" err="1">
                <a:latin typeface="Arial" charset="0"/>
              </a:rPr>
              <a:t>globalCounter</a:t>
            </a:r>
            <a:r>
              <a:rPr lang="en-US" sz="2400" b="0" kern="0" dirty="0">
                <a:latin typeface="Arial" charset="0"/>
              </a:rPr>
              <a:t> = 0;</a:t>
            </a:r>
          </a:p>
          <a:p>
            <a:pPr marL="342900" indent="-342900">
              <a:lnSpc>
                <a:spcPct val="110000"/>
              </a:lnSpc>
              <a:spcBef>
                <a:spcPct val="20000"/>
              </a:spcBef>
              <a:buClr>
                <a:schemeClr val="folHlink"/>
              </a:buClr>
              <a:buSzPct val="60000"/>
              <a:buFont typeface="Wingdings" pitchFamily="2" charset="2"/>
              <a:buNone/>
              <a:tabLst>
                <a:tab pos="347663" algn="l"/>
                <a:tab pos="804863" algn="l"/>
                <a:tab pos="1262063" algn="l"/>
                <a:tab pos="1719263" algn="l"/>
              </a:tabLst>
              <a:defRPr/>
            </a:pPr>
            <a:r>
              <a:rPr lang="en-US" sz="2400" b="0" kern="0" dirty="0">
                <a:latin typeface="Arial" charset="0"/>
              </a:rPr>
              <a:t>	public void increment(</a:t>
            </a:r>
            <a:r>
              <a:rPr lang="en-US" sz="2400" b="0" kern="0" dirty="0" err="1">
                <a:latin typeface="Arial" charset="0"/>
              </a:rPr>
              <a:t>Int</a:t>
            </a:r>
            <a:r>
              <a:rPr lang="en-US" sz="2400" b="0" kern="0" dirty="0">
                <a:latin typeface="Arial" charset="0"/>
              </a:rPr>
              <a:t>32 </a:t>
            </a:r>
            <a:r>
              <a:rPr lang="en-US" sz="2400" b="0" kern="0" dirty="0" err="1">
                <a:latin typeface="Arial" charset="0"/>
              </a:rPr>
              <a:t>newValue</a:t>
            </a:r>
            <a:r>
              <a:rPr lang="en-US" sz="2400" b="0" kern="0" dirty="0">
                <a:latin typeface="Arial" charset="0"/>
              </a:rPr>
              <a:t>) {</a:t>
            </a:r>
          </a:p>
          <a:p>
            <a:pPr marL="342900" indent="-342900">
              <a:lnSpc>
                <a:spcPct val="110000"/>
              </a:lnSpc>
              <a:spcBef>
                <a:spcPct val="20000"/>
              </a:spcBef>
              <a:buClr>
                <a:schemeClr val="folHlink"/>
              </a:buClr>
              <a:buSzPct val="60000"/>
              <a:buFont typeface="Wingdings" pitchFamily="2" charset="2"/>
              <a:buNone/>
              <a:tabLst>
                <a:tab pos="347663" algn="l"/>
                <a:tab pos="804863" algn="l"/>
                <a:tab pos="1262063" algn="l"/>
                <a:tab pos="1719263" algn="l"/>
              </a:tabLst>
              <a:defRPr/>
            </a:pPr>
            <a:r>
              <a:rPr lang="en-US" sz="2400" b="0" kern="0" dirty="0">
                <a:latin typeface="Arial" charset="0"/>
              </a:rPr>
              <a:t>			</a:t>
            </a:r>
            <a:r>
              <a:rPr lang="en-US" sz="2400" b="0" kern="0" dirty="0">
                <a:solidFill>
                  <a:srgbClr val="0000FF"/>
                </a:solidFill>
                <a:latin typeface="Arial" charset="0"/>
              </a:rPr>
              <a:t>lock(this)</a:t>
            </a:r>
            <a:r>
              <a:rPr lang="en-US" sz="2400" b="0" kern="0" dirty="0">
                <a:latin typeface="Arial" charset="0"/>
              </a:rPr>
              <a:t> {</a:t>
            </a:r>
          </a:p>
          <a:p>
            <a:pPr marL="342900" indent="-342900">
              <a:lnSpc>
                <a:spcPct val="110000"/>
              </a:lnSpc>
              <a:spcBef>
                <a:spcPct val="20000"/>
              </a:spcBef>
              <a:buClr>
                <a:schemeClr val="folHlink"/>
              </a:buClr>
              <a:buSzPct val="60000"/>
              <a:tabLst>
                <a:tab pos="347663" algn="l"/>
                <a:tab pos="804863" algn="l"/>
                <a:tab pos="1262063" algn="l"/>
                <a:tab pos="1719263" algn="l"/>
              </a:tabLst>
              <a:defRPr/>
            </a:pPr>
            <a:r>
              <a:rPr lang="en-US" sz="2400" b="0" kern="0" dirty="0">
                <a:latin typeface="Arial" charset="0"/>
              </a:rPr>
              <a:t>				</a:t>
            </a:r>
            <a:r>
              <a:rPr lang="en-US" sz="2400" b="0" kern="0" dirty="0" err="1">
                <a:latin typeface="Arial" charset="0"/>
              </a:rPr>
              <a:t>globalCounter</a:t>
            </a:r>
            <a:r>
              <a:rPr lang="en-US" sz="2400" b="0" kern="0" dirty="0">
                <a:latin typeface="Arial" charset="0"/>
              </a:rPr>
              <a:t> = </a:t>
            </a:r>
            <a:r>
              <a:rPr lang="en-US" sz="2400" b="0" kern="0" dirty="0" err="1">
                <a:latin typeface="Arial" charset="0"/>
              </a:rPr>
              <a:t>globalCounter</a:t>
            </a:r>
            <a:r>
              <a:rPr lang="en-US" sz="2400" b="0" kern="0" dirty="0">
                <a:latin typeface="Arial" charset="0"/>
              </a:rPr>
              <a:t> + </a:t>
            </a:r>
            <a:r>
              <a:rPr lang="en-US" sz="2400" b="0" kern="0" dirty="0" err="1">
                <a:latin typeface="Arial" charset="0"/>
              </a:rPr>
              <a:t>newValue</a:t>
            </a:r>
            <a:r>
              <a:rPr lang="en-US" sz="2400" b="0" kern="0" dirty="0">
                <a:latin typeface="Arial" charset="0"/>
              </a:rPr>
              <a:t>;</a:t>
            </a:r>
          </a:p>
          <a:p>
            <a:pPr marL="342900" indent="-342900">
              <a:lnSpc>
                <a:spcPct val="110000"/>
              </a:lnSpc>
              <a:spcBef>
                <a:spcPct val="20000"/>
              </a:spcBef>
              <a:buClr>
                <a:schemeClr val="folHlink"/>
              </a:buClr>
              <a:buSzPct val="60000"/>
              <a:tabLst>
                <a:tab pos="347663" algn="l"/>
                <a:tab pos="804863" algn="l"/>
                <a:tab pos="1262063" algn="l"/>
                <a:tab pos="1719263" algn="l"/>
              </a:tabLst>
              <a:defRPr/>
            </a:pPr>
            <a:r>
              <a:rPr lang="en-US" sz="2400" b="0" kern="0" dirty="0">
                <a:latin typeface="Arial" charset="0"/>
              </a:rPr>
              <a:t>			}</a:t>
            </a:r>
          </a:p>
          <a:p>
            <a:pPr marL="342900" indent="-342900">
              <a:lnSpc>
                <a:spcPct val="110000"/>
              </a:lnSpc>
              <a:spcBef>
                <a:spcPct val="20000"/>
              </a:spcBef>
              <a:buClr>
                <a:schemeClr val="folHlink"/>
              </a:buClr>
              <a:buSzPct val="60000"/>
              <a:buFont typeface="Wingdings" pitchFamily="2" charset="2"/>
              <a:buNone/>
              <a:tabLst>
                <a:tab pos="347663" algn="l"/>
                <a:tab pos="804863" algn="l"/>
                <a:tab pos="1262063" algn="l"/>
                <a:tab pos="1719263" algn="l"/>
              </a:tabLst>
              <a:defRPr/>
            </a:pPr>
            <a:r>
              <a:rPr lang="en-US" sz="2400" b="0" kern="0" dirty="0">
                <a:latin typeface="Arial" charset="0"/>
              </a:rPr>
              <a:t>&lt;/script&gt;</a:t>
            </a:r>
          </a:p>
          <a:p>
            <a:pPr marL="342900" indent="-342900">
              <a:spcBef>
                <a:spcPct val="20000"/>
              </a:spcBef>
              <a:buClr>
                <a:schemeClr val="folHlink"/>
              </a:buClr>
              <a:buSzPct val="60000"/>
              <a:buFont typeface="Wingdings" pitchFamily="2" charset="2"/>
              <a:buNone/>
              <a:defRPr/>
            </a:pPr>
            <a:endParaRPr lang="en-US" sz="2400" b="0" kern="0" dirty="0">
              <a:latin typeface="+mn-lt"/>
            </a:endParaRPr>
          </a:p>
        </p:txBody>
      </p:sp>
      <p:pic>
        <p:nvPicPr>
          <p:cNvPr id="10" name="Picture 6" descr="C:\Users\yinong\AppData\Local\Microsoft\Windows\Temporary Internet Files\Content.IE5\0KSEN3QS\MMj03363960000[1].gif"/>
          <p:cNvPicPr>
            <a:picLocks noChangeAspect="1" noChangeArrowheads="1" noCrop="1"/>
          </p:cNvPicPr>
          <p:nvPr/>
        </p:nvPicPr>
        <p:blipFill>
          <a:blip r:embed="rId3" cstate="print"/>
          <a:srcRect/>
          <a:stretch>
            <a:fillRect/>
          </a:stretch>
        </p:blipFill>
        <p:spPr bwMode="auto">
          <a:xfrm>
            <a:off x="6804837" y="2057400"/>
            <a:ext cx="609600" cy="609600"/>
          </a:xfrm>
          <a:prstGeom prst="rect">
            <a:avLst/>
          </a:prstGeom>
          <a:noFill/>
          <a:ln w="9525">
            <a:noFill/>
            <a:miter lim="800000"/>
            <a:headEnd/>
            <a:tailEnd/>
          </a:ln>
        </p:spPr>
      </p:pic>
      <p:pic>
        <p:nvPicPr>
          <p:cNvPr id="11" name="Picture 6" descr="C:\Users\yinong\AppData\Local\Microsoft\Windows\Temporary Internet Files\Content.IE5\0KSEN3QS\MMj03363960000[1].gif"/>
          <p:cNvPicPr>
            <a:picLocks noChangeAspect="1" noChangeArrowheads="1" noCrop="1"/>
          </p:cNvPicPr>
          <p:nvPr/>
        </p:nvPicPr>
        <p:blipFill>
          <a:blip r:embed="rId3" cstate="print"/>
          <a:srcRect/>
          <a:stretch>
            <a:fillRect/>
          </a:stretch>
        </p:blipFill>
        <p:spPr bwMode="auto">
          <a:xfrm>
            <a:off x="7391400" y="4648200"/>
            <a:ext cx="609600" cy="609600"/>
          </a:xfrm>
          <a:prstGeom prst="rect">
            <a:avLst/>
          </a:prstGeom>
          <a:noFill/>
          <a:ln w="9525">
            <a:noFill/>
            <a:miter lim="800000"/>
            <a:headEnd/>
            <a:tailEnd/>
          </a:ln>
        </p:spPr>
      </p:pic>
      <p:sp>
        <p:nvSpPr>
          <p:cNvPr id="2" name="Rounded Rectangular Callout 1"/>
          <p:cNvSpPr/>
          <p:nvPr/>
        </p:nvSpPr>
        <p:spPr bwMode="auto">
          <a:xfrm>
            <a:off x="7391400" y="762000"/>
            <a:ext cx="1600200" cy="914400"/>
          </a:xfrm>
          <a:prstGeom prst="wedgeRoundRectCallout">
            <a:avLst>
              <a:gd name="adj1" fmla="val -57733"/>
              <a:gd name="adj2" fmla="val 123261"/>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Challenge 1: Simultaneous write?</a:t>
            </a:r>
          </a:p>
        </p:txBody>
      </p:sp>
      <p:sp>
        <p:nvSpPr>
          <p:cNvPr id="12" name="Rounded Rectangular Callout 11"/>
          <p:cNvSpPr/>
          <p:nvPr/>
        </p:nvSpPr>
        <p:spPr bwMode="auto">
          <a:xfrm>
            <a:off x="7467600" y="3657600"/>
            <a:ext cx="1600200" cy="685800"/>
          </a:xfrm>
          <a:prstGeom prst="wedgeRoundRectCallout">
            <a:avLst>
              <a:gd name="adj1" fmla="val -39438"/>
              <a:gd name="adj2" fmla="val 10303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t>Challenge </a:t>
            </a:r>
            <a:r>
              <a:rPr lang="en-US" b="0" dirty="0" smtClean="0"/>
              <a:t>2: </a:t>
            </a:r>
            <a:r>
              <a:rPr lang="en-US" b="0" dirty="0"/>
              <a:t>Performance</a:t>
            </a:r>
            <a:r>
              <a:rPr kumimoji="0" lang="en-US" sz="1800" b="0" i="0" u="none" strike="noStrike" cap="none" normalizeH="0" baseline="0" dirty="0" smtClean="0">
                <a:ln>
                  <a:noFill/>
                </a:ln>
                <a:solidFill>
                  <a:schemeClr val="tx1"/>
                </a:solidFill>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238B8060-456F-4E0E-A38D-4E4626D766F2}" type="slidenum">
              <a:rPr lang="en-US" smtClean="0"/>
              <a:pPr/>
              <a:t>29</a:t>
            </a:fld>
            <a:endParaRPr lang="en-US" smtClean="0"/>
          </a:p>
        </p:txBody>
      </p:sp>
      <p:sp>
        <p:nvSpPr>
          <p:cNvPr id="13315" name="Rectangle 2"/>
          <p:cNvSpPr>
            <a:spLocks noGrp="1" noChangeArrowheads="1"/>
          </p:cNvSpPr>
          <p:nvPr>
            <p:ph type="title"/>
          </p:nvPr>
        </p:nvSpPr>
        <p:spPr>
          <a:xfrm>
            <a:off x="1752600" y="76200"/>
            <a:ext cx="7315200" cy="623888"/>
          </a:xfrm>
        </p:spPr>
        <p:txBody>
          <a:bodyPr/>
          <a:lstStyle/>
          <a:p>
            <a:pPr eaLnBrk="1" hangingPunct="1"/>
            <a:r>
              <a:rPr lang="en-US" sz="2800" smtClean="0"/>
              <a:t>Files in an ASP.Net Web Application</a:t>
            </a:r>
          </a:p>
        </p:txBody>
      </p:sp>
      <p:sp>
        <p:nvSpPr>
          <p:cNvPr id="13316" name="AutoShape 5"/>
          <p:cNvSpPr>
            <a:spLocks noChangeArrowheads="1"/>
          </p:cNvSpPr>
          <p:nvPr/>
        </p:nvSpPr>
        <p:spPr bwMode="auto">
          <a:xfrm>
            <a:off x="3079750" y="1500188"/>
            <a:ext cx="2971800" cy="1779587"/>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3317" name="Freeform 6"/>
          <p:cNvSpPr>
            <a:spLocks/>
          </p:cNvSpPr>
          <p:nvPr/>
        </p:nvSpPr>
        <p:spPr bwMode="auto">
          <a:xfrm>
            <a:off x="3079750" y="1143000"/>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p:spPr>
        <p:txBody>
          <a:bodyPr/>
          <a:lstStyle/>
          <a:p>
            <a:endParaRPr lang="en-US"/>
          </a:p>
        </p:txBody>
      </p:sp>
      <p:sp>
        <p:nvSpPr>
          <p:cNvPr id="13318" name="Rectangle 7"/>
          <p:cNvSpPr>
            <a:spLocks noChangeArrowheads="1"/>
          </p:cNvSpPr>
          <p:nvPr/>
        </p:nvSpPr>
        <p:spPr bwMode="auto">
          <a:xfrm>
            <a:off x="3295650" y="25685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19" name="Text Box 8"/>
          <p:cNvSpPr txBox="1">
            <a:spLocks noChangeArrowheads="1"/>
          </p:cNvSpPr>
          <p:nvPr/>
        </p:nvSpPr>
        <p:spPr bwMode="auto">
          <a:xfrm>
            <a:off x="4565650" y="1066800"/>
            <a:ext cx="1327150" cy="366713"/>
          </a:xfrm>
          <a:prstGeom prst="rect">
            <a:avLst/>
          </a:prstGeom>
          <a:noFill/>
          <a:ln w="9525">
            <a:noFill/>
            <a:miter lim="800000"/>
            <a:headEnd/>
            <a:tailEnd/>
          </a:ln>
        </p:spPr>
        <p:txBody>
          <a:bodyPr wrap="none">
            <a:spAutoFit/>
          </a:bodyPr>
          <a:lstStyle/>
          <a:p>
            <a:r>
              <a:rPr lang="en-US"/>
              <a:t>MyWebApp</a:t>
            </a:r>
          </a:p>
        </p:txBody>
      </p:sp>
      <p:sp>
        <p:nvSpPr>
          <p:cNvPr id="13320" name="Rectangle 12"/>
          <p:cNvSpPr>
            <a:spLocks noChangeArrowheads="1"/>
          </p:cNvSpPr>
          <p:nvPr/>
        </p:nvSpPr>
        <p:spPr bwMode="auto">
          <a:xfrm>
            <a:off x="3448050" y="25146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21" name="Rectangle 13"/>
          <p:cNvSpPr>
            <a:spLocks noChangeArrowheads="1"/>
          </p:cNvSpPr>
          <p:nvPr/>
        </p:nvSpPr>
        <p:spPr bwMode="auto">
          <a:xfrm>
            <a:off x="3600450" y="246062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22" name="Rectangle 14"/>
          <p:cNvSpPr>
            <a:spLocks noChangeArrowheads="1"/>
          </p:cNvSpPr>
          <p:nvPr/>
        </p:nvSpPr>
        <p:spPr bwMode="auto">
          <a:xfrm>
            <a:off x="4648200" y="2546350"/>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23" name="Rectangle 15"/>
          <p:cNvSpPr>
            <a:spLocks noChangeArrowheads="1"/>
          </p:cNvSpPr>
          <p:nvPr/>
        </p:nvSpPr>
        <p:spPr bwMode="auto">
          <a:xfrm>
            <a:off x="4800600" y="2492375"/>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24" name="Rectangle 16"/>
          <p:cNvSpPr>
            <a:spLocks noChangeArrowheads="1"/>
          </p:cNvSpPr>
          <p:nvPr/>
        </p:nvSpPr>
        <p:spPr bwMode="auto">
          <a:xfrm>
            <a:off x="4953000" y="2438400"/>
            <a:ext cx="793750" cy="593725"/>
          </a:xfrm>
          <a:prstGeom prst="rect">
            <a:avLst/>
          </a:prstGeom>
          <a:solidFill>
            <a:srgbClr val="CCECFF"/>
          </a:solidFill>
          <a:ln w="9525">
            <a:solidFill>
              <a:schemeClr val="tx1"/>
            </a:solidFill>
            <a:miter lim="800000"/>
            <a:headEnd/>
            <a:tailEnd/>
          </a:ln>
        </p:spPr>
        <p:txBody>
          <a:bodyPr wrap="none" anchor="ctr"/>
          <a:lstStyle/>
          <a:p>
            <a:pPr algn="ctr"/>
            <a:r>
              <a:rPr lang="en-US"/>
              <a:t>.ascx</a:t>
            </a:r>
          </a:p>
          <a:p>
            <a:pPr algn="ctr"/>
            <a:r>
              <a:rPr lang="en-US"/>
              <a:t>files</a:t>
            </a:r>
          </a:p>
        </p:txBody>
      </p:sp>
      <p:sp>
        <p:nvSpPr>
          <p:cNvPr id="13325" name="Rectangle 17"/>
          <p:cNvSpPr>
            <a:spLocks noChangeArrowheads="1"/>
          </p:cNvSpPr>
          <p:nvPr/>
        </p:nvSpPr>
        <p:spPr bwMode="auto">
          <a:xfrm>
            <a:off x="3600450" y="1676400"/>
            <a:ext cx="793750" cy="593725"/>
          </a:xfrm>
          <a:prstGeom prst="rect">
            <a:avLst/>
          </a:prstGeom>
          <a:solidFill>
            <a:srgbClr val="CCCCFF"/>
          </a:solidFill>
          <a:ln w="9525">
            <a:solidFill>
              <a:schemeClr val="tx1"/>
            </a:solidFill>
            <a:miter lim="800000"/>
            <a:headEnd/>
            <a:tailEnd/>
          </a:ln>
        </p:spPr>
        <p:txBody>
          <a:bodyPr wrap="none" anchor="ctr"/>
          <a:lstStyle/>
          <a:p>
            <a:pPr algn="ctr"/>
            <a:r>
              <a:rPr lang="en-US"/>
              <a:t>Global</a:t>
            </a:r>
          </a:p>
          <a:p>
            <a:pPr algn="ctr"/>
            <a:r>
              <a:rPr lang="en-US"/>
              <a:t>.asax</a:t>
            </a:r>
          </a:p>
        </p:txBody>
      </p:sp>
      <p:sp>
        <p:nvSpPr>
          <p:cNvPr id="13326" name="Rectangle 18"/>
          <p:cNvSpPr>
            <a:spLocks noChangeArrowheads="1"/>
          </p:cNvSpPr>
          <p:nvPr/>
        </p:nvSpPr>
        <p:spPr bwMode="auto">
          <a:xfrm>
            <a:off x="4724400" y="16764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a:t>Web</a:t>
            </a:r>
          </a:p>
          <a:p>
            <a:pPr algn="ctr"/>
            <a:r>
              <a:rPr lang="en-US"/>
              <a:t>.config</a:t>
            </a:r>
          </a:p>
        </p:txBody>
      </p:sp>
      <p:sp>
        <p:nvSpPr>
          <p:cNvPr id="13327" name="AutoShape 19"/>
          <p:cNvSpPr>
            <a:spLocks noChangeArrowheads="1"/>
          </p:cNvSpPr>
          <p:nvPr/>
        </p:nvSpPr>
        <p:spPr bwMode="auto">
          <a:xfrm>
            <a:off x="228600" y="4495800"/>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3328" name="Freeform 20"/>
          <p:cNvSpPr>
            <a:spLocks/>
          </p:cNvSpPr>
          <p:nvPr/>
        </p:nvSpPr>
        <p:spPr bwMode="auto">
          <a:xfrm>
            <a:off x="228600" y="4267200"/>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p:spPr>
        <p:txBody>
          <a:bodyPr/>
          <a:lstStyle/>
          <a:p>
            <a:endParaRPr lang="en-US"/>
          </a:p>
        </p:txBody>
      </p:sp>
      <p:sp>
        <p:nvSpPr>
          <p:cNvPr id="13329" name="Rectangle 21"/>
          <p:cNvSpPr>
            <a:spLocks noChangeArrowheads="1"/>
          </p:cNvSpPr>
          <p:nvPr/>
        </p:nvSpPr>
        <p:spPr bwMode="auto">
          <a:xfrm>
            <a:off x="381000" y="521335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0" name="Rectangle 22"/>
          <p:cNvSpPr>
            <a:spLocks noChangeArrowheads="1"/>
          </p:cNvSpPr>
          <p:nvPr/>
        </p:nvSpPr>
        <p:spPr bwMode="auto">
          <a:xfrm>
            <a:off x="533400" y="51593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1" name="Rectangle 23"/>
          <p:cNvSpPr>
            <a:spLocks noChangeArrowheads="1"/>
          </p:cNvSpPr>
          <p:nvPr/>
        </p:nvSpPr>
        <p:spPr bwMode="auto">
          <a:xfrm>
            <a:off x="685800" y="51054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2" name="Rectangle 28"/>
          <p:cNvSpPr>
            <a:spLocks noChangeArrowheads="1"/>
          </p:cNvSpPr>
          <p:nvPr/>
        </p:nvSpPr>
        <p:spPr bwMode="auto">
          <a:xfrm>
            <a:off x="1752600" y="51054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a:t>Web</a:t>
            </a:r>
          </a:p>
          <a:p>
            <a:pPr algn="ctr"/>
            <a:r>
              <a:rPr lang="en-US"/>
              <a:t>.config</a:t>
            </a:r>
          </a:p>
        </p:txBody>
      </p:sp>
      <p:sp>
        <p:nvSpPr>
          <p:cNvPr id="13333" name="AutoShape 29"/>
          <p:cNvSpPr>
            <a:spLocks noChangeArrowheads="1"/>
          </p:cNvSpPr>
          <p:nvPr/>
        </p:nvSpPr>
        <p:spPr bwMode="auto">
          <a:xfrm>
            <a:off x="3352800" y="4495800"/>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3334" name="Freeform 30"/>
          <p:cNvSpPr>
            <a:spLocks/>
          </p:cNvSpPr>
          <p:nvPr/>
        </p:nvSpPr>
        <p:spPr bwMode="auto">
          <a:xfrm>
            <a:off x="3352800" y="4267200"/>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p:spPr>
        <p:txBody>
          <a:bodyPr/>
          <a:lstStyle/>
          <a:p>
            <a:endParaRPr lang="en-US"/>
          </a:p>
        </p:txBody>
      </p:sp>
      <p:sp>
        <p:nvSpPr>
          <p:cNvPr id="13335" name="Rectangle 31"/>
          <p:cNvSpPr>
            <a:spLocks noChangeArrowheads="1"/>
          </p:cNvSpPr>
          <p:nvPr/>
        </p:nvSpPr>
        <p:spPr bwMode="auto">
          <a:xfrm>
            <a:off x="3505200" y="521335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6" name="Rectangle 32"/>
          <p:cNvSpPr>
            <a:spLocks noChangeArrowheads="1"/>
          </p:cNvSpPr>
          <p:nvPr/>
        </p:nvSpPr>
        <p:spPr bwMode="auto">
          <a:xfrm>
            <a:off x="3657600" y="5159375"/>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7" name="Rectangle 33"/>
          <p:cNvSpPr>
            <a:spLocks noChangeArrowheads="1"/>
          </p:cNvSpPr>
          <p:nvPr/>
        </p:nvSpPr>
        <p:spPr bwMode="auto">
          <a:xfrm>
            <a:off x="3810000" y="5105400"/>
            <a:ext cx="793750" cy="593725"/>
          </a:xfrm>
          <a:prstGeom prst="rect">
            <a:avLst/>
          </a:prstGeom>
          <a:solidFill>
            <a:schemeClr val="accent1"/>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38" name="Rectangle 34"/>
          <p:cNvSpPr>
            <a:spLocks noChangeArrowheads="1"/>
          </p:cNvSpPr>
          <p:nvPr/>
        </p:nvSpPr>
        <p:spPr bwMode="auto">
          <a:xfrm>
            <a:off x="4876800" y="5105400"/>
            <a:ext cx="793750" cy="593725"/>
          </a:xfrm>
          <a:prstGeom prst="rect">
            <a:avLst/>
          </a:prstGeom>
          <a:solidFill>
            <a:schemeClr val="bg1"/>
          </a:solidFill>
          <a:ln w="9525">
            <a:solidFill>
              <a:schemeClr val="tx1"/>
            </a:solidFill>
            <a:miter lim="800000"/>
            <a:headEnd/>
            <a:tailEnd/>
          </a:ln>
        </p:spPr>
        <p:txBody>
          <a:bodyPr wrap="none" anchor="ctr"/>
          <a:lstStyle/>
          <a:p>
            <a:pPr algn="ctr"/>
            <a:r>
              <a:rPr lang="en-US"/>
              <a:t>Web</a:t>
            </a:r>
          </a:p>
          <a:p>
            <a:pPr algn="ctr"/>
            <a:r>
              <a:rPr lang="en-US"/>
              <a:t>.config</a:t>
            </a:r>
          </a:p>
        </p:txBody>
      </p:sp>
      <p:sp>
        <p:nvSpPr>
          <p:cNvPr id="13339" name="AutoShape 35"/>
          <p:cNvSpPr>
            <a:spLocks noChangeArrowheads="1"/>
          </p:cNvSpPr>
          <p:nvPr/>
        </p:nvSpPr>
        <p:spPr bwMode="auto">
          <a:xfrm>
            <a:off x="6477000" y="4495800"/>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3340" name="Freeform 36"/>
          <p:cNvSpPr>
            <a:spLocks/>
          </p:cNvSpPr>
          <p:nvPr/>
        </p:nvSpPr>
        <p:spPr bwMode="auto">
          <a:xfrm>
            <a:off x="6477000" y="4267200"/>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p:spPr>
        <p:txBody>
          <a:bodyPr/>
          <a:lstStyle/>
          <a:p>
            <a:endParaRPr lang="en-US"/>
          </a:p>
        </p:txBody>
      </p:sp>
      <p:sp>
        <p:nvSpPr>
          <p:cNvPr id="13341" name="Rectangle 37"/>
          <p:cNvSpPr>
            <a:spLocks noChangeArrowheads="1"/>
          </p:cNvSpPr>
          <p:nvPr/>
        </p:nvSpPr>
        <p:spPr bwMode="auto">
          <a:xfrm>
            <a:off x="7086600" y="4984750"/>
            <a:ext cx="793750" cy="593725"/>
          </a:xfrm>
          <a:prstGeom prst="rect">
            <a:avLst/>
          </a:prstGeom>
          <a:solidFill>
            <a:srgbClr val="00CCFF"/>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42" name="Rectangle 38"/>
          <p:cNvSpPr>
            <a:spLocks noChangeArrowheads="1"/>
          </p:cNvSpPr>
          <p:nvPr/>
        </p:nvSpPr>
        <p:spPr bwMode="auto">
          <a:xfrm>
            <a:off x="7239000" y="4930775"/>
            <a:ext cx="793750" cy="593725"/>
          </a:xfrm>
          <a:prstGeom prst="rect">
            <a:avLst/>
          </a:prstGeom>
          <a:solidFill>
            <a:srgbClr val="00CCFF"/>
          </a:solidFill>
          <a:ln w="9525">
            <a:solidFill>
              <a:schemeClr val="tx1"/>
            </a:solidFill>
            <a:miter lim="800000"/>
            <a:headEnd/>
            <a:tailEnd/>
          </a:ln>
        </p:spPr>
        <p:txBody>
          <a:bodyPr wrap="none" anchor="ctr"/>
          <a:lstStyle/>
          <a:p>
            <a:pPr algn="ctr"/>
            <a:r>
              <a:rPr lang="en-US"/>
              <a:t>.aspx</a:t>
            </a:r>
          </a:p>
          <a:p>
            <a:pPr algn="ctr"/>
            <a:r>
              <a:rPr lang="en-US"/>
              <a:t>files</a:t>
            </a:r>
          </a:p>
        </p:txBody>
      </p:sp>
      <p:sp>
        <p:nvSpPr>
          <p:cNvPr id="13343" name="Rectangle 39"/>
          <p:cNvSpPr>
            <a:spLocks noChangeArrowheads="1"/>
          </p:cNvSpPr>
          <p:nvPr/>
        </p:nvSpPr>
        <p:spPr bwMode="auto">
          <a:xfrm>
            <a:off x="7391400" y="4876800"/>
            <a:ext cx="793750" cy="593725"/>
          </a:xfrm>
          <a:prstGeom prst="rect">
            <a:avLst/>
          </a:prstGeom>
          <a:solidFill>
            <a:srgbClr val="00CCFF"/>
          </a:solidFill>
          <a:ln w="9525">
            <a:solidFill>
              <a:schemeClr val="tx1"/>
            </a:solidFill>
            <a:miter lim="800000"/>
            <a:headEnd/>
            <a:tailEnd/>
          </a:ln>
        </p:spPr>
        <p:txBody>
          <a:bodyPr wrap="none" anchor="ctr"/>
          <a:lstStyle/>
          <a:p>
            <a:pPr algn="ctr"/>
            <a:r>
              <a:rPr lang="en-US"/>
              <a:t>.dll</a:t>
            </a:r>
          </a:p>
          <a:p>
            <a:pPr algn="ctr"/>
            <a:r>
              <a:rPr lang="en-US"/>
              <a:t>files</a:t>
            </a:r>
          </a:p>
        </p:txBody>
      </p:sp>
      <p:cxnSp>
        <p:nvCxnSpPr>
          <p:cNvPr id="13344" name="AutoShape 41"/>
          <p:cNvCxnSpPr>
            <a:cxnSpLocks noChangeShapeType="1"/>
            <a:stCxn id="13316" idx="2"/>
            <a:endCxn id="13333" idx="0"/>
          </p:cNvCxnSpPr>
          <p:nvPr/>
        </p:nvCxnSpPr>
        <p:spPr bwMode="auto">
          <a:xfrm>
            <a:off x="4565650" y="3279775"/>
            <a:ext cx="6350" cy="1216025"/>
          </a:xfrm>
          <a:prstGeom prst="straightConnector1">
            <a:avLst/>
          </a:prstGeom>
          <a:noFill/>
          <a:ln w="9525">
            <a:solidFill>
              <a:schemeClr val="tx1"/>
            </a:solidFill>
            <a:round/>
            <a:headEnd/>
            <a:tailEnd/>
          </a:ln>
        </p:spPr>
      </p:cxnSp>
      <p:cxnSp>
        <p:nvCxnSpPr>
          <p:cNvPr id="13345" name="AutoShape 42"/>
          <p:cNvCxnSpPr>
            <a:cxnSpLocks noChangeShapeType="1"/>
            <a:stCxn id="13316" idx="2"/>
            <a:endCxn id="13327" idx="0"/>
          </p:cNvCxnSpPr>
          <p:nvPr/>
        </p:nvCxnSpPr>
        <p:spPr bwMode="auto">
          <a:xfrm rot="5400000">
            <a:off x="2398712" y="2328863"/>
            <a:ext cx="1216025" cy="3117850"/>
          </a:xfrm>
          <a:prstGeom prst="bentConnector3">
            <a:avLst>
              <a:gd name="adj1" fmla="val 49870"/>
            </a:avLst>
          </a:prstGeom>
          <a:noFill/>
          <a:ln w="9525">
            <a:solidFill>
              <a:schemeClr val="tx1"/>
            </a:solidFill>
            <a:miter lim="800000"/>
            <a:headEnd/>
            <a:tailEnd/>
          </a:ln>
        </p:spPr>
      </p:cxnSp>
      <p:cxnSp>
        <p:nvCxnSpPr>
          <p:cNvPr id="13346" name="AutoShape 43"/>
          <p:cNvCxnSpPr>
            <a:cxnSpLocks noChangeShapeType="1"/>
            <a:stCxn id="13316" idx="2"/>
            <a:endCxn id="13339" idx="0"/>
          </p:cNvCxnSpPr>
          <p:nvPr/>
        </p:nvCxnSpPr>
        <p:spPr bwMode="auto">
          <a:xfrm rot="16200000" flipH="1">
            <a:off x="5522912" y="2322513"/>
            <a:ext cx="1216025" cy="3130550"/>
          </a:xfrm>
          <a:prstGeom prst="bentConnector3">
            <a:avLst>
              <a:gd name="adj1" fmla="val 49870"/>
            </a:avLst>
          </a:prstGeom>
          <a:noFill/>
          <a:ln w="9525">
            <a:solidFill>
              <a:schemeClr val="tx1"/>
            </a:solidFill>
            <a:miter lim="800000"/>
            <a:headEnd/>
            <a:tailEnd/>
          </a:ln>
        </p:spPr>
      </p:cxnSp>
      <p:sp>
        <p:nvSpPr>
          <p:cNvPr id="13347" name="Text Box 49"/>
          <p:cNvSpPr txBox="1">
            <a:spLocks noChangeArrowheads="1"/>
          </p:cNvSpPr>
          <p:nvPr/>
        </p:nvSpPr>
        <p:spPr bwMode="auto">
          <a:xfrm>
            <a:off x="228600" y="4495800"/>
            <a:ext cx="965200" cy="366713"/>
          </a:xfrm>
          <a:prstGeom prst="rect">
            <a:avLst/>
          </a:prstGeom>
          <a:noFill/>
          <a:ln w="9525">
            <a:noFill/>
            <a:miter lim="800000"/>
            <a:headEnd/>
            <a:tailEnd/>
          </a:ln>
        </p:spPr>
        <p:txBody>
          <a:bodyPr wrap="none">
            <a:spAutoFit/>
          </a:bodyPr>
          <a:lstStyle/>
          <a:p>
            <a:r>
              <a:rPr lang="en-US"/>
              <a:t>Subdir 1</a:t>
            </a:r>
          </a:p>
        </p:txBody>
      </p:sp>
      <p:sp>
        <p:nvSpPr>
          <p:cNvPr id="13348" name="Text Box 50"/>
          <p:cNvSpPr txBox="1">
            <a:spLocks noChangeArrowheads="1"/>
          </p:cNvSpPr>
          <p:nvPr/>
        </p:nvSpPr>
        <p:spPr bwMode="auto">
          <a:xfrm>
            <a:off x="3352800" y="4510088"/>
            <a:ext cx="965200" cy="366712"/>
          </a:xfrm>
          <a:prstGeom prst="rect">
            <a:avLst/>
          </a:prstGeom>
          <a:noFill/>
          <a:ln w="9525">
            <a:noFill/>
            <a:miter lim="800000"/>
            <a:headEnd/>
            <a:tailEnd/>
          </a:ln>
        </p:spPr>
        <p:txBody>
          <a:bodyPr wrap="none">
            <a:spAutoFit/>
          </a:bodyPr>
          <a:lstStyle/>
          <a:p>
            <a:r>
              <a:rPr lang="en-US"/>
              <a:t>Subdir 2</a:t>
            </a:r>
          </a:p>
        </p:txBody>
      </p:sp>
      <p:sp>
        <p:nvSpPr>
          <p:cNvPr id="13349" name="Text Box 51"/>
          <p:cNvSpPr txBox="1">
            <a:spLocks noChangeArrowheads="1"/>
          </p:cNvSpPr>
          <p:nvPr/>
        </p:nvSpPr>
        <p:spPr bwMode="auto">
          <a:xfrm>
            <a:off x="6477000" y="4510088"/>
            <a:ext cx="476250" cy="366712"/>
          </a:xfrm>
          <a:prstGeom prst="rect">
            <a:avLst/>
          </a:prstGeom>
          <a:noFill/>
          <a:ln w="9525">
            <a:noFill/>
            <a:miter lim="800000"/>
            <a:headEnd/>
            <a:tailEnd/>
          </a:ln>
        </p:spPr>
        <p:txBody>
          <a:bodyPr wrap="none">
            <a:spAutoFit/>
          </a:bodyPr>
          <a:lstStyle/>
          <a:p>
            <a:r>
              <a:rPr lang="en-US"/>
              <a:t>bin</a:t>
            </a:r>
          </a:p>
        </p:txBody>
      </p:sp>
      <p:sp>
        <p:nvSpPr>
          <p:cNvPr id="43" name="Rounded Rectangular Callout 42"/>
          <p:cNvSpPr>
            <a:spLocks noChangeArrowheads="1"/>
          </p:cNvSpPr>
          <p:nvPr/>
        </p:nvSpPr>
        <p:spPr bwMode="auto">
          <a:xfrm>
            <a:off x="7486650" y="1654175"/>
            <a:ext cx="1428750" cy="1485900"/>
          </a:xfrm>
          <a:prstGeom prst="wedgeRoundRectCallout">
            <a:avLst>
              <a:gd name="adj1" fmla="val -9588"/>
              <a:gd name="adj2" fmla="val 171440"/>
              <a:gd name="adj3" fmla="val 16667"/>
            </a:avLst>
          </a:prstGeom>
          <a:solidFill>
            <a:srgbClr val="AFEFE9"/>
          </a:solidFill>
          <a:ln w="9525" algn="ctr">
            <a:solidFill>
              <a:schemeClr val="tx1"/>
            </a:solidFill>
            <a:round/>
            <a:headEnd/>
            <a:tailEnd/>
          </a:ln>
        </p:spPr>
        <p:txBody>
          <a:bodyPr/>
          <a:lstStyle/>
          <a:p>
            <a:r>
              <a:rPr lang="en-US" sz="2000" b="0"/>
              <a:t>Dynamic Linking </a:t>
            </a:r>
            <a:br>
              <a:rPr lang="en-US" sz="2000" b="0"/>
            </a:br>
            <a:r>
              <a:rPr lang="en-US" sz="2000" b="0"/>
              <a:t>Library </a:t>
            </a:r>
          </a:p>
          <a:p>
            <a:r>
              <a:rPr lang="en-US" sz="2000" b="0"/>
              <a:t>Files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13343"/>
                                        </p:tgtEl>
                                        <p:attrNameLst>
                                          <p:attrName>r</p:attrName>
                                        </p:attrNameLst>
                                      </p:cBhvr>
                                    </p:animRot>
                                  </p:childTnLst>
                                </p:cTn>
                              </p:par>
                            </p:childTnLst>
                          </p:cTn>
                        </p:par>
                        <p:par>
                          <p:cTn id="7" fill="hold" nodeType="afterGroup">
                            <p:stCondLst>
                              <p:cond delay="2000"/>
                            </p:stCondLst>
                            <p:childTnLst>
                              <p:par>
                                <p:cTn id="8" presetID="6" presetClass="emph" presetSubtype="0" fill="hold" grpId="1" nodeType="afterEffect">
                                  <p:stCondLst>
                                    <p:cond delay="0"/>
                                  </p:stCondLst>
                                  <p:childTnLst>
                                    <p:animScale>
                                      <p:cBhvr>
                                        <p:cTn id="9" dur="2000" fill="hold"/>
                                        <p:tgtEl>
                                          <p:spTgt spid="13343"/>
                                        </p:tgtEl>
                                      </p:cBhvr>
                                      <p:by x="150000" y="150000"/>
                                    </p:animScale>
                                  </p:childTnLst>
                                </p:cTn>
                              </p:par>
                            </p:childTnLst>
                          </p:cTn>
                        </p:par>
                        <p:par>
                          <p:cTn id="10" fill="hold" nodeType="afterGroup">
                            <p:stCondLst>
                              <p:cond delay="4000"/>
                            </p:stCondLst>
                            <p:childTnLst>
                              <p:par>
                                <p:cTn id="11" presetID="22" presetClass="entr" presetSubtype="4"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animBg="1"/>
      <p:bldP spid="13343" grpId="1"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99EA482-3118-4E46-92F1-7045D2B28F0A}" type="slidenum">
              <a:rPr lang="en-US" b="0" smtClean="0">
                <a:solidFill>
                  <a:schemeClr val="tx2"/>
                </a:solidFill>
              </a:rPr>
              <a:pPr/>
              <a:t>3</a:t>
            </a:fld>
            <a:endParaRPr lang="en-US" b="0" smtClean="0">
              <a:solidFill>
                <a:schemeClr val="tx2"/>
              </a:solidFill>
            </a:endParaRPr>
          </a:p>
        </p:txBody>
      </p:sp>
      <p:sp>
        <p:nvSpPr>
          <p:cNvPr id="6147" name="Rectangle 2"/>
          <p:cNvSpPr>
            <a:spLocks noGrp="1" noChangeArrowheads="1"/>
          </p:cNvSpPr>
          <p:nvPr>
            <p:ph type="title"/>
          </p:nvPr>
        </p:nvSpPr>
        <p:spPr>
          <a:xfrm>
            <a:off x="1898650" y="152400"/>
            <a:ext cx="7169150" cy="623888"/>
          </a:xfrm>
        </p:spPr>
        <p:txBody>
          <a:bodyPr/>
          <a:lstStyle/>
          <a:p>
            <a:pPr eaLnBrk="1" hangingPunct="1"/>
            <a:r>
              <a:rPr lang="en-US" smtClean="0"/>
              <a:t>Web.config File</a:t>
            </a:r>
          </a:p>
        </p:txBody>
      </p:sp>
      <p:sp>
        <p:nvSpPr>
          <p:cNvPr id="6148" name="Rectangle 3"/>
          <p:cNvSpPr>
            <a:spLocks noGrp="1" noChangeArrowheads="1"/>
          </p:cNvSpPr>
          <p:nvPr>
            <p:ph type="body" idx="1"/>
          </p:nvPr>
        </p:nvSpPr>
        <p:spPr>
          <a:xfrm>
            <a:off x="228600" y="1066800"/>
            <a:ext cx="8839200" cy="2133600"/>
          </a:xfrm>
        </p:spPr>
        <p:txBody>
          <a:bodyPr/>
          <a:lstStyle/>
          <a:p>
            <a:pPr marL="465138" indent="-465138" eaLnBrk="1" hangingPunct="1"/>
            <a:r>
              <a:rPr lang="en-US" smtClean="0"/>
              <a:t>Web.config file is an XML file</a:t>
            </a:r>
          </a:p>
          <a:p>
            <a:pPr marL="465138" indent="-465138" eaLnBrk="1" hangingPunct="1"/>
            <a:r>
              <a:rPr lang="en-US" smtClean="0"/>
              <a:t>It controls various settings. including </a:t>
            </a:r>
          </a:p>
          <a:p>
            <a:pPr marL="865188" lvl="1" indent="-403225" eaLnBrk="1" hangingPunct="1"/>
            <a:r>
              <a:rPr lang="en-US" sz="2000" smtClean="0">
                <a:solidFill>
                  <a:srgbClr val="0066FF"/>
                </a:solidFill>
              </a:rPr>
              <a:t>Application data and parameter values</a:t>
            </a:r>
          </a:p>
          <a:p>
            <a:pPr marL="865188" lvl="1" indent="-403225" eaLnBrk="1" hangingPunct="1"/>
            <a:r>
              <a:rPr lang="en-US" sz="2000" smtClean="0"/>
              <a:t>Communication protocols</a:t>
            </a:r>
          </a:p>
          <a:p>
            <a:pPr marL="865188" lvl="1" indent="-403225" eaLnBrk="1" hangingPunct="1"/>
            <a:r>
              <a:rPr lang="en-US" sz="2000" smtClean="0"/>
              <a:t>Authentication and authorization setting (to be discussed in chapter 6)</a:t>
            </a:r>
          </a:p>
          <a:p>
            <a:pPr marL="465138" indent="-465138" eaLnBrk="1" hangingPunct="1"/>
            <a:endParaRPr lang="en-US" sz="2000" smtClean="0"/>
          </a:p>
        </p:txBody>
      </p:sp>
      <p:sp>
        <p:nvSpPr>
          <p:cNvPr id="6149" name="Oval 1"/>
          <p:cNvSpPr>
            <a:spLocks noChangeArrowheads="1"/>
          </p:cNvSpPr>
          <p:nvPr/>
        </p:nvSpPr>
        <p:spPr bwMode="auto">
          <a:xfrm>
            <a:off x="3124200" y="3552825"/>
            <a:ext cx="2438400" cy="457200"/>
          </a:xfrm>
          <a:prstGeom prst="ellipse">
            <a:avLst/>
          </a:prstGeom>
          <a:solidFill>
            <a:schemeClr val="accent1"/>
          </a:solidFill>
          <a:ln w="9525" algn="ctr">
            <a:solidFill>
              <a:schemeClr val="tx1"/>
            </a:solidFill>
            <a:round/>
            <a:headEnd/>
            <a:tailEnd/>
          </a:ln>
        </p:spPr>
        <p:txBody>
          <a:bodyPr/>
          <a:lstStyle/>
          <a:p>
            <a:pPr algn="ctr">
              <a:lnSpc>
                <a:spcPts val="1800"/>
              </a:lnSpc>
            </a:pPr>
            <a:r>
              <a:rPr lang="en-US" b="0">
                <a:latin typeface="Arial" charset="0"/>
                <a:ea typeface="Arial Unicode MS" pitchFamily="34" charset="-128"/>
                <a:cs typeface="Arial Unicode MS" pitchFamily="34" charset="-128"/>
              </a:rPr>
              <a:t>configuration</a:t>
            </a:r>
            <a:endParaRPr lang="en-US" b="0"/>
          </a:p>
        </p:txBody>
      </p:sp>
      <p:sp>
        <p:nvSpPr>
          <p:cNvPr id="6150" name="Oval 7"/>
          <p:cNvSpPr>
            <a:spLocks noChangeArrowheads="1"/>
          </p:cNvSpPr>
          <p:nvPr/>
        </p:nvSpPr>
        <p:spPr bwMode="auto">
          <a:xfrm>
            <a:off x="533400" y="4405313"/>
            <a:ext cx="2438400" cy="381000"/>
          </a:xfrm>
          <a:prstGeom prst="ellipse">
            <a:avLst/>
          </a:prstGeom>
          <a:solidFill>
            <a:srgbClr val="FFFF00"/>
          </a:solidFill>
          <a:ln w="9525" algn="ctr">
            <a:solidFill>
              <a:schemeClr val="tx1"/>
            </a:solidFill>
            <a:round/>
            <a:headEnd/>
            <a:tailEnd/>
          </a:ln>
        </p:spPr>
        <p:txBody>
          <a:bodyPr/>
          <a:lstStyle/>
          <a:p>
            <a:pPr algn="ctr">
              <a:lnSpc>
                <a:spcPts val="1800"/>
              </a:lnSpc>
            </a:pPr>
            <a:r>
              <a:rPr lang="en-US" b="0">
                <a:solidFill>
                  <a:srgbClr val="0000FF"/>
                </a:solidFill>
                <a:latin typeface="Arial" charset="0"/>
                <a:ea typeface="Arial Unicode MS" pitchFamily="34" charset="-128"/>
                <a:cs typeface="Arial Unicode MS" pitchFamily="34" charset="-128"/>
              </a:rPr>
              <a:t>appSettings</a:t>
            </a:r>
            <a:endParaRPr lang="en-US" b="0"/>
          </a:p>
        </p:txBody>
      </p:sp>
      <p:sp>
        <p:nvSpPr>
          <p:cNvPr id="6151" name="Oval 8"/>
          <p:cNvSpPr>
            <a:spLocks noChangeArrowheads="1"/>
          </p:cNvSpPr>
          <p:nvPr/>
        </p:nvSpPr>
        <p:spPr bwMode="auto">
          <a:xfrm>
            <a:off x="3124200" y="4435475"/>
            <a:ext cx="2438400" cy="381000"/>
          </a:xfrm>
          <a:prstGeom prst="ellipse">
            <a:avLst/>
          </a:prstGeom>
          <a:solidFill>
            <a:srgbClr val="FFFF00"/>
          </a:solidFill>
          <a:ln w="9525" algn="ctr">
            <a:solidFill>
              <a:schemeClr val="tx1"/>
            </a:solidFill>
            <a:round/>
            <a:headEnd/>
            <a:tailEnd/>
          </a:ln>
        </p:spPr>
        <p:txBody>
          <a:bodyPr/>
          <a:lstStyle/>
          <a:p>
            <a:pPr algn="ctr">
              <a:lnSpc>
                <a:spcPts val="1800"/>
              </a:lnSpc>
            </a:pPr>
            <a:r>
              <a:rPr lang="en-US" b="0">
                <a:solidFill>
                  <a:srgbClr val="0000FF"/>
                </a:solidFill>
                <a:latin typeface="Arial" charset="0"/>
                <a:ea typeface="Arial Unicode MS" pitchFamily="34" charset="-128"/>
                <a:cs typeface="Arial Unicode MS" pitchFamily="34" charset="-128"/>
                <a:sym typeface="Wingdings" pitchFamily="2" charset="2"/>
              </a:rPr>
              <a:t>system.web</a:t>
            </a:r>
            <a:endParaRPr lang="en-US" b="0"/>
          </a:p>
        </p:txBody>
      </p:sp>
      <p:sp>
        <p:nvSpPr>
          <p:cNvPr id="6152" name="Oval 9"/>
          <p:cNvSpPr>
            <a:spLocks noChangeArrowheads="1"/>
          </p:cNvSpPr>
          <p:nvPr/>
        </p:nvSpPr>
        <p:spPr bwMode="auto">
          <a:xfrm>
            <a:off x="5791200" y="4397375"/>
            <a:ext cx="990600" cy="381000"/>
          </a:xfrm>
          <a:prstGeom prst="ellipse">
            <a:avLst/>
          </a:prstGeom>
          <a:solidFill>
            <a:srgbClr val="FFFF00"/>
          </a:solidFill>
          <a:ln w="9525" algn="ctr">
            <a:solidFill>
              <a:schemeClr val="tx1"/>
            </a:solidFill>
            <a:round/>
            <a:headEnd/>
            <a:tailEnd/>
          </a:ln>
        </p:spPr>
        <p:txBody>
          <a:bodyPr/>
          <a:lstStyle/>
          <a:p>
            <a:pPr algn="ctr">
              <a:lnSpc>
                <a:spcPts val="1800"/>
              </a:lnSpc>
            </a:pPr>
            <a:endParaRPr lang="en-US" b="0"/>
          </a:p>
        </p:txBody>
      </p:sp>
      <p:sp>
        <p:nvSpPr>
          <p:cNvPr id="6153" name="Oval 10"/>
          <p:cNvSpPr>
            <a:spLocks noChangeArrowheads="1"/>
          </p:cNvSpPr>
          <p:nvPr/>
        </p:nvSpPr>
        <p:spPr bwMode="auto">
          <a:xfrm>
            <a:off x="7543800" y="4400550"/>
            <a:ext cx="990600" cy="381000"/>
          </a:xfrm>
          <a:prstGeom prst="ellipse">
            <a:avLst/>
          </a:prstGeom>
          <a:solidFill>
            <a:srgbClr val="FFFF00"/>
          </a:solidFill>
          <a:ln w="9525" algn="ctr">
            <a:solidFill>
              <a:schemeClr val="tx1"/>
            </a:solidFill>
            <a:round/>
            <a:headEnd/>
            <a:tailEnd/>
          </a:ln>
        </p:spPr>
        <p:txBody>
          <a:bodyPr/>
          <a:lstStyle/>
          <a:p>
            <a:pPr algn="ctr">
              <a:lnSpc>
                <a:spcPts val="1800"/>
              </a:lnSpc>
            </a:pPr>
            <a:endParaRPr lang="en-US" b="0"/>
          </a:p>
        </p:txBody>
      </p:sp>
      <p:sp>
        <p:nvSpPr>
          <p:cNvPr id="6154" name="TextBox 2"/>
          <p:cNvSpPr txBox="1">
            <a:spLocks noChangeArrowheads="1"/>
          </p:cNvSpPr>
          <p:nvPr/>
        </p:nvSpPr>
        <p:spPr bwMode="auto">
          <a:xfrm>
            <a:off x="6934200" y="4314825"/>
            <a:ext cx="47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 . .</a:t>
            </a:r>
          </a:p>
        </p:txBody>
      </p:sp>
      <p:cxnSp>
        <p:nvCxnSpPr>
          <p:cNvPr id="6155" name="Straight Arrow Connector 4"/>
          <p:cNvCxnSpPr>
            <a:cxnSpLocks noChangeShapeType="1"/>
            <a:endCxn id="6150" idx="0"/>
          </p:cNvCxnSpPr>
          <p:nvPr/>
        </p:nvCxnSpPr>
        <p:spPr bwMode="auto">
          <a:xfrm flipH="1">
            <a:off x="1752600" y="3819525"/>
            <a:ext cx="1371600" cy="5857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6" name="Straight Arrow Connector 11"/>
          <p:cNvCxnSpPr>
            <a:cxnSpLocks noChangeShapeType="1"/>
            <a:stCxn id="6149" idx="4"/>
            <a:endCxn id="6151" idx="0"/>
          </p:cNvCxnSpPr>
          <p:nvPr/>
        </p:nvCxnSpPr>
        <p:spPr bwMode="auto">
          <a:xfrm>
            <a:off x="4343400" y="4010025"/>
            <a:ext cx="0" cy="4254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7" name="Straight Arrow Connector 13"/>
          <p:cNvCxnSpPr>
            <a:cxnSpLocks noChangeShapeType="1"/>
            <a:stCxn id="6149" idx="5"/>
            <a:endCxn id="6152" idx="0"/>
          </p:cNvCxnSpPr>
          <p:nvPr/>
        </p:nvCxnSpPr>
        <p:spPr bwMode="auto">
          <a:xfrm>
            <a:off x="5205413" y="3943350"/>
            <a:ext cx="1081087" cy="4540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8" name="Straight Arrow Connector 15"/>
          <p:cNvCxnSpPr>
            <a:cxnSpLocks noChangeShapeType="1"/>
            <a:endCxn id="6153" idx="0"/>
          </p:cNvCxnSpPr>
          <p:nvPr/>
        </p:nvCxnSpPr>
        <p:spPr bwMode="auto">
          <a:xfrm>
            <a:off x="5562600" y="3819525"/>
            <a:ext cx="2476500" cy="5810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Oval 20"/>
          <p:cNvSpPr/>
          <p:nvPr/>
        </p:nvSpPr>
        <p:spPr bwMode="auto">
          <a:xfrm>
            <a:off x="533400" y="5381625"/>
            <a:ext cx="8509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22" name="Oval 21"/>
          <p:cNvSpPr/>
          <p:nvPr/>
        </p:nvSpPr>
        <p:spPr bwMode="auto">
          <a:xfrm>
            <a:off x="2076450" y="5384800"/>
            <a:ext cx="74295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6161" name="TextBox 22"/>
          <p:cNvSpPr txBox="1">
            <a:spLocks noChangeArrowheads="1"/>
          </p:cNvSpPr>
          <p:nvPr/>
        </p:nvSpPr>
        <p:spPr bwMode="auto">
          <a:xfrm>
            <a:off x="1501775" y="5299075"/>
            <a:ext cx="407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62" name="Straight Arrow Connector 17"/>
          <p:cNvCxnSpPr>
            <a:cxnSpLocks noChangeShapeType="1"/>
            <a:stCxn id="6150" idx="4"/>
            <a:endCxn id="21" idx="0"/>
          </p:cNvCxnSpPr>
          <p:nvPr/>
        </p:nvCxnSpPr>
        <p:spPr bwMode="auto">
          <a:xfrm flipH="1">
            <a:off x="958850" y="4786313"/>
            <a:ext cx="793750" cy="5953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3" name="Straight Arrow Connector 25"/>
          <p:cNvCxnSpPr>
            <a:cxnSpLocks noChangeShapeType="1"/>
            <a:stCxn id="6150" idx="4"/>
            <a:endCxn id="22" idx="0"/>
          </p:cNvCxnSpPr>
          <p:nvPr/>
        </p:nvCxnSpPr>
        <p:spPr bwMode="auto">
          <a:xfrm>
            <a:off x="1752600" y="4786313"/>
            <a:ext cx="695325" cy="5984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 name="Oval 28"/>
          <p:cNvSpPr/>
          <p:nvPr/>
        </p:nvSpPr>
        <p:spPr bwMode="auto">
          <a:xfrm>
            <a:off x="3200400" y="5424488"/>
            <a:ext cx="78105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30" name="Oval 29"/>
          <p:cNvSpPr/>
          <p:nvPr/>
        </p:nvSpPr>
        <p:spPr bwMode="auto">
          <a:xfrm>
            <a:off x="4686300" y="5427663"/>
            <a:ext cx="8001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6166" name="TextBox 30"/>
          <p:cNvSpPr txBox="1">
            <a:spLocks noChangeArrowheads="1"/>
          </p:cNvSpPr>
          <p:nvPr/>
        </p:nvSpPr>
        <p:spPr bwMode="auto">
          <a:xfrm>
            <a:off x="4090988" y="5341938"/>
            <a:ext cx="40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67" name="Straight Arrow Connector 31"/>
          <p:cNvCxnSpPr>
            <a:cxnSpLocks noChangeShapeType="1"/>
            <a:stCxn id="6151" idx="4"/>
            <a:endCxn id="29" idx="0"/>
          </p:cNvCxnSpPr>
          <p:nvPr/>
        </p:nvCxnSpPr>
        <p:spPr bwMode="auto">
          <a:xfrm flipH="1">
            <a:off x="3590925" y="4816475"/>
            <a:ext cx="752475" cy="6080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8" name="Straight Arrow Connector 32"/>
          <p:cNvCxnSpPr>
            <a:cxnSpLocks noChangeShapeType="1"/>
            <a:stCxn id="6151" idx="4"/>
            <a:endCxn id="30" idx="0"/>
          </p:cNvCxnSpPr>
          <p:nvPr/>
        </p:nvCxnSpPr>
        <p:spPr bwMode="auto">
          <a:xfrm>
            <a:off x="4343400" y="4816475"/>
            <a:ext cx="742950" cy="6111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Oval 33"/>
          <p:cNvSpPr/>
          <p:nvPr/>
        </p:nvSpPr>
        <p:spPr bwMode="auto">
          <a:xfrm>
            <a:off x="5638800" y="5467350"/>
            <a:ext cx="4953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35" name="Oval 34"/>
          <p:cNvSpPr/>
          <p:nvPr/>
        </p:nvSpPr>
        <p:spPr bwMode="auto">
          <a:xfrm>
            <a:off x="6553200" y="5465763"/>
            <a:ext cx="4953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6171" name="TextBox 35"/>
          <p:cNvSpPr txBox="1">
            <a:spLocks noChangeArrowheads="1"/>
          </p:cNvSpPr>
          <p:nvPr/>
        </p:nvSpPr>
        <p:spPr bwMode="auto">
          <a:xfrm>
            <a:off x="6172200" y="5413375"/>
            <a:ext cx="40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72" name="Straight Arrow Connector 36"/>
          <p:cNvCxnSpPr>
            <a:cxnSpLocks noChangeShapeType="1"/>
            <a:stCxn id="6152" idx="4"/>
            <a:endCxn id="34" idx="0"/>
          </p:cNvCxnSpPr>
          <p:nvPr/>
        </p:nvCxnSpPr>
        <p:spPr bwMode="auto">
          <a:xfrm flipH="1">
            <a:off x="5886450" y="4778375"/>
            <a:ext cx="400050" cy="688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73" name="Straight Arrow Connector 37"/>
          <p:cNvCxnSpPr>
            <a:cxnSpLocks noChangeShapeType="1"/>
            <a:stCxn id="6152" idx="4"/>
            <a:endCxn id="35" idx="0"/>
          </p:cNvCxnSpPr>
          <p:nvPr/>
        </p:nvCxnSpPr>
        <p:spPr bwMode="auto">
          <a:xfrm>
            <a:off x="6286500" y="4778375"/>
            <a:ext cx="514350" cy="687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5" name="Oval 54"/>
          <p:cNvSpPr/>
          <p:nvPr/>
        </p:nvSpPr>
        <p:spPr bwMode="auto">
          <a:xfrm>
            <a:off x="7397750" y="5486400"/>
            <a:ext cx="4953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56" name="Oval 55"/>
          <p:cNvSpPr/>
          <p:nvPr/>
        </p:nvSpPr>
        <p:spPr bwMode="auto">
          <a:xfrm>
            <a:off x="8312150" y="5484813"/>
            <a:ext cx="495300" cy="3810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lnSpc>
                <a:spcPts val="1800"/>
              </a:lnSpc>
              <a:defRPr/>
            </a:pPr>
            <a:endParaRPr lang="en-US" b="0" dirty="0"/>
          </a:p>
        </p:txBody>
      </p:sp>
      <p:sp>
        <p:nvSpPr>
          <p:cNvPr id="6176" name="TextBox 56"/>
          <p:cNvSpPr txBox="1">
            <a:spLocks noChangeArrowheads="1"/>
          </p:cNvSpPr>
          <p:nvPr/>
        </p:nvSpPr>
        <p:spPr bwMode="auto">
          <a:xfrm>
            <a:off x="7931150" y="5432425"/>
            <a:ext cx="40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77" name="Straight Arrow Connector 57"/>
          <p:cNvCxnSpPr>
            <a:cxnSpLocks noChangeShapeType="1"/>
            <a:stCxn id="6153" idx="4"/>
            <a:endCxn id="55" idx="0"/>
          </p:cNvCxnSpPr>
          <p:nvPr/>
        </p:nvCxnSpPr>
        <p:spPr bwMode="auto">
          <a:xfrm flipH="1">
            <a:off x="7645400" y="4781550"/>
            <a:ext cx="393700" cy="7048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78" name="Straight Arrow Connector 58"/>
          <p:cNvCxnSpPr>
            <a:cxnSpLocks noChangeShapeType="1"/>
            <a:stCxn id="6153" idx="4"/>
            <a:endCxn id="56" idx="0"/>
          </p:cNvCxnSpPr>
          <p:nvPr/>
        </p:nvCxnSpPr>
        <p:spPr bwMode="auto">
          <a:xfrm>
            <a:off x="8039100" y="4781550"/>
            <a:ext cx="520700" cy="7032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9" name="Oval 63"/>
          <p:cNvSpPr>
            <a:spLocks noChangeArrowheads="1"/>
          </p:cNvSpPr>
          <p:nvPr/>
        </p:nvSpPr>
        <p:spPr bwMode="auto">
          <a:xfrm>
            <a:off x="2971800" y="6334125"/>
            <a:ext cx="427038" cy="381000"/>
          </a:xfrm>
          <a:prstGeom prst="ellipse">
            <a:avLst/>
          </a:prstGeom>
          <a:solidFill>
            <a:srgbClr val="A4D9E6"/>
          </a:solidFill>
          <a:ln w="9525" algn="ctr">
            <a:solidFill>
              <a:schemeClr val="tx1"/>
            </a:solidFill>
            <a:round/>
            <a:headEnd/>
            <a:tailEnd/>
          </a:ln>
        </p:spPr>
        <p:txBody>
          <a:bodyPr/>
          <a:lstStyle/>
          <a:p>
            <a:pPr algn="ctr">
              <a:lnSpc>
                <a:spcPts val="1800"/>
              </a:lnSpc>
            </a:pPr>
            <a:endParaRPr lang="en-US" b="0"/>
          </a:p>
        </p:txBody>
      </p:sp>
      <p:sp>
        <p:nvSpPr>
          <p:cNvPr id="6180" name="Oval 64"/>
          <p:cNvSpPr>
            <a:spLocks noChangeArrowheads="1"/>
          </p:cNvSpPr>
          <p:nvPr/>
        </p:nvSpPr>
        <p:spPr bwMode="auto">
          <a:xfrm>
            <a:off x="3857625" y="6332538"/>
            <a:ext cx="438150" cy="381000"/>
          </a:xfrm>
          <a:prstGeom prst="ellipse">
            <a:avLst/>
          </a:prstGeom>
          <a:solidFill>
            <a:srgbClr val="A4D9E6"/>
          </a:solidFill>
          <a:ln w="9525" algn="ctr">
            <a:solidFill>
              <a:schemeClr val="tx1"/>
            </a:solidFill>
            <a:round/>
            <a:headEnd/>
            <a:tailEnd/>
          </a:ln>
        </p:spPr>
        <p:txBody>
          <a:bodyPr/>
          <a:lstStyle/>
          <a:p>
            <a:pPr algn="ctr">
              <a:lnSpc>
                <a:spcPts val="1800"/>
              </a:lnSpc>
            </a:pPr>
            <a:endParaRPr lang="en-US" b="0"/>
          </a:p>
        </p:txBody>
      </p:sp>
      <p:sp>
        <p:nvSpPr>
          <p:cNvPr id="6181" name="TextBox 65"/>
          <p:cNvSpPr txBox="1">
            <a:spLocks noChangeArrowheads="1"/>
          </p:cNvSpPr>
          <p:nvPr/>
        </p:nvSpPr>
        <p:spPr bwMode="auto">
          <a:xfrm>
            <a:off x="3476625" y="6280150"/>
            <a:ext cx="40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82" name="Straight Arrow Connector 66"/>
          <p:cNvCxnSpPr>
            <a:cxnSpLocks noChangeShapeType="1"/>
            <a:stCxn id="29" idx="4"/>
            <a:endCxn id="6179" idx="0"/>
          </p:cNvCxnSpPr>
          <p:nvPr/>
        </p:nvCxnSpPr>
        <p:spPr bwMode="auto">
          <a:xfrm flipH="1">
            <a:off x="3184525" y="5805488"/>
            <a:ext cx="406400" cy="5286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83" name="Straight Arrow Connector 67"/>
          <p:cNvCxnSpPr>
            <a:cxnSpLocks noChangeShapeType="1"/>
            <a:stCxn id="29" idx="4"/>
            <a:endCxn id="6180" idx="0"/>
          </p:cNvCxnSpPr>
          <p:nvPr/>
        </p:nvCxnSpPr>
        <p:spPr bwMode="auto">
          <a:xfrm>
            <a:off x="3590925" y="5805488"/>
            <a:ext cx="485775" cy="527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84" name="Oval 73"/>
          <p:cNvSpPr>
            <a:spLocks noChangeArrowheads="1"/>
          </p:cNvSpPr>
          <p:nvPr/>
        </p:nvSpPr>
        <p:spPr bwMode="auto">
          <a:xfrm>
            <a:off x="5272088" y="6361113"/>
            <a:ext cx="425450" cy="381000"/>
          </a:xfrm>
          <a:prstGeom prst="ellipse">
            <a:avLst/>
          </a:prstGeom>
          <a:solidFill>
            <a:srgbClr val="A4D9E6"/>
          </a:solidFill>
          <a:ln w="9525" algn="ctr">
            <a:solidFill>
              <a:schemeClr val="tx1"/>
            </a:solidFill>
            <a:round/>
            <a:headEnd/>
            <a:tailEnd/>
          </a:ln>
        </p:spPr>
        <p:txBody>
          <a:bodyPr/>
          <a:lstStyle/>
          <a:p>
            <a:pPr algn="ctr">
              <a:lnSpc>
                <a:spcPts val="1800"/>
              </a:lnSpc>
            </a:pPr>
            <a:endParaRPr lang="en-US" b="0"/>
          </a:p>
        </p:txBody>
      </p:sp>
      <p:sp>
        <p:nvSpPr>
          <p:cNvPr id="6185" name="Oval 74"/>
          <p:cNvSpPr>
            <a:spLocks noChangeArrowheads="1"/>
          </p:cNvSpPr>
          <p:nvPr/>
        </p:nvSpPr>
        <p:spPr bwMode="auto">
          <a:xfrm>
            <a:off x="6157913" y="6359525"/>
            <a:ext cx="438150" cy="381000"/>
          </a:xfrm>
          <a:prstGeom prst="ellipse">
            <a:avLst/>
          </a:prstGeom>
          <a:solidFill>
            <a:srgbClr val="A4D9E6"/>
          </a:solidFill>
          <a:ln w="9525" algn="ctr">
            <a:solidFill>
              <a:schemeClr val="tx1"/>
            </a:solidFill>
            <a:round/>
            <a:headEnd/>
            <a:tailEnd/>
          </a:ln>
        </p:spPr>
        <p:txBody>
          <a:bodyPr/>
          <a:lstStyle/>
          <a:p>
            <a:pPr algn="ctr">
              <a:lnSpc>
                <a:spcPts val="1800"/>
              </a:lnSpc>
            </a:pPr>
            <a:endParaRPr lang="en-US" b="0"/>
          </a:p>
        </p:txBody>
      </p:sp>
      <p:sp>
        <p:nvSpPr>
          <p:cNvPr id="6186" name="TextBox 75"/>
          <p:cNvSpPr txBox="1">
            <a:spLocks noChangeArrowheads="1"/>
          </p:cNvSpPr>
          <p:nvPr/>
        </p:nvSpPr>
        <p:spPr bwMode="auto">
          <a:xfrm>
            <a:off x="5776913" y="6307138"/>
            <a:ext cx="409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400"/>
              <a:t>. . .</a:t>
            </a:r>
          </a:p>
        </p:txBody>
      </p:sp>
      <p:cxnSp>
        <p:nvCxnSpPr>
          <p:cNvPr id="6187" name="Straight Arrow Connector 76"/>
          <p:cNvCxnSpPr>
            <a:cxnSpLocks noChangeShapeType="1"/>
            <a:stCxn id="34" idx="4"/>
            <a:endCxn id="6184" idx="0"/>
          </p:cNvCxnSpPr>
          <p:nvPr/>
        </p:nvCxnSpPr>
        <p:spPr bwMode="auto">
          <a:xfrm flipH="1">
            <a:off x="5484813" y="5848350"/>
            <a:ext cx="401637" cy="5127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88" name="Straight Arrow Connector 77"/>
          <p:cNvCxnSpPr>
            <a:cxnSpLocks noChangeShapeType="1"/>
            <a:stCxn id="34" idx="4"/>
            <a:endCxn id="6185" idx="0"/>
          </p:cNvCxnSpPr>
          <p:nvPr/>
        </p:nvCxnSpPr>
        <p:spPr bwMode="auto">
          <a:xfrm>
            <a:off x="5886450" y="5848350"/>
            <a:ext cx="490538" cy="511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5124860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Creating DLL Components</a:t>
            </a:r>
          </a:p>
        </p:txBody>
      </p:sp>
      <p:sp>
        <p:nvSpPr>
          <p:cNvPr id="14339" name="Content Placeholder 2"/>
          <p:cNvSpPr>
            <a:spLocks noGrp="1"/>
          </p:cNvSpPr>
          <p:nvPr>
            <p:ph idx="1"/>
          </p:nvPr>
        </p:nvSpPr>
        <p:spPr>
          <a:xfrm>
            <a:off x="457200" y="990600"/>
            <a:ext cx="8269288" cy="5334000"/>
          </a:xfrm>
        </p:spPr>
        <p:txBody>
          <a:bodyPr/>
          <a:lstStyle/>
          <a:p>
            <a:r>
              <a:rPr lang="en-US" dirty="0" smtClean="0"/>
              <a:t>An application can contain multiple classes (pages);</a:t>
            </a:r>
          </a:p>
          <a:p>
            <a:r>
              <a:rPr lang="en-US" dirty="0" smtClean="0"/>
              <a:t>The code of the classes (</a:t>
            </a:r>
            <a:r>
              <a:rPr lang="en-US" dirty="0" err="1" smtClean="0">
                <a:solidFill>
                  <a:srgbClr val="0000FF"/>
                </a:solidFill>
              </a:rPr>
              <a:t>aspx.cs</a:t>
            </a:r>
            <a:r>
              <a:rPr lang="en-US" dirty="0" smtClean="0"/>
              <a:t> files) are not reusable in other applications;</a:t>
            </a:r>
          </a:p>
          <a:p>
            <a:r>
              <a:rPr lang="en-US" dirty="0" smtClean="0"/>
              <a:t>The .</a:t>
            </a:r>
            <a:r>
              <a:rPr lang="en-US" dirty="0" err="1" smtClean="0">
                <a:solidFill>
                  <a:srgbClr val="0000FF"/>
                </a:solidFill>
              </a:rPr>
              <a:t>aspx.cs</a:t>
            </a:r>
            <a:r>
              <a:rPr lang="en-US" dirty="0" smtClean="0"/>
              <a:t> file provides event handlers for the controls in </a:t>
            </a:r>
            <a:r>
              <a:rPr lang="en-US" dirty="0" err="1" smtClean="0"/>
              <a:t>aspx</a:t>
            </a:r>
            <a:r>
              <a:rPr lang="en-US" dirty="0" smtClean="0"/>
              <a:t> page;</a:t>
            </a:r>
          </a:p>
          <a:p>
            <a:r>
              <a:rPr lang="en-US" dirty="0" smtClean="0"/>
              <a:t>In order to reuse the code, you can make this component a service – a remote component;</a:t>
            </a:r>
          </a:p>
          <a:p>
            <a:r>
              <a:rPr lang="en-US" dirty="0" smtClean="0"/>
              <a:t>You can also create your </a:t>
            </a:r>
            <a:r>
              <a:rPr lang="en-US" dirty="0" smtClean="0"/>
              <a:t>own </a:t>
            </a:r>
            <a:r>
              <a:rPr lang="en-US" dirty="0" smtClean="0">
                <a:solidFill>
                  <a:srgbClr val="0000FF"/>
                </a:solidFill>
              </a:rPr>
              <a:t>DLL</a:t>
            </a:r>
            <a:r>
              <a:rPr lang="en-US" dirty="0" smtClean="0"/>
              <a:t> </a:t>
            </a:r>
            <a:r>
              <a:rPr lang="en-US" dirty="0" smtClean="0"/>
              <a:t>library </a:t>
            </a:r>
            <a:r>
              <a:rPr lang="en-US" dirty="0" smtClean="0"/>
              <a:t>to collect </a:t>
            </a:r>
            <a:r>
              <a:rPr lang="en-US" dirty="0" smtClean="0"/>
              <a:t>all your reusable classes. They are local </a:t>
            </a:r>
            <a:r>
              <a:rPr lang="en-US" dirty="0" smtClean="0"/>
              <a:t>components and have better performance.</a:t>
            </a:r>
            <a:endParaRPr lang="en-US" dirty="0" smtClean="0"/>
          </a:p>
          <a:p>
            <a:r>
              <a:rPr lang="en-US" dirty="0" smtClean="0"/>
              <a:t>Your library will form a namespace;</a:t>
            </a:r>
          </a:p>
          <a:p>
            <a:r>
              <a:rPr lang="en-US" dirty="0" smtClean="0"/>
              <a:t>Include your library in your application.</a:t>
            </a:r>
          </a:p>
        </p:txBody>
      </p:sp>
      <p:sp>
        <p:nvSpPr>
          <p:cNvPr id="14340" name="Slide Number Placeholder 3"/>
          <p:cNvSpPr>
            <a:spLocks noGrp="1"/>
          </p:cNvSpPr>
          <p:nvPr>
            <p:ph type="sldNum" sz="quarter" idx="12"/>
          </p:nvPr>
        </p:nvSpPr>
        <p:spPr>
          <a:noFill/>
        </p:spPr>
        <p:txBody>
          <a:bodyPr/>
          <a:lstStyle/>
          <a:p>
            <a:fld id="{A8C66978-7F98-45D0-B55E-178775F48E5A}"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3" cstate="print"/>
          <a:srcRect/>
          <a:stretch>
            <a:fillRect/>
          </a:stretch>
        </p:blipFill>
        <p:spPr bwMode="auto">
          <a:xfrm>
            <a:off x="3081338" y="1290638"/>
            <a:ext cx="3048000" cy="1095375"/>
          </a:xfrm>
          <a:prstGeom prst="rect">
            <a:avLst/>
          </a:prstGeom>
          <a:noFill/>
          <a:ln w="9525">
            <a:noFill/>
            <a:miter lim="800000"/>
            <a:headEnd/>
            <a:tailEnd/>
          </a:ln>
        </p:spPr>
      </p:pic>
      <p:pic>
        <p:nvPicPr>
          <p:cNvPr id="15370" name="Picture 10"/>
          <p:cNvPicPr>
            <a:picLocks noChangeAspect="1" noChangeArrowheads="1"/>
          </p:cNvPicPr>
          <p:nvPr/>
        </p:nvPicPr>
        <p:blipFill>
          <a:blip r:embed="rId4" cstate="print"/>
          <a:srcRect/>
          <a:stretch>
            <a:fillRect/>
          </a:stretch>
        </p:blipFill>
        <p:spPr bwMode="auto">
          <a:xfrm>
            <a:off x="4505325" y="2209800"/>
            <a:ext cx="4486275" cy="4648200"/>
          </a:xfrm>
          <a:prstGeom prst="rect">
            <a:avLst/>
          </a:prstGeom>
          <a:noFill/>
          <a:ln w="9525">
            <a:noFill/>
            <a:miter lim="800000"/>
            <a:headEnd/>
            <a:tailEnd/>
          </a:ln>
        </p:spPr>
      </p:pic>
      <p:sp>
        <p:nvSpPr>
          <p:cNvPr id="15364" name="Title 1"/>
          <p:cNvSpPr>
            <a:spLocks noGrp="1"/>
          </p:cNvSpPr>
          <p:nvPr>
            <p:ph type="title"/>
          </p:nvPr>
        </p:nvSpPr>
        <p:spPr/>
        <p:txBody>
          <a:bodyPr/>
          <a:lstStyle/>
          <a:p>
            <a:r>
              <a:rPr lang="en-US" smtClean="0"/>
              <a:t>Creating a Class Library Project</a:t>
            </a:r>
          </a:p>
        </p:txBody>
      </p:sp>
      <p:sp>
        <p:nvSpPr>
          <p:cNvPr id="15365" name="Slide Number Placeholder 3"/>
          <p:cNvSpPr>
            <a:spLocks noGrp="1"/>
          </p:cNvSpPr>
          <p:nvPr>
            <p:ph type="sldNum" sz="quarter" idx="12"/>
          </p:nvPr>
        </p:nvSpPr>
        <p:spPr>
          <a:noFill/>
        </p:spPr>
        <p:txBody>
          <a:bodyPr/>
          <a:lstStyle/>
          <a:p>
            <a:fld id="{DA25318F-7244-4526-A4B4-D4711FCC1276}" type="slidenum">
              <a:rPr lang="en-US" smtClean="0"/>
              <a:pPr/>
              <a:t>31</a:t>
            </a:fld>
            <a:endParaRPr lang="en-US" smtClean="0"/>
          </a:p>
        </p:txBody>
      </p:sp>
      <p:sp>
        <p:nvSpPr>
          <p:cNvPr id="10" name="Left Arrow 9"/>
          <p:cNvSpPr>
            <a:spLocks noChangeArrowheads="1"/>
          </p:cNvSpPr>
          <p:nvPr/>
        </p:nvSpPr>
        <p:spPr bwMode="auto">
          <a:xfrm>
            <a:off x="6324600" y="4208463"/>
            <a:ext cx="3810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8" name="Left Arrow 7"/>
          <p:cNvSpPr>
            <a:spLocks noChangeArrowheads="1"/>
          </p:cNvSpPr>
          <p:nvPr/>
        </p:nvSpPr>
        <p:spPr bwMode="auto">
          <a:xfrm>
            <a:off x="4575175" y="1246188"/>
            <a:ext cx="3810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15368" name="Picture 11"/>
          <p:cNvPicPr>
            <a:picLocks noChangeAspect="1" noChangeArrowheads="1"/>
          </p:cNvPicPr>
          <p:nvPr/>
        </p:nvPicPr>
        <p:blipFill>
          <a:blip r:embed="rId5" cstate="print"/>
          <a:srcRect/>
          <a:stretch>
            <a:fillRect/>
          </a:stretch>
        </p:blipFill>
        <p:spPr bwMode="auto">
          <a:xfrm>
            <a:off x="69850" y="914400"/>
            <a:ext cx="3105150" cy="3124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wipe(down)">
                                      <p:cBhvr>
                                        <p:cTn id="12" dur="500"/>
                                        <p:tgtEl>
                                          <p:spTgt spid="15370"/>
                                        </p:tgtEl>
                                      </p:cBhvr>
                                    </p:animEffect>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Add the DLL File into your Web Project</a:t>
            </a:r>
          </a:p>
        </p:txBody>
      </p:sp>
      <p:sp>
        <p:nvSpPr>
          <p:cNvPr id="16387" name="Slide Number Placeholder 3"/>
          <p:cNvSpPr>
            <a:spLocks noGrp="1"/>
          </p:cNvSpPr>
          <p:nvPr>
            <p:ph type="sldNum" sz="quarter" idx="12"/>
          </p:nvPr>
        </p:nvSpPr>
        <p:spPr>
          <a:noFill/>
        </p:spPr>
        <p:txBody>
          <a:bodyPr/>
          <a:lstStyle/>
          <a:p>
            <a:fld id="{F10E9944-2B05-48AD-B57B-7A6F63CB9ED3}" type="slidenum">
              <a:rPr lang="en-US" smtClean="0"/>
              <a:pPr/>
              <a:t>32</a:t>
            </a:fld>
            <a:endParaRPr lang="en-US" smtClean="0"/>
          </a:p>
        </p:txBody>
      </p:sp>
      <p:sp>
        <p:nvSpPr>
          <p:cNvPr id="16388" name="Content Placeholder 2"/>
          <p:cNvSpPr>
            <a:spLocks noGrp="1"/>
          </p:cNvSpPr>
          <p:nvPr>
            <p:ph idx="1"/>
          </p:nvPr>
        </p:nvSpPr>
        <p:spPr>
          <a:xfrm>
            <a:off x="685800" y="1219200"/>
            <a:ext cx="8269288" cy="4608513"/>
          </a:xfrm>
        </p:spPr>
        <p:txBody>
          <a:bodyPr/>
          <a:lstStyle/>
          <a:p>
            <a:r>
              <a:rPr lang="en-US" dirty="0" smtClean="0"/>
              <a:t>Create a new project of type "Class Library“;</a:t>
            </a:r>
          </a:p>
          <a:p>
            <a:r>
              <a:rPr lang="en-US" dirty="0" smtClean="0"/>
              <a:t>Create a .</a:t>
            </a:r>
            <a:r>
              <a:rPr lang="en-US" dirty="0" err="1" smtClean="0"/>
              <a:t>cs</a:t>
            </a:r>
            <a:r>
              <a:rPr lang="en-US" dirty="0" smtClean="0"/>
              <a:t> page of classes that you will be using in your other applications. </a:t>
            </a:r>
          </a:p>
          <a:p>
            <a:r>
              <a:rPr lang="en-US" dirty="0" smtClean="0"/>
              <a:t>After classes are created and compiled, go back to your website project and do "</a:t>
            </a:r>
            <a:r>
              <a:rPr lang="en-US" dirty="0" smtClean="0">
                <a:solidFill>
                  <a:srgbClr val="0000FF"/>
                </a:solidFill>
              </a:rPr>
              <a:t>Add Reference</a:t>
            </a:r>
            <a:r>
              <a:rPr lang="en-US" dirty="0" smtClean="0"/>
              <a:t>”;</a:t>
            </a:r>
          </a:p>
          <a:p>
            <a:r>
              <a:rPr lang="en-US" dirty="0" smtClean="0"/>
              <a:t>Browse to the class library project, find the library, and add it to your application project. </a:t>
            </a:r>
          </a:p>
          <a:p>
            <a:r>
              <a:rPr lang="en-US" dirty="0" smtClean="0"/>
              <a:t>A </a:t>
            </a:r>
            <a:r>
              <a:rPr lang="en-US" dirty="0" smtClean="0">
                <a:solidFill>
                  <a:srgbClr val="0000FF"/>
                </a:solidFill>
              </a:rPr>
              <a:t>copy</a:t>
            </a:r>
            <a:r>
              <a:rPr lang="en-US" dirty="0" smtClean="0"/>
              <a:t> of the DLL </a:t>
            </a:r>
            <a:r>
              <a:rPr lang="en-US" dirty="0" smtClean="0"/>
              <a:t>file will be placed in the "bin" directory in your application folder.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219200" y="152400"/>
            <a:ext cx="7848600" cy="623888"/>
          </a:xfrm>
        </p:spPr>
        <p:txBody>
          <a:bodyPr/>
          <a:lstStyle/>
          <a:p>
            <a:r>
              <a:rPr lang="en-US" smtClean="0"/>
              <a:t>Create myLibrary in Class Library Project</a:t>
            </a:r>
          </a:p>
        </p:txBody>
      </p:sp>
      <p:sp>
        <p:nvSpPr>
          <p:cNvPr id="17411" name="Content Placeholder 2"/>
          <p:cNvSpPr>
            <a:spLocks noGrp="1"/>
          </p:cNvSpPr>
          <p:nvPr>
            <p:ph idx="1"/>
          </p:nvPr>
        </p:nvSpPr>
        <p:spPr>
          <a:xfrm>
            <a:off x="1752600" y="1143000"/>
            <a:ext cx="6477000" cy="5715000"/>
          </a:xfrm>
        </p:spPr>
        <p:txBody>
          <a:bodyPr/>
          <a:lstStyle/>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namespace </a:t>
            </a:r>
            <a:r>
              <a:rPr lang="en-US" sz="1800" smtClean="0">
                <a:solidFill>
                  <a:srgbClr val="C00000"/>
                </a:solidFill>
                <a:latin typeface="Arial" charset="0"/>
                <a:cs typeface="Arial" charset="0"/>
              </a:rPr>
              <a:t>myLibrary</a:t>
            </a:r>
            <a:r>
              <a:rPr lang="en-US" sz="1800" smtClean="0">
                <a:latin typeface="Arial" charset="0"/>
                <a:cs typeface="Arial" charset="0"/>
              </a:rPr>
              <a:t>{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public class </a:t>
            </a:r>
            <a:r>
              <a:rPr lang="en-US" sz="1800" smtClean="0">
                <a:solidFill>
                  <a:srgbClr val="0000FF"/>
                </a:solidFill>
                <a:latin typeface="Arial" charset="0"/>
                <a:cs typeface="Arial" charset="0"/>
              </a:rPr>
              <a:t>TemperatureConversion </a:t>
            </a:r>
            <a:r>
              <a:rPr lang="en-US" sz="1800" smtClean="0">
                <a:latin typeface="Arial" charset="0"/>
                <a:cs typeface="Arial" charset="0"/>
              </a:rPr>
              <a:t>{</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public static Int32 </a:t>
            </a:r>
            <a:r>
              <a:rPr lang="en-US" sz="1800" smtClean="0">
                <a:solidFill>
                  <a:srgbClr val="0000FF"/>
                </a:solidFill>
                <a:latin typeface="Arial" charset="0"/>
                <a:cs typeface="Arial" charset="0"/>
              </a:rPr>
              <a:t>getFahrenheit</a:t>
            </a:r>
            <a:r>
              <a:rPr lang="en-US" sz="1800" smtClean="0">
                <a:latin typeface="Arial" charset="0"/>
                <a:cs typeface="Arial" charset="0"/>
              </a:rPr>
              <a:t>(Int32 c)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Double f = c * 9 / 5 + 32;</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return Convert.ToInt32(f);</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public static Int32 </a:t>
            </a:r>
            <a:r>
              <a:rPr lang="en-US" sz="1800" smtClean="0">
                <a:solidFill>
                  <a:srgbClr val="0000FF"/>
                </a:solidFill>
                <a:latin typeface="Arial" charset="0"/>
                <a:cs typeface="Arial" charset="0"/>
              </a:rPr>
              <a:t>getCelsius</a:t>
            </a:r>
            <a:r>
              <a:rPr lang="en-US" sz="1800" smtClean="0">
                <a:latin typeface="Arial" charset="0"/>
                <a:cs typeface="Arial" charset="0"/>
              </a:rPr>
              <a:t>(Int32 f)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Double c = (f - 32) * 5 / 9;</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return Convert.ToInt32(c);</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public class </a:t>
            </a:r>
            <a:r>
              <a:rPr lang="en-US" sz="1800" smtClean="0">
                <a:solidFill>
                  <a:srgbClr val="0000FF"/>
                </a:solidFill>
                <a:latin typeface="Arial" charset="0"/>
                <a:cs typeface="Arial" charset="0"/>
              </a:rPr>
              <a:t>myMath</a:t>
            </a:r>
            <a:r>
              <a:rPr lang="en-US" sz="1800" smtClean="0">
                <a:latin typeface="Arial" charset="0"/>
                <a:cs typeface="Arial" charset="0"/>
              </a:rPr>
              <a:t> {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public static long </a:t>
            </a:r>
            <a:r>
              <a:rPr lang="en-US" sz="1800" smtClean="0">
                <a:solidFill>
                  <a:srgbClr val="0000FF"/>
                </a:solidFill>
                <a:latin typeface="Arial" charset="0"/>
                <a:cs typeface="Arial" charset="0"/>
              </a:rPr>
              <a:t>abs</a:t>
            </a:r>
            <a:r>
              <a:rPr lang="en-US" sz="1800" smtClean="0">
                <a:latin typeface="Arial" charset="0"/>
                <a:cs typeface="Arial" charset="0"/>
              </a:rPr>
              <a:t> (long x) {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if (x &gt;= 0) return (x); else return (-x);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 </a:t>
            </a:r>
          </a:p>
          <a:p>
            <a:pPr marL="0" indent="0">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a:t>
            </a:r>
          </a:p>
        </p:txBody>
      </p:sp>
      <p:sp>
        <p:nvSpPr>
          <p:cNvPr id="17412" name="Slide Number Placeholder 3"/>
          <p:cNvSpPr>
            <a:spLocks noGrp="1"/>
          </p:cNvSpPr>
          <p:nvPr>
            <p:ph type="sldNum" sz="quarter" idx="12"/>
          </p:nvPr>
        </p:nvSpPr>
        <p:spPr>
          <a:noFill/>
        </p:spPr>
        <p:txBody>
          <a:bodyPr/>
          <a:lstStyle/>
          <a:p>
            <a:fld id="{9D497BCE-2056-4D32-BD09-3C61685EFBF0}" type="slidenum">
              <a:rPr lang="en-US" smtClean="0"/>
              <a:pPr/>
              <a:t>33</a:t>
            </a:fld>
            <a:endParaRPr lang="en-US" smtClean="0"/>
          </a:p>
        </p:txBody>
      </p:sp>
      <p:sp>
        <p:nvSpPr>
          <p:cNvPr id="2" name="Right Arrow 1"/>
          <p:cNvSpPr/>
          <p:nvPr/>
        </p:nvSpPr>
        <p:spPr bwMode="auto">
          <a:xfrm>
            <a:off x="1143000" y="1371600"/>
            <a:ext cx="838200" cy="609600"/>
          </a:xfrm>
          <a:prstGeom prst="rightArrow">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Class 1</a:t>
            </a:r>
          </a:p>
        </p:txBody>
      </p:sp>
      <p:sp>
        <p:nvSpPr>
          <p:cNvPr id="6" name="Right Arrow 5"/>
          <p:cNvSpPr/>
          <p:nvPr/>
        </p:nvSpPr>
        <p:spPr bwMode="auto">
          <a:xfrm>
            <a:off x="1143000" y="4648200"/>
            <a:ext cx="838200" cy="609600"/>
          </a:xfrm>
          <a:prstGeom prst="rightArrow">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rPr>
              <a:t>Class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Use the Functions in myLibrary</a:t>
            </a:r>
          </a:p>
        </p:txBody>
      </p:sp>
      <p:sp>
        <p:nvSpPr>
          <p:cNvPr id="18435" name="Content Placeholder 2"/>
          <p:cNvSpPr>
            <a:spLocks noGrp="1"/>
          </p:cNvSpPr>
          <p:nvPr>
            <p:ph idx="1"/>
          </p:nvPr>
        </p:nvSpPr>
        <p:spPr>
          <a:xfrm>
            <a:off x="685800" y="1371600"/>
            <a:ext cx="7848600" cy="4800600"/>
          </a:xfrm>
        </p:spPr>
        <p:txBody>
          <a:bodyPr/>
          <a:lstStyle/>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using </a:t>
            </a:r>
            <a:r>
              <a:rPr lang="en-US" sz="1800" smtClean="0">
                <a:solidFill>
                  <a:srgbClr val="C00000"/>
                </a:solidFill>
                <a:latin typeface="Arial" charset="0"/>
                <a:cs typeface="Arial" charset="0"/>
              </a:rPr>
              <a:t>myLibrary</a:t>
            </a:r>
            <a:r>
              <a:rPr lang="en-US" sz="1800" smtClean="0">
                <a:latin typeface="Arial" charset="0"/>
                <a:cs typeface="Arial" charset="0"/>
              </a:rPr>
              <a:t>;</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class myApplication {</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static void Main(string[ ] args)  {</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Int32 Ctemp = 23;</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Int32 Ftemp = 121;</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double x = </a:t>
            </a:r>
            <a:r>
              <a:rPr lang="en-US" sz="1800" smtClean="0">
                <a:solidFill>
                  <a:srgbClr val="0000FF"/>
                </a:solidFill>
                <a:latin typeface="Arial" charset="0"/>
                <a:cs typeface="Arial" charset="0"/>
              </a:rPr>
              <a:t>TemperatureConversion.getFahrenheit(</a:t>
            </a:r>
            <a:r>
              <a:rPr lang="en-US" sz="1800" smtClean="0">
                <a:latin typeface="Arial" charset="0"/>
                <a:cs typeface="Arial" charset="0"/>
              </a:rPr>
              <a:t>Ctemp</a:t>
            </a:r>
            <a:r>
              <a:rPr lang="en-US" sz="1800" smtClean="0">
                <a:solidFill>
                  <a:srgbClr val="0000FF"/>
                </a:solidFill>
                <a:latin typeface="Arial" charset="0"/>
                <a:cs typeface="Arial" charset="0"/>
              </a:rPr>
              <a:t>);</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double y = </a:t>
            </a:r>
            <a:r>
              <a:rPr lang="en-US" sz="1800" smtClean="0">
                <a:solidFill>
                  <a:srgbClr val="0000FF"/>
                </a:solidFill>
                <a:latin typeface="Arial" charset="0"/>
                <a:cs typeface="Arial" charset="0"/>
              </a:rPr>
              <a:t>TemperatureConversion.getCelsius(</a:t>
            </a:r>
            <a:r>
              <a:rPr lang="en-US" sz="1800" smtClean="0">
                <a:latin typeface="Arial" charset="0"/>
                <a:cs typeface="Arial" charset="0"/>
              </a:rPr>
              <a:t>Ftemp</a:t>
            </a:r>
            <a:r>
              <a:rPr lang="en-US" sz="1800" smtClean="0">
                <a:solidFill>
                  <a:srgbClr val="0000FF"/>
                </a:solidFill>
                <a:latin typeface="Arial" charset="0"/>
                <a:cs typeface="Arial" charset="0"/>
              </a:rPr>
              <a:t>);</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System.Console.WriteLine(“C-temp {0}  is F-temp {1}", Ctemp , x);</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System.Console.WriteLine(“F-temp {0}  is C-temp {1}", Ftemp , y);</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    }</a:t>
            </a:r>
          </a:p>
          <a:p>
            <a:pPr marL="0" indent="0">
              <a:spcBef>
                <a:spcPts val="600"/>
              </a:spcBef>
              <a:spcAft>
                <a:spcPts val="600"/>
              </a:spcAft>
              <a:buFont typeface="Wingdings" pitchFamily="2" charset="2"/>
              <a:buNone/>
              <a:tabLst>
                <a:tab pos="346075" algn="l"/>
                <a:tab pos="692150" algn="l"/>
                <a:tab pos="1025525" algn="l"/>
                <a:tab pos="1371600" algn="l"/>
                <a:tab pos="1717675" algn="l"/>
              </a:tabLst>
            </a:pPr>
            <a:r>
              <a:rPr lang="en-US" sz="1800" smtClean="0">
                <a:latin typeface="Arial" charset="0"/>
                <a:cs typeface="Arial" charset="0"/>
              </a:rPr>
              <a:t>}</a:t>
            </a:r>
          </a:p>
        </p:txBody>
      </p:sp>
      <p:sp>
        <p:nvSpPr>
          <p:cNvPr id="18436" name="Slide Number Placeholder 3"/>
          <p:cNvSpPr>
            <a:spLocks noGrp="1"/>
          </p:cNvSpPr>
          <p:nvPr>
            <p:ph type="sldNum" sz="quarter" idx="12"/>
          </p:nvPr>
        </p:nvSpPr>
        <p:spPr>
          <a:noFill/>
        </p:spPr>
        <p:txBody>
          <a:bodyPr/>
          <a:lstStyle/>
          <a:p>
            <a:fld id="{A0935B0D-7520-4B9B-B30E-3F72CC0EF9EF}" type="slidenum">
              <a:rPr lang="en-US" smtClean="0"/>
              <a:pPr/>
              <a:t>34</a:t>
            </a:fld>
            <a:endParaRPr lang="en-US" smtClean="0"/>
          </a:p>
        </p:txBody>
      </p:sp>
      <p:sp>
        <p:nvSpPr>
          <p:cNvPr id="5" name="Rounded Rectangular Callout 4"/>
          <p:cNvSpPr>
            <a:spLocks noChangeArrowheads="1"/>
          </p:cNvSpPr>
          <p:nvPr/>
        </p:nvSpPr>
        <p:spPr bwMode="auto">
          <a:xfrm>
            <a:off x="4724400" y="2133600"/>
            <a:ext cx="990600" cy="762000"/>
          </a:xfrm>
          <a:prstGeom prst="wedgeRoundRectCallout">
            <a:avLst>
              <a:gd name="adj1" fmla="val -117241"/>
              <a:gd name="adj2" fmla="val 139833"/>
              <a:gd name="adj3" fmla="val 16667"/>
            </a:avLst>
          </a:prstGeom>
          <a:solidFill>
            <a:srgbClr val="AFEFE9"/>
          </a:solidFill>
          <a:ln w="9525" algn="ctr">
            <a:solidFill>
              <a:schemeClr val="tx1"/>
            </a:solidFill>
            <a:round/>
            <a:headEnd/>
            <a:tailEnd/>
          </a:ln>
        </p:spPr>
        <p:txBody>
          <a:bodyPr/>
          <a:lstStyle/>
          <a:p>
            <a:r>
              <a:rPr lang="en-US" b="0"/>
              <a:t>Class Name</a:t>
            </a:r>
          </a:p>
        </p:txBody>
      </p:sp>
      <p:sp>
        <p:nvSpPr>
          <p:cNvPr id="6" name="Rounded Rectangular Callout 5"/>
          <p:cNvSpPr>
            <a:spLocks noChangeArrowheads="1"/>
          </p:cNvSpPr>
          <p:nvPr/>
        </p:nvSpPr>
        <p:spPr bwMode="auto">
          <a:xfrm>
            <a:off x="6248400" y="2133600"/>
            <a:ext cx="990600" cy="762000"/>
          </a:xfrm>
          <a:prstGeom prst="wedgeRoundRectCallout">
            <a:avLst>
              <a:gd name="adj1" fmla="val -108014"/>
              <a:gd name="adj2" fmla="val 139833"/>
              <a:gd name="adj3" fmla="val 16667"/>
            </a:avLst>
          </a:prstGeom>
          <a:solidFill>
            <a:srgbClr val="AFEFE9"/>
          </a:solidFill>
          <a:ln w="9525" algn="ctr">
            <a:solidFill>
              <a:schemeClr val="tx1"/>
            </a:solidFill>
            <a:round/>
            <a:headEnd/>
            <a:tailEnd/>
          </a:ln>
        </p:spPr>
        <p:txBody>
          <a:bodyPr/>
          <a:lstStyle/>
          <a:p>
            <a:r>
              <a:rPr lang="en-US" b="0"/>
              <a:t>Method Name</a:t>
            </a:r>
          </a:p>
        </p:txBody>
      </p:sp>
      <p:sp>
        <p:nvSpPr>
          <p:cNvPr id="7" name="Rounded Rectangular Callout 6"/>
          <p:cNvSpPr>
            <a:spLocks noChangeArrowheads="1"/>
          </p:cNvSpPr>
          <p:nvPr/>
        </p:nvSpPr>
        <p:spPr bwMode="auto">
          <a:xfrm>
            <a:off x="4152900" y="990600"/>
            <a:ext cx="1333500" cy="762000"/>
          </a:xfrm>
          <a:prstGeom prst="wedgeRoundRectCallout">
            <a:avLst>
              <a:gd name="adj1" fmla="val -168856"/>
              <a:gd name="adj2" fmla="val 27940"/>
              <a:gd name="adj3" fmla="val 16667"/>
            </a:avLst>
          </a:prstGeom>
          <a:solidFill>
            <a:srgbClr val="FFFF00"/>
          </a:solidFill>
          <a:ln w="9525" algn="ctr">
            <a:solidFill>
              <a:schemeClr val="tx1"/>
            </a:solidFill>
            <a:round/>
            <a:headEnd/>
            <a:tailEnd/>
          </a:ln>
        </p:spPr>
        <p:txBody>
          <a:bodyPr/>
          <a:lstStyle/>
          <a:p>
            <a:r>
              <a:rPr lang="en-US" b="0"/>
              <a:t>Include myLibrary</a:t>
            </a:r>
          </a:p>
        </p:txBody>
      </p:sp>
      <p:sp>
        <p:nvSpPr>
          <p:cNvPr id="9" name="Rounded Rectangular Callout 8"/>
          <p:cNvSpPr>
            <a:spLocks noChangeArrowheads="1"/>
          </p:cNvSpPr>
          <p:nvPr/>
        </p:nvSpPr>
        <p:spPr bwMode="auto">
          <a:xfrm>
            <a:off x="6629400" y="990600"/>
            <a:ext cx="2057400" cy="990600"/>
          </a:xfrm>
          <a:prstGeom prst="wedgeRoundRectCallout">
            <a:avLst>
              <a:gd name="adj1" fmla="val -109818"/>
              <a:gd name="adj2" fmla="val 12485"/>
              <a:gd name="adj3" fmla="val 16667"/>
            </a:avLst>
          </a:prstGeom>
          <a:solidFill>
            <a:schemeClr val="accent1"/>
          </a:solidFill>
          <a:ln w="9525" algn="ctr">
            <a:solidFill>
              <a:schemeClr val="tx1"/>
            </a:solidFill>
            <a:round/>
            <a:headEnd/>
            <a:tailEnd/>
          </a:ln>
        </p:spPr>
        <p:txBody>
          <a:bodyPr/>
          <a:lstStyle/>
          <a:p>
            <a:r>
              <a:rPr lang="en-US" b="0" dirty="0"/>
              <a:t>Add </a:t>
            </a:r>
            <a:r>
              <a:rPr lang="en-US" b="0" dirty="0" smtClean="0"/>
              <a:t>Reference to copy the code into the application.</a:t>
            </a:r>
            <a:endParaRPr lang="en-US" b="0" dirty="0"/>
          </a:p>
        </p:txBody>
      </p:sp>
      <p:sp>
        <p:nvSpPr>
          <p:cNvPr id="10" name="Rectangle 9"/>
          <p:cNvSpPr>
            <a:spLocks noChangeArrowheads="1"/>
          </p:cNvSpPr>
          <p:nvPr/>
        </p:nvSpPr>
        <p:spPr bwMode="auto">
          <a:xfrm>
            <a:off x="1219200" y="6107113"/>
            <a:ext cx="7620000" cy="369887"/>
          </a:xfrm>
          <a:prstGeom prst="rect">
            <a:avLst/>
          </a:prstGeom>
          <a:noFill/>
          <a:ln w="9525">
            <a:solidFill>
              <a:schemeClr val="tx1"/>
            </a:solidFill>
            <a:miter lim="800000"/>
            <a:headEnd/>
            <a:tailEnd/>
          </a:ln>
        </p:spPr>
        <p:txBody>
          <a:bodyPr>
            <a:spAutoFit/>
          </a:bodyPr>
          <a:lstStyle/>
          <a:p>
            <a:r>
              <a:rPr lang="en-US" b="0">
                <a:latin typeface="Arial" charset="0"/>
                <a:cs typeface="Arial" charset="0"/>
              </a:rPr>
              <a:t>double x = </a:t>
            </a:r>
            <a:r>
              <a:rPr lang="en-US" b="0">
                <a:solidFill>
                  <a:srgbClr val="FF0000"/>
                </a:solidFill>
                <a:latin typeface="Arial" charset="0"/>
                <a:cs typeface="Arial" charset="0"/>
              </a:rPr>
              <a:t>myLibrary.</a:t>
            </a:r>
            <a:r>
              <a:rPr lang="en-US" b="0">
                <a:solidFill>
                  <a:srgbClr val="0000FF"/>
                </a:solidFill>
                <a:latin typeface="Arial" charset="0"/>
                <a:cs typeface="Arial" charset="0"/>
              </a:rPr>
              <a:t>TemperatureConversion.getFahrenheit(</a:t>
            </a:r>
            <a:r>
              <a:rPr lang="en-US" b="0">
                <a:latin typeface="Arial" charset="0"/>
                <a:cs typeface="Arial" charset="0"/>
              </a:rPr>
              <a:t>Ctemp</a:t>
            </a:r>
            <a:r>
              <a:rPr lang="en-US" b="0">
                <a:solidFill>
                  <a:srgbClr val="0000FF"/>
                </a:solidFill>
                <a:latin typeface="Arial" charset="0"/>
                <a:cs typeface="Arial" charset="0"/>
              </a:rPr>
              <a:t>);</a:t>
            </a:r>
            <a:endParaRPr 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nodeType="afterGroup">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153400" cy="623888"/>
          </a:xfrm>
        </p:spPr>
        <p:txBody>
          <a:bodyPr/>
          <a:lstStyle/>
          <a:p>
            <a:pPr algn="ctr"/>
            <a:r>
              <a:rPr lang="en-US" dirty="0" smtClean="0"/>
              <a:t>Wrapping Legacy Software into Web Service</a:t>
            </a:r>
            <a:endParaRPr lang="en-US" dirty="0"/>
          </a:p>
        </p:txBody>
      </p:sp>
      <p:sp>
        <p:nvSpPr>
          <p:cNvPr id="3" name="Content Placeholder 2"/>
          <p:cNvSpPr>
            <a:spLocks noGrp="1"/>
          </p:cNvSpPr>
          <p:nvPr>
            <p:ph idx="1"/>
          </p:nvPr>
        </p:nvSpPr>
        <p:spPr>
          <a:xfrm>
            <a:off x="529683" y="1219200"/>
            <a:ext cx="8269288" cy="5486400"/>
          </a:xfrm>
        </p:spPr>
        <p:txBody>
          <a:bodyPr/>
          <a:lstStyle/>
          <a:p>
            <a:r>
              <a:rPr lang="en-US" dirty="0" smtClean="0"/>
              <a:t>There are many useful software components are developed before Web service standards;</a:t>
            </a:r>
          </a:p>
          <a:p>
            <a:r>
              <a:rPr lang="en-US" dirty="0" smtClean="0"/>
              <a:t>They are in the form of library classes and functions, such as DLL </a:t>
            </a:r>
            <a:r>
              <a:rPr lang="en-US" dirty="0"/>
              <a:t>classes and </a:t>
            </a:r>
            <a:r>
              <a:rPr lang="en-US" dirty="0" smtClean="0"/>
              <a:t>functions;</a:t>
            </a:r>
          </a:p>
          <a:p>
            <a:r>
              <a:rPr lang="en-US" dirty="0" smtClean="0"/>
              <a:t>To wrap a library class into a service:</a:t>
            </a:r>
          </a:p>
          <a:p>
            <a:pPr lvl="1"/>
            <a:r>
              <a:rPr lang="en-US" sz="2400" dirty="0" smtClean="0"/>
              <a:t>Use a Web service template to start service development;</a:t>
            </a:r>
          </a:p>
          <a:p>
            <a:pPr lvl="1"/>
            <a:r>
              <a:rPr lang="en-US" sz="2400" dirty="0" smtClean="0"/>
              <a:t>Add </a:t>
            </a:r>
            <a:r>
              <a:rPr lang="en-US" sz="2400" dirty="0" smtClean="0"/>
              <a:t>Reference </a:t>
            </a:r>
            <a:r>
              <a:rPr lang="en-US" sz="2400" dirty="0" smtClean="0"/>
              <a:t>and load a library class into your service;</a:t>
            </a:r>
          </a:p>
          <a:p>
            <a:pPr lvl="1"/>
            <a:r>
              <a:rPr lang="en-US" sz="2400" dirty="0" smtClean="0"/>
              <a:t>Use the library class to implement your service interface;</a:t>
            </a:r>
          </a:p>
          <a:p>
            <a:pPr lvl="1"/>
            <a:r>
              <a:rPr lang="en-US" sz="2400" dirty="0" smtClean="0"/>
              <a:t>After you deploy the service, the library class becomes a service;</a:t>
            </a:r>
          </a:p>
          <a:p>
            <a:pPr lvl="1"/>
            <a:r>
              <a:rPr lang="en-US" sz="2400" dirty="0" smtClean="0">
                <a:solidFill>
                  <a:srgbClr val="0000FF"/>
                </a:solidFill>
              </a:rPr>
              <a:t>You may need re-implement a number of mechanisms, such as input, output, and state management.</a:t>
            </a:r>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35</a:t>
            </a:fld>
            <a:endParaRPr lang="en-US"/>
          </a:p>
        </p:txBody>
      </p:sp>
    </p:spTree>
    <p:extLst>
      <p:ext uri="{BB962C8B-B14F-4D97-AF65-F5344CB8AC3E}">
        <p14:creationId xmlns:p14="http://schemas.microsoft.com/office/powerpoint/2010/main" val="42314034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Chapter 5 Outline: Application Building</a:t>
            </a:r>
          </a:p>
        </p:txBody>
      </p:sp>
      <p:sp>
        <p:nvSpPr>
          <p:cNvPr id="4099" name="Content Placeholder 2"/>
          <p:cNvSpPr>
            <a:spLocks noGrp="1"/>
          </p:cNvSpPr>
          <p:nvPr>
            <p:ph idx="1"/>
          </p:nvPr>
        </p:nvSpPr>
        <p:spPr>
          <a:xfrm>
            <a:off x="1143000" y="1143000"/>
            <a:ext cx="8001000" cy="5638800"/>
          </a:xfrm>
        </p:spPr>
        <p:txBody>
          <a:bodyPr/>
          <a:lstStyle/>
          <a:p>
            <a:r>
              <a:rPr lang="en-US" sz="2400" dirty="0" smtClean="0"/>
              <a:t>Web Computing Models </a:t>
            </a:r>
          </a:p>
          <a:p>
            <a:r>
              <a:rPr lang="en-US" sz="2400" dirty="0" smtClean="0"/>
              <a:t>Web Application Architecture</a:t>
            </a:r>
          </a:p>
          <a:p>
            <a:r>
              <a:rPr lang="en-US" sz="2400" dirty="0" smtClean="0"/>
              <a:t>Web Application Controls and Components</a:t>
            </a:r>
          </a:p>
          <a:p>
            <a:pPr lvl="1"/>
            <a:r>
              <a:rPr lang="en-US" sz="2000" dirty="0" smtClean="0"/>
              <a:t>Server Controls (HTML and Web Controls)</a:t>
            </a:r>
          </a:p>
          <a:p>
            <a:pPr lvl="1"/>
            <a:r>
              <a:rPr lang="en-US" sz="2000" dirty="0" smtClean="0"/>
              <a:t>User Controls</a:t>
            </a:r>
          </a:p>
          <a:p>
            <a:pPr lvl="1"/>
            <a:r>
              <a:rPr lang="en-US" sz="2000" dirty="0" smtClean="0"/>
              <a:t>Web Configuration</a:t>
            </a:r>
          </a:p>
          <a:p>
            <a:pPr lvl="1"/>
            <a:r>
              <a:rPr lang="en-US" sz="2000" dirty="0"/>
              <a:t>Global Control</a:t>
            </a:r>
          </a:p>
          <a:p>
            <a:pPr lvl="1"/>
            <a:r>
              <a:rPr lang="en-US" sz="2000" dirty="0" smtClean="0"/>
              <a:t>DLL</a:t>
            </a:r>
          </a:p>
          <a:p>
            <a:r>
              <a:rPr lang="en-US" sz="2400" b="1" dirty="0">
                <a:solidFill>
                  <a:srgbClr val="0066FF"/>
                </a:solidFill>
              </a:rPr>
              <a:t>Web Application State Management</a:t>
            </a:r>
          </a:p>
          <a:p>
            <a:pPr lvl="1"/>
            <a:r>
              <a:rPr lang="en-US" sz="2000" b="1" dirty="0" smtClean="0">
                <a:solidFill>
                  <a:srgbClr val="0066FF"/>
                </a:solidFill>
              </a:rPr>
              <a:t>Cookies</a:t>
            </a:r>
            <a:endParaRPr lang="en-US" sz="2000" b="1" dirty="0">
              <a:solidFill>
                <a:srgbClr val="0066FF"/>
              </a:solidFill>
            </a:endParaRPr>
          </a:p>
          <a:p>
            <a:pPr lvl="1"/>
            <a:r>
              <a:rPr lang="en-US" sz="2000" dirty="0" smtClean="0"/>
              <a:t>Session State, Application State</a:t>
            </a:r>
          </a:p>
          <a:p>
            <a:pPr lvl="1"/>
            <a:r>
              <a:rPr lang="en-US" sz="2000" dirty="0" smtClean="0"/>
              <a:t>Server side file system</a:t>
            </a:r>
          </a:p>
          <a:p>
            <a:r>
              <a:rPr lang="en-US" sz="2400" dirty="0" smtClean="0">
                <a:solidFill>
                  <a:schemeClr val="accent6">
                    <a:lumMod val="50000"/>
                  </a:schemeClr>
                </a:solidFill>
              </a:rPr>
              <a:t>Dynamic Graphics, Animation, Mobile Computing</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F347E84-CBE0-402C-B393-169919736797}" type="slidenum">
              <a:rPr lang="en-US" b="0" smtClean="0">
                <a:solidFill>
                  <a:schemeClr val="tx2"/>
                </a:solidFill>
              </a:rPr>
              <a:pPr/>
              <a:t>36</a:t>
            </a:fld>
            <a:endParaRPr lang="en-US" b="0" smtClean="0">
              <a:solidFill>
                <a:schemeClr val="tx2"/>
              </a:solidFill>
            </a:endParaRPr>
          </a:p>
        </p:txBody>
      </p:sp>
      <p:sp>
        <p:nvSpPr>
          <p:cNvPr id="8" name="Left Brace 7"/>
          <p:cNvSpPr>
            <a:spLocks/>
          </p:cNvSpPr>
          <p:nvPr/>
        </p:nvSpPr>
        <p:spPr bwMode="auto">
          <a:xfrm>
            <a:off x="882650" y="3276600"/>
            <a:ext cx="304800" cy="1676400"/>
          </a:xfrm>
          <a:prstGeom prst="leftBrace">
            <a:avLst>
              <a:gd name="adj1" fmla="val 8345"/>
              <a:gd name="adj2" fmla="val 50000"/>
            </a:avLst>
          </a:prstGeom>
          <a:solidFill>
            <a:schemeClr val="bg1"/>
          </a:solidFill>
          <a:ln w="9525" algn="ctr">
            <a:solidFill>
              <a:schemeClr val="tx1"/>
            </a:solidFill>
            <a:round/>
            <a:headEnd/>
            <a:tailEnd/>
          </a:ln>
        </p:spPr>
        <p:txBody>
          <a:bodyPr/>
          <a:lstStyle/>
          <a:p>
            <a:endParaRPr lang="en-US"/>
          </a:p>
        </p:txBody>
      </p:sp>
      <p:sp>
        <p:nvSpPr>
          <p:cNvPr id="11" name="TextBox 10"/>
          <p:cNvSpPr txBox="1">
            <a:spLocks noChangeArrowheads="1"/>
          </p:cNvSpPr>
          <p:nvPr/>
        </p:nvSpPr>
        <p:spPr bwMode="auto">
          <a:xfrm>
            <a:off x="271463" y="3962400"/>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dirty="0" smtClean="0"/>
              <a:t>L20</a:t>
            </a:r>
            <a:endParaRPr lang="en-US" dirty="0"/>
          </a:p>
        </p:txBody>
      </p:sp>
    </p:spTree>
    <p:extLst>
      <p:ext uri="{BB962C8B-B14F-4D97-AF65-F5344CB8AC3E}">
        <p14:creationId xmlns:p14="http://schemas.microsoft.com/office/powerpoint/2010/main" val="3368713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Cookies: Storage on Client Computer</a:t>
            </a:r>
          </a:p>
        </p:txBody>
      </p:sp>
      <p:sp>
        <p:nvSpPr>
          <p:cNvPr id="19459" name="Content Placeholder 2"/>
          <p:cNvSpPr>
            <a:spLocks noGrp="1"/>
          </p:cNvSpPr>
          <p:nvPr>
            <p:ph idx="1"/>
          </p:nvPr>
        </p:nvSpPr>
        <p:spPr>
          <a:xfrm>
            <a:off x="685800" y="1295400"/>
            <a:ext cx="8269288" cy="4608513"/>
          </a:xfrm>
        </p:spPr>
        <p:txBody>
          <a:bodyPr/>
          <a:lstStyle/>
          <a:p>
            <a:r>
              <a:rPr lang="en-US" dirty="0" smtClean="0"/>
              <a:t>Cookies provide a way of storing user’s information </a:t>
            </a:r>
          </a:p>
          <a:p>
            <a:pPr lvl="1"/>
            <a:r>
              <a:rPr lang="en-US" dirty="0" smtClean="0"/>
              <a:t>in the browser (temporary, disappear after closing browser)</a:t>
            </a:r>
          </a:p>
          <a:p>
            <a:pPr lvl="1"/>
            <a:r>
              <a:rPr lang="en-US" dirty="0" smtClean="0"/>
              <a:t>on the hard drive of client’s computer (longer term)</a:t>
            </a:r>
          </a:p>
          <a:p>
            <a:r>
              <a:rPr lang="en-US" dirty="0" smtClean="0"/>
              <a:t>Cookies are transparent to the users, as long as the cookies are enabled in the browser;</a:t>
            </a:r>
          </a:p>
          <a:p>
            <a:r>
              <a:rPr lang="en-US" dirty="0" smtClean="0"/>
              <a:t>Cookies can store </a:t>
            </a:r>
            <a:r>
              <a:rPr lang="en-US" dirty="0" smtClean="0">
                <a:solidFill>
                  <a:srgbClr val="0000FF"/>
                </a:solidFill>
              </a:rPr>
              <a:t>string</a:t>
            </a:r>
            <a:r>
              <a:rPr lang="en-US" dirty="0" smtClean="0"/>
              <a:t> type of data only, often used for storing user’s preferences of the application;</a:t>
            </a:r>
          </a:p>
          <a:p>
            <a:r>
              <a:rPr lang="en-US" dirty="0" smtClean="0"/>
              <a:t>Other data types need to be converted to strings;</a:t>
            </a:r>
          </a:p>
          <a:p>
            <a:r>
              <a:rPr lang="en-US" dirty="0" smtClean="0"/>
              <a:t>The syntax of </a:t>
            </a:r>
            <a:r>
              <a:rPr lang="en-US" dirty="0" smtClean="0">
                <a:solidFill>
                  <a:srgbClr val="0000FF"/>
                </a:solidFill>
              </a:rPr>
              <a:t>Cookies</a:t>
            </a:r>
            <a:r>
              <a:rPr lang="en-US" dirty="0" smtClean="0"/>
              <a:t> are similar to </a:t>
            </a:r>
            <a:r>
              <a:rPr lang="en-US" dirty="0" smtClean="0">
                <a:solidFill>
                  <a:srgbClr val="0000FF"/>
                </a:solidFill>
              </a:rPr>
              <a:t>View State</a:t>
            </a:r>
            <a:r>
              <a:rPr lang="en-US" dirty="0" smtClean="0"/>
              <a:t>.</a:t>
            </a:r>
          </a:p>
          <a:p>
            <a:endParaRPr lang="en-US" dirty="0" smtClean="0"/>
          </a:p>
        </p:txBody>
      </p:sp>
      <p:sp>
        <p:nvSpPr>
          <p:cNvPr id="19460" name="Slide Number Placeholder 3"/>
          <p:cNvSpPr>
            <a:spLocks noGrp="1"/>
          </p:cNvSpPr>
          <p:nvPr>
            <p:ph type="sldNum" sz="quarter" idx="12"/>
          </p:nvPr>
        </p:nvSpPr>
        <p:spPr>
          <a:noFill/>
        </p:spPr>
        <p:txBody>
          <a:bodyPr/>
          <a:lstStyle/>
          <a:p>
            <a:fld id="{F2005FA5-870C-45B7-9C14-8368C4D655E9}"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762000"/>
            <a:ext cx="5500687" cy="6129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2" name="Title 1"/>
          <p:cNvSpPr>
            <a:spLocks noGrp="1"/>
          </p:cNvSpPr>
          <p:nvPr>
            <p:ph type="title"/>
          </p:nvPr>
        </p:nvSpPr>
        <p:spPr>
          <a:xfrm>
            <a:off x="1371600" y="76200"/>
            <a:ext cx="7772400" cy="623888"/>
          </a:xfrm>
        </p:spPr>
        <p:txBody>
          <a:bodyPr/>
          <a:lstStyle/>
          <a:p>
            <a:pPr algn="ctr"/>
            <a:r>
              <a:rPr lang="en-US" dirty="0" smtClean="0"/>
              <a:t>Configure </a:t>
            </a:r>
            <a:r>
              <a:rPr lang="en-US" dirty="0" smtClean="0"/>
              <a:t>Your Browser </a:t>
            </a:r>
            <a:r>
              <a:rPr lang="en-US" dirty="0" smtClean="0"/>
              <a:t>to Enable Cookies</a:t>
            </a:r>
          </a:p>
        </p:txBody>
      </p:sp>
      <p:sp>
        <p:nvSpPr>
          <p:cNvPr id="20483" name="Slide Number Placeholder 3"/>
          <p:cNvSpPr>
            <a:spLocks noGrp="1"/>
          </p:cNvSpPr>
          <p:nvPr>
            <p:ph type="sldNum" sz="quarter" idx="12"/>
          </p:nvPr>
        </p:nvSpPr>
        <p:spPr>
          <a:noFill/>
        </p:spPr>
        <p:txBody>
          <a:bodyPr/>
          <a:lstStyle/>
          <a:p>
            <a:fld id="{11D91584-1ECA-4414-A875-AE815491478A}" type="slidenum">
              <a:rPr lang="en-US" smtClean="0"/>
              <a:pPr/>
              <a:t>38</a:t>
            </a:fld>
            <a:endParaRPr lang="en-US" smtClean="0"/>
          </a:p>
        </p:txBody>
      </p:sp>
      <p:sp>
        <p:nvSpPr>
          <p:cNvPr id="20486" name="Right Arrow 6"/>
          <p:cNvSpPr>
            <a:spLocks noChangeArrowheads="1"/>
          </p:cNvSpPr>
          <p:nvPr/>
        </p:nvSpPr>
        <p:spPr bwMode="auto">
          <a:xfrm>
            <a:off x="2295525" y="3781425"/>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20487" name="Right Arrow 7"/>
          <p:cNvSpPr>
            <a:spLocks noChangeArrowheads="1"/>
          </p:cNvSpPr>
          <p:nvPr/>
        </p:nvSpPr>
        <p:spPr bwMode="auto">
          <a:xfrm>
            <a:off x="2514600" y="405765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20488" name="Right Arrow 8"/>
          <p:cNvSpPr>
            <a:spLocks noChangeArrowheads="1"/>
          </p:cNvSpPr>
          <p:nvPr/>
        </p:nvSpPr>
        <p:spPr bwMode="auto">
          <a:xfrm flipH="1">
            <a:off x="7353300" y="4314825"/>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3350"/>
            <a:ext cx="6477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additive="base">
                                        <p:cTn id="7" dur="500" fill="hold"/>
                                        <p:tgtEl>
                                          <p:spTgt spid="20486"/>
                                        </p:tgtEl>
                                        <p:attrNameLst>
                                          <p:attrName>ppt_x</p:attrName>
                                        </p:attrNameLst>
                                      </p:cBhvr>
                                      <p:tavLst>
                                        <p:tav tm="0">
                                          <p:val>
                                            <p:strVal val="0-#ppt_w/2"/>
                                          </p:val>
                                        </p:tav>
                                        <p:tav tm="100000">
                                          <p:val>
                                            <p:strVal val="#ppt_x"/>
                                          </p:val>
                                        </p:tav>
                                      </p:tavLst>
                                    </p:anim>
                                    <p:anim calcmode="lin" valueType="num">
                                      <p:cBhvr additive="base">
                                        <p:cTn id="8" dur="500" fill="hold"/>
                                        <p:tgtEl>
                                          <p:spTgt spid="2048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487"/>
                                        </p:tgtEl>
                                        <p:attrNameLst>
                                          <p:attrName>style.visibility</p:attrName>
                                        </p:attrNameLst>
                                      </p:cBhvr>
                                      <p:to>
                                        <p:strVal val="visible"/>
                                      </p:to>
                                    </p:set>
                                    <p:anim calcmode="lin" valueType="num">
                                      <p:cBhvr additive="base">
                                        <p:cTn id="12" dur="500" fill="hold"/>
                                        <p:tgtEl>
                                          <p:spTgt spid="20487"/>
                                        </p:tgtEl>
                                        <p:attrNameLst>
                                          <p:attrName>ppt_x</p:attrName>
                                        </p:attrNameLst>
                                      </p:cBhvr>
                                      <p:tavLst>
                                        <p:tav tm="0">
                                          <p:val>
                                            <p:strVal val="0-#ppt_w/2"/>
                                          </p:val>
                                        </p:tav>
                                        <p:tav tm="100000">
                                          <p:val>
                                            <p:strVal val="#ppt_x"/>
                                          </p:val>
                                        </p:tav>
                                      </p:tavLst>
                                    </p:anim>
                                    <p:anim calcmode="lin" valueType="num">
                                      <p:cBhvr additive="base">
                                        <p:cTn id="13" dur="500" fill="hold"/>
                                        <p:tgtEl>
                                          <p:spTgt spid="2048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488"/>
                                        </p:tgtEl>
                                        <p:attrNameLst>
                                          <p:attrName>style.visibility</p:attrName>
                                        </p:attrNameLst>
                                      </p:cBhvr>
                                      <p:to>
                                        <p:strVal val="visible"/>
                                      </p:to>
                                    </p:set>
                                    <p:anim calcmode="lin" valueType="num">
                                      <p:cBhvr additive="base">
                                        <p:cTn id="17" dur="500" fill="hold"/>
                                        <p:tgtEl>
                                          <p:spTgt spid="20488"/>
                                        </p:tgtEl>
                                        <p:attrNameLst>
                                          <p:attrName>ppt_x</p:attrName>
                                        </p:attrNameLst>
                                      </p:cBhvr>
                                      <p:tavLst>
                                        <p:tav tm="0">
                                          <p:val>
                                            <p:strVal val="1+#ppt_w/2"/>
                                          </p:val>
                                        </p:tav>
                                        <p:tav tm="100000">
                                          <p:val>
                                            <p:strVal val="#ppt_x"/>
                                          </p:val>
                                        </p:tav>
                                      </p:tavLst>
                                    </p:anim>
                                    <p:anim calcmode="lin" valueType="num">
                                      <p:cBhvr additive="base">
                                        <p:cTn id="18"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p:cNvPicPr>
            <a:picLocks noChangeAspect="1" noChangeArrowheads="1"/>
          </p:cNvPicPr>
          <p:nvPr/>
        </p:nvPicPr>
        <p:blipFill>
          <a:blip r:embed="rId3" cstate="print"/>
          <a:srcRect/>
          <a:stretch>
            <a:fillRect/>
          </a:stretch>
        </p:blipFill>
        <p:spPr bwMode="auto">
          <a:xfrm>
            <a:off x="152400" y="1524000"/>
            <a:ext cx="6792913" cy="3956050"/>
          </a:xfrm>
          <a:prstGeom prst="rect">
            <a:avLst/>
          </a:prstGeom>
          <a:noFill/>
          <a:ln w="9525">
            <a:noFill/>
            <a:miter lim="800000"/>
            <a:headEnd/>
            <a:tailEnd/>
          </a:ln>
        </p:spPr>
      </p:pic>
      <p:sp>
        <p:nvSpPr>
          <p:cNvPr id="21507" name="Title 1"/>
          <p:cNvSpPr>
            <a:spLocks noGrp="1"/>
          </p:cNvSpPr>
          <p:nvPr>
            <p:ph type="title"/>
          </p:nvPr>
        </p:nvSpPr>
        <p:spPr>
          <a:xfrm>
            <a:off x="1066800" y="76200"/>
            <a:ext cx="8001000" cy="776288"/>
          </a:xfrm>
        </p:spPr>
        <p:txBody>
          <a:bodyPr/>
          <a:lstStyle/>
          <a:p>
            <a:r>
              <a:rPr lang="en-US" sz="2800" dirty="0" smtClean="0"/>
              <a:t>Testing a Website with cookies: </a:t>
            </a:r>
            <a:br>
              <a:rPr lang="en-US" sz="2800" dirty="0" smtClean="0"/>
            </a:br>
            <a:r>
              <a:rPr lang="en-US" sz="2800" dirty="0" smtClean="0"/>
              <a:t>(1) Enter data (2) Close Browser (3) Reopen</a:t>
            </a:r>
          </a:p>
        </p:txBody>
      </p:sp>
      <p:sp>
        <p:nvSpPr>
          <p:cNvPr id="21508" name="Slide Number Placeholder 3"/>
          <p:cNvSpPr>
            <a:spLocks noGrp="1"/>
          </p:cNvSpPr>
          <p:nvPr>
            <p:ph type="sldNum" sz="quarter" idx="12"/>
          </p:nvPr>
        </p:nvSpPr>
        <p:spPr>
          <a:noFill/>
        </p:spPr>
        <p:txBody>
          <a:bodyPr/>
          <a:lstStyle/>
          <a:p>
            <a:fld id="{77A67196-B436-415A-B3D3-D1DDDCCC7545}" type="slidenum">
              <a:rPr lang="en-US" smtClean="0"/>
              <a:pPr/>
              <a:t>39</a:t>
            </a:fld>
            <a:endParaRPr lang="en-US" smtClean="0"/>
          </a:p>
        </p:txBody>
      </p:sp>
      <p:sp>
        <p:nvSpPr>
          <p:cNvPr id="11" name="Left Arrow 10"/>
          <p:cNvSpPr>
            <a:spLocks noChangeArrowheads="1"/>
          </p:cNvSpPr>
          <p:nvPr/>
        </p:nvSpPr>
        <p:spPr bwMode="auto">
          <a:xfrm>
            <a:off x="3121025" y="334645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2" name="Left Arrow 11"/>
          <p:cNvSpPr>
            <a:spLocks noChangeArrowheads="1"/>
          </p:cNvSpPr>
          <p:nvPr/>
        </p:nvSpPr>
        <p:spPr bwMode="auto">
          <a:xfrm>
            <a:off x="3121025" y="388620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3" name="Left Arrow 12"/>
          <p:cNvSpPr>
            <a:spLocks noChangeArrowheads="1"/>
          </p:cNvSpPr>
          <p:nvPr/>
        </p:nvSpPr>
        <p:spPr bwMode="auto">
          <a:xfrm>
            <a:off x="2209800" y="5076825"/>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6" name="Left Arrow 15"/>
          <p:cNvSpPr>
            <a:spLocks noChangeArrowheads="1"/>
          </p:cNvSpPr>
          <p:nvPr/>
        </p:nvSpPr>
        <p:spPr bwMode="auto">
          <a:xfrm>
            <a:off x="1524000" y="4443413"/>
            <a:ext cx="381000" cy="457200"/>
          </a:xfrm>
          <a:prstGeom prst="leftArrow">
            <a:avLst>
              <a:gd name="adj1" fmla="val 50000"/>
              <a:gd name="adj2" fmla="val 50000"/>
            </a:avLst>
          </a:prstGeom>
          <a:solidFill>
            <a:srgbClr val="C00000"/>
          </a:solidFill>
          <a:ln w="9525" algn="ctr">
            <a:solidFill>
              <a:schemeClr val="tx1"/>
            </a:solidFill>
            <a:round/>
            <a:headEnd/>
            <a:tailEnd/>
          </a:ln>
        </p:spPr>
        <p:txBody>
          <a:bodyPr/>
          <a:lstStyle/>
          <a:p>
            <a:endParaRPr lang="en-US"/>
          </a:p>
        </p:txBody>
      </p:sp>
      <p:sp>
        <p:nvSpPr>
          <p:cNvPr id="2" name="TextBox 1"/>
          <p:cNvSpPr txBox="1">
            <a:spLocks noChangeArrowheads="1"/>
          </p:cNvSpPr>
          <p:nvPr/>
        </p:nvSpPr>
        <p:spPr bwMode="auto">
          <a:xfrm>
            <a:off x="1066800" y="3352800"/>
            <a:ext cx="1062038" cy="338138"/>
          </a:xfrm>
          <a:prstGeom prst="rect">
            <a:avLst/>
          </a:prstGeom>
          <a:noFill/>
          <a:ln w="9525">
            <a:noFill/>
            <a:miter lim="800000"/>
            <a:headEnd/>
            <a:tailEnd/>
          </a:ln>
        </p:spPr>
        <p:txBody>
          <a:bodyPr wrap="none">
            <a:spAutoFit/>
          </a:bodyPr>
          <a:lstStyle/>
          <a:p>
            <a:r>
              <a:rPr lang="en-US" sz="1600" b="0">
                <a:latin typeface="Arial" charset="0"/>
                <a:ea typeface="SimSun" pitchFamily="2" charset="-122"/>
                <a:cs typeface="Arial" charset="0"/>
              </a:rPr>
              <a:t>John Doe</a:t>
            </a:r>
          </a:p>
        </p:txBody>
      </p:sp>
      <p:sp>
        <p:nvSpPr>
          <p:cNvPr id="17" name="TextBox 16"/>
          <p:cNvSpPr txBox="1">
            <a:spLocks noChangeArrowheads="1"/>
          </p:cNvSpPr>
          <p:nvPr/>
        </p:nvSpPr>
        <p:spPr bwMode="auto">
          <a:xfrm>
            <a:off x="1069975" y="3924300"/>
            <a:ext cx="2000250" cy="338138"/>
          </a:xfrm>
          <a:prstGeom prst="rect">
            <a:avLst/>
          </a:prstGeom>
          <a:noFill/>
          <a:ln w="9525">
            <a:noFill/>
            <a:miter lim="800000"/>
            <a:headEnd/>
            <a:tailEnd/>
          </a:ln>
        </p:spPr>
        <p:txBody>
          <a:bodyPr wrap="none">
            <a:spAutoFit/>
          </a:bodyPr>
          <a:lstStyle/>
          <a:p>
            <a:r>
              <a:rPr lang="en-US" sz="1600" b="0">
                <a:latin typeface="Arial" charset="0"/>
                <a:ea typeface="SimSun" pitchFamily="2" charset="-122"/>
                <a:cs typeface="Arial" charset="0"/>
              </a:rPr>
              <a:t>John.Doe@asu.edu</a:t>
            </a:r>
          </a:p>
        </p:txBody>
      </p:sp>
      <p:pic>
        <p:nvPicPr>
          <p:cNvPr id="6158" name="Picture 14"/>
          <p:cNvPicPr>
            <a:picLocks noChangeAspect="1" noChangeArrowheads="1"/>
          </p:cNvPicPr>
          <p:nvPr/>
        </p:nvPicPr>
        <p:blipFill>
          <a:blip r:embed="rId4" cstate="print"/>
          <a:srcRect/>
          <a:stretch>
            <a:fillRect/>
          </a:stretch>
        </p:blipFill>
        <p:spPr bwMode="auto">
          <a:xfrm>
            <a:off x="3900488" y="2573337"/>
            <a:ext cx="5167312" cy="3417888"/>
          </a:xfrm>
          <a:prstGeom prst="rect">
            <a:avLst/>
          </a:prstGeom>
          <a:noFill/>
          <a:ln w="9525">
            <a:noFill/>
            <a:miter lim="800000"/>
            <a:headEnd/>
            <a:tailEnd/>
          </a:ln>
        </p:spPr>
      </p:pic>
      <p:sp>
        <p:nvSpPr>
          <p:cNvPr id="14" name="Left Arrow 13"/>
          <p:cNvSpPr>
            <a:spLocks noChangeArrowheads="1"/>
          </p:cNvSpPr>
          <p:nvPr/>
        </p:nvSpPr>
        <p:spPr bwMode="auto">
          <a:xfrm>
            <a:off x="5535613" y="518160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5" name="Left Arrow 14"/>
          <p:cNvSpPr>
            <a:spLocks noChangeArrowheads="1"/>
          </p:cNvSpPr>
          <p:nvPr/>
        </p:nvSpPr>
        <p:spPr bwMode="auto">
          <a:xfrm>
            <a:off x="6915150" y="5638800"/>
            <a:ext cx="381000" cy="4572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21518" name="Rectangle 2"/>
          <p:cNvSpPr>
            <a:spLocks noChangeArrowheads="1"/>
          </p:cNvSpPr>
          <p:nvPr/>
        </p:nvSpPr>
        <p:spPr bwMode="auto">
          <a:xfrm>
            <a:off x="1614488" y="925513"/>
            <a:ext cx="5624512" cy="369887"/>
          </a:xfrm>
          <a:prstGeom prst="rect">
            <a:avLst/>
          </a:prstGeom>
          <a:noFill/>
          <a:ln w="9525">
            <a:noFill/>
            <a:miter lim="800000"/>
            <a:headEnd/>
            <a:tailEnd/>
          </a:ln>
        </p:spPr>
        <p:txBody>
          <a:bodyPr>
            <a:spAutoFit/>
          </a:bodyPr>
          <a:lstStyle/>
          <a:p>
            <a:r>
              <a:rPr lang="en-US" b="0" dirty="0">
                <a:hlinkClick r:id="rId5"/>
              </a:rPr>
              <a:t>http://venus.eas.asu.edu/WSRepository/CookiesTest</a:t>
            </a:r>
            <a:r>
              <a:rPr lang="en-US" b="0" dirty="0" smtClean="0">
                <a:hlinkClick r:id="rId5"/>
              </a:rPr>
              <a:t>/</a:t>
            </a:r>
            <a:r>
              <a:rPr lang="en-US" b="0" dirty="0" smtClean="0"/>
              <a:t>  </a:t>
            </a:r>
            <a:endParaRPr lang="en-US" b="0" dirty="0"/>
          </a:p>
        </p:txBody>
      </p:sp>
      <p:sp>
        <p:nvSpPr>
          <p:cNvPr id="18" name="TextBox 17"/>
          <p:cNvSpPr txBox="1"/>
          <p:nvPr/>
        </p:nvSpPr>
        <p:spPr>
          <a:xfrm>
            <a:off x="4198186" y="2129135"/>
            <a:ext cx="4641014" cy="461665"/>
          </a:xfrm>
          <a:prstGeom prst="rect">
            <a:avLst/>
          </a:prstGeom>
          <a:noFill/>
        </p:spPr>
        <p:txBody>
          <a:bodyPr wrap="none" rtlCol="0">
            <a:spAutoFit/>
          </a:bodyPr>
          <a:lstStyle/>
          <a:p>
            <a:r>
              <a:rPr lang="en-US" sz="2400" b="0" dirty="0" smtClean="0"/>
              <a:t>Close the page and re-open the page</a:t>
            </a:r>
            <a:endParaRPr lang="en-US" sz="2400" b="0" dirty="0"/>
          </a:p>
        </p:txBody>
      </p:sp>
      <p:sp>
        <p:nvSpPr>
          <p:cNvPr id="19" name="Left Arrow 18"/>
          <p:cNvSpPr>
            <a:spLocks noChangeArrowheads="1"/>
          </p:cNvSpPr>
          <p:nvPr/>
        </p:nvSpPr>
        <p:spPr bwMode="auto">
          <a:xfrm>
            <a:off x="6629400" y="804532"/>
            <a:ext cx="788987" cy="609600"/>
          </a:xfrm>
          <a:prstGeom prst="leftArrow">
            <a:avLst>
              <a:gd name="adj1" fmla="val 50000"/>
              <a:gd name="adj2" fmla="val 50000"/>
            </a:avLst>
          </a:prstGeom>
          <a:solidFill>
            <a:srgbClr val="FFFF00"/>
          </a:solidFill>
          <a:ln w="9525" algn="ctr">
            <a:solidFill>
              <a:schemeClr val="tx1"/>
            </a:solidFill>
            <a:round/>
            <a:headEnd/>
            <a:tailEnd/>
          </a:ln>
        </p:spPr>
        <p:txBody>
          <a:bodyPr/>
          <a:lstStyle/>
          <a:p>
            <a:r>
              <a:rPr lang="en-US" sz="1400" b="0" dirty="0" smtClean="0"/>
              <a:t>Demo</a:t>
            </a:r>
            <a:endParaRPr lang="en-US" sz="1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nodeType="afterGroup">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1+#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6156"/>
                                        </p:tgtEl>
                                        <p:attrNameLst>
                                          <p:attrName>style.visibility</p:attrName>
                                        </p:attrNameLst>
                                      </p:cBhvr>
                                      <p:to>
                                        <p:strVal val="hidden"/>
                                      </p:to>
                                    </p:set>
                                  </p:childTnLst>
                                </p:cTn>
                              </p:par>
                              <p:par>
                                <p:cTn id="37" presetID="23" presetClass="exit" presetSubtype="32" fill="hold" grpId="1" nodeType="withEffect">
                                  <p:stCondLst>
                                    <p:cond delay="0"/>
                                  </p:stCondLst>
                                  <p:childTnLst>
                                    <p:anim calcmode="lin" valueType="num">
                                      <p:cBhvr>
                                        <p:cTn id="38" dur="500"/>
                                        <p:tgtEl>
                                          <p:spTgt spid="11"/>
                                        </p:tgtEl>
                                        <p:attrNameLst>
                                          <p:attrName>ppt_w</p:attrName>
                                        </p:attrNameLst>
                                      </p:cBhvr>
                                      <p:tavLst>
                                        <p:tav tm="0">
                                          <p:val>
                                            <p:strVal val="ppt_w"/>
                                          </p:val>
                                        </p:tav>
                                        <p:tav tm="100000">
                                          <p:val>
                                            <p:fltVal val="0"/>
                                          </p:val>
                                        </p:tav>
                                      </p:tavLst>
                                    </p:anim>
                                    <p:anim calcmode="lin" valueType="num">
                                      <p:cBhvr>
                                        <p:cTn id="39" dur="500"/>
                                        <p:tgtEl>
                                          <p:spTgt spid="11"/>
                                        </p:tgtEl>
                                        <p:attrNameLst>
                                          <p:attrName>ppt_h</p:attrName>
                                        </p:attrNameLst>
                                      </p:cBhvr>
                                      <p:tavLst>
                                        <p:tav tm="0">
                                          <p:val>
                                            <p:strVal val="ppt_h"/>
                                          </p:val>
                                        </p:tav>
                                        <p:tav tm="100000">
                                          <p:val>
                                            <p:fltVal val="0"/>
                                          </p:val>
                                        </p:tav>
                                      </p:tavLst>
                                    </p:anim>
                                    <p:set>
                                      <p:cBhvr>
                                        <p:cTn id="40" dur="1" fill="hold">
                                          <p:stCondLst>
                                            <p:cond delay="499"/>
                                          </p:stCondLst>
                                        </p:cTn>
                                        <p:tgtEl>
                                          <p:spTgt spid="11"/>
                                        </p:tgtEl>
                                        <p:attrNameLst>
                                          <p:attrName>style.visibility</p:attrName>
                                        </p:attrNameLst>
                                      </p:cBhvr>
                                      <p:to>
                                        <p:strVal val="hidden"/>
                                      </p:to>
                                    </p:set>
                                  </p:childTnLst>
                                </p:cTn>
                              </p:par>
                              <p:par>
                                <p:cTn id="41" presetID="23" presetClass="exit" presetSubtype="32" fill="hold" grpId="1" nodeType="withEffect">
                                  <p:stCondLst>
                                    <p:cond delay="0"/>
                                  </p:stCondLst>
                                  <p:childTnLst>
                                    <p:anim calcmode="lin" valueType="num">
                                      <p:cBhvr>
                                        <p:cTn id="42" dur="500"/>
                                        <p:tgtEl>
                                          <p:spTgt spid="12"/>
                                        </p:tgtEl>
                                        <p:attrNameLst>
                                          <p:attrName>ppt_w</p:attrName>
                                        </p:attrNameLst>
                                      </p:cBhvr>
                                      <p:tavLst>
                                        <p:tav tm="0">
                                          <p:val>
                                            <p:strVal val="ppt_w"/>
                                          </p:val>
                                        </p:tav>
                                        <p:tav tm="100000">
                                          <p:val>
                                            <p:fltVal val="0"/>
                                          </p:val>
                                        </p:tav>
                                      </p:tavLst>
                                    </p:anim>
                                    <p:anim calcmode="lin" valueType="num">
                                      <p:cBhvr>
                                        <p:cTn id="43" dur="500"/>
                                        <p:tgtEl>
                                          <p:spTgt spid="12"/>
                                        </p:tgtEl>
                                        <p:attrNameLst>
                                          <p:attrName>ppt_h</p:attrName>
                                        </p:attrNameLst>
                                      </p:cBhvr>
                                      <p:tavLst>
                                        <p:tav tm="0">
                                          <p:val>
                                            <p:strVal val="ppt_h"/>
                                          </p:val>
                                        </p:tav>
                                        <p:tav tm="100000">
                                          <p:val>
                                            <p:fltVal val="0"/>
                                          </p:val>
                                        </p:tav>
                                      </p:tavLst>
                                    </p:anim>
                                    <p:set>
                                      <p:cBhvr>
                                        <p:cTn id="44" dur="1" fill="hold">
                                          <p:stCondLst>
                                            <p:cond delay="499"/>
                                          </p:stCondLst>
                                        </p:cTn>
                                        <p:tgtEl>
                                          <p:spTgt spid="12"/>
                                        </p:tgtEl>
                                        <p:attrNameLst>
                                          <p:attrName>style.visibility</p:attrName>
                                        </p:attrNameLst>
                                      </p:cBhvr>
                                      <p:to>
                                        <p:strVal val="hidden"/>
                                      </p:to>
                                    </p:set>
                                  </p:childTnLst>
                                </p:cTn>
                              </p:par>
                              <p:par>
                                <p:cTn id="45" presetID="23" presetClass="exit" presetSubtype="32" fill="hold" grpId="1" nodeType="withEffect">
                                  <p:stCondLst>
                                    <p:cond delay="0"/>
                                  </p:stCondLst>
                                  <p:childTnLst>
                                    <p:anim calcmode="lin" valueType="num">
                                      <p:cBhvr>
                                        <p:cTn id="46" dur="500"/>
                                        <p:tgtEl>
                                          <p:spTgt spid="13"/>
                                        </p:tgtEl>
                                        <p:attrNameLst>
                                          <p:attrName>ppt_w</p:attrName>
                                        </p:attrNameLst>
                                      </p:cBhvr>
                                      <p:tavLst>
                                        <p:tav tm="0">
                                          <p:val>
                                            <p:strVal val="ppt_w"/>
                                          </p:val>
                                        </p:tav>
                                        <p:tav tm="100000">
                                          <p:val>
                                            <p:fltVal val="0"/>
                                          </p:val>
                                        </p:tav>
                                      </p:tavLst>
                                    </p:anim>
                                    <p:anim calcmode="lin" valueType="num">
                                      <p:cBhvr>
                                        <p:cTn id="47" dur="500"/>
                                        <p:tgtEl>
                                          <p:spTgt spid="13"/>
                                        </p:tgtEl>
                                        <p:attrNameLst>
                                          <p:attrName>ppt_h</p:attrName>
                                        </p:attrNameLst>
                                      </p:cBhvr>
                                      <p:tavLst>
                                        <p:tav tm="0">
                                          <p:val>
                                            <p:strVal val="ppt_h"/>
                                          </p:val>
                                        </p:tav>
                                        <p:tav tm="100000">
                                          <p:val>
                                            <p:fltVal val="0"/>
                                          </p:val>
                                        </p:tav>
                                      </p:tavLst>
                                    </p:anim>
                                    <p:set>
                                      <p:cBhvr>
                                        <p:cTn id="48" dur="1" fill="hold">
                                          <p:stCondLst>
                                            <p:cond delay="499"/>
                                          </p:stCondLst>
                                        </p:cTn>
                                        <p:tgtEl>
                                          <p:spTgt spid="13"/>
                                        </p:tgtEl>
                                        <p:attrNameLst>
                                          <p:attrName>style.visibility</p:attrName>
                                        </p:attrNameLst>
                                      </p:cBhvr>
                                      <p:to>
                                        <p:strVal val="hidden"/>
                                      </p:to>
                                    </p:set>
                                  </p:childTnLst>
                                </p:cTn>
                              </p:par>
                              <p:par>
                                <p:cTn id="49" presetID="23" presetClass="exit" presetSubtype="32" fill="hold" grpId="1" nodeType="withEffect">
                                  <p:stCondLst>
                                    <p:cond delay="0"/>
                                  </p:stCondLst>
                                  <p:childTnLst>
                                    <p:anim calcmode="lin" valueType="num">
                                      <p:cBhvr>
                                        <p:cTn id="50" dur="500"/>
                                        <p:tgtEl>
                                          <p:spTgt spid="16"/>
                                        </p:tgtEl>
                                        <p:attrNameLst>
                                          <p:attrName>ppt_w</p:attrName>
                                        </p:attrNameLst>
                                      </p:cBhvr>
                                      <p:tavLst>
                                        <p:tav tm="0">
                                          <p:val>
                                            <p:strVal val="ppt_w"/>
                                          </p:val>
                                        </p:tav>
                                        <p:tav tm="100000">
                                          <p:val>
                                            <p:fltVal val="0"/>
                                          </p:val>
                                        </p:tav>
                                      </p:tavLst>
                                    </p:anim>
                                    <p:anim calcmode="lin" valueType="num">
                                      <p:cBhvr>
                                        <p:cTn id="51" dur="500"/>
                                        <p:tgtEl>
                                          <p:spTgt spid="16"/>
                                        </p:tgtEl>
                                        <p:attrNameLst>
                                          <p:attrName>ppt_h</p:attrName>
                                        </p:attrNameLst>
                                      </p:cBhvr>
                                      <p:tavLst>
                                        <p:tav tm="0">
                                          <p:val>
                                            <p:strVal val="ppt_h"/>
                                          </p:val>
                                        </p:tav>
                                        <p:tav tm="100000">
                                          <p:val>
                                            <p:fltVal val="0"/>
                                          </p:val>
                                        </p:tav>
                                      </p:tavLst>
                                    </p:anim>
                                    <p:set>
                                      <p:cBhvr>
                                        <p:cTn id="52" dur="1" fill="hold">
                                          <p:stCondLst>
                                            <p:cond delay="499"/>
                                          </p:stCondLst>
                                        </p:cTn>
                                        <p:tgtEl>
                                          <p:spTgt spid="1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nodeType="afterGroup">
                            <p:stCondLst>
                              <p:cond delay="500"/>
                            </p:stCondLst>
                            <p:childTnLst>
                              <p:par>
                                <p:cTn id="58" presetID="42"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6158"/>
                                        </p:tgtEl>
                                        <p:attrNameLst>
                                          <p:attrName>style.visibility</p:attrName>
                                        </p:attrNameLst>
                                      </p:cBhvr>
                                      <p:to>
                                        <p:strVal val="visible"/>
                                      </p:to>
                                    </p:set>
                                    <p:anim calcmode="lin" valueType="num">
                                      <p:cBhvr>
                                        <p:cTn id="67" dur="500" fill="hold"/>
                                        <p:tgtEl>
                                          <p:spTgt spid="6158"/>
                                        </p:tgtEl>
                                        <p:attrNameLst>
                                          <p:attrName>ppt_w</p:attrName>
                                        </p:attrNameLst>
                                      </p:cBhvr>
                                      <p:tavLst>
                                        <p:tav tm="0">
                                          <p:val>
                                            <p:fltVal val="0"/>
                                          </p:val>
                                        </p:tav>
                                        <p:tav tm="100000">
                                          <p:val>
                                            <p:strVal val="#ppt_w"/>
                                          </p:val>
                                        </p:tav>
                                      </p:tavLst>
                                    </p:anim>
                                    <p:anim calcmode="lin" valueType="num">
                                      <p:cBhvr>
                                        <p:cTn id="68" dur="500" fill="hold"/>
                                        <p:tgtEl>
                                          <p:spTgt spid="6158"/>
                                        </p:tgtEl>
                                        <p:attrNameLst>
                                          <p:attrName>ppt_h</p:attrName>
                                        </p:attrNameLst>
                                      </p:cBhvr>
                                      <p:tavLst>
                                        <p:tav tm="0">
                                          <p:val>
                                            <p:fltVal val="0"/>
                                          </p:val>
                                        </p:tav>
                                        <p:tav tm="100000">
                                          <p:val>
                                            <p:strVal val="#ppt_h"/>
                                          </p:val>
                                        </p:tav>
                                      </p:tavLst>
                                    </p:anim>
                                    <p:animEffect transition="in" filter="fade">
                                      <p:cBhvr>
                                        <p:cTn id="69" dur="500"/>
                                        <p:tgtEl>
                                          <p:spTgt spid="6158"/>
                                        </p:tgtEl>
                                      </p:cBhvr>
                                    </p:animEffect>
                                  </p:childTnLst>
                                </p:cTn>
                              </p:par>
                            </p:childTnLst>
                          </p:cTn>
                        </p:par>
                        <p:par>
                          <p:cTn id="70" fill="hold" nodeType="afterGroup">
                            <p:stCondLst>
                              <p:cond delay="500"/>
                            </p:stCondLst>
                            <p:childTnLst>
                              <p:par>
                                <p:cTn id="71" presetID="2" presetClass="entr" presetSubtype="2"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1+#ppt_w/2"/>
                                          </p:val>
                                        </p:tav>
                                        <p:tav tm="100000">
                                          <p:val>
                                            <p:strVal val="#ppt_x"/>
                                          </p:val>
                                        </p:tav>
                                      </p:tavLst>
                                    </p:anim>
                                    <p:anim calcmode="lin" valueType="num">
                                      <p:cBhvr additive="base">
                                        <p:cTn id="74" dur="500" fill="hold"/>
                                        <p:tgtEl>
                                          <p:spTgt spid="14"/>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1000"/>
                            </p:stCondLst>
                            <p:childTnLst>
                              <p:par>
                                <p:cTn id="76" presetID="2" presetClass="entr" presetSubtype="2"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1+#ppt_w/2"/>
                                          </p:val>
                                        </p:tav>
                                        <p:tav tm="100000">
                                          <p:val>
                                            <p:strVal val="#ppt_x"/>
                                          </p:val>
                                        </p:tav>
                                      </p:tavLst>
                                    </p:anim>
                                    <p:anim calcmode="lin" valueType="num">
                                      <p:cBhvr additive="base">
                                        <p:cTn id="79"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additive="base">
                                        <p:cTn id="84" dur="500" fill="hold"/>
                                        <p:tgtEl>
                                          <p:spTgt spid="19"/>
                                        </p:tgtEl>
                                        <p:attrNameLst>
                                          <p:attrName>ppt_x</p:attrName>
                                        </p:attrNameLst>
                                      </p:cBhvr>
                                      <p:tavLst>
                                        <p:tav tm="0">
                                          <p:val>
                                            <p:strVal val="1+#ppt_w/2"/>
                                          </p:val>
                                        </p:tav>
                                        <p:tav tm="100000">
                                          <p:val>
                                            <p:strVal val="#ppt_x"/>
                                          </p:val>
                                        </p:tav>
                                      </p:tavLst>
                                    </p:anim>
                                    <p:anim calcmode="lin" valueType="num">
                                      <p:cBhvr additive="base">
                                        <p:cTn id="8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6" grpId="0" animBg="1"/>
      <p:bldP spid="16" grpId="1" animBg="1"/>
      <p:bldP spid="2" grpId="0"/>
      <p:bldP spid="2" grpId="1"/>
      <p:bldP spid="17" grpId="0"/>
      <p:bldP spid="17" grpId="1"/>
      <p:bldP spid="14" grpId="0" animBg="1"/>
      <p:bldP spid="15" grpId="0" animBg="1"/>
      <p:bldP spid="18"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83A2C80-94CF-4185-BAE4-52C7A92365AA}" type="slidenum">
              <a:rPr lang="en-US" b="0" smtClean="0">
                <a:solidFill>
                  <a:schemeClr val="tx2"/>
                </a:solidFill>
              </a:rPr>
              <a:pPr/>
              <a:t>4</a:t>
            </a:fld>
            <a:endParaRPr lang="en-US" b="0" smtClean="0">
              <a:solidFill>
                <a:schemeClr val="tx2"/>
              </a:solidFill>
            </a:endParaRPr>
          </a:p>
        </p:txBody>
      </p:sp>
      <p:sp>
        <p:nvSpPr>
          <p:cNvPr id="7171" name="Rectangle 2"/>
          <p:cNvSpPr>
            <a:spLocks noGrp="1" noChangeArrowheads="1"/>
          </p:cNvSpPr>
          <p:nvPr>
            <p:ph type="title"/>
          </p:nvPr>
        </p:nvSpPr>
        <p:spPr>
          <a:xfrm>
            <a:off x="1898650" y="152400"/>
            <a:ext cx="7169150" cy="623888"/>
          </a:xfrm>
        </p:spPr>
        <p:txBody>
          <a:bodyPr/>
          <a:lstStyle/>
          <a:p>
            <a:pPr eaLnBrk="1" hangingPunct="1"/>
            <a:r>
              <a:rPr lang="en-US" smtClean="0"/>
              <a:t>Web.config File</a:t>
            </a:r>
          </a:p>
        </p:txBody>
      </p:sp>
      <p:sp>
        <p:nvSpPr>
          <p:cNvPr id="559108" name="Text Box 4"/>
          <p:cNvSpPr txBox="1">
            <a:spLocks noChangeArrowheads="1"/>
          </p:cNvSpPr>
          <p:nvPr/>
        </p:nvSpPr>
        <p:spPr bwMode="auto">
          <a:xfrm>
            <a:off x="228600" y="2398713"/>
            <a:ext cx="8839200" cy="4154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tabLst>
                <a:tab pos="457200" algn="l"/>
                <a:tab pos="914400" algn="l"/>
                <a:tab pos="1371600" algn="l"/>
                <a:tab pos="1828800" algn="l"/>
                <a:tab pos="2286000" algn="l"/>
              </a:tabLst>
              <a:defRPr b="1">
                <a:solidFill>
                  <a:schemeClr val="tx1"/>
                </a:solidFill>
                <a:latin typeface="Times New Roman" pitchFamily="18" charset="0"/>
              </a:defRPr>
            </a:lvl1pPr>
            <a:lvl2pPr marL="742950" indent="-285750">
              <a:tabLst>
                <a:tab pos="457200" algn="l"/>
                <a:tab pos="914400" algn="l"/>
                <a:tab pos="1371600" algn="l"/>
                <a:tab pos="1828800" algn="l"/>
                <a:tab pos="2286000" algn="l"/>
              </a:tabLst>
              <a:defRPr b="1">
                <a:solidFill>
                  <a:schemeClr val="tx1"/>
                </a:solidFill>
                <a:latin typeface="Times New Roman" pitchFamily="18" charset="0"/>
              </a:defRPr>
            </a:lvl2pPr>
            <a:lvl3pPr marL="1143000" indent="-228600">
              <a:tabLst>
                <a:tab pos="457200" algn="l"/>
                <a:tab pos="914400" algn="l"/>
                <a:tab pos="1371600" algn="l"/>
                <a:tab pos="1828800" algn="l"/>
                <a:tab pos="2286000" algn="l"/>
              </a:tabLst>
              <a:defRPr b="1">
                <a:solidFill>
                  <a:schemeClr val="tx1"/>
                </a:solidFill>
                <a:latin typeface="Times New Roman" pitchFamily="18" charset="0"/>
              </a:defRPr>
            </a:lvl3pPr>
            <a:lvl4pPr marL="1600200" indent="-228600">
              <a:tabLst>
                <a:tab pos="457200" algn="l"/>
                <a:tab pos="914400" algn="l"/>
                <a:tab pos="1371600" algn="l"/>
                <a:tab pos="1828800" algn="l"/>
                <a:tab pos="2286000" algn="l"/>
              </a:tabLst>
              <a:defRPr b="1">
                <a:solidFill>
                  <a:schemeClr val="tx1"/>
                </a:solidFill>
                <a:latin typeface="Times New Roman" pitchFamily="18" charset="0"/>
              </a:defRPr>
            </a:lvl4pPr>
            <a:lvl5pPr marL="2057400" indent="-228600">
              <a:tabLst>
                <a:tab pos="457200" algn="l"/>
                <a:tab pos="914400" algn="l"/>
                <a:tab pos="1371600" algn="l"/>
                <a:tab pos="1828800" algn="l"/>
                <a:tab pos="22860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 pos="914400" algn="l"/>
                <a:tab pos="1371600" algn="l"/>
                <a:tab pos="1828800" algn="l"/>
                <a:tab pos="2286000" algn="l"/>
              </a:tabLst>
              <a:defRPr b="1">
                <a:solidFill>
                  <a:schemeClr val="tx1"/>
                </a:solidFill>
                <a:latin typeface="Times New Roman" pitchFamily="18" charset="0"/>
              </a:defRPr>
            </a:lvl9pPr>
          </a:lstStyle>
          <a:p>
            <a:r>
              <a:rPr lang="en-US" sz="2400" b="0" dirty="0">
                <a:latin typeface="Arial" charset="0"/>
                <a:ea typeface="Arial Unicode MS" pitchFamily="34" charset="-128"/>
                <a:cs typeface="Arial Unicode MS" pitchFamily="34" charset="-128"/>
              </a:rPr>
              <a:t>&lt;?xml version = “1.0” ?&gt;</a:t>
            </a:r>
          </a:p>
          <a:p>
            <a:r>
              <a:rPr lang="en-US" sz="2400" b="0" dirty="0">
                <a:latin typeface="Arial" charset="0"/>
                <a:ea typeface="Arial Unicode MS" pitchFamily="34" charset="-128"/>
                <a:cs typeface="Arial Unicode MS" pitchFamily="34" charset="-128"/>
              </a:rPr>
              <a:t>&lt;configuration&gt;</a:t>
            </a:r>
          </a:p>
          <a:p>
            <a:r>
              <a:rPr lang="en-US" sz="2400" b="0" dirty="0">
                <a:latin typeface="Arial" charset="0"/>
                <a:ea typeface="Arial Unicode MS" pitchFamily="34" charset="-128"/>
                <a:cs typeface="Arial Unicode MS" pitchFamily="34" charset="-128"/>
              </a:rPr>
              <a:t>	&lt;configurations&gt; &lt;/configurations&gt;</a:t>
            </a:r>
          </a:p>
          <a:p>
            <a:r>
              <a:rPr lang="en-US" sz="2400" b="0" dirty="0">
                <a:solidFill>
                  <a:srgbClr val="0000FF"/>
                </a:solidFill>
                <a:latin typeface="Arial" charset="0"/>
                <a:ea typeface="Arial Unicode MS" pitchFamily="34" charset="-128"/>
                <a:cs typeface="Arial Unicode MS" pitchFamily="34" charset="-128"/>
              </a:rPr>
              <a:t>	&lt;</a:t>
            </a:r>
            <a:r>
              <a:rPr lang="en-US" sz="2400" b="0" dirty="0" err="1">
                <a:solidFill>
                  <a:srgbClr val="0000FF"/>
                </a:solidFill>
                <a:latin typeface="Arial" charset="0"/>
                <a:ea typeface="Arial Unicode MS" pitchFamily="34" charset="-128"/>
                <a:cs typeface="Arial Unicode MS" pitchFamily="34" charset="-128"/>
              </a:rPr>
              <a:t>appSettings</a:t>
            </a:r>
            <a:r>
              <a:rPr lang="en-US" sz="2400" b="0" dirty="0">
                <a:solidFill>
                  <a:srgbClr val="0000FF"/>
                </a:solidFill>
                <a:latin typeface="Arial" charset="0"/>
                <a:ea typeface="Arial Unicode MS" pitchFamily="34" charset="-128"/>
                <a:cs typeface="Arial Unicode MS" pitchFamily="34" charset="-128"/>
              </a:rPr>
              <a:t>&gt; </a:t>
            </a:r>
            <a:r>
              <a:rPr lang="en-US" sz="2400" b="0" dirty="0">
                <a:latin typeface="Arial" charset="0"/>
                <a:ea typeface="Arial Unicode MS" pitchFamily="34" charset="-128"/>
                <a:cs typeface="Arial Unicode MS" pitchFamily="34" charset="-128"/>
              </a:rPr>
              <a:t>&lt;!-- </a:t>
            </a:r>
            <a:r>
              <a:rPr lang="en-US" sz="2400" b="0" dirty="0" err="1">
                <a:latin typeface="Arial" charset="0"/>
                <a:ea typeface="Arial Unicode MS" pitchFamily="34" charset="-128"/>
                <a:cs typeface="Arial Unicode MS" pitchFamily="34" charset="-128"/>
              </a:rPr>
              <a:t>appSetting</a:t>
            </a:r>
            <a:r>
              <a:rPr lang="en-US" sz="2400" b="0" dirty="0">
                <a:latin typeface="Arial" charset="0"/>
                <a:ea typeface="Arial Unicode MS" pitchFamily="34" charset="-128"/>
                <a:cs typeface="Arial Unicode MS" pitchFamily="34" charset="-128"/>
              </a:rPr>
              <a:t> here </a:t>
            </a:r>
            <a:r>
              <a:rPr lang="en-US" sz="2400" b="0" dirty="0">
                <a:latin typeface="Arial" charset="0"/>
                <a:ea typeface="Arial Unicode MS" pitchFamily="34" charset="-128"/>
                <a:cs typeface="Arial Unicode MS" pitchFamily="34" charset="-128"/>
                <a:sym typeface="Wingdings" pitchFamily="2" charset="2"/>
              </a:rPr>
              <a:t>--&gt; </a:t>
            </a:r>
            <a:r>
              <a:rPr lang="en-US" sz="2400" b="0" dirty="0">
                <a:solidFill>
                  <a:srgbClr val="0000FF"/>
                </a:solidFill>
                <a:latin typeface="Arial" charset="0"/>
                <a:ea typeface="Arial Unicode MS" pitchFamily="34" charset="-128"/>
                <a:cs typeface="Arial Unicode MS" pitchFamily="34" charset="-128"/>
                <a:sym typeface="Wingdings" pitchFamily="2" charset="2"/>
              </a:rPr>
              <a:t>&lt;/</a:t>
            </a:r>
            <a:r>
              <a:rPr lang="en-US" sz="2400" b="0" dirty="0" err="1">
                <a:solidFill>
                  <a:srgbClr val="0000FF"/>
                </a:solidFill>
                <a:latin typeface="Arial" charset="0"/>
                <a:ea typeface="Arial Unicode MS" pitchFamily="34" charset="-128"/>
                <a:cs typeface="Arial Unicode MS" pitchFamily="34" charset="-128"/>
                <a:sym typeface="Wingdings" pitchFamily="2" charset="2"/>
              </a:rPr>
              <a:t>appSettings</a:t>
            </a:r>
            <a:r>
              <a:rPr lang="en-US" sz="2400" b="0" dirty="0">
                <a:solidFill>
                  <a:srgbClr val="0000FF"/>
                </a:solidFill>
                <a:latin typeface="Arial" charset="0"/>
                <a:ea typeface="Arial Unicode MS" pitchFamily="34" charset="-128"/>
                <a:cs typeface="Arial Unicode MS" pitchFamily="34" charset="-128"/>
                <a:sym typeface="Wingdings" pitchFamily="2" charset="2"/>
              </a:rPr>
              <a:t>&gt;</a:t>
            </a:r>
          </a:p>
          <a:p>
            <a:r>
              <a:rPr lang="en-US" sz="2400" b="0" dirty="0">
                <a:solidFill>
                  <a:srgbClr val="0000FF"/>
                </a:solidFill>
                <a:latin typeface="Arial" charset="0"/>
                <a:ea typeface="Arial Unicode MS" pitchFamily="34" charset="-128"/>
                <a:cs typeface="Arial Unicode MS" pitchFamily="34" charset="-128"/>
                <a:sym typeface="Wingdings" pitchFamily="2" charset="2"/>
              </a:rPr>
              <a:t>	&lt;</a:t>
            </a:r>
            <a:r>
              <a:rPr lang="en-US" sz="2400" b="0" dirty="0" err="1">
                <a:solidFill>
                  <a:srgbClr val="0000FF"/>
                </a:solidFill>
                <a:latin typeface="Arial" charset="0"/>
                <a:ea typeface="Arial Unicode MS" pitchFamily="34" charset="-128"/>
                <a:cs typeface="Arial Unicode MS" pitchFamily="34" charset="-128"/>
                <a:sym typeface="Wingdings" pitchFamily="2" charset="2"/>
              </a:rPr>
              <a:t>connectionStrings</a:t>
            </a:r>
            <a:r>
              <a:rPr lang="en-US" sz="2400" b="0" dirty="0">
                <a:solidFill>
                  <a:srgbClr val="0000FF"/>
                </a:solidFill>
                <a:latin typeface="Arial" charset="0"/>
                <a:ea typeface="Arial Unicode MS" pitchFamily="34" charset="-128"/>
                <a:cs typeface="Arial Unicode MS" pitchFamily="34" charset="-128"/>
                <a:sym typeface="Wingdings" pitchFamily="2" charset="2"/>
              </a:rPr>
              <a:t>&gt; </a:t>
            </a:r>
            <a:r>
              <a:rPr lang="en-US" sz="2400" b="0" dirty="0">
                <a:latin typeface="Arial" charset="0"/>
                <a:ea typeface="Arial Unicode MS" pitchFamily="34" charset="-128"/>
                <a:cs typeface="Arial Unicode MS" pitchFamily="34" charset="-128"/>
              </a:rPr>
              <a:t>&lt;!-- </a:t>
            </a:r>
            <a:r>
              <a:rPr lang="en-US" sz="2400" b="0" dirty="0" err="1">
                <a:latin typeface="Arial" charset="0"/>
                <a:ea typeface="Arial Unicode MS" pitchFamily="34" charset="-128"/>
                <a:cs typeface="Arial Unicode MS" pitchFamily="34" charset="-128"/>
              </a:rPr>
              <a:t>cS</a:t>
            </a:r>
            <a:r>
              <a:rPr lang="en-US" sz="2400" b="0" dirty="0">
                <a:latin typeface="Arial" charset="0"/>
                <a:ea typeface="Arial Unicode MS" pitchFamily="34" charset="-128"/>
                <a:cs typeface="Arial Unicode MS" pitchFamily="34" charset="-128"/>
              </a:rPr>
              <a:t> setting </a:t>
            </a:r>
            <a:r>
              <a:rPr lang="en-US" sz="2400" b="0" dirty="0">
                <a:latin typeface="Arial" charset="0"/>
                <a:ea typeface="Arial Unicode MS" pitchFamily="34" charset="-128"/>
                <a:cs typeface="Arial Unicode MS" pitchFamily="34" charset="-128"/>
                <a:sym typeface="Wingdings" pitchFamily="2" charset="2"/>
              </a:rPr>
              <a:t>--&gt; </a:t>
            </a:r>
            <a:r>
              <a:rPr lang="en-US" sz="2400" b="0" dirty="0">
                <a:solidFill>
                  <a:srgbClr val="0000FF"/>
                </a:solidFill>
                <a:latin typeface="Arial" charset="0"/>
                <a:ea typeface="Arial Unicode MS" pitchFamily="34" charset="-128"/>
                <a:cs typeface="Arial Unicode MS" pitchFamily="34" charset="-128"/>
                <a:sym typeface="Wingdings" pitchFamily="2" charset="2"/>
              </a:rPr>
              <a:t>&lt;/</a:t>
            </a:r>
            <a:r>
              <a:rPr lang="en-US" sz="2400" b="0" dirty="0" err="1">
                <a:solidFill>
                  <a:srgbClr val="0000FF"/>
                </a:solidFill>
                <a:latin typeface="Arial" charset="0"/>
                <a:ea typeface="Arial Unicode MS" pitchFamily="34" charset="-128"/>
                <a:cs typeface="Arial Unicode MS" pitchFamily="34" charset="-128"/>
                <a:sym typeface="Wingdings" pitchFamily="2" charset="2"/>
              </a:rPr>
              <a:t>connectionStrings</a:t>
            </a:r>
            <a:r>
              <a:rPr lang="en-US" sz="2400" b="0" dirty="0">
                <a:solidFill>
                  <a:srgbClr val="0000FF"/>
                </a:solidFill>
                <a:latin typeface="Arial" charset="0"/>
                <a:ea typeface="Arial Unicode MS" pitchFamily="34" charset="-128"/>
                <a:cs typeface="Arial Unicode MS" pitchFamily="34" charset="-128"/>
                <a:sym typeface="Wingdings" pitchFamily="2" charset="2"/>
              </a:rPr>
              <a:t>&gt;</a:t>
            </a:r>
          </a:p>
          <a:p>
            <a:r>
              <a:rPr lang="en-US" sz="2400" b="0" dirty="0">
                <a:solidFill>
                  <a:srgbClr val="0000FF"/>
                </a:solidFill>
                <a:latin typeface="Arial" charset="0"/>
                <a:ea typeface="Arial Unicode MS" pitchFamily="34" charset="-128"/>
                <a:cs typeface="Arial Unicode MS" pitchFamily="34" charset="-128"/>
                <a:sym typeface="Wingdings" pitchFamily="2" charset="2"/>
              </a:rPr>
              <a:t>	&lt;</a:t>
            </a:r>
            <a:r>
              <a:rPr lang="en-US" sz="2400" b="0" dirty="0" err="1">
                <a:solidFill>
                  <a:srgbClr val="0000FF"/>
                </a:solidFill>
                <a:latin typeface="Arial" charset="0"/>
                <a:ea typeface="Arial Unicode MS" pitchFamily="34" charset="-128"/>
                <a:cs typeface="Arial Unicode MS" pitchFamily="34" charset="-128"/>
                <a:sym typeface="Wingdings" pitchFamily="2" charset="2"/>
              </a:rPr>
              <a:t>system.web</a:t>
            </a:r>
            <a:r>
              <a:rPr lang="en-US" sz="2400" b="0" dirty="0">
                <a:solidFill>
                  <a:srgbClr val="0000FF"/>
                </a:solidFill>
                <a:latin typeface="Arial" charset="0"/>
                <a:ea typeface="Arial Unicode MS" pitchFamily="34" charset="-128"/>
                <a:cs typeface="Arial Unicode MS" pitchFamily="34" charset="-128"/>
                <a:sym typeface="Wingdings" pitchFamily="2" charset="2"/>
              </a:rPr>
              <a:t>&gt;</a:t>
            </a:r>
          </a:p>
          <a:p>
            <a:r>
              <a:rPr lang="en-US" sz="2400" b="0" dirty="0">
                <a:solidFill>
                  <a:srgbClr val="0000FF"/>
                </a:solidFill>
                <a:latin typeface="Arial" charset="0"/>
                <a:ea typeface="Arial Unicode MS" pitchFamily="34" charset="-128"/>
                <a:cs typeface="Arial Unicode MS" pitchFamily="34" charset="-128"/>
                <a:sym typeface="Wingdings" pitchFamily="2" charset="2"/>
              </a:rPr>
              <a:t>		 </a:t>
            </a:r>
            <a:r>
              <a:rPr lang="en-US" sz="2400" b="0" dirty="0">
                <a:latin typeface="Arial" charset="0"/>
                <a:ea typeface="Arial Unicode MS" pitchFamily="34" charset="-128"/>
                <a:cs typeface="Arial Unicode MS" pitchFamily="34" charset="-128"/>
              </a:rPr>
              <a:t>&lt;!--</a:t>
            </a:r>
            <a:r>
              <a:rPr lang="en-US" sz="2400" b="0" dirty="0" err="1">
                <a:latin typeface="Arial" charset="0"/>
                <a:ea typeface="Arial Unicode MS" pitchFamily="34" charset="-128"/>
                <a:cs typeface="Arial Unicode MS" pitchFamily="34" charset="-128"/>
              </a:rPr>
              <a:t>ASP.Net</a:t>
            </a:r>
            <a:r>
              <a:rPr lang="en-US" sz="2400" b="0" dirty="0">
                <a:latin typeface="Arial" charset="0"/>
                <a:ea typeface="Arial Unicode MS" pitchFamily="34" charset="-128"/>
                <a:cs typeface="Arial Unicode MS" pitchFamily="34" charset="-128"/>
              </a:rPr>
              <a:t> configuration settings </a:t>
            </a:r>
            <a:r>
              <a:rPr lang="en-US" sz="2400" b="0" dirty="0">
                <a:latin typeface="Arial" charset="0"/>
                <a:ea typeface="Arial Unicode MS" pitchFamily="34" charset="-128"/>
                <a:cs typeface="Arial Unicode MS" pitchFamily="34" charset="-128"/>
                <a:sym typeface="Wingdings" pitchFamily="2" charset="2"/>
              </a:rPr>
              <a:t>--&gt;</a:t>
            </a:r>
          </a:p>
          <a:p>
            <a:r>
              <a:rPr lang="en-US" sz="2400" b="0" dirty="0">
                <a:solidFill>
                  <a:srgbClr val="0000FF"/>
                </a:solidFill>
                <a:latin typeface="Arial" charset="0"/>
                <a:ea typeface="Arial Unicode MS" pitchFamily="34" charset="-128"/>
                <a:cs typeface="Arial Unicode MS" pitchFamily="34" charset="-128"/>
                <a:sym typeface="Wingdings" pitchFamily="2" charset="2"/>
              </a:rPr>
              <a:t>	&lt;</a:t>
            </a:r>
            <a:r>
              <a:rPr lang="en-US" sz="2400" b="0" dirty="0" err="1">
                <a:solidFill>
                  <a:srgbClr val="0000FF"/>
                </a:solidFill>
                <a:latin typeface="Arial" charset="0"/>
                <a:ea typeface="Arial Unicode MS" pitchFamily="34" charset="-128"/>
                <a:cs typeface="Arial Unicode MS" pitchFamily="34" charset="-128"/>
                <a:sym typeface="Wingdings" pitchFamily="2" charset="2"/>
              </a:rPr>
              <a:t>system.web</a:t>
            </a:r>
            <a:r>
              <a:rPr lang="en-US" sz="2400" b="0" dirty="0">
                <a:solidFill>
                  <a:srgbClr val="0000FF"/>
                </a:solidFill>
                <a:latin typeface="Arial" charset="0"/>
                <a:ea typeface="Arial Unicode MS" pitchFamily="34" charset="-128"/>
                <a:cs typeface="Arial Unicode MS" pitchFamily="34" charset="-128"/>
                <a:sym typeface="Wingdings" pitchFamily="2" charset="2"/>
              </a:rPr>
              <a:t>&gt;</a:t>
            </a:r>
          </a:p>
          <a:p>
            <a:r>
              <a:rPr lang="en-US" sz="2400" b="0" dirty="0">
                <a:latin typeface="Arial" charset="0"/>
                <a:ea typeface="Arial Unicode MS" pitchFamily="34" charset="-128"/>
                <a:cs typeface="Arial Unicode MS" pitchFamily="34" charset="-128"/>
                <a:sym typeface="Wingdings" pitchFamily="2" charset="2"/>
              </a:rPr>
              <a:t>	&lt;</a:t>
            </a:r>
            <a:r>
              <a:rPr lang="en-US" sz="2400" b="0" dirty="0" err="1">
                <a:latin typeface="Arial" charset="0"/>
                <a:ea typeface="Arial Unicode MS" pitchFamily="34" charset="-128"/>
                <a:cs typeface="Arial Unicode MS" pitchFamily="34" charset="-128"/>
                <a:sym typeface="Wingdings" pitchFamily="2" charset="2"/>
              </a:rPr>
              <a:t>system.codedom</a:t>
            </a:r>
            <a:r>
              <a:rPr lang="en-US" sz="2400" b="0" dirty="0">
                <a:latin typeface="Arial" charset="0"/>
                <a:ea typeface="Arial Unicode MS" pitchFamily="34" charset="-128"/>
                <a:cs typeface="Arial Unicode MS" pitchFamily="34" charset="-128"/>
                <a:sym typeface="Wingdings" pitchFamily="2" charset="2"/>
              </a:rPr>
              <a:t>&gt; </a:t>
            </a:r>
            <a:r>
              <a:rPr lang="en-US" sz="2400" b="0" dirty="0">
                <a:latin typeface="Arial" charset="0"/>
                <a:ea typeface="Arial Unicode MS" pitchFamily="34" charset="-128"/>
                <a:cs typeface="Arial Unicode MS" pitchFamily="34" charset="-128"/>
              </a:rPr>
              <a:t>&lt;!-- setting </a:t>
            </a:r>
            <a:r>
              <a:rPr lang="en-US" sz="2400" b="0" dirty="0">
                <a:latin typeface="Arial" charset="0"/>
                <a:ea typeface="Arial Unicode MS" pitchFamily="34" charset="-128"/>
                <a:cs typeface="Arial Unicode MS" pitchFamily="34" charset="-128"/>
                <a:sym typeface="Wingdings" pitchFamily="2" charset="2"/>
              </a:rPr>
              <a:t>--&gt; &lt;/ </a:t>
            </a:r>
            <a:r>
              <a:rPr lang="en-US" sz="2400" b="0" dirty="0" err="1">
                <a:latin typeface="Arial" charset="0"/>
                <a:ea typeface="Arial Unicode MS" pitchFamily="34" charset="-128"/>
                <a:cs typeface="Arial Unicode MS" pitchFamily="34" charset="-128"/>
                <a:sym typeface="Wingdings" pitchFamily="2" charset="2"/>
              </a:rPr>
              <a:t>system.codedom</a:t>
            </a:r>
            <a:r>
              <a:rPr lang="en-US" sz="2400" b="0" dirty="0">
                <a:latin typeface="Arial" charset="0"/>
                <a:ea typeface="Arial Unicode MS" pitchFamily="34" charset="-128"/>
                <a:cs typeface="Arial Unicode MS" pitchFamily="34" charset="-128"/>
                <a:sym typeface="Wingdings" pitchFamily="2" charset="2"/>
              </a:rPr>
              <a:t>&gt;</a:t>
            </a:r>
          </a:p>
          <a:p>
            <a:r>
              <a:rPr lang="en-US" sz="2400" b="0" dirty="0">
                <a:latin typeface="Arial" charset="0"/>
                <a:ea typeface="Arial Unicode MS" pitchFamily="34" charset="-128"/>
                <a:cs typeface="Arial Unicode MS" pitchFamily="34" charset="-128"/>
                <a:sym typeface="Wingdings" pitchFamily="2" charset="2"/>
              </a:rPr>
              <a:t>	</a:t>
            </a:r>
            <a:r>
              <a:rPr lang="en-US" sz="2400" b="0" dirty="0" smtClean="0">
                <a:latin typeface="Arial" charset="0"/>
                <a:ea typeface="Arial Unicode MS" pitchFamily="34" charset="-128"/>
                <a:cs typeface="Arial Unicode MS" pitchFamily="34" charset="-128"/>
                <a:sym typeface="Wingdings" pitchFamily="2" charset="2"/>
              </a:rPr>
              <a:t>&lt;</a:t>
            </a:r>
            <a:r>
              <a:rPr lang="en-US" sz="2400" b="0" dirty="0" err="1">
                <a:latin typeface="Arial" charset="0"/>
                <a:ea typeface="Arial Unicode MS" pitchFamily="34" charset="-128"/>
                <a:cs typeface="Arial Unicode MS" pitchFamily="34" charset="-128"/>
                <a:sym typeface="Wingdings" pitchFamily="2" charset="2"/>
              </a:rPr>
              <a:t>system.webServer</a:t>
            </a:r>
            <a:r>
              <a:rPr lang="en-US" sz="2400" b="0" dirty="0">
                <a:latin typeface="Arial" charset="0"/>
                <a:ea typeface="Arial Unicode MS" pitchFamily="34" charset="-128"/>
                <a:cs typeface="Arial Unicode MS" pitchFamily="34" charset="-128"/>
                <a:sym typeface="Wingdings" pitchFamily="2" charset="2"/>
              </a:rPr>
              <a:t>&gt; </a:t>
            </a:r>
            <a:r>
              <a:rPr lang="en-US" sz="2400" b="0" dirty="0">
                <a:latin typeface="Arial" charset="0"/>
                <a:ea typeface="Arial Unicode MS" pitchFamily="34" charset="-128"/>
                <a:cs typeface="Arial Unicode MS" pitchFamily="34" charset="-128"/>
              </a:rPr>
              <a:t>&lt;!-- setting </a:t>
            </a:r>
            <a:r>
              <a:rPr lang="en-US" sz="2400" b="0" dirty="0">
                <a:latin typeface="Arial" charset="0"/>
                <a:ea typeface="Arial Unicode MS" pitchFamily="34" charset="-128"/>
                <a:cs typeface="Arial Unicode MS" pitchFamily="34" charset="-128"/>
                <a:sym typeface="Wingdings" pitchFamily="2" charset="2"/>
              </a:rPr>
              <a:t>--&gt; &lt;/ </a:t>
            </a:r>
            <a:r>
              <a:rPr lang="en-US" sz="2400" b="0" dirty="0" err="1">
                <a:latin typeface="Arial" charset="0"/>
                <a:ea typeface="Arial Unicode MS" pitchFamily="34" charset="-128"/>
                <a:cs typeface="Arial Unicode MS" pitchFamily="34" charset="-128"/>
                <a:sym typeface="Wingdings" pitchFamily="2" charset="2"/>
              </a:rPr>
              <a:t>system.webServer</a:t>
            </a:r>
            <a:r>
              <a:rPr lang="en-US" sz="2400" b="0" dirty="0">
                <a:latin typeface="Arial" charset="0"/>
                <a:ea typeface="Arial Unicode MS" pitchFamily="34" charset="-128"/>
                <a:cs typeface="Arial Unicode MS" pitchFamily="34" charset="-128"/>
                <a:sym typeface="Wingdings" pitchFamily="2" charset="2"/>
              </a:rPr>
              <a:t>&gt;</a:t>
            </a:r>
          </a:p>
          <a:p>
            <a:r>
              <a:rPr lang="en-US" sz="2400" b="0" dirty="0">
                <a:latin typeface="Arial" charset="0"/>
                <a:ea typeface="Arial Unicode MS" pitchFamily="34" charset="-128"/>
                <a:cs typeface="Arial Unicode MS" pitchFamily="34" charset="-128"/>
              </a:rPr>
              <a:t>&lt;configuration&gt;</a:t>
            </a:r>
            <a:endParaRPr lang="en-US" sz="2400" b="0" dirty="0">
              <a:latin typeface="Arial" charset="0"/>
              <a:ea typeface="Arial Unicode MS" pitchFamily="34" charset="-128"/>
              <a:cs typeface="Arial Unicode MS" pitchFamily="34" charset="-128"/>
              <a:sym typeface="Wingdings" pitchFamily="2" charset="2"/>
            </a:endParaRPr>
          </a:p>
        </p:txBody>
      </p:sp>
      <p:sp>
        <p:nvSpPr>
          <p:cNvPr id="7173" name="Oval 6"/>
          <p:cNvSpPr>
            <a:spLocks noChangeArrowheads="1"/>
          </p:cNvSpPr>
          <p:nvPr/>
        </p:nvSpPr>
        <p:spPr bwMode="auto">
          <a:xfrm>
            <a:off x="3124200" y="1066800"/>
            <a:ext cx="2438400" cy="457200"/>
          </a:xfrm>
          <a:prstGeom prst="ellipse">
            <a:avLst/>
          </a:prstGeom>
          <a:solidFill>
            <a:schemeClr val="accent1"/>
          </a:solidFill>
          <a:ln w="9525" algn="ctr">
            <a:solidFill>
              <a:schemeClr val="tx1"/>
            </a:solidFill>
            <a:round/>
            <a:headEnd/>
            <a:tailEnd/>
          </a:ln>
        </p:spPr>
        <p:txBody>
          <a:bodyPr/>
          <a:lstStyle/>
          <a:p>
            <a:pPr algn="ctr">
              <a:lnSpc>
                <a:spcPts val="1800"/>
              </a:lnSpc>
            </a:pPr>
            <a:r>
              <a:rPr lang="en-US" b="0">
                <a:latin typeface="Arial" charset="0"/>
                <a:ea typeface="Arial Unicode MS" pitchFamily="34" charset="-128"/>
                <a:cs typeface="Arial Unicode MS" pitchFamily="34" charset="-128"/>
              </a:rPr>
              <a:t>configuration</a:t>
            </a:r>
            <a:endParaRPr lang="en-US" b="0"/>
          </a:p>
        </p:txBody>
      </p:sp>
      <p:sp>
        <p:nvSpPr>
          <p:cNvPr id="7174" name="Oval 7"/>
          <p:cNvSpPr>
            <a:spLocks noChangeArrowheads="1"/>
          </p:cNvSpPr>
          <p:nvPr/>
        </p:nvSpPr>
        <p:spPr bwMode="auto">
          <a:xfrm>
            <a:off x="533400" y="1917700"/>
            <a:ext cx="2438400" cy="381000"/>
          </a:xfrm>
          <a:prstGeom prst="ellipse">
            <a:avLst/>
          </a:prstGeom>
          <a:solidFill>
            <a:srgbClr val="FFFF00"/>
          </a:solidFill>
          <a:ln w="9525" algn="ctr">
            <a:solidFill>
              <a:schemeClr val="tx1"/>
            </a:solidFill>
            <a:round/>
            <a:headEnd/>
            <a:tailEnd/>
          </a:ln>
        </p:spPr>
        <p:txBody>
          <a:bodyPr/>
          <a:lstStyle/>
          <a:p>
            <a:pPr algn="ctr">
              <a:lnSpc>
                <a:spcPts val="1800"/>
              </a:lnSpc>
            </a:pPr>
            <a:r>
              <a:rPr lang="en-US" b="0">
                <a:solidFill>
                  <a:srgbClr val="0000FF"/>
                </a:solidFill>
                <a:latin typeface="Arial" charset="0"/>
                <a:ea typeface="Arial Unicode MS" pitchFamily="34" charset="-128"/>
                <a:cs typeface="Arial Unicode MS" pitchFamily="34" charset="-128"/>
              </a:rPr>
              <a:t>appSettings</a:t>
            </a:r>
            <a:endParaRPr lang="en-US" b="0"/>
          </a:p>
        </p:txBody>
      </p:sp>
      <p:sp>
        <p:nvSpPr>
          <p:cNvPr id="7175" name="Oval 8"/>
          <p:cNvSpPr>
            <a:spLocks noChangeArrowheads="1"/>
          </p:cNvSpPr>
          <p:nvPr/>
        </p:nvSpPr>
        <p:spPr bwMode="auto">
          <a:xfrm>
            <a:off x="3124200" y="1949450"/>
            <a:ext cx="2438400" cy="381000"/>
          </a:xfrm>
          <a:prstGeom prst="ellipse">
            <a:avLst/>
          </a:prstGeom>
          <a:solidFill>
            <a:srgbClr val="FFFF00"/>
          </a:solidFill>
          <a:ln w="9525" algn="ctr">
            <a:solidFill>
              <a:schemeClr val="tx1"/>
            </a:solidFill>
            <a:round/>
            <a:headEnd/>
            <a:tailEnd/>
          </a:ln>
        </p:spPr>
        <p:txBody>
          <a:bodyPr/>
          <a:lstStyle/>
          <a:p>
            <a:pPr algn="ctr">
              <a:lnSpc>
                <a:spcPts val="1800"/>
              </a:lnSpc>
            </a:pPr>
            <a:r>
              <a:rPr lang="en-US" b="0">
                <a:solidFill>
                  <a:srgbClr val="0000FF"/>
                </a:solidFill>
                <a:latin typeface="Arial" charset="0"/>
                <a:ea typeface="Arial Unicode MS" pitchFamily="34" charset="-128"/>
                <a:cs typeface="Arial Unicode MS" pitchFamily="34" charset="-128"/>
                <a:sym typeface="Wingdings" pitchFamily="2" charset="2"/>
              </a:rPr>
              <a:t>system.web</a:t>
            </a:r>
            <a:endParaRPr lang="en-US" b="0"/>
          </a:p>
        </p:txBody>
      </p:sp>
      <p:sp>
        <p:nvSpPr>
          <p:cNvPr id="7176" name="Oval 9"/>
          <p:cNvSpPr>
            <a:spLocks noChangeArrowheads="1"/>
          </p:cNvSpPr>
          <p:nvPr/>
        </p:nvSpPr>
        <p:spPr bwMode="auto">
          <a:xfrm>
            <a:off x="5791200" y="1911350"/>
            <a:ext cx="990600" cy="381000"/>
          </a:xfrm>
          <a:prstGeom prst="ellipse">
            <a:avLst/>
          </a:prstGeom>
          <a:solidFill>
            <a:srgbClr val="FFFF00"/>
          </a:solidFill>
          <a:ln w="9525" algn="ctr">
            <a:solidFill>
              <a:schemeClr val="tx1"/>
            </a:solidFill>
            <a:round/>
            <a:headEnd/>
            <a:tailEnd/>
          </a:ln>
        </p:spPr>
        <p:txBody>
          <a:bodyPr/>
          <a:lstStyle/>
          <a:p>
            <a:pPr algn="ctr">
              <a:lnSpc>
                <a:spcPts val="1800"/>
              </a:lnSpc>
            </a:pPr>
            <a:endParaRPr lang="en-US" b="0"/>
          </a:p>
        </p:txBody>
      </p:sp>
      <p:sp>
        <p:nvSpPr>
          <p:cNvPr id="7177" name="Oval 10"/>
          <p:cNvSpPr>
            <a:spLocks noChangeArrowheads="1"/>
          </p:cNvSpPr>
          <p:nvPr/>
        </p:nvSpPr>
        <p:spPr bwMode="auto">
          <a:xfrm>
            <a:off x="7543800" y="1914525"/>
            <a:ext cx="990600" cy="381000"/>
          </a:xfrm>
          <a:prstGeom prst="ellipse">
            <a:avLst/>
          </a:prstGeom>
          <a:solidFill>
            <a:srgbClr val="FFFF00"/>
          </a:solidFill>
          <a:ln w="9525" algn="ctr">
            <a:solidFill>
              <a:schemeClr val="tx1"/>
            </a:solidFill>
            <a:round/>
            <a:headEnd/>
            <a:tailEnd/>
          </a:ln>
        </p:spPr>
        <p:txBody>
          <a:bodyPr/>
          <a:lstStyle/>
          <a:p>
            <a:pPr algn="ctr">
              <a:lnSpc>
                <a:spcPts val="1800"/>
              </a:lnSpc>
            </a:pPr>
            <a:endParaRPr lang="en-US" b="0"/>
          </a:p>
        </p:txBody>
      </p:sp>
      <p:sp>
        <p:nvSpPr>
          <p:cNvPr id="7178" name="TextBox 11"/>
          <p:cNvSpPr txBox="1">
            <a:spLocks noChangeArrowheads="1"/>
          </p:cNvSpPr>
          <p:nvPr/>
        </p:nvSpPr>
        <p:spPr bwMode="auto">
          <a:xfrm>
            <a:off x="6934200" y="1828800"/>
            <a:ext cx="47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 . .</a:t>
            </a:r>
          </a:p>
        </p:txBody>
      </p:sp>
      <p:cxnSp>
        <p:nvCxnSpPr>
          <p:cNvPr id="7179" name="Straight Arrow Connector 12"/>
          <p:cNvCxnSpPr>
            <a:cxnSpLocks noChangeShapeType="1"/>
            <a:endCxn id="7174" idx="0"/>
          </p:cNvCxnSpPr>
          <p:nvPr/>
        </p:nvCxnSpPr>
        <p:spPr bwMode="auto">
          <a:xfrm flipH="1">
            <a:off x="1752600" y="1333500"/>
            <a:ext cx="1371600" cy="584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0" name="Straight Arrow Connector 13"/>
          <p:cNvCxnSpPr>
            <a:cxnSpLocks noChangeShapeType="1"/>
            <a:stCxn id="7173" idx="4"/>
            <a:endCxn id="7175" idx="0"/>
          </p:cNvCxnSpPr>
          <p:nvPr/>
        </p:nvCxnSpPr>
        <p:spPr bwMode="auto">
          <a:xfrm>
            <a:off x="4343400" y="1524000"/>
            <a:ext cx="0" cy="4254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1" name="Straight Arrow Connector 14"/>
          <p:cNvCxnSpPr>
            <a:cxnSpLocks noChangeShapeType="1"/>
            <a:stCxn id="7173" idx="5"/>
            <a:endCxn id="7176" idx="0"/>
          </p:cNvCxnSpPr>
          <p:nvPr/>
        </p:nvCxnSpPr>
        <p:spPr bwMode="auto">
          <a:xfrm>
            <a:off x="5205413" y="1457325"/>
            <a:ext cx="1081087" cy="4540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82" name="Straight Arrow Connector 15"/>
          <p:cNvCxnSpPr>
            <a:cxnSpLocks noChangeShapeType="1"/>
            <a:endCxn id="7177" idx="0"/>
          </p:cNvCxnSpPr>
          <p:nvPr/>
        </p:nvCxnSpPr>
        <p:spPr bwMode="auto">
          <a:xfrm>
            <a:off x="5562600" y="1333500"/>
            <a:ext cx="2476500" cy="5810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Right Arrow 1"/>
          <p:cNvSpPr>
            <a:spLocks noChangeArrowheads="1"/>
          </p:cNvSpPr>
          <p:nvPr/>
        </p:nvSpPr>
        <p:spPr bwMode="auto">
          <a:xfrm>
            <a:off x="457200" y="1962150"/>
            <a:ext cx="304800" cy="287338"/>
          </a:xfrm>
          <a:prstGeom prst="rightArrow">
            <a:avLst>
              <a:gd name="adj1" fmla="val 50000"/>
              <a:gd name="adj2" fmla="val 49999"/>
            </a:avLst>
          </a:prstGeom>
          <a:solidFill>
            <a:srgbClr val="C00000"/>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984990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59108">
                                            <p:bg/>
                                          </p:spTgt>
                                        </p:tgtEl>
                                        <p:attrNameLst>
                                          <p:attrName>style.visibility</p:attrName>
                                        </p:attrNameLst>
                                      </p:cBhvr>
                                      <p:to>
                                        <p:strVal val="visible"/>
                                      </p:to>
                                    </p:set>
                                    <p:animEffect transition="in" filter="wedge">
                                      <p:cBhvr>
                                        <p:cTn id="7" dur="2000"/>
                                        <p:tgtEl>
                                          <p:spTgt spid="559108">
                                            <p:bg/>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59108">
                                            <p:txEl>
                                              <p:pRg st="0" end="0"/>
                                            </p:txEl>
                                          </p:spTgt>
                                        </p:tgtEl>
                                        <p:attrNameLst>
                                          <p:attrName>style.visibility</p:attrName>
                                        </p:attrNameLst>
                                      </p:cBhvr>
                                      <p:to>
                                        <p:strVal val="visible"/>
                                      </p:to>
                                    </p:set>
                                    <p:animEffect transition="in" filter="wedge">
                                      <p:cBhvr>
                                        <p:cTn id="10" dur="2000"/>
                                        <p:tgtEl>
                                          <p:spTgt spid="559108">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59108">
                                            <p:txEl>
                                              <p:pRg st="1" end="1"/>
                                            </p:txEl>
                                          </p:spTgt>
                                        </p:tgtEl>
                                        <p:attrNameLst>
                                          <p:attrName>style.visibility</p:attrName>
                                        </p:attrNameLst>
                                      </p:cBhvr>
                                      <p:to>
                                        <p:strVal val="visible"/>
                                      </p:to>
                                    </p:set>
                                    <p:animEffect transition="in" filter="wedge">
                                      <p:cBhvr>
                                        <p:cTn id="13" dur="2000"/>
                                        <p:tgtEl>
                                          <p:spTgt spid="559108">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559108">
                                            <p:txEl>
                                              <p:pRg st="2" end="2"/>
                                            </p:txEl>
                                          </p:spTgt>
                                        </p:tgtEl>
                                        <p:attrNameLst>
                                          <p:attrName>style.visibility</p:attrName>
                                        </p:attrNameLst>
                                      </p:cBhvr>
                                      <p:to>
                                        <p:strVal val="visible"/>
                                      </p:to>
                                    </p:set>
                                    <p:animEffect transition="in" filter="wedge">
                                      <p:cBhvr>
                                        <p:cTn id="16" dur="2000"/>
                                        <p:tgtEl>
                                          <p:spTgt spid="559108">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559108">
                                            <p:txEl>
                                              <p:pRg st="3" end="3"/>
                                            </p:txEl>
                                          </p:spTgt>
                                        </p:tgtEl>
                                        <p:attrNameLst>
                                          <p:attrName>style.visibility</p:attrName>
                                        </p:attrNameLst>
                                      </p:cBhvr>
                                      <p:to>
                                        <p:strVal val="visible"/>
                                      </p:to>
                                    </p:set>
                                    <p:animEffect transition="in" filter="wedge">
                                      <p:cBhvr>
                                        <p:cTn id="19" dur="2000"/>
                                        <p:tgtEl>
                                          <p:spTgt spid="559108">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559108">
                                            <p:txEl>
                                              <p:pRg st="4" end="4"/>
                                            </p:txEl>
                                          </p:spTgt>
                                        </p:tgtEl>
                                        <p:attrNameLst>
                                          <p:attrName>style.visibility</p:attrName>
                                        </p:attrNameLst>
                                      </p:cBhvr>
                                      <p:to>
                                        <p:strVal val="visible"/>
                                      </p:to>
                                    </p:set>
                                    <p:animEffect transition="in" filter="wedge">
                                      <p:cBhvr>
                                        <p:cTn id="22" dur="2000"/>
                                        <p:tgtEl>
                                          <p:spTgt spid="559108">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559108">
                                            <p:txEl>
                                              <p:pRg st="5" end="5"/>
                                            </p:txEl>
                                          </p:spTgt>
                                        </p:tgtEl>
                                        <p:attrNameLst>
                                          <p:attrName>style.visibility</p:attrName>
                                        </p:attrNameLst>
                                      </p:cBhvr>
                                      <p:to>
                                        <p:strVal val="visible"/>
                                      </p:to>
                                    </p:set>
                                    <p:animEffect transition="in" filter="wedge">
                                      <p:cBhvr>
                                        <p:cTn id="25" dur="2000"/>
                                        <p:tgtEl>
                                          <p:spTgt spid="559108">
                                            <p:txEl>
                                              <p:pRg st="5" end="5"/>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559108">
                                            <p:txEl>
                                              <p:pRg st="6" end="6"/>
                                            </p:txEl>
                                          </p:spTgt>
                                        </p:tgtEl>
                                        <p:attrNameLst>
                                          <p:attrName>style.visibility</p:attrName>
                                        </p:attrNameLst>
                                      </p:cBhvr>
                                      <p:to>
                                        <p:strVal val="visible"/>
                                      </p:to>
                                    </p:set>
                                    <p:animEffect transition="in" filter="wedge">
                                      <p:cBhvr>
                                        <p:cTn id="28" dur="2000"/>
                                        <p:tgtEl>
                                          <p:spTgt spid="559108">
                                            <p:txEl>
                                              <p:pRg st="6" end="6"/>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559108">
                                            <p:txEl>
                                              <p:pRg st="7" end="7"/>
                                            </p:txEl>
                                          </p:spTgt>
                                        </p:tgtEl>
                                        <p:attrNameLst>
                                          <p:attrName>style.visibility</p:attrName>
                                        </p:attrNameLst>
                                      </p:cBhvr>
                                      <p:to>
                                        <p:strVal val="visible"/>
                                      </p:to>
                                    </p:set>
                                    <p:animEffect transition="in" filter="wedge">
                                      <p:cBhvr>
                                        <p:cTn id="31" dur="2000"/>
                                        <p:tgtEl>
                                          <p:spTgt spid="559108">
                                            <p:txEl>
                                              <p:pRg st="7" end="7"/>
                                            </p:txEl>
                                          </p:spTgt>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559108">
                                            <p:txEl>
                                              <p:pRg st="8" end="8"/>
                                            </p:txEl>
                                          </p:spTgt>
                                        </p:tgtEl>
                                        <p:attrNameLst>
                                          <p:attrName>style.visibility</p:attrName>
                                        </p:attrNameLst>
                                      </p:cBhvr>
                                      <p:to>
                                        <p:strVal val="visible"/>
                                      </p:to>
                                    </p:set>
                                    <p:animEffect transition="in" filter="wedge">
                                      <p:cBhvr>
                                        <p:cTn id="34" dur="2000"/>
                                        <p:tgtEl>
                                          <p:spTgt spid="559108">
                                            <p:txEl>
                                              <p:pRg st="8" end="8"/>
                                            </p:txEl>
                                          </p:spTgt>
                                        </p:tgtEl>
                                      </p:cBhvr>
                                    </p:animEffect>
                                  </p:childTnLst>
                                </p:cTn>
                              </p:par>
                              <p:par>
                                <p:cTn id="35" presetID="20" presetClass="entr" presetSubtype="0" fill="hold" grpId="0" nodeType="withEffect">
                                  <p:stCondLst>
                                    <p:cond delay="0"/>
                                  </p:stCondLst>
                                  <p:childTnLst>
                                    <p:set>
                                      <p:cBhvr>
                                        <p:cTn id="36" dur="1" fill="hold">
                                          <p:stCondLst>
                                            <p:cond delay="0"/>
                                          </p:stCondLst>
                                        </p:cTn>
                                        <p:tgtEl>
                                          <p:spTgt spid="559108">
                                            <p:txEl>
                                              <p:pRg st="9" end="9"/>
                                            </p:txEl>
                                          </p:spTgt>
                                        </p:tgtEl>
                                        <p:attrNameLst>
                                          <p:attrName>style.visibility</p:attrName>
                                        </p:attrNameLst>
                                      </p:cBhvr>
                                      <p:to>
                                        <p:strVal val="visible"/>
                                      </p:to>
                                    </p:set>
                                    <p:animEffect transition="in" filter="wedge">
                                      <p:cBhvr>
                                        <p:cTn id="37" dur="2000"/>
                                        <p:tgtEl>
                                          <p:spTgt spid="559108">
                                            <p:txEl>
                                              <p:pRg st="9" end="9"/>
                                            </p:txEl>
                                          </p:spTgt>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559108">
                                            <p:txEl>
                                              <p:pRg st="10" end="10"/>
                                            </p:txEl>
                                          </p:spTgt>
                                        </p:tgtEl>
                                        <p:attrNameLst>
                                          <p:attrName>style.visibility</p:attrName>
                                        </p:attrNameLst>
                                      </p:cBhvr>
                                      <p:to>
                                        <p:strVal val="visible"/>
                                      </p:to>
                                    </p:set>
                                    <p:animEffect transition="in" filter="wedge">
                                      <p:cBhvr>
                                        <p:cTn id="40" dur="2000"/>
                                        <p:tgtEl>
                                          <p:spTgt spid="559108">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build="allAtOnce"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Page Design</a:t>
            </a:r>
          </a:p>
        </p:txBody>
      </p:sp>
      <p:sp>
        <p:nvSpPr>
          <p:cNvPr id="22531" name="Slide Number Placeholder 3"/>
          <p:cNvSpPr>
            <a:spLocks noGrp="1"/>
          </p:cNvSpPr>
          <p:nvPr>
            <p:ph type="sldNum" sz="quarter" idx="12"/>
          </p:nvPr>
        </p:nvSpPr>
        <p:spPr>
          <a:noFill/>
        </p:spPr>
        <p:txBody>
          <a:bodyPr/>
          <a:lstStyle/>
          <a:p>
            <a:fld id="{0CD79C4E-C54A-4434-9BE0-2A15E5DCDF78}" type="slidenum">
              <a:rPr lang="en-US" smtClean="0"/>
              <a:pPr/>
              <a:t>40</a:t>
            </a:fld>
            <a:endParaRPr lang="en-US" smtClean="0"/>
          </a:p>
        </p:txBody>
      </p:sp>
      <p:pic>
        <p:nvPicPr>
          <p:cNvPr id="22532" name="Picture 3"/>
          <p:cNvPicPr>
            <a:picLocks noChangeAspect="1" noChangeArrowheads="1"/>
          </p:cNvPicPr>
          <p:nvPr/>
        </p:nvPicPr>
        <p:blipFill>
          <a:blip r:embed="rId2" cstate="print"/>
          <a:srcRect/>
          <a:stretch>
            <a:fillRect/>
          </a:stretch>
        </p:blipFill>
        <p:spPr bwMode="auto">
          <a:xfrm>
            <a:off x="228600" y="1676400"/>
            <a:ext cx="8804275" cy="441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ppt_x"/>
                                          </p:val>
                                        </p:tav>
                                        <p:tav tm="100000">
                                          <p:val>
                                            <p:strVal val="#ppt_x"/>
                                          </p:val>
                                        </p:tav>
                                      </p:tavLst>
                                    </p:anim>
                                    <p:anim calcmode="lin" valueType="num">
                                      <p:cBhvr additive="base">
                                        <p:cTn id="8"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219200" y="152400"/>
            <a:ext cx="7848600" cy="623888"/>
          </a:xfrm>
        </p:spPr>
        <p:txBody>
          <a:bodyPr/>
          <a:lstStyle/>
          <a:p>
            <a:r>
              <a:rPr lang="en-US" smtClean="0"/>
              <a:t>Code Saving and Retrieving Cookies</a:t>
            </a:r>
          </a:p>
        </p:txBody>
      </p:sp>
      <p:sp>
        <p:nvSpPr>
          <p:cNvPr id="24579" name="Content Placeholder 2"/>
          <p:cNvSpPr>
            <a:spLocks noGrp="1"/>
          </p:cNvSpPr>
          <p:nvPr>
            <p:ph idx="1"/>
          </p:nvPr>
        </p:nvSpPr>
        <p:spPr>
          <a:xfrm>
            <a:off x="0" y="1066800"/>
            <a:ext cx="8497888" cy="4724400"/>
          </a:xfrm>
        </p:spPr>
        <p:txBody>
          <a:bodyPr/>
          <a:lstStyle/>
          <a:p>
            <a:pPr marL="338138" indent="-338138">
              <a:buFont typeface="Wingdings" pitchFamily="2" charset="2"/>
              <a:buNone/>
              <a:tabLst>
                <a:tab pos="688975" algn="l"/>
                <a:tab pos="1139825" algn="l"/>
              </a:tabLst>
            </a:pPr>
            <a:r>
              <a:rPr lang="en-US" sz="2000" dirty="0" smtClean="0">
                <a:latin typeface="Arial" charset="0"/>
                <a:cs typeface="Arial" charset="0"/>
              </a:rPr>
              <a:t>        protected void  Button1_Click(object sender, </a:t>
            </a:r>
            <a:r>
              <a:rPr lang="en-US" sz="2000" dirty="0" err="1" smtClean="0">
                <a:latin typeface="Arial" charset="0"/>
                <a:cs typeface="Arial" charset="0"/>
              </a:rPr>
              <a:t>EventArgs</a:t>
            </a:r>
            <a:r>
              <a:rPr lang="en-US" sz="2000" dirty="0" smtClean="0">
                <a:latin typeface="Arial" charset="0"/>
                <a:cs typeface="Arial" charset="0"/>
              </a:rPr>
              <a:t> e)</a:t>
            </a:r>
          </a:p>
          <a:p>
            <a:pPr marL="338138" indent="-338138">
              <a:buFont typeface="Wingdings" pitchFamily="2" charset="2"/>
              <a:buNone/>
              <a:tabLst>
                <a:tab pos="688975" algn="l"/>
                <a:tab pos="1139825" algn="l"/>
              </a:tabLst>
            </a:pPr>
            <a:r>
              <a:rPr lang="en-US" sz="2000" dirty="0" smtClean="0">
                <a:latin typeface="Arial" charset="0"/>
                <a:cs typeface="Arial" charset="0"/>
              </a:rPr>
              <a:t>        {</a:t>
            </a:r>
          </a:p>
          <a:p>
            <a:pPr marL="338138" indent="-338138">
              <a:buNone/>
              <a:tabLst>
                <a:tab pos="688975" algn="l"/>
                <a:tab pos="1139825" algn="l"/>
              </a:tabLst>
            </a:pPr>
            <a:r>
              <a:rPr lang="en-US" sz="2000" dirty="0" smtClean="0">
                <a:latin typeface="Arial" charset="0"/>
                <a:cs typeface="Arial" charset="0"/>
              </a:rPr>
              <a:t>            </a:t>
            </a:r>
            <a:r>
              <a:rPr lang="en-US" sz="2000" dirty="0" err="1" smtClean="0">
                <a:solidFill>
                  <a:srgbClr val="0000FF"/>
                </a:solidFill>
                <a:latin typeface="Arial" charset="0"/>
                <a:cs typeface="Arial" charset="0"/>
              </a:rPr>
              <a:t>HttpCookie</a:t>
            </a:r>
            <a:r>
              <a:rPr lang="en-US" sz="2000" dirty="0" smtClean="0">
                <a:solidFill>
                  <a:srgbClr val="0000FF"/>
                </a:solidFill>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new </a:t>
            </a:r>
            <a:r>
              <a:rPr lang="en-US" sz="2000" dirty="0" err="1" smtClean="0">
                <a:latin typeface="Arial" charset="0"/>
                <a:cs typeface="Arial" charset="0"/>
              </a:rPr>
              <a:t>HttpCookie</a:t>
            </a:r>
            <a:r>
              <a:rPr lang="en-US" sz="2000" dirty="0" smtClean="0">
                <a:latin typeface="Arial" charset="0"/>
                <a:cs typeface="Arial" charset="0"/>
              </a:rPr>
              <a:t>("</a:t>
            </a:r>
            <a:r>
              <a:rPr lang="en-US" sz="2000" dirty="0" err="1" smtClean="0">
                <a:solidFill>
                  <a:srgbClr val="0070C0"/>
                </a:solidFill>
                <a:latin typeface="Arial" charset="0"/>
                <a:cs typeface="Arial" charset="0"/>
              </a:rPr>
              <a:t>myCookieId</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["Name"] = TextBox1.Text;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["Email"] = TextBox2.Text;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myCookies.Expires</a:t>
            </a:r>
            <a:r>
              <a:rPr lang="en-US" sz="2000" dirty="0" smtClean="0">
                <a:latin typeface="Arial" charset="0"/>
                <a:cs typeface="Arial" charset="0"/>
              </a:rPr>
              <a:t> = </a:t>
            </a:r>
            <a:r>
              <a:rPr lang="en-US" sz="2000" dirty="0" err="1" smtClean="0">
                <a:latin typeface="Arial" charset="0"/>
                <a:cs typeface="Arial" charset="0"/>
              </a:rPr>
              <a:t>DateTime.Now.AddMonths</a:t>
            </a:r>
            <a:r>
              <a:rPr lang="en-US" sz="2000" dirty="0" smtClean="0">
                <a:latin typeface="Arial" charset="0"/>
                <a:cs typeface="Arial" charset="0"/>
              </a:rPr>
              <a:t>(6);</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Response.Cookies.Add</a:t>
            </a:r>
            <a:r>
              <a:rPr lang="en-US" sz="2000" dirty="0" smtClean="0">
                <a:latin typeface="Arial" charset="0"/>
                <a:cs typeface="Arial" charset="0"/>
              </a:rPr>
              <a:t>(</a:t>
            </a:r>
            <a:r>
              <a:rPr lang="en-US" sz="2000" dirty="0" err="1" smtClean="0">
                <a:latin typeface="Arial" charset="0"/>
                <a:cs typeface="Arial" charset="0"/>
              </a:rPr>
              <a:t>myCookies</a:t>
            </a:r>
            <a:r>
              <a:rPr lang="en-US" sz="2000" dirty="0" smtClean="0">
                <a:latin typeface="Arial" charset="0"/>
                <a:cs typeface="Arial" charset="0"/>
              </a:rPr>
              <a:t>);</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"Name stored in cookies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 pos="113982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"Email stored in cookies " + </a:t>
            </a:r>
            <a:r>
              <a:rPr lang="en-US" sz="2000" dirty="0" err="1" smtClean="0">
                <a:latin typeface="Arial" charset="0"/>
                <a:cs typeface="Arial" charset="0"/>
              </a:rPr>
              <a:t>myCookies</a:t>
            </a:r>
            <a:r>
              <a:rPr lang="en-US" sz="2000" dirty="0" smtClean="0">
                <a:latin typeface="Arial" charset="0"/>
                <a:cs typeface="Arial" charset="0"/>
              </a:rPr>
              <a:t>["Email"];        }</a:t>
            </a:r>
          </a:p>
          <a:p>
            <a:pPr marL="338138" indent="-338138">
              <a:buFont typeface="Wingdings" pitchFamily="2" charset="2"/>
              <a:buNone/>
              <a:tabLst>
                <a:tab pos="688975" algn="l"/>
                <a:tab pos="1139825" algn="l"/>
              </a:tabLst>
            </a:pPr>
            <a:r>
              <a:rPr lang="en-US" sz="2000" dirty="0" smtClean="0">
                <a:latin typeface="Arial" charset="0"/>
                <a:cs typeface="Arial" charset="0"/>
              </a:rPr>
              <a:t>}</a:t>
            </a:r>
          </a:p>
        </p:txBody>
      </p:sp>
      <p:sp>
        <p:nvSpPr>
          <p:cNvPr id="24580" name="Slide Number Placeholder 3"/>
          <p:cNvSpPr>
            <a:spLocks noGrp="1"/>
          </p:cNvSpPr>
          <p:nvPr>
            <p:ph type="sldNum" sz="quarter" idx="12"/>
          </p:nvPr>
        </p:nvSpPr>
        <p:spPr>
          <a:noFill/>
        </p:spPr>
        <p:txBody>
          <a:bodyPr/>
          <a:lstStyle/>
          <a:p>
            <a:fld id="{DA901DB4-EC7F-4F28-8BFE-463D32C0C60D}" type="slidenum">
              <a:rPr lang="en-US" smtClean="0"/>
              <a:pPr/>
              <a:t>41</a:t>
            </a:fld>
            <a:endParaRPr lang="en-US" smtClean="0"/>
          </a:p>
        </p:txBody>
      </p:sp>
      <p:sp>
        <p:nvSpPr>
          <p:cNvPr id="24581" name="Rounded Rectangular Callout 4"/>
          <p:cNvSpPr>
            <a:spLocks noChangeArrowheads="1"/>
          </p:cNvSpPr>
          <p:nvPr/>
        </p:nvSpPr>
        <p:spPr bwMode="auto">
          <a:xfrm>
            <a:off x="7391400" y="685800"/>
            <a:ext cx="1676400" cy="1066800"/>
          </a:xfrm>
          <a:prstGeom prst="wedgeRoundRectCallout">
            <a:avLst>
              <a:gd name="adj1" fmla="val -87900"/>
              <a:gd name="adj2" fmla="val 58777"/>
              <a:gd name="adj3" fmla="val 16667"/>
            </a:avLst>
          </a:prstGeom>
          <a:solidFill>
            <a:schemeClr val="accent1"/>
          </a:solidFill>
          <a:ln w="9525" algn="ctr">
            <a:solidFill>
              <a:schemeClr val="tx1"/>
            </a:solidFill>
            <a:round/>
            <a:headEnd/>
            <a:tailEnd/>
          </a:ln>
        </p:spPr>
        <p:txBody>
          <a:bodyPr/>
          <a:lstStyle/>
          <a:p>
            <a:r>
              <a:rPr lang="en-US" b="0" dirty="0" smtClean="0"/>
              <a:t>Create a new cookie object with a key</a:t>
            </a:r>
            <a:endParaRPr lang="en-US" b="0" dirty="0"/>
          </a:p>
        </p:txBody>
      </p:sp>
      <p:sp>
        <p:nvSpPr>
          <p:cNvPr id="24582" name="Rounded Rectangular Callout 5"/>
          <p:cNvSpPr>
            <a:spLocks noChangeArrowheads="1"/>
          </p:cNvSpPr>
          <p:nvPr/>
        </p:nvSpPr>
        <p:spPr bwMode="auto">
          <a:xfrm>
            <a:off x="7239000" y="2514600"/>
            <a:ext cx="1828800" cy="1066800"/>
          </a:xfrm>
          <a:prstGeom prst="wedgeRoundRectCallout">
            <a:avLst>
              <a:gd name="adj1" fmla="val -167182"/>
              <a:gd name="adj2" fmla="val 40190"/>
              <a:gd name="adj3" fmla="val 16667"/>
            </a:avLst>
          </a:prstGeom>
          <a:solidFill>
            <a:schemeClr val="accent1"/>
          </a:solidFill>
          <a:ln w="9525" algn="ctr">
            <a:solidFill>
              <a:schemeClr val="tx1"/>
            </a:solidFill>
            <a:round/>
            <a:headEnd/>
            <a:tailEnd/>
          </a:ln>
        </p:spPr>
        <p:txBody>
          <a:bodyPr/>
          <a:lstStyle/>
          <a:p>
            <a:r>
              <a:rPr lang="en-US" b="0" dirty="0"/>
              <a:t>Add </a:t>
            </a:r>
            <a:r>
              <a:rPr lang="en-US" b="0" dirty="0" smtClean="0"/>
              <a:t>my content </a:t>
            </a:r>
            <a:r>
              <a:rPr lang="en-US" b="0" dirty="0"/>
              <a:t>to the </a:t>
            </a:r>
            <a:r>
              <a:rPr lang="en-US" b="0" dirty="0" smtClean="0"/>
              <a:t>cookies collection</a:t>
            </a:r>
            <a:endParaRPr lang="en-US" b="0" dirty="0"/>
          </a:p>
        </p:txBody>
      </p:sp>
      <p:sp>
        <p:nvSpPr>
          <p:cNvPr id="24583" name="Rounded Rectangular Callout 6"/>
          <p:cNvSpPr>
            <a:spLocks noChangeArrowheads="1"/>
          </p:cNvSpPr>
          <p:nvPr/>
        </p:nvSpPr>
        <p:spPr bwMode="auto">
          <a:xfrm>
            <a:off x="6553200" y="4876800"/>
            <a:ext cx="1944688" cy="1066800"/>
          </a:xfrm>
          <a:prstGeom prst="wedgeRoundRectCallout">
            <a:avLst>
              <a:gd name="adj1" fmla="val -64394"/>
              <a:gd name="adj2" fmla="val -93662"/>
              <a:gd name="adj3" fmla="val 16667"/>
            </a:avLst>
          </a:prstGeom>
          <a:solidFill>
            <a:schemeClr val="accent1"/>
          </a:solidFill>
          <a:ln w="9525" algn="ctr">
            <a:solidFill>
              <a:schemeClr val="tx1"/>
            </a:solidFill>
            <a:round/>
            <a:headEnd/>
            <a:tailEnd/>
          </a:ln>
        </p:spPr>
        <p:txBody>
          <a:bodyPr/>
          <a:lstStyle/>
          <a:p>
            <a:r>
              <a:rPr lang="en-US" b="0" dirty="0"/>
              <a:t>Read the content and display </a:t>
            </a:r>
            <a:r>
              <a:rPr lang="en-US" b="0"/>
              <a:t>at </a:t>
            </a:r>
            <a:r>
              <a:rPr lang="en-US" b="0" smtClean="0"/>
              <a:t>the given </a:t>
            </a:r>
            <a:r>
              <a:rPr lang="en-US" b="0" dirty="0"/>
              <a:t>label</a:t>
            </a:r>
          </a:p>
        </p:txBody>
      </p:sp>
      <p:pic>
        <p:nvPicPr>
          <p:cNvPr id="24584" name="Picture 3"/>
          <p:cNvPicPr>
            <a:picLocks noChangeAspect="1" noChangeArrowheads="1"/>
          </p:cNvPicPr>
          <p:nvPr/>
        </p:nvPicPr>
        <p:blipFill>
          <a:blip r:embed="rId3" cstate="print"/>
          <a:srcRect/>
          <a:stretch>
            <a:fillRect/>
          </a:stretch>
        </p:blipFill>
        <p:spPr bwMode="auto">
          <a:xfrm>
            <a:off x="2486025" y="4876800"/>
            <a:ext cx="2524125" cy="1857375"/>
          </a:xfrm>
          <a:prstGeom prst="rect">
            <a:avLst/>
          </a:prstGeom>
          <a:noFill/>
          <a:ln w="9525">
            <a:solidFill>
              <a:schemeClr val="tx1"/>
            </a:solidFill>
            <a:miter lim="800000"/>
            <a:headEnd/>
            <a:tailEnd/>
          </a:ln>
        </p:spPr>
      </p:pic>
      <p:sp>
        <p:nvSpPr>
          <p:cNvPr id="24585" name="Right Arrow 1"/>
          <p:cNvSpPr>
            <a:spLocks noChangeArrowheads="1"/>
          </p:cNvSpPr>
          <p:nvPr/>
        </p:nvSpPr>
        <p:spPr bwMode="auto">
          <a:xfrm flipH="1">
            <a:off x="3557588" y="59436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Code Saving and Retrieving Cookies</a:t>
            </a:r>
          </a:p>
        </p:txBody>
      </p:sp>
      <p:sp>
        <p:nvSpPr>
          <p:cNvPr id="23556" name="Slide Number Placeholder 3"/>
          <p:cNvSpPr>
            <a:spLocks noGrp="1"/>
          </p:cNvSpPr>
          <p:nvPr>
            <p:ph type="sldNum" sz="quarter" idx="12"/>
          </p:nvPr>
        </p:nvSpPr>
        <p:spPr>
          <a:noFill/>
        </p:spPr>
        <p:txBody>
          <a:bodyPr/>
          <a:lstStyle/>
          <a:p>
            <a:fld id="{6C30FA97-9A8C-4542-A019-BAFA06F27C7B}" type="slidenum">
              <a:rPr lang="en-US" smtClean="0"/>
              <a:pPr/>
              <a:t>42</a:t>
            </a:fld>
            <a:endParaRPr lang="en-US" smtClean="0"/>
          </a:p>
        </p:txBody>
      </p:sp>
      <p:pic>
        <p:nvPicPr>
          <p:cNvPr id="23560" name="Picture 2"/>
          <p:cNvPicPr>
            <a:picLocks noChangeAspect="1" noChangeArrowheads="1"/>
          </p:cNvPicPr>
          <p:nvPr/>
        </p:nvPicPr>
        <p:blipFill>
          <a:blip r:embed="rId3" cstate="print"/>
          <a:srcRect/>
          <a:stretch>
            <a:fillRect/>
          </a:stretch>
        </p:blipFill>
        <p:spPr bwMode="auto">
          <a:xfrm>
            <a:off x="3733800" y="4632325"/>
            <a:ext cx="2819400" cy="2225675"/>
          </a:xfrm>
          <a:prstGeom prst="rect">
            <a:avLst/>
          </a:prstGeom>
          <a:noFill/>
          <a:ln w="9525">
            <a:noFill/>
            <a:miter lim="800000"/>
            <a:headEnd/>
            <a:tailEnd/>
          </a:ln>
        </p:spPr>
      </p:pic>
      <p:sp>
        <p:nvSpPr>
          <p:cNvPr id="10" name="Rounded Rectangular Callout 4"/>
          <p:cNvSpPr>
            <a:spLocks noChangeArrowheads="1"/>
          </p:cNvSpPr>
          <p:nvPr/>
        </p:nvSpPr>
        <p:spPr bwMode="auto">
          <a:xfrm>
            <a:off x="7315200" y="776288"/>
            <a:ext cx="1676400" cy="1028700"/>
          </a:xfrm>
          <a:prstGeom prst="wedgeRoundRectCallout">
            <a:avLst>
              <a:gd name="adj1" fmla="val -62329"/>
              <a:gd name="adj2" fmla="val 92480"/>
              <a:gd name="adj3" fmla="val 16667"/>
            </a:avLst>
          </a:prstGeom>
          <a:solidFill>
            <a:srgbClr val="FFFFCC"/>
          </a:solidFill>
          <a:ln w="9525" algn="ctr">
            <a:solidFill>
              <a:schemeClr val="tx1"/>
            </a:solidFill>
            <a:round/>
            <a:headEnd/>
            <a:tailEnd/>
          </a:ln>
        </p:spPr>
        <p:txBody>
          <a:bodyPr/>
          <a:lstStyle/>
          <a:p>
            <a:r>
              <a:rPr lang="en-US" b="0" dirty="0" smtClean="0"/>
              <a:t>Access a cookie </a:t>
            </a:r>
            <a:r>
              <a:rPr lang="en-US" b="0" dirty="0"/>
              <a:t>object using a </a:t>
            </a:r>
            <a:r>
              <a:rPr lang="en-US" b="0" dirty="0">
                <a:solidFill>
                  <a:srgbClr val="0070C0"/>
                </a:solidFill>
              </a:rPr>
              <a:t>key</a:t>
            </a:r>
          </a:p>
        </p:txBody>
      </p:sp>
      <p:sp>
        <p:nvSpPr>
          <p:cNvPr id="11" name="Rounded Rectangular Callout 5"/>
          <p:cNvSpPr>
            <a:spLocks noChangeArrowheads="1"/>
          </p:cNvSpPr>
          <p:nvPr/>
        </p:nvSpPr>
        <p:spPr bwMode="auto">
          <a:xfrm>
            <a:off x="7402513" y="2819400"/>
            <a:ext cx="1676400" cy="1028700"/>
          </a:xfrm>
          <a:prstGeom prst="wedgeRoundRectCallout">
            <a:avLst>
              <a:gd name="adj1" fmla="val -119493"/>
              <a:gd name="adj2" fmla="val -42871"/>
              <a:gd name="adj3" fmla="val 16667"/>
            </a:avLst>
          </a:prstGeom>
          <a:solidFill>
            <a:srgbClr val="FFFFCC"/>
          </a:solidFill>
          <a:ln w="9525" algn="ctr">
            <a:solidFill>
              <a:schemeClr val="tx1"/>
            </a:solidFill>
            <a:round/>
            <a:headEnd/>
            <a:tailEnd/>
          </a:ln>
        </p:spPr>
        <p:txBody>
          <a:bodyPr/>
          <a:lstStyle/>
          <a:p>
            <a:r>
              <a:rPr lang="en-US" b="0" dirty="0"/>
              <a:t>Check if the </a:t>
            </a:r>
            <a:r>
              <a:rPr lang="en-US" b="0" dirty="0" smtClean="0"/>
              <a:t>cookie exist or </a:t>
            </a:r>
            <a:r>
              <a:rPr lang="en-US" b="0" dirty="0"/>
              <a:t>is empty</a:t>
            </a:r>
          </a:p>
        </p:txBody>
      </p:sp>
      <p:sp>
        <p:nvSpPr>
          <p:cNvPr id="12" name="Rounded Rectangular Callout 6"/>
          <p:cNvSpPr>
            <a:spLocks noChangeArrowheads="1"/>
          </p:cNvSpPr>
          <p:nvPr/>
        </p:nvSpPr>
        <p:spPr bwMode="auto">
          <a:xfrm>
            <a:off x="7383463" y="4645726"/>
            <a:ext cx="1676400" cy="1221674"/>
          </a:xfrm>
          <a:prstGeom prst="wedgeRoundRectCallout">
            <a:avLst>
              <a:gd name="adj1" fmla="val -110342"/>
              <a:gd name="adj2" fmla="val -72447"/>
              <a:gd name="adj3" fmla="val 16667"/>
            </a:avLst>
          </a:prstGeom>
          <a:solidFill>
            <a:srgbClr val="FFFFCC"/>
          </a:solidFill>
          <a:ln w="9525" algn="ctr">
            <a:solidFill>
              <a:schemeClr val="tx1"/>
            </a:solidFill>
            <a:round/>
            <a:headEnd/>
            <a:tailEnd/>
          </a:ln>
        </p:spPr>
        <p:txBody>
          <a:bodyPr/>
          <a:lstStyle/>
          <a:p>
            <a:r>
              <a:rPr lang="en-US" b="0" dirty="0"/>
              <a:t>Read cookie content and display at given label</a:t>
            </a:r>
          </a:p>
        </p:txBody>
      </p:sp>
      <p:sp>
        <p:nvSpPr>
          <p:cNvPr id="13" name="Content Placeholder 2"/>
          <p:cNvSpPr>
            <a:spLocks noGrp="1"/>
          </p:cNvSpPr>
          <p:nvPr>
            <p:ph idx="1"/>
          </p:nvPr>
        </p:nvSpPr>
        <p:spPr>
          <a:xfrm>
            <a:off x="188913" y="1066800"/>
            <a:ext cx="8269287" cy="5562600"/>
          </a:xfrm>
        </p:spPr>
        <p:txBody>
          <a:bodyPr/>
          <a:lstStyle/>
          <a:p>
            <a:pPr marL="338138" indent="-338138">
              <a:buFont typeface="Wingdings" pitchFamily="2" charset="2"/>
              <a:buNone/>
              <a:tabLst>
                <a:tab pos="688975" algn="l"/>
              </a:tabLst>
            </a:pPr>
            <a:r>
              <a:rPr lang="en-US" sz="2000" dirty="0" smtClean="0">
                <a:solidFill>
                  <a:srgbClr val="0000FF"/>
                </a:solidFill>
                <a:latin typeface="Arial" charset="0"/>
                <a:cs typeface="Arial" charset="0"/>
              </a:rPr>
              <a:t>using </a:t>
            </a:r>
            <a:r>
              <a:rPr lang="en-US" sz="2000" dirty="0" err="1" smtClean="0">
                <a:solidFill>
                  <a:srgbClr val="0000FF"/>
                </a:solidFill>
                <a:latin typeface="Arial" charset="0"/>
                <a:cs typeface="Arial" charset="0"/>
              </a:rPr>
              <a:t>System.Net</a:t>
            </a:r>
            <a:r>
              <a:rPr lang="en-US" sz="2000" dirty="0" smtClean="0">
                <a:solidFill>
                  <a:srgbClr val="0000FF"/>
                </a:solidFill>
                <a:latin typeface="Arial" charset="0"/>
                <a:cs typeface="Arial" charset="0"/>
              </a:rPr>
              <a:t>; // needed for Cookies</a:t>
            </a:r>
          </a:p>
          <a:p>
            <a:pPr marL="338138" indent="-338138">
              <a:buFont typeface="Wingdings" pitchFamily="2" charset="2"/>
              <a:buNone/>
              <a:tabLst>
                <a:tab pos="688975" algn="l"/>
              </a:tabLst>
            </a:pPr>
            <a:r>
              <a:rPr lang="en-US" sz="2000" dirty="0" smtClean="0">
                <a:latin typeface="Arial" charset="0"/>
                <a:cs typeface="Arial" charset="0"/>
              </a:rPr>
              <a:t>public partial class _Default : </a:t>
            </a:r>
            <a:r>
              <a:rPr lang="en-US" sz="2000" dirty="0" err="1" smtClean="0">
                <a:latin typeface="Arial" charset="0"/>
                <a:cs typeface="Arial" charset="0"/>
              </a:rPr>
              <a:t>System.Web.UI.Page</a:t>
            </a:r>
            <a:r>
              <a:rPr lang="en-US" sz="2000" dirty="0" smtClean="0">
                <a:latin typeface="Arial" charset="0"/>
                <a:cs typeface="Arial" charset="0"/>
              </a:rPr>
              <a:t>  {</a:t>
            </a:r>
          </a:p>
          <a:p>
            <a:pPr marL="338138" indent="-338138">
              <a:buFont typeface="Wingdings" pitchFamily="2" charset="2"/>
              <a:buNone/>
              <a:tabLst>
                <a:tab pos="688975" algn="l"/>
              </a:tabLst>
            </a:pPr>
            <a:r>
              <a:rPr lang="en-US" sz="2000" dirty="0" smtClean="0">
                <a:latin typeface="Arial" charset="0"/>
                <a:cs typeface="Arial" charset="0"/>
              </a:rPr>
              <a:t>	protected void </a:t>
            </a:r>
            <a:r>
              <a:rPr lang="en-US" sz="2000" dirty="0" err="1" smtClean="0">
                <a:latin typeface="Arial" charset="0"/>
                <a:cs typeface="Arial" charset="0"/>
              </a:rPr>
              <a:t>Page_Load</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solidFill>
                  <a:srgbClr val="0070C0"/>
                </a:solidFill>
                <a:latin typeface="Arial" charset="0"/>
                <a:cs typeface="Arial" charset="0"/>
              </a:rPr>
              <a:t>HttpCookie</a:t>
            </a:r>
            <a:r>
              <a:rPr lang="en-US" sz="2000" dirty="0" smtClean="0">
                <a:solidFill>
                  <a:srgbClr val="0070C0"/>
                </a:solidFill>
                <a:latin typeface="Arial" charset="0"/>
                <a:cs typeface="Arial" charset="0"/>
              </a:rPr>
              <a:t> </a:t>
            </a:r>
            <a:r>
              <a:rPr lang="en-US" sz="2000" dirty="0" err="1" smtClean="0">
                <a:latin typeface="Arial" charset="0"/>
                <a:cs typeface="Arial" charset="0"/>
              </a:rPr>
              <a:t>myCookies</a:t>
            </a:r>
            <a:r>
              <a:rPr lang="en-US" sz="2000" dirty="0" smtClean="0">
                <a:latin typeface="Arial" charset="0"/>
                <a:cs typeface="Arial" charset="0"/>
              </a:rPr>
              <a:t> = </a:t>
            </a:r>
            <a:r>
              <a:rPr lang="en-US" sz="2000" dirty="0" err="1" smtClean="0">
                <a:latin typeface="Arial" charset="0"/>
                <a:cs typeface="Arial" charset="0"/>
              </a:rPr>
              <a:t>Request.Cookies</a:t>
            </a:r>
            <a:r>
              <a:rPr lang="en-US" sz="2000" dirty="0" smtClean="0">
                <a:latin typeface="Arial" charset="0"/>
                <a:cs typeface="Arial" charset="0"/>
              </a:rPr>
              <a:t>["</a:t>
            </a:r>
            <a:r>
              <a:rPr lang="en-US" sz="2000" dirty="0" err="1" smtClean="0">
                <a:solidFill>
                  <a:srgbClr val="0070C0"/>
                </a:solidFill>
                <a:latin typeface="Arial" charset="0"/>
                <a:cs typeface="Arial" charset="0"/>
              </a:rPr>
              <a:t>myCookieId</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	if ((</a:t>
            </a:r>
            <a:r>
              <a:rPr lang="en-US" sz="2000" dirty="0" err="1" smtClean="0">
                <a:latin typeface="Arial" charset="0"/>
                <a:cs typeface="Arial" charset="0"/>
              </a:rPr>
              <a:t>myCookies</a:t>
            </a:r>
            <a:r>
              <a:rPr lang="en-US" sz="2000" dirty="0" smtClean="0">
                <a:latin typeface="Arial" charset="0"/>
                <a:cs typeface="Arial" charset="0"/>
              </a:rPr>
              <a:t> == null) || (</a:t>
            </a:r>
            <a:r>
              <a:rPr lang="en-US" sz="2000" dirty="0" err="1" smtClean="0">
                <a:latin typeface="Arial" charset="0"/>
                <a:cs typeface="Arial" charset="0"/>
              </a:rPr>
              <a:t>myCookies</a:t>
            </a:r>
            <a:r>
              <a:rPr lang="en-US" sz="2000" dirty="0" smtClean="0">
                <a:latin typeface="Arial" charset="0"/>
                <a:cs typeface="Arial" charset="0"/>
              </a:rPr>
              <a:t>["Name"]==""))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new user";</a:t>
            </a:r>
          </a:p>
          <a:p>
            <a:pPr marL="338138" indent="-338138">
              <a:buFont typeface="Wingdings" pitchFamily="2" charset="2"/>
              <a:buNone/>
              <a:tabLst>
                <a:tab pos="688975" algn="l"/>
              </a:tabLst>
            </a:pPr>
            <a:r>
              <a:rPr lang="en-US" sz="2000" dirty="0" smtClean="0">
                <a:latin typeface="Arial" charset="0"/>
                <a:cs typeface="Arial" charset="0"/>
              </a:rPr>
              <a:t>	} else {</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lblUser.Text</a:t>
            </a:r>
            <a:r>
              <a:rPr lang="en-US" sz="2000" dirty="0" smtClean="0">
                <a:latin typeface="Arial" charset="0"/>
                <a:cs typeface="Arial" charset="0"/>
              </a:rPr>
              <a:t> = "Welcome, " + </a:t>
            </a:r>
            <a:r>
              <a:rPr lang="en-US" sz="2000" dirty="0" err="1" smtClean="0">
                <a:latin typeface="Arial" charset="0"/>
                <a:cs typeface="Arial" charset="0"/>
              </a:rPr>
              <a:t>myCookies</a:t>
            </a:r>
            <a:r>
              <a:rPr lang="en-US" sz="2000" dirty="0" smtClean="0">
                <a:latin typeface="Arial" charset="0"/>
                <a:cs typeface="Arial" charset="0"/>
              </a:rPr>
              <a:t>["Name"];</a:t>
            </a:r>
          </a:p>
          <a:p>
            <a:pPr marL="338138" indent="-338138">
              <a:buFont typeface="Wingdings" pitchFamily="2" charset="2"/>
              <a:buNone/>
              <a:tabLst>
                <a:tab pos="688975" algn="l"/>
              </a:tabLst>
            </a:pPr>
            <a:r>
              <a:rPr lang="en-US" sz="2000" dirty="0" smtClean="0">
                <a:latin typeface="Arial" charset="0"/>
                <a:cs typeface="Arial" charset="0"/>
              </a:rPr>
              <a:t>		</a:t>
            </a:r>
            <a:r>
              <a:rPr lang="en-US" sz="2000" dirty="0" err="1" smtClean="0">
                <a:latin typeface="Arial" charset="0"/>
                <a:cs typeface="Arial" charset="0"/>
              </a:rPr>
              <a:t>lblEmail.Text</a:t>
            </a:r>
            <a:r>
              <a:rPr lang="en-US" sz="2000" dirty="0" smtClean="0">
                <a:latin typeface="Arial" charset="0"/>
                <a:cs typeface="Arial" charset="0"/>
              </a:rPr>
              <a:t> = "We have your email " + </a:t>
            </a:r>
            <a:r>
              <a:rPr lang="en-US" sz="2000" dirty="0" err="1" smtClean="0">
                <a:latin typeface="Arial" charset="0"/>
                <a:cs typeface="Arial" charset="0"/>
              </a:rPr>
              <a:t>myCookies</a:t>
            </a:r>
            <a:r>
              <a:rPr lang="en-US" sz="2000" dirty="0" smtClean="0">
                <a:latin typeface="Arial" charset="0"/>
                <a:cs typeface="Arial" charset="0"/>
              </a:rPr>
              <a:t>["Email"];</a:t>
            </a:r>
          </a:p>
          <a:p>
            <a:pPr marL="338138" indent="-338138">
              <a:buFont typeface="Wingdings" pitchFamily="2" charset="2"/>
              <a:buNone/>
              <a:tabLst>
                <a:tab pos="688975" algn="l"/>
              </a:tabLst>
            </a:pPr>
            <a:r>
              <a:rPr lang="en-US" sz="2000" dirty="0" smtClean="0">
                <a:latin typeface="Arial" charset="0"/>
                <a:cs typeface="Arial" charset="0"/>
              </a:rPr>
              <a:t>		}	</a:t>
            </a:r>
          </a:p>
          <a:p>
            <a:pPr marL="338138" indent="-338138">
              <a:buFont typeface="Wingdings" pitchFamily="2" charset="2"/>
              <a:buNone/>
              <a:tabLst>
                <a:tab pos="688975" algn="l"/>
              </a:tabLst>
            </a:pPr>
            <a:r>
              <a:rPr lang="en-US" sz="2000" dirty="0">
                <a:latin typeface="Arial" charset="0"/>
                <a:cs typeface="Arial" charset="0"/>
              </a:rPr>
              <a:t>	</a:t>
            </a:r>
            <a:r>
              <a:rPr lang="en-US" sz="2000" dirty="0" smtClean="0">
                <a:latin typeface="Arial" charset="0"/>
                <a:cs typeface="Arial" charset="0"/>
              </a:rPr>
              <a:t>}</a:t>
            </a:r>
          </a:p>
          <a:p>
            <a:pPr marL="338138" indent="-338138">
              <a:buFont typeface="Wingdings" pitchFamily="2" charset="2"/>
              <a:buNone/>
              <a:tabLst>
                <a:tab pos="688975" algn="l"/>
              </a:tabLst>
            </a:pPr>
            <a:r>
              <a:rPr lang="en-US" sz="2000" dirty="0" smtClean="0">
                <a:latin typeface="Arial" charset="0"/>
                <a:cs typeface="Arial" charset="0"/>
              </a:rPr>
              <a:t>	// continued on next page</a:t>
            </a:r>
          </a:p>
        </p:txBody>
      </p:sp>
      <p:sp>
        <p:nvSpPr>
          <p:cNvPr id="2" name="Down Arrow 1"/>
          <p:cNvSpPr/>
          <p:nvPr/>
        </p:nvSpPr>
        <p:spPr bwMode="auto">
          <a:xfrm>
            <a:off x="5029200" y="4419600"/>
            <a:ext cx="228600" cy="2286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 presetClass="entr" presetSubtype="1" fill="hold" grpId="0" nodeType="afterEffect">
                                  <p:stCondLst>
                                    <p:cond delay="1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250" fill="hold"/>
                                        <p:tgtEl>
                                          <p:spTgt spid="2"/>
                                        </p:tgtEl>
                                        <p:attrNameLst>
                                          <p:attrName>ppt_x</p:attrName>
                                        </p:attrNameLst>
                                      </p:cBhvr>
                                      <p:tavLst>
                                        <p:tav tm="0">
                                          <p:val>
                                            <p:strVal val="#ppt_x"/>
                                          </p:val>
                                        </p:tav>
                                        <p:tav tm="100000">
                                          <p:val>
                                            <p:strVal val="#ppt_x"/>
                                          </p:val>
                                        </p:tav>
                                      </p:tavLst>
                                    </p:anim>
                                    <p:anim calcmode="lin" valueType="num">
                                      <p:cBhvr additive="base">
                                        <p:cTn id="12" dur="12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3000"/>
                            </p:stCondLst>
                            <p:childTnLst>
                              <p:par>
                                <p:cTn id="14" presetID="2" presetClass="entr" presetSubtype="1" fill="hold" nodeType="afterEffect">
                                  <p:stCondLst>
                                    <p:cond delay="0"/>
                                  </p:stCondLst>
                                  <p:childTnLst>
                                    <p:set>
                                      <p:cBhvr>
                                        <p:cTn id="15" dur="1" fill="hold">
                                          <p:stCondLst>
                                            <p:cond delay="0"/>
                                          </p:stCondLst>
                                        </p:cTn>
                                        <p:tgtEl>
                                          <p:spTgt spid="23560"/>
                                        </p:tgtEl>
                                        <p:attrNameLst>
                                          <p:attrName>style.visibility</p:attrName>
                                        </p:attrNameLst>
                                      </p:cBhvr>
                                      <p:to>
                                        <p:strVal val="visible"/>
                                      </p:to>
                                    </p:set>
                                    <p:anim calcmode="lin" valueType="num">
                                      <p:cBhvr additive="base">
                                        <p:cTn id="16" dur="500" fill="hold"/>
                                        <p:tgtEl>
                                          <p:spTgt spid="23560"/>
                                        </p:tgtEl>
                                        <p:attrNameLst>
                                          <p:attrName>ppt_x</p:attrName>
                                        </p:attrNameLst>
                                      </p:cBhvr>
                                      <p:tavLst>
                                        <p:tav tm="0">
                                          <p:val>
                                            <p:strVal val="#ppt_x"/>
                                          </p:val>
                                        </p:tav>
                                        <p:tav tm="100000">
                                          <p:val>
                                            <p:strVal val="#ppt_x"/>
                                          </p:val>
                                        </p:tav>
                                      </p:tavLst>
                                    </p:anim>
                                    <p:anim calcmode="lin" valueType="num">
                                      <p:cBhvr additive="base">
                                        <p:cTn id="17" dur="500" fill="hold"/>
                                        <p:tgtEl>
                                          <p:spTgt spid="235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Application of cookies in Login</a:t>
            </a:r>
          </a:p>
        </p:txBody>
      </p:sp>
      <p:sp>
        <p:nvSpPr>
          <p:cNvPr id="25603" name="Content Placeholder 2"/>
          <p:cNvSpPr>
            <a:spLocks noGrp="1"/>
          </p:cNvSpPr>
          <p:nvPr>
            <p:ph idx="1"/>
          </p:nvPr>
        </p:nvSpPr>
        <p:spPr>
          <a:xfrm>
            <a:off x="685800" y="1524000"/>
            <a:ext cx="8269288" cy="1066800"/>
          </a:xfrm>
        </p:spPr>
        <p:txBody>
          <a:bodyPr/>
          <a:lstStyle/>
          <a:p>
            <a:r>
              <a:rPr lang="en-US" smtClean="0"/>
              <a:t>Cookies are often used in saving the credentials</a:t>
            </a:r>
          </a:p>
        </p:txBody>
      </p:sp>
      <p:sp>
        <p:nvSpPr>
          <p:cNvPr id="25604" name="Slide Number Placeholder 3"/>
          <p:cNvSpPr>
            <a:spLocks noGrp="1"/>
          </p:cNvSpPr>
          <p:nvPr>
            <p:ph type="sldNum" sz="quarter" idx="12"/>
          </p:nvPr>
        </p:nvSpPr>
        <p:spPr>
          <a:noFill/>
        </p:spPr>
        <p:txBody>
          <a:bodyPr/>
          <a:lstStyle/>
          <a:p>
            <a:fld id="{8BA547CF-961E-4BAE-B3F0-3E3FC5EE2860}" type="slidenum">
              <a:rPr lang="en-US" smtClean="0"/>
              <a:pPr/>
              <a:t>43</a:t>
            </a:fld>
            <a:endParaRPr lang="en-US" smtClean="0"/>
          </a:p>
        </p:txBody>
      </p:sp>
      <p:pic>
        <p:nvPicPr>
          <p:cNvPr id="25605" name="Picture 4"/>
          <p:cNvPicPr>
            <a:picLocks noChangeAspect="1" noChangeArrowheads="1"/>
          </p:cNvPicPr>
          <p:nvPr/>
        </p:nvPicPr>
        <p:blipFill>
          <a:blip r:embed="rId2" cstate="print"/>
          <a:srcRect/>
          <a:stretch>
            <a:fillRect/>
          </a:stretch>
        </p:blipFill>
        <p:spPr bwMode="auto">
          <a:xfrm>
            <a:off x="1676400" y="2384425"/>
            <a:ext cx="5599113" cy="348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Code behind the Login Button</a:t>
            </a:r>
          </a:p>
        </p:txBody>
      </p:sp>
      <p:sp>
        <p:nvSpPr>
          <p:cNvPr id="26627" name="Content Placeholder 2"/>
          <p:cNvSpPr>
            <a:spLocks noGrp="1"/>
          </p:cNvSpPr>
          <p:nvPr>
            <p:ph idx="1"/>
          </p:nvPr>
        </p:nvSpPr>
        <p:spPr>
          <a:xfrm>
            <a:off x="152400" y="1295400"/>
            <a:ext cx="8915400" cy="5105400"/>
          </a:xfrm>
        </p:spPr>
        <p:txBody>
          <a:bodyPr/>
          <a:lstStyle/>
          <a:p>
            <a:pPr marL="0" indent="0">
              <a:buFont typeface="Wingdings" pitchFamily="2" charset="2"/>
              <a:buNone/>
            </a:pPr>
            <a:r>
              <a:rPr lang="en-US" sz="2000" dirty="0" smtClean="0">
                <a:latin typeface="Arial" charset="0"/>
                <a:cs typeface="Arial" charset="0"/>
              </a:rPr>
              <a:t>namespace </a:t>
            </a:r>
            <a:r>
              <a:rPr lang="en-US" sz="2000" dirty="0" err="1" smtClean="0">
                <a:latin typeface="Arial" charset="0"/>
                <a:cs typeface="Arial" charset="0"/>
              </a:rPr>
              <a:t>LoginCookie</a:t>
            </a: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public partial class </a:t>
            </a:r>
            <a:r>
              <a:rPr lang="en-US" sz="2000" dirty="0" err="1" smtClean="0">
                <a:latin typeface="Arial" charset="0"/>
                <a:cs typeface="Arial" charset="0"/>
              </a:rPr>
              <a:t>LoginPage</a:t>
            </a:r>
            <a:r>
              <a:rPr lang="en-US" sz="2000" dirty="0" smtClean="0">
                <a:latin typeface="Arial" charset="0"/>
                <a:cs typeface="Arial" charset="0"/>
              </a:rPr>
              <a:t> : Form {</a:t>
            </a:r>
          </a:p>
          <a:p>
            <a:pPr marL="0" indent="0">
              <a:buFont typeface="Wingdings" pitchFamily="2" charset="2"/>
              <a:buNone/>
            </a:pPr>
            <a:r>
              <a:rPr lang="en-US" sz="2000" dirty="0" smtClean="0">
                <a:latin typeface="Arial" charset="0"/>
                <a:cs typeface="Arial" charset="0"/>
              </a:rPr>
              <a:t>        public </a:t>
            </a:r>
            <a:r>
              <a:rPr lang="en-US" sz="2000" dirty="0" err="1" smtClean="0">
                <a:latin typeface="Arial" charset="0"/>
                <a:cs typeface="Arial" charset="0"/>
              </a:rPr>
              <a:t>LoginPage</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 </a:t>
            </a:r>
            <a:r>
              <a:rPr lang="en-US" sz="2000" dirty="0" err="1" smtClean="0">
                <a:latin typeface="Arial" charset="0"/>
                <a:cs typeface="Arial" charset="0"/>
              </a:rPr>
              <a:t>InitializeComponent</a:t>
            </a: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private void </a:t>
            </a:r>
            <a:r>
              <a:rPr lang="en-US" sz="2000" b="1" dirty="0" err="1" smtClean="0">
                <a:solidFill>
                  <a:srgbClr val="0000FF"/>
                </a:solidFill>
                <a:latin typeface="Arial" charset="0"/>
                <a:cs typeface="Arial" charset="0"/>
              </a:rPr>
              <a:t>btnLogin_Click</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0" indent="0">
              <a:buFont typeface="Wingdings" pitchFamily="2" charset="2"/>
              <a:buNone/>
            </a:pPr>
            <a:r>
              <a:rPr lang="en-US" sz="2000" dirty="0" smtClean="0">
                <a:latin typeface="Arial" charset="0"/>
                <a:cs typeface="Arial" charset="0"/>
              </a:rPr>
              <a:t>            if ((</a:t>
            </a:r>
            <a:r>
              <a:rPr lang="en-US" sz="2000" dirty="0" err="1" smtClean="0">
                <a:latin typeface="Arial" charset="0"/>
                <a:cs typeface="Arial" charset="0"/>
              </a:rPr>
              <a:t>txtUserId.Text</a:t>
            </a:r>
            <a:r>
              <a:rPr lang="en-US" sz="2000" dirty="0" smtClean="0">
                <a:latin typeface="Arial" charset="0"/>
                <a:cs typeface="Arial" charset="0"/>
              </a:rPr>
              <a:t> </a:t>
            </a:r>
            <a:r>
              <a:rPr lang="en-US" sz="2000" dirty="0" smtClean="0">
                <a:solidFill>
                  <a:srgbClr val="C00000"/>
                </a:solidFill>
                <a:latin typeface="Arial" charset="0"/>
                <a:cs typeface="Arial" charset="0"/>
              </a:rPr>
              <a:t>!</a:t>
            </a:r>
            <a:r>
              <a:rPr lang="en-US" sz="2000" dirty="0" smtClean="0">
                <a:latin typeface="Arial" charset="0"/>
                <a:cs typeface="Arial" charset="0"/>
              </a:rPr>
              <a:t>= "") &amp;&amp; (</a:t>
            </a:r>
            <a:r>
              <a:rPr lang="en-US" sz="2000" dirty="0" err="1" smtClean="0">
                <a:latin typeface="Arial" charset="0"/>
                <a:cs typeface="Arial" charset="0"/>
              </a:rPr>
              <a:t>txtPassword.Text</a:t>
            </a:r>
            <a:r>
              <a:rPr lang="en-US" sz="2000" dirty="0" smtClean="0">
                <a:latin typeface="Arial" charset="0"/>
                <a:cs typeface="Arial" charset="0"/>
              </a:rPr>
              <a:t> </a:t>
            </a:r>
            <a:r>
              <a:rPr lang="en-US" sz="2000" dirty="0" smtClean="0">
                <a:solidFill>
                  <a:srgbClr val="C00000"/>
                </a:solidFill>
                <a:latin typeface="Arial" charset="0"/>
                <a:cs typeface="Arial" charset="0"/>
              </a:rPr>
              <a:t>!</a:t>
            </a:r>
            <a:r>
              <a:rPr lang="en-US" sz="2000" dirty="0" smtClean="0">
                <a:latin typeface="Arial" charset="0"/>
                <a:cs typeface="Arial" charset="0"/>
              </a:rPr>
              <a:t>= "")) </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String c = </a:t>
            </a:r>
            <a:r>
              <a:rPr lang="en-US" sz="2000" dirty="0" err="1" smtClean="0">
                <a:latin typeface="Arial" charset="0"/>
                <a:cs typeface="Arial" charset="0"/>
              </a:rPr>
              <a:t>txtUserId.Text</a:t>
            </a:r>
            <a:r>
              <a:rPr lang="en-US" sz="2000" dirty="0" smtClean="0">
                <a:latin typeface="Arial" charset="0"/>
                <a:cs typeface="Arial" charset="0"/>
              </a:rPr>
              <a:t> + “ ” + </a:t>
            </a:r>
            <a:r>
              <a:rPr lang="en-US" sz="2000" dirty="0" err="1" smtClean="0">
                <a:latin typeface="Arial" charset="0"/>
                <a:cs typeface="Arial" charset="0"/>
              </a:rPr>
              <a:t>txtPassword.Text</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FormsAuthentication.RedirectFromLoginPage</a:t>
            </a:r>
            <a:r>
              <a:rPr lang="en-US" sz="2000" dirty="0" smtClean="0">
                <a:latin typeface="Arial" charset="0"/>
                <a:cs typeface="Arial" charset="0"/>
              </a:rPr>
              <a:t>(c, </a:t>
            </a:r>
            <a:r>
              <a:rPr lang="en-US" sz="2000" dirty="0" err="1" smtClean="0">
                <a:solidFill>
                  <a:srgbClr val="0000FF"/>
                </a:solidFill>
                <a:latin typeface="Arial" charset="0"/>
                <a:cs typeface="Arial" charset="0"/>
              </a:rPr>
              <a:t>ckbChecked</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else</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Output.Text</a:t>
            </a:r>
            <a:r>
              <a:rPr lang="en-US" sz="2000" dirty="0" smtClean="0">
                <a:latin typeface="Arial" charset="0"/>
                <a:cs typeface="Arial" charset="0"/>
              </a:rPr>
              <a:t> = "Invalid login, try again";</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a:t>
            </a:r>
          </a:p>
          <a:p>
            <a:pPr marL="0" indent="0">
              <a:buFont typeface="Wingdings" pitchFamily="2" charset="2"/>
              <a:buNone/>
            </a:pPr>
            <a:endParaRPr lang="en-US" sz="2000" dirty="0" smtClean="0">
              <a:latin typeface="Arial" charset="0"/>
              <a:cs typeface="Arial" charset="0"/>
            </a:endParaRPr>
          </a:p>
          <a:p>
            <a:pPr marL="0" indent="0">
              <a:buFont typeface="Wingdings" pitchFamily="2" charset="2"/>
              <a:buNone/>
            </a:pPr>
            <a:endParaRPr lang="en-US" sz="2000" dirty="0" smtClean="0">
              <a:latin typeface="Arial" charset="0"/>
              <a:cs typeface="Arial" charset="0"/>
            </a:endParaRPr>
          </a:p>
        </p:txBody>
      </p:sp>
      <p:sp>
        <p:nvSpPr>
          <p:cNvPr id="26628" name="Slide Number Placeholder 3"/>
          <p:cNvSpPr>
            <a:spLocks noGrp="1"/>
          </p:cNvSpPr>
          <p:nvPr>
            <p:ph type="sldNum" sz="quarter" idx="12"/>
          </p:nvPr>
        </p:nvSpPr>
        <p:spPr>
          <a:noFill/>
        </p:spPr>
        <p:txBody>
          <a:bodyPr/>
          <a:lstStyle/>
          <a:p>
            <a:fld id="{677CC83E-4DD3-42D3-8473-2567B4152EAD}" type="slidenum">
              <a:rPr lang="en-US" smtClean="0"/>
              <a:pPr/>
              <a:t>44</a:t>
            </a:fld>
            <a:endParaRPr lang="en-US" smtClean="0"/>
          </a:p>
        </p:txBody>
      </p:sp>
      <p:sp>
        <p:nvSpPr>
          <p:cNvPr id="26629" name="Rounded Rectangular Callout 1"/>
          <p:cNvSpPr>
            <a:spLocks noChangeArrowheads="1"/>
          </p:cNvSpPr>
          <p:nvPr/>
        </p:nvSpPr>
        <p:spPr bwMode="auto">
          <a:xfrm>
            <a:off x="5181600" y="5874026"/>
            <a:ext cx="3810000" cy="914400"/>
          </a:xfrm>
          <a:prstGeom prst="wedgeRoundRectCallout">
            <a:avLst>
              <a:gd name="adj1" fmla="val -18840"/>
              <a:gd name="adj2" fmla="val -181092"/>
              <a:gd name="adj3" fmla="val 16667"/>
            </a:avLst>
          </a:prstGeom>
          <a:solidFill>
            <a:srgbClr val="FFFFCC"/>
          </a:solidFill>
          <a:ln w="9525" algn="ctr">
            <a:solidFill>
              <a:schemeClr val="tx1"/>
            </a:solidFill>
            <a:round/>
            <a:headEnd/>
            <a:tailEnd/>
          </a:ln>
        </p:spPr>
        <p:txBody>
          <a:bodyPr/>
          <a:lstStyle/>
          <a:p>
            <a:r>
              <a:rPr lang="en-US" b="0"/>
              <a:t>This method will compare the user ID and the password saved in Web.config file. To discuss in Chapter 6.</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43038" y="0"/>
            <a:ext cx="7620000" cy="623888"/>
          </a:xfrm>
        </p:spPr>
        <p:txBody>
          <a:bodyPr/>
          <a:lstStyle/>
          <a:p>
            <a:r>
              <a:rPr lang="en-US" sz="2400" smtClean="0">
                <a:latin typeface="Arial" charset="0"/>
                <a:cs typeface="Arial" charset="0"/>
              </a:rPr>
              <a:t>FormsAuthentication.RedirectFromLoginPage</a:t>
            </a:r>
            <a:endParaRPr lang="en-US" sz="2400" smtClean="0"/>
          </a:p>
        </p:txBody>
      </p:sp>
      <p:sp>
        <p:nvSpPr>
          <p:cNvPr id="27651" name="Content Placeholder 2"/>
          <p:cNvSpPr>
            <a:spLocks noGrp="1"/>
          </p:cNvSpPr>
          <p:nvPr>
            <p:ph idx="1"/>
          </p:nvPr>
        </p:nvSpPr>
        <p:spPr>
          <a:xfrm>
            <a:off x="609600" y="1524000"/>
            <a:ext cx="7964488" cy="914400"/>
          </a:xfrm>
        </p:spPr>
        <p:txBody>
          <a:bodyPr/>
          <a:lstStyle/>
          <a:p>
            <a:pPr marL="0" indent="0">
              <a:buFont typeface="Wingdings" pitchFamily="2" charset="2"/>
              <a:buNone/>
            </a:pPr>
            <a:r>
              <a:rPr lang="en-US" sz="2400" smtClean="0">
                <a:latin typeface="Arial" charset="0"/>
                <a:cs typeface="Arial" charset="0"/>
              </a:rPr>
              <a:t>FormsAuthentication.RedirectFromLoginPage                                                                (txtUserId.Text, </a:t>
            </a:r>
            <a:r>
              <a:rPr lang="en-US" sz="2400" smtClean="0">
                <a:solidFill>
                  <a:srgbClr val="0000FF"/>
                </a:solidFill>
                <a:latin typeface="Arial" charset="0"/>
                <a:cs typeface="Arial" charset="0"/>
              </a:rPr>
              <a:t>Persist</a:t>
            </a:r>
            <a:r>
              <a:rPr lang="en-US" sz="2400" smtClean="0">
                <a:latin typeface="Arial" charset="0"/>
                <a:cs typeface="Arial" charset="0"/>
              </a:rPr>
              <a:t>);</a:t>
            </a:r>
          </a:p>
        </p:txBody>
      </p:sp>
      <p:sp>
        <p:nvSpPr>
          <p:cNvPr id="27652" name="Slide Number Placeholder 3"/>
          <p:cNvSpPr>
            <a:spLocks noGrp="1"/>
          </p:cNvSpPr>
          <p:nvPr>
            <p:ph type="sldNum" sz="quarter" idx="12"/>
          </p:nvPr>
        </p:nvSpPr>
        <p:spPr>
          <a:noFill/>
        </p:spPr>
        <p:txBody>
          <a:bodyPr/>
          <a:lstStyle/>
          <a:p>
            <a:fld id="{BA687050-5B24-48FD-A963-A838658408A1}" type="slidenum">
              <a:rPr lang="en-US" smtClean="0"/>
              <a:pPr/>
              <a:t>45</a:t>
            </a:fld>
            <a:endParaRPr lang="en-US" smtClean="0"/>
          </a:p>
        </p:txBody>
      </p:sp>
      <p:sp>
        <p:nvSpPr>
          <p:cNvPr id="27653" name="TextBox 37"/>
          <p:cNvSpPr txBox="1">
            <a:spLocks noChangeArrowheads="1"/>
          </p:cNvSpPr>
          <p:nvPr/>
        </p:nvSpPr>
        <p:spPr bwMode="auto">
          <a:xfrm>
            <a:off x="4114800" y="2819400"/>
            <a:ext cx="4405373" cy="400110"/>
          </a:xfrm>
          <a:prstGeom prst="rect">
            <a:avLst/>
          </a:prstGeom>
          <a:noFill/>
          <a:ln w="9525">
            <a:noFill/>
            <a:miter lim="800000"/>
            <a:headEnd/>
            <a:tailEnd/>
          </a:ln>
        </p:spPr>
        <p:txBody>
          <a:bodyPr wrap="none">
            <a:spAutoFit/>
          </a:bodyPr>
          <a:lstStyle/>
          <a:p>
            <a:r>
              <a:rPr lang="en-US" sz="2000" b="0" dirty="0"/>
              <a:t>true: create </a:t>
            </a:r>
            <a:r>
              <a:rPr lang="en-US" sz="2000" b="0" dirty="0" smtClean="0"/>
              <a:t>cookies </a:t>
            </a:r>
            <a:r>
              <a:rPr lang="en-US" sz="2000" b="0" dirty="0"/>
              <a:t>to save the credential</a:t>
            </a:r>
          </a:p>
        </p:txBody>
      </p:sp>
      <p:sp>
        <p:nvSpPr>
          <p:cNvPr id="27654" name="TextBox 38"/>
          <p:cNvSpPr txBox="1">
            <a:spLocks noChangeArrowheads="1"/>
          </p:cNvSpPr>
          <p:nvPr/>
        </p:nvSpPr>
        <p:spPr bwMode="auto">
          <a:xfrm>
            <a:off x="4114800" y="3417888"/>
            <a:ext cx="3716082" cy="400110"/>
          </a:xfrm>
          <a:prstGeom prst="rect">
            <a:avLst/>
          </a:prstGeom>
          <a:noFill/>
          <a:ln w="9525">
            <a:noFill/>
            <a:miter lim="800000"/>
            <a:headEnd/>
            <a:tailEnd/>
          </a:ln>
        </p:spPr>
        <p:txBody>
          <a:bodyPr wrap="none">
            <a:spAutoFit/>
          </a:bodyPr>
          <a:lstStyle/>
          <a:p>
            <a:r>
              <a:rPr lang="en-US" sz="2000" b="0" dirty="0"/>
              <a:t>false: no </a:t>
            </a:r>
            <a:r>
              <a:rPr lang="en-US" sz="2000" b="0" dirty="0" smtClean="0"/>
              <a:t>cookies </a:t>
            </a:r>
            <a:r>
              <a:rPr lang="en-US" sz="2000" b="0" dirty="0"/>
              <a:t>for the credential</a:t>
            </a:r>
          </a:p>
        </p:txBody>
      </p:sp>
      <p:cxnSp>
        <p:nvCxnSpPr>
          <p:cNvPr id="27655" name="Elbow Connector 40"/>
          <p:cNvCxnSpPr>
            <a:cxnSpLocks noChangeShapeType="1"/>
            <a:endCxn id="27653" idx="1"/>
          </p:cNvCxnSpPr>
          <p:nvPr/>
        </p:nvCxnSpPr>
        <p:spPr bwMode="auto">
          <a:xfrm rot="16200000" flipH="1">
            <a:off x="3405173" y="2309827"/>
            <a:ext cx="733455" cy="685800"/>
          </a:xfrm>
          <a:prstGeom prst="bentConnector2">
            <a:avLst/>
          </a:prstGeom>
          <a:noFill/>
          <a:ln w="9525" algn="ctr">
            <a:solidFill>
              <a:schemeClr val="tx1"/>
            </a:solidFill>
            <a:round/>
            <a:headEnd/>
            <a:tailEnd type="arrow" w="med" len="med"/>
          </a:ln>
        </p:spPr>
      </p:cxnSp>
      <p:cxnSp>
        <p:nvCxnSpPr>
          <p:cNvPr id="27656" name="Elbow Connector 42"/>
          <p:cNvCxnSpPr>
            <a:cxnSpLocks noChangeShapeType="1"/>
            <a:endCxn id="27654" idx="1"/>
          </p:cNvCxnSpPr>
          <p:nvPr/>
        </p:nvCxnSpPr>
        <p:spPr bwMode="auto">
          <a:xfrm rot="16200000" flipH="1">
            <a:off x="3105928" y="2609071"/>
            <a:ext cx="1331944" cy="685800"/>
          </a:xfrm>
          <a:prstGeom prst="bentConnector2">
            <a:avLst/>
          </a:prstGeom>
          <a:noFill/>
          <a:ln w="9525" algn="ctr">
            <a:solidFill>
              <a:schemeClr val="tx1"/>
            </a:solidFill>
            <a:round/>
            <a:headEnd/>
            <a:tailEnd type="arrow" w="med" len="med"/>
          </a:ln>
        </p:spPr>
      </p:cxnSp>
      <p:sp>
        <p:nvSpPr>
          <p:cNvPr id="46" name="TextBox 45"/>
          <p:cNvSpPr txBox="1">
            <a:spLocks noChangeArrowheads="1"/>
          </p:cNvSpPr>
          <p:nvPr/>
        </p:nvSpPr>
        <p:spPr bwMode="auto">
          <a:xfrm>
            <a:off x="762000" y="4648200"/>
            <a:ext cx="7913688" cy="954088"/>
          </a:xfrm>
          <a:prstGeom prst="rect">
            <a:avLst/>
          </a:prstGeom>
          <a:noFill/>
          <a:ln w="9525">
            <a:noFill/>
            <a:miter lim="800000"/>
            <a:headEnd/>
            <a:tailEnd/>
          </a:ln>
        </p:spPr>
        <p:txBody>
          <a:bodyPr>
            <a:spAutoFit/>
          </a:bodyPr>
          <a:lstStyle/>
          <a:p>
            <a:r>
              <a:rPr lang="en-US" sz="2800" b="0" dirty="0"/>
              <a:t>Applications of cookies will be further discussed in later section and </a:t>
            </a:r>
            <a:r>
              <a:rPr lang="en-US" sz="2800" b="0" dirty="0" smtClean="0"/>
              <a:t>in chapter </a:t>
            </a:r>
            <a:r>
              <a:rPr lang="en-US" sz="2800" b="0" dirty="0"/>
              <a:t>6 on security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Cookies Browser Dependent?</a:t>
            </a:r>
            <a:endParaRPr lang="en-US" dirty="0"/>
          </a:p>
        </p:txBody>
      </p:sp>
      <p:sp>
        <p:nvSpPr>
          <p:cNvPr id="3" name="Content Placeholder 2"/>
          <p:cNvSpPr>
            <a:spLocks noGrp="1"/>
          </p:cNvSpPr>
          <p:nvPr>
            <p:ph idx="1"/>
          </p:nvPr>
        </p:nvSpPr>
        <p:spPr/>
        <p:txBody>
          <a:bodyPr/>
          <a:lstStyle/>
          <a:p>
            <a:r>
              <a:rPr lang="en-US" dirty="0" smtClean="0"/>
              <a:t>They are stored in a browser-specified location and thus, the browser will search that location only. Typically, the browser application folder;</a:t>
            </a:r>
          </a:p>
          <a:p>
            <a:r>
              <a:rPr lang="en-US" dirty="0" smtClean="0"/>
              <a:t>Cookies are normally not available cross browsers;</a:t>
            </a:r>
          </a:p>
          <a:p>
            <a:r>
              <a:rPr lang="en-US" dirty="0" smtClean="0"/>
              <a:t>However, cookies are stored in standard format and can be transferred between the browsers. </a:t>
            </a:r>
            <a:endParaRPr lang="en-US" dirty="0" smtClean="0"/>
          </a:p>
          <a:p>
            <a:pPr lvl="1"/>
            <a:r>
              <a:rPr lang="en-US" dirty="0" smtClean="0"/>
              <a:t>When you start to use a new browser, you often receive this question: Do you want to copy your user profiles from X browser?</a:t>
            </a:r>
            <a:endParaRPr lang="en-US" dirty="0" smtClean="0"/>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46</a:t>
            </a:fld>
            <a:endParaRPr lang="en-US"/>
          </a:p>
        </p:txBody>
      </p:sp>
    </p:spTree>
    <p:extLst>
      <p:ext uri="{BB962C8B-B14F-4D97-AF65-F5344CB8AC3E}">
        <p14:creationId xmlns:p14="http://schemas.microsoft.com/office/powerpoint/2010/main" val="5901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Cookies Secure?</a:t>
            </a:r>
            <a:endParaRPr lang="en-US" dirty="0"/>
          </a:p>
        </p:txBody>
      </p:sp>
      <p:sp>
        <p:nvSpPr>
          <p:cNvPr id="3" name="Content Placeholder 2"/>
          <p:cNvSpPr>
            <a:spLocks noGrp="1"/>
          </p:cNvSpPr>
          <p:nvPr>
            <p:ph idx="1"/>
          </p:nvPr>
        </p:nvSpPr>
        <p:spPr>
          <a:xfrm>
            <a:off x="381000" y="1106487"/>
            <a:ext cx="8574088" cy="5827713"/>
          </a:xfrm>
        </p:spPr>
        <p:txBody>
          <a:bodyPr/>
          <a:lstStyle/>
          <a:p>
            <a:r>
              <a:rPr lang="en-US" sz="2400" dirty="0" smtClean="0"/>
              <a:t>Cookies are stored in local hard drive. It is as secure as other data on your computer;</a:t>
            </a:r>
          </a:p>
          <a:p>
            <a:r>
              <a:rPr lang="en-US" sz="2400" dirty="0" smtClean="0"/>
              <a:t>Cookies (e.g., user name and password) will be sent from your local computer to the server for validation when you login. It is not secure during the transmission. However, if you enter </a:t>
            </a:r>
            <a:r>
              <a:rPr lang="en-US" sz="2400" dirty="0"/>
              <a:t>the user name and </a:t>
            </a:r>
            <a:r>
              <a:rPr lang="en-US" sz="2400" dirty="0" smtClean="0"/>
              <a:t>password, they are not secure either.</a:t>
            </a:r>
          </a:p>
          <a:p>
            <a:r>
              <a:rPr lang="en-US" sz="2400" dirty="0" smtClean="0"/>
              <a:t>The only solution is to have SSL connection (https). Chapter 6 will discuss how can you install SSL </a:t>
            </a:r>
            <a:r>
              <a:rPr lang="en-US" sz="2400" dirty="0" smtClean="0"/>
              <a:t>to enable </a:t>
            </a:r>
            <a:r>
              <a:rPr lang="en-US" sz="2400" dirty="0" smtClean="0"/>
              <a:t>secure connection between client and server. </a:t>
            </a:r>
          </a:p>
          <a:p>
            <a:r>
              <a:rPr lang="en-US" sz="2400" dirty="0" err="1" smtClean="0"/>
              <a:t>HttpCookie</a:t>
            </a:r>
            <a:r>
              <a:rPr lang="en-US" sz="2400" dirty="0" smtClean="0"/>
              <a:t> class has a “Secure” property for user to check </a:t>
            </a:r>
            <a:r>
              <a:rPr lang="en-US" sz="2400" dirty="0" smtClean="0"/>
              <a:t>if </a:t>
            </a:r>
            <a:r>
              <a:rPr lang="en-US" sz="2400" dirty="0" smtClean="0"/>
              <a:t>SSL is available: </a:t>
            </a:r>
          </a:p>
          <a:p>
            <a:pPr marL="0" indent="0">
              <a:spcBef>
                <a:spcPts val="0"/>
              </a:spcBef>
              <a:buNone/>
            </a:pPr>
            <a:r>
              <a:rPr lang="en-US" sz="2400" dirty="0"/>
              <a:t>	</a:t>
            </a:r>
            <a:r>
              <a:rPr lang="en-US" sz="2400" dirty="0" smtClean="0"/>
              <a:t>	</a:t>
            </a:r>
            <a:r>
              <a:rPr lang="en-US" sz="2000" dirty="0" smtClean="0">
                <a:latin typeface="Arial" panose="020B0604020202020204" pitchFamily="34" charset="0"/>
                <a:cs typeface="Arial" panose="020B0604020202020204" pitchFamily="34" charset="0"/>
              </a:rPr>
              <a:t>if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MyCookie.Secure</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spcBef>
                <a:spcPts val="0"/>
              </a:spcBef>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 </a:t>
            </a:r>
          </a:p>
          <a:p>
            <a:pPr marL="0" indent="0">
              <a:spcBef>
                <a:spcPts val="0"/>
              </a:spcBef>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 Use cookies, otherwise not</a:t>
            </a:r>
          </a:p>
          <a:p>
            <a:pPr marL="0" indent="0">
              <a:spcBef>
                <a:spcPts val="0"/>
              </a:spcBef>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47</a:t>
            </a:fld>
            <a:endParaRPr lang="en-US"/>
          </a:p>
        </p:txBody>
      </p:sp>
    </p:spTree>
    <p:extLst>
      <p:ext uri="{BB962C8B-B14F-4D97-AF65-F5344CB8AC3E}">
        <p14:creationId xmlns:p14="http://schemas.microsoft.com/office/powerpoint/2010/main" val="41127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068E4F6D-B901-4AAC-B48A-A51B25F667F9}" type="slidenum">
              <a:rPr lang="en-US" smtClean="0"/>
              <a:pPr/>
              <a:t>48</a:t>
            </a:fld>
            <a:endParaRPr lang="en-US" smtClean="0"/>
          </a:p>
        </p:txBody>
      </p:sp>
      <p:sp>
        <p:nvSpPr>
          <p:cNvPr id="4099" name="Rectangle 3"/>
          <p:cNvSpPr>
            <a:spLocks noGrp="1" noChangeArrowheads="1"/>
          </p:cNvSpPr>
          <p:nvPr>
            <p:ph type="title"/>
          </p:nvPr>
        </p:nvSpPr>
        <p:spPr>
          <a:xfrm>
            <a:off x="1447800" y="76200"/>
            <a:ext cx="7620000" cy="623888"/>
          </a:xfrm>
        </p:spPr>
        <p:txBody>
          <a:bodyPr/>
          <a:lstStyle/>
          <a:p>
            <a:pPr eaLnBrk="1" hangingPunct="1"/>
            <a:r>
              <a:rPr lang="en-US" smtClean="0"/>
              <a:t>Outline: Structure of ASP.Net Application</a:t>
            </a:r>
          </a:p>
        </p:txBody>
      </p:sp>
      <p:sp>
        <p:nvSpPr>
          <p:cNvPr id="560132" name="Rectangle 4"/>
          <p:cNvSpPr>
            <a:spLocks noGrp="1" noChangeArrowheads="1"/>
          </p:cNvSpPr>
          <p:nvPr>
            <p:ph type="body" idx="1"/>
          </p:nvPr>
        </p:nvSpPr>
        <p:spPr>
          <a:xfrm>
            <a:off x="762000" y="1066800"/>
            <a:ext cx="8305800" cy="5637213"/>
          </a:xfrm>
        </p:spPr>
        <p:txBody>
          <a:bodyPr/>
          <a:lstStyle/>
          <a:p>
            <a:pPr lvl="1" eaLnBrk="1" hangingPunct="1">
              <a:lnSpc>
                <a:spcPct val="130000"/>
              </a:lnSpc>
              <a:defRPr/>
            </a:pPr>
            <a:r>
              <a:rPr lang="en-US" sz="2400" dirty="0" smtClean="0">
                <a:solidFill>
                  <a:schemeClr val="bg1">
                    <a:lumMod val="50000"/>
                  </a:schemeClr>
                </a:solidFill>
              </a:rPr>
              <a:t>ASPX files containing Web forms</a:t>
            </a:r>
          </a:p>
          <a:p>
            <a:pPr lvl="1" eaLnBrk="1" hangingPunct="1">
              <a:lnSpc>
                <a:spcPct val="130000"/>
              </a:lnSpc>
              <a:defRPr/>
            </a:pPr>
            <a:r>
              <a:rPr lang="en-US" sz="2400" dirty="0" smtClean="0">
                <a:solidFill>
                  <a:schemeClr val="bg1">
                    <a:lumMod val="50000"/>
                  </a:schemeClr>
                </a:solidFill>
              </a:rPr>
              <a:t>ASCX files containing user controls</a:t>
            </a:r>
          </a:p>
          <a:p>
            <a:pPr lvl="1" eaLnBrk="1" hangingPunct="1">
              <a:lnSpc>
                <a:spcPct val="130000"/>
              </a:lnSpc>
              <a:defRPr/>
            </a:pPr>
            <a:r>
              <a:rPr lang="en-US" sz="2400" dirty="0" err="1" smtClean="0">
                <a:solidFill>
                  <a:schemeClr val="bg1">
                    <a:lumMod val="50000"/>
                  </a:schemeClr>
                </a:solidFill>
              </a:rPr>
              <a:t>Web.config</a:t>
            </a:r>
            <a:r>
              <a:rPr lang="en-US" sz="2400" dirty="0" smtClean="0">
                <a:solidFill>
                  <a:schemeClr val="bg1">
                    <a:lumMod val="50000"/>
                  </a:schemeClr>
                </a:solidFill>
              </a:rPr>
              <a:t> files containing configuration settings</a:t>
            </a:r>
          </a:p>
          <a:p>
            <a:pPr lvl="1" eaLnBrk="1" hangingPunct="1">
              <a:lnSpc>
                <a:spcPct val="130000"/>
              </a:lnSpc>
              <a:defRPr/>
            </a:pPr>
            <a:r>
              <a:rPr lang="en-US" sz="2400" dirty="0">
                <a:solidFill>
                  <a:schemeClr val="bg1">
                    <a:lumMod val="50000"/>
                  </a:schemeClr>
                </a:solidFill>
              </a:rPr>
              <a:t>A </a:t>
            </a:r>
            <a:r>
              <a:rPr lang="en-US" sz="2400" dirty="0" err="1">
                <a:solidFill>
                  <a:schemeClr val="bg1">
                    <a:lumMod val="50000"/>
                  </a:schemeClr>
                </a:solidFill>
              </a:rPr>
              <a:t>Global.asax</a:t>
            </a:r>
            <a:r>
              <a:rPr lang="en-US" sz="2400" dirty="0">
                <a:solidFill>
                  <a:schemeClr val="bg1">
                    <a:lumMod val="50000"/>
                  </a:schemeClr>
                </a:solidFill>
              </a:rPr>
              <a:t> file containing </a:t>
            </a:r>
            <a:br>
              <a:rPr lang="en-US" sz="2400" dirty="0">
                <a:solidFill>
                  <a:schemeClr val="bg1">
                    <a:lumMod val="50000"/>
                  </a:schemeClr>
                </a:solidFill>
              </a:rPr>
            </a:br>
            <a:r>
              <a:rPr lang="en-US" sz="2400" dirty="0">
                <a:solidFill>
                  <a:schemeClr val="bg1">
                    <a:lumMod val="50000"/>
                  </a:schemeClr>
                </a:solidFill>
              </a:rPr>
              <a:t>global application elements</a:t>
            </a:r>
          </a:p>
          <a:p>
            <a:pPr lvl="1" eaLnBrk="1" hangingPunct="1">
              <a:lnSpc>
                <a:spcPct val="130000"/>
              </a:lnSpc>
              <a:defRPr/>
            </a:pPr>
            <a:r>
              <a:rPr lang="en-US" sz="2400" dirty="0">
                <a:solidFill>
                  <a:schemeClr val="bg1">
                    <a:lumMod val="50000"/>
                  </a:schemeClr>
                </a:solidFill>
              </a:rPr>
              <a:t>DLL (dynamic link library) files containing custom types employed by the application</a:t>
            </a:r>
          </a:p>
          <a:p>
            <a:pPr lvl="1" eaLnBrk="1" hangingPunct="1">
              <a:lnSpc>
                <a:spcPct val="130000"/>
              </a:lnSpc>
              <a:defRPr/>
            </a:pPr>
            <a:r>
              <a:rPr lang="en-US" sz="2400" dirty="0">
                <a:solidFill>
                  <a:schemeClr val="bg1">
                    <a:lumMod val="50000"/>
                  </a:schemeClr>
                </a:solidFill>
              </a:rPr>
              <a:t>Cookies</a:t>
            </a:r>
          </a:p>
          <a:p>
            <a:pPr lvl="1" eaLnBrk="1" hangingPunct="1">
              <a:lnSpc>
                <a:spcPct val="140000"/>
              </a:lnSpc>
              <a:defRPr/>
            </a:pPr>
            <a:r>
              <a:rPr lang="en-US" b="1" dirty="0">
                <a:solidFill>
                  <a:schemeClr val="folHlink"/>
                </a:solidFill>
              </a:rPr>
              <a:t>Session </a:t>
            </a:r>
            <a:r>
              <a:rPr lang="en-US" b="1" dirty="0" smtClean="0">
                <a:solidFill>
                  <a:schemeClr val="folHlink"/>
                </a:solidFill>
              </a:rPr>
              <a:t>State</a:t>
            </a:r>
          </a:p>
          <a:p>
            <a:pPr lvl="1" eaLnBrk="1" hangingPunct="1">
              <a:lnSpc>
                <a:spcPct val="140000"/>
              </a:lnSpc>
              <a:defRPr/>
            </a:pPr>
            <a:r>
              <a:rPr lang="en-US" b="1" dirty="0" smtClean="0">
                <a:solidFill>
                  <a:schemeClr val="folHlink"/>
                </a:solidFill>
              </a:rPr>
              <a:t>XML Files</a:t>
            </a:r>
            <a:endParaRPr lang="en-US" b="1" dirty="0">
              <a:solidFill>
                <a:schemeClr val="folHlink"/>
              </a:solidFill>
            </a:endParaRPr>
          </a:p>
        </p:txBody>
      </p:sp>
      <p:sp>
        <p:nvSpPr>
          <p:cNvPr id="2" name="Right Arrow 1"/>
          <p:cNvSpPr/>
          <p:nvPr/>
        </p:nvSpPr>
        <p:spPr bwMode="auto">
          <a:xfrm>
            <a:off x="304800" y="5410200"/>
            <a:ext cx="831574" cy="68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Next</a:t>
            </a:r>
          </a:p>
        </p:txBody>
      </p:sp>
    </p:spTree>
    <p:extLst>
      <p:ext uri="{BB962C8B-B14F-4D97-AF65-F5344CB8AC3E}">
        <p14:creationId xmlns:p14="http://schemas.microsoft.com/office/powerpoint/2010/main" val="2622342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77200" cy="623888"/>
          </a:xfrm>
        </p:spPr>
        <p:txBody>
          <a:bodyPr/>
          <a:lstStyle/>
          <a:p>
            <a:pPr algn="ctr"/>
            <a:r>
              <a:rPr lang="en-US" dirty="0" smtClean="0"/>
              <a:t>Reading &amp; Writing </a:t>
            </a:r>
            <a:r>
              <a:rPr lang="en-US" dirty="0" err="1" smtClean="0"/>
              <a:t>AppSettings</a:t>
            </a:r>
            <a:r>
              <a:rPr lang="en-US" dirty="0" smtClean="0"/>
              <a:t> in Program</a:t>
            </a:r>
            <a:endParaRPr lang="en-US" dirty="0"/>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5</a:t>
            </a:fld>
            <a:endParaRPr lang="en-US"/>
          </a:p>
        </p:txBody>
      </p:sp>
      <p:sp>
        <p:nvSpPr>
          <p:cNvPr id="5" name="Rectangle 1"/>
          <p:cNvSpPr>
            <a:spLocks noGrp="1" noChangeArrowheads="1"/>
          </p:cNvSpPr>
          <p:nvPr>
            <p:ph idx="1"/>
          </p:nvPr>
        </p:nvSpPr>
        <p:spPr bwMode="auto">
          <a:xfrm>
            <a:off x="387432" y="1219200"/>
            <a:ext cx="811311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795338">
              <a:spcBef>
                <a:spcPct val="0"/>
              </a:spcBef>
              <a:buClrTx/>
              <a:buSzTx/>
              <a:buFont typeface="Wingdings" panose="05000000000000000000" pitchFamily="2" charset="2"/>
              <a:buChar char="§"/>
              <a:tabLst>
                <a:tab pos="914400" algn="l"/>
              </a:tabLst>
            </a:pPr>
            <a:r>
              <a:rPr kumimoji="0" lang="en-US" sz="2400" b="0" i="0" u="none" strike="noStrike" cap="none" normalizeH="0" baseline="0" dirty="0" smtClean="0">
                <a:ln>
                  <a:noFill/>
                </a:ln>
                <a:solidFill>
                  <a:srgbClr val="000000"/>
                </a:solidFill>
                <a:effectLst/>
                <a:cs typeface="Consolas" panose="020B0609020204030204" pitchFamily="49" charset="0"/>
              </a:rPr>
              <a:t>Data stored in </a:t>
            </a:r>
            <a:r>
              <a:rPr kumimoji="0" lang="en-US" sz="2400" b="0" i="0" u="none" strike="noStrike" cap="none" normalizeH="0" baseline="0" dirty="0" err="1" smtClean="0">
                <a:ln>
                  <a:noFill/>
                </a:ln>
                <a:solidFill>
                  <a:srgbClr val="000000"/>
                </a:solidFill>
                <a:effectLst/>
                <a:cs typeface="Consolas" panose="020B0609020204030204" pitchFamily="49" charset="0"/>
              </a:rPr>
              <a:t>AppSettings</a:t>
            </a:r>
            <a:r>
              <a:rPr kumimoji="0" lang="en-US" sz="2400" b="0" i="0" u="none" strike="noStrike" cap="none" normalizeH="0" baseline="0" dirty="0" smtClean="0">
                <a:ln>
                  <a:noFill/>
                </a:ln>
                <a:solidFill>
                  <a:srgbClr val="000000"/>
                </a:solidFill>
                <a:effectLst/>
                <a:cs typeface="Consolas" panose="020B0609020204030204" pitchFamily="49" charset="0"/>
              </a:rPr>
              <a:t> can be accessed</a:t>
            </a:r>
            <a:r>
              <a:rPr kumimoji="0" lang="en-US" sz="2400" b="0" i="0" u="none" strike="noStrike" cap="none" normalizeH="0" dirty="0" smtClean="0">
                <a:ln>
                  <a:noFill/>
                </a:ln>
                <a:solidFill>
                  <a:srgbClr val="000000"/>
                </a:solidFill>
                <a:effectLst/>
                <a:cs typeface="Consolas" panose="020B0609020204030204" pitchFamily="49" charset="0"/>
              </a:rPr>
              <a:t> in the program.</a:t>
            </a:r>
          </a:p>
          <a:p>
            <a:pPr marL="795338">
              <a:spcBef>
                <a:spcPct val="0"/>
              </a:spcBef>
              <a:buClrTx/>
              <a:buSzTx/>
              <a:buFont typeface="Wingdings" panose="05000000000000000000" pitchFamily="2" charset="2"/>
              <a:buChar char="§"/>
              <a:tabLst>
                <a:tab pos="914400" algn="l"/>
              </a:tabLst>
            </a:pPr>
            <a:r>
              <a:rPr lang="en-US" sz="2400" baseline="0" dirty="0" smtClean="0">
                <a:solidFill>
                  <a:srgbClr val="000000"/>
                </a:solidFill>
                <a:cs typeface="Consolas" panose="020B0609020204030204" pitchFamily="49" charset="0"/>
              </a:rPr>
              <a:t>There are different ways of accessing the data;</a:t>
            </a:r>
          </a:p>
          <a:p>
            <a:pPr marL="795338">
              <a:spcBef>
                <a:spcPct val="0"/>
              </a:spcBef>
              <a:buClrTx/>
              <a:buSzTx/>
              <a:buFont typeface="Wingdings" panose="05000000000000000000" pitchFamily="2" charset="2"/>
              <a:buChar char="§"/>
              <a:tabLst>
                <a:tab pos="914400" algn="l"/>
              </a:tabLst>
            </a:pPr>
            <a:r>
              <a:rPr lang="en-US" sz="2400" baseline="0" dirty="0" smtClean="0">
                <a:solidFill>
                  <a:srgbClr val="000000"/>
                </a:solidFill>
                <a:cs typeface="Consolas" panose="020B0609020204030204" pitchFamily="49" charset="0"/>
              </a:rPr>
              <a:t>Example: Design</a:t>
            </a:r>
            <a:r>
              <a:rPr lang="en-US" sz="2400" dirty="0" smtClean="0">
                <a:solidFill>
                  <a:srgbClr val="000000"/>
                </a:solidFill>
                <a:cs typeface="Consolas" panose="020B0609020204030204" pitchFamily="49" charset="0"/>
              </a:rPr>
              <a:t> a Web Site App to Modify </a:t>
            </a:r>
            <a:r>
              <a:rPr lang="en-US" sz="2400" dirty="0" err="1">
                <a:solidFill>
                  <a:srgbClr val="000000"/>
                </a:solidFill>
                <a:cs typeface="Consolas" panose="020B0609020204030204" pitchFamily="49" charset="0"/>
              </a:rPr>
              <a:t>a</a:t>
            </a:r>
            <a:r>
              <a:rPr lang="en-US" sz="2400" dirty="0" err="1" smtClean="0">
                <a:solidFill>
                  <a:srgbClr val="000000"/>
                </a:solidFill>
                <a:cs typeface="Consolas" panose="020B0609020204030204" pitchFamily="49" charset="0"/>
              </a:rPr>
              <a:t>ppSettings</a:t>
            </a:r>
            <a:endParaRPr kumimoji="0" lang="en-US" sz="2400" b="0" i="0" u="none" strike="noStrike" cap="none" normalizeH="0" baseline="0" dirty="0" smtClean="0">
              <a:ln>
                <a:noFill/>
              </a:ln>
              <a:solidFill>
                <a:srgbClr val="000000"/>
              </a:solidFill>
              <a:effectLst/>
              <a:cs typeface="Consolas" panose="020B0609020204030204" pitchFamily="49"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27196"/>
            <a:ext cx="6401826" cy="4454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715013" y="762000"/>
            <a:ext cx="5219187" cy="369332"/>
          </a:xfrm>
          <a:prstGeom prst="rect">
            <a:avLst/>
          </a:prstGeom>
        </p:spPr>
        <p:txBody>
          <a:bodyPr wrap="square">
            <a:spAutoFit/>
          </a:bodyPr>
          <a:lstStyle/>
          <a:p>
            <a:r>
              <a:rPr lang="en-US" b="0" dirty="0">
                <a:solidFill>
                  <a:srgbClr val="0066FF"/>
                </a:solidFill>
                <a:hlinkClick r:id="rId3"/>
              </a:rPr>
              <a:t>http://venus.eas.asu.edu/WSRepository/AppSettings</a:t>
            </a:r>
            <a:r>
              <a:rPr lang="en-US" b="0" dirty="0" smtClean="0">
                <a:solidFill>
                  <a:srgbClr val="0066FF"/>
                </a:solidFill>
                <a:hlinkClick r:id="rId3"/>
              </a:rPr>
              <a:t>/</a:t>
            </a:r>
            <a:r>
              <a:rPr lang="en-US" b="0" dirty="0" smtClean="0">
                <a:solidFill>
                  <a:srgbClr val="0066FF"/>
                </a:solidFill>
              </a:rPr>
              <a:t> </a:t>
            </a:r>
            <a:endParaRPr lang="en-US" b="0" dirty="0">
              <a:solidFill>
                <a:srgbClr val="0066FF"/>
              </a:solidFill>
            </a:endParaRPr>
          </a:p>
        </p:txBody>
      </p:sp>
    </p:spTree>
    <p:extLst>
      <p:ext uri="{BB962C8B-B14F-4D97-AF65-F5344CB8AC3E}">
        <p14:creationId xmlns:p14="http://schemas.microsoft.com/office/powerpoint/2010/main" val="2866491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Behind the Page: Write</a:t>
            </a:r>
            <a:endParaRPr lang="en-US" dirty="0"/>
          </a:p>
        </p:txBody>
      </p:sp>
      <p:sp>
        <p:nvSpPr>
          <p:cNvPr id="3" name="Content Placeholder 2"/>
          <p:cNvSpPr>
            <a:spLocks noGrp="1"/>
          </p:cNvSpPr>
          <p:nvPr>
            <p:ph idx="1"/>
          </p:nvPr>
        </p:nvSpPr>
        <p:spPr>
          <a:xfrm>
            <a:off x="510535" y="1143000"/>
            <a:ext cx="8404865" cy="5562600"/>
          </a:xfrm>
        </p:spPr>
        <p:txBody>
          <a:bodyPr/>
          <a:lstStyle/>
          <a:p>
            <a:pPr marL="0" indent="0">
              <a:buNone/>
              <a:tabLst>
                <a:tab pos="463550" algn="l"/>
                <a:tab pos="914400" algn="l"/>
                <a:tab pos="1377950" algn="l"/>
              </a:tabLst>
            </a:pPr>
            <a:r>
              <a:rPr lang="en-US" sz="2000" dirty="0"/>
              <a:t>  protected void </a:t>
            </a:r>
            <a:r>
              <a:rPr lang="en-US" sz="2000" dirty="0" err="1"/>
              <a:t>btn</a:t>
            </a:r>
            <a:r>
              <a:rPr lang="en-US" sz="2000" dirty="0" err="1">
                <a:solidFill>
                  <a:srgbClr val="0000FF"/>
                </a:solidFill>
              </a:rPr>
              <a:t>Save</a:t>
            </a:r>
            <a:r>
              <a:rPr lang="en-US" sz="2000" dirty="0" err="1"/>
              <a:t>_Click</a:t>
            </a:r>
            <a:r>
              <a:rPr lang="en-US" sz="2000" dirty="0"/>
              <a:t>(object sender, </a:t>
            </a:r>
            <a:r>
              <a:rPr lang="en-US" sz="2000" dirty="0" err="1"/>
              <a:t>EventArgs</a:t>
            </a:r>
            <a:r>
              <a:rPr lang="en-US" sz="2000" dirty="0"/>
              <a:t> e</a:t>
            </a:r>
            <a:r>
              <a:rPr lang="en-US" sz="2000" dirty="0" smtClean="0"/>
              <a:t>) {</a:t>
            </a:r>
            <a:endParaRPr lang="en-US" sz="2000" dirty="0"/>
          </a:p>
          <a:p>
            <a:pPr marL="0" indent="0">
              <a:buNone/>
              <a:tabLst>
                <a:tab pos="463550" algn="l"/>
                <a:tab pos="914400" algn="l"/>
                <a:tab pos="1377950" algn="l"/>
              </a:tabLst>
            </a:pPr>
            <a:r>
              <a:rPr lang="en-US" sz="2000" dirty="0" smtClean="0"/>
              <a:t>	</a:t>
            </a:r>
            <a:r>
              <a:rPr lang="en-US" sz="2000" dirty="0" err="1" smtClean="0"/>
              <a:t>System.Configuration.Configuration</a:t>
            </a:r>
            <a:r>
              <a:rPr lang="en-US" sz="2000" dirty="0" smtClean="0"/>
              <a:t> </a:t>
            </a:r>
            <a:r>
              <a:rPr lang="en-US" sz="2000" dirty="0" err="1"/>
              <a:t>config</a:t>
            </a:r>
            <a:r>
              <a:rPr lang="en-US" sz="2000" dirty="0"/>
              <a:t> =</a:t>
            </a:r>
          </a:p>
          <a:p>
            <a:pPr marL="0" indent="0">
              <a:buNone/>
              <a:tabLst>
                <a:tab pos="463550" algn="l"/>
                <a:tab pos="914400" algn="l"/>
                <a:tab pos="1377950" algn="l"/>
              </a:tabLst>
            </a:pPr>
            <a:r>
              <a:rPr lang="en-US" sz="2000" dirty="0" smtClean="0"/>
              <a:t>		</a:t>
            </a:r>
            <a:r>
              <a:rPr lang="en-US" sz="2000" dirty="0" err="1" smtClean="0"/>
              <a:t>System.Web.Configuration.WebConfigurationManager</a:t>
            </a:r>
            <a:r>
              <a:rPr lang="en-US" sz="2000" dirty="0"/>
              <a:t>.</a:t>
            </a:r>
          </a:p>
          <a:p>
            <a:pPr marL="0" indent="0">
              <a:buNone/>
              <a:tabLst>
                <a:tab pos="463550" algn="l"/>
                <a:tab pos="914400" algn="l"/>
                <a:tab pos="1377950" algn="l"/>
              </a:tabLst>
            </a:pPr>
            <a:r>
              <a:rPr lang="en-US" sz="2000" dirty="0"/>
              <a:t>    </a:t>
            </a:r>
            <a:r>
              <a:rPr lang="en-US" sz="2000" dirty="0" smtClean="0"/>
              <a:t>			</a:t>
            </a:r>
            <a:r>
              <a:rPr lang="en-US" sz="2000" dirty="0" err="1" smtClean="0"/>
              <a:t>OpenWebConfiguration</a:t>
            </a:r>
            <a:r>
              <a:rPr lang="en-US" sz="2000" dirty="0"/>
              <a:t>("~/"); // Open </a:t>
            </a:r>
            <a:r>
              <a:rPr lang="en-US" sz="2000" dirty="0" err="1" smtClean="0"/>
              <a:t>Web.config</a:t>
            </a:r>
            <a:r>
              <a:rPr lang="en-US" sz="2000" dirty="0" smtClean="0"/>
              <a:t> </a:t>
            </a:r>
            <a:r>
              <a:rPr lang="en-US" sz="2000" dirty="0"/>
              <a:t>file</a:t>
            </a:r>
          </a:p>
          <a:p>
            <a:pPr marL="0" indent="0">
              <a:buNone/>
              <a:tabLst>
                <a:tab pos="463550" algn="l"/>
                <a:tab pos="914400" algn="l"/>
                <a:tab pos="1377950" algn="l"/>
              </a:tabLst>
            </a:pPr>
            <a:r>
              <a:rPr lang="en-US" sz="2000" dirty="0">
                <a:solidFill>
                  <a:srgbClr val="0066FF"/>
                </a:solidFill>
              </a:rPr>
              <a:t>        // Create a new element into </a:t>
            </a:r>
            <a:r>
              <a:rPr lang="en-US" sz="2000" dirty="0" err="1" smtClean="0">
                <a:solidFill>
                  <a:srgbClr val="0066FF"/>
                </a:solidFill>
              </a:rPr>
              <a:t>appSettings</a:t>
            </a:r>
            <a:r>
              <a:rPr lang="en-US" sz="2000" dirty="0">
                <a:solidFill>
                  <a:srgbClr val="0066FF"/>
                </a:solidFill>
              </a:rPr>
              <a:t>.</a:t>
            </a:r>
          </a:p>
          <a:p>
            <a:pPr marL="0" indent="0">
              <a:buNone/>
              <a:tabLst>
                <a:tab pos="463550" algn="l"/>
                <a:tab pos="914400" algn="l"/>
                <a:tab pos="1377950" algn="l"/>
              </a:tabLst>
            </a:pPr>
            <a:r>
              <a:rPr lang="en-US" sz="2000" dirty="0"/>
              <a:t>        </a:t>
            </a:r>
            <a:r>
              <a:rPr lang="en-US" sz="2000" dirty="0" err="1"/>
              <a:t>int</a:t>
            </a:r>
            <a:r>
              <a:rPr lang="en-US" sz="2000" dirty="0"/>
              <a:t> index =</a:t>
            </a:r>
          </a:p>
          <a:p>
            <a:pPr marL="0" indent="0">
              <a:buNone/>
              <a:tabLst>
                <a:tab pos="463550" algn="l"/>
                <a:tab pos="914400" algn="l"/>
                <a:tab pos="1377950" algn="l"/>
              </a:tabLst>
            </a:pPr>
            <a:r>
              <a:rPr lang="en-US" sz="2000" dirty="0" smtClean="0"/>
              <a:t>		</a:t>
            </a:r>
            <a:r>
              <a:rPr lang="en-US" sz="2000" dirty="0" err="1" smtClean="0"/>
              <a:t>System.Configuration.ConfigurationManager.AppSettings.Count</a:t>
            </a:r>
            <a:r>
              <a:rPr lang="en-US" sz="2000" dirty="0"/>
              <a:t>;</a:t>
            </a:r>
          </a:p>
          <a:p>
            <a:pPr marL="0" indent="0">
              <a:buNone/>
              <a:tabLst>
                <a:tab pos="463550" algn="l"/>
                <a:tab pos="914400" algn="l"/>
                <a:tab pos="1377950" algn="l"/>
              </a:tabLst>
            </a:pPr>
            <a:r>
              <a:rPr lang="en-US" sz="2000" dirty="0"/>
              <a:t>        string </a:t>
            </a:r>
            <a:r>
              <a:rPr lang="en-US" sz="2000" dirty="0" err="1"/>
              <a:t>newKey</a:t>
            </a:r>
            <a:r>
              <a:rPr lang="en-US" sz="2000" dirty="0"/>
              <a:t> = </a:t>
            </a:r>
            <a:r>
              <a:rPr lang="en-US" sz="2000" dirty="0" err="1"/>
              <a:t>txtKey.Text</a:t>
            </a:r>
            <a:r>
              <a:rPr lang="en-US" sz="2000" dirty="0"/>
              <a:t> + </a:t>
            </a:r>
            <a:r>
              <a:rPr lang="en-US" sz="2000" dirty="0" err="1"/>
              <a:t>index.ToString</a:t>
            </a:r>
            <a:r>
              <a:rPr lang="en-US" sz="2000" dirty="0"/>
              <a:t>();</a:t>
            </a:r>
          </a:p>
          <a:p>
            <a:pPr marL="0" indent="0">
              <a:buNone/>
              <a:tabLst>
                <a:tab pos="463550" algn="l"/>
                <a:tab pos="914400" algn="l"/>
                <a:tab pos="1377950" algn="l"/>
              </a:tabLst>
            </a:pPr>
            <a:r>
              <a:rPr lang="en-US" sz="2000" dirty="0"/>
              <a:t>        string </a:t>
            </a:r>
            <a:r>
              <a:rPr lang="en-US" sz="2000" dirty="0" err="1"/>
              <a:t>newValue</a:t>
            </a:r>
            <a:r>
              <a:rPr lang="en-US" sz="2000" dirty="0"/>
              <a:t> = </a:t>
            </a:r>
            <a:r>
              <a:rPr lang="en-US" sz="2000" dirty="0" err="1"/>
              <a:t>txtValue.Text</a:t>
            </a:r>
            <a:r>
              <a:rPr lang="en-US" sz="2000" dirty="0"/>
              <a:t>;</a:t>
            </a:r>
          </a:p>
          <a:p>
            <a:pPr marL="0" indent="0">
              <a:buNone/>
              <a:tabLst>
                <a:tab pos="463550" algn="l"/>
                <a:tab pos="914400" algn="l"/>
                <a:tab pos="1377950" algn="l"/>
              </a:tabLst>
            </a:pPr>
            <a:r>
              <a:rPr lang="en-US" sz="2000" dirty="0">
                <a:solidFill>
                  <a:srgbClr val="0066FF"/>
                </a:solidFill>
              </a:rPr>
              <a:t>        // Modify the </a:t>
            </a:r>
            <a:r>
              <a:rPr lang="en-US" sz="2000" dirty="0" err="1">
                <a:solidFill>
                  <a:srgbClr val="0066FF"/>
                </a:solidFill>
              </a:rPr>
              <a:t>appSettings</a:t>
            </a:r>
            <a:r>
              <a:rPr lang="en-US" sz="2000" dirty="0">
                <a:solidFill>
                  <a:srgbClr val="0066FF"/>
                </a:solidFill>
              </a:rPr>
              <a:t> in </a:t>
            </a:r>
            <a:r>
              <a:rPr lang="en-US" sz="2000" dirty="0" err="1">
                <a:solidFill>
                  <a:srgbClr val="0066FF"/>
                </a:solidFill>
              </a:rPr>
              <a:t>Web.config</a:t>
            </a:r>
            <a:r>
              <a:rPr lang="en-US" sz="2000" dirty="0">
                <a:solidFill>
                  <a:srgbClr val="0066FF"/>
                </a:solidFill>
              </a:rPr>
              <a:t> file.</a:t>
            </a:r>
          </a:p>
          <a:p>
            <a:pPr marL="0" indent="0">
              <a:buNone/>
              <a:tabLst>
                <a:tab pos="463550" algn="l"/>
                <a:tab pos="914400" algn="l"/>
                <a:tab pos="1377950" algn="l"/>
              </a:tabLst>
            </a:pPr>
            <a:r>
              <a:rPr lang="en-US" sz="2000" dirty="0"/>
              <a:t>        </a:t>
            </a:r>
            <a:r>
              <a:rPr lang="en-US" sz="2000" dirty="0" err="1"/>
              <a:t>config.AppSettings.Settings.Add</a:t>
            </a:r>
            <a:r>
              <a:rPr lang="en-US" sz="2000" dirty="0"/>
              <a:t>(</a:t>
            </a:r>
            <a:r>
              <a:rPr lang="en-US" sz="2000" dirty="0" err="1"/>
              <a:t>newKey</a:t>
            </a:r>
            <a:r>
              <a:rPr lang="en-US" sz="2000" dirty="0"/>
              <a:t>, </a:t>
            </a:r>
            <a:r>
              <a:rPr lang="en-US" sz="2000" dirty="0" err="1"/>
              <a:t>newValue</a:t>
            </a:r>
            <a:r>
              <a:rPr lang="en-US" sz="2000" dirty="0"/>
              <a:t>);</a:t>
            </a:r>
          </a:p>
          <a:p>
            <a:pPr marL="0" indent="0">
              <a:buNone/>
              <a:tabLst>
                <a:tab pos="463550" algn="l"/>
                <a:tab pos="914400" algn="l"/>
                <a:tab pos="1377950" algn="l"/>
              </a:tabLst>
            </a:pPr>
            <a:r>
              <a:rPr lang="en-US" sz="2000" dirty="0">
                <a:solidFill>
                  <a:srgbClr val="0066FF"/>
                </a:solidFill>
              </a:rPr>
              <a:t>        // Save the changes into the </a:t>
            </a:r>
            <a:r>
              <a:rPr lang="en-US" sz="2000" dirty="0" err="1">
                <a:solidFill>
                  <a:srgbClr val="0066FF"/>
                </a:solidFill>
              </a:rPr>
              <a:t>Web.config</a:t>
            </a:r>
            <a:r>
              <a:rPr lang="en-US" sz="2000" dirty="0">
                <a:solidFill>
                  <a:srgbClr val="0066FF"/>
                </a:solidFill>
              </a:rPr>
              <a:t> file.</a:t>
            </a:r>
          </a:p>
          <a:p>
            <a:pPr marL="0" indent="0">
              <a:buNone/>
              <a:tabLst>
                <a:tab pos="463550" algn="l"/>
                <a:tab pos="914400" algn="l"/>
                <a:tab pos="1377950" algn="l"/>
              </a:tabLst>
            </a:pPr>
            <a:r>
              <a:rPr lang="en-US" sz="2000" dirty="0"/>
              <a:t>        </a:t>
            </a:r>
            <a:r>
              <a:rPr lang="en-US" sz="2000" dirty="0" err="1"/>
              <a:t>config.Save</a:t>
            </a:r>
            <a:r>
              <a:rPr lang="en-US" sz="2000" dirty="0"/>
              <a:t>(</a:t>
            </a:r>
            <a:r>
              <a:rPr lang="en-US" sz="2000" dirty="0" err="1"/>
              <a:t>System.Configuration.ConfigurationSaveMode.Modified</a:t>
            </a:r>
            <a:r>
              <a:rPr lang="en-US" sz="2000" dirty="0"/>
              <a:t>);</a:t>
            </a:r>
          </a:p>
          <a:p>
            <a:pPr marL="0" indent="0">
              <a:buNone/>
              <a:tabLst>
                <a:tab pos="463550" algn="l"/>
                <a:tab pos="914400" algn="l"/>
                <a:tab pos="1377950" algn="l"/>
              </a:tabLst>
            </a:pPr>
            <a:r>
              <a:rPr lang="en-US" sz="2000" dirty="0"/>
              <a:t>    }</a:t>
            </a:r>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6</a:t>
            </a:fld>
            <a:endParaRPr lang="en-US"/>
          </a:p>
        </p:txBody>
      </p:sp>
      <p:sp>
        <p:nvSpPr>
          <p:cNvPr id="6" name="Rounded Rectangular Callout 5"/>
          <p:cNvSpPr/>
          <p:nvPr/>
        </p:nvSpPr>
        <p:spPr bwMode="auto">
          <a:xfrm>
            <a:off x="7315200" y="2667000"/>
            <a:ext cx="1752600" cy="685800"/>
          </a:xfrm>
          <a:prstGeom prst="wedgeRoundRectCallout">
            <a:avLst>
              <a:gd name="adj1" fmla="val -100833"/>
              <a:gd name="adj2" fmla="val -49501"/>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Open the </a:t>
            </a:r>
            <a:r>
              <a:rPr kumimoji="0" lang="en-US" sz="1800" b="0" i="0" u="none" strike="noStrike" cap="none" normalizeH="0" baseline="0" dirty="0" err="1" smtClean="0">
                <a:ln>
                  <a:noFill/>
                </a:ln>
                <a:solidFill>
                  <a:schemeClr val="tx1"/>
                </a:solidFill>
                <a:effectLst/>
                <a:latin typeface="Times New Roman" pitchFamily="18" charset="0"/>
              </a:rPr>
              <a:t>Web.config</a:t>
            </a:r>
            <a:r>
              <a:rPr kumimoji="0" lang="en-US" sz="1800" b="0" i="0" u="none" strike="noStrike" cap="none" normalizeH="0" baseline="0" dirty="0" smtClean="0">
                <a:ln>
                  <a:noFill/>
                </a:ln>
                <a:solidFill>
                  <a:schemeClr val="tx1"/>
                </a:solidFill>
                <a:effectLst/>
                <a:latin typeface="Times New Roman" pitchFamily="18" charset="0"/>
              </a:rPr>
              <a:t> file </a:t>
            </a:r>
          </a:p>
        </p:txBody>
      </p:sp>
      <p:sp>
        <p:nvSpPr>
          <p:cNvPr id="7" name="Rounded Rectangular Callout 6"/>
          <p:cNvSpPr/>
          <p:nvPr/>
        </p:nvSpPr>
        <p:spPr bwMode="auto">
          <a:xfrm>
            <a:off x="7315200" y="4114800"/>
            <a:ext cx="1752600" cy="990600"/>
          </a:xfrm>
          <a:prstGeom prst="wedgeRoundRectCallout">
            <a:avLst>
              <a:gd name="adj1" fmla="val -77567"/>
              <a:gd name="adj2" fmla="val 3684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Add the new pair into </a:t>
            </a:r>
            <a:r>
              <a:rPr kumimoji="0" lang="en-US" sz="1800" b="0" i="0" u="none" strike="noStrike" cap="none" normalizeH="0" baseline="0" dirty="0" err="1" smtClean="0">
                <a:ln>
                  <a:noFill/>
                </a:ln>
                <a:solidFill>
                  <a:schemeClr val="tx1"/>
                </a:solidFill>
                <a:effectLst/>
                <a:latin typeface="Times New Roman" pitchFamily="18" charset="0"/>
              </a:rPr>
              <a:t>AppSettings</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8" name="Rounded Rectangular Callout 7"/>
          <p:cNvSpPr/>
          <p:nvPr/>
        </p:nvSpPr>
        <p:spPr bwMode="auto">
          <a:xfrm>
            <a:off x="2895600" y="6248400"/>
            <a:ext cx="2057400" cy="457200"/>
          </a:xfrm>
          <a:prstGeom prst="wedgeRoundRectCallout">
            <a:avLst>
              <a:gd name="adj1" fmla="val -91223"/>
              <a:gd name="adj2" fmla="val -12517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Save the changes</a:t>
            </a:r>
          </a:p>
        </p:txBody>
      </p:sp>
    </p:spTree>
    <p:extLst>
      <p:ext uri="{BB962C8B-B14F-4D97-AF65-F5344CB8AC3E}">
        <p14:creationId xmlns:p14="http://schemas.microsoft.com/office/powerpoint/2010/main" val="10576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Behind the Page: Read</a:t>
            </a:r>
            <a:endParaRPr lang="en-US" dirty="0"/>
          </a:p>
        </p:txBody>
      </p:sp>
      <p:sp>
        <p:nvSpPr>
          <p:cNvPr id="3" name="Content Placeholder 2"/>
          <p:cNvSpPr>
            <a:spLocks noGrp="1"/>
          </p:cNvSpPr>
          <p:nvPr>
            <p:ph idx="1"/>
          </p:nvPr>
        </p:nvSpPr>
        <p:spPr>
          <a:xfrm>
            <a:off x="355087" y="1295400"/>
            <a:ext cx="8404865" cy="4800600"/>
          </a:xfrm>
        </p:spPr>
        <p:txBody>
          <a:bodyPr/>
          <a:lstStyle/>
          <a:p>
            <a:pPr marL="0" indent="0">
              <a:buNone/>
              <a:tabLst>
                <a:tab pos="463550" algn="l"/>
                <a:tab pos="914400" algn="l"/>
                <a:tab pos="1377950" algn="l"/>
              </a:tabLst>
            </a:pPr>
            <a:r>
              <a:rPr lang="en-US" sz="2000" dirty="0"/>
              <a:t> protected void </a:t>
            </a:r>
            <a:r>
              <a:rPr lang="en-US" sz="2000" dirty="0" err="1"/>
              <a:t>btn</a:t>
            </a:r>
            <a:r>
              <a:rPr lang="en-US" sz="2000" dirty="0" err="1">
                <a:solidFill>
                  <a:srgbClr val="0000FF"/>
                </a:solidFill>
              </a:rPr>
              <a:t>Read</a:t>
            </a:r>
            <a:r>
              <a:rPr lang="en-US" sz="2000" dirty="0" err="1"/>
              <a:t>_Click</a:t>
            </a:r>
            <a:r>
              <a:rPr lang="en-US" sz="2000" dirty="0"/>
              <a:t>(object sender, </a:t>
            </a:r>
            <a:r>
              <a:rPr lang="en-US" sz="2000" dirty="0" err="1"/>
              <a:t>EventArgs</a:t>
            </a:r>
            <a:r>
              <a:rPr lang="en-US" sz="2000" dirty="0"/>
              <a:t> e</a:t>
            </a:r>
            <a:r>
              <a:rPr lang="en-US" sz="2000" dirty="0" smtClean="0"/>
              <a:t>) </a:t>
            </a:r>
          </a:p>
          <a:p>
            <a:pPr marL="0" indent="0">
              <a:buNone/>
              <a:tabLst>
                <a:tab pos="463550" algn="l"/>
                <a:tab pos="914400" algn="l"/>
                <a:tab pos="1377950" algn="l"/>
              </a:tabLst>
            </a:pPr>
            <a:r>
              <a:rPr lang="en-US" sz="2000" dirty="0" smtClean="0"/>
              <a:t>{</a:t>
            </a:r>
            <a:endParaRPr lang="en-US" sz="2000" dirty="0"/>
          </a:p>
          <a:p>
            <a:pPr marL="0" indent="0">
              <a:buNone/>
              <a:tabLst>
                <a:tab pos="463550" algn="l"/>
                <a:tab pos="914400" algn="l"/>
                <a:tab pos="1377950" algn="l"/>
              </a:tabLst>
            </a:pPr>
            <a:r>
              <a:rPr lang="en-US" sz="2000" dirty="0"/>
              <a:t>        </a:t>
            </a:r>
            <a:r>
              <a:rPr lang="en-US" sz="2000" dirty="0" err="1"/>
              <a:t>System.Collections.Specialized.NameValueCollection</a:t>
            </a:r>
            <a:r>
              <a:rPr lang="en-US" sz="2000" dirty="0"/>
              <a:t> </a:t>
            </a:r>
            <a:r>
              <a:rPr lang="en-US" sz="2000" dirty="0" err="1"/>
              <a:t>myKeys</a:t>
            </a:r>
            <a:r>
              <a:rPr lang="en-US" sz="2000" dirty="0"/>
              <a:t> =</a:t>
            </a:r>
          </a:p>
          <a:p>
            <a:pPr marL="0" indent="0">
              <a:buNone/>
              <a:tabLst>
                <a:tab pos="463550" algn="l"/>
                <a:tab pos="914400" algn="l"/>
                <a:tab pos="1377950" algn="l"/>
              </a:tabLst>
            </a:pPr>
            <a:r>
              <a:rPr lang="en-US" sz="2000" dirty="0"/>
              <a:t>        </a:t>
            </a:r>
            <a:r>
              <a:rPr lang="en-US" sz="2000" dirty="0" smtClean="0"/>
              <a:t>	</a:t>
            </a:r>
            <a:r>
              <a:rPr lang="en-US" sz="2000" dirty="0" err="1" smtClean="0"/>
              <a:t>System.Web.Configuration.WebConfigurationManager.AppSettings</a:t>
            </a:r>
            <a:r>
              <a:rPr lang="en-US" sz="2000" dirty="0"/>
              <a:t>;</a:t>
            </a:r>
          </a:p>
          <a:p>
            <a:pPr marL="0" indent="0">
              <a:buNone/>
              <a:tabLst>
                <a:tab pos="463550" algn="l"/>
                <a:tab pos="914400" algn="l"/>
                <a:tab pos="1377950" algn="l"/>
              </a:tabLst>
            </a:pPr>
            <a:r>
              <a:rPr lang="en-US" sz="2000" dirty="0"/>
              <a:t>        </a:t>
            </a:r>
            <a:r>
              <a:rPr lang="en-US" sz="2000" dirty="0" err="1"/>
              <a:t>lblDisplay.Text</a:t>
            </a:r>
            <a:r>
              <a:rPr lang="en-US" sz="2000" dirty="0"/>
              <a:t> = "";</a:t>
            </a:r>
          </a:p>
          <a:p>
            <a:pPr marL="0" indent="0">
              <a:buNone/>
              <a:tabLst>
                <a:tab pos="463550" algn="l"/>
                <a:tab pos="914400" algn="l"/>
                <a:tab pos="1377950" algn="l"/>
              </a:tabLst>
            </a:pPr>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a:t>
            </a:r>
            <a:r>
              <a:rPr lang="en-US" sz="2000" dirty="0" err="1"/>
              <a:t>myKeys.Count</a:t>
            </a:r>
            <a:r>
              <a:rPr lang="en-US" sz="2000" dirty="0"/>
              <a:t>; </a:t>
            </a:r>
            <a:r>
              <a:rPr lang="en-US" sz="2000" dirty="0" err="1"/>
              <a:t>i</a:t>
            </a:r>
            <a:r>
              <a:rPr lang="en-US" sz="2000" dirty="0"/>
              <a:t>++)</a:t>
            </a:r>
          </a:p>
          <a:p>
            <a:pPr marL="0" indent="0">
              <a:buNone/>
              <a:tabLst>
                <a:tab pos="463550" algn="l"/>
                <a:tab pos="914400" algn="l"/>
                <a:tab pos="1377950" algn="l"/>
              </a:tabLst>
            </a:pPr>
            <a:r>
              <a:rPr lang="en-US" sz="2000" dirty="0"/>
              <a:t>        {</a:t>
            </a:r>
          </a:p>
          <a:p>
            <a:pPr marL="0" indent="0">
              <a:buNone/>
              <a:tabLst>
                <a:tab pos="463550" algn="l"/>
                <a:tab pos="914400" algn="l"/>
                <a:tab pos="1377950" algn="l"/>
              </a:tabLst>
            </a:pPr>
            <a:r>
              <a:rPr lang="en-US" sz="2000" dirty="0"/>
              <a:t>            string </a:t>
            </a:r>
            <a:r>
              <a:rPr lang="en-US" sz="2000" dirty="0" err="1"/>
              <a:t>appEntry</a:t>
            </a:r>
            <a:r>
              <a:rPr lang="en-US" sz="2000" dirty="0"/>
              <a:t> = </a:t>
            </a:r>
            <a:r>
              <a:rPr lang="en-US" sz="2000" dirty="0" err="1"/>
              <a:t>String.Format</a:t>
            </a:r>
            <a:r>
              <a:rPr lang="en-US" sz="2000" dirty="0" smtClean="0"/>
              <a:t>("Key {0}: </a:t>
            </a:r>
            <a:r>
              <a:rPr lang="en-US" sz="2000" dirty="0"/>
              <a:t>{1} Value: {2} &lt;</a:t>
            </a:r>
            <a:r>
              <a:rPr lang="en-US" sz="2000" dirty="0" err="1"/>
              <a:t>br</a:t>
            </a:r>
            <a:r>
              <a:rPr lang="en-US" sz="2000" dirty="0"/>
              <a:t>/&gt;",</a:t>
            </a:r>
          </a:p>
          <a:p>
            <a:pPr marL="0" indent="0">
              <a:buNone/>
              <a:tabLst>
                <a:tab pos="463550" algn="l"/>
                <a:tab pos="914400" algn="l"/>
                <a:tab pos="1377950" algn="l"/>
              </a:tabLst>
            </a:pPr>
            <a:r>
              <a:rPr lang="en-US" sz="2000" dirty="0"/>
              <a:t>                </a:t>
            </a:r>
            <a:r>
              <a:rPr lang="en-US" sz="2000" dirty="0" err="1"/>
              <a:t>i</a:t>
            </a:r>
            <a:r>
              <a:rPr lang="en-US" sz="2000" dirty="0"/>
              <a:t>, </a:t>
            </a:r>
            <a:r>
              <a:rPr lang="en-US" sz="2000" dirty="0" err="1"/>
              <a:t>myKeys.GetKey</a:t>
            </a:r>
            <a:r>
              <a:rPr lang="en-US" sz="2000" dirty="0"/>
              <a:t>(</a:t>
            </a:r>
            <a:r>
              <a:rPr lang="en-US" sz="2000" dirty="0" err="1"/>
              <a:t>i</a:t>
            </a:r>
            <a:r>
              <a:rPr lang="en-US" sz="2000" dirty="0"/>
              <a:t>), </a:t>
            </a:r>
            <a:r>
              <a:rPr lang="en-US" sz="2000" dirty="0" err="1"/>
              <a:t>myKeys</a:t>
            </a:r>
            <a:r>
              <a:rPr lang="en-US" sz="2000" dirty="0"/>
              <a:t>[</a:t>
            </a:r>
            <a:r>
              <a:rPr lang="en-US" sz="2000" dirty="0" err="1"/>
              <a:t>i</a:t>
            </a:r>
            <a:r>
              <a:rPr lang="en-US" sz="2000" dirty="0"/>
              <a:t>]);</a:t>
            </a:r>
          </a:p>
          <a:p>
            <a:pPr marL="0" indent="0">
              <a:buNone/>
              <a:tabLst>
                <a:tab pos="463550" algn="l"/>
                <a:tab pos="914400" algn="l"/>
                <a:tab pos="1377950" algn="l"/>
              </a:tabLst>
            </a:pPr>
            <a:r>
              <a:rPr lang="en-US" sz="2000" dirty="0"/>
              <a:t>            </a:t>
            </a:r>
            <a:r>
              <a:rPr lang="en-US" sz="2000" dirty="0" err="1"/>
              <a:t>lblDisplay.Text</a:t>
            </a:r>
            <a:r>
              <a:rPr lang="en-US" sz="2000" dirty="0"/>
              <a:t> += </a:t>
            </a:r>
            <a:r>
              <a:rPr lang="en-US" sz="2000" dirty="0" err="1"/>
              <a:t>appEntry</a:t>
            </a:r>
            <a:r>
              <a:rPr lang="en-US" sz="2000" dirty="0"/>
              <a:t>;</a:t>
            </a:r>
          </a:p>
          <a:p>
            <a:pPr marL="0" indent="0">
              <a:buNone/>
              <a:tabLst>
                <a:tab pos="463550" algn="l"/>
                <a:tab pos="914400" algn="l"/>
                <a:tab pos="1377950" algn="l"/>
              </a:tabLst>
            </a:pPr>
            <a:r>
              <a:rPr lang="en-US" sz="2000" dirty="0"/>
              <a:t>        }</a:t>
            </a:r>
          </a:p>
          <a:p>
            <a:pPr marL="0" indent="0">
              <a:buNone/>
              <a:tabLst>
                <a:tab pos="463550" algn="l"/>
                <a:tab pos="914400" algn="l"/>
                <a:tab pos="1377950" algn="l"/>
              </a:tabLst>
            </a:pPr>
            <a:r>
              <a:rPr lang="en-US" sz="2000" dirty="0"/>
              <a:t>    }</a:t>
            </a:r>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7</a:t>
            </a:fld>
            <a:endParaRPr lang="en-US"/>
          </a:p>
        </p:txBody>
      </p:sp>
      <p:sp>
        <p:nvSpPr>
          <p:cNvPr id="5" name="Rounded Rectangular Callout 4"/>
          <p:cNvSpPr/>
          <p:nvPr/>
        </p:nvSpPr>
        <p:spPr bwMode="auto">
          <a:xfrm>
            <a:off x="6797040" y="3048000"/>
            <a:ext cx="1981200" cy="685800"/>
          </a:xfrm>
          <a:prstGeom prst="wedgeRoundRectCallout">
            <a:avLst>
              <a:gd name="adj1" fmla="val -36833"/>
              <a:gd name="adj2" fmla="val -9216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Create an object</a:t>
            </a:r>
            <a:r>
              <a:rPr kumimoji="0" lang="en-US" sz="1800" b="0" i="0" u="none" strike="noStrike" cap="none" normalizeH="0" dirty="0" smtClean="0">
                <a:ln>
                  <a:noFill/>
                </a:ln>
                <a:solidFill>
                  <a:schemeClr val="tx1"/>
                </a:solidFill>
                <a:effectLst/>
                <a:latin typeface="Times New Roman" pitchFamily="18" charset="0"/>
              </a:rPr>
              <a:t> of </a:t>
            </a:r>
            <a:r>
              <a:rPr kumimoji="0" lang="en-US" sz="1800" b="0" i="0" u="none" strike="noStrike" cap="none" normalizeH="0" dirty="0" err="1" smtClean="0">
                <a:ln>
                  <a:noFill/>
                </a:ln>
                <a:solidFill>
                  <a:schemeClr val="tx1"/>
                </a:solidFill>
                <a:effectLst/>
                <a:latin typeface="Times New Roman" pitchFamily="18" charset="0"/>
              </a:rPr>
              <a:t>AppSettings</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6" name="Rounded Rectangular Callout 5"/>
          <p:cNvSpPr/>
          <p:nvPr/>
        </p:nvSpPr>
        <p:spPr bwMode="auto">
          <a:xfrm>
            <a:off x="5410200" y="4953000"/>
            <a:ext cx="2301240" cy="990600"/>
          </a:xfrm>
          <a:prstGeom prst="wedgeRoundRectCallout">
            <a:avLst>
              <a:gd name="adj1" fmla="val -56965"/>
              <a:gd name="adj2" fmla="val -95859"/>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rPr>
              <a:t>Formating</a:t>
            </a:r>
            <a:r>
              <a:rPr kumimoji="0" lang="en-US" sz="1800" b="0" i="0" u="none" strike="noStrike" cap="none" normalizeH="0" baseline="0" dirty="0" smtClean="0">
                <a:ln>
                  <a:noFill/>
                </a:ln>
                <a:solidFill>
                  <a:schemeClr val="tx1"/>
                </a:solidFill>
                <a:effectLst/>
                <a:latin typeface="Times New Roman" pitchFamily="18" charset="0"/>
              </a:rPr>
              <a:t> the </a:t>
            </a:r>
            <a:r>
              <a:rPr kumimoji="0" lang="en-US" sz="1800" b="0" i="0" u="none" strike="noStrike" cap="none" normalizeH="0" dirty="0" err="1" smtClean="0">
                <a:ln>
                  <a:noFill/>
                </a:ln>
                <a:solidFill>
                  <a:schemeClr val="tx1"/>
                </a:solidFill>
                <a:effectLst/>
                <a:latin typeface="Times New Roman" pitchFamily="18" charset="0"/>
              </a:rPr>
              <a:t>AppSettings</a:t>
            </a:r>
            <a:r>
              <a:rPr kumimoji="0" lang="en-US" sz="1800" b="0" i="0" u="none" strike="noStrike" cap="none" normalizeH="0" dirty="0" smtClean="0">
                <a:ln>
                  <a:noFill/>
                </a:ln>
                <a:solidFill>
                  <a:schemeClr val="tx1"/>
                </a:solidFill>
                <a:effectLst/>
                <a:latin typeface="Times New Roman" pitchFamily="18" charset="0"/>
              </a:rPr>
              <a:t> object for display</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2593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Behind the Page: Delete</a:t>
            </a:r>
            <a:endParaRPr lang="en-US" dirty="0"/>
          </a:p>
        </p:txBody>
      </p:sp>
      <p:sp>
        <p:nvSpPr>
          <p:cNvPr id="3" name="Content Placeholder 2"/>
          <p:cNvSpPr>
            <a:spLocks noGrp="1"/>
          </p:cNvSpPr>
          <p:nvPr>
            <p:ph idx="1"/>
          </p:nvPr>
        </p:nvSpPr>
        <p:spPr>
          <a:xfrm>
            <a:off x="76201" y="1295400"/>
            <a:ext cx="8991600" cy="5105400"/>
          </a:xfrm>
        </p:spPr>
        <p:txBody>
          <a:bodyPr/>
          <a:lstStyle/>
          <a:p>
            <a:pPr marL="0" indent="0">
              <a:buNone/>
              <a:tabLst>
                <a:tab pos="463550" algn="l"/>
                <a:tab pos="914400" algn="l"/>
                <a:tab pos="1377950" algn="l"/>
              </a:tabLst>
            </a:pPr>
            <a:r>
              <a:rPr lang="en-US" sz="2000" dirty="0"/>
              <a:t> protected void </a:t>
            </a:r>
            <a:r>
              <a:rPr lang="en-US" sz="2000" dirty="0" err="1" smtClean="0"/>
              <a:t>btn</a:t>
            </a:r>
            <a:r>
              <a:rPr lang="en-US" sz="2000" dirty="0" err="1" smtClean="0">
                <a:solidFill>
                  <a:srgbClr val="0000FF"/>
                </a:solidFill>
              </a:rPr>
              <a:t>Delete</a:t>
            </a:r>
            <a:r>
              <a:rPr lang="en-US" sz="2000" dirty="0" err="1" smtClean="0"/>
              <a:t>_Click</a:t>
            </a:r>
            <a:r>
              <a:rPr lang="en-US" sz="2000" dirty="0" smtClean="0"/>
              <a:t>(object </a:t>
            </a:r>
            <a:r>
              <a:rPr lang="en-US" sz="2000" dirty="0"/>
              <a:t>sender, </a:t>
            </a:r>
            <a:r>
              <a:rPr lang="en-US" sz="2000" dirty="0" err="1"/>
              <a:t>EventArgs</a:t>
            </a:r>
            <a:r>
              <a:rPr lang="en-US" sz="2000" dirty="0"/>
              <a:t> e)</a:t>
            </a:r>
          </a:p>
          <a:p>
            <a:pPr marL="0" indent="0">
              <a:buNone/>
              <a:tabLst>
                <a:tab pos="463550" algn="l"/>
                <a:tab pos="914400" algn="l"/>
                <a:tab pos="1377950" algn="l"/>
              </a:tabLst>
            </a:pPr>
            <a:r>
              <a:rPr lang="en-US" sz="2000" dirty="0"/>
              <a:t> </a:t>
            </a:r>
            <a:r>
              <a:rPr lang="en-US" sz="2000" dirty="0" smtClean="0"/>
              <a:t>{</a:t>
            </a:r>
            <a:endParaRPr lang="en-US" sz="2000" dirty="0"/>
          </a:p>
          <a:p>
            <a:pPr marL="0" indent="0">
              <a:buNone/>
              <a:tabLst>
                <a:tab pos="463550" algn="l"/>
                <a:tab pos="914400" algn="l"/>
                <a:tab pos="1377950" algn="l"/>
              </a:tabLst>
            </a:pPr>
            <a:r>
              <a:rPr lang="en-US" sz="2000" dirty="0"/>
              <a:t>        </a:t>
            </a:r>
            <a:r>
              <a:rPr lang="en-US" sz="2000" dirty="0" err="1"/>
              <a:t>XmlDocument</a:t>
            </a:r>
            <a:r>
              <a:rPr lang="en-US" sz="2000" dirty="0"/>
              <a:t> </a:t>
            </a:r>
            <a:r>
              <a:rPr lang="en-US" sz="2000" dirty="0" err="1" smtClean="0"/>
              <a:t>myCF</a:t>
            </a:r>
            <a:r>
              <a:rPr lang="en-US" sz="2000" dirty="0" smtClean="0"/>
              <a:t> </a:t>
            </a:r>
            <a:r>
              <a:rPr lang="en-US" sz="2000" dirty="0"/>
              <a:t>= new </a:t>
            </a:r>
            <a:r>
              <a:rPr lang="en-US" sz="2000" dirty="0" err="1"/>
              <a:t>XmlDocument</a:t>
            </a:r>
            <a:r>
              <a:rPr lang="en-US" sz="2000" dirty="0"/>
              <a:t>();</a:t>
            </a:r>
          </a:p>
          <a:p>
            <a:pPr marL="0" indent="0">
              <a:buNone/>
              <a:tabLst>
                <a:tab pos="463550" algn="l"/>
                <a:tab pos="914400" algn="l"/>
                <a:tab pos="1377950" algn="l"/>
              </a:tabLst>
            </a:pPr>
            <a:r>
              <a:rPr lang="en-US" sz="2000" dirty="0" smtClean="0"/>
              <a:t>	</a:t>
            </a:r>
            <a:r>
              <a:rPr lang="en-US" sz="2000" dirty="0" err="1" smtClean="0"/>
              <a:t>myCF.Load</a:t>
            </a:r>
            <a:r>
              <a:rPr lang="en-US" sz="2000" dirty="0" smtClean="0"/>
              <a:t>(</a:t>
            </a:r>
            <a:r>
              <a:rPr lang="en-US" sz="2000" dirty="0" err="1" smtClean="0"/>
              <a:t>AppDomain.CurrentDomain.SetupInformation.ConfigurationFile</a:t>
            </a:r>
            <a:r>
              <a:rPr lang="en-US" sz="2000" dirty="0" smtClean="0"/>
              <a:t>);</a:t>
            </a:r>
            <a:endParaRPr lang="en-US" sz="2000" dirty="0"/>
          </a:p>
          <a:p>
            <a:pPr marL="0" indent="0">
              <a:buNone/>
              <a:tabLst>
                <a:tab pos="463550" algn="l"/>
                <a:tab pos="914400" algn="l"/>
                <a:tab pos="1377950" algn="l"/>
              </a:tabLst>
            </a:pPr>
            <a:r>
              <a:rPr lang="en-US" sz="2000" dirty="0"/>
              <a:t>        </a:t>
            </a:r>
            <a:r>
              <a:rPr lang="en-US" sz="2000" dirty="0" err="1"/>
              <a:t>foreach</a:t>
            </a:r>
            <a:r>
              <a:rPr lang="en-US" sz="2000" dirty="0"/>
              <a:t> (</a:t>
            </a:r>
            <a:r>
              <a:rPr lang="en-US" sz="2000" dirty="0" err="1"/>
              <a:t>XmlElement</a:t>
            </a:r>
            <a:r>
              <a:rPr lang="en-US" sz="2000" dirty="0"/>
              <a:t> </a:t>
            </a:r>
            <a:r>
              <a:rPr lang="en-US" sz="2000" dirty="0" err="1" smtClean="0"/>
              <a:t>appElement</a:t>
            </a:r>
            <a:r>
              <a:rPr lang="en-US" sz="2000" dirty="0" smtClean="0"/>
              <a:t> </a:t>
            </a:r>
            <a:r>
              <a:rPr lang="en-US" sz="2000" dirty="0"/>
              <a:t>in </a:t>
            </a:r>
            <a:r>
              <a:rPr lang="en-US" sz="2000" dirty="0" err="1" smtClean="0"/>
              <a:t>myCF.DocumentElement</a:t>
            </a:r>
            <a:r>
              <a:rPr lang="en-US" sz="2000" dirty="0"/>
              <a:t>)</a:t>
            </a:r>
          </a:p>
          <a:p>
            <a:pPr marL="0" indent="0">
              <a:buNone/>
              <a:tabLst>
                <a:tab pos="463550" algn="l"/>
                <a:tab pos="914400" algn="l"/>
                <a:tab pos="1377950" algn="l"/>
              </a:tabLst>
            </a:pPr>
            <a:r>
              <a:rPr lang="en-US" sz="2000" dirty="0"/>
              <a:t>        {</a:t>
            </a:r>
          </a:p>
          <a:p>
            <a:pPr marL="0" indent="0">
              <a:buNone/>
              <a:tabLst>
                <a:tab pos="463550" algn="l"/>
                <a:tab pos="914400" algn="l"/>
                <a:tab pos="1377950" algn="l"/>
              </a:tabLst>
            </a:pPr>
            <a:r>
              <a:rPr lang="en-US" sz="2000" dirty="0"/>
              <a:t>            if </a:t>
            </a:r>
            <a:r>
              <a:rPr lang="en-US" sz="2000" dirty="0" smtClean="0"/>
              <a:t>(</a:t>
            </a:r>
            <a:r>
              <a:rPr lang="en-US" sz="2000" dirty="0" err="1"/>
              <a:t>appElement</a:t>
            </a:r>
            <a:r>
              <a:rPr lang="en-US" sz="2000" dirty="0" err="1" smtClean="0"/>
              <a:t>.Name.Equals</a:t>
            </a:r>
            <a:r>
              <a:rPr lang="en-US" sz="2000" dirty="0"/>
              <a:t>("</a:t>
            </a:r>
            <a:r>
              <a:rPr lang="en-US" sz="2000" dirty="0" err="1"/>
              <a:t>appSettings</a:t>
            </a:r>
            <a:r>
              <a:rPr lang="en-US" sz="2000" dirty="0"/>
              <a:t>"))</a:t>
            </a:r>
          </a:p>
          <a:p>
            <a:pPr marL="0" indent="0">
              <a:buNone/>
              <a:tabLst>
                <a:tab pos="463550" algn="l"/>
                <a:tab pos="914400" algn="l"/>
                <a:tab pos="1377950" algn="l"/>
              </a:tabLst>
            </a:pPr>
            <a:r>
              <a:rPr lang="en-US" sz="2000" dirty="0"/>
              <a:t>            {</a:t>
            </a:r>
          </a:p>
          <a:p>
            <a:pPr marL="0" indent="0">
              <a:buNone/>
              <a:tabLst>
                <a:tab pos="463550" algn="l"/>
                <a:tab pos="914400" algn="l"/>
                <a:tab pos="1377950" algn="l"/>
              </a:tabLst>
            </a:pPr>
            <a:r>
              <a:rPr lang="en-US" sz="2000" dirty="0"/>
              <a:t> </a:t>
            </a:r>
            <a:r>
              <a:rPr lang="en-US" sz="2000" dirty="0" smtClean="0"/>
              <a:t>			</a:t>
            </a:r>
            <a:r>
              <a:rPr lang="en-US" sz="2000" dirty="0" err="1" smtClean="0"/>
              <a:t>appElement.RemoveAll</a:t>
            </a:r>
            <a:r>
              <a:rPr lang="en-US" sz="2000" dirty="0"/>
              <a:t>();</a:t>
            </a:r>
          </a:p>
          <a:p>
            <a:pPr marL="0" indent="0">
              <a:buNone/>
              <a:tabLst>
                <a:tab pos="463550" algn="l"/>
                <a:tab pos="914400" algn="l"/>
                <a:tab pos="1377950" algn="l"/>
              </a:tabLst>
            </a:pPr>
            <a:r>
              <a:rPr lang="en-US" sz="2000" dirty="0" smtClean="0"/>
              <a:t>			</a:t>
            </a:r>
            <a:r>
              <a:rPr lang="en-US" sz="2000" dirty="0" err="1" smtClean="0"/>
              <a:t>lblDisplay.Text</a:t>
            </a:r>
            <a:r>
              <a:rPr lang="en-US" sz="2000" dirty="0" smtClean="0"/>
              <a:t> </a:t>
            </a:r>
            <a:r>
              <a:rPr lang="en-US" sz="2000" dirty="0"/>
              <a:t>= "All </a:t>
            </a:r>
            <a:r>
              <a:rPr lang="en-US" sz="2000" dirty="0" err="1"/>
              <a:t>AppSettings</a:t>
            </a:r>
            <a:r>
              <a:rPr lang="en-US" sz="2000" dirty="0"/>
              <a:t> elements are removed";</a:t>
            </a:r>
          </a:p>
          <a:p>
            <a:pPr marL="0" indent="0">
              <a:buNone/>
              <a:tabLst>
                <a:tab pos="463550" algn="l"/>
                <a:tab pos="914400" algn="l"/>
                <a:tab pos="1377950" algn="l"/>
              </a:tabLst>
            </a:pPr>
            <a:r>
              <a:rPr lang="en-US" sz="2000" dirty="0"/>
              <a:t>            }</a:t>
            </a:r>
          </a:p>
          <a:p>
            <a:pPr marL="0" indent="0">
              <a:buNone/>
              <a:tabLst>
                <a:tab pos="463550" algn="l"/>
                <a:tab pos="914400" algn="l"/>
                <a:tab pos="1377950" algn="l"/>
              </a:tabLst>
            </a:pPr>
            <a:r>
              <a:rPr lang="en-US" sz="2000" dirty="0"/>
              <a:t>        </a:t>
            </a:r>
            <a:r>
              <a:rPr lang="en-US" sz="2000" dirty="0" smtClean="0"/>
              <a:t>}</a:t>
            </a:r>
          </a:p>
          <a:p>
            <a:pPr marL="0" indent="0">
              <a:buNone/>
              <a:tabLst>
                <a:tab pos="463550" algn="l"/>
                <a:tab pos="914400" algn="l"/>
                <a:tab pos="1377950" algn="l"/>
              </a:tabLst>
            </a:pPr>
            <a:r>
              <a:rPr lang="en-US" sz="2000" dirty="0"/>
              <a:t>	 </a:t>
            </a:r>
            <a:r>
              <a:rPr lang="en-US" sz="2000" dirty="0" err="1" smtClean="0"/>
              <a:t>myCF.Save</a:t>
            </a:r>
            <a:r>
              <a:rPr lang="en-US" sz="2000" dirty="0" smtClean="0"/>
              <a:t>(</a:t>
            </a:r>
            <a:r>
              <a:rPr lang="en-US" sz="2000" dirty="0" err="1" smtClean="0"/>
              <a:t>AppDomain.CurrentDomain.SetupInformation.ConfigurationFile</a:t>
            </a:r>
            <a:r>
              <a:rPr lang="en-US" sz="2000" dirty="0"/>
              <a:t>);</a:t>
            </a:r>
            <a:endParaRPr lang="en-US" sz="2400" dirty="0"/>
          </a:p>
          <a:p>
            <a:pPr marL="0" indent="0">
              <a:buNone/>
              <a:tabLst>
                <a:tab pos="463550" algn="l"/>
                <a:tab pos="914400" algn="l"/>
                <a:tab pos="1377950" algn="l"/>
              </a:tabLst>
            </a:pPr>
            <a:r>
              <a:rPr lang="en-US" sz="2000" dirty="0"/>
              <a:t>    }</a:t>
            </a:r>
          </a:p>
        </p:txBody>
      </p:sp>
      <p:sp>
        <p:nvSpPr>
          <p:cNvPr id="4" name="Slide Number Placeholder 3"/>
          <p:cNvSpPr>
            <a:spLocks noGrp="1"/>
          </p:cNvSpPr>
          <p:nvPr>
            <p:ph type="sldNum" sz="quarter" idx="12"/>
          </p:nvPr>
        </p:nvSpPr>
        <p:spPr/>
        <p:txBody>
          <a:bodyPr/>
          <a:lstStyle/>
          <a:p>
            <a:pPr>
              <a:defRPr/>
            </a:pPr>
            <a:fld id="{93AA3B0D-D213-4E94-B0FF-AD7E05C3B06D}" type="slidenum">
              <a:rPr lang="en-US" smtClean="0"/>
              <a:pPr>
                <a:defRPr/>
              </a:pPr>
              <a:t>8</a:t>
            </a:fld>
            <a:endParaRPr lang="en-US"/>
          </a:p>
        </p:txBody>
      </p:sp>
      <p:sp>
        <p:nvSpPr>
          <p:cNvPr id="5" name="Rounded Rectangular Callout 4"/>
          <p:cNvSpPr/>
          <p:nvPr/>
        </p:nvSpPr>
        <p:spPr bwMode="auto">
          <a:xfrm>
            <a:off x="6888480" y="1524000"/>
            <a:ext cx="2142744" cy="685800"/>
          </a:xfrm>
          <a:prstGeom prst="wedgeRoundRectCallout">
            <a:avLst>
              <a:gd name="adj1" fmla="val -111940"/>
              <a:gd name="adj2" fmla="val 5716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Use </a:t>
            </a:r>
            <a:r>
              <a:rPr kumimoji="0" lang="en-US" sz="1800" b="0" i="0" u="none" strike="noStrike" cap="none" normalizeH="0" baseline="0" dirty="0" err="1" smtClean="0">
                <a:ln>
                  <a:noFill/>
                </a:ln>
                <a:solidFill>
                  <a:schemeClr val="tx1"/>
                </a:solidFill>
                <a:effectLst/>
                <a:latin typeface="Times New Roman" pitchFamily="18" charset="0"/>
              </a:rPr>
              <a:t>XmlDocument</a:t>
            </a:r>
            <a:r>
              <a:rPr kumimoji="0" lang="en-US" sz="1800" b="0" i="0" u="none" strike="noStrike" cap="none" normalizeH="0" baseline="0" dirty="0" smtClean="0">
                <a:ln>
                  <a:noFill/>
                </a:ln>
                <a:solidFill>
                  <a:schemeClr val="tx1"/>
                </a:solidFill>
                <a:effectLst/>
                <a:latin typeface="Times New Roman" pitchFamily="18" charset="0"/>
              </a:rPr>
              <a:t> class</a:t>
            </a:r>
          </a:p>
        </p:txBody>
      </p:sp>
      <p:sp>
        <p:nvSpPr>
          <p:cNvPr id="6" name="Rounded Rectangular Callout 5"/>
          <p:cNvSpPr/>
          <p:nvPr/>
        </p:nvSpPr>
        <p:spPr bwMode="auto">
          <a:xfrm>
            <a:off x="6550152" y="3200400"/>
            <a:ext cx="2142744" cy="685800"/>
          </a:xfrm>
          <a:prstGeom prst="wedgeRoundRectCallout">
            <a:avLst>
              <a:gd name="adj1" fmla="val -99991"/>
              <a:gd name="adj2" fmla="val 1805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Find </a:t>
            </a:r>
            <a:r>
              <a:rPr kumimoji="0" lang="en-US" sz="1800" b="0" i="0" u="none" strike="noStrike" cap="none" normalizeH="0" baseline="0" dirty="0" err="1" smtClean="0">
                <a:ln>
                  <a:noFill/>
                </a:ln>
                <a:solidFill>
                  <a:schemeClr val="tx1"/>
                </a:solidFill>
                <a:effectLst/>
                <a:latin typeface="Times New Roman" pitchFamily="18" charset="0"/>
              </a:rPr>
              <a:t>appSettings</a:t>
            </a:r>
            <a:r>
              <a:rPr kumimoji="0" lang="en-US" sz="1800" b="0" i="0" u="none" strike="noStrike" cap="none" normalizeH="0" baseline="0" dirty="0" smtClean="0">
                <a:ln>
                  <a:noFill/>
                </a:ln>
                <a:solidFill>
                  <a:schemeClr val="tx1"/>
                </a:solidFill>
                <a:effectLst/>
                <a:latin typeface="Times New Roman" pitchFamily="18" charset="0"/>
              </a:rPr>
              <a:t> element</a:t>
            </a:r>
          </a:p>
        </p:txBody>
      </p:sp>
      <p:sp>
        <p:nvSpPr>
          <p:cNvPr id="7" name="Rounded Rectangular Callout 6"/>
          <p:cNvSpPr/>
          <p:nvPr/>
        </p:nvSpPr>
        <p:spPr bwMode="auto">
          <a:xfrm>
            <a:off x="4843272" y="3947160"/>
            <a:ext cx="1676400" cy="685800"/>
          </a:xfrm>
          <a:prstGeom prst="wedgeRoundRectCallout">
            <a:avLst>
              <a:gd name="adj1" fmla="val -83991"/>
              <a:gd name="adj2" fmla="val 23388"/>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Remove all child</a:t>
            </a:r>
            <a:r>
              <a:rPr kumimoji="0" lang="en-US" sz="1800" b="0" i="0" u="none" strike="noStrike" cap="none" normalizeH="0" dirty="0" smtClean="0">
                <a:ln>
                  <a:noFill/>
                </a:ln>
                <a:solidFill>
                  <a:schemeClr val="tx1"/>
                </a:solidFill>
                <a:effectLst/>
                <a:latin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rPr>
              <a:t>elements</a:t>
            </a:r>
          </a:p>
        </p:txBody>
      </p:sp>
      <p:sp>
        <p:nvSpPr>
          <p:cNvPr id="8" name="Rounded Rectangular Callout 7"/>
          <p:cNvSpPr/>
          <p:nvPr/>
        </p:nvSpPr>
        <p:spPr bwMode="auto">
          <a:xfrm>
            <a:off x="2667000" y="6175248"/>
            <a:ext cx="1600200" cy="533400"/>
          </a:xfrm>
          <a:prstGeom prst="wedgeRoundRectCallout">
            <a:avLst>
              <a:gd name="adj1" fmla="val -116718"/>
              <a:gd name="adj2" fmla="val -67279"/>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Save the file</a:t>
            </a:r>
          </a:p>
        </p:txBody>
      </p:sp>
    </p:spTree>
    <p:extLst>
      <p:ext uri="{BB962C8B-B14F-4D97-AF65-F5344CB8AC3E}">
        <p14:creationId xmlns:p14="http://schemas.microsoft.com/office/powerpoint/2010/main" val="193347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Policy-Based Computing</a:t>
            </a:r>
          </a:p>
        </p:txBody>
      </p:sp>
      <p:sp>
        <p:nvSpPr>
          <p:cNvPr id="9219" name="Content Placeholder 2"/>
          <p:cNvSpPr>
            <a:spLocks noGrp="1"/>
          </p:cNvSpPr>
          <p:nvPr>
            <p:ph idx="1"/>
          </p:nvPr>
        </p:nvSpPr>
        <p:spPr>
          <a:xfrm>
            <a:off x="304800" y="1219200"/>
            <a:ext cx="8650288" cy="5181600"/>
          </a:xfrm>
        </p:spPr>
        <p:txBody>
          <a:bodyPr/>
          <a:lstStyle/>
          <a:p>
            <a:r>
              <a:rPr lang="en-US" sz="2400" b="1" dirty="0" smtClean="0">
                <a:solidFill>
                  <a:srgbClr val="0066FF"/>
                </a:solidFill>
              </a:rPr>
              <a:t>Policy-based computing</a:t>
            </a:r>
            <a:r>
              <a:rPr lang="en-US" sz="2400" dirty="0" smtClean="0"/>
              <a:t> refers to a software development model that incorporates a set of decision-making parameters into a </a:t>
            </a:r>
            <a:r>
              <a:rPr lang="en-US" sz="2400" dirty="0" smtClean="0">
                <a:solidFill>
                  <a:srgbClr val="C00000"/>
                </a:solidFill>
              </a:rPr>
              <a:t>separate</a:t>
            </a:r>
            <a:r>
              <a:rPr lang="en-US" sz="2400" dirty="0" smtClean="0"/>
              <a:t> management component </a:t>
            </a:r>
            <a:r>
              <a:rPr lang="en-US" sz="2400" dirty="0" smtClean="0"/>
              <a:t>(called </a:t>
            </a:r>
            <a:r>
              <a:rPr lang="en-US" sz="2400" i="1" dirty="0" smtClean="0"/>
              <a:t>policy </a:t>
            </a:r>
            <a:r>
              <a:rPr lang="en-US" sz="2400" i="1" dirty="0" smtClean="0"/>
              <a:t>data store </a:t>
            </a:r>
            <a:r>
              <a:rPr lang="en-US" sz="2400" dirty="0" smtClean="0"/>
              <a:t>or</a:t>
            </a:r>
            <a:r>
              <a:rPr lang="en-US" sz="2400" i="1" dirty="0" smtClean="0"/>
              <a:t> policy-base</a:t>
            </a:r>
            <a:r>
              <a:rPr lang="en-US" sz="2400" dirty="0" smtClean="0"/>
              <a:t>) in order to simplify and automate the administration of computer systems;</a:t>
            </a:r>
          </a:p>
          <a:p>
            <a:r>
              <a:rPr lang="en-US" sz="2400" b="1" dirty="0" smtClean="0">
                <a:solidFill>
                  <a:srgbClr val="0066FF"/>
                </a:solidFill>
              </a:rPr>
              <a:t>Policies</a:t>
            </a:r>
            <a:r>
              <a:rPr lang="en-US" sz="2400" dirty="0" smtClean="0"/>
              <a:t> are items returned from a </a:t>
            </a:r>
            <a:r>
              <a:rPr lang="en-US" sz="2400" i="1" dirty="0" smtClean="0"/>
              <a:t>policy data store</a:t>
            </a:r>
            <a:r>
              <a:rPr lang="en-US" sz="2400" dirty="0" smtClean="0"/>
              <a:t> and used at runtime by application software. Examples of policies:</a:t>
            </a:r>
          </a:p>
          <a:p>
            <a:pPr lvl="1"/>
            <a:r>
              <a:rPr lang="en-US" sz="2400" dirty="0" smtClean="0"/>
              <a:t>Password must use between </a:t>
            </a:r>
            <a:r>
              <a:rPr lang="en-US" sz="2400" dirty="0" smtClean="0">
                <a:solidFill>
                  <a:srgbClr val="C00000"/>
                </a:solidFill>
              </a:rPr>
              <a:t>8</a:t>
            </a:r>
            <a:r>
              <a:rPr lang="en-US" sz="2400" dirty="0" smtClean="0"/>
              <a:t> and </a:t>
            </a:r>
            <a:r>
              <a:rPr lang="en-US" sz="2400" dirty="0">
                <a:solidFill>
                  <a:srgbClr val="C00000"/>
                </a:solidFill>
              </a:rPr>
              <a:t>12</a:t>
            </a:r>
            <a:r>
              <a:rPr lang="en-US" sz="2400" dirty="0" smtClean="0"/>
              <a:t> characters AND a mix of </a:t>
            </a:r>
            <a:r>
              <a:rPr lang="en-US" sz="2400" dirty="0" smtClean="0">
                <a:solidFill>
                  <a:srgbClr val="C00000"/>
                </a:solidFill>
              </a:rPr>
              <a:t>letters</a:t>
            </a:r>
            <a:r>
              <a:rPr lang="en-US" sz="2400" dirty="0" smtClean="0"/>
              <a:t> and </a:t>
            </a:r>
            <a:r>
              <a:rPr lang="en-US" sz="2400" dirty="0" smtClean="0">
                <a:solidFill>
                  <a:srgbClr val="C00000"/>
                </a:solidFill>
              </a:rPr>
              <a:t>digits</a:t>
            </a:r>
            <a:r>
              <a:rPr lang="en-US" sz="2400" dirty="0" smtClean="0"/>
              <a:t>.</a:t>
            </a:r>
          </a:p>
          <a:p>
            <a:pPr lvl="1"/>
            <a:r>
              <a:rPr lang="en-US" sz="2400" dirty="0" smtClean="0"/>
              <a:t>Door unlock at </a:t>
            </a:r>
            <a:r>
              <a:rPr lang="en-US" sz="2400" dirty="0" smtClean="0">
                <a:solidFill>
                  <a:srgbClr val="C00000"/>
                </a:solidFill>
              </a:rPr>
              <a:t>7am</a:t>
            </a:r>
            <a:r>
              <a:rPr lang="en-US" sz="2400" dirty="0" smtClean="0"/>
              <a:t> and lock at </a:t>
            </a:r>
            <a:r>
              <a:rPr lang="en-US" sz="2400" dirty="0" smtClean="0">
                <a:solidFill>
                  <a:srgbClr val="C00000"/>
                </a:solidFill>
              </a:rPr>
              <a:t>6pm</a:t>
            </a:r>
          </a:p>
          <a:p>
            <a:r>
              <a:rPr lang="en-US" sz="2400" dirty="0" smtClean="0"/>
              <a:t>Instead of hard coding the specific parameter values into the program, the values are stored in policy data store, which can be modified while the processing program is running.</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C84CF2C-C13D-44F9-A1F9-7DA2F2741727}" type="slidenum">
              <a:rPr lang="en-US" b="0" smtClean="0">
                <a:solidFill>
                  <a:schemeClr val="tx2"/>
                </a:solidFill>
              </a:rPr>
              <a:pPr/>
              <a:t>9</a:t>
            </a:fld>
            <a:endParaRPr lang="en-US" b="0" smtClean="0">
              <a:solidFill>
                <a:schemeClr val="tx2"/>
              </a:solidFill>
            </a:endParaRPr>
          </a:p>
        </p:txBody>
      </p:sp>
    </p:spTree>
    <p:extLst>
      <p:ext uri="{BB962C8B-B14F-4D97-AF65-F5344CB8AC3E}">
        <p14:creationId xmlns:p14="http://schemas.microsoft.com/office/powerpoint/2010/main" val="985929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17497</TotalTime>
  <Words>2096</Words>
  <Application>Microsoft Office PowerPoint</Application>
  <PresentationFormat>On-screen Show (4:3)</PresentationFormat>
  <Paragraphs>656</Paragraphs>
  <Slides>48</Slides>
  <Notes>35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Blends</vt:lpstr>
      <vt:lpstr>ASP.Net Application and Its Components</vt:lpstr>
      <vt:lpstr>Web.config File</vt:lpstr>
      <vt:lpstr>Web.config File</vt:lpstr>
      <vt:lpstr>Web.config File</vt:lpstr>
      <vt:lpstr>Reading &amp; Writing AppSettings in Program</vt:lpstr>
      <vt:lpstr>Code Behind the Page: Write</vt:lpstr>
      <vt:lpstr>Code Behind the Page: Read</vt:lpstr>
      <vt:lpstr>Code Behind the Page: Delete</vt:lpstr>
      <vt:lpstr>Policy-Based Computing</vt:lpstr>
      <vt:lpstr>Using &lt;appSettings&gt; vs. Hard Coding</vt:lpstr>
      <vt:lpstr>Example: Store Custom Setting in &lt;AppSetting&gt;</vt:lpstr>
      <vt:lpstr>Using &lt;appSettings&gt; instead of Hard Coding</vt:lpstr>
      <vt:lpstr>&lt;system.web&gt; Element </vt:lpstr>
      <vt:lpstr>&lt;system.web&gt; Element -- continued</vt:lpstr>
      <vt:lpstr>Example of &lt;system.web&gt; Element</vt:lpstr>
      <vt:lpstr>Example of &lt;system.web&gt; Element</vt:lpstr>
      <vt:lpstr>Debugging Information in Web.config File</vt:lpstr>
      <vt:lpstr>Web Configuration File  Inheritance</vt:lpstr>
      <vt:lpstr>Using ASP.Net Website Admin Tool</vt:lpstr>
      <vt:lpstr>Outline: Structure of ASP.Net Application</vt:lpstr>
      <vt:lpstr>Global.asax File</vt:lpstr>
      <vt:lpstr>@ Application Directives in Global.asax</vt:lpstr>
      <vt:lpstr>@ Application Directives in Global.asax</vt:lpstr>
      <vt:lpstr>Global Event Handlers in Global.asax</vt:lpstr>
      <vt:lpstr>Additional Application Events </vt:lpstr>
      <vt:lpstr>Per Request Event Handlers</vt:lpstr>
      <vt:lpstr>Global Object / Variable in Global.asax</vt:lpstr>
      <vt:lpstr>Global Object / Variable</vt:lpstr>
      <vt:lpstr>Files in an ASP.Net Web Application</vt:lpstr>
      <vt:lpstr>Creating DLL Components</vt:lpstr>
      <vt:lpstr>Creating a Class Library Project</vt:lpstr>
      <vt:lpstr>Add the DLL File into your Web Project</vt:lpstr>
      <vt:lpstr>Create myLibrary in Class Library Project</vt:lpstr>
      <vt:lpstr>Use the Functions in myLibrary</vt:lpstr>
      <vt:lpstr>Wrapping Legacy Software into Web Service</vt:lpstr>
      <vt:lpstr>Chapter 5 Outline: Application Building</vt:lpstr>
      <vt:lpstr>Cookies: Storage on Client Computer</vt:lpstr>
      <vt:lpstr>Configure Your Browser to Enable Cookies</vt:lpstr>
      <vt:lpstr>Testing a Website with cookies:  (1) Enter data (2) Close Browser (3) Reopen</vt:lpstr>
      <vt:lpstr>Page Design</vt:lpstr>
      <vt:lpstr>Code Saving and Retrieving Cookies</vt:lpstr>
      <vt:lpstr>Code Saving and Retrieving Cookies</vt:lpstr>
      <vt:lpstr>Application of cookies in Login</vt:lpstr>
      <vt:lpstr>Code behind the Login Button</vt:lpstr>
      <vt:lpstr>FormsAuthentication.RedirectFromLoginPage</vt:lpstr>
      <vt:lpstr>Are Cookies Browser Dependent?</vt:lpstr>
      <vt:lpstr>Are Cookies Secure?</vt:lpstr>
      <vt:lpstr>Outline: Structure of ASP.Net Application</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1336</cp:revision>
  <dcterms:created xsi:type="dcterms:W3CDTF">2005-09-17T18:09:54Z</dcterms:created>
  <dcterms:modified xsi:type="dcterms:W3CDTF">2014-11-04T15:06:46Z</dcterms:modified>
</cp:coreProperties>
</file>