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45"/>
  </p:notesMasterIdLst>
  <p:handoutMasterIdLst>
    <p:handoutMasterId r:id="rId46"/>
  </p:handoutMasterIdLst>
  <p:sldIdLst>
    <p:sldId id="644" r:id="rId2"/>
    <p:sldId id="789" r:id="rId3"/>
    <p:sldId id="719" r:id="rId4"/>
    <p:sldId id="720" r:id="rId5"/>
    <p:sldId id="721" r:id="rId6"/>
    <p:sldId id="722" r:id="rId7"/>
    <p:sldId id="723" r:id="rId8"/>
    <p:sldId id="825" r:id="rId9"/>
    <p:sldId id="724" r:id="rId10"/>
    <p:sldId id="715" r:id="rId11"/>
    <p:sldId id="706" r:id="rId12"/>
    <p:sldId id="827" r:id="rId13"/>
    <p:sldId id="828" r:id="rId14"/>
    <p:sldId id="707" r:id="rId15"/>
    <p:sldId id="742" r:id="rId16"/>
    <p:sldId id="709" r:id="rId17"/>
    <p:sldId id="710" r:id="rId18"/>
    <p:sldId id="711" r:id="rId19"/>
    <p:sldId id="712" r:id="rId20"/>
    <p:sldId id="713" r:id="rId21"/>
    <p:sldId id="714" r:id="rId22"/>
    <p:sldId id="740" r:id="rId23"/>
    <p:sldId id="741" r:id="rId24"/>
    <p:sldId id="790" r:id="rId25"/>
    <p:sldId id="791" r:id="rId26"/>
    <p:sldId id="792" r:id="rId27"/>
    <p:sldId id="806" r:id="rId28"/>
    <p:sldId id="839" r:id="rId29"/>
    <p:sldId id="807" r:id="rId30"/>
    <p:sldId id="808" r:id="rId31"/>
    <p:sldId id="809" r:id="rId32"/>
    <p:sldId id="810" r:id="rId33"/>
    <p:sldId id="811" r:id="rId34"/>
    <p:sldId id="812" r:id="rId35"/>
    <p:sldId id="830" r:id="rId36"/>
    <p:sldId id="831" r:id="rId37"/>
    <p:sldId id="832" r:id="rId38"/>
    <p:sldId id="833" r:id="rId39"/>
    <p:sldId id="834" r:id="rId40"/>
    <p:sldId id="835" r:id="rId41"/>
    <p:sldId id="836" r:id="rId42"/>
    <p:sldId id="837" r:id="rId43"/>
    <p:sldId id="838" r:id="rId44"/>
  </p:sldIdLst>
  <p:sldSz cx="9144000" cy="6858000" type="screen4x3"/>
  <p:notesSz cx="7315200" cy="9601200"/>
  <p:defaultTextStyle>
    <a:defPPr>
      <a:defRPr lang="en-US"/>
    </a:defPPr>
    <a:lvl1pPr algn="l" rtl="0" eaLnBrk="0" fontAlgn="base" hangingPunct="0">
      <a:spcBef>
        <a:spcPct val="0"/>
      </a:spcBef>
      <a:spcAft>
        <a:spcPct val="0"/>
      </a:spcAft>
      <a:defRPr b="1"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b="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b="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b="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b="1" kern="1200">
        <a:solidFill>
          <a:schemeClr val="tx1"/>
        </a:solidFill>
        <a:latin typeface="Times New Roman" pitchFamily="18" charset="0"/>
        <a:ea typeface="+mn-ea"/>
        <a:cs typeface="+mn-cs"/>
      </a:defRPr>
    </a:lvl5pPr>
    <a:lvl6pPr marL="2286000" algn="l" defTabSz="914400" rtl="0" eaLnBrk="1" latinLnBrk="0" hangingPunct="1">
      <a:defRPr b="1" kern="1200">
        <a:solidFill>
          <a:schemeClr val="tx1"/>
        </a:solidFill>
        <a:latin typeface="Times New Roman" pitchFamily="18" charset="0"/>
        <a:ea typeface="+mn-ea"/>
        <a:cs typeface="+mn-cs"/>
      </a:defRPr>
    </a:lvl6pPr>
    <a:lvl7pPr marL="2743200" algn="l" defTabSz="914400" rtl="0" eaLnBrk="1" latinLnBrk="0" hangingPunct="1">
      <a:defRPr b="1" kern="1200">
        <a:solidFill>
          <a:schemeClr val="tx1"/>
        </a:solidFill>
        <a:latin typeface="Times New Roman" pitchFamily="18" charset="0"/>
        <a:ea typeface="+mn-ea"/>
        <a:cs typeface="+mn-cs"/>
      </a:defRPr>
    </a:lvl7pPr>
    <a:lvl8pPr marL="3200400" algn="l" defTabSz="914400" rtl="0" eaLnBrk="1" latinLnBrk="0" hangingPunct="1">
      <a:defRPr b="1" kern="1200">
        <a:solidFill>
          <a:schemeClr val="tx1"/>
        </a:solidFill>
        <a:latin typeface="Times New Roman" pitchFamily="18" charset="0"/>
        <a:ea typeface="+mn-ea"/>
        <a:cs typeface="+mn-cs"/>
      </a:defRPr>
    </a:lvl8pPr>
    <a:lvl9pPr marL="3657600" algn="l" defTabSz="914400" rtl="0" eaLnBrk="1" latinLnBrk="0" hangingPunct="1">
      <a:defRPr b="1"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4224">
          <p15:clr>
            <a:srgbClr val="A4A3A4"/>
          </p15:clr>
        </p15:guide>
        <p15:guide id="2" pos="566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CC"/>
    <a:srgbClr val="C5F3EF"/>
    <a:srgbClr val="66CCFF"/>
    <a:srgbClr val="AFEFE9"/>
    <a:srgbClr val="ACDEDC"/>
    <a:srgbClr val="A4D9E6"/>
    <a:srgbClr val="B3EF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32" autoAdjust="0"/>
    <p:restoredTop sz="86441" autoAdjust="0"/>
  </p:normalViewPr>
  <p:slideViewPr>
    <p:cSldViewPr snapToObjects="1">
      <p:cViewPr varScale="1">
        <p:scale>
          <a:sx n="88" d="100"/>
          <a:sy n="88" d="100"/>
        </p:scale>
        <p:origin x="492" y="84"/>
      </p:cViewPr>
      <p:guideLst>
        <p:guide orient="horz" pos="4224"/>
        <p:guide pos="5664"/>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00" d="100"/>
        <a:sy n="100" d="100"/>
      </p:scale>
      <p:origin x="0" y="973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1" Type="http://schemas.openxmlformats.org/officeDocument/2006/relationships/slide" Target="slides/slide6.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389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442" tIns="48221" rIns="96442" bIns="48221" numCol="1" anchor="t" anchorCtr="0" compatLnSpc="1">
            <a:prstTxWarp prst="textNoShape">
              <a:avLst/>
            </a:prstTxWarp>
          </a:bodyPr>
          <a:lstStyle>
            <a:lvl1pPr defTabSz="965200" eaLnBrk="1" hangingPunct="1">
              <a:defRPr sz="1300" b="0">
                <a:latin typeface="Arial" pitchFamily="34" charset="0"/>
              </a:defRPr>
            </a:lvl1pPr>
          </a:lstStyle>
          <a:p>
            <a:pPr>
              <a:defRPr/>
            </a:pPr>
            <a:endParaRPr lang="en-US"/>
          </a:p>
        </p:txBody>
      </p:sp>
      <p:sp>
        <p:nvSpPr>
          <p:cNvPr id="293891"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442" tIns="48221" rIns="96442" bIns="48221" numCol="1" anchor="t" anchorCtr="0" compatLnSpc="1">
            <a:prstTxWarp prst="textNoShape">
              <a:avLst/>
            </a:prstTxWarp>
          </a:bodyPr>
          <a:lstStyle>
            <a:lvl1pPr algn="r" defTabSz="965200" eaLnBrk="1" hangingPunct="1">
              <a:defRPr sz="1300" b="0">
                <a:latin typeface="Arial" pitchFamily="34" charset="0"/>
              </a:defRPr>
            </a:lvl1pPr>
          </a:lstStyle>
          <a:p>
            <a:pPr>
              <a:defRPr/>
            </a:pPr>
            <a:endParaRPr lang="en-US"/>
          </a:p>
        </p:txBody>
      </p:sp>
      <p:sp>
        <p:nvSpPr>
          <p:cNvPr id="293892"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442" tIns="48221" rIns="96442" bIns="48221" numCol="1" anchor="b" anchorCtr="0" compatLnSpc="1">
            <a:prstTxWarp prst="textNoShape">
              <a:avLst/>
            </a:prstTxWarp>
          </a:bodyPr>
          <a:lstStyle>
            <a:lvl1pPr defTabSz="965200" eaLnBrk="1" hangingPunct="1">
              <a:defRPr sz="1300" b="0">
                <a:latin typeface="Arial" pitchFamily="34" charset="0"/>
              </a:defRPr>
            </a:lvl1pPr>
          </a:lstStyle>
          <a:p>
            <a:pPr>
              <a:defRPr/>
            </a:pPr>
            <a:endParaRPr lang="en-US"/>
          </a:p>
        </p:txBody>
      </p:sp>
      <p:sp>
        <p:nvSpPr>
          <p:cNvPr id="293893"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442" tIns="48221" rIns="96442" bIns="48221" numCol="1" anchor="b" anchorCtr="0" compatLnSpc="1">
            <a:prstTxWarp prst="textNoShape">
              <a:avLst/>
            </a:prstTxWarp>
          </a:bodyPr>
          <a:lstStyle>
            <a:lvl1pPr algn="r" defTabSz="965200" eaLnBrk="1" hangingPunct="1">
              <a:defRPr sz="1300" b="0">
                <a:latin typeface="Arial" pitchFamily="34" charset="0"/>
              </a:defRPr>
            </a:lvl1pPr>
          </a:lstStyle>
          <a:p>
            <a:pPr>
              <a:defRPr/>
            </a:pPr>
            <a:fld id="{691F3ED4-39C6-474B-A752-91A0B6B2AD60}" type="slidenum">
              <a:rPr lang="en-US"/>
              <a:pPr>
                <a:defRPr/>
              </a:pPr>
              <a:t>‹#›</a:t>
            </a:fld>
            <a:endParaRPr lang="en-US"/>
          </a:p>
        </p:txBody>
      </p:sp>
    </p:spTree>
    <p:extLst>
      <p:ext uri="{BB962C8B-B14F-4D97-AF65-F5344CB8AC3E}">
        <p14:creationId xmlns:p14="http://schemas.microsoft.com/office/powerpoint/2010/main" val="27839091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442" tIns="48221" rIns="96442" bIns="48221" numCol="1" anchor="t" anchorCtr="0" compatLnSpc="1">
            <a:prstTxWarp prst="textNoShape">
              <a:avLst/>
            </a:prstTxWarp>
          </a:bodyPr>
          <a:lstStyle>
            <a:lvl1pPr defTabSz="965200" eaLnBrk="1" hangingPunct="1">
              <a:defRPr sz="1300" b="0">
                <a:latin typeface="Arial" pitchFamily="34" charset="0"/>
              </a:defRPr>
            </a:lvl1pPr>
          </a:lstStyle>
          <a:p>
            <a:pPr>
              <a:defRPr/>
            </a:pPr>
            <a:endParaRPr lang="en-US"/>
          </a:p>
        </p:txBody>
      </p:sp>
      <p:sp>
        <p:nvSpPr>
          <p:cNvPr id="20483"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442" tIns="48221" rIns="96442" bIns="48221" numCol="1" anchor="t" anchorCtr="0" compatLnSpc="1">
            <a:prstTxWarp prst="textNoShape">
              <a:avLst/>
            </a:prstTxWarp>
          </a:bodyPr>
          <a:lstStyle>
            <a:lvl1pPr algn="r" defTabSz="965200" eaLnBrk="1" hangingPunct="1">
              <a:defRPr sz="1300" b="0">
                <a:latin typeface="Arial" pitchFamily="34" charset="0"/>
              </a:defRPr>
            </a:lvl1pPr>
          </a:lstStyle>
          <a:p>
            <a:pPr>
              <a:defRPr/>
            </a:pPr>
            <a:endParaRPr lang="en-US"/>
          </a:p>
        </p:txBody>
      </p:sp>
      <p:sp>
        <p:nvSpPr>
          <p:cNvPr id="55300" name="Rectangle 4"/>
          <p:cNvSpPr>
            <a:spLocks noGrp="1" noRot="1" noChangeAspect="1" noChangeArrowheads="1" noTextEdit="1"/>
          </p:cNvSpPr>
          <p:nvPr>
            <p:ph type="sldImg" idx="2"/>
          </p:nvPr>
        </p:nvSpPr>
        <p:spPr bwMode="auto">
          <a:xfrm>
            <a:off x="1258888" y="720725"/>
            <a:ext cx="4799012" cy="35988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5"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442" tIns="48221" rIns="96442" bIns="4822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486"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442" tIns="48221" rIns="96442" bIns="48221" numCol="1" anchor="b" anchorCtr="0" compatLnSpc="1">
            <a:prstTxWarp prst="textNoShape">
              <a:avLst/>
            </a:prstTxWarp>
          </a:bodyPr>
          <a:lstStyle>
            <a:lvl1pPr defTabSz="965200" eaLnBrk="1" hangingPunct="1">
              <a:defRPr sz="1300" b="0">
                <a:latin typeface="Arial" pitchFamily="34" charset="0"/>
              </a:defRPr>
            </a:lvl1pPr>
          </a:lstStyle>
          <a:p>
            <a:pPr>
              <a:defRPr/>
            </a:pPr>
            <a:endParaRPr lang="en-US"/>
          </a:p>
        </p:txBody>
      </p:sp>
      <p:sp>
        <p:nvSpPr>
          <p:cNvPr id="20487"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442" tIns="48221" rIns="96442" bIns="48221" numCol="1" anchor="b" anchorCtr="0" compatLnSpc="1">
            <a:prstTxWarp prst="textNoShape">
              <a:avLst/>
            </a:prstTxWarp>
          </a:bodyPr>
          <a:lstStyle>
            <a:lvl1pPr algn="r" defTabSz="965200" eaLnBrk="1" hangingPunct="1">
              <a:defRPr sz="1300" b="0">
                <a:latin typeface="Arial" pitchFamily="34" charset="0"/>
              </a:defRPr>
            </a:lvl1pPr>
          </a:lstStyle>
          <a:p>
            <a:pPr>
              <a:defRPr/>
            </a:pPr>
            <a:fld id="{1B586014-E02B-489A-8F5C-7793799A24B7}" type="slidenum">
              <a:rPr lang="en-US"/>
              <a:pPr>
                <a:defRPr/>
              </a:pPr>
              <a:t>‹#›</a:t>
            </a:fld>
            <a:endParaRPr lang="en-US"/>
          </a:p>
        </p:txBody>
      </p:sp>
    </p:spTree>
    <p:extLst>
      <p:ext uri="{BB962C8B-B14F-4D97-AF65-F5344CB8AC3E}">
        <p14:creationId xmlns:p14="http://schemas.microsoft.com/office/powerpoint/2010/main" val="81466454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
        <p:nvSpPr>
          <p:cNvPr id="563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0F888811-8BD1-42AA-A62C-1567F6A2CF6D}" type="slidenum">
              <a:rPr lang="en-US" b="0" smtClean="0">
                <a:latin typeface="Arial" charset="0"/>
              </a:rPr>
              <a:pPr/>
              <a:t>1</a:t>
            </a:fld>
            <a:endParaRPr lang="en-US" b="0" smtClean="0">
              <a:latin typeface="Arial" charset="0"/>
            </a:endParaRPr>
          </a:p>
        </p:txBody>
      </p:sp>
    </p:spTree>
    <p:extLst>
      <p:ext uri="{BB962C8B-B14F-4D97-AF65-F5344CB8AC3E}">
        <p14:creationId xmlns:p14="http://schemas.microsoft.com/office/powerpoint/2010/main" val="15634928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3403CE1A-8AB0-4CE5-A256-13FFC65EDF75}" type="slidenum">
              <a:rPr lang="en-US" b="0" smtClean="0">
                <a:latin typeface="Arial" charset="0"/>
              </a:rPr>
              <a:pPr/>
              <a:t>11</a:t>
            </a:fld>
            <a:endParaRPr lang="en-US" b="0" smtClean="0">
              <a:latin typeface="Arial"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42930118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2C955BDB-3C9D-4E7A-A507-235DC9E8C689}" type="slidenum">
              <a:rPr lang="en-US" b="0" smtClean="0">
                <a:latin typeface="Arial" charset="0"/>
              </a:rPr>
              <a:pPr/>
              <a:t>14</a:t>
            </a:fld>
            <a:endParaRPr lang="en-US" b="0" smtClean="0">
              <a:latin typeface="Arial"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22833366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6CAE29C1-9291-4395-BCCD-BAE2706F3EBA}" type="slidenum">
              <a:rPr lang="en-US" b="0" smtClean="0">
                <a:latin typeface="Arial" charset="0"/>
              </a:rPr>
              <a:pPr/>
              <a:t>15</a:t>
            </a:fld>
            <a:endParaRPr lang="en-US" b="0" smtClean="0">
              <a:latin typeface="Arial"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32924369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A3C03B7F-F78B-463A-8146-2A2F5134E30F}" type="slidenum">
              <a:rPr lang="en-US" b="0" smtClean="0">
                <a:latin typeface="Arial" charset="0"/>
              </a:rPr>
              <a:pPr/>
              <a:t>16</a:t>
            </a:fld>
            <a:endParaRPr lang="en-US" b="0" smtClean="0">
              <a:latin typeface="Arial"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42631240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73B073AC-B8C0-4C64-9AA7-141D340A3302}" type="slidenum">
              <a:rPr lang="en-US" b="0" smtClean="0">
                <a:latin typeface="Arial" charset="0"/>
              </a:rPr>
              <a:pPr/>
              <a:t>17</a:t>
            </a:fld>
            <a:endParaRPr lang="en-US" b="0" smtClean="0">
              <a:latin typeface="Arial"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18173604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26ABB46B-5F49-4510-B0FC-1B43C7CB4BDC}" type="slidenum">
              <a:rPr lang="en-US" b="0" smtClean="0">
                <a:latin typeface="Arial" charset="0"/>
              </a:rPr>
              <a:pPr/>
              <a:t>18</a:t>
            </a:fld>
            <a:endParaRPr lang="en-US" b="0" smtClean="0">
              <a:latin typeface="Arial"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8803300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D4A38515-F982-4474-8A7B-04219B62B7CE}" type="slidenum">
              <a:rPr lang="en-US" b="0" smtClean="0">
                <a:latin typeface="Arial" charset="0"/>
              </a:rPr>
              <a:pPr/>
              <a:t>19</a:t>
            </a:fld>
            <a:endParaRPr lang="en-US" b="0" smtClean="0">
              <a:latin typeface="Arial"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24550635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A1BCA5A9-50F6-45AD-84C9-2DB70A9D8F48}" type="slidenum">
              <a:rPr lang="en-US" b="0" smtClean="0">
                <a:latin typeface="Arial" charset="0"/>
              </a:rPr>
              <a:pPr/>
              <a:t>20</a:t>
            </a:fld>
            <a:endParaRPr lang="en-US" b="0" smtClean="0">
              <a:latin typeface="Arial"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5740260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941009BE-68A4-433C-A17F-8861C88C380F}" type="slidenum">
              <a:rPr lang="en-US" b="0" smtClean="0">
                <a:latin typeface="Arial" charset="0"/>
              </a:rPr>
              <a:pPr/>
              <a:t>21</a:t>
            </a:fld>
            <a:endParaRPr lang="en-US" b="0" smtClean="0">
              <a:latin typeface="Arial"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39246441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3560017E-C0C2-460A-82B2-2742C77A5471}" type="slidenum">
              <a:rPr lang="en-US" b="0" smtClean="0">
                <a:latin typeface="Arial" charset="0"/>
              </a:rPr>
              <a:pPr/>
              <a:t>22</a:t>
            </a:fld>
            <a:endParaRPr lang="en-US" b="0" smtClean="0">
              <a:latin typeface="Arial"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30772871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C181BB93-0853-4DD0-849F-FE50B89F727F}" type="slidenum">
              <a:rPr lang="en-US" b="0" smtClean="0">
                <a:latin typeface="Arial" charset="0"/>
              </a:rPr>
              <a:pPr/>
              <a:t>2</a:t>
            </a:fld>
            <a:endParaRPr lang="en-US" b="0" smtClean="0">
              <a:latin typeface="Arial"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3782772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
        <p:nvSpPr>
          <p:cNvPr id="471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37FBCD57-FB2A-4E17-8873-15F722013292}" type="slidenum">
              <a:rPr lang="en-US" b="0" smtClean="0">
                <a:latin typeface="Arial" charset="0"/>
              </a:rPr>
              <a:pPr/>
              <a:t>23</a:t>
            </a:fld>
            <a:endParaRPr lang="en-US" b="0" smtClean="0">
              <a:latin typeface="Arial" charset="0"/>
            </a:endParaRPr>
          </a:p>
        </p:txBody>
      </p:sp>
    </p:spTree>
    <p:extLst>
      <p:ext uri="{BB962C8B-B14F-4D97-AF65-F5344CB8AC3E}">
        <p14:creationId xmlns:p14="http://schemas.microsoft.com/office/powerpoint/2010/main" val="14765814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1029E315-830D-4012-8D89-D67D75B1C2E5}" type="slidenum">
              <a:rPr lang="en-US" b="0" smtClean="0">
                <a:latin typeface="Arial" charset="0"/>
              </a:rPr>
              <a:pPr/>
              <a:t>24</a:t>
            </a:fld>
            <a:endParaRPr lang="en-US" b="0" smtClean="0">
              <a:latin typeface="Arial"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21011659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
        <p:nvSpPr>
          <p:cNvPr id="491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14F2913C-BA75-4F42-AA24-432B5D7E232F}" type="slidenum">
              <a:rPr lang="en-US" b="0" smtClean="0">
                <a:latin typeface="Arial" charset="0"/>
              </a:rPr>
              <a:pPr/>
              <a:t>25</a:t>
            </a:fld>
            <a:endParaRPr lang="en-US" b="0" smtClean="0">
              <a:latin typeface="Arial" charset="0"/>
            </a:endParaRPr>
          </a:p>
        </p:txBody>
      </p:sp>
    </p:spTree>
    <p:extLst>
      <p:ext uri="{BB962C8B-B14F-4D97-AF65-F5344CB8AC3E}">
        <p14:creationId xmlns:p14="http://schemas.microsoft.com/office/powerpoint/2010/main" val="42317468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
        <p:nvSpPr>
          <p:cNvPr id="501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78CD4C84-CAFF-48BF-970F-4CABE314BDD6}" type="slidenum">
              <a:rPr lang="en-US" b="0" smtClean="0">
                <a:latin typeface="Arial" charset="0"/>
              </a:rPr>
              <a:pPr/>
              <a:t>26</a:t>
            </a:fld>
            <a:endParaRPr lang="en-US" b="0" smtClean="0">
              <a:latin typeface="Arial" charset="0"/>
            </a:endParaRPr>
          </a:p>
        </p:txBody>
      </p:sp>
    </p:spTree>
    <p:extLst>
      <p:ext uri="{BB962C8B-B14F-4D97-AF65-F5344CB8AC3E}">
        <p14:creationId xmlns:p14="http://schemas.microsoft.com/office/powerpoint/2010/main" val="29672937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
        <p:nvSpPr>
          <p:cNvPr id="522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98BEE28D-507D-43D5-AB8F-D971950B3D63}" type="slidenum">
              <a:rPr lang="en-US" b="0" smtClean="0">
                <a:latin typeface="Arial" charset="0"/>
              </a:rPr>
              <a:pPr/>
              <a:t>27</a:t>
            </a:fld>
            <a:endParaRPr lang="en-US" b="0" smtClean="0">
              <a:latin typeface="Arial" charset="0"/>
            </a:endParaRPr>
          </a:p>
        </p:txBody>
      </p:sp>
    </p:spTree>
    <p:extLst>
      <p:ext uri="{BB962C8B-B14F-4D97-AF65-F5344CB8AC3E}">
        <p14:creationId xmlns:p14="http://schemas.microsoft.com/office/powerpoint/2010/main" val="10968511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C181BB93-0853-4DD0-849F-FE50B89F727F}" type="slidenum">
              <a:rPr lang="en-US" b="0" smtClean="0">
                <a:latin typeface="Arial" charset="0"/>
              </a:rPr>
              <a:pPr/>
              <a:t>28</a:t>
            </a:fld>
            <a:endParaRPr lang="en-US" b="0" smtClean="0">
              <a:latin typeface="Arial"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42286664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74FB844F-066A-4E04-9D42-B5469DF02A01}" type="slidenum">
              <a:rPr lang="en-US" b="0" smtClean="0">
                <a:latin typeface="Arial" charset="0"/>
              </a:rPr>
              <a:pPr/>
              <a:t>29</a:t>
            </a:fld>
            <a:endParaRPr lang="en-US" b="0" smtClean="0">
              <a:latin typeface="Arial"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37612473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B14A11A5-4620-45B5-A08B-27C4476C93E1}" type="slidenum">
              <a:rPr lang="en-US" b="0" smtClean="0">
                <a:latin typeface="Arial" charset="0"/>
              </a:rPr>
              <a:pPr/>
              <a:t>30</a:t>
            </a:fld>
            <a:endParaRPr lang="en-US" b="0" smtClean="0">
              <a:latin typeface="Arial"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32580793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8AB9D969-F5D4-4A86-A443-2F2FC3688125}" type="slidenum">
              <a:rPr lang="en-US" b="0" smtClean="0">
                <a:latin typeface="Arial" charset="0"/>
              </a:rPr>
              <a:pPr/>
              <a:t>31</a:t>
            </a:fld>
            <a:endParaRPr lang="en-US" b="0" smtClean="0">
              <a:latin typeface="Arial"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38158430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A25B56F1-AD80-424D-B00B-45FA12451A0B}" type="slidenum">
              <a:rPr lang="en-US" b="0" smtClean="0">
                <a:latin typeface="Arial" charset="0"/>
              </a:rPr>
              <a:pPr/>
              <a:t>32</a:t>
            </a:fld>
            <a:endParaRPr lang="en-US" b="0" smtClean="0">
              <a:latin typeface="Arial"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32268432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2C606959-FA52-46E0-91F7-CF22F8E757D5}" type="slidenum">
              <a:rPr lang="en-US" b="0" smtClean="0">
                <a:latin typeface="Arial" charset="0"/>
              </a:rPr>
              <a:pPr/>
              <a:t>3</a:t>
            </a:fld>
            <a:endParaRPr lang="en-US" b="0" smtClean="0">
              <a:latin typeface="Arial"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11411805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59CACDAF-9FC8-4D7F-9BE0-72A28A6E3D65}" type="slidenum">
              <a:rPr lang="en-US" b="0" smtClean="0">
                <a:latin typeface="Arial" charset="0"/>
              </a:rPr>
              <a:pPr/>
              <a:t>33</a:t>
            </a:fld>
            <a:endParaRPr lang="en-US" b="0" smtClean="0">
              <a:latin typeface="Arial"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39271250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93A3A9AF-EAF1-4B81-83E1-C740E7EF0A1B}" type="slidenum">
              <a:rPr lang="en-US" b="0" smtClean="0">
                <a:latin typeface="Arial" charset="0"/>
              </a:rPr>
              <a:pPr/>
              <a:t>34</a:t>
            </a:fld>
            <a:endParaRPr lang="en-US" b="0" smtClean="0">
              <a:latin typeface="Arial"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38670455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86B15C0E-1331-41B8-9ECA-32C4C716809C}" type="slidenum">
              <a:rPr lang="en-US" b="0" smtClean="0">
                <a:latin typeface="Arial" charset="0"/>
              </a:rPr>
              <a:pPr/>
              <a:t>35</a:t>
            </a:fld>
            <a:endParaRPr lang="en-US" b="0" smtClean="0">
              <a:latin typeface="Arial"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37564395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7B97C056-2DAD-4C9C-B5B2-1B2352F5A171}" type="slidenum">
              <a:rPr lang="en-US" b="0" smtClean="0">
                <a:latin typeface="Arial" charset="0"/>
              </a:rPr>
              <a:pPr/>
              <a:t>36</a:t>
            </a:fld>
            <a:endParaRPr lang="en-US" b="0" smtClean="0">
              <a:latin typeface="Arial"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17701197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CC75D23B-95A4-435B-9E86-8F4845B93DB1}" type="slidenum">
              <a:rPr lang="en-US" b="0" smtClean="0">
                <a:latin typeface="Arial" charset="0"/>
              </a:rPr>
              <a:pPr/>
              <a:t>37</a:t>
            </a:fld>
            <a:endParaRPr lang="en-US" b="0" smtClean="0">
              <a:latin typeface="Arial"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75202074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C9582656-10B8-4CFE-BC43-1CE0AB0A6722}" type="slidenum">
              <a:rPr lang="en-US" b="0" smtClean="0">
                <a:latin typeface="Arial" charset="0"/>
              </a:rPr>
              <a:pPr/>
              <a:t>38</a:t>
            </a:fld>
            <a:endParaRPr lang="en-US" b="0" smtClean="0">
              <a:latin typeface="Arial"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38017879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A9997F7D-77E5-455A-AAA0-19FAA0FA8D65}" type="slidenum">
              <a:rPr lang="en-US" b="0" smtClean="0">
                <a:latin typeface="Arial" charset="0"/>
              </a:rPr>
              <a:pPr/>
              <a:t>39</a:t>
            </a:fld>
            <a:endParaRPr lang="en-US" b="0" smtClean="0">
              <a:latin typeface="Arial"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95563486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6C471989-8A39-4F01-A879-57AAC274324C}" type="slidenum">
              <a:rPr lang="en-US" b="0" smtClean="0">
                <a:latin typeface="Arial" charset="0"/>
              </a:rPr>
              <a:pPr/>
              <a:t>40</a:t>
            </a:fld>
            <a:endParaRPr lang="en-US" b="0" smtClean="0">
              <a:latin typeface="Arial"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320397949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4DE2F478-468C-425D-9070-F0B57C71D142}" type="slidenum">
              <a:rPr lang="en-US" b="0" smtClean="0">
                <a:latin typeface="Arial" charset="0"/>
              </a:rPr>
              <a:pPr/>
              <a:t>41</a:t>
            </a:fld>
            <a:endParaRPr lang="en-US" b="0" smtClean="0">
              <a:latin typeface="Arial"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187085842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7D246324-2011-4264-AACA-511A8CE2D0DE}" type="slidenum">
              <a:rPr lang="en-US" b="0" smtClean="0">
                <a:latin typeface="Arial" charset="0"/>
              </a:rPr>
              <a:pPr/>
              <a:t>42</a:t>
            </a:fld>
            <a:endParaRPr lang="en-US" b="0" smtClean="0">
              <a:latin typeface="Arial"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22259424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675CCED4-9402-4A6E-B366-D29207D02434}" type="slidenum">
              <a:rPr lang="en-US" b="0" smtClean="0">
                <a:latin typeface="Arial" charset="0"/>
              </a:rPr>
              <a:pPr/>
              <a:t>4</a:t>
            </a:fld>
            <a:endParaRPr lang="en-US" b="0" smtClean="0">
              <a:latin typeface="Arial"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341998809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95428CF2-F1AA-427D-8F6F-7F66E7A7DCB3}" type="slidenum">
              <a:rPr lang="en-US" b="0" smtClean="0">
                <a:latin typeface="Arial" charset="0"/>
              </a:rPr>
              <a:pPr/>
              <a:t>43</a:t>
            </a:fld>
            <a:endParaRPr lang="en-US" b="0" smtClean="0">
              <a:latin typeface="Arial"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2152963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
        <p:nvSpPr>
          <p:cNvPr id="593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675D2BA8-C9F8-435F-941F-655AD30A1C40}" type="slidenum">
              <a:rPr lang="en-US" b="0" smtClean="0">
                <a:latin typeface="Arial" charset="0"/>
              </a:rPr>
              <a:pPr/>
              <a:t>5</a:t>
            </a:fld>
            <a:endParaRPr lang="en-US" b="0" smtClean="0">
              <a:latin typeface="Arial" charset="0"/>
            </a:endParaRPr>
          </a:p>
        </p:txBody>
      </p:sp>
    </p:spTree>
    <p:extLst>
      <p:ext uri="{BB962C8B-B14F-4D97-AF65-F5344CB8AC3E}">
        <p14:creationId xmlns:p14="http://schemas.microsoft.com/office/powerpoint/2010/main" val="13723988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5DF30CE1-1AB9-45FE-9C37-911C349C94C6}" type="slidenum">
              <a:rPr lang="en-US" b="0" smtClean="0">
                <a:latin typeface="Arial" charset="0"/>
              </a:rPr>
              <a:pPr/>
              <a:t>6</a:t>
            </a:fld>
            <a:endParaRPr lang="en-US" b="0" smtClean="0">
              <a:latin typeface="Arial"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24741977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5943E410-BC0E-43EE-AE9A-DC2ADA4CA41B}" type="slidenum">
              <a:rPr lang="en-US" b="0" smtClean="0">
                <a:latin typeface="Arial" charset="0"/>
              </a:rPr>
              <a:pPr/>
              <a:t>7</a:t>
            </a:fld>
            <a:endParaRPr lang="en-US" b="0" smtClean="0">
              <a:latin typeface="Arial"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22771427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bwMode="auto">
          <a:xfrm>
            <a:off x="732351" y="4559954"/>
            <a:ext cx="5852160" cy="432177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1725813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BE5C4106-72B5-4531-93AC-DCFCF581E8BC}" type="slidenum">
              <a:rPr lang="en-US" b="0" smtClean="0">
                <a:latin typeface="Arial" charset="0"/>
              </a:rPr>
              <a:pPr/>
              <a:t>9</a:t>
            </a:fld>
            <a:endParaRPr lang="en-US" b="0" smtClean="0">
              <a:latin typeface="Arial"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16613606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19812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8"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grpSp>
      <p:sp>
        <p:nvSpPr>
          <p:cNvPr id="206860" name="Rectangle 12"/>
          <p:cNvSpPr>
            <a:spLocks noGrp="1" noChangeArrowheads="1"/>
          </p:cNvSpPr>
          <p:nvPr>
            <p:ph type="ctrTitle"/>
          </p:nvPr>
        </p:nvSpPr>
        <p:spPr>
          <a:xfrm>
            <a:off x="990600" y="1219200"/>
            <a:ext cx="7772400" cy="1462088"/>
          </a:xfrm>
        </p:spPr>
        <p:txBody>
          <a:bodyPr/>
          <a:lstStyle>
            <a:lvl1pPr>
              <a:defRPr/>
            </a:lvl1pPr>
          </a:lstStyle>
          <a:p>
            <a:r>
              <a:rPr lang="en-US"/>
              <a:t>Click to edit Master title style</a:t>
            </a:r>
          </a:p>
        </p:txBody>
      </p:sp>
      <p:sp>
        <p:nvSpPr>
          <p:cNvPr id="206861" name="Rectangle 13"/>
          <p:cNvSpPr>
            <a:spLocks noGrp="1" noChangeArrowheads="1"/>
          </p:cNvSpPr>
          <p:nvPr>
            <p:ph type="subTitle" idx="1"/>
          </p:nvPr>
        </p:nvSpPr>
        <p:spPr>
          <a:xfrm>
            <a:off x="1371600" y="33528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p>
        </p:txBody>
      </p:sp>
    </p:spTree>
    <p:extLst>
      <p:ext uri="{BB962C8B-B14F-4D97-AF65-F5344CB8AC3E}">
        <p14:creationId xmlns:p14="http://schemas.microsoft.com/office/powerpoint/2010/main" val="3344392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AE030182-B9D9-4D5A-9FCD-B2AD1155D960}" type="slidenum">
              <a:rPr lang="en-US"/>
              <a:pPr>
                <a:defRPr/>
              </a:pPr>
              <a:t>‹#›</a:t>
            </a:fld>
            <a:endParaRPr lang="en-US"/>
          </a:p>
        </p:txBody>
      </p:sp>
    </p:spTree>
    <p:extLst>
      <p:ext uri="{BB962C8B-B14F-4D97-AF65-F5344CB8AC3E}">
        <p14:creationId xmlns:p14="http://schemas.microsoft.com/office/powerpoint/2010/main" val="681138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2300" y="152400"/>
            <a:ext cx="2095500" cy="59801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152400"/>
            <a:ext cx="6134100" cy="59801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1643343C-1289-46E5-A726-F7322FEA73E8}" type="slidenum">
              <a:rPr lang="en-US"/>
              <a:pPr>
                <a:defRPr/>
              </a:pPr>
              <a:t>‹#›</a:t>
            </a:fld>
            <a:endParaRPr lang="en-US"/>
          </a:p>
        </p:txBody>
      </p:sp>
    </p:spTree>
    <p:extLst>
      <p:ext uri="{BB962C8B-B14F-4D97-AF65-F5344CB8AC3E}">
        <p14:creationId xmlns:p14="http://schemas.microsoft.com/office/powerpoint/2010/main" val="22007603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447800" y="152400"/>
            <a:ext cx="7620000" cy="623888"/>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524000"/>
            <a:ext cx="8269288" cy="4608513"/>
          </a:xfrm>
        </p:spPr>
        <p:txBody>
          <a:bodyPr/>
          <a:lstStyle/>
          <a:p>
            <a:pPr lvl="0"/>
            <a:endParaRPr lang="en-US" noProof="0" smtClean="0"/>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809CAD0D-48A9-4E86-8D46-9DD198287193}" type="slidenum">
              <a:rPr lang="en-US"/>
              <a:pPr>
                <a:defRPr/>
              </a:pPr>
              <a:t>‹#›</a:t>
            </a:fld>
            <a:endParaRPr lang="en-US"/>
          </a:p>
        </p:txBody>
      </p:sp>
    </p:spTree>
    <p:extLst>
      <p:ext uri="{BB962C8B-B14F-4D97-AF65-F5344CB8AC3E}">
        <p14:creationId xmlns:p14="http://schemas.microsoft.com/office/powerpoint/2010/main" val="10277355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47800" y="152400"/>
            <a:ext cx="7620000" cy="6238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524000"/>
            <a:ext cx="4057650" cy="46085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95850" y="1524000"/>
            <a:ext cx="4059238" cy="46085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EF6EC247-1BA6-4675-840C-9776E7EB4778}" type="slidenum">
              <a:rPr lang="en-US"/>
              <a:pPr>
                <a:defRPr/>
              </a:pPr>
              <a:t>‹#›</a:t>
            </a:fld>
            <a:endParaRPr lang="en-US"/>
          </a:p>
        </p:txBody>
      </p:sp>
    </p:spTree>
    <p:extLst>
      <p:ext uri="{BB962C8B-B14F-4D97-AF65-F5344CB8AC3E}">
        <p14:creationId xmlns:p14="http://schemas.microsoft.com/office/powerpoint/2010/main" val="1592922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78CD6058-D0E1-493A-BDFB-8C6C4E958E4D}" type="slidenum">
              <a:rPr lang="en-US"/>
              <a:pPr>
                <a:defRPr/>
              </a:pPr>
              <a:t>‹#›</a:t>
            </a:fld>
            <a:endParaRPr lang="en-US"/>
          </a:p>
        </p:txBody>
      </p:sp>
    </p:spTree>
    <p:extLst>
      <p:ext uri="{BB962C8B-B14F-4D97-AF65-F5344CB8AC3E}">
        <p14:creationId xmlns:p14="http://schemas.microsoft.com/office/powerpoint/2010/main" val="243413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893CB313-A7C1-473B-BA4D-1674BC45299A}" type="slidenum">
              <a:rPr lang="en-US"/>
              <a:pPr>
                <a:defRPr/>
              </a:pPr>
              <a:t>‹#›</a:t>
            </a:fld>
            <a:endParaRPr lang="en-US"/>
          </a:p>
        </p:txBody>
      </p:sp>
    </p:spTree>
    <p:extLst>
      <p:ext uri="{BB962C8B-B14F-4D97-AF65-F5344CB8AC3E}">
        <p14:creationId xmlns:p14="http://schemas.microsoft.com/office/powerpoint/2010/main" val="1546746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524000"/>
            <a:ext cx="405765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95850" y="1524000"/>
            <a:ext cx="4059238"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5EF82B8C-22C2-47C1-A744-B193DC76819B}" type="slidenum">
              <a:rPr lang="en-US"/>
              <a:pPr>
                <a:defRPr/>
              </a:pPr>
              <a:t>‹#›</a:t>
            </a:fld>
            <a:endParaRPr lang="en-US"/>
          </a:p>
        </p:txBody>
      </p:sp>
    </p:spTree>
    <p:extLst>
      <p:ext uri="{BB962C8B-B14F-4D97-AF65-F5344CB8AC3E}">
        <p14:creationId xmlns:p14="http://schemas.microsoft.com/office/powerpoint/2010/main" val="1593783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p>
        </p:txBody>
      </p:sp>
      <p:sp>
        <p:nvSpPr>
          <p:cNvPr id="8" name="Rectangle 12"/>
          <p:cNvSpPr>
            <a:spLocks noGrp="1" noChangeArrowheads="1"/>
          </p:cNvSpPr>
          <p:nvPr>
            <p:ph type="ftr" sz="quarter" idx="11"/>
          </p:nvPr>
        </p:nvSpPr>
        <p:spPr>
          <a:ln/>
        </p:spPr>
        <p:txBody>
          <a:bodyPr/>
          <a:lstStyle>
            <a:lvl1pPr>
              <a:defRPr/>
            </a:lvl1pPr>
          </a:lstStyle>
          <a:p>
            <a:pPr>
              <a:defRPr/>
            </a:pPr>
            <a:endParaRPr lang="en-US"/>
          </a:p>
        </p:txBody>
      </p:sp>
      <p:sp>
        <p:nvSpPr>
          <p:cNvPr id="9" name="Rectangle 13"/>
          <p:cNvSpPr>
            <a:spLocks noGrp="1" noChangeArrowheads="1"/>
          </p:cNvSpPr>
          <p:nvPr>
            <p:ph type="sldNum" sz="quarter" idx="12"/>
          </p:nvPr>
        </p:nvSpPr>
        <p:spPr>
          <a:ln/>
        </p:spPr>
        <p:txBody>
          <a:bodyPr/>
          <a:lstStyle>
            <a:lvl1pPr>
              <a:defRPr/>
            </a:lvl1pPr>
          </a:lstStyle>
          <a:p>
            <a:pPr>
              <a:defRPr/>
            </a:pPr>
            <a:fld id="{ED7249A1-5B64-41EF-B15B-60123C4491F7}" type="slidenum">
              <a:rPr lang="en-US"/>
              <a:pPr>
                <a:defRPr/>
              </a:pPr>
              <a:t>‹#›</a:t>
            </a:fld>
            <a:endParaRPr lang="en-US"/>
          </a:p>
        </p:txBody>
      </p:sp>
    </p:spTree>
    <p:extLst>
      <p:ext uri="{BB962C8B-B14F-4D97-AF65-F5344CB8AC3E}">
        <p14:creationId xmlns:p14="http://schemas.microsoft.com/office/powerpoint/2010/main" val="3589588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p>
        </p:txBody>
      </p:sp>
      <p:sp>
        <p:nvSpPr>
          <p:cNvPr id="4" name="Rectangle 12"/>
          <p:cNvSpPr>
            <a:spLocks noGrp="1" noChangeArrowheads="1"/>
          </p:cNvSpPr>
          <p:nvPr>
            <p:ph type="ftr" sz="quarter" idx="11"/>
          </p:nvPr>
        </p:nvSpPr>
        <p:spPr>
          <a:ln/>
        </p:spPr>
        <p:txBody>
          <a:bodyPr/>
          <a:lstStyle>
            <a:lvl1pPr>
              <a:defRPr/>
            </a:lvl1pPr>
          </a:lstStyle>
          <a:p>
            <a:pPr>
              <a:defRPr/>
            </a:pPr>
            <a:endParaRPr lang="en-US"/>
          </a:p>
        </p:txBody>
      </p:sp>
      <p:sp>
        <p:nvSpPr>
          <p:cNvPr id="5" name="Rectangle 13"/>
          <p:cNvSpPr>
            <a:spLocks noGrp="1" noChangeArrowheads="1"/>
          </p:cNvSpPr>
          <p:nvPr>
            <p:ph type="sldNum" sz="quarter" idx="12"/>
          </p:nvPr>
        </p:nvSpPr>
        <p:spPr>
          <a:ln/>
        </p:spPr>
        <p:txBody>
          <a:bodyPr/>
          <a:lstStyle>
            <a:lvl1pPr>
              <a:defRPr/>
            </a:lvl1pPr>
          </a:lstStyle>
          <a:p>
            <a:pPr>
              <a:defRPr/>
            </a:pPr>
            <a:fld id="{3966641D-B2AD-42FE-A02C-56D24E6DA6F7}" type="slidenum">
              <a:rPr lang="en-US"/>
              <a:pPr>
                <a:defRPr/>
              </a:pPr>
              <a:t>‹#›</a:t>
            </a:fld>
            <a:endParaRPr lang="en-US"/>
          </a:p>
        </p:txBody>
      </p:sp>
    </p:spTree>
    <p:extLst>
      <p:ext uri="{BB962C8B-B14F-4D97-AF65-F5344CB8AC3E}">
        <p14:creationId xmlns:p14="http://schemas.microsoft.com/office/powerpoint/2010/main" val="1191560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p>
        </p:txBody>
      </p:sp>
      <p:sp>
        <p:nvSpPr>
          <p:cNvPr id="3" name="Rectangle 12"/>
          <p:cNvSpPr>
            <a:spLocks noGrp="1" noChangeArrowheads="1"/>
          </p:cNvSpPr>
          <p:nvPr>
            <p:ph type="ftr" sz="quarter" idx="11"/>
          </p:nvPr>
        </p:nvSpPr>
        <p:spPr>
          <a:ln/>
        </p:spPr>
        <p:txBody>
          <a:bodyPr/>
          <a:lstStyle>
            <a:lvl1pPr>
              <a:defRPr/>
            </a:lvl1pPr>
          </a:lstStyle>
          <a:p>
            <a:pPr>
              <a:defRPr/>
            </a:pPr>
            <a:endParaRPr lang="en-US"/>
          </a:p>
        </p:txBody>
      </p:sp>
      <p:sp>
        <p:nvSpPr>
          <p:cNvPr id="4" name="Rectangle 13"/>
          <p:cNvSpPr>
            <a:spLocks noGrp="1" noChangeArrowheads="1"/>
          </p:cNvSpPr>
          <p:nvPr>
            <p:ph type="sldNum" sz="quarter" idx="12"/>
          </p:nvPr>
        </p:nvSpPr>
        <p:spPr>
          <a:ln/>
        </p:spPr>
        <p:txBody>
          <a:bodyPr/>
          <a:lstStyle>
            <a:lvl1pPr>
              <a:defRPr/>
            </a:lvl1pPr>
          </a:lstStyle>
          <a:p>
            <a:pPr>
              <a:defRPr/>
            </a:pPr>
            <a:fld id="{26D68C85-F1ED-4C9F-8B0F-7081DF750A4D}" type="slidenum">
              <a:rPr lang="en-US"/>
              <a:pPr>
                <a:defRPr/>
              </a:pPr>
              <a:t>‹#›</a:t>
            </a:fld>
            <a:endParaRPr lang="en-US"/>
          </a:p>
        </p:txBody>
      </p:sp>
    </p:spTree>
    <p:extLst>
      <p:ext uri="{BB962C8B-B14F-4D97-AF65-F5344CB8AC3E}">
        <p14:creationId xmlns:p14="http://schemas.microsoft.com/office/powerpoint/2010/main" val="1774220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EBBAB766-9A24-4812-8FD8-F62F4E5B2273}" type="slidenum">
              <a:rPr lang="en-US"/>
              <a:pPr>
                <a:defRPr/>
              </a:pPr>
              <a:t>‹#›</a:t>
            </a:fld>
            <a:endParaRPr lang="en-US"/>
          </a:p>
        </p:txBody>
      </p:sp>
    </p:spTree>
    <p:extLst>
      <p:ext uri="{BB962C8B-B14F-4D97-AF65-F5344CB8AC3E}">
        <p14:creationId xmlns:p14="http://schemas.microsoft.com/office/powerpoint/2010/main" val="2393328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E53E89C7-98D5-452A-A4C9-D50E345C93EC}" type="slidenum">
              <a:rPr lang="en-US"/>
              <a:pPr>
                <a:defRPr/>
              </a:pPr>
              <a:t>‹#›</a:t>
            </a:fld>
            <a:endParaRPr lang="en-US"/>
          </a:p>
        </p:txBody>
      </p:sp>
    </p:spTree>
    <p:extLst>
      <p:ext uri="{BB962C8B-B14F-4D97-AF65-F5344CB8AC3E}">
        <p14:creationId xmlns:p14="http://schemas.microsoft.com/office/powerpoint/2010/main" val="2451848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a:latin typeface="Tahoma" pitchFamily="34" charset="0"/>
            </a:endParaRPr>
          </a:p>
        </p:txBody>
      </p:sp>
      <p:sp>
        <p:nvSpPr>
          <p:cNvPr id="1027" name="Rectangle 3"/>
          <p:cNvSpPr>
            <a:spLocks noChangeArrowheads="1"/>
          </p:cNvSpPr>
          <p:nvPr/>
        </p:nvSpPr>
        <p:spPr bwMode="ltGray">
          <a:xfrm>
            <a:off x="8001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a:latin typeface="Tahoma" pitchFamily="34" charset="0"/>
            </a:endParaRPr>
          </a:p>
        </p:txBody>
      </p:sp>
      <p:sp>
        <p:nvSpPr>
          <p:cNvPr id="1028" name="Rectangle 4"/>
          <p:cNvSpPr>
            <a:spLocks noChangeArrowheads="1"/>
          </p:cNvSpPr>
          <p:nvPr/>
        </p:nvSpPr>
        <p:spPr bwMode="ltGray">
          <a:xfrm>
            <a:off x="5413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a:latin typeface="Tahoma" pitchFamily="34" charset="0"/>
            </a:endParaRPr>
          </a:p>
        </p:txBody>
      </p:sp>
      <p:sp>
        <p:nvSpPr>
          <p:cNvPr id="1029" name="Rectangle 5"/>
          <p:cNvSpPr>
            <a:spLocks noChangeArrowheads="1"/>
          </p:cNvSpPr>
          <p:nvPr/>
        </p:nvSpPr>
        <p:spPr bwMode="ltGray">
          <a:xfrm>
            <a:off x="9112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a:latin typeface="Tahoma" pitchFamily="34" charset="0"/>
            </a:endParaRPr>
          </a:p>
        </p:txBody>
      </p:sp>
      <p:sp>
        <p:nvSpPr>
          <p:cNvPr id="1030" name="Rectangle 6"/>
          <p:cNvSpPr>
            <a:spLocks noChangeArrowheads="1"/>
          </p:cNvSpPr>
          <p:nvPr/>
        </p:nvSpPr>
        <p:spPr bwMode="ltGray">
          <a:xfrm>
            <a:off x="1270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a:latin typeface="Tahoma" pitchFamily="34" charset="0"/>
            </a:endParaRPr>
          </a:p>
        </p:txBody>
      </p:sp>
      <p:sp>
        <p:nvSpPr>
          <p:cNvPr id="1031" name="Rectangle 7"/>
          <p:cNvSpPr>
            <a:spLocks noChangeArrowheads="1"/>
          </p:cNvSpPr>
          <p:nvPr/>
        </p:nvSpPr>
        <p:spPr bwMode="gray">
          <a:xfrm>
            <a:off x="7620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a:latin typeface="Tahoma" pitchFamily="34" charset="0"/>
            </a:endParaRPr>
          </a:p>
        </p:txBody>
      </p:sp>
      <p:sp>
        <p:nvSpPr>
          <p:cNvPr id="1032" name="Rectangle 8"/>
          <p:cNvSpPr>
            <a:spLocks noChangeArrowheads="1"/>
          </p:cNvSpPr>
          <p:nvPr/>
        </p:nvSpPr>
        <p:spPr bwMode="gray">
          <a:xfrm>
            <a:off x="442913" y="790575"/>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a:latin typeface="Tahoma" pitchFamily="34" charset="0"/>
            </a:endParaRPr>
          </a:p>
        </p:txBody>
      </p:sp>
      <p:sp>
        <p:nvSpPr>
          <p:cNvPr id="1033" name="Rectangle 9"/>
          <p:cNvSpPr>
            <a:spLocks noGrp="1" noChangeArrowheads="1"/>
          </p:cNvSpPr>
          <p:nvPr>
            <p:ph type="title"/>
          </p:nvPr>
        </p:nvSpPr>
        <p:spPr bwMode="auto">
          <a:xfrm>
            <a:off x="1447800" y="152400"/>
            <a:ext cx="7620000"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34" name="Rectangle 10"/>
          <p:cNvSpPr>
            <a:spLocks noGrp="1" noChangeArrowheads="1"/>
          </p:cNvSpPr>
          <p:nvPr>
            <p:ph type="body" idx="1"/>
          </p:nvPr>
        </p:nvSpPr>
        <p:spPr bwMode="auto">
          <a:xfrm>
            <a:off x="685800" y="1524000"/>
            <a:ext cx="8269288" cy="460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835" name="Rectangle 11"/>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b="0">
                <a:latin typeface="Tahoma" pitchFamily="34" charset="0"/>
              </a:defRPr>
            </a:lvl1pPr>
          </a:lstStyle>
          <a:p>
            <a:pPr>
              <a:defRPr/>
            </a:pPr>
            <a:endParaRPr lang="en-US"/>
          </a:p>
        </p:txBody>
      </p:sp>
      <p:sp>
        <p:nvSpPr>
          <p:cNvPr id="205836" name="Rectangle 12"/>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b="0">
                <a:latin typeface="Tahoma" pitchFamily="34" charset="0"/>
              </a:defRPr>
            </a:lvl1pPr>
          </a:lstStyle>
          <a:p>
            <a:pPr>
              <a:defRPr/>
            </a:pPr>
            <a:endParaRPr lang="en-US"/>
          </a:p>
        </p:txBody>
      </p:sp>
      <p:sp>
        <p:nvSpPr>
          <p:cNvPr id="205837" name="Rectangle 13"/>
          <p:cNvSpPr>
            <a:spLocks noGrp="1" noChangeArrowheads="1"/>
          </p:cNvSpPr>
          <p:nvPr>
            <p:ph type="sldNum" sz="quarter" idx="4"/>
          </p:nvPr>
        </p:nvSpPr>
        <p:spPr bwMode="auto">
          <a:xfrm>
            <a:off x="76200" y="304800"/>
            <a:ext cx="685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b="0">
                <a:solidFill>
                  <a:schemeClr val="tx2"/>
                </a:solidFill>
              </a:defRPr>
            </a:lvl1pPr>
          </a:lstStyle>
          <a:p>
            <a:pPr>
              <a:defRPr/>
            </a:pPr>
            <a:fld id="{A1BF1DDE-E0AB-409E-A218-4AAFC71AACC3}" type="slidenum">
              <a:rPr lang="en-US"/>
              <a:pPr>
                <a:defRPr/>
              </a:pPr>
              <a:t>‹#›</a:t>
            </a:fld>
            <a:endParaRPr lang="en-US"/>
          </a:p>
        </p:txBody>
      </p:sp>
      <p:pic>
        <p:nvPicPr>
          <p:cNvPr id="205839" name="Picture 15" descr="lwm2_mg"/>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6200" y="6477000"/>
            <a:ext cx="15240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840" name="Text Box 16"/>
          <p:cNvSpPr txBox="1">
            <a:spLocks noChangeArrowheads="1"/>
          </p:cNvSpPr>
          <p:nvPr userDrawn="1"/>
        </p:nvSpPr>
        <p:spPr bwMode="auto">
          <a:xfrm>
            <a:off x="8320088" y="6477000"/>
            <a:ext cx="747712" cy="304800"/>
          </a:xfrm>
          <a:prstGeom prst="rect">
            <a:avLst/>
          </a:prstGeom>
          <a:noFill/>
          <a:ln>
            <a:noFill/>
          </a:ln>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defRPr/>
            </a:pPr>
            <a:r>
              <a:rPr lang="en-US" sz="1400" b="0" i="1" smtClean="0">
                <a:solidFill>
                  <a:schemeClr val="folHlink"/>
                </a:solidFill>
              </a:rPr>
              <a:t>Y. Chen</a:t>
            </a:r>
          </a:p>
        </p:txBody>
      </p:sp>
    </p:spTree>
  </p:cSld>
  <p:clrMap bg1="lt1" tx1="dk1" bg2="lt2" tx2="dk2" accent1="accent1" accent2="accent2" accent3="accent3" accent4="accent4" accent5="accent5" accent6="accent6" hlink="hlink" folHlink="folHlink"/>
  <p:sldLayoutIdLst>
    <p:sldLayoutId id="2147484296" r:id="rId1"/>
    <p:sldLayoutId id="2147484284" r:id="rId2"/>
    <p:sldLayoutId id="2147484285" r:id="rId3"/>
    <p:sldLayoutId id="2147484286" r:id="rId4"/>
    <p:sldLayoutId id="2147484287" r:id="rId5"/>
    <p:sldLayoutId id="2147484288" r:id="rId6"/>
    <p:sldLayoutId id="2147484289" r:id="rId7"/>
    <p:sldLayoutId id="2147484290" r:id="rId8"/>
    <p:sldLayoutId id="2147484291" r:id="rId9"/>
    <p:sldLayoutId id="2147484292" r:id="rId10"/>
    <p:sldLayoutId id="2147484293" r:id="rId11"/>
    <p:sldLayoutId id="2147484294" r:id="rId12"/>
    <p:sldLayoutId id="2147484295" r:id="rId13"/>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xit" presetSubtype="0" fill="hold" nodeType="afterEffect">
                                  <p:stCondLst>
                                    <p:cond delay="0"/>
                                  </p:stCondLst>
                                  <p:childTnLst>
                                    <p:animEffect transition="out" filter="fade">
                                      <p:cBhvr>
                                        <p:cTn id="6" dur="2000"/>
                                        <p:tgtEl>
                                          <p:spTgt spid="205839"/>
                                        </p:tgtEl>
                                      </p:cBhvr>
                                    </p:animEffect>
                                    <p:set>
                                      <p:cBhvr>
                                        <p:cTn id="7" dur="1" fill="hold">
                                          <p:stCondLst>
                                            <p:cond delay="1999"/>
                                          </p:stCondLst>
                                        </p:cTn>
                                        <p:tgtEl>
                                          <p:spTgt spid="205839"/>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2000"/>
                                        <p:tgtEl>
                                          <p:spTgt spid="205840"/>
                                        </p:tgtEl>
                                      </p:cBhvr>
                                    </p:animEffect>
                                    <p:set>
                                      <p:cBhvr>
                                        <p:cTn id="10" dur="1" fill="hold">
                                          <p:stCondLst>
                                            <p:cond delay="1999"/>
                                          </p:stCondLst>
                                        </p:cTn>
                                        <p:tgtEl>
                                          <p:spTgt spid="20584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40" grpId="0"/>
      <p:bldP spid="205840" grpId="6"/>
      <p:bldP spid="205840" grpId="7"/>
      <p:bldP spid="205840" grpId="8"/>
      <p:bldP spid="205840" grpId="9"/>
      <p:bldP spid="205840" grpId="10"/>
      <p:bldP spid="205840" grpId="12"/>
      <p:bldP spid="205840" grpId="13"/>
      <p:bldP spid="205840" grpId="14"/>
      <p:bldP spid="205840" grpId="15"/>
    </p:bldLst>
  </p:timing>
  <p:hf hdr="0" ftr="0" dt="0"/>
  <p:txStyles>
    <p:title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Times New Roman" pitchFamily="18" charset="0"/>
        </a:defRPr>
      </a:lvl2pPr>
      <a:lvl3pPr algn="l" rtl="0" eaLnBrk="0" fontAlgn="base" hangingPunct="0">
        <a:spcBef>
          <a:spcPct val="0"/>
        </a:spcBef>
        <a:spcAft>
          <a:spcPct val="0"/>
        </a:spcAft>
        <a:defRPr sz="3200" b="1">
          <a:solidFill>
            <a:schemeClr val="tx2"/>
          </a:solidFill>
          <a:latin typeface="Times New Roman" pitchFamily="18" charset="0"/>
        </a:defRPr>
      </a:lvl3pPr>
      <a:lvl4pPr algn="l" rtl="0" eaLnBrk="0" fontAlgn="base" hangingPunct="0">
        <a:spcBef>
          <a:spcPct val="0"/>
        </a:spcBef>
        <a:spcAft>
          <a:spcPct val="0"/>
        </a:spcAft>
        <a:defRPr sz="3200" b="1">
          <a:solidFill>
            <a:schemeClr val="tx2"/>
          </a:solidFill>
          <a:latin typeface="Times New Roman" pitchFamily="18" charset="0"/>
        </a:defRPr>
      </a:lvl4pPr>
      <a:lvl5pPr algn="l" rtl="0" eaLnBrk="0" fontAlgn="base" hangingPunct="0">
        <a:spcBef>
          <a:spcPct val="0"/>
        </a:spcBef>
        <a:spcAft>
          <a:spcPct val="0"/>
        </a:spcAft>
        <a:defRPr sz="3200" b="1">
          <a:solidFill>
            <a:schemeClr val="tx2"/>
          </a:solidFill>
          <a:latin typeface="Times New Roman" pitchFamily="18" charset="0"/>
        </a:defRPr>
      </a:lvl5pPr>
      <a:lvl6pPr marL="457200" algn="l" rtl="0" fontAlgn="base">
        <a:spcBef>
          <a:spcPct val="0"/>
        </a:spcBef>
        <a:spcAft>
          <a:spcPct val="0"/>
        </a:spcAft>
        <a:defRPr sz="3200" b="1">
          <a:solidFill>
            <a:schemeClr val="tx2"/>
          </a:solidFill>
          <a:latin typeface="Times New Roman" pitchFamily="18" charset="0"/>
        </a:defRPr>
      </a:lvl6pPr>
      <a:lvl7pPr marL="914400" algn="l" rtl="0" fontAlgn="base">
        <a:spcBef>
          <a:spcPct val="0"/>
        </a:spcBef>
        <a:spcAft>
          <a:spcPct val="0"/>
        </a:spcAft>
        <a:defRPr sz="3200" b="1">
          <a:solidFill>
            <a:schemeClr val="tx2"/>
          </a:solidFill>
          <a:latin typeface="Times New Roman" pitchFamily="18" charset="0"/>
        </a:defRPr>
      </a:lvl7pPr>
      <a:lvl8pPr marL="1371600" algn="l" rtl="0" fontAlgn="base">
        <a:spcBef>
          <a:spcPct val="0"/>
        </a:spcBef>
        <a:spcAft>
          <a:spcPct val="0"/>
        </a:spcAft>
        <a:defRPr sz="3200" b="1">
          <a:solidFill>
            <a:schemeClr val="tx2"/>
          </a:solidFill>
          <a:latin typeface="Times New Roman" pitchFamily="18" charset="0"/>
        </a:defRPr>
      </a:lvl8pPr>
      <a:lvl9pPr marL="1828800" algn="l" rtl="0" fontAlgn="base">
        <a:spcBef>
          <a:spcPct val="0"/>
        </a:spcBef>
        <a:spcAft>
          <a:spcPct val="0"/>
        </a:spcAft>
        <a:defRPr sz="3200" b="1">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8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8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8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8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8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8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8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0.wmf"/></Relationships>
</file>

<file path=ppt/slides/_rels/slide19.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2.wmf"/><Relationship Id="rId5" Type="http://schemas.openxmlformats.org/officeDocument/2006/relationships/image" Target="../media/image11.wmf"/><Relationship Id="rId4" Type="http://schemas.openxmlformats.org/officeDocument/2006/relationships/image" Target="../media/image10.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0.wmf"/></Relationships>
</file>

<file path=ppt/slides/_rels/slide21.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4.wmf"/><Relationship Id="rId5" Type="http://schemas.openxmlformats.org/officeDocument/2006/relationships/image" Target="../media/image10.wmf"/><Relationship Id="rId4" Type="http://schemas.openxmlformats.org/officeDocument/2006/relationships/image" Target="../media/image9.w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localhost/FormSecurity/PublicPage.aspx"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hyperlink" Target="http://venus.eas.asu.edu/wsrepository/BasicSecurity/General.aspx"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hyperlink" Target="http://venus.eas.asu.edu/wsrepository/BasicSecurity/Salaries.aspx"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8.xml"/><Relationship Id="rId7"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4.w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1219200" y="533400"/>
            <a:ext cx="6858000" cy="2743200"/>
          </a:xfrm>
        </p:spPr>
        <p:txBody>
          <a:bodyPr/>
          <a:lstStyle/>
          <a:p>
            <a:pPr marL="363538" indent="-363538" algn="ctr" defTabSz="966788">
              <a:lnSpc>
                <a:spcPct val="125000"/>
              </a:lnSpc>
              <a:spcBef>
                <a:spcPct val="20000"/>
              </a:spcBef>
            </a:pPr>
            <a:r>
              <a:rPr lang="en-US" smtClean="0">
                <a:solidFill>
                  <a:schemeClr val="folHlink"/>
                </a:solidFill>
              </a:rPr>
              <a:t>Chapter 6</a:t>
            </a:r>
            <a:br>
              <a:rPr lang="en-US" smtClean="0">
                <a:solidFill>
                  <a:schemeClr val="folHlink"/>
                </a:solidFill>
              </a:rPr>
            </a:br>
            <a:r>
              <a:rPr lang="en-US" smtClean="0">
                <a:solidFill>
                  <a:schemeClr val="folHlink"/>
                </a:solidFill>
              </a:rPr>
              <a:t>Security and Reliability of </a:t>
            </a:r>
            <a:br>
              <a:rPr lang="en-US" smtClean="0">
                <a:solidFill>
                  <a:schemeClr val="folHlink"/>
                </a:solidFill>
              </a:rPr>
            </a:br>
            <a:r>
              <a:rPr lang="en-US" smtClean="0">
                <a:solidFill>
                  <a:schemeClr val="folHlink"/>
                </a:solidFill>
              </a:rPr>
              <a:t>Distributed Software and Systems</a:t>
            </a:r>
            <a:r>
              <a:rPr lang="en-US" altLang="zh-CN" smtClean="0">
                <a:ea typeface="宋体" pitchFamily="2" charset="-122"/>
              </a:rPr>
              <a:t/>
            </a:r>
            <a:br>
              <a:rPr lang="en-US" altLang="zh-CN" smtClean="0">
                <a:ea typeface="宋体" pitchFamily="2" charset="-122"/>
              </a:rPr>
            </a:br>
            <a:endParaRPr lang="en-US" smtClean="0"/>
          </a:p>
        </p:txBody>
      </p:sp>
      <p:sp>
        <p:nvSpPr>
          <p:cNvPr id="3075" name="Subtitle 3"/>
          <p:cNvSpPr>
            <a:spLocks noGrp="1"/>
          </p:cNvSpPr>
          <p:nvPr>
            <p:ph type="subTitle" idx="1"/>
          </p:nvPr>
        </p:nvSpPr>
        <p:spPr>
          <a:xfrm>
            <a:off x="914400" y="3429000"/>
            <a:ext cx="7239000" cy="2133600"/>
          </a:xfrm>
        </p:spPr>
        <p:txBody>
          <a:bodyPr/>
          <a:lstStyle/>
          <a:p>
            <a:pPr>
              <a:defRPr/>
            </a:pPr>
            <a:r>
              <a:rPr lang="en-US" altLang="zh-CN" sz="2400" b="1" dirty="0" smtClean="0">
                <a:solidFill>
                  <a:schemeClr val="folHlink"/>
                </a:solidFill>
                <a:latin typeface="+mj-lt"/>
                <a:ea typeface="+mj-ea"/>
                <a:cs typeface="+mj-cs"/>
              </a:rPr>
              <a:t>Lecture </a:t>
            </a:r>
            <a:r>
              <a:rPr lang="en-US" altLang="zh-CN" sz="2400" b="1" dirty="0" smtClean="0">
                <a:solidFill>
                  <a:schemeClr val="folHlink"/>
                </a:solidFill>
                <a:latin typeface="+mj-lt"/>
                <a:ea typeface="+mj-ea"/>
                <a:cs typeface="+mj-cs"/>
              </a:rPr>
              <a:t>22</a:t>
            </a:r>
            <a:endParaRPr lang="en-US" altLang="zh-CN" sz="2400" b="1" dirty="0" smtClean="0">
              <a:solidFill>
                <a:schemeClr val="folHlink"/>
              </a:solidFill>
              <a:latin typeface="+mj-lt"/>
              <a:ea typeface="+mj-ea"/>
              <a:cs typeface="+mj-cs"/>
            </a:endParaRPr>
          </a:p>
          <a:p>
            <a:pPr>
              <a:defRPr/>
            </a:pPr>
            <a:r>
              <a:rPr lang="en-US" sz="3200" dirty="0"/>
              <a:t>General Security and Reliability </a:t>
            </a:r>
            <a:r>
              <a:rPr lang="en-US" sz="3200" dirty="0" smtClean="0"/>
              <a:t>Concepts</a:t>
            </a:r>
          </a:p>
          <a:p>
            <a:pPr>
              <a:defRPr/>
            </a:pPr>
            <a:r>
              <a:rPr lang="en-US" sz="3200" dirty="0"/>
              <a:t>Text Chapter </a:t>
            </a:r>
            <a:r>
              <a:rPr lang="en-US" sz="3200" dirty="0" smtClean="0"/>
              <a:t>6.1</a:t>
            </a:r>
          </a:p>
          <a:p>
            <a:pPr>
              <a:defRPr/>
            </a:pPr>
            <a:endParaRPr lang="en-US" sz="3200" dirty="0"/>
          </a:p>
          <a:p>
            <a:pPr>
              <a:defRPr/>
            </a:pPr>
            <a:r>
              <a:rPr lang="en-US" sz="3200" dirty="0" smtClean="0"/>
              <a:t>Yinong Chen</a:t>
            </a:r>
            <a:endParaRPr lang="en-US" sz="3200" dirty="0"/>
          </a:p>
        </p:txBody>
      </p:sp>
      <p:pic>
        <p:nvPicPr>
          <p:cNvPr id="4" name="Picture 8" descr="http://engineering.asu.edu/sites/default/files/shared/downloads/ASU_engineering_RGB_2009_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93250"/>
            <a:ext cx="2895600" cy="680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http://www.public.asu.edu/~ychen10/images/SocWsiCover.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34491" y="4648200"/>
            <a:ext cx="1637818" cy="207392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ctrTitle"/>
          </p:nvPr>
        </p:nvSpPr>
        <p:spPr>
          <a:xfrm>
            <a:off x="1600200" y="2743200"/>
            <a:ext cx="6477000" cy="1462088"/>
          </a:xfrm>
        </p:spPr>
        <p:txBody>
          <a:bodyPr/>
          <a:lstStyle/>
          <a:p>
            <a:pPr algn="ctr"/>
            <a:r>
              <a:rPr lang="en-US" smtClean="0"/>
              <a:t>Web Attacks, Security Attributes, and Means, </a:t>
            </a:r>
          </a:p>
        </p:txBody>
      </p:sp>
      <p:sp>
        <p:nvSpPr>
          <p:cNvPr id="2" name="Rectangle 1"/>
          <p:cNvSpPr/>
          <p:nvPr/>
        </p:nvSpPr>
        <p:spPr>
          <a:xfrm>
            <a:off x="2209800" y="1905000"/>
            <a:ext cx="5295900" cy="646113"/>
          </a:xfrm>
          <a:prstGeom prst="rect">
            <a:avLst/>
          </a:prstGeom>
        </p:spPr>
        <p:txBody>
          <a:bodyPr wrap="none">
            <a:spAutoFit/>
          </a:bodyPr>
          <a:lstStyle/>
          <a:p>
            <a:pPr>
              <a:defRPr/>
            </a:pPr>
            <a:r>
              <a:rPr lang="en-US" sz="3600" dirty="0">
                <a:solidFill>
                  <a:schemeClr val="tx2"/>
                </a:solidFill>
                <a:latin typeface="+mj-lt"/>
                <a:ea typeface="+mj-ea"/>
                <a:cs typeface="+mj-cs"/>
              </a:rPr>
              <a:t>Web Application Security</a:t>
            </a:r>
            <a:r>
              <a:rPr lang="en-US" dirty="0"/>
              <a:t>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8C2BA61B-AE95-49E7-A09D-C397849F23B0}" type="slidenum">
              <a:rPr lang="en-US" b="0" smtClean="0">
                <a:solidFill>
                  <a:schemeClr val="tx2"/>
                </a:solidFill>
              </a:rPr>
              <a:pPr/>
              <a:t>11</a:t>
            </a:fld>
            <a:endParaRPr lang="en-US" b="0" smtClean="0">
              <a:solidFill>
                <a:schemeClr val="tx2"/>
              </a:solidFill>
            </a:endParaRPr>
          </a:p>
        </p:txBody>
      </p:sp>
      <p:sp>
        <p:nvSpPr>
          <p:cNvPr id="12291" name="Rectangle 2"/>
          <p:cNvSpPr>
            <a:spLocks noGrp="1" noChangeArrowheads="1"/>
          </p:cNvSpPr>
          <p:nvPr>
            <p:ph type="title"/>
          </p:nvPr>
        </p:nvSpPr>
        <p:spPr>
          <a:xfrm>
            <a:off x="1143000" y="381000"/>
            <a:ext cx="3505200" cy="914400"/>
          </a:xfrm>
        </p:spPr>
        <p:txBody>
          <a:bodyPr/>
          <a:lstStyle/>
          <a:p>
            <a:pPr eaLnBrk="1" hangingPunct="1"/>
            <a:r>
              <a:rPr lang="en-US" dirty="0" smtClean="0"/>
              <a:t>Common Attacks on the Web</a:t>
            </a:r>
          </a:p>
        </p:txBody>
      </p:sp>
      <p:graphicFrame>
        <p:nvGraphicFramePr>
          <p:cNvPr id="542777" name="Group 57"/>
          <p:cNvGraphicFramePr>
            <a:graphicFrameLocks noGrp="1"/>
          </p:cNvGraphicFramePr>
          <p:nvPr>
            <p:ph idx="1"/>
            <p:extLst>
              <p:ext uri="{D42A27DB-BD31-4B8C-83A1-F6EECF244321}">
                <p14:modId xmlns:p14="http://schemas.microsoft.com/office/powerpoint/2010/main" val="2077048353"/>
              </p:ext>
            </p:extLst>
          </p:nvPr>
        </p:nvGraphicFramePr>
        <p:xfrm>
          <a:off x="609600" y="1219200"/>
          <a:ext cx="8269288" cy="5585691"/>
        </p:xfrm>
        <a:graphic>
          <a:graphicData uri="http://schemas.openxmlformats.org/drawingml/2006/table">
            <a:tbl>
              <a:tblPr/>
              <a:tblGrid>
                <a:gridCol w="2667000"/>
                <a:gridCol w="5602288"/>
              </a:tblGrid>
              <a:tr h="38094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dirty="0" smtClean="0">
                          <a:ln>
                            <a:noFill/>
                          </a:ln>
                          <a:solidFill>
                            <a:schemeClr val="tx1"/>
                          </a:solidFill>
                          <a:effectLst/>
                          <a:latin typeface="Times New Roman" pitchFamily="18" charset="0"/>
                        </a:rPr>
                        <a:t>Attack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dirty="0" smtClean="0">
                          <a:ln>
                            <a:noFill/>
                          </a:ln>
                          <a:solidFill>
                            <a:schemeClr val="tx1"/>
                          </a:solidFill>
                          <a:effectLst/>
                          <a:latin typeface="Times New Roman" pitchFamily="18" charset="0"/>
                        </a:rPr>
                        <a:t>Description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r>
              <a:tr h="64007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rgbClr val="0000FF"/>
                          </a:solidFill>
                          <a:effectLst/>
                          <a:latin typeface="Times New Roman" pitchFamily="18" charset="0"/>
                        </a:rPr>
                        <a:t>Cross-site scripting (XSS)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imes New Roman" pitchFamily="18" charset="0"/>
                        </a:rPr>
                        <a:t>Script programs are used as input data and are executed in </a:t>
                      </a:r>
                      <a:br>
                        <a:rPr kumimoji="0" lang="en-US" sz="1800" b="0" i="0" u="none" strike="noStrike" cap="none" normalizeH="0" baseline="0" dirty="0" smtClean="0">
                          <a:ln>
                            <a:noFill/>
                          </a:ln>
                          <a:solidFill>
                            <a:schemeClr val="tx1"/>
                          </a:solidFill>
                          <a:effectLst/>
                          <a:latin typeface="Times New Roman" pitchFamily="18" charset="0"/>
                        </a:rPr>
                      </a:br>
                      <a:r>
                        <a:rPr kumimoji="0" lang="en-US" sz="1800" b="0" i="0" u="none" strike="noStrike" cap="none" normalizeH="0" baseline="0" dirty="0" smtClean="0">
                          <a:ln>
                            <a:noFill/>
                          </a:ln>
                          <a:solidFill>
                            <a:schemeClr val="tx1"/>
                          </a:solidFill>
                          <a:effectLst/>
                          <a:latin typeface="Times New Roman" pitchFamily="18" charset="0"/>
                        </a:rPr>
                        <a:t>browser on client side.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5086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rPr>
                        <a:t>Denial of service (DoS)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imes New Roman" pitchFamily="18" charset="0"/>
                        </a:rPr>
                        <a:t>The attacker floods the network with fake requests, overloading the system and blocking regular traffic.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927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rgbClr val="0000FF"/>
                          </a:solidFill>
                          <a:effectLst/>
                          <a:latin typeface="Times New Roman" pitchFamily="18" charset="0"/>
                        </a:rPr>
                        <a:t>Eavesdropping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imes New Roman" pitchFamily="18" charset="0"/>
                        </a:rPr>
                        <a:t>The attacker uses a sniffer to read unencrypted network packets as they are transported on the network</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927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lang="en-CA" sz="1800" kern="1200" dirty="0" err="1" smtClean="0">
                          <a:solidFill>
                            <a:schemeClr val="tx1"/>
                          </a:solidFill>
                          <a:latin typeface="+mn-lt"/>
                          <a:ea typeface="+mn-ea"/>
                          <a:cs typeface="+mn-cs"/>
                        </a:rPr>
                        <a:t>Rootkit</a:t>
                      </a:r>
                      <a:r>
                        <a:rPr lang="en-CA" sz="1800" kern="1200" dirty="0" smtClean="0">
                          <a:solidFill>
                            <a:schemeClr val="tx1"/>
                          </a:solidFill>
                          <a:latin typeface="+mn-lt"/>
                          <a:ea typeface="+mn-ea"/>
                          <a:cs typeface="+mn-cs"/>
                        </a:rPr>
                        <a:t> and </a:t>
                      </a:r>
                      <a:r>
                        <a:rPr kumimoji="0" lang="en-US" sz="1800" b="0" i="0" u="none" strike="noStrike" kern="1200" cap="none" normalizeH="0" baseline="0" dirty="0" smtClean="0">
                          <a:ln>
                            <a:noFill/>
                          </a:ln>
                          <a:solidFill>
                            <a:schemeClr val="tx1"/>
                          </a:solidFill>
                          <a:effectLst/>
                          <a:latin typeface="Times New Roman" pitchFamily="18" charset="0"/>
                          <a:ea typeface="+mn-ea"/>
                          <a:cs typeface="+mn-cs"/>
                        </a:rPr>
                        <a:t>h</a:t>
                      </a:r>
                      <a:r>
                        <a:rPr kumimoji="0" lang="en-US" sz="1800" b="0" i="0" u="none" strike="noStrike" cap="none" normalizeH="0" baseline="0" dirty="0" smtClean="0">
                          <a:ln>
                            <a:noFill/>
                          </a:ln>
                          <a:solidFill>
                            <a:schemeClr val="tx1"/>
                          </a:solidFill>
                          <a:effectLst/>
                          <a:latin typeface="Times New Roman" pitchFamily="18" charset="0"/>
                        </a:rPr>
                        <a:t>idden-field tampering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imes New Roman" pitchFamily="18" charset="0"/>
                        </a:rPr>
                        <a:t>The attacker compromises unchecked (and trusted) hidden fields stuffed with sensitive data in the Web forms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007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Times New Roman" pitchFamily="18" charset="0"/>
                        </a:rPr>
                        <a:t>One-click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imes New Roman" pitchFamily="18" charset="0"/>
                        </a:rPr>
                        <a:t>Malicious </a:t>
                      </a:r>
                      <a:r>
                        <a:rPr kumimoji="0" lang="en-US" sz="1800" b="0" i="0" u="none" strike="noStrike" cap="none" normalizeH="0" baseline="0" dirty="0" smtClean="0">
                          <a:ln>
                            <a:noFill/>
                          </a:ln>
                          <a:solidFill>
                            <a:srgbClr val="0000FF"/>
                          </a:solidFill>
                          <a:effectLst/>
                          <a:latin typeface="Times New Roman" pitchFamily="18" charset="0"/>
                        </a:rPr>
                        <a:t>HTTP posts </a:t>
                      </a:r>
                      <a:r>
                        <a:rPr kumimoji="0" lang="en-US" sz="1800" b="0" i="0" u="none" strike="noStrike" cap="none" normalizeH="0" baseline="0" dirty="0" smtClean="0">
                          <a:ln>
                            <a:noFill/>
                          </a:ln>
                          <a:solidFill>
                            <a:schemeClr val="tx1"/>
                          </a:solidFill>
                          <a:effectLst/>
                          <a:latin typeface="Times New Roman" pitchFamily="18" charset="0"/>
                        </a:rPr>
                        <a:t>are sent via script: Do not click on suspicious links!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927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rgbClr val="0000FF"/>
                          </a:solidFill>
                          <a:effectLst/>
                          <a:latin typeface="Times New Roman" pitchFamily="18" charset="0"/>
                        </a:rPr>
                        <a:t>Session hijacking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imes New Roman" pitchFamily="18" charset="0"/>
                        </a:rPr>
                        <a:t>The attacker guesses or steals a valid session ID and connects	over another user’s session.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7897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imes New Roman" pitchFamily="18" charset="0"/>
                        </a:rPr>
                        <a:t>Database query / SQL </a:t>
                      </a:r>
                      <a:r>
                        <a:rPr lang="en-CA" sz="1800" kern="1200" dirty="0" smtClean="0">
                          <a:solidFill>
                            <a:schemeClr val="tx1"/>
                          </a:solidFill>
                          <a:latin typeface="+mn-lt"/>
                          <a:ea typeface="+mn-ea"/>
                          <a:cs typeface="+mn-cs"/>
                        </a:rPr>
                        <a:t> </a:t>
                      </a:r>
                      <a:r>
                        <a:rPr kumimoji="0" lang="en-US" sz="1800" b="0" i="0" u="none" strike="noStrike" cap="none" normalizeH="0" baseline="0" dirty="0" smtClean="0">
                          <a:ln>
                            <a:noFill/>
                          </a:ln>
                          <a:solidFill>
                            <a:schemeClr val="tx1"/>
                          </a:solidFill>
                          <a:effectLst/>
                          <a:latin typeface="Times New Roman" pitchFamily="18" charset="0"/>
                        </a:rPr>
                        <a:t>injection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Times New Roman" pitchFamily="18" charset="0"/>
                        </a:rPr>
                        <a:t>The attacker uses a malicious input string, e.g., a user name, that happens to form dangerous SQL commands, or an illegal character that triggers an unexpected operation. When it is sent to the DB for verification, it becomes a command.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Rounded Rectangular Callout 1"/>
          <p:cNvSpPr/>
          <p:nvPr/>
        </p:nvSpPr>
        <p:spPr bwMode="auto">
          <a:xfrm>
            <a:off x="4724400" y="152400"/>
            <a:ext cx="2286000" cy="914400"/>
          </a:xfrm>
          <a:prstGeom prst="wedgeRoundRectCallout">
            <a:avLst>
              <a:gd name="adj1" fmla="val -71471"/>
              <a:gd name="adj2" fmla="val 118883"/>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What Web computing model can cause</a:t>
            </a:r>
            <a:r>
              <a:rPr kumimoji="0" lang="en-US" sz="1800" b="0" i="0" u="none" strike="noStrike" cap="none" normalizeH="0" dirty="0" smtClean="0">
                <a:ln>
                  <a:noFill/>
                </a:ln>
                <a:solidFill>
                  <a:schemeClr val="tx1"/>
                </a:solidFill>
                <a:effectLst/>
                <a:latin typeface="Times New Roman" pitchFamily="18" charset="0"/>
              </a:rPr>
              <a:t> this attack?</a:t>
            </a:r>
            <a:endParaRPr kumimoji="0" lang="en-US" sz="1800" b="0" i="0" u="none" strike="noStrike" cap="none" normalizeH="0" baseline="0" dirty="0" smtClean="0">
              <a:ln>
                <a:noFill/>
              </a:ln>
              <a:solidFill>
                <a:schemeClr val="tx1"/>
              </a:solidFill>
              <a:effectLst/>
              <a:latin typeface="Times New Roman" pitchFamily="18" charset="0"/>
            </a:endParaRPr>
          </a:p>
        </p:txBody>
      </p:sp>
      <p:sp>
        <p:nvSpPr>
          <p:cNvPr id="6" name="Rounded Rectangular Callout 5"/>
          <p:cNvSpPr/>
          <p:nvPr/>
        </p:nvSpPr>
        <p:spPr bwMode="auto">
          <a:xfrm>
            <a:off x="7239000" y="152400"/>
            <a:ext cx="1882302" cy="914400"/>
          </a:xfrm>
          <a:prstGeom prst="wedgeRoundRectCallout">
            <a:avLst>
              <a:gd name="adj1" fmla="val 27237"/>
              <a:gd name="adj2" fmla="val 281649"/>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What technique can prevent </a:t>
            </a:r>
            <a:r>
              <a:rPr kumimoji="0" lang="en-US" sz="1800" b="0" i="0" u="none" strike="noStrike" cap="none" normalizeH="0" dirty="0" smtClean="0">
                <a:ln>
                  <a:noFill/>
                </a:ln>
                <a:solidFill>
                  <a:schemeClr val="tx1"/>
                </a:solidFill>
                <a:effectLst/>
                <a:latin typeface="Times New Roman" pitchFamily="18" charset="0"/>
              </a:rPr>
              <a:t>this attack?</a:t>
            </a:r>
            <a:endParaRPr kumimoji="0" lang="en-US" sz="1800" b="0" i="0" u="none" strike="noStrike" cap="none" normalizeH="0" baseline="0" dirty="0" smtClean="0">
              <a:ln>
                <a:noFill/>
              </a:ln>
              <a:solidFill>
                <a:schemeClr val="tx1"/>
              </a:solidFill>
              <a:effectLst/>
              <a:latin typeface="Times New Roman" pitchFamily="18" charset="0"/>
            </a:endParaRPr>
          </a:p>
        </p:txBody>
      </p:sp>
      <p:sp>
        <p:nvSpPr>
          <p:cNvPr id="7" name="Rounded Rectangular Callout 6"/>
          <p:cNvSpPr/>
          <p:nvPr/>
        </p:nvSpPr>
        <p:spPr bwMode="auto">
          <a:xfrm>
            <a:off x="7177358" y="5181600"/>
            <a:ext cx="1882302" cy="381000"/>
          </a:xfrm>
          <a:prstGeom prst="wedgeRoundRectCallout">
            <a:avLst>
              <a:gd name="adj1" fmla="val -69404"/>
              <a:gd name="adj2" fmla="val -23033"/>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Strong password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XSS Attack Example</a:t>
            </a:r>
          </a:p>
        </p:txBody>
      </p:sp>
      <p:sp>
        <p:nvSpPr>
          <p:cNvPr id="3" name="Content Placeholder 2"/>
          <p:cNvSpPr>
            <a:spLocks noGrp="1"/>
          </p:cNvSpPr>
          <p:nvPr>
            <p:ph idx="1"/>
          </p:nvPr>
        </p:nvSpPr>
        <p:spPr>
          <a:xfrm>
            <a:off x="457200" y="1143000"/>
            <a:ext cx="8269288" cy="2743201"/>
          </a:xfrm>
        </p:spPr>
        <p:txBody>
          <a:bodyPr/>
          <a:lstStyle/>
          <a:p>
            <a:pPr lvl="0"/>
            <a:r>
              <a:rPr lang="en-US" dirty="0" smtClean="0">
                <a:latin typeface="Times New Roman" pitchFamily="18" charset="0"/>
              </a:rPr>
              <a:t>A script is used </a:t>
            </a:r>
            <a:r>
              <a:rPr lang="en-US" dirty="0">
                <a:latin typeface="Times New Roman" pitchFamily="18" charset="0"/>
              </a:rPr>
              <a:t>as input </a:t>
            </a:r>
            <a:r>
              <a:rPr lang="en-US" dirty="0" smtClean="0">
                <a:latin typeface="Times New Roman" pitchFamily="18" charset="0"/>
              </a:rPr>
              <a:t>data, which can be executed, if not programmed properly, in the browser. </a:t>
            </a:r>
            <a:endParaRPr lang="en-US" dirty="0"/>
          </a:p>
        </p:txBody>
      </p:sp>
      <p:sp>
        <p:nvSpPr>
          <p:cNvPr id="4" name="Slide Number Placeholder 3"/>
          <p:cNvSpPr>
            <a:spLocks noGrp="1"/>
          </p:cNvSpPr>
          <p:nvPr>
            <p:ph type="sldNum" sz="quarter" idx="12"/>
          </p:nvPr>
        </p:nvSpPr>
        <p:spPr/>
        <p:txBody>
          <a:bodyPr/>
          <a:lstStyle/>
          <a:p>
            <a:pPr>
              <a:defRPr/>
            </a:pPr>
            <a:fld id="{78CD6058-D0E1-493A-BDFB-8C6C4E958E4D}" type="slidenum">
              <a:rPr lang="en-US" smtClean="0"/>
              <a:pPr>
                <a:defRPr/>
              </a:pPr>
              <a:t>12</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133601"/>
            <a:ext cx="4114800" cy="204639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5" name="Rounded Rectangular Callout 4"/>
          <p:cNvSpPr/>
          <p:nvPr/>
        </p:nvSpPr>
        <p:spPr bwMode="auto">
          <a:xfrm>
            <a:off x="5257800" y="2438400"/>
            <a:ext cx="3468688" cy="381000"/>
          </a:xfrm>
          <a:prstGeom prst="wedgeRoundRectCallout">
            <a:avLst>
              <a:gd name="adj1" fmla="val -94679"/>
              <a:gd name="adj2" fmla="val 150833"/>
              <a:gd name="adj3" fmla="val 16667"/>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Script code is entered here</a:t>
            </a:r>
          </a:p>
        </p:txBody>
      </p:sp>
      <p:sp>
        <p:nvSpPr>
          <p:cNvPr id="6" name="TextBox 5"/>
          <p:cNvSpPr txBox="1"/>
          <p:nvPr/>
        </p:nvSpPr>
        <p:spPr>
          <a:xfrm>
            <a:off x="6082043" y="2342513"/>
            <a:ext cx="1704313" cy="369332"/>
          </a:xfrm>
          <a:prstGeom prst="rect">
            <a:avLst/>
          </a:prstGeom>
          <a:noFill/>
        </p:spPr>
        <p:txBody>
          <a:bodyPr wrap="none" rtlCol="0">
            <a:spAutoFit/>
          </a:bodyPr>
          <a:lstStyle/>
          <a:p>
            <a:r>
              <a:rPr lang="en-US" b="0" dirty="0" smtClean="0"/>
              <a:t>Attack sequence</a:t>
            </a:r>
            <a:endParaRPr lang="en-US" b="0" dirty="0"/>
          </a:p>
        </p:txBody>
      </p:sp>
      <p:sp>
        <p:nvSpPr>
          <p:cNvPr id="12" name="Rounded Rectangular Callout 11"/>
          <p:cNvSpPr/>
          <p:nvPr/>
        </p:nvSpPr>
        <p:spPr bwMode="auto">
          <a:xfrm>
            <a:off x="5257800" y="2438400"/>
            <a:ext cx="3468688" cy="381000"/>
          </a:xfrm>
          <a:prstGeom prst="wedgeRoundRectCallout">
            <a:avLst>
              <a:gd name="adj1" fmla="val -94224"/>
              <a:gd name="adj2" fmla="val 250425"/>
              <a:gd name="adj3" fmla="val 16667"/>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Script code is entered here</a:t>
            </a:r>
          </a:p>
        </p:txBody>
      </p:sp>
      <p:sp>
        <p:nvSpPr>
          <p:cNvPr id="7" name="Rounded Rectangle 6"/>
          <p:cNvSpPr/>
          <p:nvPr/>
        </p:nvSpPr>
        <p:spPr bwMode="auto">
          <a:xfrm>
            <a:off x="5257800" y="3200400"/>
            <a:ext cx="3468688" cy="990600"/>
          </a:xfrm>
          <a:prstGeom prst="roundRect">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If the error message: The user name cannot contain special character, then …</a:t>
            </a:r>
          </a:p>
        </p:txBody>
      </p:sp>
      <p:sp>
        <p:nvSpPr>
          <p:cNvPr id="10" name="Rounded Rectangle 9"/>
          <p:cNvSpPr/>
          <p:nvPr/>
        </p:nvSpPr>
        <p:spPr bwMode="auto">
          <a:xfrm>
            <a:off x="5257800" y="4267200"/>
            <a:ext cx="3468688" cy="1295400"/>
          </a:xfrm>
          <a:prstGeom prst="roundRect">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View Page Source: If</a:t>
            </a:r>
            <a:r>
              <a:rPr kumimoji="0" lang="en-US" sz="1800" b="0" i="0" u="none" strike="noStrike" cap="none" normalizeH="0" dirty="0" smtClean="0">
                <a:ln>
                  <a:noFill/>
                </a:ln>
                <a:solidFill>
                  <a:schemeClr val="tx1"/>
                </a:solidFill>
                <a:effectLst/>
                <a:latin typeface="Times New Roman" pitchFamily="18" charset="0"/>
              </a:rPr>
              <a:t> the input check is done in client-side script, modify the script to turn off the input check.</a:t>
            </a:r>
            <a:endParaRPr kumimoji="0" lang="en-US" sz="1800" b="0" i="0" u="none" strike="noStrike" cap="none" normalizeH="0" baseline="0" dirty="0" smtClean="0">
              <a:ln>
                <a:noFill/>
              </a:ln>
              <a:solidFill>
                <a:schemeClr val="tx1"/>
              </a:solidFill>
              <a:effectLst/>
              <a:latin typeface="Times New Roman" pitchFamily="18" charset="0"/>
            </a:endParaRPr>
          </a:p>
        </p:txBody>
      </p:sp>
      <p:sp>
        <p:nvSpPr>
          <p:cNvPr id="11" name="Rounded Rectangle 10"/>
          <p:cNvSpPr/>
          <p:nvPr/>
        </p:nvSpPr>
        <p:spPr bwMode="auto">
          <a:xfrm>
            <a:off x="5257800" y="5638800"/>
            <a:ext cx="3468688" cy="914400"/>
          </a:xfrm>
          <a:prstGeom prst="roundRect">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Create</a:t>
            </a:r>
            <a:r>
              <a:rPr kumimoji="0" lang="en-US" sz="1800" b="0" i="0" u="none" strike="noStrike" cap="none" normalizeH="0" dirty="0" smtClean="0">
                <a:ln>
                  <a:noFill/>
                </a:ln>
                <a:solidFill>
                  <a:schemeClr val="tx1"/>
                </a:solidFill>
                <a:effectLst/>
                <a:latin typeface="Times New Roman" pitchFamily="18" charset="0"/>
              </a:rPr>
              <a:t> a new page based on the modified page source, and enter script &lt;script&gt; … &lt;/script&gt; again.</a:t>
            </a:r>
            <a:endParaRPr kumimoji="0" lang="en-US" sz="1800" b="0" i="0" u="none" strike="noStrike" cap="none" normalizeH="0" baseline="0" dirty="0" smtClean="0">
              <a:ln>
                <a:noFill/>
              </a:ln>
              <a:solidFill>
                <a:schemeClr val="tx1"/>
              </a:solidFill>
              <a:effectLst/>
              <a:latin typeface="Times New Roman" pitchFamily="18" charset="0"/>
            </a:endParaRPr>
          </a:p>
        </p:txBody>
      </p:sp>
      <p:sp>
        <p:nvSpPr>
          <p:cNvPr id="13" name="Rounded Rectangle 12"/>
          <p:cNvSpPr/>
          <p:nvPr/>
        </p:nvSpPr>
        <p:spPr bwMode="auto">
          <a:xfrm>
            <a:off x="1237456" y="5638800"/>
            <a:ext cx="3468688" cy="914400"/>
          </a:xfrm>
          <a:prstGeom prst="roundRect">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Another way of adding</a:t>
            </a:r>
            <a:r>
              <a:rPr kumimoji="0" lang="en-US" sz="1800" b="0" i="0" u="none" strike="noStrike" cap="none" normalizeH="0" dirty="0" smtClean="0">
                <a:ln>
                  <a:noFill/>
                </a:ln>
                <a:solidFill>
                  <a:schemeClr val="tx1"/>
                </a:solidFill>
                <a:effectLst/>
                <a:latin typeface="Times New Roman" pitchFamily="18" charset="0"/>
              </a:rPr>
              <a:t> the script is to intercept the SOAP message and inject script into SOAP body.</a:t>
            </a:r>
            <a:endParaRPr kumimoji="0" lang="en-US" sz="1800" b="0" i="0" u="none" strike="noStrike" cap="none" normalizeH="0" baseline="0" dirty="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3876438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up)">
                                      <p:cBhvr>
                                        <p:cTn id="11" dur="500"/>
                                        <p:tgtEl>
                                          <p:spTgt spid="10"/>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up)">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right)">
                                      <p:cBhvr>
                                        <p:cTn id="2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1" grpId="0" animBg="1"/>
      <p:bldP spid="1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Injection Attack</a:t>
            </a:r>
            <a:endParaRPr lang="en-US" dirty="0"/>
          </a:p>
        </p:txBody>
      </p:sp>
      <p:sp>
        <p:nvSpPr>
          <p:cNvPr id="3" name="Content Placeholder 2"/>
          <p:cNvSpPr>
            <a:spLocks noGrp="1"/>
          </p:cNvSpPr>
          <p:nvPr>
            <p:ph idx="1"/>
          </p:nvPr>
        </p:nvSpPr>
        <p:spPr>
          <a:xfrm>
            <a:off x="457200" y="1143000"/>
            <a:ext cx="8269288" cy="4038600"/>
          </a:xfrm>
        </p:spPr>
        <p:txBody>
          <a:bodyPr/>
          <a:lstStyle/>
          <a:p>
            <a:r>
              <a:rPr lang="en-US" dirty="0" smtClean="0">
                <a:latin typeface="Times New Roman" pitchFamily="18" charset="0"/>
              </a:rPr>
              <a:t>Similar to XSS attack, an attacker enters user name and password with SQL commands, such as </a:t>
            </a:r>
            <a:r>
              <a:rPr lang="en-US" dirty="0"/>
              <a:t>SELECT, </a:t>
            </a:r>
            <a:r>
              <a:rPr lang="en-US" dirty="0" smtClean="0"/>
              <a:t>CREATE, UPDATE</a:t>
            </a:r>
            <a:r>
              <a:rPr lang="en-US" dirty="0"/>
              <a:t>, </a:t>
            </a:r>
            <a:r>
              <a:rPr lang="en-US" dirty="0" smtClean="0"/>
              <a:t>DELETE, and INSERT. </a:t>
            </a:r>
          </a:p>
          <a:p>
            <a:r>
              <a:rPr lang="en-US" dirty="0" smtClean="0"/>
              <a:t>When the system sends the user name and password to the database to check if the </a:t>
            </a:r>
            <a:r>
              <a:rPr lang="en-US" dirty="0"/>
              <a:t>user name and password </a:t>
            </a:r>
            <a:r>
              <a:rPr lang="en-US" dirty="0" smtClean="0"/>
              <a:t>exist, the SQL commands are sent and executed instead.</a:t>
            </a:r>
          </a:p>
          <a:p>
            <a:endParaRPr lang="en-US" dirty="0"/>
          </a:p>
        </p:txBody>
      </p:sp>
      <p:sp>
        <p:nvSpPr>
          <p:cNvPr id="4" name="Slide Number Placeholder 3"/>
          <p:cNvSpPr>
            <a:spLocks noGrp="1"/>
          </p:cNvSpPr>
          <p:nvPr>
            <p:ph type="sldNum" sz="quarter" idx="12"/>
          </p:nvPr>
        </p:nvSpPr>
        <p:spPr/>
        <p:txBody>
          <a:bodyPr/>
          <a:lstStyle/>
          <a:p>
            <a:pPr>
              <a:defRPr/>
            </a:pPr>
            <a:fld id="{78CD6058-D0E1-493A-BDFB-8C6C4E958E4D}" type="slidenum">
              <a:rPr lang="en-US" smtClean="0"/>
              <a:pPr>
                <a:defRPr/>
              </a:pPr>
              <a:t>13</a:t>
            </a:fld>
            <a:endParaRPr lang="en-US"/>
          </a:p>
        </p:txBody>
      </p:sp>
    </p:spTree>
    <p:extLst>
      <p:ext uri="{BB962C8B-B14F-4D97-AF65-F5344CB8AC3E}">
        <p14:creationId xmlns:p14="http://schemas.microsoft.com/office/powerpoint/2010/main" val="18306088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02A6A2EB-0B11-4EA2-899E-F31BB5E4F428}" type="slidenum">
              <a:rPr lang="en-US" b="0" smtClean="0">
                <a:solidFill>
                  <a:schemeClr val="tx2"/>
                </a:solidFill>
              </a:rPr>
              <a:pPr/>
              <a:t>14</a:t>
            </a:fld>
            <a:endParaRPr lang="en-US" b="0" smtClean="0">
              <a:solidFill>
                <a:schemeClr val="tx2"/>
              </a:solidFill>
            </a:endParaRPr>
          </a:p>
        </p:txBody>
      </p:sp>
      <p:sp>
        <p:nvSpPr>
          <p:cNvPr id="13315" name="Rectangle 2"/>
          <p:cNvSpPr>
            <a:spLocks noGrp="1" noChangeArrowheads="1"/>
          </p:cNvSpPr>
          <p:nvPr>
            <p:ph type="title"/>
          </p:nvPr>
        </p:nvSpPr>
        <p:spPr/>
        <p:txBody>
          <a:bodyPr/>
          <a:lstStyle/>
          <a:p>
            <a:pPr eaLnBrk="1" hangingPunct="1"/>
            <a:r>
              <a:rPr lang="en-US" smtClean="0"/>
              <a:t>Security Means and Attributes</a:t>
            </a:r>
          </a:p>
        </p:txBody>
      </p:sp>
      <p:sp>
        <p:nvSpPr>
          <p:cNvPr id="13316" name="Rectangle 3"/>
          <p:cNvSpPr>
            <a:spLocks noGrp="1" noChangeArrowheads="1"/>
          </p:cNvSpPr>
          <p:nvPr>
            <p:ph type="body" idx="1"/>
          </p:nvPr>
        </p:nvSpPr>
        <p:spPr>
          <a:xfrm>
            <a:off x="685800" y="1143000"/>
            <a:ext cx="8269288" cy="5334000"/>
          </a:xfrm>
        </p:spPr>
        <p:txBody>
          <a:bodyPr/>
          <a:lstStyle/>
          <a:p>
            <a:pPr eaLnBrk="1" hangingPunct="1"/>
            <a:r>
              <a:rPr lang="en-US" b="1" dirty="0" smtClean="0"/>
              <a:t>Authentication </a:t>
            </a:r>
            <a:r>
              <a:rPr lang="en-US" dirty="0" smtClean="0"/>
              <a:t>requires an entity to present proof of identity and verify: </a:t>
            </a:r>
            <a:r>
              <a:rPr lang="en-US" i="1" dirty="0" smtClean="0"/>
              <a:t>Are you who you say you are?</a:t>
            </a:r>
          </a:p>
          <a:p>
            <a:pPr eaLnBrk="1" hangingPunct="1"/>
            <a:r>
              <a:rPr lang="en-US" b="1" dirty="0" smtClean="0"/>
              <a:t>Authorization </a:t>
            </a:r>
            <a:r>
              <a:rPr lang="en-US" dirty="0" smtClean="0"/>
              <a:t>confirms that an entity is entitled to access a resource: </a:t>
            </a:r>
            <a:r>
              <a:rPr lang="en-US" i="1" dirty="0" smtClean="0"/>
              <a:t>What are you allowed to do, after you are confirmed who you are?</a:t>
            </a:r>
          </a:p>
          <a:p>
            <a:pPr eaLnBrk="1" hangingPunct="1"/>
            <a:r>
              <a:rPr lang="en-US" b="1" dirty="0" smtClean="0"/>
              <a:t>Cryptography </a:t>
            </a:r>
            <a:r>
              <a:rPr lang="en-US" dirty="0" smtClean="0"/>
              <a:t>for</a:t>
            </a:r>
          </a:p>
          <a:p>
            <a:pPr lvl="1" eaLnBrk="1" hangingPunct="1"/>
            <a:r>
              <a:rPr lang="en-US" b="1" dirty="0" smtClean="0"/>
              <a:t>Message confidentiality </a:t>
            </a:r>
            <a:r>
              <a:rPr lang="en-US" dirty="0" smtClean="0"/>
              <a:t>ensures that only the intended recipient of a message can see the message in its original form</a:t>
            </a:r>
          </a:p>
          <a:p>
            <a:pPr lvl="1" eaLnBrk="1" hangingPunct="1"/>
            <a:r>
              <a:rPr lang="en-US" b="1" dirty="0" smtClean="0"/>
              <a:t>Message/Data integrity </a:t>
            </a:r>
            <a:r>
              <a:rPr lang="en-US" dirty="0" smtClean="0"/>
              <a:t>ensures that a message is not tampered with in transit or in storage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74709702-B13F-4286-80DC-40D1DD7286DD}" type="slidenum">
              <a:rPr lang="en-US" b="0" smtClean="0">
                <a:solidFill>
                  <a:schemeClr val="tx2"/>
                </a:solidFill>
              </a:rPr>
              <a:pPr/>
              <a:t>15</a:t>
            </a:fld>
            <a:endParaRPr lang="en-US" b="0" smtClean="0">
              <a:solidFill>
                <a:schemeClr val="tx2"/>
              </a:solidFill>
            </a:endParaRPr>
          </a:p>
        </p:txBody>
      </p:sp>
      <p:sp>
        <p:nvSpPr>
          <p:cNvPr id="6147" name="Rectangle 2"/>
          <p:cNvSpPr>
            <a:spLocks noGrp="1" noChangeArrowheads="1"/>
          </p:cNvSpPr>
          <p:nvPr>
            <p:ph type="title"/>
          </p:nvPr>
        </p:nvSpPr>
        <p:spPr>
          <a:xfrm>
            <a:off x="762000" y="152400"/>
            <a:ext cx="8153400" cy="623888"/>
          </a:xfrm>
        </p:spPr>
        <p:txBody>
          <a:bodyPr/>
          <a:lstStyle/>
          <a:p>
            <a:pPr algn="ctr" eaLnBrk="1" hangingPunct="1"/>
            <a:r>
              <a:rPr lang="en-US" smtClean="0"/>
              <a:t>A Few Basic Concepts in Security</a:t>
            </a:r>
          </a:p>
        </p:txBody>
      </p:sp>
      <p:sp>
        <p:nvSpPr>
          <p:cNvPr id="6148" name="Rectangle 3"/>
          <p:cNvSpPr>
            <a:spLocks noGrp="1" noChangeArrowheads="1"/>
          </p:cNvSpPr>
          <p:nvPr>
            <p:ph type="body" idx="1"/>
          </p:nvPr>
        </p:nvSpPr>
        <p:spPr>
          <a:xfrm>
            <a:off x="381000" y="1143000"/>
            <a:ext cx="8574088" cy="5486400"/>
          </a:xfrm>
        </p:spPr>
        <p:txBody>
          <a:bodyPr/>
          <a:lstStyle/>
          <a:p>
            <a:pPr eaLnBrk="1" hangingPunct="1"/>
            <a:r>
              <a:rPr lang="en-US" sz="2400" b="1" dirty="0" smtClean="0"/>
              <a:t>Credential</a:t>
            </a:r>
            <a:r>
              <a:rPr lang="en-US" sz="2400" dirty="0" smtClean="0"/>
              <a:t>: Evidence or information that provides proof of identity, such as a birth certificate or business license. A credential contains a claim, which provides information about a person or an </a:t>
            </a:r>
            <a:r>
              <a:rPr lang="en-US" sz="2400" b="1" dirty="0" smtClean="0"/>
              <a:t>entity</a:t>
            </a:r>
            <a:r>
              <a:rPr lang="en-US" sz="2400" dirty="0" smtClean="0"/>
              <a:t>, such as an account name or an e-mail address. Claims are certified by a trusted party called an </a:t>
            </a:r>
            <a:r>
              <a:rPr lang="en-US" sz="2400" b="1" dirty="0" smtClean="0"/>
              <a:t>issuer.</a:t>
            </a:r>
          </a:p>
          <a:p>
            <a:pPr eaLnBrk="1" hangingPunct="1"/>
            <a:r>
              <a:rPr lang="en-US" sz="2400" b="1" dirty="0" smtClean="0"/>
              <a:t>Entity</a:t>
            </a:r>
            <a:r>
              <a:rPr lang="en-US" sz="2400" dirty="0" smtClean="0"/>
              <a:t>: Something that possesses credentials, such as a</a:t>
            </a:r>
            <a:r>
              <a:rPr lang="en-US" sz="2400" b="1" dirty="0" smtClean="0"/>
              <a:t> </a:t>
            </a:r>
            <a:r>
              <a:rPr lang="en-US" sz="2400" dirty="0" smtClean="0"/>
              <a:t>person, an organization, a computer, or a session.</a:t>
            </a:r>
          </a:p>
          <a:p>
            <a:pPr eaLnBrk="1" hangingPunct="1"/>
            <a:r>
              <a:rPr lang="en-US" sz="2400" b="1" dirty="0" smtClean="0"/>
              <a:t>Resource</a:t>
            </a:r>
            <a:r>
              <a:rPr lang="en-US" sz="2400" dirty="0" smtClean="0"/>
              <a:t>: Something an entity might want to access, such as a page, a file, a database, a service, or an operation.</a:t>
            </a:r>
          </a:p>
          <a:p>
            <a:pPr eaLnBrk="1" hangingPunct="1"/>
            <a:r>
              <a:rPr lang="en-US" sz="2400" b="1" dirty="0" smtClean="0"/>
              <a:t>Security token</a:t>
            </a:r>
            <a:r>
              <a:rPr lang="en-US" sz="2400" dirty="0" smtClean="0"/>
              <a:t>: A representation of a</a:t>
            </a:r>
            <a:r>
              <a:rPr lang="en-US" sz="2400" b="1" dirty="0" smtClean="0"/>
              <a:t> </a:t>
            </a:r>
            <a:r>
              <a:rPr lang="en-US" sz="2400" dirty="0" smtClean="0"/>
              <a:t>credential that can be passed as part of a message, such as user name and password, encrypted or not.</a:t>
            </a:r>
          </a:p>
        </p:txBody>
      </p:sp>
    </p:spTree>
    <p:extLst>
      <p:ext uri="{BB962C8B-B14F-4D97-AF65-F5344CB8AC3E}">
        <p14:creationId xmlns:p14="http://schemas.microsoft.com/office/powerpoint/2010/main" val="8922180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0F55EF56-E336-450D-8B82-6BECD6DF13B8}" type="slidenum">
              <a:rPr lang="en-US" b="0" smtClean="0">
                <a:solidFill>
                  <a:schemeClr val="tx2"/>
                </a:solidFill>
              </a:rPr>
              <a:pPr/>
              <a:t>16</a:t>
            </a:fld>
            <a:endParaRPr lang="en-US" b="0" smtClean="0">
              <a:solidFill>
                <a:schemeClr val="tx2"/>
              </a:solidFill>
            </a:endParaRPr>
          </a:p>
        </p:txBody>
      </p:sp>
      <p:sp>
        <p:nvSpPr>
          <p:cNvPr id="14339" name="Rectangle 2"/>
          <p:cNvSpPr>
            <a:spLocks noGrp="1" noChangeArrowheads="1"/>
          </p:cNvSpPr>
          <p:nvPr>
            <p:ph type="title"/>
          </p:nvPr>
        </p:nvSpPr>
        <p:spPr>
          <a:xfrm>
            <a:off x="1447800" y="152400"/>
            <a:ext cx="7391400" cy="623888"/>
          </a:xfrm>
        </p:spPr>
        <p:txBody>
          <a:bodyPr/>
          <a:lstStyle/>
          <a:p>
            <a:pPr eaLnBrk="1" hangingPunct="1"/>
            <a:r>
              <a:rPr lang="en-US" dirty="0" smtClean="0"/>
              <a:t>Cryptography Systems</a:t>
            </a:r>
          </a:p>
        </p:txBody>
      </p:sp>
      <p:sp>
        <p:nvSpPr>
          <p:cNvPr id="17412" name="Rectangle 3"/>
          <p:cNvSpPr>
            <a:spLocks noGrp="1" noChangeArrowheads="1"/>
          </p:cNvSpPr>
          <p:nvPr>
            <p:ph type="body" idx="1"/>
          </p:nvPr>
        </p:nvSpPr>
        <p:spPr>
          <a:xfrm>
            <a:off x="685800" y="1143000"/>
            <a:ext cx="8269288" cy="5486400"/>
          </a:xfrm>
        </p:spPr>
        <p:txBody>
          <a:bodyPr/>
          <a:lstStyle/>
          <a:p>
            <a:pPr eaLnBrk="1" hangingPunct="1">
              <a:lnSpc>
                <a:spcPct val="80000"/>
              </a:lnSpc>
            </a:pPr>
            <a:r>
              <a:rPr lang="en-US" sz="2400" b="1" dirty="0" smtClean="0">
                <a:solidFill>
                  <a:schemeClr val="folHlink"/>
                </a:solidFill>
              </a:rPr>
              <a:t>Secret key systems</a:t>
            </a:r>
            <a:r>
              <a:rPr lang="en-US" sz="2400" dirty="0" smtClean="0"/>
              <a:t>: A secrete key is used to encrypt the data/message</a:t>
            </a:r>
          </a:p>
          <a:p>
            <a:pPr lvl="1" eaLnBrk="1" hangingPunct="1">
              <a:lnSpc>
                <a:spcPct val="80000"/>
              </a:lnSpc>
            </a:pPr>
            <a:r>
              <a:rPr lang="en-US" sz="2400" dirty="0" smtClean="0"/>
              <a:t>For example: cipher encryption adds an integer (key) to each character;</a:t>
            </a:r>
          </a:p>
          <a:p>
            <a:pPr lvl="1" eaLnBrk="1" hangingPunct="1">
              <a:lnSpc>
                <a:spcPct val="80000"/>
              </a:lnSpc>
            </a:pPr>
            <a:r>
              <a:rPr lang="en-US" sz="2400" dirty="0" smtClean="0"/>
              <a:t>Problem: How can you safely transfer the key to the receiver through Web/internet?</a:t>
            </a:r>
          </a:p>
          <a:p>
            <a:pPr eaLnBrk="1" hangingPunct="1">
              <a:lnSpc>
                <a:spcPct val="80000"/>
              </a:lnSpc>
            </a:pPr>
            <a:r>
              <a:rPr lang="en-US" sz="2400" b="1" dirty="0" smtClean="0">
                <a:solidFill>
                  <a:schemeClr val="folHlink"/>
                </a:solidFill>
              </a:rPr>
              <a:t>Public Key Infrastructure</a:t>
            </a:r>
            <a:r>
              <a:rPr lang="en-US" sz="2400" dirty="0" smtClean="0"/>
              <a:t>: two keys are created. </a:t>
            </a:r>
          </a:p>
          <a:p>
            <a:pPr lvl="1" eaLnBrk="1" hangingPunct="1"/>
            <a:r>
              <a:rPr lang="en-US" sz="2400" dirty="0" smtClean="0">
                <a:solidFill>
                  <a:srgbClr val="C00000"/>
                </a:solidFill>
              </a:rPr>
              <a:t>Encryption for data</a:t>
            </a:r>
            <a:r>
              <a:rPr lang="en-US" sz="2400" dirty="0" smtClean="0"/>
              <a:t> </a:t>
            </a:r>
            <a:r>
              <a:rPr lang="en-US" sz="2400" dirty="0" smtClean="0">
                <a:solidFill>
                  <a:srgbClr val="C00000"/>
                </a:solidFill>
              </a:rPr>
              <a:t>confidentiality</a:t>
            </a:r>
            <a:r>
              <a:rPr lang="en-US" sz="2400" dirty="0" smtClean="0"/>
              <a:t>: An open key E for encoding, and a private key D for decoding. </a:t>
            </a:r>
            <a:br>
              <a:rPr lang="en-US" sz="2400" dirty="0" smtClean="0"/>
            </a:br>
            <a:r>
              <a:rPr lang="en-US" sz="2400" dirty="0" smtClean="0"/>
              <a:t>Reverse: It is exponentially complex to obtain D from E</a:t>
            </a:r>
          </a:p>
          <a:p>
            <a:pPr lvl="1" eaLnBrk="1" hangingPunct="1"/>
            <a:r>
              <a:rPr lang="en-US" sz="2400" dirty="0" smtClean="0">
                <a:solidFill>
                  <a:srgbClr val="C00000"/>
                </a:solidFill>
              </a:rPr>
              <a:t>Digital signature</a:t>
            </a:r>
            <a:r>
              <a:rPr lang="en-US" sz="2400" dirty="0" smtClean="0"/>
              <a:t>: An open key D for decoding and </a:t>
            </a:r>
            <a:br>
              <a:rPr lang="en-US" sz="2400" dirty="0" smtClean="0"/>
            </a:br>
            <a:r>
              <a:rPr lang="en-US" sz="2400" dirty="0" smtClean="0"/>
              <a:t>a private key for encoding. </a:t>
            </a:r>
            <a:br>
              <a:rPr lang="en-US" sz="2400" dirty="0" smtClean="0"/>
            </a:br>
            <a:r>
              <a:rPr lang="en-US" sz="2400" dirty="0"/>
              <a:t>Reverse: It </a:t>
            </a:r>
            <a:r>
              <a:rPr lang="en-US" sz="2400" dirty="0" smtClean="0"/>
              <a:t>is exponentially complex to </a:t>
            </a:r>
            <a:r>
              <a:rPr lang="en-US" sz="2400" dirty="0"/>
              <a:t>obtain E </a:t>
            </a:r>
            <a:r>
              <a:rPr lang="en-US" sz="2400" dirty="0" smtClean="0"/>
              <a:t>from D. </a:t>
            </a:r>
          </a:p>
          <a:p>
            <a:pPr lvl="1" eaLnBrk="1" hangingPunct="1"/>
            <a:r>
              <a:rPr lang="en-US" sz="2400" dirty="0" smtClean="0"/>
              <a:t>Other reverse example: Solving an equation system can be complex, but verify a solution is simple.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7412">
                                            <p:txEl>
                                              <p:pRg st="3" end="3"/>
                                            </p:txEl>
                                          </p:spTgt>
                                        </p:tgtEl>
                                        <p:attrNameLst>
                                          <p:attrName>style.visibility</p:attrName>
                                        </p:attrNameLst>
                                      </p:cBhvr>
                                      <p:to>
                                        <p:strVal val="visible"/>
                                      </p:to>
                                    </p:set>
                                    <p:animEffect transition="in" filter="wipe(up)">
                                      <p:cBhvr>
                                        <p:cTn id="7" dur="500"/>
                                        <p:tgtEl>
                                          <p:spTgt spid="17412">
                                            <p:txEl>
                                              <p:pRg st="3" end="3"/>
                                            </p:txEl>
                                          </p:spTgt>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17412">
                                            <p:txEl>
                                              <p:pRg st="4" end="4"/>
                                            </p:txEl>
                                          </p:spTgt>
                                        </p:tgtEl>
                                        <p:attrNameLst>
                                          <p:attrName>style.visibility</p:attrName>
                                        </p:attrNameLst>
                                      </p:cBhvr>
                                      <p:to>
                                        <p:strVal val="visible"/>
                                      </p:to>
                                    </p:set>
                                    <p:animEffect transition="in" filter="wipe(up)">
                                      <p:cBhvr>
                                        <p:cTn id="11" dur="500"/>
                                        <p:tgtEl>
                                          <p:spTgt spid="17412">
                                            <p:txEl>
                                              <p:pRg st="4" end="4"/>
                                            </p:txEl>
                                          </p:spTgt>
                                        </p:tgtEl>
                                      </p:cBhvr>
                                    </p:animEffect>
                                  </p:childTnLst>
                                </p:cTn>
                              </p:par>
                            </p:childTnLst>
                          </p:cTn>
                        </p:par>
                        <p:par>
                          <p:cTn id="12" fill="hold" nodeType="afterGroup">
                            <p:stCondLst>
                              <p:cond delay="1000"/>
                            </p:stCondLst>
                            <p:childTnLst>
                              <p:par>
                                <p:cTn id="13" presetID="22" presetClass="entr" presetSubtype="1" fill="hold" nodeType="afterEffect">
                                  <p:stCondLst>
                                    <p:cond delay="0"/>
                                  </p:stCondLst>
                                  <p:childTnLst>
                                    <p:set>
                                      <p:cBhvr>
                                        <p:cTn id="14" dur="1" fill="hold">
                                          <p:stCondLst>
                                            <p:cond delay="0"/>
                                          </p:stCondLst>
                                        </p:cTn>
                                        <p:tgtEl>
                                          <p:spTgt spid="17412">
                                            <p:txEl>
                                              <p:pRg st="5" end="5"/>
                                            </p:txEl>
                                          </p:spTgt>
                                        </p:tgtEl>
                                        <p:attrNameLst>
                                          <p:attrName>style.visibility</p:attrName>
                                        </p:attrNameLst>
                                      </p:cBhvr>
                                      <p:to>
                                        <p:strVal val="visible"/>
                                      </p:to>
                                    </p:set>
                                    <p:animEffect transition="in" filter="wipe(up)">
                                      <p:cBhvr>
                                        <p:cTn id="15" dur="500"/>
                                        <p:tgtEl>
                                          <p:spTgt spid="17412">
                                            <p:txEl>
                                              <p:pRg st="5" end="5"/>
                                            </p:txEl>
                                          </p:spTgt>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17412">
                                            <p:txEl>
                                              <p:pRg st="6" end="6"/>
                                            </p:txEl>
                                          </p:spTgt>
                                        </p:tgtEl>
                                        <p:attrNameLst>
                                          <p:attrName>style.visibility</p:attrName>
                                        </p:attrNameLst>
                                      </p:cBhvr>
                                      <p:to>
                                        <p:strVal val="visible"/>
                                      </p:to>
                                    </p:set>
                                    <p:animEffect transition="in" filter="wipe(up)">
                                      <p:cBhvr>
                                        <p:cTn id="19" dur="500"/>
                                        <p:tgtEl>
                                          <p:spTgt spid="1741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337ECC8F-B584-48AD-82F4-D414B937E895}" type="slidenum">
              <a:rPr lang="en-US" b="0" smtClean="0">
                <a:solidFill>
                  <a:schemeClr val="tx2"/>
                </a:solidFill>
              </a:rPr>
              <a:pPr/>
              <a:t>17</a:t>
            </a:fld>
            <a:endParaRPr lang="en-US" b="0" smtClean="0">
              <a:solidFill>
                <a:schemeClr val="tx2"/>
              </a:solidFill>
            </a:endParaRPr>
          </a:p>
        </p:txBody>
      </p:sp>
      <p:sp>
        <p:nvSpPr>
          <p:cNvPr id="15363" name="Rectangle 2"/>
          <p:cNvSpPr>
            <a:spLocks noGrp="1" noChangeArrowheads="1"/>
          </p:cNvSpPr>
          <p:nvPr>
            <p:ph type="title"/>
          </p:nvPr>
        </p:nvSpPr>
        <p:spPr/>
        <p:txBody>
          <a:bodyPr/>
          <a:lstStyle/>
          <a:p>
            <a:pPr eaLnBrk="1" hangingPunct="1"/>
            <a:r>
              <a:rPr lang="en-US" smtClean="0"/>
              <a:t>Analogy of Public Key Infrastructure</a:t>
            </a:r>
          </a:p>
        </p:txBody>
      </p:sp>
      <p:sp>
        <p:nvSpPr>
          <p:cNvPr id="8196" name="Rectangle 3"/>
          <p:cNvSpPr>
            <a:spLocks noGrp="1" noChangeArrowheads="1"/>
          </p:cNvSpPr>
          <p:nvPr>
            <p:ph type="body" idx="1"/>
          </p:nvPr>
        </p:nvSpPr>
        <p:spPr>
          <a:xfrm>
            <a:off x="304800" y="1374775"/>
            <a:ext cx="8077200" cy="5102225"/>
          </a:xfrm>
        </p:spPr>
        <p:txBody>
          <a:bodyPr/>
          <a:lstStyle/>
          <a:p>
            <a:pPr marL="0" indent="0" eaLnBrk="1" hangingPunct="1">
              <a:buFont typeface="Wingdings" pitchFamily="2" charset="2"/>
              <a:buNone/>
              <a:defRPr/>
            </a:pPr>
            <a:r>
              <a:rPr lang="en-US" dirty="0" smtClean="0"/>
              <a:t>Consider a special </a:t>
            </a:r>
            <a:r>
              <a:rPr lang="en-US" b="1" dirty="0" smtClean="0"/>
              <a:t>safe box</a:t>
            </a:r>
            <a:r>
              <a:rPr lang="en-US" dirty="0" smtClean="0"/>
              <a:t>, which requires </a:t>
            </a:r>
            <a:br>
              <a:rPr lang="en-US" dirty="0" smtClean="0"/>
            </a:br>
            <a:r>
              <a:rPr lang="en-US" dirty="0" smtClean="0"/>
              <a:t>a key to open and a different key to lock.</a:t>
            </a:r>
          </a:p>
          <a:p>
            <a:pPr eaLnBrk="1" hangingPunct="1">
              <a:defRPr/>
            </a:pPr>
            <a:r>
              <a:rPr lang="en-US" sz="2400" dirty="0" smtClean="0">
                <a:solidFill>
                  <a:srgbClr val="C00000"/>
                </a:solidFill>
              </a:rPr>
              <a:t>Data</a:t>
            </a:r>
            <a:r>
              <a:rPr lang="en-US" sz="2400" dirty="0" smtClean="0"/>
              <a:t> </a:t>
            </a:r>
            <a:r>
              <a:rPr lang="en-US" sz="2400" dirty="0" smtClean="0">
                <a:solidFill>
                  <a:srgbClr val="C00000"/>
                </a:solidFill>
              </a:rPr>
              <a:t>confidentiality</a:t>
            </a:r>
            <a:r>
              <a:rPr lang="en-US" sz="2400" dirty="0" smtClean="0"/>
              <a:t>: You want to send a confidential document to your bank. You order a safe box from the </a:t>
            </a:r>
            <a:br>
              <a:rPr lang="en-US" sz="2400" dirty="0" smtClean="0"/>
            </a:br>
            <a:r>
              <a:rPr lang="en-US" sz="2400" dirty="0" smtClean="0"/>
              <a:t>bank, with a public key for locking. The key is printed on the box: </a:t>
            </a:r>
            <a:r>
              <a:rPr lang="en-US" sz="2400" dirty="0" smtClean="0">
                <a:solidFill>
                  <a:schemeClr val="tx2">
                    <a:lumMod val="75000"/>
                  </a:schemeClr>
                </a:solidFill>
              </a:rPr>
              <a:t>1234</a:t>
            </a:r>
            <a:r>
              <a:rPr lang="en-US" sz="2400" dirty="0" smtClean="0"/>
              <a:t>. You put the document in the safe box. Lock the safe box using key 1234, and mail the safe box to the bank. Only the bank has the key to open the safe.</a:t>
            </a:r>
            <a:endParaRPr lang="en-US" sz="2400" dirty="0"/>
          </a:p>
          <a:p>
            <a:pPr eaLnBrk="1" hangingPunct="1">
              <a:defRPr/>
            </a:pPr>
            <a:r>
              <a:rPr lang="en-US" sz="2400" dirty="0" smtClean="0">
                <a:solidFill>
                  <a:srgbClr val="C00000"/>
                </a:solidFill>
              </a:rPr>
              <a:t>Digital signature</a:t>
            </a:r>
            <a:r>
              <a:rPr lang="en-US" sz="2400" dirty="0" smtClean="0"/>
              <a:t>: The government sends an important announcement to the citizens, e.g., evacuation. The government puts the announcement in the box, locks it using a private key, and sends it to the citizens. </a:t>
            </a:r>
            <a:br>
              <a:rPr lang="en-US" sz="2400" dirty="0" smtClean="0"/>
            </a:br>
            <a:r>
              <a:rPr lang="en-US" sz="2400" dirty="0" smtClean="0"/>
              <a:t>The unlocking key is  open and printed on the box:1234. </a:t>
            </a:r>
            <a:br>
              <a:rPr lang="en-US" sz="2400" dirty="0" smtClean="0"/>
            </a:br>
            <a:endParaRPr lang="en-US" sz="2400" dirty="0" smtClean="0"/>
          </a:p>
        </p:txBody>
      </p:sp>
      <p:pic>
        <p:nvPicPr>
          <p:cNvPr id="15365" name="Picture 43" descr="http://www.faqs.org/photo-dict/photofiles/list/7289/11329safe_box.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1400" y="762000"/>
            <a:ext cx="15367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rot="1767814">
            <a:off x="7829503" y="2653418"/>
            <a:ext cx="819455" cy="369332"/>
          </a:xfrm>
          <a:prstGeom prst="rect">
            <a:avLst/>
          </a:prstGeom>
          <a:noFill/>
        </p:spPr>
        <p:txBody>
          <a:bodyPr wrap="none" rtlCol="0">
            <a:spAutoFit/>
          </a:bodyPr>
          <a:lstStyle/>
          <a:p>
            <a:r>
              <a:rPr lang="en-US" b="0" dirty="0" smtClean="0">
                <a:solidFill>
                  <a:schemeClr val="tx2">
                    <a:lumMod val="75000"/>
                  </a:schemeClr>
                </a:solidFill>
              </a:rPr>
              <a:t>1 2 3 4</a:t>
            </a:r>
            <a:endParaRPr lang="en-US" b="0" dirty="0">
              <a:solidFill>
                <a:schemeClr val="tx2">
                  <a:lumMod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375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8196">
                                            <p:txEl>
                                              <p:pRg st="2" end="2"/>
                                            </p:txEl>
                                          </p:spTgt>
                                        </p:tgtEl>
                                        <p:attrNameLst>
                                          <p:attrName>style.visibility</p:attrName>
                                        </p:attrNameLst>
                                      </p:cBhvr>
                                      <p:to>
                                        <p:strVal val="visible"/>
                                      </p:to>
                                    </p:set>
                                    <p:animEffect transition="in" filter="wipe(up)">
                                      <p:cBhvr>
                                        <p:cTn id="12" dur="500"/>
                                        <p:tgtEl>
                                          <p:spTgt spid="819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CCD92D07-FE4D-449A-88AC-6EB6E4228329}" type="slidenum">
              <a:rPr lang="en-US" b="0" smtClean="0">
                <a:solidFill>
                  <a:schemeClr val="tx2"/>
                </a:solidFill>
              </a:rPr>
              <a:pPr/>
              <a:t>18</a:t>
            </a:fld>
            <a:endParaRPr lang="en-US" b="0" smtClean="0">
              <a:solidFill>
                <a:schemeClr val="tx2"/>
              </a:solidFill>
            </a:endParaRPr>
          </a:p>
        </p:txBody>
      </p:sp>
      <p:sp>
        <p:nvSpPr>
          <p:cNvPr id="16387" name="Rectangle 2"/>
          <p:cNvSpPr>
            <a:spLocks noGrp="1" noChangeArrowheads="1"/>
          </p:cNvSpPr>
          <p:nvPr>
            <p:ph type="title"/>
          </p:nvPr>
        </p:nvSpPr>
        <p:spPr/>
        <p:txBody>
          <a:bodyPr/>
          <a:lstStyle/>
          <a:p>
            <a:pPr eaLnBrk="1" hangingPunct="1"/>
            <a:r>
              <a:rPr lang="en-US" smtClean="0"/>
              <a:t>Public Key Encryption for </a:t>
            </a:r>
            <a:r>
              <a:rPr lang="en-US" smtClean="0">
                <a:solidFill>
                  <a:srgbClr val="990000"/>
                </a:solidFill>
              </a:rPr>
              <a:t>Confidentiality</a:t>
            </a:r>
            <a:r>
              <a:rPr lang="en-US" smtClean="0"/>
              <a:t> </a:t>
            </a:r>
          </a:p>
        </p:txBody>
      </p:sp>
      <p:sp>
        <p:nvSpPr>
          <p:cNvPr id="16388" name="Rectangle 4"/>
          <p:cNvSpPr>
            <a:spLocks noChangeArrowheads="1"/>
          </p:cNvSpPr>
          <p:nvPr/>
        </p:nvSpPr>
        <p:spPr bwMode="auto">
          <a:xfrm>
            <a:off x="3810000" y="2019300"/>
            <a:ext cx="1981200" cy="609600"/>
          </a:xfrm>
          <a:prstGeom prst="rect">
            <a:avLst/>
          </a:prstGeom>
          <a:solidFill>
            <a:schemeClr val="accent1"/>
          </a:solidFill>
          <a:ln w="9525">
            <a:solidFill>
              <a:schemeClr val="tx1"/>
            </a:solidFill>
            <a:miter lim="800000"/>
            <a:headEnd/>
            <a:tailEnd/>
          </a:ln>
        </p:spPr>
        <p:txBody>
          <a:bodyPr wrap="none" anchor="ctr"/>
          <a:lstStyle/>
          <a:p>
            <a:pPr algn="ctr"/>
            <a:r>
              <a:rPr lang="en-US" b="0"/>
              <a:t>Public Key</a:t>
            </a:r>
          </a:p>
          <a:p>
            <a:pPr algn="ctr"/>
            <a:r>
              <a:rPr lang="en-US" b="0"/>
              <a:t>Encryption System</a:t>
            </a:r>
          </a:p>
        </p:txBody>
      </p:sp>
      <p:sp>
        <p:nvSpPr>
          <p:cNvPr id="16389" name="Oval 5"/>
          <p:cNvSpPr>
            <a:spLocks noChangeArrowheads="1"/>
          </p:cNvSpPr>
          <p:nvPr/>
        </p:nvSpPr>
        <p:spPr bwMode="auto">
          <a:xfrm>
            <a:off x="2590800" y="3009900"/>
            <a:ext cx="1066800" cy="1066800"/>
          </a:xfrm>
          <a:prstGeom prst="ellipse">
            <a:avLst/>
          </a:prstGeom>
          <a:solidFill>
            <a:srgbClr val="CCECFF"/>
          </a:solidFill>
          <a:ln w="9525">
            <a:solidFill>
              <a:schemeClr val="tx1"/>
            </a:solidFill>
            <a:round/>
            <a:headEnd/>
            <a:tailEnd/>
          </a:ln>
        </p:spPr>
        <p:txBody>
          <a:bodyPr wrap="none" anchor="ctr"/>
          <a:lstStyle/>
          <a:p>
            <a:pPr algn="ctr"/>
            <a:r>
              <a:rPr lang="en-US" b="0"/>
              <a:t>Key</a:t>
            </a:r>
          </a:p>
          <a:p>
            <a:pPr algn="ctr"/>
            <a:r>
              <a:rPr lang="en-US" b="0"/>
              <a:t>Making</a:t>
            </a:r>
          </a:p>
        </p:txBody>
      </p:sp>
      <p:pic>
        <p:nvPicPr>
          <p:cNvPr id="16390" name="Picture 7" descr="MCj035192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12913" y="3543300"/>
            <a:ext cx="496887"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1" name="Picture 8" descr="MCj0351915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12913" y="3009900"/>
            <a:ext cx="2698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5801" name="Oval 9"/>
          <p:cNvSpPr>
            <a:spLocks noChangeArrowheads="1"/>
          </p:cNvSpPr>
          <p:nvPr/>
        </p:nvSpPr>
        <p:spPr bwMode="auto">
          <a:xfrm>
            <a:off x="4267200" y="3009900"/>
            <a:ext cx="1066800" cy="1066800"/>
          </a:xfrm>
          <a:prstGeom prst="ellipse">
            <a:avLst/>
          </a:prstGeom>
          <a:solidFill>
            <a:srgbClr val="FFFFCC"/>
          </a:solidFill>
          <a:ln w="9525">
            <a:solidFill>
              <a:schemeClr val="tx1"/>
            </a:solidFill>
            <a:round/>
            <a:headEnd/>
            <a:tailEnd/>
          </a:ln>
        </p:spPr>
        <p:txBody>
          <a:bodyPr wrap="none" anchor="ctr"/>
          <a:lstStyle/>
          <a:p>
            <a:pPr algn="ctr"/>
            <a:r>
              <a:rPr lang="en-US" b="0"/>
              <a:t>Encryption</a:t>
            </a:r>
          </a:p>
        </p:txBody>
      </p:sp>
      <p:pic>
        <p:nvPicPr>
          <p:cNvPr id="545802" name="Picture 10" descr="MCj0351915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2000" y="3695700"/>
            <a:ext cx="2698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5803" name="Oval 11"/>
          <p:cNvSpPr>
            <a:spLocks noChangeArrowheads="1"/>
          </p:cNvSpPr>
          <p:nvPr/>
        </p:nvSpPr>
        <p:spPr bwMode="auto">
          <a:xfrm>
            <a:off x="6096000" y="3009900"/>
            <a:ext cx="1066800" cy="1066800"/>
          </a:xfrm>
          <a:prstGeom prst="ellipse">
            <a:avLst/>
          </a:prstGeom>
          <a:solidFill>
            <a:srgbClr val="777777"/>
          </a:solidFill>
          <a:ln w="9525">
            <a:solidFill>
              <a:schemeClr val="tx1"/>
            </a:solidFill>
            <a:round/>
            <a:headEnd/>
            <a:tailEnd/>
          </a:ln>
        </p:spPr>
        <p:txBody>
          <a:bodyPr wrap="none" anchor="ctr"/>
          <a:lstStyle/>
          <a:p>
            <a:pPr algn="ctr"/>
            <a:r>
              <a:rPr lang="en-US" b="0">
                <a:solidFill>
                  <a:schemeClr val="bg1"/>
                </a:solidFill>
              </a:rPr>
              <a:t>Decryption</a:t>
            </a:r>
          </a:p>
        </p:txBody>
      </p:sp>
      <p:pic>
        <p:nvPicPr>
          <p:cNvPr id="545804" name="Picture 12" descr="MCj035192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80163" y="3733800"/>
            <a:ext cx="496887"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396" name="AutoShape 13"/>
          <p:cNvCxnSpPr>
            <a:cxnSpLocks noChangeShapeType="1"/>
            <a:stCxn id="16388" idx="2"/>
            <a:endCxn id="16389" idx="0"/>
          </p:cNvCxnSpPr>
          <p:nvPr/>
        </p:nvCxnSpPr>
        <p:spPr bwMode="auto">
          <a:xfrm flipH="1">
            <a:off x="3124200" y="2628900"/>
            <a:ext cx="1676400" cy="381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45806" name="AutoShape 14"/>
          <p:cNvCxnSpPr>
            <a:cxnSpLocks noChangeShapeType="1"/>
            <a:stCxn id="16388" idx="2"/>
            <a:endCxn id="545801" idx="0"/>
          </p:cNvCxnSpPr>
          <p:nvPr/>
        </p:nvCxnSpPr>
        <p:spPr bwMode="auto">
          <a:xfrm>
            <a:off x="4800600" y="2628900"/>
            <a:ext cx="0" cy="381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45807" name="AutoShape 15"/>
          <p:cNvCxnSpPr>
            <a:cxnSpLocks noChangeShapeType="1"/>
            <a:stCxn id="16388" idx="2"/>
            <a:endCxn id="545803" idx="0"/>
          </p:cNvCxnSpPr>
          <p:nvPr/>
        </p:nvCxnSpPr>
        <p:spPr bwMode="auto">
          <a:xfrm>
            <a:off x="4800600" y="2628900"/>
            <a:ext cx="1828800" cy="381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6399" name="AutoShape 16"/>
          <p:cNvCxnSpPr>
            <a:cxnSpLocks noChangeShapeType="1"/>
            <a:stCxn id="16389" idx="2"/>
          </p:cNvCxnSpPr>
          <p:nvPr/>
        </p:nvCxnSpPr>
        <p:spPr bwMode="auto">
          <a:xfrm flipH="1" flipV="1">
            <a:off x="1982788" y="3238500"/>
            <a:ext cx="608012" cy="3048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6400" name="AutoShape 17"/>
          <p:cNvCxnSpPr>
            <a:cxnSpLocks noChangeShapeType="1"/>
            <a:stCxn id="16389" idx="2"/>
          </p:cNvCxnSpPr>
          <p:nvPr/>
        </p:nvCxnSpPr>
        <p:spPr bwMode="auto">
          <a:xfrm flipH="1">
            <a:off x="2209800" y="3543300"/>
            <a:ext cx="381000" cy="3429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6401" name="Text Box 48"/>
          <p:cNvSpPr txBox="1">
            <a:spLocks noChangeArrowheads="1"/>
          </p:cNvSpPr>
          <p:nvPr/>
        </p:nvSpPr>
        <p:spPr bwMode="auto">
          <a:xfrm>
            <a:off x="557213" y="2971800"/>
            <a:ext cx="11652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t>Public key</a:t>
            </a:r>
          </a:p>
          <a:p>
            <a:r>
              <a:rPr lang="en-US" b="0"/>
              <a:t>1234</a:t>
            </a:r>
          </a:p>
        </p:txBody>
      </p:sp>
      <p:sp>
        <p:nvSpPr>
          <p:cNvPr id="16402" name="Text Box 49"/>
          <p:cNvSpPr txBox="1">
            <a:spLocks noChangeArrowheads="1"/>
          </p:cNvSpPr>
          <p:nvPr/>
        </p:nvSpPr>
        <p:spPr bwMode="auto">
          <a:xfrm>
            <a:off x="533400" y="3748088"/>
            <a:ext cx="1219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t>Private key</a:t>
            </a:r>
          </a:p>
        </p:txBody>
      </p:sp>
      <p:sp>
        <p:nvSpPr>
          <p:cNvPr id="545842" name="Text Box 50"/>
          <p:cNvSpPr txBox="1">
            <a:spLocks noChangeArrowheads="1"/>
          </p:cNvSpPr>
          <p:nvPr/>
        </p:nvSpPr>
        <p:spPr bwMode="auto">
          <a:xfrm>
            <a:off x="3994150" y="4419600"/>
            <a:ext cx="1155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t>Public key</a:t>
            </a:r>
          </a:p>
        </p:txBody>
      </p:sp>
      <p:sp>
        <p:nvSpPr>
          <p:cNvPr id="545843" name="Text Box 51"/>
          <p:cNvSpPr txBox="1">
            <a:spLocks noChangeArrowheads="1"/>
          </p:cNvSpPr>
          <p:nvPr/>
        </p:nvSpPr>
        <p:spPr bwMode="auto">
          <a:xfrm>
            <a:off x="6096000" y="4419600"/>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t>Private key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45801"/>
                                        </p:tgtEl>
                                        <p:attrNameLst>
                                          <p:attrName>style.visibility</p:attrName>
                                        </p:attrNameLst>
                                      </p:cBhvr>
                                      <p:to>
                                        <p:strVal val="visible"/>
                                      </p:to>
                                    </p:set>
                                    <p:animEffect transition="in" filter="wipe(up)">
                                      <p:cBhvr>
                                        <p:cTn id="7" dur="500"/>
                                        <p:tgtEl>
                                          <p:spTgt spid="545801"/>
                                        </p:tgtEl>
                                      </p:cBhvr>
                                    </p:animEffect>
                                  </p:childTnLst>
                                </p:cTn>
                              </p:par>
                              <p:par>
                                <p:cTn id="8" presetID="22" presetClass="entr" presetSubtype="1" fill="hold" nodeType="withEffect">
                                  <p:stCondLst>
                                    <p:cond delay="0"/>
                                  </p:stCondLst>
                                  <p:childTnLst>
                                    <p:set>
                                      <p:cBhvr>
                                        <p:cTn id="9" dur="1" fill="hold">
                                          <p:stCondLst>
                                            <p:cond delay="0"/>
                                          </p:stCondLst>
                                        </p:cTn>
                                        <p:tgtEl>
                                          <p:spTgt spid="545802"/>
                                        </p:tgtEl>
                                        <p:attrNameLst>
                                          <p:attrName>style.visibility</p:attrName>
                                        </p:attrNameLst>
                                      </p:cBhvr>
                                      <p:to>
                                        <p:strVal val="visible"/>
                                      </p:to>
                                    </p:set>
                                    <p:animEffect transition="in" filter="wipe(up)">
                                      <p:cBhvr>
                                        <p:cTn id="10" dur="500"/>
                                        <p:tgtEl>
                                          <p:spTgt spid="545802"/>
                                        </p:tgtEl>
                                      </p:cBhvr>
                                    </p:animEffect>
                                  </p:childTnLst>
                                </p:cTn>
                              </p:par>
                              <p:par>
                                <p:cTn id="11" presetID="22" presetClass="entr" presetSubtype="1" fill="hold" nodeType="withEffect">
                                  <p:stCondLst>
                                    <p:cond delay="0"/>
                                  </p:stCondLst>
                                  <p:childTnLst>
                                    <p:set>
                                      <p:cBhvr>
                                        <p:cTn id="12" dur="1" fill="hold">
                                          <p:stCondLst>
                                            <p:cond delay="0"/>
                                          </p:stCondLst>
                                        </p:cTn>
                                        <p:tgtEl>
                                          <p:spTgt spid="545806"/>
                                        </p:tgtEl>
                                        <p:attrNameLst>
                                          <p:attrName>style.visibility</p:attrName>
                                        </p:attrNameLst>
                                      </p:cBhvr>
                                      <p:to>
                                        <p:strVal val="visible"/>
                                      </p:to>
                                    </p:set>
                                    <p:animEffect transition="in" filter="wipe(up)">
                                      <p:cBhvr>
                                        <p:cTn id="13" dur="500"/>
                                        <p:tgtEl>
                                          <p:spTgt spid="545806"/>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45842"/>
                                        </p:tgtEl>
                                        <p:attrNameLst>
                                          <p:attrName>style.visibility</p:attrName>
                                        </p:attrNameLst>
                                      </p:cBhvr>
                                      <p:to>
                                        <p:strVal val="visible"/>
                                      </p:to>
                                    </p:set>
                                    <p:animEffect transition="in" filter="wipe(up)">
                                      <p:cBhvr>
                                        <p:cTn id="16" dur="500"/>
                                        <p:tgtEl>
                                          <p:spTgt spid="545842"/>
                                        </p:tgtEl>
                                      </p:cBhvr>
                                    </p:animEffect>
                                  </p:childTnLst>
                                </p:cTn>
                              </p:par>
                            </p:childTnLst>
                          </p:cTn>
                        </p:par>
                        <p:par>
                          <p:cTn id="17" fill="hold" nodeType="afterGroup">
                            <p:stCondLst>
                              <p:cond delay="500"/>
                            </p:stCondLst>
                            <p:childTnLst>
                              <p:par>
                                <p:cTn id="18" presetID="22" presetClass="entr" presetSubtype="1" fill="hold" nodeType="afterEffect">
                                  <p:stCondLst>
                                    <p:cond delay="0"/>
                                  </p:stCondLst>
                                  <p:childTnLst>
                                    <p:set>
                                      <p:cBhvr>
                                        <p:cTn id="19" dur="1" fill="hold">
                                          <p:stCondLst>
                                            <p:cond delay="0"/>
                                          </p:stCondLst>
                                        </p:cTn>
                                        <p:tgtEl>
                                          <p:spTgt spid="545807"/>
                                        </p:tgtEl>
                                        <p:attrNameLst>
                                          <p:attrName>style.visibility</p:attrName>
                                        </p:attrNameLst>
                                      </p:cBhvr>
                                      <p:to>
                                        <p:strVal val="visible"/>
                                      </p:to>
                                    </p:set>
                                    <p:animEffect transition="in" filter="wipe(up)">
                                      <p:cBhvr>
                                        <p:cTn id="20" dur="500"/>
                                        <p:tgtEl>
                                          <p:spTgt spid="545807"/>
                                        </p:tgtEl>
                                      </p:cBhvr>
                                    </p:animEffect>
                                  </p:childTnLst>
                                </p:cTn>
                              </p:par>
                            </p:childTnLst>
                          </p:cTn>
                        </p:par>
                        <p:par>
                          <p:cTn id="21" fill="hold" nodeType="afterGroup">
                            <p:stCondLst>
                              <p:cond delay="1000"/>
                            </p:stCondLst>
                            <p:childTnLst>
                              <p:par>
                                <p:cTn id="22" presetID="22" presetClass="entr" presetSubtype="4" fill="hold" grpId="0" nodeType="afterEffect">
                                  <p:stCondLst>
                                    <p:cond delay="0"/>
                                  </p:stCondLst>
                                  <p:childTnLst>
                                    <p:set>
                                      <p:cBhvr>
                                        <p:cTn id="23" dur="1" fill="hold">
                                          <p:stCondLst>
                                            <p:cond delay="0"/>
                                          </p:stCondLst>
                                        </p:cTn>
                                        <p:tgtEl>
                                          <p:spTgt spid="545803"/>
                                        </p:tgtEl>
                                        <p:attrNameLst>
                                          <p:attrName>style.visibility</p:attrName>
                                        </p:attrNameLst>
                                      </p:cBhvr>
                                      <p:to>
                                        <p:strVal val="visible"/>
                                      </p:to>
                                    </p:set>
                                    <p:animEffect transition="in" filter="wipe(down)">
                                      <p:cBhvr>
                                        <p:cTn id="24" dur="500"/>
                                        <p:tgtEl>
                                          <p:spTgt spid="545803"/>
                                        </p:tgtEl>
                                      </p:cBhvr>
                                    </p:animEffect>
                                  </p:childTnLst>
                                </p:cTn>
                              </p:par>
                              <p:par>
                                <p:cTn id="25" presetID="22" presetClass="entr" presetSubtype="4" fill="hold" nodeType="withEffect">
                                  <p:stCondLst>
                                    <p:cond delay="0"/>
                                  </p:stCondLst>
                                  <p:childTnLst>
                                    <p:set>
                                      <p:cBhvr>
                                        <p:cTn id="26" dur="1" fill="hold">
                                          <p:stCondLst>
                                            <p:cond delay="0"/>
                                          </p:stCondLst>
                                        </p:cTn>
                                        <p:tgtEl>
                                          <p:spTgt spid="545804"/>
                                        </p:tgtEl>
                                        <p:attrNameLst>
                                          <p:attrName>style.visibility</p:attrName>
                                        </p:attrNameLst>
                                      </p:cBhvr>
                                      <p:to>
                                        <p:strVal val="visible"/>
                                      </p:to>
                                    </p:set>
                                    <p:animEffect transition="in" filter="wipe(down)">
                                      <p:cBhvr>
                                        <p:cTn id="27" dur="500"/>
                                        <p:tgtEl>
                                          <p:spTgt spid="545804"/>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545843"/>
                                        </p:tgtEl>
                                        <p:attrNameLst>
                                          <p:attrName>style.visibility</p:attrName>
                                        </p:attrNameLst>
                                      </p:cBhvr>
                                      <p:to>
                                        <p:strVal val="visible"/>
                                      </p:to>
                                    </p:set>
                                    <p:animEffect transition="in" filter="wipe(down)">
                                      <p:cBhvr>
                                        <p:cTn id="30" dur="500"/>
                                        <p:tgtEl>
                                          <p:spTgt spid="5458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5801" grpId="0" animBg="1"/>
      <p:bldP spid="545803" grpId="0" animBg="1"/>
      <p:bldP spid="545842" grpId="0"/>
      <p:bldP spid="54584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630262FD-C421-4F6E-92A0-D644BA40AE83}" type="slidenum">
              <a:rPr lang="en-US" b="0" smtClean="0">
                <a:solidFill>
                  <a:schemeClr val="tx2"/>
                </a:solidFill>
              </a:rPr>
              <a:pPr/>
              <a:t>19</a:t>
            </a:fld>
            <a:endParaRPr lang="en-US" b="0" smtClean="0">
              <a:solidFill>
                <a:schemeClr val="tx2"/>
              </a:solidFill>
            </a:endParaRPr>
          </a:p>
        </p:txBody>
      </p:sp>
      <p:sp>
        <p:nvSpPr>
          <p:cNvPr id="17411" name="Rectangle 2"/>
          <p:cNvSpPr>
            <a:spLocks noChangeArrowheads="1"/>
          </p:cNvSpPr>
          <p:nvPr/>
        </p:nvSpPr>
        <p:spPr bwMode="auto">
          <a:xfrm>
            <a:off x="306388" y="2152650"/>
            <a:ext cx="3178175" cy="2952750"/>
          </a:xfrm>
          <a:prstGeom prst="rect">
            <a:avLst/>
          </a:prstGeom>
          <a:solidFill>
            <a:srgbClr val="808080"/>
          </a:solidFill>
          <a:ln w="9525">
            <a:solidFill>
              <a:schemeClr val="tx1"/>
            </a:solidFill>
            <a:miter lim="800000"/>
            <a:headEnd/>
            <a:tailEnd/>
          </a:ln>
        </p:spPr>
        <p:txBody>
          <a:bodyPr wrap="none" anchor="ctr"/>
          <a:lstStyle/>
          <a:p>
            <a:endParaRPr lang="en-US"/>
          </a:p>
        </p:txBody>
      </p:sp>
      <p:sp>
        <p:nvSpPr>
          <p:cNvPr id="17412" name="Rectangle 4"/>
          <p:cNvSpPr>
            <a:spLocks noGrp="1" noChangeArrowheads="1"/>
          </p:cNvSpPr>
          <p:nvPr>
            <p:ph type="title"/>
          </p:nvPr>
        </p:nvSpPr>
        <p:spPr>
          <a:xfrm>
            <a:off x="1447800" y="76200"/>
            <a:ext cx="7620000" cy="1219200"/>
          </a:xfrm>
        </p:spPr>
        <p:txBody>
          <a:bodyPr/>
          <a:lstStyle/>
          <a:p>
            <a:pPr eaLnBrk="1" hangingPunct="1"/>
            <a:r>
              <a:rPr lang="en-US" smtClean="0"/>
              <a:t>Example: Public Key Encryption </a:t>
            </a:r>
            <a:br>
              <a:rPr lang="en-US" smtClean="0"/>
            </a:br>
            <a:r>
              <a:rPr lang="en-US" smtClean="0"/>
              <a:t>for </a:t>
            </a:r>
            <a:r>
              <a:rPr lang="en-US" smtClean="0">
                <a:solidFill>
                  <a:srgbClr val="990000"/>
                </a:solidFill>
              </a:rPr>
              <a:t>Confidentiality</a:t>
            </a:r>
            <a:r>
              <a:rPr lang="en-US" smtClean="0"/>
              <a:t> </a:t>
            </a:r>
          </a:p>
        </p:txBody>
      </p:sp>
      <p:sp>
        <p:nvSpPr>
          <p:cNvPr id="558098" name="Oval 18"/>
          <p:cNvSpPr>
            <a:spLocks noChangeArrowheads="1"/>
          </p:cNvSpPr>
          <p:nvPr/>
        </p:nvSpPr>
        <p:spPr bwMode="auto">
          <a:xfrm>
            <a:off x="306388" y="2838450"/>
            <a:ext cx="1066800" cy="1066800"/>
          </a:xfrm>
          <a:prstGeom prst="ellipse">
            <a:avLst/>
          </a:prstGeom>
          <a:solidFill>
            <a:srgbClr val="CCECFF"/>
          </a:solidFill>
          <a:ln w="9525">
            <a:solidFill>
              <a:schemeClr val="tx1"/>
            </a:solidFill>
            <a:round/>
            <a:headEnd/>
            <a:tailEnd/>
          </a:ln>
        </p:spPr>
        <p:txBody>
          <a:bodyPr wrap="none" anchor="ctr"/>
          <a:lstStyle/>
          <a:p>
            <a:pPr algn="ctr"/>
            <a:r>
              <a:rPr lang="en-US" b="0"/>
              <a:t>Key</a:t>
            </a:r>
          </a:p>
          <a:p>
            <a:pPr algn="ctr"/>
            <a:r>
              <a:rPr lang="en-US" b="0"/>
              <a:t>acquiring</a:t>
            </a:r>
          </a:p>
        </p:txBody>
      </p:sp>
      <p:pic>
        <p:nvPicPr>
          <p:cNvPr id="558099" name="Picture 19" descr="MCj035192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5100" y="3505200"/>
            <a:ext cx="49688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5" name="Text Box 20"/>
          <p:cNvSpPr txBox="1">
            <a:spLocks noChangeArrowheads="1"/>
          </p:cNvSpPr>
          <p:nvPr/>
        </p:nvSpPr>
        <p:spPr bwMode="auto">
          <a:xfrm>
            <a:off x="1511300" y="1843088"/>
            <a:ext cx="666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t>Bank</a:t>
            </a:r>
          </a:p>
        </p:txBody>
      </p:sp>
      <p:sp>
        <p:nvSpPr>
          <p:cNvPr id="17416" name="Rectangle 21"/>
          <p:cNvSpPr>
            <a:spLocks noChangeArrowheads="1"/>
          </p:cNvSpPr>
          <p:nvPr/>
        </p:nvSpPr>
        <p:spPr bwMode="auto">
          <a:xfrm>
            <a:off x="3949700" y="2076450"/>
            <a:ext cx="3081338" cy="2038350"/>
          </a:xfrm>
          <a:prstGeom prst="rect">
            <a:avLst/>
          </a:prstGeom>
          <a:solidFill>
            <a:schemeClr val="accent1">
              <a:lumMod val="20000"/>
              <a:lumOff val="80000"/>
            </a:schemeClr>
          </a:solidFill>
          <a:ln w="9525">
            <a:solidFill>
              <a:schemeClr val="tx1"/>
            </a:solidFill>
            <a:miter lim="800000"/>
            <a:headEnd/>
            <a:tailEnd/>
          </a:ln>
        </p:spPr>
        <p:txBody>
          <a:bodyPr wrap="none" anchor="ctr"/>
          <a:lstStyle/>
          <a:p>
            <a:pPr>
              <a:defRPr/>
            </a:pPr>
            <a:r>
              <a:rPr lang="en-US" b="0" dirty="0"/>
              <a:t>Bank’s </a:t>
            </a:r>
          </a:p>
          <a:p>
            <a:pPr>
              <a:defRPr/>
            </a:pPr>
            <a:r>
              <a:rPr lang="en-US" b="0" dirty="0"/>
              <a:t>Web site</a:t>
            </a:r>
          </a:p>
          <a:p>
            <a:pPr>
              <a:defRPr/>
            </a:pPr>
            <a:endParaRPr lang="en-US" b="0" dirty="0"/>
          </a:p>
          <a:p>
            <a:pPr>
              <a:defRPr/>
            </a:pPr>
            <a:endParaRPr lang="en-US" b="0" dirty="0"/>
          </a:p>
          <a:p>
            <a:pPr>
              <a:defRPr/>
            </a:pPr>
            <a:endParaRPr lang="en-US" b="0" dirty="0"/>
          </a:p>
          <a:p>
            <a:pPr algn="ctr">
              <a:defRPr/>
            </a:pPr>
            <a:endParaRPr lang="en-US" b="0" dirty="0"/>
          </a:p>
          <a:p>
            <a:pPr algn="ctr">
              <a:defRPr/>
            </a:pPr>
            <a:endParaRPr lang="en-US" b="0" dirty="0"/>
          </a:p>
        </p:txBody>
      </p:sp>
      <p:pic>
        <p:nvPicPr>
          <p:cNvPr id="558102" name="Picture 22" descr="MCj0351915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56100" y="2895600"/>
            <a:ext cx="2698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8" name="Picture 23" descr="j019538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31038" y="1905000"/>
            <a:ext cx="1795462" cy="183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8104" name="Document"/>
          <p:cNvSpPr>
            <a:spLocks noEditPoints="1" noChangeArrowheads="1"/>
          </p:cNvSpPr>
          <p:nvPr/>
        </p:nvSpPr>
        <p:spPr bwMode="auto">
          <a:xfrm>
            <a:off x="6096000" y="2133600"/>
            <a:ext cx="760413" cy="63817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0 w 21600"/>
              <a:gd name="T11" fmla="*/ 0 h 21600"/>
              <a:gd name="T12" fmla="*/ 2147483647 w 21600"/>
              <a:gd name="T13" fmla="*/ 0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977 w 21600"/>
              <a:gd name="T25" fmla="*/ 818 h 21600"/>
              <a:gd name="T26" fmla="*/ 20622 w 21600"/>
              <a:gd name="T27" fmla="*/ 1642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a:lstStyle/>
          <a:p>
            <a:pPr algn="ctr"/>
            <a:r>
              <a:rPr lang="en-US" b="0"/>
              <a:t>New  pwd</a:t>
            </a:r>
          </a:p>
        </p:txBody>
      </p:sp>
      <p:sp>
        <p:nvSpPr>
          <p:cNvPr id="558105" name="Document"/>
          <p:cNvSpPr>
            <a:spLocks noEditPoints="1" noChangeArrowheads="1"/>
          </p:cNvSpPr>
          <p:nvPr/>
        </p:nvSpPr>
        <p:spPr bwMode="auto">
          <a:xfrm>
            <a:off x="6097588" y="4619625"/>
            <a:ext cx="760412" cy="63817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0 w 21600"/>
              <a:gd name="T11" fmla="*/ 0 h 21600"/>
              <a:gd name="T12" fmla="*/ 2147483647 w 21600"/>
              <a:gd name="T13" fmla="*/ 0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977 w 21600"/>
              <a:gd name="T25" fmla="*/ 818 h 21600"/>
              <a:gd name="T26" fmla="*/ 20622 w 21600"/>
              <a:gd name="T27" fmla="*/ 1642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808080"/>
          </a:solidFill>
          <a:ln w="9525">
            <a:solidFill>
              <a:srgbClr val="000000"/>
            </a:solidFill>
            <a:miter lim="800000"/>
            <a:headEnd/>
            <a:tailEnd/>
          </a:ln>
          <a:effectLst>
            <a:outerShdw dist="107763" dir="2700000" algn="ctr" rotWithShape="0">
              <a:srgbClr val="808080"/>
            </a:outerShdw>
          </a:effectLst>
        </p:spPr>
        <p:txBody>
          <a:bodyPr/>
          <a:lstStyle/>
          <a:p>
            <a:r>
              <a:rPr lang="en-US" sz="1200" b="0"/>
              <a:t>010100101011010101</a:t>
            </a:r>
          </a:p>
        </p:txBody>
      </p:sp>
      <p:cxnSp>
        <p:nvCxnSpPr>
          <p:cNvPr id="558106" name="AutoShape 26"/>
          <p:cNvCxnSpPr>
            <a:cxnSpLocks noChangeShapeType="1"/>
            <a:stCxn id="558104" idx="4"/>
            <a:endCxn id="558119" idx="0"/>
          </p:cNvCxnSpPr>
          <p:nvPr/>
        </p:nvCxnSpPr>
        <p:spPr bwMode="auto">
          <a:xfrm flipH="1">
            <a:off x="6470650" y="2773363"/>
            <a:ext cx="4763" cy="33813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58107" name="AutoShape 27"/>
          <p:cNvCxnSpPr>
            <a:cxnSpLocks noChangeShapeType="1"/>
            <a:endCxn id="558119" idx="2"/>
          </p:cNvCxnSpPr>
          <p:nvPr/>
        </p:nvCxnSpPr>
        <p:spPr bwMode="auto">
          <a:xfrm>
            <a:off x="4625975" y="3162300"/>
            <a:ext cx="1381125" cy="4127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58108" name="AutoShape 28"/>
          <p:cNvCxnSpPr>
            <a:cxnSpLocks noChangeShapeType="1"/>
            <a:stCxn id="558098" idx="6"/>
          </p:cNvCxnSpPr>
          <p:nvPr/>
        </p:nvCxnSpPr>
        <p:spPr bwMode="auto">
          <a:xfrm>
            <a:off x="1373188" y="3371850"/>
            <a:ext cx="61912" cy="4762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58109" name="AutoShape 29"/>
          <p:cNvCxnSpPr>
            <a:cxnSpLocks noChangeShapeType="1"/>
            <a:stCxn id="558098" idx="6"/>
          </p:cNvCxnSpPr>
          <p:nvPr/>
        </p:nvCxnSpPr>
        <p:spPr bwMode="auto">
          <a:xfrm flipV="1">
            <a:off x="1373188" y="3162300"/>
            <a:ext cx="2982912" cy="2095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58110" name="Document"/>
          <p:cNvSpPr>
            <a:spLocks noEditPoints="1" noChangeArrowheads="1"/>
          </p:cNvSpPr>
          <p:nvPr/>
        </p:nvSpPr>
        <p:spPr bwMode="auto">
          <a:xfrm>
            <a:off x="673100" y="4314825"/>
            <a:ext cx="760413" cy="63817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0 w 21600"/>
              <a:gd name="T11" fmla="*/ 0 h 21600"/>
              <a:gd name="T12" fmla="*/ 2147483647 w 21600"/>
              <a:gd name="T13" fmla="*/ 0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977 w 21600"/>
              <a:gd name="T25" fmla="*/ 818 h 21600"/>
              <a:gd name="T26" fmla="*/ 20622 w 21600"/>
              <a:gd name="T27" fmla="*/ 1642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a:lstStyle/>
          <a:p>
            <a:pPr algn="ctr"/>
            <a:r>
              <a:rPr lang="en-US" b="0"/>
              <a:t>New pwd</a:t>
            </a:r>
          </a:p>
        </p:txBody>
      </p:sp>
      <p:cxnSp>
        <p:nvCxnSpPr>
          <p:cNvPr id="558111" name="AutoShape 31"/>
          <p:cNvCxnSpPr>
            <a:cxnSpLocks noChangeShapeType="1"/>
            <a:endCxn id="558121" idx="6"/>
          </p:cNvCxnSpPr>
          <p:nvPr/>
        </p:nvCxnSpPr>
        <p:spPr bwMode="auto">
          <a:xfrm flipH="1" flipV="1">
            <a:off x="3187700" y="4114800"/>
            <a:ext cx="2908300" cy="8382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58112" name="AutoShape 32"/>
          <p:cNvCxnSpPr>
            <a:cxnSpLocks noChangeShapeType="1"/>
            <a:stCxn id="558121" idx="3"/>
            <a:endCxn id="558110" idx="3"/>
          </p:cNvCxnSpPr>
          <p:nvPr/>
        </p:nvCxnSpPr>
        <p:spPr bwMode="auto">
          <a:xfrm flipH="1">
            <a:off x="1436688" y="4492625"/>
            <a:ext cx="839787" cy="1365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58113" name="Text Box 33"/>
          <p:cNvSpPr txBox="1">
            <a:spLocks noChangeArrowheads="1"/>
          </p:cNvSpPr>
          <p:nvPr/>
        </p:nvSpPr>
        <p:spPr bwMode="auto">
          <a:xfrm>
            <a:off x="2806700" y="290988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t>2</a:t>
            </a:r>
          </a:p>
        </p:txBody>
      </p:sp>
      <p:sp>
        <p:nvSpPr>
          <p:cNvPr id="558114" name="Text Box 34"/>
          <p:cNvSpPr txBox="1">
            <a:spLocks noChangeArrowheads="1"/>
          </p:cNvSpPr>
          <p:nvPr/>
        </p:nvSpPr>
        <p:spPr bwMode="auto">
          <a:xfrm>
            <a:off x="5797550" y="2209800"/>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t>3</a:t>
            </a:r>
          </a:p>
        </p:txBody>
      </p:sp>
      <p:sp>
        <p:nvSpPr>
          <p:cNvPr id="558115" name="Text Box 35"/>
          <p:cNvSpPr txBox="1">
            <a:spLocks noChangeArrowheads="1"/>
          </p:cNvSpPr>
          <p:nvPr/>
        </p:nvSpPr>
        <p:spPr bwMode="auto">
          <a:xfrm>
            <a:off x="5549900" y="3092450"/>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t>4</a:t>
            </a:r>
          </a:p>
        </p:txBody>
      </p:sp>
      <p:sp>
        <p:nvSpPr>
          <p:cNvPr id="558116" name="Text Box 36"/>
          <p:cNvSpPr txBox="1">
            <a:spLocks noChangeArrowheads="1"/>
          </p:cNvSpPr>
          <p:nvPr/>
        </p:nvSpPr>
        <p:spPr bwMode="auto">
          <a:xfrm>
            <a:off x="6561138" y="2819400"/>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t>4</a:t>
            </a:r>
          </a:p>
        </p:txBody>
      </p:sp>
      <p:sp>
        <p:nvSpPr>
          <p:cNvPr id="558117" name="Text Box 37"/>
          <p:cNvSpPr txBox="1">
            <a:spLocks noChangeArrowheads="1"/>
          </p:cNvSpPr>
          <p:nvPr/>
        </p:nvSpPr>
        <p:spPr bwMode="auto">
          <a:xfrm>
            <a:off x="6475413" y="4237038"/>
            <a:ext cx="2984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t>5</a:t>
            </a:r>
          </a:p>
        </p:txBody>
      </p:sp>
      <p:sp>
        <p:nvSpPr>
          <p:cNvPr id="558118" name="Text Box 38"/>
          <p:cNvSpPr txBox="1">
            <a:spLocks noChangeArrowheads="1"/>
          </p:cNvSpPr>
          <p:nvPr/>
        </p:nvSpPr>
        <p:spPr bwMode="auto">
          <a:xfrm>
            <a:off x="4192588" y="4403725"/>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t>6</a:t>
            </a:r>
          </a:p>
        </p:txBody>
      </p:sp>
      <p:sp>
        <p:nvSpPr>
          <p:cNvPr id="558119" name="Oval 39"/>
          <p:cNvSpPr>
            <a:spLocks noChangeArrowheads="1"/>
          </p:cNvSpPr>
          <p:nvPr/>
        </p:nvSpPr>
        <p:spPr bwMode="auto">
          <a:xfrm>
            <a:off x="6007100" y="3111500"/>
            <a:ext cx="927100" cy="927100"/>
          </a:xfrm>
          <a:prstGeom prst="ellipse">
            <a:avLst/>
          </a:prstGeom>
          <a:solidFill>
            <a:srgbClr val="FFFFCC"/>
          </a:solidFill>
          <a:ln w="9525">
            <a:solidFill>
              <a:schemeClr val="tx1"/>
            </a:solidFill>
            <a:round/>
            <a:headEnd/>
            <a:tailEnd/>
          </a:ln>
        </p:spPr>
        <p:txBody>
          <a:bodyPr wrap="none" anchor="ctr"/>
          <a:lstStyle/>
          <a:p>
            <a:pPr algn="ctr"/>
            <a:r>
              <a:rPr lang="en-US" sz="1600" b="0"/>
              <a:t>SSL</a:t>
            </a:r>
            <a:br>
              <a:rPr lang="en-US" sz="1600" b="0"/>
            </a:br>
            <a:r>
              <a:rPr lang="en-US" sz="1400" b="0"/>
              <a:t>Encryption</a:t>
            </a:r>
            <a:endParaRPr lang="en-US" sz="1600" b="0"/>
          </a:p>
        </p:txBody>
      </p:sp>
      <p:cxnSp>
        <p:nvCxnSpPr>
          <p:cNvPr id="558120" name="AutoShape 40"/>
          <p:cNvCxnSpPr>
            <a:cxnSpLocks noChangeShapeType="1"/>
            <a:stCxn id="558119" idx="4"/>
          </p:cNvCxnSpPr>
          <p:nvPr/>
        </p:nvCxnSpPr>
        <p:spPr bwMode="auto">
          <a:xfrm>
            <a:off x="6470650" y="4038600"/>
            <a:ext cx="4763" cy="5905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58121" name="Oval 41"/>
          <p:cNvSpPr>
            <a:spLocks noChangeArrowheads="1"/>
          </p:cNvSpPr>
          <p:nvPr/>
        </p:nvSpPr>
        <p:spPr bwMode="auto">
          <a:xfrm>
            <a:off x="2120900" y="3581400"/>
            <a:ext cx="1066800" cy="1066800"/>
          </a:xfrm>
          <a:prstGeom prst="ellipse">
            <a:avLst/>
          </a:prstGeom>
          <a:solidFill>
            <a:schemeClr val="tx1"/>
          </a:solidFill>
          <a:ln w="9525">
            <a:solidFill>
              <a:schemeClr val="tx1"/>
            </a:solidFill>
            <a:round/>
            <a:headEnd/>
            <a:tailEnd/>
          </a:ln>
        </p:spPr>
        <p:txBody>
          <a:bodyPr wrap="none" anchor="ctr"/>
          <a:lstStyle/>
          <a:p>
            <a:pPr algn="ctr"/>
            <a:r>
              <a:rPr lang="en-US" b="0">
                <a:solidFill>
                  <a:schemeClr val="bg1"/>
                </a:solidFill>
              </a:rPr>
              <a:t>SSL</a:t>
            </a:r>
          </a:p>
          <a:p>
            <a:pPr algn="ctr"/>
            <a:r>
              <a:rPr lang="en-US" sz="1600" b="0">
                <a:solidFill>
                  <a:schemeClr val="bg1"/>
                </a:solidFill>
              </a:rPr>
              <a:t>Decryption</a:t>
            </a:r>
            <a:endParaRPr lang="en-US" b="0">
              <a:solidFill>
                <a:schemeClr val="bg1"/>
              </a:solidFill>
            </a:endParaRPr>
          </a:p>
        </p:txBody>
      </p:sp>
      <p:cxnSp>
        <p:nvCxnSpPr>
          <p:cNvPr id="558123" name="AutoShape 43"/>
          <p:cNvCxnSpPr>
            <a:cxnSpLocks noChangeShapeType="1"/>
            <a:endCxn id="558121" idx="2"/>
          </p:cNvCxnSpPr>
          <p:nvPr/>
        </p:nvCxnSpPr>
        <p:spPr bwMode="auto">
          <a:xfrm>
            <a:off x="1931988" y="3848100"/>
            <a:ext cx="188912" cy="266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58124" name="Text Box 44"/>
          <p:cNvSpPr txBox="1">
            <a:spLocks noChangeArrowheads="1"/>
          </p:cNvSpPr>
          <p:nvPr/>
        </p:nvSpPr>
        <p:spPr bwMode="auto">
          <a:xfrm>
            <a:off x="1739900" y="451008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t>7</a:t>
            </a:r>
          </a:p>
        </p:txBody>
      </p:sp>
      <p:sp>
        <p:nvSpPr>
          <p:cNvPr id="17439" name="Text Box 45"/>
          <p:cNvSpPr txBox="1">
            <a:spLocks noChangeArrowheads="1"/>
          </p:cNvSpPr>
          <p:nvPr/>
        </p:nvSpPr>
        <p:spPr bwMode="auto">
          <a:xfrm>
            <a:off x="7302500" y="3738563"/>
            <a:ext cx="16129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t>Bank Customer</a:t>
            </a:r>
          </a:p>
        </p:txBody>
      </p:sp>
      <p:sp>
        <p:nvSpPr>
          <p:cNvPr id="558126" name="Text Box 46"/>
          <p:cNvSpPr txBox="1">
            <a:spLocks noChangeArrowheads="1"/>
          </p:cNvSpPr>
          <p:nvPr/>
        </p:nvSpPr>
        <p:spPr bwMode="auto">
          <a:xfrm>
            <a:off x="1365250" y="3390900"/>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t>2</a:t>
            </a:r>
          </a:p>
        </p:txBody>
      </p:sp>
      <p:pic>
        <p:nvPicPr>
          <p:cNvPr id="17441" name="Picture 47" descr="MCj02344770000[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58900" y="2133600"/>
            <a:ext cx="1003300" cy="80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 name="TextBox 43"/>
          <p:cNvSpPr txBox="1">
            <a:spLocks noChangeArrowheads="1"/>
          </p:cNvSpPr>
          <p:nvPr/>
        </p:nvSpPr>
        <p:spPr bwMode="auto">
          <a:xfrm>
            <a:off x="690563" y="2525713"/>
            <a:ext cx="3000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t>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ppt_w</p:attrName>
                                        </p:attrNameLst>
                                      </p:cBhvr>
                                      <p:tavLst>
                                        <p:tav tm="0">
                                          <p:val>
                                            <p:fltVal val="0"/>
                                          </p:val>
                                        </p:tav>
                                        <p:tav tm="100000">
                                          <p:val>
                                            <p:strVal val="#ppt_w"/>
                                          </p:val>
                                        </p:tav>
                                      </p:tavLst>
                                    </p:anim>
                                    <p:anim calcmode="lin" valueType="num">
                                      <p:cBhvr>
                                        <p:cTn id="8" dur="500" fill="hold"/>
                                        <p:tgtEl>
                                          <p:spTgt spid="44"/>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20" presetClass="entr" presetSubtype="0" fill="hold" grpId="0" nodeType="afterEffect">
                                  <p:stCondLst>
                                    <p:cond delay="0"/>
                                  </p:stCondLst>
                                  <p:childTnLst>
                                    <p:set>
                                      <p:cBhvr>
                                        <p:cTn id="11" dur="1" fill="hold">
                                          <p:stCondLst>
                                            <p:cond delay="0"/>
                                          </p:stCondLst>
                                        </p:cTn>
                                        <p:tgtEl>
                                          <p:spTgt spid="558098"/>
                                        </p:tgtEl>
                                        <p:attrNameLst>
                                          <p:attrName>style.visibility</p:attrName>
                                        </p:attrNameLst>
                                      </p:cBhvr>
                                      <p:to>
                                        <p:strVal val="visible"/>
                                      </p:to>
                                    </p:set>
                                    <p:animEffect transition="in" filter="wedge">
                                      <p:cBhvr>
                                        <p:cTn id="12" dur="2000"/>
                                        <p:tgtEl>
                                          <p:spTgt spid="55809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58108"/>
                                        </p:tgtEl>
                                        <p:attrNameLst>
                                          <p:attrName>style.visibility</p:attrName>
                                        </p:attrNameLst>
                                      </p:cBhvr>
                                      <p:to>
                                        <p:strVal val="visible"/>
                                      </p:to>
                                    </p:set>
                                    <p:animEffect transition="in" filter="wipe(left)">
                                      <p:cBhvr>
                                        <p:cTn id="17" dur="500"/>
                                        <p:tgtEl>
                                          <p:spTgt spid="558108"/>
                                        </p:tgtEl>
                                      </p:cBhvr>
                                    </p:animEffect>
                                  </p:childTnLst>
                                </p:cTn>
                              </p:par>
                              <p:par>
                                <p:cTn id="18" presetID="22" presetClass="entr" presetSubtype="8" fill="hold" nodeType="withEffect">
                                  <p:stCondLst>
                                    <p:cond delay="0"/>
                                  </p:stCondLst>
                                  <p:childTnLst>
                                    <p:set>
                                      <p:cBhvr>
                                        <p:cTn id="19" dur="1" fill="hold">
                                          <p:stCondLst>
                                            <p:cond delay="0"/>
                                          </p:stCondLst>
                                        </p:cTn>
                                        <p:tgtEl>
                                          <p:spTgt spid="558109"/>
                                        </p:tgtEl>
                                        <p:attrNameLst>
                                          <p:attrName>style.visibility</p:attrName>
                                        </p:attrNameLst>
                                      </p:cBhvr>
                                      <p:to>
                                        <p:strVal val="visible"/>
                                      </p:to>
                                    </p:set>
                                    <p:animEffect transition="in" filter="wipe(left)">
                                      <p:cBhvr>
                                        <p:cTn id="20" dur="500"/>
                                        <p:tgtEl>
                                          <p:spTgt spid="55810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58113"/>
                                        </p:tgtEl>
                                        <p:attrNameLst>
                                          <p:attrName>style.visibility</p:attrName>
                                        </p:attrNameLst>
                                      </p:cBhvr>
                                      <p:to>
                                        <p:strVal val="visible"/>
                                      </p:to>
                                    </p:set>
                                    <p:animEffect transition="in" filter="fade">
                                      <p:cBhvr>
                                        <p:cTn id="23" dur="2000"/>
                                        <p:tgtEl>
                                          <p:spTgt spid="558113"/>
                                        </p:tgtEl>
                                      </p:cBhvr>
                                    </p:animEffect>
                                  </p:childTnLst>
                                </p:cTn>
                              </p:par>
                              <p:par>
                                <p:cTn id="24" presetID="22" presetClass="entr" presetSubtype="8" fill="hold" nodeType="withEffect">
                                  <p:stCondLst>
                                    <p:cond delay="0"/>
                                  </p:stCondLst>
                                  <p:childTnLst>
                                    <p:set>
                                      <p:cBhvr>
                                        <p:cTn id="25" dur="1" fill="hold">
                                          <p:stCondLst>
                                            <p:cond delay="0"/>
                                          </p:stCondLst>
                                        </p:cTn>
                                        <p:tgtEl>
                                          <p:spTgt spid="558099"/>
                                        </p:tgtEl>
                                        <p:attrNameLst>
                                          <p:attrName>style.visibility</p:attrName>
                                        </p:attrNameLst>
                                      </p:cBhvr>
                                      <p:to>
                                        <p:strVal val="visible"/>
                                      </p:to>
                                    </p:set>
                                    <p:animEffect transition="in" filter="wipe(left)">
                                      <p:cBhvr>
                                        <p:cTn id="26" dur="500"/>
                                        <p:tgtEl>
                                          <p:spTgt spid="55809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558126"/>
                                        </p:tgtEl>
                                        <p:attrNameLst>
                                          <p:attrName>style.visibility</p:attrName>
                                        </p:attrNameLst>
                                      </p:cBhvr>
                                      <p:to>
                                        <p:strVal val="visible"/>
                                      </p:to>
                                    </p:set>
                                    <p:animEffect transition="in" filter="fade">
                                      <p:cBhvr>
                                        <p:cTn id="29" dur="2000"/>
                                        <p:tgtEl>
                                          <p:spTgt spid="558126"/>
                                        </p:tgtEl>
                                      </p:cBhvr>
                                    </p:animEffect>
                                  </p:childTnLst>
                                </p:cTn>
                              </p:par>
                              <p:par>
                                <p:cTn id="30" presetID="22" presetClass="entr" presetSubtype="8" fill="hold" nodeType="withEffect">
                                  <p:stCondLst>
                                    <p:cond delay="0"/>
                                  </p:stCondLst>
                                  <p:childTnLst>
                                    <p:set>
                                      <p:cBhvr>
                                        <p:cTn id="31" dur="1" fill="hold">
                                          <p:stCondLst>
                                            <p:cond delay="0"/>
                                          </p:stCondLst>
                                        </p:cTn>
                                        <p:tgtEl>
                                          <p:spTgt spid="558102"/>
                                        </p:tgtEl>
                                        <p:attrNameLst>
                                          <p:attrName>style.visibility</p:attrName>
                                        </p:attrNameLst>
                                      </p:cBhvr>
                                      <p:to>
                                        <p:strVal val="visible"/>
                                      </p:to>
                                    </p:set>
                                    <p:animEffect transition="in" filter="wipe(left)">
                                      <p:cBhvr>
                                        <p:cTn id="32" dur="500"/>
                                        <p:tgtEl>
                                          <p:spTgt spid="55810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0" presetClass="entr" presetSubtype="0" fill="hold" grpId="0" nodeType="clickEffect">
                                  <p:stCondLst>
                                    <p:cond delay="0"/>
                                  </p:stCondLst>
                                  <p:childTnLst>
                                    <p:set>
                                      <p:cBhvr>
                                        <p:cTn id="36" dur="1" fill="hold">
                                          <p:stCondLst>
                                            <p:cond delay="0"/>
                                          </p:stCondLst>
                                        </p:cTn>
                                        <p:tgtEl>
                                          <p:spTgt spid="558104"/>
                                        </p:tgtEl>
                                        <p:attrNameLst>
                                          <p:attrName>style.visibility</p:attrName>
                                        </p:attrNameLst>
                                      </p:cBhvr>
                                      <p:to>
                                        <p:strVal val="visible"/>
                                      </p:to>
                                    </p:set>
                                    <p:animEffect transition="in" filter="wedge">
                                      <p:cBhvr>
                                        <p:cTn id="37" dur="2000"/>
                                        <p:tgtEl>
                                          <p:spTgt spid="55810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558114"/>
                                        </p:tgtEl>
                                        <p:attrNameLst>
                                          <p:attrName>style.visibility</p:attrName>
                                        </p:attrNameLst>
                                      </p:cBhvr>
                                      <p:to>
                                        <p:strVal val="visible"/>
                                      </p:to>
                                    </p:set>
                                    <p:animEffect transition="in" filter="fade">
                                      <p:cBhvr>
                                        <p:cTn id="40" dur="2000"/>
                                        <p:tgtEl>
                                          <p:spTgt spid="558114"/>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558115"/>
                                        </p:tgtEl>
                                        <p:attrNameLst>
                                          <p:attrName>style.visibility</p:attrName>
                                        </p:attrNameLst>
                                      </p:cBhvr>
                                      <p:to>
                                        <p:strVal val="visible"/>
                                      </p:to>
                                    </p:set>
                                    <p:animEffect transition="in" filter="wipe(up)">
                                      <p:cBhvr>
                                        <p:cTn id="45" dur="500"/>
                                        <p:tgtEl>
                                          <p:spTgt spid="558115"/>
                                        </p:tgtEl>
                                      </p:cBhvr>
                                    </p:animEffect>
                                  </p:childTnLst>
                                </p:cTn>
                              </p:par>
                              <p:par>
                                <p:cTn id="46" presetID="22" presetClass="entr" presetSubtype="1" fill="hold" nodeType="withEffect">
                                  <p:stCondLst>
                                    <p:cond delay="0"/>
                                  </p:stCondLst>
                                  <p:childTnLst>
                                    <p:set>
                                      <p:cBhvr>
                                        <p:cTn id="47" dur="1" fill="hold">
                                          <p:stCondLst>
                                            <p:cond delay="0"/>
                                          </p:stCondLst>
                                        </p:cTn>
                                        <p:tgtEl>
                                          <p:spTgt spid="558107"/>
                                        </p:tgtEl>
                                        <p:attrNameLst>
                                          <p:attrName>style.visibility</p:attrName>
                                        </p:attrNameLst>
                                      </p:cBhvr>
                                      <p:to>
                                        <p:strVal val="visible"/>
                                      </p:to>
                                    </p:set>
                                    <p:animEffect transition="in" filter="wipe(up)">
                                      <p:cBhvr>
                                        <p:cTn id="48" dur="500"/>
                                        <p:tgtEl>
                                          <p:spTgt spid="558107"/>
                                        </p:tgtEl>
                                      </p:cBhvr>
                                    </p:animEffect>
                                  </p:childTnLst>
                                </p:cTn>
                              </p:par>
                              <p:par>
                                <p:cTn id="49" presetID="22" presetClass="entr" presetSubtype="1" fill="hold" grpId="0" nodeType="withEffect">
                                  <p:stCondLst>
                                    <p:cond delay="0"/>
                                  </p:stCondLst>
                                  <p:childTnLst>
                                    <p:set>
                                      <p:cBhvr>
                                        <p:cTn id="50" dur="1" fill="hold">
                                          <p:stCondLst>
                                            <p:cond delay="0"/>
                                          </p:stCondLst>
                                        </p:cTn>
                                        <p:tgtEl>
                                          <p:spTgt spid="558116"/>
                                        </p:tgtEl>
                                        <p:attrNameLst>
                                          <p:attrName>style.visibility</p:attrName>
                                        </p:attrNameLst>
                                      </p:cBhvr>
                                      <p:to>
                                        <p:strVal val="visible"/>
                                      </p:to>
                                    </p:set>
                                    <p:animEffect transition="in" filter="wipe(up)">
                                      <p:cBhvr>
                                        <p:cTn id="51" dur="500"/>
                                        <p:tgtEl>
                                          <p:spTgt spid="558116"/>
                                        </p:tgtEl>
                                      </p:cBhvr>
                                    </p:animEffect>
                                  </p:childTnLst>
                                </p:cTn>
                              </p:par>
                              <p:par>
                                <p:cTn id="52" presetID="22" presetClass="entr" presetSubtype="1" fill="hold" nodeType="withEffect">
                                  <p:stCondLst>
                                    <p:cond delay="0"/>
                                  </p:stCondLst>
                                  <p:childTnLst>
                                    <p:set>
                                      <p:cBhvr>
                                        <p:cTn id="53" dur="1" fill="hold">
                                          <p:stCondLst>
                                            <p:cond delay="0"/>
                                          </p:stCondLst>
                                        </p:cTn>
                                        <p:tgtEl>
                                          <p:spTgt spid="558106"/>
                                        </p:tgtEl>
                                        <p:attrNameLst>
                                          <p:attrName>style.visibility</p:attrName>
                                        </p:attrNameLst>
                                      </p:cBhvr>
                                      <p:to>
                                        <p:strVal val="visible"/>
                                      </p:to>
                                    </p:set>
                                    <p:animEffect transition="in" filter="wipe(up)">
                                      <p:cBhvr>
                                        <p:cTn id="54" dur="500"/>
                                        <p:tgtEl>
                                          <p:spTgt spid="558106"/>
                                        </p:tgtEl>
                                      </p:cBhvr>
                                    </p:animEffect>
                                  </p:childTnLst>
                                </p:cTn>
                              </p:par>
                              <p:par>
                                <p:cTn id="55" presetID="22" presetClass="entr" presetSubtype="1" fill="hold" grpId="0" nodeType="withEffect">
                                  <p:stCondLst>
                                    <p:cond delay="0"/>
                                  </p:stCondLst>
                                  <p:childTnLst>
                                    <p:set>
                                      <p:cBhvr>
                                        <p:cTn id="56" dur="1" fill="hold">
                                          <p:stCondLst>
                                            <p:cond delay="0"/>
                                          </p:stCondLst>
                                        </p:cTn>
                                        <p:tgtEl>
                                          <p:spTgt spid="558119"/>
                                        </p:tgtEl>
                                        <p:attrNameLst>
                                          <p:attrName>style.visibility</p:attrName>
                                        </p:attrNameLst>
                                      </p:cBhvr>
                                      <p:to>
                                        <p:strVal val="visible"/>
                                      </p:to>
                                    </p:set>
                                    <p:animEffect transition="in" filter="wipe(up)">
                                      <p:cBhvr>
                                        <p:cTn id="57" dur="500"/>
                                        <p:tgtEl>
                                          <p:spTgt spid="558119"/>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558105"/>
                                        </p:tgtEl>
                                        <p:attrNameLst>
                                          <p:attrName>style.visibility</p:attrName>
                                        </p:attrNameLst>
                                      </p:cBhvr>
                                      <p:to>
                                        <p:strVal val="visible"/>
                                      </p:to>
                                    </p:set>
                                    <p:animEffect transition="in" filter="wipe(up)">
                                      <p:cBhvr>
                                        <p:cTn id="62" dur="500"/>
                                        <p:tgtEl>
                                          <p:spTgt spid="558105"/>
                                        </p:tgtEl>
                                      </p:cBhvr>
                                    </p:animEffect>
                                  </p:childTnLst>
                                </p:cTn>
                              </p:par>
                              <p:par>
                                <p:cTn id="63" presetID="22" presetClass="entr" presetSubtype="1" fill="hold" grpId="0" nodeType="withEffect">
                                  <p:stCondLst>
                                    <p:cond delay="0"/>
                                  </p:stCondLst>
                                  <p:childTnLst>
                                    <p:set>
                                      <p:cBhvr>
                                        <p:cTn id="64" dur="1" fill="hold">
                                          <p:stCondLst>
                                            <p:cond delay="0"/>
                                          </p:stCondLst>
                                        </p:cTn>
                                        <p:tgtEl>
                                          <p:spTgt spid="558117"/>
                                        </p:tgtEl>
                                        <p:attrNameLst>
                                          <p:attrName>style.visibility</p:attrName>
                                        </p:attrNameLst>
                                      </p:cBhvr>
                                      <p:to>
                                        <p:strVal val="visible"/>
                                      </p:to>
                                    </p:set>
                                    <p:animEffect transition="in" filter="wipe(up)">
                                      <p:cBhvr>
                                        <p:cTn id="65" dur="500"/>
                                        <p:tgtEl>
                                          <p:spTgt spid="558117"/>
                                        </p:tgtEl>
                                      </p:cBhvr>
                                    </p:animEffect>
                                  </p:childTnLst>
                                </p:cTn>
                              </p:par>
                              <p:par>
                                <p:cTn id="66" presetID="22" presetClass="entr" presetSubtype="1" fill="hold" nodeType="withEffect">
                                  <p:stCondLst>
                                    <p:cond delay="0"/>
                                  </p:stCondLst>
                                  <p:childTnLst>
                                    <p:set>
                                      <p:cBhvr>
                                        <p:cTn id="67" dur="1" fill="hold">
                                          <p:stCondLst>
                                            <p:cond delay="0"/>
                                          </p:stCondLst>
                                        </p:cTn>
                                        <p:tgtEl>
                                          <p:spTgt spid="558120"/>
                                        </p:tgtEl>
                                        <p:attrNameLst>
                                          <p:attrName>style.visibility</p:attrName>
                                        </p:attrNameLst>
                                      </p:cBhvr>
                                      <p:to>
                                        <p:strVal val="visible"/>
                                      </p:to>
                                    </p:set>
                                    <p:animEffect transition="in" filter="wipe(up)">
                                      <p:cBhvr>
                                        <p:cTn id="68" dur="500"/>
                                        <p:tgtEl>
                                          <p:spTgt spid="558120"/>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2" fill="hold" nodeType="clickEffect">
                                  <p:stCondLst>
                                    <p:cond delay="0"/>
                                  </p:stCondLst>
                                  <p:childTnLst>
                                    <p:set>
                                      <p:cBhvr>
                                        <p:cTn id="72" dur="1" fill="hold">
                                          <p:stCondLst>
                                            <p:cond delay="0"/>
                                          </p:stCondLst>
                                        </p:cTn>
                                        <p:tgtEl>
                                          <p:spTgt spid="558111"/>
                                        </p:tgtEl>
                                        <p:attrNameLst>
                                          <p:attrName>style.visibility</p:attrName>
                                        </p:attrNameLst>
                                      </p:cBhvr>
                                      <p:to>
                                        <p:strVal val="visible"/>
                                      </p:to>
                                    </p:set>
                                    <p:animEffect transition="in" filter="wipe(right)">
                                      <p:cBhvr>
                                        <p:cTn id="73" dur="500"/>
                                        <p:tgtEl>
                                          <p:spTgt spid="558111"/>
                                        </p:tgtEl>
                                      </p:cBhvr>
                                    </p:animEffect>
                                  </p:childTnLst>
                                </p:cTn>
                              </p:par>
                              <p:par>
                                <p:cTn id="74" presetID="22" presetClass="entr" presetSubtype="2" fill="hold" grpId="0" nodeType="withEffect">
                                  <p:stCondLst>
                                    <p:cond delay="0"/>
                                  </p:stCondLst>
                                  <p:childTnLst>
                                    <p:set>
                                      <p:cBhvr>
                                        <p:cTn id="75" dur="1" fill="hold">
                                          <p:stCondLst>
                                            <p:cond delay="0"/>
                                          </p:stCondLst>
                                        </p:cTn>
                                        <p:tgtEl>
                                          <p:spTgt spid="558118"/>
                                        </p:tgtEl>
                                        <p:attrNameLst>
                                          <p:attrName>style.visibility</p:attrName>
                                        </p:attrNameLst>
                                      </p:cBhvr>
                                      <p:to>
                                        <p:strVal val="visible"/>
                                      </p:to>
                                    </p:set>
                                    <p:animEffect transition="in" filter="wipe(right)">
                                      <p:cBhvr>
                                        <p:cTn id="76" dur="500"/>
                                        <p:tgtEl>
                                          <p:spTgt spid="558118"/>
                                        </p:tgtEl>
                                      </p:cBhvr>
                                    </p:animEffect>
                                  </p:childTnLst>
                                </p:cTn>
                              </p:par>
                              <p:par>
                                <p:cTn id="77" presetID="22" presetClass="entr" presetSubtype="2" fill="hold" grpId="0" nodeType="withEffect">
                                  <p:stCondLst>
                                    <p:cond delay="0"/>
                                  </p:stCondLst>
                                  <p:childTnLst>
                                    <p:set>
                                      <p:cBhvr>
                                        <p:cTn id="78" dur="1" fill="hold">
                                          <p:stCondLst>
                                            <p:cond delay="0"/>
                                          </p:stCondLst>
                                        </p:cTn>
                                        <p:tgtEl>
                                          <p:spTgt spid="558121"/>
                                        </p:tgtEl>
                                        <p:attrNameLst>
                                          <p:attrName>style.visibility</p:attrName>
                                        </p:attrNameLst>
                                      </p:cBhvr>
                                      <p:to>
                                        <p:strVal val="visible"/>
                                      </p:to>
                                    </p:set>
                                    <p:animEffect transition="in" filter="wipe(right)">
                                      <p:cBhvr>
                                        <p:cTn id="79" dur="500"/>
                                        <p:tgtEl>
                                          <p:spTgt spid="558121"/>
                                        </p:tgtEl>
                                      </p:cBhvr>
                                    </p:animEffect>
                                  </p:childTnLst>
                                </p:cTn>
                              </p:par>
                              <p:par>
                                <p:cTn id="80" presetID="22" presetClass="entr" presetSubtype="2" fill="hold" nodeType="withEffect">
                                  <p:stCondLst>
                                    <p:cond delay="0"/>
                                  </p:stCondLst>
                                  <p:childTnLst>
                                    <p:set>
                                      <p:cBhvr>
                                        <p:cTn id="81" dur="1" fill="hold">
                                          <p:stCondLst>
                                            <p:cond delay="0"/>
                                          </p:stCondLst>
                                        </p:cTn>
                                        <p:tgtEl>
                                          <p:spTgt spid="558123"/>
                                        </p:tgtEl>
                                        <p:attrNameLst>
                                          <p:attrName>style.visibility</p:attrName>
                                        </p:attrNameLst>
                                      </p:cBhvr>
                                      <p:to>
                                        <p:strVal val="visible"/>
                                      </p:to>
                                    </p:set>
                                    <p:animEffect transition="in" filter="wipe(right)">
                                      <p:cBhvr>
                                        <p:cTn id="82" dur="500"/>
                                        <p:tgtEl>
                                          <p:spTgt spid="558123"/>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4" fill="hold" nodeType="clickEffect">
                                  <p:stCondLst>
                                    <p:cond delay="0"/>
                                  </p:stCondLst>
                                  <p:childTnLst>
                                    <p:set>
                                      <p:cBhvr>
                                        <p:cTn id="86" dur="1" fill="hold">
                                          <p:stCondLst>
                                            <p:cond delay="0"/>
                                          </p:stCondLst>
                                        </p:cTn>
                                        <p:tgtEl>
                                          <p:spTgt spid="558112"/>
                                        </p:tgtEl>
                                        <p:attrNameLst>
                                          <p:attrName>style.visibility</p:attrName>
                                        </p:attrNameLst>
                                      </p:cBhvr>
                                      <p:to>
                                        <p:strVal val="visible"/>
                                      </p:to>
                                    </p:set>
                                    <p:animEffect transition="in" filter="wipe(down)">
                                      <p:cBhvr>
                                        <p:cTn id="87" dur="500"/>
                                        <p:tgtEl>
                                          <p:spTgt spid="558112"/>
                                        </p:tgtEl>
                                      </p:cBhvr>
                                    </p:animEffect>
                                  </p:childTnLst>
                                </p:cTn>
                              </p:par>
                              <p:par>
                                <p:cTn id="88" presetID="22" presetClass="entr" presetSubtype="4" fill="hold" grpId="0" nodeType="withEffect">
                                  <p:stCondLst>
                                    <p:cond delay="0"/>
                                  </p:stCondLst>
                                  <p:childTnLst>
                                    <p:set>
                                      <p:cBhvr>
                                        <p:cTn id="89" dur="1" fill="hold">
                                          <p:stCondLst>
                                            <p:cond delay="0"/>
                                          </p:stCondLst>
                                        </p:cTn>
                                        <p:tgtEl>
                                          <p:spTgt spid="558110"/>
                                        </p:tgtEl>
                                        <p:attrNameLst>
                                          <p:attrName>style.visibility</p:attrName>
                                        </p:attrNameLst>
                                      </p:cBhvr>
                                      <p:to>
                                        <p:strVal val="visible"/>
                                      </p:to>
                                    </p:set>
                                    <p:animEffect transition="in" filter="wipe(down)">
                                      <p:cBhvr>
                                        <p:cTn id="90" dur="500"/>
                                        <p:tgtEl>
                                          <p:spTgt spid="558110"/>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558124"/>
                                        </p:tgtEl>
                                        <p:attrNameLst>
                                          <p:attrName>style.visibility</p:attrName>
                                        </p:attrNameLst>
                                      </p:cBhvr>
                                      <p:to>
                                        <p:strVal val="visible"/>
                                      </p:to>
                                    </p:set>
                                    <p:animEffect transition="in" filter="fade">
                                      <p:cBhvr>
                                        <p:cTn id="93" dur="2000"/>
                                        <p:tgtEl>
                                          <p:spTgt spid="558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8098" grpId="0" animBg="1"/>
      <p:bldP spid="558104" grpId="0" animBg="1"/>
      <p:bldP spid="558105" grpId="0" animBg="1"/>
      <p:bldP spid="558110" grpId="0" animBg="1"/>
      <p:bldP spid="558113" grpId="0"/>
      <p:bldP spid="558114" grpId="0"/>
      <p:bldP spid="558115" grpId="0"/>
      <p:bldP spid="558116" grpId="0"/>
      <p:bldP spid="558117" grpId="0"/>
      <p:bldP spid="558118" grpId="0"/>
      <p:bldP spid="558119" grpId="0" animBg="1"/>
      <p:bldP spid="558121" grpId="0" animBg="1"/>
      <p:bldP spid="558124" grpId="0"/>
      <p:bldP spid="558126" grpId="0"/>
      <p:bldP spid="4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85D7FBDA-E144-4D6F-97EB-4A18B08F626B}" type="slidenum">
              <a:rPr lang="en-US" b="0" smtClean="0">
                <a:solidFill>
                  <a:schemeClr val="tx2"/>
                </a:solidFill>
              </a:rPr>
              <a:pPr/>
              <a:t>2</a:t>
            </a:fld>
            <a:endParaRPr lang="en-US" b="0" smtClean="0">
              <a:solidFill>
                <a:schemeClr val="tx2"/>
              </a:solidFill>
            </a:endParaRPr>
          </a:p>
        </p:txBody>
      </p:sp>
      <p:sp>
        <p:nvSpPr>
          <p:cNvPr id="4099" name="Rectangle 2"/>
          <p:cNvSpPr>
            <a:spLocks noGrp="1" noChangeArrowheads="1"/>
          </p:cNvSpPr>
          <p:nvPr>
            <p:ph type="title"/>
          </p:nvPr>
        </p:nvSpPr>
        <p:spPr/>
        <p:txBody>
          <a:bodyPr/>
          <a:lstStyle/>
          <a:p>
            <a:pPr eaLnBrk="1" hangingPunct="1"/>
            <a:r>
              <a:rPr lang="en-US" sz="3600" smtClean="0"/>
              <a:t>Roadmap of Chapter 6</a:t>
            </a:r>
          </a:p>
        </p:txBody>
      </p:sp>
      <p:sp>
        <p:nvSpPr>
          <p:cNvPr id="4100" name="Rectangle 3"/>
          <p:cNvSpPr>
            <a:spLocks noGrp="1" noChangeArrowheads="1"/>
          </p:cNvSpPr>
          <p:nvPr>
            <p:ph type="body" idx="1"/>
          </p:nvPr>
        </p:nvSpPr>
        <p:spPr>
          <a:xfrm>
            <a:off x="1524000" y="1219200"/>
            <a:ext cx="6705600" cy="4953000"/>
          </a:xfrm>
        </p:spPr>
        <p:txBody>
          <a:bodyPr/>
          <a:lstStyle/>
          <a:p>
            <a:pPr eaLnBrk="1" hangingPunct="1">
              <a:lnSpc>
                <a:spcPct val="110000"/>
              </a:lnSpc>
            </a:pPr>
            <a:r>
              <a:rPr lang="en-US" sz="2400" dirty="0" smtClean="0"/>
              <a:t>General </a:t>
            </a:r>
            <a:r>
              <a:rPr lang="en-US" sz="2400" dirty="0"/>
              <a:t>Security </a:t>
            </a:r>
            <a:r>
              <a:rPr lang="en-US" sz="2400" dirty="0" smtClean="0"/>
              <a:t>&amp; Reliability </a:t>
            </a:r>
            <a:r>
              <a:rPr lang="en-US" sz="2400" dirty="0"/>
              <a:t>Concepts </a:t>
            </a:r>
            <a:r>
              <a:rPr lang="en-US" sz="2400" dirty="0" smtClean="0"/>
              <a:t/>
            </a:r>
            <a:br>
              <a:rPr lang="en-US" sz="2400" dirty="0" smtClean="0"/>
            </a:br>
            <a:r>
              <a:rPr lang="en-US" sz="2400" dirty="0" smtClean="0"/>
              <a:t>(</a:t>
            </a:r>
            <a:r>
              <a:rPr lang="en-US" sz="2400" dirty="0"/>
              <a:t>Text Section </a:t>
            </a:r>
            <a:r>
              <a:rPr lang="en-US" sz="2400" dirty="0" smtClean="0"/>
              <a:t>6.1)</a:t>
            </a:r>
            <a:endParaRPr lang="en-US" sz="2400" dirty="0"/>
          </a:p>
          <a:p>
            <a:pPr eaLnBrk="1" hangingPunct="1">
              <a:lnSpc>
                <a:spcPct val="110000"/>
              </a:lnSpc>
            </a:pPr>
            <a:r>
              <a:rPr lang="en-US" sz="2400" dirty="0"/>
              <a:t>IIS and Windows-Based Security Mechanism</a:t>
            </a:r>
          </a:p>
          <a:p>
            <a:pPr eaLnBrk="1" hangingPunct="1">
              <a:lnSpc>
                <a:spcPct val="110000"/>
              </a:lnSpc>
            </a:pPr>
            <a:r>
              <a:rPr lang="en-US" sz="2400" dirty="0" smtClean="0"/>
              <a:t>Forms-Based </a:t>
            </a:r>
            <a:r>
              <a:rPr lang="en-US" sz="2400" dirty="0"/>
              <a:t>Security </a:t>
            </a:r>
            <a:r>
              <a:rPr lang="en-US" sz="2400" dirty="0" smtClean="0"/>
              <a:t>and Case Study</a:t>
            </a:r>
            <a:br>
              <a:rPr lang="en-US" sz="2400" dirty="0" smtClean="0"/>
            </a:br>
            <a:r>
              <a:rPr lang="en-US" sz="2400" dirty="0" smtClean="0"/>
              <a:t>(Text </a:t>
            </a:r>
            <a:r>
              <a:rPr lang="en-US" sz="2400" dirty="0"/>
              <a:t>Section 6.2)</a:t>
            </a:r>
          </a:p>
          <a:p>
            <a:pPr eaLnBrk="1" hangingPunct="1"/>
            <a:r>
              <a:rPr lang="en-US" altLang="zh-CN" sz="2400" dirty="0" smtClean="0">
                <a:ea typeface="SimSun" pitchFamily="2" charset="-122"/>
              </a:rPr>
              <a:t>Error Control in communication and Secure </a:t>
            </a:r>
            <a:r>
              <a:rPr lang="en-US" altLang="zh-CN" sz="2400" dirty="0">
                <a:ea typeface="SimSun" pitchFamily="2" charset="-122"/>
              </a:rPr>
              <a:t>Socket Layer for Secure HTTP Connection</a:t>
            </a:r>
          </a:p>
          <a:p>
            <a:pPr eaLnBrk="1" hangingPunct="1"/>
            <a:r>
              <a:rPr lang="en-US" altLang="zh-CN" sz="2400" dirty="0">
                <a:ea typeface="SimSun" pitchFamily="2" charset="-122"/>
              </a:rPr>
              <a:t>Data Encryption and Decryption</a:t>
            </a:r>
          </a:p>
          <a:p>
            <a:pPr eaLnBrk="1" hangingPunct="1"/>
            <a:r>
              <a:rPr lang="en-US" sz="2400" dirty="0" smtClean="0"/>
              <a:t>Reliability and Security in </a:t>
            </a:r>
            <a:br>
              <a:rPr lang="en-US" sz="2400" dirty="0" smtClean="0"/>
            </a:br>
            <a:r>
              <a:rPr lang="en-US" sz="2400" dirty="0" smtClean="0"/>
              <a:t>Windows Communication Foundation</a:t>
            </a:r>
          </a:p>
        </p:txBody>
      </p:sp>
      <p:grpSp>
        <p:nvGrpSpPr>
          <p:cNvPr id="4" name="Group 3"/>
          <p:cNvGrpSpPr/>
          <p:nvPr/>
        </p:nvGrpSpPr>
        <p:grpSpPr>
          <a:xfrm>
            <a:off x="381000" y="1447800"/>
            <a:ext cx="1066800" cy="990600"/>
            <a:chOff x="381000" y="1447800"/>
            <a:chExt cx="1066800" cy="990600"/>
          </a:xfrm>
        </p:grpSpPr>
        <p:sp>
          <p:nvSpPr>
            <p:cNvPr id="2" name="Left Brace 1"/>
            <p:cNvSpPr/>
            <p:nvPr/>
          </p:nvSpPr>
          <p:spPr bwMode="auto">
            <a:xfrm>
              <a:off x="1143000" y="1447800"/>
              <a:ext cx="304800" cy="990600"/>
            </a:xfrm>
            <a:prstGeom prst="lef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3" name="TextBox 2"/>
            <p:cNvSpPr txBox="1"/>
            <p:nvPr/>
          </p:nvSpPr>
          <p:spPr>
            <a:xfrm>
              <a:off x="381000" y="1699660"/>
              <a:ext cx="679994" cy="558615"/>
            </a:xfrm>
            <a:prstGeom prst="rect">
              <a:avLst/>
            </a:prstGeom>
            <a:noFill/>
          </p:spPr>
          <p:txBody>
            <a:bodyPr wrap="none" rtlCol="0">
              <a:spAutoFit/>
            </a:bodyPr>
            <a:lstStyle/>
            <a:p>
              <a:r>
                <a:rPr lang="en-US" sz="2400" b="0" dirty="0" smtClean="0"/>
                <a:t>L23</a:t>
              </a:r>
              <a:endParaRPr lang="en-US" sz="2400" b="0" dirty="0"/>
            </a:p>
          </p:txBody>
        </p:sp>
      </p:grpSp>
      <p:grpSp>
        <p:nvGrpSpPr>
          <p:cNvPr id="8" name="Group 7"/>
          <p:cNvGrpSpPr/>
          <p:nvPr/>
        </p:nvGrpSpPr>
        <p:grpSpPr>
          <a:xfrm>
            <a:off x="381000" y="2743200"/>
            <a:ext cx="1066800" cy="614065"/>
            <a:chOff x="381000" y="1447800"/>
            <a:chExt cx="1066800" cy="990600"/>
          </a:xfrm>
        </p:grpSpPr>
        <p:sp>
          <p:nvSpPr>
            <p:cNvPr id="9" name="Left Brace 8"/>
            <p:cNvSpPr/>
            <p:nvPr/>
          </p:nvSpPr>
          <p:spPr bwMode="auto">
            <a:xfrm>
              <a:off x="1143000" y="1447800"/>
              <a:ext cx="304800" cy="990600"/>
            </a:xfrm>
            <a:prstGeom prst="lef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10" name="TextBox 9"/>
            <p:cNvSpPr txBox="1"/>
            <p:nvPr/>
          </p:nvSpPr>
          <p:spPr>
            <a:xfrm>
              <a:off x="381000" y="1570725"/>
              <a:ext cx="679994" cy="600164"/>
            </a:xfrm>
            <a:prstGeom prst="rect">
              <a:avLst/>
            </a:prstGeom>
            <a:noFill/>
          </p:spPr>
          <p:txBody>
            <a:bodyPr wrap="none" rtlCol="0">
              <a:spAutoFit/>
            </a:bodyPr>
            <a:lstStyle/>
            <a:p>
              <a:r>
                <a:rPr lang="en-US" sz="2400" b="0" dirty="0" smtClean="0"/>
                <a:t>L24</a:t>
              </a:r>
              <a:endParaRPr lang="en-US" sz="2400" b="0" dirty="0"/>
            </a:p>
          </p:txBody>
        </p:sp>
      </p:grpSp>
      <p:grpSp>
        <p:nvGrpSpPr>
          <p:cNvPr id="11" name="Group 10"/>
          <p:cNvGrpSpPr/>
          <p:nvPr/>
        </p:nvGrpSpPr>
        <p:grpSpPr>
          <a:xfrm>
            <a:off x="381000" y="3657600"/>
            <a:ext cx="1066800" cy="614065"/>
            <a:chOff x="381000" y="1447800"/>
            <a:chExt cx="1066800" cy="990600"/>
          </a:xfrm>
        </p:grpSpPr>
        <p:sp>
          <p:nvSpPr>
            <p:cNvPr id="12" name="Left Brace 11"/>
            <p:cNvSpPr/>
            <p:nvPr/>
          </p:nvSpPr>
          <p:spPr bwMode="auto">
            <a:xfrm>
              <a:off x="1143000" y="1447800"/>
              <a:ext cx="304800" cy="990600"/>
            </a:xfrm>
            <a:prstGeom prst="lef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13" name="TextBox 12"/>
            <p:cNvSpPr txBox="1"/>
            <p:nvPr/>
          </p:nvSpPr>
          <p:spPr>
            <a:xfrm>
              <a:off x="381000" y="1570725"/>
              <a:ext cx="679994" cy="600164"/>
            </a:xfrm>
            <a:prstGeom prst="rect">
              <a:avLst/>
            </a:prstGeom>
            <a:noFill/>
          </p:spPr>
          <p:txBody>
            <a:bodyPr wrap="none" rtlCol="0">
              <a:spAutoFit/>
            </a:bodyPr>
            <a:lstStyle/>
            <a:p>
              <a:r>
                <a:rPr lang="en-US" sz="2400" b="0" dirty="0" smtClean="0"/>
                <a:t>L25</a:t>
              </a:r>
              <a:endParaRPr lang="en-US" sz="2400" b="0" dirty="0"/>
            </a:p>
          </p:txBody>
        </p:sp>
      </p:grpSp>
      <p:grpSp>
        <p:nvGrpSpPr>
          <p:cNvPr id="14" name="Group 13"/>
          <p:cNvGrpSpPr/>
          <p:nvPr/>
        </p:nvGrpSpPr>
        <p:grpSpPr>
          <a:xfrm>
            <a:off x="381000" y="4495800"/>
            <a:ext cx="1066800" cy="990600"/>
            <a:chOff x="381000" y="1447800"/>
            <a:chExt cx="1066800" cy="990600"/>
          </a:xfrm>
        </p:grpSpPr>
        <p:sp>
          <p:nvSpPr>
            <p:cNvPr id="15" name="Left Brace 14"/>
            <p:cNvSpPr/>
            <p:nvPr/>
          </p:nvSpPr>
          <p:spPr bwMode="auto">
            <a:xfrm>
              <a:off x="1143000" y="1447800"/>
              <a:ext cx="304800" cy="990600"/>
            </a:xfrm>
            <a:prstGeom prst="lef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16" name="TextBox 15"/>
            <p:cNvSpPr txBox="1"/>
            <p:nvPr/>
          </p:nvSpPr>
          <p:spPr>
            <a:xfrm>
              <a:off x="381000" y="1734604"/>
              <a:ext cx="679994" cy="600164"/>
            </a:xfrm>
            <a:prstGeom prst="rect">
              <a:avLst/>
            </a:prstGeom>
            <a:noFill/>
          </p:spPr>
          <p:txBody>
            <a:bodyPr wrap="none" rtlCol="0">
              <a:spAutoFit/>
            </a:bodyPr>
            <a:lstStyle/>
            <a:p>
              <a:r>
                <a:rPr lang="en-US" sz="2400" b="0" dirty="0" smtClean="0"/>
                <a:t>L26</a:t>
              </a:r>
              <a:endParaRPr lang="en-US" sz="2400" b="0" dirty="0"/>
            </a:p>
          </p:txBody>
        </p:sp>
      </p:grpSp>
    </p:spTree>
    <p:extLst>
      <p:ext uri="{BB962C8B-B14F-4D97-AF65-F5344CB8AC3E}">
        <p14:creationId xmlns:p14="http://schemas.microsoft.com/office/powerpoint/2010/main" val="3233823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125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1750"/>
                            </p:stCondLst>
                            <p:childTnLst>
                              <p:par>
                                <p:cTn id="10" presetID="2" presetClass="entr" presetSubtype="8" fill="hold" nodeType="afterEffect">
                                  <p:stCondLst>
                                    <p:cond delay="125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0-#ppt_w/2"/>
                                          </p:val>
                                        </p:tav>
                                        <p:tav tm="100000">
                                          <p:val>
                                            <p:strVal val="#ppt_x"/>
                                          </p:val>
                                        </p:tav>
                                      </p:tavLst>
                                    </p:anim>
                                    <p:anim calcmode="lin" valueType="num">
                                      <p:cBhvr additive="base">
                                        <p:cTn id="13" dur="500" fill="hold"/>
                                        <p:tgtEl>
                                          <p:spTgt spid="8"/>
                                        </p:tgtEl>
                                        <p:attrNameLst>
                                          <p:attrName>ppt_y</p:attrName>
                                        </p:attrNameLst>
                                      </p:cBhvr>
                                      <p:tavLst>
                                        <p:tav tm="0">
                                          <p:val>
                                            <p:strVal val="#ppt_y"/>
                                          </p:val>
                                        </p:tav>
                                        <p:tav tm="100000">
                                          <p:val>
                                            <p:strVal val="#ppt_y"/>
                                          </p:val>
                                        </p:tav>
                                      </p:tavLst>
                                    </p:anim>
                                  </p:childTnLst>
                                </p:cTn>
                              </p:par>
                            </p:childTnLst>
                          </p:cTn>
                        </p:par>
                        <p:par>
                          <p:cTn id="14" fill="hold">
                            <p:stCondLst>
                              <p:cond delay="3500"/>
                            </p:stCondLst>
                            <p:childTnLst>
                              <p:par>
                                <p:cTn id="15" presetID="2" presetClass="entr" presetSubtype="8" fill="hold" nodeType="afterEffect">
                                  <p:stCondLst>
                                    <p:cond delay="125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0-#ppt_w/2"/>
                                          </p:val>
                                        </p:tav>
                                        <p:tav tm="100000">
                                          <p:val>
                                            <p:strVal val="#ppt_x"/>
                                          </p:val>
                                        </p:tav>
                                      </p:tavLst>
                                    </p:anim>
                                    <p:anim calcmode="lin" valueType="num">
                                      <p:cBhvr additive="base">
                                        <p:cTn id="18" dur="500" fill="hold"/>
                                        <p:tgtEl>
                                          <p:spTgt spid="11"/>
                                        </p:tgtEl>
                                        <p:attrNameLst>
                                          <p:attrName>ppt_y</p:attrName>
                                        </p:attrNameLst>
                                      </p:cBhvr>
                                      <p:tavLst>
                                        <p:tav tm="0">
                                          <p:val>
                                            <p:strVal val="#ppt_y"/>
                                          </p:val>
                                        </p:tav>
                                        <p:tav tm="100000">
                                          <p:val>
                                            <p:strVal val="#ppt_y"/>
                                          </p:val>
                                        </p:tav>
                                      </p:tavLst>
                                    </p:anim>
                                  </p:childTnLst>
                                </p:cTn>
                              </p:par>
                            </p:childTnLst>
                          </p:cTn>
                        </p:par>
                        <p:par>
                          <p:cTn id="19" fill="hold">
                            <p:stCondLst>
                              <p:cond delay="5250"/>
                            </p:stCondLst>
                            <p:childTnLst>
                              <p:par>
                                <p:cTn id="20" presetID="2" presetClass="entr" presetSubtype="8" fill="hold" nodeType="afterEffect">
                                  <p:stCondLst>
                                    <p:cond delay="1250"/>
                                  </p:stCondLst>
                                  <p:childTnLst>
                                    <p:set>
                                      <p:cBhvr>
                                        <p:cTn id="21" dur="1" fill="hold">
                                          <p:stCondLst>
                                            <p:cond delay="0"/>
                                          </p:stCondLst>
                                        </p:cTn>
                                        <p:tgtEl>
                                          <p:spTgt spid="14"/>
                                        </p:tgtEl>
                                        <p:attrNameLst>
                                          <p:attrName>style.visibility</p:attrName>
                                        </p:attrNameLst>
                                      </p:cBhvr>
                                      <p:to>
                                        <p:strVal val="visible"/>
                                      </p:to>
                                    </p:set>
                                    <p:anim calcmode="lin" valueType="num">
                                      <p:cBhvr additive="base">
                                        <p:cTn id="22" dur="500" fill="hold"/>
                                        <p:tgtEl>
                                          <p:spTgt spid="14"/>
                                        </p:tgtEl>
                                        <p:attrNameLst>
                                          <p:attrName>ppt_x</p:attrName>
                                        </p:attrNameLst>
                                      </p:cBhvr>
                                      <p:tavLst>
                                        <p:tav tm="0">
                                          <p:val>
                                            <p:strVal val="0-#ppt_w/2"/>
                                          </p:val>
                                        </p:tav>
                                        <p:tav tm="100000">
                                          <p:val>
                                            <p:strVal val="#ppt_x"/>
                                          </p:val>
                                        </p:tav>
                                      </p:tavLst>
                                    </p:anim>
                                    <p:anim calcmode="lin" valueType="num">
                                      <p:cBhvr additive="base">
                                        <p:cTn id="23"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8B1214B6-A504-4DBB-8DEC-75D1FF1B06A0}" type="slidenum">
              <a:rPr lang="en-US" b="0" smtClean="0">
                <a:solidFill>
                  <a:schemeClr val="tx2"/>
                </a:solidFill>
              </a:rPr>
              <a:pPr/>
              <a:t>20</a:t>
            </a:fld>
            <a:endParaRPr lang="en-US" b="0" smtClean="0">
              <a:solidFill>
                <a:schemeClr val="tx2"/>
              </a:solidFill>
            </a:endParaRPr>
          </a:p>
        </p:txBody>
      </p:sp>
      <p:sp>
        <p:nvSpPr>
          <p:cNvPr id="18435" name="Rectangle 2"/>
          <p:cNvSpPr>
            <a:spLocks noGrp="1" noChangeArrowheads="1"/>
          </p:cNvSpPr>
          <p:nvPr>
            <p:ph type="title"/>
          </p:nvPr>
        </p:nvSpPr>
        <p:spPr>
          <a:xfrm>
            <a:off x="1371600" y="76200"/>
            <a:ext cx="7543800" cy="609600"/>
          </a:xfrm>
        </p:spPr>
        <p:txBody>
          <a:bodyPr/>
          <a:lstStyle/>
          <a:p>
            <a:pPr eaLnBrk="1" hangingPunct="1"/>
            <a:r>
              <a:rPr lang="en-US" sz="2400" smtClean="0"/>
              <a:t>Public Key Encryption for </a:t>
            </a:r>
            <a:r>
              <a:rPr lang="en-US" sz="2400" smtClean="0">
                <a:solidFill>
                  <a:srgbClr val="990000"/>
                </a:solidFill>
              </a:rPr>
              <a:t>Integrity </a:t>
            </a:r>
            <a:r>
              <a:rPr lang="en-US" sz="2400" smtClean="0">
                <a:solidFill>
                  <a:schemeClr val="folHlink"/>
                </a:solidFill>
              </a:rPr>
              <a:t>-- Digital Signature</a:t>
            </a:r>
            <a:r>
              <a:rPr lang="en-US" sz="2400" smtClean="0"/>
              <a:t> </a:t>
            </a:r>
          </a:p>
        </p:txBody>
      </p:sp>
      <p:grpSp>
        <p:nvGrpSpPr>
          <p:cNvPr id="18436" name="Group 42"/>
          <p:cNvGrpSpPr>
            <a:grpSpLocks/>
          </p:cNvGrpSpPr>
          <p:nvPr/>
        </p:nvGrpSpPr>
        <p:grpSpPr bwMode="auto">
          <a:xfrm>
            <a:off x="533400" y="1066800"/>
            <a:ext cx="7391400" cy="2400300"/>
            <a:chOff x="336" y="672"/>
            <a:chExt cx="4656" cy="1512"/>
          </a:xfrm>
        </p:grpSpPr>
        <p:sp>
          <p:nvSpPr>
            <p:cNvPr id="18456" name="Rectangle 22"/>
            <p:cNvSpPr>
              <a:spLocks noChangeArrowheads="1"/>
            </p:cNvSpPr>
            <p:nvPr/>
          </p:nvSpPr>
          <p:spPr bwMode="auto">
            <a:xfrm>
              <a:off x="2400" y="672"/>
              <a:ext cx="1248" cy="384"/>
            </a:xfrm>
            <a:prstGeom prst="rect">
              <a:avLst/>
            </a:prstGeom>
            <a:solidFill>
              <a:schemeClr val="accent1"/>
            </a:solidFill>
            <a:ln w="9525">
              <a:solidFill>
                <a:schemeClr val="tx1"/>
              </a:solidFill>
              <a:miter lim="800000"/>
              <a:headEnd/>
              <a:tailEnd/>
            </a:ln>
          </p:spPr>
          <p:txBody>
            <a:bodyPr wrap="none" anchor="ctr"/>
            <a:lstStyle/>
            <a:p>
              <a:pPr algn="ctr"/>
              <a:r>
                <a:rPr lang="en-US" b="0"/>
                <a:t>Public Key</a:t>
              </a:r>
            </a:p>
            <a:p>
              <a:pPr algn="ctr"/>
              <a:r>
                <a:rPr lang="en-US" b="0"/>
                <a:t>Encryption System</a:t>
              </a:r>
            </a:p>
          </p:txBody>
        </p:sp>
        <p:sp>
          <p:nvSpPr>
            <p:cNvPr id="18457" name="Oval 23"/>
            <p:cNvSpPr>
              <a:spLocks noChangeArrowheads="1"/>
            </p:cNvSpPr>
            <p:nvPr/>
          </p:nvSpPr>
          <p:spPr bwMode="auto">
            <a:xfrm>
              <a:off x="1632" y="1296"/>
              <a:ext cx="672" cy="672"/>
            </a:xfrm>
            <a:prstGeom prst="ellipse">
              <a:avLst/>
            </a:prstGeom>
            <a:solidFill>
              <a:srgbClr val="CCECFF"/>
            </a:solidFill>
            <a:ln w="9525">
              <a:solidFill>
                <a:schemeClr val="tx1"/>
              </a:solidFill>
              <a:round/>
              <a:headEnd/>
              <a:tailEnd/>
            </a:ln>
          </p:spPr>
          <p:txBody>
            <a:bodyPr wrap="none" anchor="ctr"/>
            <a:lstStyle/>
            <a:p>
              <a:pPr algn="ctr"/>
              <a:r>
                <a:rPr lang="en-US" b="0"/>
                <a:t>Key</a:t>
              </a:r>
            </a:p>
            <a:p>
              <a:pPr algn="ctr"/>
              <a:r>
                <a:rPr lang="en-US" b="0"/>
                <a:t>acquiring</a:t>
              </a:r>
            </a:p>
          </p:txBody>
        </p:sp>
        <p:pic>
          <p:nvPicPr>
            <p:cNvPr id="18458" name="Picture 24" descr="MCj035192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9" y="1632"/>
              <a:ext cx="313"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59" name="Picture 25" descr="MCj0351915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79" y="1296"/>
              <a:ext cx="17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60" name="Oval 26"/>
            <p:cNvSpPr>
              <a:spLocks noChangeArrowheads="1"/>
            </p:cNvSpPr>
            <p:nvPr/>
          </p:nvSpPr>
          <p:spPr bwMode="auto">
            <a:xfrm>
              <a:off x="2688" y="1296"/>
              <a:ext cx="672" cy="672"/>
            </a:xfrm>
            <a:prstGeom prst="ellipse">
              <a:avLst/>
            </a:prstGeom>
            <a:solidFill>
              <a:srgbClr val="FFFFCC"/>
            </a:solidFill>
            <a:ln w="9525">
              <a:solidFill>
                <a:schemeClr val="tx1"/>
              </a:solidFill>
              <a:round/>
              <a:headEnd/>
              <a:tailEnd/>
            </a:ln>
          </p:spPr>
          <p:txBody>
            <a:bodyPr wrap="none" anchor="ctr"/>
            <a:lstStyle/>
            <a:p>
              <a:pPr algn="ctr"/>
              <a:r>
                <a:rPr lang="en-US" b="0"/>
                <a:t>Encryption</a:t>
              </a:r>
            </a:p>
          </p:txBody>
        </p:sp>
        <p:pic>
          <p:nvPicPr>
            <p:cNvPr id="18461" name="Picture 27" descr="MCj0351915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80" y="1728"/>
              <a:ext cx="17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62" name="Oval 28"/>
            <p:cNvSpPr>
              <a:spLocks noChangeArrowheads="1"/>
            </p:cNvSpPr>
            <p:nvPr/>
          </p:nvSpPr>
          <p:spPr bwMode="auto">
            <a:xfrm>
              <a:off x="3840" y="1296"/>
              <a:ext cx="672" cy="672"/>
            </a:xfrm>
            <a:prstGeom prst="ellipse">
              <a:avLst/>
            </a:prstGeom>
            <a:solidFill>
              <a:srgbClr val="777777"/>
            </a:solidFill>
            <a:ln w="9525">
              <a:solidFill>
                <a:schemeClr val="tx1"/>
              </a:solidFill>
              <a:round/>
              <a:headEnd/>
              <a:tailEnd/>
            </a:ln>
          </p:spPr>
          <p:txBody>
            <a:bodyPr wrap="none" anchor="ctr"/>
            <a:lstStyle/>
            <a:p>
              <a:pPr algn="ctr"/>
              <a:r>
                <a:rPr lang="en-US" b="0">
                  <a:solidFill>
                    <a:schemeClr val="bg1"/>
                  </a:solidFill>
                </a:rPr>
                <a:t>Decryption</a:t>
              </a:r>
            </a:p>
          </p:txBody>
        </p:sp>
        <p:pic>
          <p:nvPicPr>
            <p:cNvPr id="18463" name="Picture 29" descr="MCj035192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19" y="1752"/>
              <a:ext cx="313"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8464" name="AutoShape 30"/>
            <p:cNvCxnSpPr>
              <a:cxnSpLocks noChangeShapeType="1"/>
              <a:stCxn id="18456" idx="2"/>
              <a:endCxn id="18457" idx="0"/>
            </p:cNvCxnSpPr>
            <p:nvPr/>
          </p:nvCxnSpPr>
          <p:spPr bwMode="auto">
            <a:xfrm flipH="1">
              <a:off x="1968" y="1056"/>
              <a:ext cx="1056" cy="24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8465" name="AutoShape 31"/>
            <p:cNvCxnSpPr>
              <a:cxnSpLocks noChangeShapeType="1"/>
              <a:stCxn id="18456" idx="2"/>
              <a:endCxn id="18460" idx="0"/>
            </p:cNvCxnSpPr>
            <p:nvPr/>
          </p:nvCxnSpPr>
          <p:spPr bwMode="auto">
            <a:xfrm>
              <a:off x="3024" y="1056"/>
              <a:ext cx="0" cy="24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8466" name="AutoShape 32"/>
            <p:cNvCxnSpPr>
              <a:cxnSpLocks noChangeShapeType="1"/>
              <a:stCxn id="18456" idx="2"/>
              <a:endCxn id="18462" idx="0"/>
            </p:cNvCxnSpPr>
            <p:nvPr/>
          </p:nvCxnSpPr>
          <p:spPr bwMode="auto">
            <a:xfrm>
              <a:off x="3024" y="1056"/>
              <a:ext cx="1152" cy="24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8467" name="AutoShape 33"/>
            <p:cNvCxnSpPr>
              <a:cxnSpLocks noChangeShapeType="1"/>
              <a:stCxn id="18457" idx="2"/>
            </p:cNvCxnSpPr>
            <p:nvPr/>
          </p:nvCxnSpPr>
          <p:spPr bwMode="auto">
            <a:xfrm flipH="1" flipV="1">
              <a:off x="1249" y="1440"/>
              <a:ext cx="383" cy="19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8468" name="AutoShape 34"/>
            <p:cNvCxnSpPr>
              <a:cxnSpLocks noChangeShapeType="1"/>
              <a:stCxn id="18457" idx="2"/>
            </p:cNvCxnSpPr>
            <p:nvPr/>
          </p:nvCxnSpPr>
          <p:spPr bwMode="auto">
            <a:xfrm flipH="1">
              <a:off x="1392" y="1632"/>
              <a:ext cx="240" cy="216"/>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8469" name="Text Box 35"/>
            <p:cNvSpPr txBox="1">
              <a:spLocks noChangeArrowheads="1"/>
            </p:cNvSpPr>
            <p:nvPr/>
          </p:nvSpPr>
          <p:spPr bwMode="auto">
            <a:xfrm>
              <a:off x="351" y="1368"/>
              <a:ext cx="7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t>Public key</a:t>
              </a:r>
            </a:p>
          </p:txBody>
        </p:sp>
        <p:sp>
          <p:nvSpPr>
            <p:cNvPr id="18470" name="Text Box 36"/>
            <p:cNvSpPr txBox="1">
              <a:spLocks noChangeArrowheads="1"/>
            </p:cNvSpPr>
            <p:nvPr/>
          </p:nvSpPr>
          <p:spPr bwMode="auto">
            <a:xfrm>
              <a:off x="336" y="1761"/>
              <a:ext cx="7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t>Private key</a:t>
              </a:r>
            </a:p>
          </p:txBody>
        </p:sp>
        <p:sp>
          <p:nvSpPr>
            <p:cNvPr id="18471" name="Text Box 37"/>
            <p:cNvSpPr txBox="1">
              <a:spLocks noChangeArrowheads="1"/>
            </p:cNvSpPr>
            <p:nvPr/>
          </p:nvSpPr>
          <p:spPr bwMode="auto">
            <a:xfrm>
              <a:off x="3112" y="1948"/>
              <a:ext cx="7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t>Public key</a:t>
              </a:r>
            </a:p>
          </p:txBody>
        </p:sp>
        <p:sp>
          <p:nvSpPr>
            <p:cNvPr id="18472" name="Text Box 38"/>
            <p:cNvSpPr txBox="1">
              <a:spLocks noChangeArrowheads="1"/>
            </p:cNvSpPr>
            <p:nvPr/>
          </p:nvSpPr>
          <p:spPr bwMode="auto">
            <a:xfrm>
              <a:off x="4224" y="1953"/>
              <a:ext cx="7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t>Private key</a:t>
              </a:r>
            </a:p>
          </p:txBody>
        </p:sp>
        <p:sp>
          <p:nvSpPr>
            <p:cNvPr id="18473" name="Text Box 39"/>
            <p:cNvSpPr txBox="1">
              <a:spLocks noChangeArrowheads="1"/>
            </p:cNvSpPr>
            <p:nvPr/>
          </p:nvSpPr>
          <p:spPr bwMode="auto">
            <a:xfrm>
              <a:off x="336" y="810"/>
              <a:ext cx="143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sz="2000">
                  <a:solidFill>
                    <a:srgbClr val="990000"/>
                  </a:solidFill>
                </a:rPr>
                <a:t>For Confidentiality</a:t>
              </a:r>
            </a:p>
          </p:txBody>
        </p:sp>
      </p:grpSp>
      <p:grpSp>
        <p:nvGrpSpPr>
          <p:cNvPr id="3" name="Group 41"/>
          <p:cNvGrpSpPr>
            <a:grpSpLocks/>
          </p:cNvGrpSpPr>
          <p:nvPr/>
        </p:nvGrpSpPr>
        <p:grpSpPr bwMode="auto">
          <a:xfrm>
            <a:off x="838200" y="3810000"/>
            <a:ext cx="6858000" cy="2825750"/>
            <a:chOff x="432" y="2492"/>
            <a:chExt cx="4320" cy="1780"/>
          </a:xfrm>
        </p:grpSpPr>
        <p:sp>
          <p:nvSpPr>
            <p:cNvPr id="18438" name="Rectangle 3"/>
            <p:cNvSpPr>
              <a:spLocks noChangeArrowheads="1"/>
            </p:cNvSpPr>
            <p:nvPr/>
          </p:nvSpPr>
          <p:spPr bwMode="auto">
            <a:xfrm>
              <a:off x="2584" y="2492"/>
              <a:ext cx="1248" cy="384"/>
            </a:xfrm>
            <a:prstGeom prst="rect">
              <a:avLst/>
            </a:prstGeom>
            <a:solidFill>
              <a:schemeClr val="accent1"/>
            </a:solidFill>
            <a:ln w="9525">
              <a:solidFill>
                <a:schemeClr val="tx1"/>
              </a:solidFill>
              <a:miter lim="800000"/>
              <a:headEnd/>
              <a:tailEnd/>
            </a:ln>
          </p:spPr>
          <p:txBody>
            <a:bodyPr wrap="none" anchor="ctr"/>
            <a:lstStyle/>
            <a:p>
              <a:pPr algn="ctr"/>
              <a:r>
                <a:rPr lang="en-US" b="0"/>
                <a:t>Public Key</a:t>
              </a:r>
            </a:p>
            <a:p>
              <a:pPr algn="ctr"/>
              <a:r>
                <a:rPr lang="en-US" b="0"/>
                <a:t>Encryption System</a:t>
              </a:r>
            </a:p>
          </p:txBody>
        </p:sp>
        <p:sp>
          <p:nvSpPr>
            <p:cNvPr id="18439" name="Oval 4"/>
            <p:cNvSpPr>
              <a:spLocks noChangeArrowheads="1"/>
            </p:cNvSpPr>
            <p:nvPr/>
          </p:nvSpPr>
          <p:spPr bwMode="auto">
            <a:xfrm>
              <a:off x="1816" y="3116"/>
              <a:ext cx="672" cy="672"/>
            </a:xfrm>
            <a:prstGeom prst="ellipse">
              <a:avLst/>
            </a:prstGeom>
            <a:solidFill>
              <a:srgbClr val="CCECFF"/>
            </a:solidFill>
            <a:ln w="9525">
              <a:solidFill>
                <a:schemeClr val="tx1"/>
              </a:solidFill>
              <a:round/>
              <a:headEnd/>
              <a:tailEnd/>
            </a:ln>
          </p:spPr>
          <p:txBody>
            <a:bodyPr wrap="none" anchor="ctr"/>
            <a:lstStyle/>
            <a:p>
              <a:pPr algn="ctr"/>
              <a:r>
                <a:rPr lang="en-US" b="0"/>
                <a:t>Key</a:t>
              </a:r>
            </a:p>
            <a:p>
              <a:pPr algn="ctr"/>
              <a:r>
                <a:rPr lang="en-US" b="0"/>
                <a:t>acquiring</a:t>
              </a:r>
            </a:p>
          </p:txBody>
        </p:sp>
        <p:pic>
          <p:nvPicPr>
            <p:cNvPr id="18440" name="Picture 5" descr="MCj035192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63" y="3452"/>
              <a:ext cx="313"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1" name="Picture 6" descr="MCj0351915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63" y="3116"/>
              <a:ext cx="17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2" name="Oval 7"/>
            <p:cNvSpPr>
              <a:spLocks noChangeArrowheads="1"/>
            </p:cNvSpPr>
            <p:nvPr/>
          </p:nvSpPr>
          <p:spPr bwMode="auto">
            <a:xfrm>
              <a:off x="2872" y="3116"/>
              <a:ext cx="672" cy="672"/>
            </a:xfrm>
            <a:prstGeom prst="ellipse">
              <a:avLst/>
            </a:prstGeom>
            <a:solidFill>
              <a:srgbClr val="808080"/>
            </a:solidFill>
            <a:ln w="9525">
              <a:solidFill>
                <a:schemeClr val="tx1"/>
              </a:solidFill>
              <a:round/>
              <a:headEnd/>
              <a:tailEnd/>
            </a:ln>
          </p:spPr>
          <p:txBody>
            <a:bodyPr wrap="none" anchor="ctr"/>
            <a:lstStyle/>
            <a:p>
              <a:pPr algn="ctr"/>
              <a:r>
                <a:rPr lang="en-US" b="0">
                  <a:solidFill>
                    <a:schemeClr val="bg1"/>
                  </a:solidFill>
                </a:rPr>
                <a:t>Encryption</a:t>
              </a:r>
            </a:p>
          </p:txBody>
        </p:sp>
        <p:sp>
          <p:nvSpPr>
            <p:cNvPr id="18443" name="Oval 9"/>
            <p:cNvSpPr>
              <a:spLocks noChangeArrowheads="1"/>
            </p:cNvSpPr>
            <p:nvPr/>
          </p:nvSpPr>
          <p:spPr bwMode="auto">
            <a:xfrm>
              <a:off x="4024" y="3116"/>
              <a:ext cx="672" cy="672"/>
            </a:xfrm>
            <a:prstGeom prst="ellipse">
              <a:avLst/>
            </a:prstGeom>
            <a:solidFill>
              <a:srgbClr val="FFFFCC"/>
            </a:solidFill>
            <a:ln w="9525">
              <a:solidFill>
                <a:schemeClr val="tx1"/>
              </a:solidFill>
              <a:round/>
              <a:headEnd/>
              <a:tailEnd/>
            </a:ln>
          </p:spPr>
          <p:txBody>
            <a:bodyPr wrap="none" anchor="ctr"/>
            <a:lstStyle/>
            <a:p>
              <a:pPr algn="ctr"/>
              <a:r>
                <a:rPr lang="en-US" b="0">
                  <a:solidFill>
                    <a:schemeClr val="folHlink"/>
                  </a:solidFill>
                </a:rPr>
                <a:t>Decryption</a:t>
              </a:r>
            </a:p>
          </p:txBody>
        </p:sp>
        <p:pic>
          <p:nvPicPr>
            <p:cNvPr id="18444" name="Picture 10" descr="MCj0351926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16" y="3572"/>
              <a:ext cx="313"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8445" name="AutoShape 11"/>
            <p:cNvCxnSpPr>
              <a:cxnSpLocks noChangeShapeType="1"/>
              <a:stCxn id="18438" idx="2"/>
              <a:endCxn id="18439" idx="0"/>
            </p:cNvCxnSpPr>
            <p:nvPr/>
          </p:nvCxnSpPr>
          <p:spPr bwMode="auto">
            <a:xfrm flipH="1">
              <a:off x="2152" y="2876"/>
              <a:ext cx="1056" cy="24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8446" name="AutoShape 12"/>
            <p:cNvCxnSpPr>
              <a:cxnSpLocks noChangeShapeType="1"/>
              <a:stCxn id="18438" idx="2"/>
              <a:endCxn id="18442" idx="0"/>
            </p:cNvCxnSpPr>
            <p:nvPr/>
          </p:nvCxnSpPr>
          <p:spPr bwMode="auto">
            <a:xfrm>
              <a:off x="3208" y="2876"/>
              <a:ext cx="0" cy="24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8447" name="AutoShape 13"/>
            <p:cNvCxnSpPr>
              <a:cxnSpLocks noChangeShapeType="1"/>
              <a:stCxn id="18438" idx="2"/>
              <a:endCxn id="18443" idx="0"/>
            </p:cNvCxnSpPr>
            <p:nvPr/>
          </p:nvCxnSpPr>
          <p:spPr bwMode="auto">
            <a:xfrm>
              <a:off x="3208" y="2876"/>
              <a:ext cx="1152" cy="24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8448" name="AutoShape 14"/>
            <p:cNvCxnSpPr>
              <a:cxnSpLocks noChangeShapeType="1"/>
              <a:stCxn id="18439" idx="2"/>
            </p:cNvCxnSpPr>
            <p:nvPr/>
          </p:nvCxnSpPr>
          <p:spPr bwMode="auto">
            <a:xfrm flipH="1" flipV="1">
              <a:off x="1433" y="3260"/>
              <a:ext cx="383" cy="19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8449" name="AutoShape 15"/>
            <p:cNvCxnSpPr>
              <a:cxnSpLocks noChangeShapeType="1"/>
              <a:stCxn id="18439" idx="2"/>
            </p:cNvCxnSpPr>
            <p:nvPr/>
          </p:nvCxnSpPr>
          <p:spPr bwMode="auto">
            <a:xfrm flipH="1">
              <a:off x="1576" y="3452"/>
              <a:ext cx="240" cy="216"/>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8450" name="Text Box 16"/>
            <p:cNvSpPr txBox="1">
              <a:spLocks noChangeArrowheads="1"/>
            </p:cNvSpPr>
            <p:nvPr/>
          </p:nvSpPr>
          <p:spPr bwMode="auto">
            <a:xfrm>
              <a:off x="535" y="3188"/>
              <a:ext cx="7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t>Public key</a:t>
              </a:r>
            </a:p>
          </p:txBody>
        </p:sp>
        <p:sp>
          <p:nvSpPr>
            <p:cNvPr id="18451" name="Text Box 17"/>
            <p:cNvSpPr txBox="1">
              <a:spLocks noChangeArrowheads="1"/>
            </p:cNvSpPr>
            <p:nvPr/>
          </p:nvSpPr>
          <p:spPr bwMode="auto">
            <a:xfrm>
              <a:off x="520" y="3581"/>
              <a:ext cx="7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t>Private key</a:t>
              </a:r>
            </a:p>
          </p:txBody>
        </p:sp>
        <p:sp>
          <p:nvSpPr>
            <p:cNvPr id="18452" name="Text Box 18"/>
            <p:cNvSpPr txBox="1">
              <a:spLocks noChangeArrowheads="1"/>
            </p:cNvSpPr>
            <p:nvPr/>
          </p:nvSpPr>
          <p:spPr bwMode="auto">
            <a:xfrm>
              <a:off x="4024" y="4004"/>
              <a:ext cx="7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t>Public key</a:t>
              </a:r>
            </a:p>
          </p:txBody>
        </p:sp>
        <p:sp>
          <p:nvSpPr>
            <p:cNvPr id="18453" name="Text Box 19"/>
            <p:cNvSpPr txBox="1">
              <a:spLocks noChangeArrowheads="1"/>
            </p:cNvSpPr>
            <p:nvPr/>
          </p:nvSpPr>
          <p:spPr bwMode="auto">
            <a:xfrm>
              <a:off x="2824" y="4041"/>
              <a:ext cx="7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t>Private key</a:t>
              </a:r>
            </a:p>
          </p:txBody>
        </p:sp>
        <p:pic>
          <p:nvPicPr>
            <p:cNvPr id="18454" name="Picture 8" descr="MCj0351915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90" y="3600"/>
              <a:ext cx="170"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55" name="Text Box 40"/>
            <p:cNvSpPr txBox="1">
              <a:spLocks noChangeArrowheads="1"/>
            </p:cNvSpPr>
            <p:nvPr/>
          </p:nvSpPr>
          <p:spPr bwMode="auto">
            <a:xfrm>
              <a:off x="432" y="2501"/>
              <a:ext cx="137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sz="2000">
                  <a:solidFill>
                    <a:srgbClr val="990000"/>
                  </a:solidFill>
                </a:rPr>
                <a:t>For Data Integrity</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nodeType="afterGroup">
                            <p:stCondLst>
                              <p:cond delay="500"/>
                            </p:stCondLst>
                            <p:childTnLst>
                              <p:par>
                                <p:cTn id="9" presetID="6" presetClass="emph" presetSubtype="0" fill="hold" nodeType="afterEffect">
                                  <p:stCondLst>
                                    <p:cond delay="0"/>
                                  </p:stCondLst>
                                  <p:childTnLst>
                                    <p:animScale>
                                      <p:cBhvr>
                                        <p:cTn id="10" dur="2000" fill="hold"/>
                                        <p:tgtEl>
                                          <p:spTgt spid="18436"/>
                                        </p:tgtEl>
                                      </p:cBhvr>
                                      <p:by x="50000" y="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FD80AB75-057D-4304-95E8-79BBB8EE4B2F}" type="slidenum">
              <a:rPr lang="en-US" b="0" smtClean="0">
                <a:solidFill>
                  <a:schemeClr val="tx2"/>
                </a:solidFill>
              </a:rPr>
              <a:pPr/>
              <a:t>21</a:t>
            </a:fld>
            <a:endParaRPr lang="en-US" b="0" smtClean="0">
              <a:solidFill>
                <a:schemeClr val="tx2"/>
              </a:solidFill>
            </a:endParaRPr>
          </a:p>
        </p:txBody>
      </p:sp>
      <p:sp>
        <p:nvSpPr>
          <p:cNvPr id="19459" name="Rectangle 2"/>
          <p:cNvSpPr>
            <a:spLocks noChangeArrowheads="1"/>
          </p:cNvSpPr>
          <p:nvPr/>
        </p:nvSpPr>
        <p:spPr bwMode="auto">
          <a:xfrm>
            <a:off x="306388" y="2152650"/>
            <a:ext cx="3178175" cy="3333750"/>
          </a:xfrm>
          <a:prstGeom prst="rect">
            <a:avLst/>
          </a:prstGeom>
          <a:solidFill>
            <a:srgbClr val="808080"/>
          </a:solidFill>
          <a:ln w="9525">
            <a:solidFill>
              <a:schemeClr val="tx1"/>
            </a:solidFill>
            <a:miter lim="800000"/>
            <a:headEnd/>
            <a:tailEnd/>
          </a:ln>
        </p:spPr>
        <p:txBody>
          <a:bodyPr wrap="none" anchor="ctr"/>
          <a:lstStyle/>
          <a:p>
            <a:endParaRPr lang="en-US"/>
          </a:p>
        </p:txBody>
      </p:sp>
      <p:pic>
        <p:nvPicPr>
          <p:cNvPr id="19460" name="Picture 3" descr="MCj0322397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04925" y="2152650"/>
            <a:ext cx="1058863" cy="105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1" name="Rectangle 4"/>
          <p:cNvSpPr>
            <a:spLocks noGrp="1" noChangeArrowheads="1"/>
          </p:cNvSpPr>
          <p:nvPr>
            <p:ph type="title"/>
          </p:nvPr>
        </p:nvSpPr>
        <p:spPr>
          <a:xfrm>
            <a:off x="1447800" y="76200"/>
            <a:ext cx="7620000" cy="1219200"/>
          </a:xfrm>
        </p:spPr>
        <p:txBody>
          <a:bodyPr/>
          <a:lstStyle/>
          <a:p>
            <a:pPr eaLnBrk="1" hangingPunct="1"/>
            <a:r>
              <a:rPr lang="en-US" smtClean="0"/>
              <a:t>Example: Public Key Encryption </a:t>
            </a:r>
            <a:br>
              <a:rPr lang="en-US" smtClean="0"/>
            </a:br>
            <a:r>
              <a:rPr lang="en-US" smtClean="0"/>
              <a:t>for </a:t>
            </a:r>
            <a:r>
              <a:rPr lang="en-US" smtClean="0">
                <a:solidFill>
                  <a:srgbClr val="990000"/>
                </a:solidFill>
              </a:rPr>
              <a:t>Integrity</a:t>
            </a:r>
            <a:r>
              <a:rPr lang="en-US" smtClean="0"/>
              <a:t> </a:t>
            </a:r>
          </a:p>
        </p:txBody>
      </p:sp>
      <p:sp>
        <p:nvSpPr>
          <p:cNvPr id="560133" name="Oval 5"/>
          <p:cNvSpPr>
            <a:spLocks noChangeArrowheads="1"/>
          </p:cNvSpPr>
          <p:nvPr/>
        </p:nvSpPr>
        <p:spPr bwMode="auto">
          <a:xfrm>
            <a:off x="306388" y="2838450"/>
            <a:ext cx="1066800" cy="1066800"/>
          </a:xfrm>
          <a:prstGeom prst="ellipse">
            <a:avLst/>
          </a:prstGeom>
          <a:solidFill>
            <a:srgbClr val="CCECFF"/>
          </a:solidFill>
          <a:ln w="9525">
            <a:solidFill>
              <a:schemeClr val="tx1"/>
            </a:solidFill>
            <a:round/>
            <a:headEnd/>
            <a:tailEnd/>
          </a:ln>
        </p:spPr>
        <p:txBody>
          <a:bodyPr wrap="none" anchor="ctr"/>
          <a:lstStyle/>
          <a:p>
            <a:pPr algn="ctr"/>
            <a:r>
              <a:rPr lang="en-US" b="0"/>
              <a:t>Key</a:t>
            </a:r>
          </a:p>
          <a:p>
            <a:pPr algn="ctr"/>
            <a:r>
              <a:rPr lang="en-US" b="0"/>
              <a:t>acquiring</a:t>
            </a:r>
          </a:p>
        </p:txBody>
      </p:sp>
      <p:pic>
        <p:nvPicPr>
          <p:cNvPr id="560134" name="Picture 6" descr="MCj0351926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5100" y="3505200"/>
            <a:ext cx="496888"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4" name="Text Box 7"/>
          <p:cNvSpPr txBox="1">
            <a:spLocks noChangeArrowheads="1"/>
          </p:cNvSpPr>
          <p:nvPr/>
        </p:nvSpPr>
        <p:spPr bwMode="auto">
          <a:xfrm>
            <a:off x="352425" y="1828800"/>
            <a:ext cx="30765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dirty="0"/>
              <a:t>Government, Lottery Authority</a:t>
            </a:r>
          </a:p>
        </p:txBody>
      </p:sp>
      <p:sp>
        <p:nvSpPr>
          <p:cNvPr id="19465" name="Rectangle 8"/>
          <p:cNvSpPr>
            <a:spLocks noChangeArrowheads="1"/>
          </p:cNvSpPr>
          <p:nvPr/>
        </p:nvSpPr>
        <p:spPr bwMode="auto">
          <a:xfrm>
            <a:off x="3949700" y="2076450"/>
            <a:ext cx="1524000" cy="1585913"/>
          </a:xfrm>
          <a:prstGeom prst="rect">
            <a:avLst/>
          </a:prstGeom>
          <a:solidFill>
            <a:srgbClr val="FFFFCC"/>
          </a:solidFill>
          <a:ln w="9525">
            <a:solidFill>
              <a:schemeClr val="tx1"/>
            </a:solidFill>
            <a:miter lim="800000"/>
            <a:headEnd/>
            <a:tailEnd/>
          </a:ln>
        </p:spPr>
        <p:txBody>
          <a:bodyPr wrap="none" anchor="ctr"/>
          <a:lstStyle/>
          <a:p>
            <a:pPr algn="ctr"/>
            <a:r>
              <a:rPr lang="en-US" b="0"/>
              <a:t>Government’s</a:t>
            </a:r>
          </a:p>
          <a:p>
            <a:pPr algn="ctr"/>
            <a:r>
              <a:rPr lang="en-US" b="0"/>
              <a:t>Web Page</a:t>
            </a:r>
          </a:p>
          <a:p>
            <a:pPr algn="ctr"/>
            <a:endParaRPr lang="en-US" b="0"/>
          </a:p>
          <a:p>
            <a:pPr algn="ctr"/>
            <a:endParaRPr lang="en-US" b="0"/>
          </a:p>
        </p:txBody>
      </p:sp>
      <p:pic>
        <p:nvPicPr>
          <p:cNvPr id="560137" name="Picture 9" descr="MCj03519150000[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59300" y="2895600"/>
            <a:ext cx="2698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60142" name="AutoShape 14"/>
          <p:cNvCxnSpPr>
            <a:cxnSpLocks noChangeShapeType="1"/>
            <a:endCxn id="560154" idx="2"/>
          </p:cNvCxnSpPr>
          <p:nvPr/>
        </p:nvCxnSpPr>
        <p:spPr bwMode="auto">
          <a:xfrm>
            <a:off x="4829175" y="3162300"/>
            <a:ext cx="1038225" cy="5651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60143" name="AutoShape 15"/>
          <p:cNvCxnSpPr>
            <a:cxnSpLocks noChangeShapeType="1"/>
            <a:stCxn id="560133" idx="6"/>
          </p:cNvCxnSpPr>
          <p:nvPr/>
        </p:nvCxnSpPr>
        <p:spPr bwMode="auto">
          <a:xfrm>
            <a:off x="1373188" y="3371850"/>
            <a:ext cx="61912" cy="4762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60144" name="AutoShape 16"/>
          <p:cNvCxnSpPr>
            <a:cxnSpLocks noChangeShapeType="1"/>
            <a:stCxn id="560133" idx="6"/>
          </p:cNvCxnSpPr>
          <p:nvPr/>
        </p:nvCxnSpPr>
        <p:spPr bwMode="auto">
          <a:xfrm flipV="1">
            <a:off x="1373188" y="3162300"/>
            <a:ext cx="3186112" cy="2095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60145" name="Document"/>
          <p:cNvSpPr>
            <a:spLocks noEditPoints="1" noChangeArrowheads="1"/>
          </p:cNvSpPr>
          <p:nvPr/>
        </p:nvSpPr>
        <p:spPr bwMode="auto">
          <a:xfrm>
            <a:off x="533400" y="4267200"/>
            <a:ext cx="1212850" cy="101917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0 w 21600"/>
              <a:gd name="T11" fmla="*/ 0 h 21600"/>
              <a:gd name="T12" fmla="*/ 2147483647 w 21600"/>
              <a:gd name="T13" fmla="*/ 0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977 w 21600"/>
              <a:gd name="T25" fmla="*/ 818 h 21600"/>
              <a:gd name="T26" fmla="*/ 20622 w 21600"/>
              <a:gd name="T27" fmla="*/ 1642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a:lstStyle/>
          <a:p>
            <a:r>
              <a:rPr lang="en-US" sz="1600" b="0"/>
              <a:t>3 you win lottery  </a:t>
            </a:r>
          </a:p>
          <a:p>
            <a:r>
              <a:rPr lang="en-US" sz="1600" b="0"/>
              <a:t> </a:t>
            </a:r>
            <a:r>
              <a:rPr lang="en-US" sz="2000" b="0">
                <a:latin typeface="Curlz MT" pitchFamily="82" charset="0"/>
              </a:rPr>
              <a:t>signature</a:t>
            </a:r>
          </a:p>
        </p:txBody>
      </p:sp>
      <p:cxnSp>
        <p:nvCxnSpPr>
          <p:cNvPr id="560146" name="AutoShape 18"/>
          <p:cNvCxnSpPr>
            <a:cxnSpLocks noChangeShapeType="1"/>
            <a:stCxn id="560145" idx="3"/>
            <a:endCxn id="560162" idx="1"/>
          </p:cNvCxnSpPr>
          <p:nvPr/>
        </p:nvCxnSpPr>
        <p:spPr bwMode="auto">
          <a:xfrm>
            <a:off x="1752600" y="4770438"/>
            <a:ext cx="3967163" cy="38893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60147" name="AutoShape 19"/>
          <p:cNvCxnSpPr>
            <a:cxnSpLocks noChangeShapeType="1"/>
            <a:stCxn id="560156" idx="2"/>
            <a:endCxn id="560145" idx="6"/>
          </p:cNvCxnSpPr>
          <p:nvPr/>
        </p:nvCxnSpPr>
        <p:spPr bwMode="auto">
          <a:xfrm flipH="1">
            <a:off x="1746250" y="4114800"/>
            <a:ext cx="374650" cy="152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60148" name="Text Box 20"/>
          <p:cNvSpPr txBox="1">
            <a:spLocks noChangeArrowheads="1"/>
          </p:cNvSpPr>
          <p:nvPr/>
        </p:nvSpPr>
        <p:spPr bwMode="auto">
          <a:xfrm>
            <a:off x="2806700" y="290988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t>2</a:t>
            </a:r>
          </a:p>
        </p:txBody>
      </p:sp>
      <p:sp>
        <p:nvSpPr>
          <p:cNvPr id="560150" name="Text Box 22"/>
          <p:cNvSpPr txBox="1">
            <a:spLocks noChangeArrowheads="1"/>
          </p:cNvSpPr>
          <p:nvPr/>
        </p:nvSpPr>
        <p:spPr bwMode="auto">
          <a:xfrm>
            <a:off x="5486400" y="3276600"/>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t>5</a:t>
            </a:r>
          </a:p>
        </p:txBody>
      </p:sp>
      <p:sp>
        <p:nvSpPr>
          <p:cNvPr id="560151" name="Text Box 23"/>
          <p:cNvSpPr txBox="1">
            <a:spLocks noChangeArrowheads="1"/>
          </p:cNvSpPr>
          <p:nvPr/>
        </p:nvSpPr>
        <p:spPr bwMode="auto">
          <a:xfrm>
            <a:off x="3949700" y="4975225"/>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t>4</a:t>
            </a:r>
          </a:p>
        </p:txBody>
      </p:sp>
      <p:sp>
        <p:nvSpPr>
          <p:cNvPr id="560152" name="Text Box 24"/>
          <p:cNvSpPr txBox="1">
            <a:spLocks noChangeArrowheads="1"/>
          </p:cNvSpPr>
          <p:nvPr/>
        </p:nvSpPr>
        <p:spPr bwMode="auto">
          <a:xfrm>
            <a:off x="6022975" y="3905250"/>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t>5</a:t>
            </a:r>
          </a:p>
        </p:txBody>
      </p:sp>
      <p:sp>
        <p:nvSpPr>
          <p:cNvPr id="560153" name="Text Box 25"/>
          <p:cNvSpPr txBox="1">
            <a:spLocks noChangeArrowheads="1"/>
          </p:cNvSpPr>
          <p:nvPr/>
        </p:nvSpPr>
        <p:spPr bwMode="auto">
          <a:xfrm>
            <a:off x="6102350" y="4281488"/>
            <a:ext cx="298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t>5</a:t>
            </a:r>
          </a:p>
        </p:txBody>
      </p:sp>
      <p:sp>
        <p:nvSpPr>
          <p:cNvPr id="560154" name="Oval 26"/>
          <p:cNvSpPr>
            <a:spLocks noChangeArrowheads="1"/>
          </p:cNvSpPr>
          <p:nvPr/>
        </p:nvSpPr>
        <p:spPr bwMode="auto">
          <a:xfrm>
            <a:off x="5867400" y="3111500"/>
            <a:ext cx="1231900" cy="1231900"/>
          </a:xfrm>
          <a:prstGeom prst="ellipse">
            <a:avLst/>
          </a:prstGeom>
          <a:solidFill>
            <a:srgbClr val="FFFFCC"/>
          </a:solidFill>
          <a:ln w="9525">
            <a:solidFill>
              <a:schemeClr val="tx1"/>
            </a:solidFill>
            <a:round/>
            <a:headEnd/>
            <a:tailEnd/>
          </a:ln>
        </p:spPr>
        <p:txBody>
          <a:bodyPr wrap="none" anchor="ctr"/>
          <a:lstStyle/>
          <a:p>
            <a:pPr algn="ctr"/>
            <a:r>
              <a:rPr lang="en-US" sz="1600" b="0"/>
              <a:t>Decrypt</a:t>
            </a:r>
          </a:p>
          <a:p>
            <a:pPr algn="ctr"/>
            <a:r>
              <a:rPr lang="en-US" sz="1600" b="0"/>
              <a:t>/ Verify</a:t>
            </a:r>
          </a:p>
          <a:p>
            <a:pPr algn="ctr"/>
            <a:r>
              <a:rPr lang="en-US" sz="1600" b="0"/>
              <a:t>signature</a:t>
            </a:r>
          </a:p>
        </p:txBody>
      </p:sp>
      <p:cxnSp>
        <p:nvCxnSpPr>
          <p:cNvPr id="560155" name="AutoShape 27"/>
          <p:cNvCxnSpPr>
            <a:cxnSpLocks noChangeShapeType="1"/>
            <a:stCxn id="560162" idx="2"/>
            <a:endCxn id="560154" idx="4"/>
          </p:cNvCxnSpPr>
          <p:nvPr/>
        </p:nvCxnSpPr>
        <p:spPr bwMode="auto">
          <a:xfrm flipV="1">
            <a:off x="6318250" y="4343400"/>
            <a:ext cx="165100" cy="3079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60156" name="Oval 28"/>
          <p:cNvSpPr>
            <a:spLocks noChangeArrowheads="1"/>
          </p:cNvSpPr>
          <p:nvPr/>
        </p:nvSpPr>
        <p:spPr bwMode="auto">
          <a:xfrm>
            <a:off x="2120900" y="3581400"/>
            <a:ext cx="1066800" cy="1066800"/>
          </a:xfrm>
          <a:prstGeom prst="ellipse">
            <a:avLst/>
          </a:prstGeom>
          <a:solidFill>
            <a:schemeClr val="tx1"/>
          </a:solidFill>
          <a:ln w="9525">
            <a:solidFill>
              <a:schemeClr val="tx1"/>
            </a:solidFill>
            <a:round/>
            <a:headEnd/>
            <a:tailEnd/>
          </a:ln>
        </p:spPr>
        <p:txBody>
          <a:bodyPr wrap="none" anchor="ctr"/>
          <a:lstStyle/>
          <a:p>
            <a:pPr algn="ctr"/>
            <a:r>
              <a:rPr lang="en-US" b="0">
                <a:solidFill>
                  <a:schemeClr val="bg1"/>
                </a:solidFill>
              </a:rPr>
              <a:t>Encryption</a:t>
            </a:r>
          </a:p>
        </p:txBody>
      </p:sp>
      <p:cxnSp>
        <p:nvCxnSpPr>
          <p:cNvPr id="560157" name="AutoShape 29"/>
          <p:cNvCxnSpPr>
            <a:cxnSpLocks noChangeShapeType="1"/>
            <a:endCxn id="560156" idx="2"/>
          </p:cNvCxnSpPr>
          <p:nvPr/>
        </p:nvCxnSpPr>
        <p:spPr bwMode="auto">
          <a:xfrm>
            <a:off x="1931988" y="3848100"/>
            <a:ext cx="188912" cy="266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9482" name="Text Box 31"/>
          <p:cNvSpPr txBox="1">
            <a:spLocks noChangeArrowheads="1"/>
          </p:cNvSpPr>
          <p:nvPr/>
        </p:nvSpPr>
        <p:spPr bwMode="auto">
          <a:xfrm>
            <a:off x="7543800" y="6019800"/>
            <a:ext cx="844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t>Citizen</a:t>
            </a:r>
          </a:p>
        </p:txBody>
      </p:sp>
      <p:sp>
        <p:nvSpPr>
          <p:cNvPr id="560160" name="Text Box 32"/>
          <p:cNvSpPr txBox="1">
            <a:spLocks noChangeArrowheads="1"/>
          </p:cNvSpPr>
          <p:nvPr/>
        </p:nvSpPr>
        <p:spPr bwMode="auto">
          <a:xfrm>
            <a:off x="1365250" y="3390900"/>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t>2</a:t>
            </a:r>
          </a:p>
        </p:txBody>
      </p:sp>
      <p:sp>
        <p:nvSpPr>
          <p:cNvPr id="560162" name="Document"/>
          <p:cNvSpPr>
            <a:spLocks noEditPoints="1" noChangeArrowheads="1"/>
          </p:cNvSpPr>
          <p:nvPr/>
        </p:nvSpPr>
        <p:spPr bwMode="auto">
          <a:xfrm>
            <a:off x="5715000" y="4648200"/>
            <a:ext cx="1212850" cy="1019175"/>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0 w 21600"/>
              <a:gd name="T11" fmla="*/ 0 h 21600"/>
              <a:gd name="T12" fmla="*/ 2147483647 w 21600"/>
              <a:gd name="T13" fmla="*/ 0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977 w 21600"/>
              <a:gd name="T25" fmla="*/ 818 h 21600"/>
              <a:gd name="T26" fmla="*/ 20622 w 21600"/>
              <a:gd name="T27" fmla="*/ 1642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a:lstStyle/>
          <a:p>
            <a:r>
              <a:rPr lang="en-US" sz="1600" b="0"/>
              <a:t>you win lottery </a:t>
            </a:r>
            <a:r>
              <a:rPr lang="en-US" sz="2000" b="0">
                <a:latin typeface="Curlz MT" pitchFamily="82" charset="0"/>
              </a:rPr>
              <a:t>signature</a:t>
            </a:r>
          </a:p>
        </p:txBody>
      </p:sp>
      <p:cxnSp>
        <p:nvCxnSpPr>
          <p:cNvPr id="560163" name="AutoShape 35"/>
          <p:cNvCxnSpPr>
            <a:cxnSpLocks noChangeShapeType="1"/>
            <a:stCxn id="560154" idx="6"/>
          </p:cNvCxnSpPr>
          <p:nvPr/>
        </p:nvCxnSpPr>
        <p:spPr bwMode="auto">
          <a:xfrm>
            <a:off x="7099300" y="3727450"/>
            <a:ext cx="769938" cy="5397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60164" name="Text Box 36"/>
          <p:cNvSpPr txBox="1">
            <a:spLocks noChangeArrowheads="1"/>
          </p:cNvSpPr>
          <p:nvPr/>
        </p:nvSpPr>
        <p:spPr bwMode="auto">
          <a:xfrm>
            <a:off x="7391400" y="3643313"/>
            <a:ext cx="7747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t>6: Yes</a:t>
            </a:r>
          </a:p>
        </p:txBody>
      </p:sp>
      <p:pic>
        <p:nvPicPr>
          <p:cNvPr id="19487" name="Picture 37" descr="j0292020"/>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6934200" y="4267200"/>
            <a:ext cx="1868488" cy="177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TextBox 31"/>
          <p:cNvSpPr txBox="1">
            <a:spLocks noChangeArrowheads="1"/>
          </p:cNvSpPr>
          <p:nvPr/>
        </p:nvSpPr>
        <p:spPr bwMode="auto">
          <a:xfrm>
            <a:off x="690563" y="2540000"/>
            <a:ext cx="3000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t>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0" presetClass="entr" presetSubtype="0" fill="hold" grpId="0" nodeType="afterEffect">
                                  <p:stCondLst>
                                    <p:cond delay="0"/>
                                  </p:stCondLst>
                                  <p:childTnLst>
                                    <p:set>
                                      <p:cBhvr>
                                        <p:cTn id="11" dur="1" fill="hold">
                                          <p:stCondLst>
                                            <p:cond delay="0"/>
                                          </p:stCondLst>
                                        </p:cTn>
                                        <p:tgtEl>
                                          <p:spTgt spid="560133"/>
                                        </p:tgtEl>
                                        <p:attrNameLst>
                                          <p:attrName>style.visibility</p:attrName>
                                        </p:attrNameLst>
                                      </p:cBhvr>
                                      <p:to>
                                        <p:strVal val="visible"/>
                                      </p:to>
                                    </p:set>
                                    <p:animEffect transition="in" filter="wedge">
                                      <p:cBhvr>
                                        <p:cTn id="12" dur="2000"/>
                                        <p:tgtEl>
                                          <p:spTgt spid="56013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60143"/>
                                        </p:tgtEl>
                                        <p:attrNameLst>
                                          <p:attrName>style.visibility</p:attrName>
                                        </p:attrNameLst>
                                      </p:cBhvr>
                                      <p:to>
                                        <p:strVal val="visible"/>
                                      </p:to>
                                    </p:set>
                                    <p:animEffect transition="in" filter="wipe(left)">
                                      <p:cBhvr>
                                        <p:cTn id="17" dur="500"/>
                                        <p:tgtEl>
                                          <p:spTgt spid="560143"/>
                                        </p:tgtEl>
                                      </p:cBhvr>
                                    </p:animEffect>
                                  </p:childTnLst>
                                </p:cTn>
                              </p:par>
                              <p:par>
                                <p:cTn id="18" presetID="22" presetClass="entr" presetSubtype="8" fill="hold" nodeType="withEffect">
                                  <p:stCondLst>
                                    <p:cond delay="0"/>
                                  </p:stCondLst>
                                  <p:childTnLst>
                                    <p:set>
                                      <p:cBhvr>
                                        <p:cTn id="19" dur="1" fill="hold">
                                          <p:stCondLst>
                                            <p:cond delay="0"/>
                                          </p:stCondLst>
                                        </p:cTn>
                                        <p:tgtEl>
                                          <p:spTgt spid="560144"/>
                                        </p:tgtEl>
                                        <p:attrNameLst>
                                          <p:attrName>style.visibility</p:attrName>
                                        </p:attrNameLst>
                                      </p:cBhvr>
                                      <p:to>
                                        <p:strVal val="visible"/>
                                      </p:to>
                                    </p:set>
                                    <p:animEffect transition="in" filter="wipe(left)">
                                      <p:cBhvr>
                                        <p:cTn id="20" dur="500"/>
                                        <p:tgtEl>
                                          <p:spTgt spid="56014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60148"/>
                                        </p:tgtEl>
                                        <p:attrNameLst>
                                          <p:attrName>style.visibility</p:attrName>
                                        </p:attrNameLst>
                                      </p:cBhvr>
                                      <p:to>
                                        <p:strVal val="visible"/>
                                      </p:to>
                                    </p:set>
                                    <p:animEffect transition="in" filter="fade">
                                      <p:cBhvr>
                                        <p:cTn id="23" dur="2000"/>
                                        <p:tgtEl>
                                          <p:spTgt spid="560148"/>
                                        </p:tgtEl>
                                      </p:cBhvr>
                                    </p:animEffect>
                                  </p:childTnLst>
                                </p:cTn>
                              </p:par>
                              <p:par>
                                <p:cTn id="24" presetID="22" presetClass="entr" presetSubtype="8" fill="hold" nodeType="withEffect">
                                  <p:stCondLst>
                                    <p:cond delay="0"/>
                                  </p:stCondLst>
                                  <p:childTnLst>
                                    <p:set>
                                      <p:cBhvr>
                                        <p:cTn id="25" dur="1" fill="hold">
                                          <p:stCondLst>
                                            <p:cond delay="0"/>
                                          </p:stCondLst>
                                        </p:cTn>
                                        <p:tgtEl>
                                          <p:spTgt spid="560134"/>
                                        </p:tgtEl>
                                        <p:attrNameLst>
                                          <p:attrName>style.visibility</p:attrName>
                                        </p:attrNameLst>
                                      </p:cBhvr>
                                      <p:to>
                                        <p:strVal val="visible"/>
                                      </p:to>
                                    </p:set>
                                    <p:animEffect transition="in" filter="wipe(left)">
                                      <p:cBhvr>
                                        <p:cTn id="26" dur="500"/>
                                        <p:tgtEl>
                                          <p:spTgt spid="56013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560160"/>
                                        </p:tgtEl>
                                        <p:attrNameLst>
                                          <p:attrName>style.visibility</p:attrName>
                                        </p:attrNameLst>
                                      </p:cBhvr>
                                      <p:to>
                                        <p:strVal val="visible"/>
                                      </p:to>
                                    </p:set>
                                    <p:animEffect transition="in" filter="fade">
                                      <p:cBhvr>
                                        <p:cTn id="29" dur="2000"/>
                                        <p:tgtEl>
                                          <p:spTgt spid="560160"/>
                                        </p:tgtEl>
                                      </p:cBhvr>
                                    </p:animEffect>
                                  </p:childTnLst>
                                </p:cTn>
                              </p:par>
                              <p:par>
                                <p:cTn id="30" presetID="22" presetClass="entr" presetSubtype="8" fill="hold" nodeType="withEffect">
                                  <p:stCondLst>
                                    <p:cond delay="0"/>
                                  </p:stCondLst>
                                  <p:childTnLst>
                                    <p:set>
                                      <p:cBhvr>
                                        <p:cTn id="31" dur="1" fill="hold">
                                          <p:stCondLst>
                                            <p:cond delay="0"/>
                                          </p:stCondLst>
                                        </p:cTn>
                                        <p:tgtEl>
                                          <p:spTgt spid="560137"/>
                                        </p:tgtEl>
                                        <p:attrNameLst>
                                          <p:attrName>style.visibility</p:attrName>
                                        </p:attrNameLst>
                                      </p:cBhvr>
                                      <p:to>
                                        <p:strVal val="visible"/>
                                      </p:to>
                                    </p:set>
                                    <p:animEffect transition="in" filter="wipe(left)">
                                      <p:cBhvr>
                                        <p:cTn id="32" dur="500"/>
                                        <p:tgtEl>
                                          <p:spTgt spid="56013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60156"/>
                                        </p:tgtEl>
                                        <p:attrNameLst>
                                          <p:attrName>style.visibility</p:attrName>
                                        </p:attrNameLst>
                                      </p:cBhvr>
                                      <p:to>
                                        <p:strVal val="visible"/>
                                      </p:to>
                                    </p:set>
                                    <p:animEffect transition="in" filter="wipe(left)">
                                      <p:cBhvr>
                                        <p:cTn id="37" dur="500"/>
                                        <p:tgtEl>
                                          <p:spTgt spid="560156"/>
                                        </p:tgtEl>
                                      </p:cBhvr>
                                    </p:animEffect>
                                  </p:childTnLst>
                                </p:cTn>
                              </p:par>
                              <p:par>
                                <p:cTn id="38" presetID="22" presetClass="entr" presetSubtype="8" fill="hold" nodeType="withEffect">
                                  <p:stCondLst>
                                    <p:cond delay="0"/>
                                  </p:stCondLst>
                                  <p:childTnLst>
                                    <p:set>
                                      <p:cBhvr>
                                        <p:cTn id="39" dur="1" fill="hold">
                                          <p:stCondLst>
                                            <p:cond delay="0"/>
                                          </p:stCondLst>
                                        </p:cTn>
                                        <p:tgtEl>
                                          <p:spTgt spid="560157"/>
                                        </p:tgtEl>
                                        <p:attrNameLst>
                                          <p:attrName>style.visibility</p:attrName>
                                        </p:attrNameLst>
                                      </p:cBhvr>
                                      <p:to>
                                        <p:strVal val="visible"/>
                                      </p:to>
                                    </p:set>
                                    <p:animEffect transition="in" filter="wipe(left)">
                                      <p:cBhvr>
                                        <p:cTn id="40" dur="500"/>
                                        <p:tgtEl>
                                          <p:spTgt spid="560157"/>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560145">
                                            <p:bg/>
                                          </p:spTgt>
                                        </p:tgtEl>
                                        <p:attrNameLst>
                                          <p:attrName>style.visibility</p:attrName>
                                        </p:attrNameLst>
                                      </p:cBhvr>
                                      <p:to>
                                        <p:strVal val="visible"/>
                                      </p:to>
                                    </p:set>
                                    <p:animEffect transition="in" filter="wipe(up)">
                                      <p:cBhvr>
                                        <p:cTn id="45" dur="500"/>
                                        <p:tgtEl>
                                          <p:spTgt spid="560145">
                                            <p:bg/>
                                          </p:spTgt>
                                        </p:tgtEl>
                                      </p:cBhvr>
                                    </p:animEffect>
                                  </p:childTnLst>
                                </p:cTn>
                              </p:par>
                              <p:par>
                                <p:cTn id="46" presetID="22" presetClass="entr" presetSubtype="2" fill="hold" nodeType="withEffect">
                                  <p:stCondLst>
                                    <p:cond delay="0"/>
                                  </p:stCondLst>
                                  <p:childTnLst>
                                    <p:set>
                                      <p:cBhvr>
                                        <p:cTn id="47" dur="1" fill="hold">
                                          <p:stCondLst>
                                            <p:cond delay="0"/>
                                          </p:stCondLst>
                                        </p:cTn>
                                        <p:tgtEl>
                                          <p:spTgt spid="560147"/>
                                        </p:tgtEl>
                                        <p:attrNameLst>
                                          <p:attrName>style.visibility</p:attrName>
                                        </p:attrNameLst>
                                      </p:cBhvr>
                                      <p:to>
                                        <p:strVal val="visible"/>
                                      </p:to>
                                    </p:set>
                                    <p:animEffect transition="in" filter="wipe(right)">
                                      <p:cBhvr>
                                        <p:cTn id="48" dur="500"/>
                                        <p:tgtEl>
                                          <p:spTgt spid="560147"/>
                                        </p:tgtEl>
                                      </p:cBhvr>
                                    </p:animEffect>
                                  </p:childTnLst>
                                </p:cTn>
                              </p:par>
                              <p:par>
                                <p:cTn id="49" presetID="22" presetClass="entr" presetSubtype="1" fill="hold" grpId="0" nodeType="withEffect">
                                  <p:stCondLst>
                                    <p:cond delay="0"/>
                                  </p:stCondLst>
                                  <p:childTnLst>
                                    <p:set>
                                      <p:cBhvr>
                                        <p:cTn id="50" dur="1" fill="hold">
                                          <p:stCondLst>
                                            <p:cond delay="0"/>
                                          </p:stCondLst>
                                        </p:cTn>
                                        <p:tgtEl>
                                          <p:spTgt spid="560145">
                                            <p:txEl>
                                              <p:pRg st="0" end="0"/>
                                            </p:txEl>
                                          </p:spTgt>
                                        </p:tgtEl>
                                        <p:attrNameLst>
                                          <p:attrName>style.visibility</p:attrName>
                                        </p:attrNameLst>
                                      </p:cBhvr>
                                      <p:to>
                                        <p:strVal val="visible"/>
                                      </p:to>
                                    </p:set>
                                    <p:animEffect transition="in" filter="wipe(up)">
                                      <p:cBhvr>
                                        <p:cTn id="51" dur="500"/>
                                        <p:tgtEl>
                                          <p:spTgt spid="560145">
                                            <p:txEl>
                                              <p:pRg st="0" end="0"/>
                                            </p:txEl>
                                          </p:spTgt>
                                        </p:tgtEl>
                                      </p:cBhvr>
                                    </p:animEffect>
                                  </p:childTnLst>
                                </p:cTn>
                              </p:par>
                              <p:par>
                                <p:cTn id="52" presetID="22" presetClass="entr" presetSubtype="1" fill="hold" grpId="0" nodeType="withEffect">
                                  <p:stCondLst>
                                    <p:cond delay="0"/>
                                  </p:stCondLst>
                                  <p:childTnLst>
                                    <p:set>
                                      <p:cBhvr>
                                        <p:cTn id="53" dur="1" fill="hold">
                                          <p:stCondLst>
                                            <p:cond delay="0"/>
                                          </p:stCondLst>
                                        </p:cTn>
                                        <p:tgtEl>
                                          <p:spTgt spid="560145">
                                            <p:txEl>
                                              <p:pRg st="1" end="1"/>
                                            </p:txEl>
                                          </p:spTgt>
                                        </p:tgtEl>
                                        <p:attrNameLst>
                                          <p:attrName>style.visibility</p:attrName>
                                        </p:attrNameLst>
                                      </p:cBhvr>
                                      <p:to>
                                        <p:strVal val="visible"/>
                                      </p:to>
                                    </p:set>
                                    <p:animEffect transition="in" filter="wipe(up)">
                                      <p:cBhvr>
                                        <p:cTn id="54" dur="500"/>
                                        <p:tgtEl>
                                          <p:spTgt spid="560145">
                                            <p:txEl>
                                              <p:pRg st="1" end="1"/>
                                            </p:txEl>
                                          </p:spTgt>
                                        </p:tgtEl>
                                      </p:cBhvr>
                                    </p:animEffect>
                                  </p:childTnLst>
                                </p:cTn>
                              </p:par>
                            </p:childTnLst>
                          </p:cTn>
                        </p:par>
                        <p:par>
                          <p:cTn id="55" fill="hold" nodeType="afterGroup">
                            <p:stCondLst>
                              <p:cond delay="500"/>
                            </p:stCondLst>
                            <p:childTnLst>
                              <p:par>
                                <p:cTn id="56" presetID="8" presetClass="emph" presetSubtype="0" fill="hold" nodeType="afterEffect">
                                  <p:stCondLst>
                                    <p:cond delay="0"/>
                                  </p:stCondLst>
                                  <p:childTnLst>
                                    <p:animRot by="21600000">
                                      <p:cBhvr>
                                        <p:cTn id="57" dur="2000" fill="hold"/>
                                        <p:tgtEl>
                                          <p:spTgt spid="560145">
                                            <p:txEl>
                                              <p:pRg st="1" end="1"/>
                                            </p:txEl>
                                          </p:spTgt>
                                        </p:tgtEl>
                                        <p:attrNameLst>
                                          <p:attrName>r</p:attrName>
                                        </p:attrNameLst>
                                      </p:cBhvr>
                                    </p:animRo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560146"/>
                                        </p:tgtEl>
                                        <p:attrNameLst>
                                          <p:attrName>style.visibility</p:attrName>
                                        </p:attrNameLst>
                                      </p:cBhvr>
                                      <p:to>
                                        <p:strVal val="visible"/>
                                      </p:to>
                                    </p:set>
                                    <p:animEffect transition="in" filter="wipe(left)">
                                      <p:cBhvr>
                                        <p:cTn id="62" dur="500"/>
                                        <p:tgtEl>
                                          <p:spTgt spid="560146"/>
                                        </p:tgtEl>
                                      </p:cBhvr>
                                    </p:animEffect>
                                  </p:childTnLst>
                                </p:cTn>
                              </p:par>
                            </p:childTnLst>
                          </p:cTn>
                        </p:par>
                        <p:par>
                          <p:cTn id="63" fill="hold" nodeType="afterGroup">
                            <p:stCondLst>
                              <p:cond delay="500"/>
                            </p:stCondLst>
                            <p:childTnLst>
                              <p:par>
                                <p:cTn id="64" presetID="22" presetClass="entr" presetSubtype="8" fill="hold" grpId="0" nodeType="afterEffect">
                                  <p:stCondLst>
                                    <p:cond delay="0"/>
                                  </p:stCondLst>
                                  <p:childTnLst>
                                    <p:set>
                                      <p:cBhvr>
                                        <p:cTn id="65" dur="1" fill="hold">
                                          <p:stCondLst>
                                            <p:cond delay="0"/>
                                          </p:stCondLst>
                                        </p:cTn>
                                        <p:tgtEl>
                                          <p:spTgt spid="560162"/>
                                        </p:tgtEl>
                                        <p:attrNameLst>
                                          <p:attrName>style.visibility</p:attrName>
                                        </p:attrNameLst>
                                      </p:cBhvr>
                                      <p:to>
                                        <p:strVal val="visible"/>
                                      </p:to>
                                    </p:set>
                                    <p:animEffect transition="in" filter="wipe(left)">
                                      <p:cBhvr>
                                        <p:cTn id="66" dur="500"/>
                                        <p:tgtEl>
                                          <p:spTgt spid="560162"/>
                                        </p:tgtEl>
                                      </p:cBhvr>
                                    </p:animEffect>
                                  </p:childTnLst>
                                </p:cTn>
                              </p:par>
                              <p:par>
                                <p:cTn id="67" presetID="22" presetClass="entr" presetSubtype="1" fill="hold" grpId="0" nodeType="withEffect">
                                  <p:stCondLst>
                                    <p:cond delay="0"/>
                                  </p:stCondLst>
                                  <p:childTnLst>
                                    <p:set>
                                      <p:cBhvr>
                                        <p:cTn id="68" dur="1" fill="hold">
                                          <p:stCondLst>
                                            <p:cond delay="0"/>
                                          </p:stCondLst>
                                        </p:cTn>
                                        <p:tgtEl>
                                          <p:spTgt spid="560151"/>
                                        </p:tgtEl>
                                        <p:attrNameLst>
                                          <p:attrName>style.visibility</p:attrName>
                                        </p:attrNameLst>
                                      </p:cBhvr>
                                      <p:to>
                                        <p:strVal val="visible"/>
                                      </p:to>
                                    </p:set>
                                    <p:animEffect transition="in" filter="wipe(up)">
                                      <p:cBhvr>
                                        <p:cTn id="69" dur="500"/>
                                        <p:tgtEl>
                                          <p:spTgt spid="560151"/>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1" fill="hold" nodeType="clickEffect">
                                  <p:stCondLst>
                                    <p:cond delay="0"/>
                                  </p:stCondLst>
                                  <p:childTnLst>
                                    <p:set>
                                      <p:cBhvr>
                                        <p:cTn id="73" dur="1" fill="hold">
                                          <p:stCondLst>
                                            <p:cond delay="0"/>
                                          </p:stCondLst>
                                        </p:cTn>
                                        <p:tgtEl>
                                          <p:spTgt spid="560155"/>
                                        </p:tgtEl>
                                        <p:attrNameLst>
                                          <p:attrName>style.visibility</p:attrName>
                                        </p:attrNameLst>
                                      </p:cBhvr>
                                      <p:to>
                                        <p:strVal val="visible"/>
                                      </p:to>
                                    </p:set>
                                    <p:animEffect transition="in" filter="wipe(up)">
                                      <p:cBhvr>
                                        <p:cTn id="74" dur="500"/>
                                        <p:tgtEl>
                                          <p:spTgt spid="560155"/>
                                        </p:tgtEl>
                                      </p:cBhvr>
                                    </p:animEffect>
                                  </p:childTnLst>
                                </p:cTn>
                              </p:par>
                              <p:par>
                                <p:cTn id="75" presetID="22" presetClass="entr" presetSubtype="1" fill="hold" nodeType="withEffect">
                                  <p:stCondLst>
                                    <p:cond delay="0"/>
                                  </p:stCondLst>
                                  <p:childTnLst>
                                    <p:set>
                                      <p:cBhvr>
                                        <p:cTn id="76" dur="1" fill="hold">
                                          <p:stCondLst>
                                            <p:cond delay="0"/>
                                          </p:stCondLst>
                                        </p:cTn>
                                        <p:tgtEl>
                                          <p:spTgt spid="560142"/>
                                        </p:tgtEl>
                                        <p:attrNameLst>
                                          <p:attrName>style.visibility</p:attrName>
                                        </p:attrNameLst>
                                      </p:cBhvr>
                                      <p:to>
                                        <p:strVal val="visible"/>
                                      </p:to>
                                    </p:set>
                                    <p:animEffect transition="in" filter="wipe(up)">
                                      <p:cBhvr>
                                        <p:cTn id="77" dur="500"/>
                                        <p:tgtEl>
                                          <p:spTgt spid="560142"/>
                                        </p:tgtEl>
                                      </p:cBhvr>
                                    </p:animEffect>
                                  </p:childTnLst>
                                </p:cTn>
                              </p:par>
                              <p:par>
                                <p:cTn id="78" presetID="22" presetClass="entr" presetSubtype="8" fill="hold" grpId="0" nodeType="withEffect">
                                  <p:stCondLst>
                                    <p:cond delay="0"/>
                                  </p:stCondLst>
                                  <p:childTnLst>
                                    <p:set>
                                      <p:cBhvr>
                                        <p:cTn id="79" dur="1" fill="hold">
                                          <p:stCondLst>
                                            <p:cond delay="0"/>
                                          </p:stCondLst>
                                        </p:cTn>
                                        <p:tgtEl>
                                          <p:spTgt spid="560154"/>
                                        </p:tgtEl>
                                        <p:attrNameLst>
                                          <p:attrName>style.visibility</p:attrName>
                                        </p:attrNameLst>
                                      </p:cBhvr>
                                      <p:to>
                                        <p:strVal val="visible"/>
                                      </p:to>
                                    </p:set>
                                    <p:animEffect transition="in" filter="wipe(left)">
                                      <p:cBhvr>
                                        <p:cTn id="80" dur="500"/>
                                        <p:tgtEl>
                                          <p:spTgt spid="560154"/>
                                        </p:tgtEl>
                                      </p:cBhvr>
                                    </p:animEffect>
                                  </p:childTnLst>
                                </p:cTn>
                              </p:par>
                              <p:par>
                                <p:cTn id="81" presetID="22" presetClass="entr" presetSubtype="1" fill="hold" grpId="0" nodeType="withEffect">
                                  <p:stCondLst>
                                    <p:cond delay="0"/>
                                  </p:stCondLst>
                                  <p:childTnLst>
                                    <p:set>
                                      <p:cBhvr>
                                        <p:cTn id="82" dur="1" fill="hold">
                                          <p:stCondLst>
                                            <p:cond delay="0"/>
                                          </p:stCondLst>
                                        </p:cTn>
                                        <p:tgtEl>
                                          <p:spTgt spid="560152"/>
                                        </p:tgtEl>
                                        <p:attrNameLst>
                                          <p:attrName>style.visibility</p:attrName>
                                        </p:attrNameLst>
                                      </p:cBhvr>
                                      <p:to>
                                        <p:strVal val="visible"/>
                                      </p:to>
                                    </p:set>
                                    <p:animEffect transition="in" filter="wipe(up)">
                                      <p:cBhvr>
                                        <p:cTn id="83" dur="500"/>
                                        <p:tgtEl>
                                          <p:spTgt spid="560152"/>
                                        </p:tgtEl>
                                      </p:cBhvr>
                                    </p:animEffect>
                                  </p:childTnLst>
                                </p:cTn>
                              </p:par>
                              <p:par>
                                <p:cTn id="84" presetID="22" presetClass="entr" presetSubtype="2" fill="hold" grpId="0" nodeType="withEffect">
                                  <p:stCondLst>
                                    <p:cond delay="0"/>
                                  </p:stCondLst>
                                  <p:childTnLst>
                                    <p:set>
                                      <p:cBhvr>
                                        <p:cTn id="85" dur="1" fill="hold">
                                          <p:stCondLst>
                                            <p:cond delay="0"/>
                                          </p:stCondLst>
                                        </p:cTn>
                                        <p:tgtEl>
                                          <p:spTgt spid="560153"/>
                                        </p:tgtEl>
                                        <p:attrNameLst>
                                          <p:attrName>style.visibility</p:attrName>
                                        </p:attrNameLst>
                                      </p:cBhvr>
                                      <p:to>
                                        <p:strVal val="visible"/>
                                      </p:to>
                                    </p:set>
                                    <p:animEffect transition="in" filter="wipe(right)">
                                      <p:cBhvr>
                                        <p:cTn id="86" dur="500"/>
                                        <p:tgtEl>
                                          <p:spTgt spid="560153"/>
                                        </p:tgtEl>
                                      </p:cBhvr>
                                    </p:animEffect>
                                  </p:childTnLst>
                                </p:cTn>
                              </p:par>
                              <p:par>
                                <p:cTn id="87" presetID="22" presetClass="entr" presetSubtype="1" fill="hold" grpId="0" nodeType="withEffect">
                                  <p:stCondLst>
                                    <p:cond delay="0"/>
                                  </p:stCondLst>
                                  <p:childTnLst>
                                    <p:set>
                                      <p:cBhvr>
                                        <p:cTn id="88" dur="1" fill="hold">
                                          <p:stCondLst>
                                            <p:cond delay="0"/>
                                          </p:stCondLst>
                                        </p:cTn>
                                        <p:tgtEl>
                                          <p:spTgt spid="560150"/>
                                        </p:tgtEl>
                                        <p:attrNameLst>
                                          <p:attrName>style.visibility</p:attrName>
                                        </p:attrNameLst>
                                      </p:cBhvr>
                                      <p:to>
                                        <p:strVal val="visible"/>
                                      </p:to>
                                    </p:set>
                                    <p:animEffect transition="in" filter="wipe(up)">
                                      <p:cBhvr>
                                        <p:cTn id="89" dur="500"/>
                                        <p:tgtEl>
                                          <p:spTgt spid="560150"/>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22" presetClass="entr" presetSubtype="1" fill="hold" nodeType="clickEffect">
                                  <p:stCondLst>
                                    <p:cond delay="0"/>
                                  </p:stCondLst>
                                  <p:childTnLst>
                                    <p:set>
                                      <p:cBhvr>
                                        <p:cTn id="93" dur="1" fill="hold">
                                          <p:stCondLst>
                                            <p:cond delay="0"/>
                                          </p:stCondLst>
                                        </p:cTn>
                                        <p:tgtEl>
                                          <p:spTgt spid="560163"/>
                                        </p:tgtEl>
                                        <p:attrNameLst>
                                          <p:attrName>style.visibility</p:attrName>
                                        </p:attrNameLst>
                                      </p:cBhvr>
                                      <p:to>
                                        <p:strVal val="visible"/>
                                      </p:to>
                                    </p:set>
                                    <p:animEffect transition="in" filter="wipe(up)">
                                      <p:cBhvr>
                                        <p:cTn id="94" dur="500"/>
                                        <p:tgtEl>
                                          <p:spTgt spid="560163"/>
                                        </p:tgtEl>
                                      </p:cBhvr>
                                    </p:animEffect>
                                  </p:childTnLst>
                                </p:cTn>
                              </p:par>
                              <p:par>
                                <p:cTn id="95" presetID="22" presetClass="entr" presetSubtype="1" fill="hold" grpId="0" nodeType="withEffect">
                                  <p:stCondLst>
                                    <p:cond delay="0"/>
                                  </p:stCondLst>
                                  <p:childTnLst>
                                    <p:set>
                                      <p:cBhvr>
                                        <p:cTn id="96" dur="1" fill="hold">
                                          <p:stCondLst>
                                            <p:cond delay="0"/>
                                          </p:stCondLst>
                                        </p:cTn>
                                        <p:tgtEl>
                                          <p:spTgt spid="560164"/>
                                        </p:tgtEl>
                                        <p:attrNameLst>
                                          <p:attrName>style.visibility</p:attrName>
                                        </p:attrNameLst>
                                      </p:cBhvr>
                                      <p:to>
                                        <p:strVal val="visible"/>
                                      </p:to>
                                    </p:set>
                                    <p:animEffect transition="in" filter="wipe(up)">
                                      <p:cBhvr>
                                        <p:cTn id="97" dur="500"/>
                                        <p:tgtEl>
                                          <p:spTgt spid="560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0133" grpId="0" animBg="1"/>
      <p:bldP spid="560145" grpId="0" build="allAtOnce" animBg="1"/>
      <p:bldP spid="560148" grpId="0"/>
      <p:bldP spid="560150" grpId="0"/>
      <p:bldP spid="560151" grpId="0"/>
      <p:bldP spid="560152" grpId="0"/>
      <p:bldP spid="560153" grpId="0"/>
      <p:bldP spid="560154" grpId="0" animBg="1"/>
      <p:bldP spid="560156" grpId="0" animBg="1"/>
      <p:bldP spid="560160" grpId="0"/>
      <p:bldP spid="560162" grpId="0" animBg="1"/>
      <p:bldP spid="560164" grpId="0"/>
      <p:bldP spid="3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4"/>
          <p:cNvSpPr>
            <a:spLocks noChangeArrowheads="1"/>
          </p:cNvSpPr>
          <p:nvPr/>
        </p:nvSpPr>
        <p:spPr bwMode="auto">
          <a:xfrm>
            <a:off x="1295400" y="2819400"/>
            <a:ext cx="6934200" cy="3733800"/>
          </a:xfrm>
          <a:prstGeom prst="rect">
            <a:avLst/>
          </a:prstGeom>
          <a:solidFill>
            <a:srgbClr val="B3EFE9"/>
          </a:solidFill>
          <a:ln w="28575">
            <a:solidFill>
              <a:schemeClr val="accent1"/>
            </a:solidFill>
            <a:prstDash val="dash"/>
            <a:miter lim="800000"/>
            <a:headEnd/>
            <a:tailEnd/>
          </a:ln>
        </p:spPr>
        <p:txBody>
          <a:bodyPr wrap="none" anchor="ctr"/>
          <a:lstStyle/>
          <a:p>
            <a:endParaRPr lang="en-US"/>
          </a:p>
        </p:txBody>
      </p:sp>
      <p:sp>
        <p:nvSpPr>
          <p:cNvPr id="512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3FE24BAF-00CC-4EC5-BDDC-B8F362359375}" type="slidenum">
              <a:rPr lang="en-US" b="0" smtClean="0">
                <a:solidFill>
                  <a:schemeClr val="tx2"/>
                </a:solidFill>
              </a:rPr>
              <a:pPr/>
              <a:t>22</a:t>
            </a:fld>
            <a:endParaRPr lang="en-US" b="0" smtClean="0">
              <a:solidFill>
                <a:schemeClr val="tx2"/>
              </a:solidFill>
            </a:endParaRPr>
          </a:p>
        </p:txBody>
      </p:sp>
      <p:sp>
        <p:nvSpPr>
          <p:cNvPr id="5124" name="Rectangle 2"/>
          <p:cNvSpPr>
            <a:spLocks noGrp="1" noChangeArrowheads="1"/>
          </p:cNvSpPr>
          <p:nvPr>
            <p:ph type="title"/>
          </p:nvPr>
        </p:nvSpPr>
        <p:spPr/>
        <p:txBody>
          <a:bodyPr/>
          <a:lstStyle/>
          <a:p>
            <a:pPr eaLnBrk="1" hangingPunct="1"/>
            <a:r>
              <a:rPr lang="en-US" dirty="0" smtClean="0"/>
              <a:t>Security Mechanisms Related to ASP </a:t>
            </a:r>
            <a:r>
              <a:rPr lang="en-US" dirty="0" err="1" smtClean="0"/>
              <a:t>.Net</a:t>
            </a:r>
            <a:endParaRPr lang="en-US" dirty="0" smtClean="0"/>
          </a:p>
        </p:txBody>
      </p:sp>
      <p:sp>
        <p:nvSpPr>
          <p:cNvPr id="5125" name="Rectangle 3"/>
          <p:cNvSpPr>
            <a:spLocks noGrp="1" noChangeArrowheads="1"/>
          </p:cNvSpPr>
          <p:nvPr>
            <p:ph type="body" idx="1"/>
          </p:nvPr>
        </p:nvSpPr>
        <p:spPr>
          <a:xfrm>
            <a:off x="685800" y="1066800"/>
            <a:ext cx="8269288" cy="1828800"/>
          </a:xfrm>
        </p:spPr>
        <p:txBody>
          <a:bodyPr/>
          <a:lstStyle/>
          <a:p>
            <a:pPr eaLnBrk="1" hangingPunct="1"/>
            <a:r>
              <a:rPr lang="en-US" dirty="0"/>
              <a:t>IIS Security Mechanisms </a:t>
            </a:r>
          </a:p>
          <a:p>
            <a:pPr eaLnBrk="1" hangingPunct="1"/>
            <a:r>
              <a:rPr lang="en-US" dirty="0"/>
              <a:t>Windows Security Mechanisms </a:t>
            </a:r>
          </a:p>
          <a:p>
            <a:pPr eaLnBrk="1" hangingPunct="1"/>
            <a:r>
              <a:rPr lang="en-US" dirty="0" smtClean="0"/>
              <a:t>ASP </a:t>
            </a:r>
            <a:r>
              <a:rPr lang="en-US" dirty="0" err="1" smtClean="0"/>
              <a:t>.Net</a:t>
            </a:r>
            <a:r>
              <a:rPr lang="en-US" dirty="0" smtClean="0"/>
              <a:t> User-Defined Forms Security Mechanisms </a:t>
            </a:r>
          </a:p>
        </p:txBody>
      </p:sp>
      <p:sp>
        <p:nvSpPr>
          <p:cNvPr id="5126" name="Rectangle 4"/>
          <p:cNvSpPr>
            <a:spLocks noChangeArrowheads="1"/>
          </p:cNvSpPr>
          <p:nvPr/>
        </p:nvSpPr>
        <p:spPr bwMode="auto">
          <a:xfrm>
            <a:off x="2057400" y="3352800"/>
            <a:ext cx="1905000" cy="2590800"/>
          </a:xfrm>
          <a:prstGeom prst="rect">
            <a:avLst/>
          </a:prstGeom>
          <a:solidFill>
            <a:srgbClr val="DDDDDD"/>
          </a:solidFill>
          <a:ln w="9525">
            <a:solidFill>
              <a:schemeClr val="tx1"/>
            </a:solidFill>
            <a:miter lim="800000"/>
            <a:headEnd/>
            <a:tailEnd/>
          </a:ln>
        </p:spPr>
        <p:txBody>
          <a:bodyPr wrap="none" anchor="ctr"/>
          <a:lstStyle/>
          <a:p>
            <a:pPr algn="ctr"/>
            <a:r>
              <a:rPr lang="en-US" b="0"/>
              <a:t>IIS</a:t>
            </a:r>
          </a:p>
          <a:p>
            <a:pPr algn="ctr"/>
            <a:endParaRPr lang="en-US" b="0"/>
          </a:p>
          <a:p>
            <a:pPr algn="ctr"/>
            <a:endParaRPr lang="en-US" b="0"/>
          </a:p>
          <a:p>
            <a:pPr algn="ctr"/>
            <a:endParaRPr lang="en-US" b="0"/>
          </a:p>
          <a:p>
            <a:pPr algn="ctr"/>
            <a:endParaRPr lang="en-US" b="0"/>
          </a:p>
          <a:p>
            <a:pPr algn="ctr"/>
            <a:endParaRPr lang="en-US" b="0"/>
          </a:p>
          <a:p>
            <a:pPr algn="ctr"/>
            <a:endParaRPr lang="en-US" b="0"/>
          </a:p>
        </p:txBody>
      </p:sp>
      <p:sp>
        <p:nvSpPr>
          <p:cNvPr id="5127" name="Rectangle 5"/>
          <p:cNvSpPr>
            <a:spLocks noChangeArrowheads="1"/>
          </p:cNvSpPr>
          <p:nvPr/>
        </p:nvSpPr>
        <p:spPr bwMode="auto">
          <a:xfrm>
            <a:off x="2209800" y="5257800"/>
            <a:ext cx="1600200" cy="533400"/>
          </a:xfrm>
          <a:prstGeom prst="rect">
            <a:avLst/>
          </a:prstGeom>
          <a:solidFill>
            <a:schemeClr val="bg1"/>
          </a:solidFill>
          <a:ln w="9525">
            <a:solidFill>
              <a:schemeClr val="tx1"/>
            </a:solidFill>
            <a:miter lim="800000"/>
            <a:headEnd/>
            <a:tailEnd/>
          </a:ln>
        </p:spPr>
        <p:txBody>
          <a:bodyPr wrap="none" anchor="ctr"/>
          <a:lstStyle/>
          <a:p>
            <a:pPr algn="ctr"/>
            <a:r>
              <a:rPr lang="en-US" b="0"/>
              <a:t>Aspnet_isapi.dll</a:t>
            </a:r>
          </a:p>
        </p:txBody>
      </p:sp>
      <p:sp>
        <p:nvSpPr>
          <p:cNvPr id="5128" name="Rectangle 6"/>
          <p:cNvSpPr>
            <a:spLocks noChangeArrowheads="1"/>
          </p:cNvSpPr>
          <p:nvPr/>
        </p:nvSpPr>
        <p:spPr bwMode="auto">
          <a:xfrm>
            <a:off x="5334000" y="3352800"/>
            <a:ext cx="2667000" cy="2590800"/>
          </a:xfrm>
          <a:prstGeom prst="rect">
            <a:avLst/>
          </a:prstGeom>
          <a:solidFill>
            <a:srgbClr val="FFFFCC"/>
          </a:solidFill>
          <a:ln w="9525">
            <a:solidFill>
              <a:schemeClr val="tx1"/>
            </a:solidFill>
            <a:miter lim="800000"/>
            <a:headEnd/>
            <a:tailEnd/>
          </a:ln>
        </p:spPr>
        <p:txBody>
          <a:bodyPr wrap="none" anchor="ctr"/>
          <a:lstStyle/>
          <a:p>
            <a:pPr algn="ctr"/>
            <a:r>
              <a:rPr lang="en-US" b="0"/>
              <a:t>ASP.Net</a:t>
            </a:r>
          </a:p>
          <a:p>
            <a:pPr algn="ctr"/>
            <a:endParaRPr lang="en-US" b="0"/>
          </a:p>
          <a:p>
            <a:pPr algn="ctr"/>
            <a:endParaRPr lang="en-US" b="0"/>
          </a:p>
          <a:p>
            <a:pPr algn="ctr"/>
            <a:endParaRPr lang="en-US" b="0"/>
          </a:p>
          <a:p>
            <a:pPr algn="ctr"/>
            <a:endParaRPr lang="en-US" b="0"/>
          </a:p>
          <a:p>
            <a:pPr algn="ctr"/>
            <a:endParaRPr lang="en-US" b="0"/>
          </a:p>
          <a:p>
            <a:pPr algn="ctr"/>
            <a:endParaRPr lang="en-US" b="0"/>
          </a:p>
          <a:p>
            <a:pPr algn="ctr"/>
            <a:endParaRPr lang="en-US" b="0"/>
          </a:p>
          <a:p>
            <a:pPr algn="ctr"/>
            <a:endParaRPr lang="en-US" b="0"/>
          </a:p>
        </p:txBody>
      </p:sp>
      <p:sp>
        <p:nvSpPr>
          <p:cNvPr id="5129" name="Rectangle 7"/>
          <p:cNvSpPr>
            <a:spLocks noChangeArrowheads="1"/>
          </p:cNvSpPr>
          <p:nvPr/>
        </p:nvSpPr>
        <p:spPr bwMode="auto">
          <a:xfrm>
            <a:off x="5486400" y="5257800"/>
            <a:ext cx="1295400" cy="533400"/>
          </a:xfrm>
          <a:prstGeom prst="rect">
            <a:avLst/>
          </a:prstGeom>
          <a:solidFill>
            <a:srgbClr val="CCECFF"/>
          </a:solidFill>
          <a:ln w="9525">
            <a:solidFill>
              <a:schemeClr val="tx1"/>
            </a:solidFill>
            <a:miter lim="800000"/>
            <a:headEnd/>
            <a:tailEnd/>
          </a:ln>
        </p:spPr>
        <p:txBody>
          <a:bodyPr wrap="none" anchor="ctr"/>
          <a:lstStyle/>
          <a:p>
            <a:pPr algn="ctr"/>
            <a:r>
              <a:rPr lang="en-US" b="0"/>
              <a:t>Application </a:t>
            </a:r>
          </a:p>
          <a:p>
            <a:pPr algn="ctr"/>
            <a:r>
              <a:rPr lang="en-US" b="0"/>
              <a:t>domain</a:t>
            </a:r>
          </a:p>
        </p:txBody>
      </p:sp>
      <p:sp>
        <p:nvSpPr>
          <p:cNvPr id="5130" name="Rectangle 8"/>
          <p:cNvSpPr>
            <a:spLocks noChangeArrowheads="1"/>
          </p:cNvSpPr>
          <p:nvPr/>
        </p:nvSpPr>
        <p:spPr bwMode="auto">
          <a:xfrm>
            <a:off x="5486400" y="4572000"/>
            <a:ext cx="1295400" cy="533400"/>
          </a:xfrm>
          <a:prstGeom prst="rect">
            <a:avLst/>
          </a:prstGeom>
          <a:solidFill>
            <a:srgbClr val="CCECFF"/>
          </a:solidFill>
          <a:ln w="9525">
            <a:solidFill>
              <a:schemeClr val="tx1"/>
            </a:solidFill>
            <a:miter lim="800000"/>
            <a:headEnd/>
            <a:tailEnd/>
          </a:ln>
        </p:spPr>
        <p:txBody>
          <a:bodyPr wrap="none" anchor="ctr"/>
          <a:lstStyle/>
          <a:p>
            <a:pPr algn="ctr"/>
            <a:r>
              <a:rPr lang="en-US" b="0"/>
              <a:t>Application </a:t>
            </a:r>
          </a:p>
          <a:p>
            <a:pPr algn="ctr"/>
            <a:r>
              <a:rPr lang="en-US" b="0"/>
              <a:t>domain</a:t>
            </a:r>
          </a:p>
        </p:txBody>
      </p:sp>
      <p:sp>
        <p:nvSpPr>
          <p:cNvPr id="5131" name="Rectangle 9"/>
          <p:cNvSpPr>
            <a:spLocks noChangeArrowheads="1"/>
          </p:cNvSpPr>
          <p:nvPr/>
        </p:nvSpPr>
        <p:spPr bwMode="auto">
          <a:xfrm>
            <a:off x="5486400" y="3886200"/>
            <a:ext cx="1295400" cy="533400"/>
          </a:xfrm>
          <a:prstGeom prst="rect">
            <a:avLst/>
          </a:prstGeom>
          <a:solidFill>
            <a:srgbClr val="CCECFF"/>
          </a:solidFill>
          <a:ln w="9525">
            <a:solidFill>
              <a:schemeClr val="tx1"/>
            </a:solidFill>
            <a:miter lim="800000"/>
            <a:headEnd/>
            <a:tailEnd/>
          </a:ln>
        </p:spPr>
        <p:txBody>
          <a:bodyPr wrap="none" anchor="ctr"/>
          <a:lstStyle/>
          <a:p>
            <a:pPr algn="ctr"/>
            <a:r>
              <a:rPr lang="en-US" b="0"/>
              <a:t>Application </a:t>
            </a:r>
          </a:p>
          <a:p>
            <a:pPr algn="ctr"/>
            <a:r>
              <a:rPr lang="en-US" b="0"/>
              <a:t>domain</a:t>
            </a:r>
          </a:p>
        </p:txBody>
      </p:sp>
      <p:sp>
        <p:nvSpPr>
          <p:cNvPr id="5132" name="Rectangle 10"/>
          <p:cNvSpPr>
            <a:spLocks noChangeArrowheads="1"/>
          </p:cNvSpPr>
          <p:nvPr/>
        </p:nvSpPr>
        <p:spPr bwMode="auto">
          <a:xfrm>
            <a:off x="5257800" y="3003550"/>
            <a:ext cx="1600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b="0"/>
              <a:t>Aspnet_wp.exe</a:t>
            </a:r>
          </a:p>
        </p:txBody>
      </p:sp>
      <p:sp>
        <p:nvSpPr>
          <p:cNvPr id="5133" name="Rectangle 11"/>
          <p:cNvSpPr>
            <a:spLocks noChangeArrowheads="1"/>
          </p:cNvSpPr>
          <p:nvPr/>
        </p:nvSpPr>
        <p:spPr bwMode="auto">
          <a:xfrm>
            <a:off x="2057400" y="2971800"/>
            <a:ext cx="1270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b="0"/>
              <a:t>inetinfo.exe</a:t>
            </a:r>
          </a:p>
        </p:txBody>
      </p:sp>
      <p:cxnSp>
        <p:nvCxnSpPr>
          <p:cNvPr id="5134" name="AutoShape 12"/>
          <p:cNvCxnSpPr>
            <a:cxnSpLocks noChangeShapeType="1"/>
            <a:stCxn id="5127" idx="3"/>
            <a:endCxn id="5129" idx="1"/>
          </p:cNvCxnSpPr>
          <p:nvPr/>
        </p:nvCxnSpPr>
        <p:spPr bwMode="auto">
          <a:xfrm>
            <a:off x="3810000" y="5524500"/>
            <a:ext cx="1676400" cy="0"/>
          </a:xfrm>
          <a:prstGeom prst="straightConnector1">
            <a:avLst/>
          </a:prstGeom>
          <a:noFill/>
          <a:ln w="28575">
            <a:solidFill>
              <a:schemeClr val="bg2"/>
            </a:solidFill>
            <a:round/>
            <a:headEnd type="triangle" w="med" len="med"/>
            <a:tailEnd type="triangle" w="med" len="med"/>
          </a:ln>
          <a:extLst>
            <a:ext uri="{909E8E84-426E-40DD-AFC4-6F175D3DCCD1}">
              <a14:hiddenFill xmlns:a14="http://schemas.microsoft.com/office/drawing/2010/main">
                <a:noFill/>
              </a14:hiddenFill>
            </a:ext>
          </a:extLst>
        </p:spPr>
      </p:cxnSp>
      <p:sp>
        <p:nvSpPr>
          <p:cNvPr id="5135" name="Text Box 13"/>
          <p:cNvSpPr txBox="1">
            <a:spLocks noChangeArrowheads="1"/>
          </p:cNvSpPr>
          <p:nvPr/>
        </p:nvSpPr>
        <p:spPr bwMode="auto">
          <a:xfrm>
            <a:off x="4267200" y="5172075"/>
            <a:ext cx="844550"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lgn="ctr">
              <a:lnSpc>
                <a:spcPct val="110000"/>
              </a:lnSpc>
            </a:pPr>
            <a:r>
              <a:rPr lang="en-US" b="0"/>
              <a:t>Named</a:t>
            </a:r>
          </a:p>
          <a:p>
            <a:pPr algn="ctr">
              <a:lnSpc>
                <a:spcPct val="110000"/>
              </a:lnSpc>
            </a:pPr>
            <a:r>
              <a:rPr lang="en-US" b="0"/>
              <a:t>pipe</a:t>
            </a:r>
          </a:p>
        </p:txBody>
      </p:sp>
      <p:sp>
        <p:nvSpPr>
          <p:cNvPr id="5136" name="Text Box 15"/>
          <p:cNvSpPr txBox="1">
            <a:spLocks noChangeArrowheads="1"/>
          </p:cNvSpPr>
          <p:nvPr/>
        </p:nvSpPr>
        <p:spPr bwMode="auto">
          <a:xfrm>
            <a:off x="3581400" y="6186488"/>
            <a:ext cx="28225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t>Windows or Windows Sever</a:t>
            </a:r>
          </a:p>
        </p:txBody>
      </p:sp>
      <p:cxnSp>
        <p:nvCxnSpPr>
          <p:cNvPr id="5137" name="Straight Connector 17"/>
          <p:cNvCxnSpPr>
            <a:cxnSpLocks noChangeShapeType="1"/>
          </p:cNvCxnSpPr>
          <p:nvPr/>
        </p:nvCxnSpPr>
        <p:spPr bwMode="auto">
          <a:xfrm rot="5400000">
            <a:off x="2742407" y="6172994"/>
            <a:ext cx="457200" cy="1587"/>
          </a:xfrm>
          <a:prstGeom prst="line">
            <a:avLst/>
          </a:prstGeom>
          <a:noFill/>
          <a:ln w="28575" algn="ctr">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5138" name="Straight Connector 19"/>
          <p:cNvCxnSpPr>
            <a:cxnSpLocks noChangeShapeType="1"/>
          </p:cNvCxnSpPr>
          <p:nvPr/>
        </p:nvCxnSpPr>
        <p:spPr bwMode="auto">
          <a:xfrm rot="5400000">
            <a:off x="7093744" y="6019006"/>
            <a:ext cx="457200" cy="1588"/>
          </a:xfrm>
          <a:prstGeom prst="line">
            <a:avLst/>
          </a:prstGeom>
          <a:noFill/>
          <a:ln w="28575" algn="ctr">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5139" name="Straight Arrow Connector 21"/>
          <p:cNvCxnSpPr>
            <a:cxnSpLocks noChangeShapeType="1"/>
          </p:cNvCxnSpPr>
          <p:nvPr/>
        </p:nvCxnSpPr>
        <p:spPr bwMode="auto">
          <a:xfrm>
            <a:off x="838200" y="3657600"/>
            <a:ext cx="1219200" cy="1588"/>
          </a:xfrm>
          <a:prstGeom prst="straightConnector1">
            <a:avLst/>
          </a:prstGeom>
          <a:noFill/>
          <a:ln w="19050"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140" name="TextBox 22"/>
          <p:cNvSpPr txBox="1">
            <a:spLocks noChangeArrowheads="1"/>
          </p:cNvSpPr>
          <p:nvPr/>
        </p:nvSpPr>
        <p:spPr bwMode="auto">
          <a:xfrm>
            <a:off x="76200" y="3276600"/>
            <a:ext cx="11033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a:t>Browsers</a:t>
            </a:r>
          </a:p>
        </p:txBody>
      </p:sp>
      <p:sp>
        <p:nvSpPr>
          <p:cNvPr id="5141" name="Rectangle 9"/>
          <p:cNvSpPr>
            <a:spLocks noChangeArrowheads="1"/>
          </p:cNvSpPr>
          <p:nvPr/>
        </p:nvSpPr>
        <p:spPr bwMode="auto">
          <a:xfrm>
            <a:off x="6781800" y="3886200"/>
            <a:ext cx="1082675" cy="533400"/>
          </a:xfrm>
          <a:prstGeom prst="rect">
            <a:avLst/>
          </a:prstGeom>
          <a:solidFill>
            <a:srgbClr val="CCECFF"/>
          </a:solidFill>
          <a:ln w="9525">
            <a:solidFill>
              <a:schemeClr val="tx1"/>
            </a:solidFill>
            <a:miter lim="800000"/>
            <a:headEnd/>
            <a:tailEnd/>
          </a:ln>
        </p:spPr>
        <p:txBody>
          <a:bodyPr wrap="none" anchor="ctr"/>
          <a:lstStyle/>
          <a:p>
            <a:pPr algn="ctr"/>
            <a:r>
              <a:rPr lang="en-US" b="0"/>
              <a:t>Forms</a:t>
            </a:r>
            <a:br>
              <a:rPr lang="en-US" b="0"/>
            </a:br>
            <a:r>
              <a:rPr lang="en-US" b="0"/>
              <a:t>Security</a:t>
            </a:r>
          </a:p>
        </p:txBody>
      </p:sp>
      <p:sp>
        <p:nvSpPr>
          <p:cNvPr id="5142" name="Rectangle 9"/>
          <p:cNvSpPr>
            <a:spLocks noChangeArrowheads="1"/>
          </p:cNvSpPr>
          <p:nvPr/>
        </p:nvSpPr>
        <p:spPr bwMode="auto">
          <a:xfrm>
            <a:off x="6781800" y="4572000"/>
            <a:ext cx="1082675" cy="533400"/>
          </a:xfrm>
          <a:prstGeom prst="rect">
            <a:avLst/>
          </a:prstGeom>
          <a:solidFill>
            <a:srgbClr val="CCECFF"/>
          </a:solidFill>
          <a:ln w="9525">
            <a:solidFill>
              <a:schemeClr val="tx1"/>
            </a:solidFill>
            <a:miter lim="800000"/>
            <a:headEnd/>
            <a:tailEnd/>
          </a:ln>
        </p:spPr>
        <p:txBody>
          <a:bodyPr wrap="none" anchor="ctr"/>
          <a:lstStyle/>
          <a:p>
            <a:pPr algn="ctr"/>
            <a:r>
              <a:rPr lang="en-US" b="0"/>
              <a:t>Forms</a:t>
            </a:r>
            <a:br>
              <a:rPr lang="en-US" b="0"/>
            </a:br>
            <a:r>
              <a:rPr lang="en-US" b="0"/>
              <a:t>Security</a:t>
            </a:r>
          </a:p>
        </p:txBody>
      </p:sp>
      <p:sp>
        <p:nvSpPr>
          <p:cNvPr id="5143" name="Rectangle 9"/>
          <p:cNvSpPr>
            <a:spLocks noChangeArrowheads="1"/>
          </p:cNvSpPr>
          <p:nvPr/>
        </p:nvSpPr>
        <p:spPr bwMode="auto">
          <a:xfrm>
            <a:off x="6781800" y="5257800"/>
            <a:ext cx="1082675" cy="533400"/>
          </a:xfrm>
          <a:prstGeom prst="rect">
            <a:avLst/>
          </a:prstGeom>
          <a:solidFill>
            <a:srgbClr val="CCECFF"/>
          </a:solidFill>
          <a:ln w="9525">
            <a:solidFill>
              <a:schemeClr val="tx1"/>
            </a:solidFill>
            <a:miter lim="800000"/>
            <a:headEnd/>
            <a:tailEnd/>
          </a:ln>
        </p:spPr>
        <p:txBody>
          <a:bodyPr wrap="none" anchor="ctr"/>
          <a:lstStyle/>
          <a:p>
            <a:pPr algn="ctr"/>
            <a:r>
              <a:rPr lang="en-US" b="0"/>
              <a:t>Forms</a:t>
            </a:r>
            <a:br>
              <a:rPr lang="en-US" b="0"/>
            </a:br>
            <a:r>
              <a:rPr lang="en-US" b="0"/>
              <a:t>Security</a:t>
            </a:r>
          </a:p>
        </p:txBody>
      </p:sp>
    </p:spTree>
    <p:extLst>
      <p:ext uri="{BB962C8B-B14F-4D97-AF65-F5344CB8AC3E}">
        <p14:creationId xmlns:p14="http://schemas.microsoft.com/office/powerpoint/2010/main" val="35533017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ounded Rectangle 33"/>
          <p:cNvSpPr>
            <a:spLocks noChangeArrowheads="1"/>
          </p:cNvSpPr>
          <p:nvPr/>
        </p:nvSpPr>
        <p:spPr bwMode="auto">
          <a:xfrm>
            <a:off x="4324350" y="3211513"/>
            <a:ext cx="4344988" cy="2808287"/>
          </a:xfrm>
          <a:prstGeom prst="roundRect">
            <a:avLst>
              <a:gd name="adj" fmla="val 16667"/>
            </a:avLst>
          </a:prstGeom>
          <a:solidFill>
            <a:schemeClr val="bg1"/>
          </a:solidFill>
          <a:ln w="9525" algn="ctr">
            <a:solidFill>
              <a:schemeClr val="tx1"/>
            </a:solidFill>
            <a:round/>
            <a:headEnd/>
            <a:tailEnd/>
          </a:ln>
        </p:spPr>
        <p:txBody>
          <a:bodyPr/>
          <a:lstStyle/>
          <a:p>
            <a:endParaRPr lang="en-US"/>
          </a:p>
        </p:txBody>
      </p:sp>
      <p:sp>
        <p:nvSpPr>
          <p:cNvPr id="6147" name="Rounded Rectangle 32"/>
          <p:cNvSpPr>
            <a:spLocks noChangeArrowheads="1"/>
          </p:cNvSpPr>
          <p:nvPr/>
        </p:nvSpPr>
        <p:spPr bwMode="auto">
          <a:xfrm>
            <a:off x="457200" y="3209925"/>
            <a:ext cx="3505200" cy="2809875"/>
          </a:xfrm>
          <a:prstGeom prst="roundRect">
            <a:avLst>
              <a:gd name="adj" fmla="val 16667"/>
            </a:avLst>
          </a:prstGeom>
          <a:solidFill>
            <a:schemeClr val="bg1"/>
          </a:solidFill>
          <a:ln w="9525" algn="ctr">
            <a:solidFill>
              <a:schemeClr val="tx1"/>
            </a:solidFill>
            <a:round/>
            <a:headEnd/>
            <a:tailEnd/>
          </a:ln>
        </p:spPr>
        <p:txBody>
          <a:bodyPr/>
          <a:lstStyle/>
          <a:p>
            <a:endParaRPr lang="en-US"/>
          </a:p>
        </p:txBody>
      </p:sp>
      <p:sp>
        <p:nvSpPr>
          <p:cNvPr id="32" name="Rounded Rectangle 31"/>
          <p:cNvSpPr/>
          <p:nvPr/>
        </p:nvSpPr>
        <p:spPr bwMode="auto">
          <a:xfrm>
            <a:off x="2438400" y="1295400"/>
            <a:ext cx="3733800" cy="18288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a:lstStyle/>
          <a:p>
            <a:pPr>
              <a:defRPr/>
            </a:pPr>
            <a:endParaRPr lang="en-US"/>
          </a:p>
        </p:txBody>
      </p:sp>
      <p:sp>
        <p:nvSpPr>
          <p:cNvPr id="6149" name="Title 1"/>
          <p:cNvSpPr>
            <a:spLocks noGrp="1"/>
          </p:cNvSpPr>
          <p:nvPr>
            <p:ph type="title"/>
          </p:nvPr>
        </p:nvSpPr>
        <p:spPr/>
        <p:txBody>
          <a:bodyPr/>
          <a:lstStyle/>
          <a:p>
            <a:r>
              <a:rPr lang="en-US" dirty="0" smtClean="0"/>
              <a:t>Security Checks</a:t>
            </a:r>
          </a:p>
        </p:txBody>
      </p:sp>
      <p:sp>
        <p:nvSpPr>
          <p:cNvPr id="615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04B51A4C-9DBA-4BDB-85D3-A376240932DA}" type="slidenum">
              <a:rPr lang="en-US" b="0" smtClean="0">
                <a:solidFill>
                  <a:schemeClr val="tx2"/>
                </a:solidFill>
              </a:rPr>
              <a:pPr/>
              <a:t>23</a:t>
            </a:fld>
            <a:endParaRPr lang="en-US" b="0" smtClean="0">
              <a:solidFill>
                <a:schemeClr val="tx2"/>
              </a:solidFill>
            </a:endParaRPr>
          </a:p>
        </p:txBody>
      </p:sp>
      <p:sp>
        <p:nvSpPr>
          <p:cNvPr id="6151" name="Flowchart: Decision 4"/>
          <p:cNvSpPr>
            <a:spLocks noChangeArrowheads="1"/>
          </p:cNvSpPr>
          <p:nvPr/>
        </p:nvSpPr>
        <p:spPr bwMode="auto">
          <a:xfrm>
            <a:off x="2876550" y="1447800"/>
            <a:ext cx="3048000" cy="723900"/>
          </a:xfrm>
          <a:prstGeom prst="flowChartDecision">
            <a:avLst/>
          </a:prstGeom>
          <a:solidFill>
            <a:schemeClr val="bg1"/>
          </a:solidFill>
          <a:ln w="9525" algn="ctr">
            <a:solidFill>
              <a:schemeClr val="tx1"/>
            </a:solidFill>
            <a:round/>
            <a:headEnd/>
            <a:tailEnd/>
          </a:ln>
        </p:spPr>
        <p:txBody>
          <a:bodyPr/>
          <a:lstStyle/>
          <a:p>
            <a:pPr algn="ctr">
              <a:lnSpc>
                <a:spcPts val="1600"/>
              </a:lnSpc>
            </a:pPr>
            <a:endParaRPr lang="en-US" sz="1400" b="0"/>
          </a:p>
        </p:txBody>
      </p:sp>
      <p:cxnSp>
        <p:nvCxnSpPr>
          <p:cNvPr id="6152" name="Straight Arrow Connector 7"/>
          <p:cNvCxnSpPr>
            <a:cxnSpLocks noChangeShapeType="1"/>
            <a:stCxn id="6151" idx="2"/>
          </p:cNvCxnSpPr>
          <p:nvPr/>
        </p:nvCxnSpPr>
        <p:spPr bwMode="auto">
          <a:xfrm rot="5400000">
            <a:off x="4305300" y="2266950"/>
            <a:ext cx="192088"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6153" name="Flowchart: Decision 8"/>
          <p:cNvSpPr>
            <a:spLocks noChangeArrowheads="1"/>
          </p:cNvSpPr>
          <p:nvPr/>
        </p:nvSpPr>
        <p:spPr bwMode="auto">
          <a:xfrm>
            <a:off x="4933950" y="3371850"/>
            <a:ext cx="3048000" cy="722313"/>
          </a:xfrm>
          <a:prstGeom prst="flowChartDecision">
            <a:avLst/>
          </a:prstGeom>
          <a:solidFill>
            <a:schemeClr val="bg1"/>
          </a:solidFill>
          <a:ln w="9525" algn="ctr">
            <a:solidFill>
              <a:schemeClr val="tx1"/>
            </a:solidFill>
            <a:round/>
            <a:headEnd/>
            <a:tailEnd/>
          </a:ln>
        </p:spPr>
        <p:txBody>
          <a:bodyPr/>
          <a:lstStyle/>
          <a:p>
            <a:pPr algn="ctr">
              <a:lnSpc>
                <a:spcPts val="1600"/>
              </a:lnSpc>
            </a:pPr>
            <a:endParaRPr lang="en-US" sz="1400" b="0"/>
          </a:p>
        </p:txBody>
      </p:sp>
      <p:sp>
        <p:nvSpPr>
          <p:cNvPr id="6154" name="Rectangle 10"/>
          <p:cNvSpPr>
            <a:spLocks noChangeArrowheads="1"/>
          </p:cNvSpPr>
          <p:nvPr/>
        </p:nvSpPr>
        <p:spPr bwMode="auto">
          <a:xfrm>
            <a:off x="5378450" y="3536950"/>
            <a:ext cx="222250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ts val="1600"/>
              </a:lnSpc>
            </a:pPr>
            <a:r>
              <a:rPr lang="en-US" sz="1400" b="0"/>
              <a:t>Forms authentication successful?</a:t>
            </a:r>
          </a:p>
        </p:txBody>
      </p:sp>
      <p:sp>
        <p:nvSpPr>
          <p:cNvPr id="6155" name="Flowchart: Decision 11"/>
          <p:cNvSpPr>
            <a:spLocks noChangeArrowheads="1"/>
          </p:cNvSpPr>
          <p:nvPr/>
        </p:nvSpPr>
        <p:spPr bwMode="auto">
          <a:xfrm>
            <a:off x="4933950" y="4292600"/>
            <a:ext cx="3048000" cy="722313"/>
          </a:xfrm>
          <a:prstGeom prst="flowChartDecision">
            <a:avLst/>
          </a:prstGeom>
          <a:solidFill>
            <a:schemeClr val="bg1"/>
          </a:solidFill>
          <a:ln w="9525" algn="ctr">
            <a:solidFill>
              <a:schemeClr val="tx1"/>
            </a:solidFill>
            <a:round/>
            <a:headEnd/>
            <a:tailEnd/>
          </a:ln>
        </p:spPr>
        <p:txBody>
          <a:bodyPr/>
          <a:lstStyle/>
          <a:p>
            <a:pPr algn="ctr">
              <a:lnSpc>
                <a:spcPts val="1600"/>
              </a:lnSpc>
            </a:pPr>
            <a:endParaRPr lang="en-US" sz="1400" b="0"/>
          </a:p>
        </p:txBody>
      </p:sp>
      <p:cxnSp>
        <p:nvCxnSpPr>
          <p:cNvPr id="6156" name="Straight Arrow Connector 12"/>
          <p:cNvCxnSpPr>
            <a:cxnSpLocks noChangeShapeType="1"/>
            <a:stCxn id="6153" idx="2"/>
            <a:endCxn id="6155" idx="0"/>
          </p:cNvCxnSpPr>
          <p:nvPr/>
        </p:nvCxnSpPr>
        <p:spPr bwMode="auto">
          <a:xfrm rot="5400000">
            <a:off x="6360319" y="4193381"/>
            <a:ext cx="196850"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6157" name="Rectangle 13"/>
          <p:cNvSpPr>
            <a:spLocks noChangeArrowheads="1"/>
          </p:cNvSpPr>
          <p:nvPr/>
        </p:nvSpPr>
        <p:spPr bwMode="auto">
          <a:xfrm>
            <a:off x="5378450" y="4457700"/>
            <a:ext cx="222250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ts val="1600"/>
              </a:lnSpc>
            </a:pPr>
            <a:r>
              <a:rPr lang="en-US" sz="1400" b="0"/>
              <a:t>Impersonation enabled</a:t>
            </a:r>
          </a:p>
          <a:p>
            <a:pPr algn="ctr">
              <a:lnSpc>
                <a:spcPts val="1600"/>
              </a:lnSpc>
            </a:pPr>
            <a:r>
              <a:rPr lang="en-US" sz="1400" b="0"/>
              <a:t>?</a:t>
            </a:r>
          </a:p>
        </p:txBody>
      </p:sp>
      <p:sp>
        <p:nvSpPr>
          <p:cNvPr id="6158" name="Rectangle 18"/>
          <p:cNvSpPr>
            <a:spLocks noChangeArrowheads="1"/>
          </p:cNvSpPr>
          <p:nvPr/>
        </p:nvSpPr>
        <p:spPr bwMode="auto">
          <a:xfrm>
            <a:off x="3503613" y="1425575"/>
            <a:ext cx="181133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ts val="1600"/>
              </a:lnSpc>
            </a:pPr>
            <a:r>
              <a:rPr lang="en-US" sz="1400" b="0"/>
              <a:t>IP </a:t>
            </a:r>
            <a:br>
              <a:rPr lang="en-US" sz="1400" b="0"/>
            </a:br>
            <a:r>
              <a:rPr lang="en-US" sz="1400" b="0"/>
              <a:t>address and domain permitted?</a:t>
            </a:r>
          </a:p>
        </p:txBody>
      </p:sp>
      <p:sp>
        <p:nvSpPr>
          <p:cNvPr id="6159" name="Rectangle 19"/>
          <p:cNvSpPr>
            <a:spLocks noChangeArrowheads="1"/>
          </p:cNvSpPr>
          <p:nvPr/>
        </p:nvSpPr>
        <p:spPr bwMode="auto">
          <a:xfrm>
            <a:off x="4581525" y="5022850"/>
            <a:ext cx="1266825" cy="692150"/>
          </a:xfrm>
          <a:prstGeom prst="rect">
            <a:avLst/>
          </a:prstGeom>
          <a:solidFill>
            <a:schemeClr val="bg1"/>
          </a:solidFill>
          <a:ln w="9525" algn="ctr">
            <a:solidFill>
              <a:schemeClr val="tx1"/>
            </a:solidFill>
            <a:round/>
            <a:headEnd/>
            <a:tailEnd/>
          </a:ln>
        </p:spPr>
        <p:txBody>
          <a:bodyPr/>
          <a:lstStyle/>
          <a:p>
            <a:pPr algn="ctr"/>
            <a:r>
              <a:rPr lang="en-US" sz="1400" b="0"/>
              <a:t>Use impersonated account</a:t>
            </a:r>
          </a:p>
        </p:txBody>
      </p:sp>
      <p:sp>
        <p:nvSpPr>
          <p:cNvPr id="6160" name="Rectangle 20"/>
          <p:cNvSpPr>
            <a:spLocks noChangeArrowheads="1"/>
          </p:cNvSpPr>
          <p:nvPr/>
        </p:nvSpPr>
        <p:spPr bwMode="auto">
          <a:xfrm>
            <a:off x="7143750" y="5022850"/>
            <a:ext cx="1219200" cy="692150"/>
          </a:xfrm>
          <a:prstGeom prst="rect">
            <a:avLst/>
          </a:prstGeom>
          <a:solidFill>
            <a:schemeClr val="bg1"/>
          </a:solidFill>
          <a:ln w="9525" algn="ctr">
            <a:solidFill>
              <a:schemeClr val="tx1"/>
            </a:solidFill>
            <a:round/>
            <a:headEnd/>
            <a:tailEnd/>
          </a:ln>
        </p:spPr>
        <p:txBody>
          <a:bodyPr/>
          <a:lstStyle/>
          <a:p>
            <a:pPr algn="ctr"/>
            <a:r>
              <a:rPr lang="en-US" sz="1400" b="0"/>
              <a:t>Use configuration account</a:t>
            </a:r>
          </a:p>
        </p:txBody>
      </p:sp>
      <p:cxnSp>
        <p:nvCxnSpPr>
          <p:cNvPr id="6161" name="Straight Arrow Connector 22"/>
          <p:cNvCxnSpPr>
            <a:cxnSpLocks noChangeShapeType="1"/>
            <a:stCxn id="6155" idx="1"/>
            <a:endCxn id="6159" idx="0"/>
          </p:cNvCxnSpPr>
          <p:nvPr/>
        </p:nvCxnSpPr>
        <p:spPr bwMode="auto">
          <a:xfrm rot="10800000" flipH="1" flipV="1">
            <a:off x="4933950" y="4652963"/>
            <a:ext cx="280988" cy="36988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6162" name="Straight Arrow Connector 24"/>
          <p:cNvCxnSpPr>
            <a:cxnSpLocks noChangeShapeType="1"/>
            <a:stCxn id="6155" idx="3"/>
            <a:endCxn id="6160" idx="0"/>
          </p:cNvCxnSpPr>
          <p:nvPr/>
        </p:nvCxnSpPr>
        <p:spPr bwMode="auto">
          <a:xfrm flipH="1">
            <a:off x="7753350" y="4652963"/>
            <a:ext cx="228600" cy="36988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6163" name="Flowchart: Decision 25"/>
          <p:cNvSpPr>
            <a:spLocks noChangeArrowheads="1"/>
          </p:cNvSpPr>
          <p:nvPr/>
        </p:nvSpPr>
        <p:spPr bwMode="auto">
          <a:xfrm>
            <a:off x="685800" y="3390900"/>
            <a:ext cx="3048000" cy="723900"/>
          </a:xfrm>
          <a:prstGeom prst="flowChartDecision">
            <a:avLst/>
          </a:prstGeom>
          <a:solidFill>
            <a:schemeClr val="bg1"/>
          </a:solidFill>
          <a:ln w="9525" algn="ctr">
            <a:solidFill>
              <a:schemeClr val="tx1"/>
            </a:solidFill>
            <a:round/>
            <a:headEnd/>
            <a:tailEnd/>
          </a:ln>
        </p:spPr>
        <p:txBody>
          <a:bodyPr/>
          <a:lstStyle/>
          <a:p>
            <a:pPr algn="ctr">
              <a:lnSpc>
                <a:spcPts val="1600"/>
              </a:lnSpc>
            </a:pPr>
            <a:endParaRPr lang="en-US" sz="1400" b="0"/>
          </a:p>
        </p:txBody>
      </p:sp>
      <p:sp>
        <p:nvSpPr>
          <p:cNvPr id="6164" name="Rectangle 27"/>
          <p:cNvSpPr>
            <a:spLocks noChangeArrowheads="1"/>
          </p:cNvSpPr>
          <p:nvPr/>
        </p:nvSpPr>
        <p:spPr bwMode="auto">
          <a:xfrm>
            <a:off x="1130300" y="3556000"/>
            <a:ext cx="222250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ts val="1600"/>
              </a:lnSpc>
            </a:pPr>
            <a:r>
              <a:rPr lang="en-US" sz="1400" b="0"/>
              <a:t>Windows authentication successful?</a:t>
            </a:r>
          </a:p>
        </p:txBody>
      </p:sp>
      <p:sp>
        <p:nvSpPr>
          <p:cNvPr id="6165" name="Flowchart: Decision 35"/>
          <p:cNvSpPr>
            <a:spLocks noChangeArrowheads="1"/>
          </p:cNvSpPr>
          <p:nvPr/>
        </p:nvSpPr>
        <p:spPr bwMode="auto">
          <a:xfrm>
            <a:off x="685800" y="4914900"/>
            <a:ext cx="3048000" cy="723900"/>
          </a:xfrm>
          <a:prstGeom prst="flowChartDecision">
            <a:avLst/>
          </a:prstGeom>
          <a:solidFill>
            <a:schemeClr val="bg1"/>
          </a:solidFill>
          <a:ln w="9525" algn="ctr">
            <a:solidFill>
              <a:schemeClr val="tx1"/>
            </a:solidFill>
            <a:round/>
            <a:headEnd/>
            <a:tailEnd/>
          </a:ln>
        </p:spPr>
        <p:txBody>
          <a:bodyPr/>
          <a:lstStyle/>
          <a:p>
            <a:pPr algn="ctr">
              <a:lnSpc>
                <a:spcPts val="1600"/>
              </a:lnSpc>
            </a:pPr>
            <a:endParaRPr lang="en-US" sz="1400" b="0"/>
          </a:p>
        </p:txBody>
      </p:sp>
      <p:sp>
        <p:nvSpPr>
          <p:cNvPr id="6166" name="Rectangle 36"/>
          <p:cNvSpPr>
            <a:spLocks noChangeArrowheads="1"/>
          </p:cNvSpPr>
          <p:nvPr/>
        </p:nvSpPr>
        <p:spPr bwMode="auto">
          <a:xfrm>
            <a:off x="1130300" y="5081588"/>
            <a:ext cx="22225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ts val="1600"/>
              </a:lnSpc>
            </a:pPr>
            <a:r>
              <a:rPr lang="en-US" sz="1400" b="0"/>
              <a:t>Other resource</a:t>
            </a:r>
            <a:br>
              <a:rPr lang="en-US" sz="1400" b="0"/>
            </a:br>
            <a:r>
              <a:rPr lang="en-US" sz="1400" b="0"/>
              <a:t>allowed?</a:t>
            </a:r>
          </a:p>
        </p:txBody>
      </p:sp>
      <p:cxnSp>
        <p:nvCxnSpPr>
          <p:cNvPr id="6167" name="Straight Arrow Connector 38"/>
          <p:cNvCxnSpPr>
            <a:cxnSpLocks noChangeShapeType="1"/>
            <a:stCxn id="6163" idx="2"/>
            <a:endCxn id="6165" idx="0"/>
          </p:cNvCxnSpPr>
          <p:nvPr/>
        </p:nvCxnSpPr>
        <p:spPr bwMode="auto">
          <a:xfrm rot="5400000">
            <a:off x="1808957" y="4514056"/>
            <a:ext cx="801688" cy="3175"/>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6168" name="Freeform 41"/>
          <p:cNvSpPr>
            <a:spLocks noChangeArrowheads="1"/>
          </p:cNvSpPr>
          <p:nvPr/>
        </p:nvSpPr>
        <p:spPr bwMode="auto">
          <a:xfrm>
            <a:off x="2217738" y="4522788"/>
            <a:ext cx="5543550" cy="1716087"/>
          </a:xfrm>
          <a:custGeom>
            <a:avLst/>
            <a:gdLst>
              <a:gd name="T0" fmla="*/ 9664487 w 5411244"/>
              <a:gd name="T1" fmla="*/ 1190317 h 1716065"/>
              <a:gd name="T2" fmla="*/ 9664487 w 5411244"/>
              <a:gd name="T3" fmla="*/ 1716571 h 1716065"/>
              <a:gd name="T4" fmla="*/ 3355730 w 5411244"/>
              <a:gd name="T5" fmla="*/ 1716571 h 1716065"/>
              <a:gd name="T6" fmla="*/ 3355730 w 5411244"/>
              <a:gd name="T7" fmla="*/ 0 h 1716065"/>
              <a:gd name="T8" fmla="*/ 0 w 5411244"/>
              <a:gd name="T9" fmla="*/ 0 h 1716065"/>
              <a:gd name="T10" fmla="*/ 0 60000 65536"/>
              <a:gd name="T11" fmla="*/ 0 60000 65536"/>
              <a:gd name="T12" fmla="*/ 0 60000 65536"/>
              <a:gd name="T13" fmla="*/ 0 60000 65536"/>
              <a:gd name="T14" fmla="*/ 0 60000 65536"/>
              <a:gd name="T15" fmla="*/ 0 w 5411244"/>
              <a:gd name="T16" fmla="*/ 0 h 1716065"/>
              <a:gd name="T17" fmla="*/ 5411244 w 5411244"/>
              <a:gd name="T18" fmla="*/ 1716065 h 1716065"/>
            </a:gdLst>
            <a:ahLst/>
            <a:cxnLst>
              <a:cxn ang="T10">
                <a:pos x="T0" y="T1"/>
              </a:cxn>
              <a:cxn ang="T11">
                <a:pos x="T2" y="T3"/>
              </a:cxn>
              <a:cxn ang="T12">
                <a:pos x="T4" y="T5"/>
              </a:cxn>
              <a:cxn ang="T13">
                <a:pos x="T6" y="T7"/>
              </a:cxn>
              <a:cxn ang="T14">
                <a:pos x="T8" y="T9"/>
              </a:cxn>
            </a:cxnLst>
            <a:rect l="T15" t="T16" r="T17" b="T18"/>
            <a:pathLst>
              <a:path w="5411244" h="1716065">
                <a:moveTo>
                  <a:pt x="5411244" y="1189972"/>
                </a:moveTo>
                <a:lnTo>
                  <a:pt x="5411244" y="1716065"/>
                </a:lnTo>
                <a:lnTo>
                  <a:pt x="1878904" y="1716065"/>
                </a:lnTo>
                <a:lnTo>
                  <a:pt x="1878904" y="0"/>
                </a:lnTo>
                <a:lnTo>
                  <a:pt x="0" y="0"/>
                </a:lnTo>
              </a:path>
            </a:pathLst>
          </a:custGeom>
          <a:noFill/>
          <a:ln w="9525" algn="ctr">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cxnSp>
        <p:nvCxnSpPr>
          <p:cNvPr id="6169" name="Straight Arrow Connector 43"/>
          <p:cNvCxnSpPr>
            <a:cxnSpLocks noChangeShapeType="1"/>
            <a:stCxn id="6159" idx="2"/>
          </p:cNvCxnSpPr>
          <p:nvPr/>
        </p:nvCxnSpPr>
        <p:spPr bwMode="auto">
          <a:xfrm rot="5400000">
            <a:off x="4953000" y="5976938"/>
            <a:ext cx="523875"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6170" name="Rectangle 44"/>
          <p:cNvSpPr>
            <a:spLocks noChangeArrowheads="1"/>
          </p:cNvSpPr>
          <p:nvPr/>
        </p:nvSpPr>
        <p:spPr bwMode="auto">
          <a:xfrm>
            <a:off x="1335088" y="6400800"/>
            <a:ext cx="1765300" cy="381000"/>
          </a:xfrm>
          <a:prstGeom prst="rect">
            <a:avLst/>
          </a:prstGeom>
          <a:solidFill>
            <a:schemeClr val="accent1"/>
          </a:solidFill>
          <a:ln w="9525" algn="ctr">
            <a:solidFill>
              <a:schemeClr val="tx1"/>
            </a:solidFill>
            <a:round/>
            <a:headEnd/>
            <a:tailEnd/>
          </a:ln>
        </p:spPr>
        <p:txBody>
          <a:bodyPr/>
          <a:lstStyle/>
          <a:p>
            <a:r>
              <a:rPr lang="en-US" b="0"/>
              <a:t>Access Allowed</a:t>
            </a:r>
          </a:p>
        </p:txBody>
      </p:sp>
      <p:cxnSp>
        <p:nvCxnSpPr>
          <p:cNvPr id="6171" name="Straight Arrow Connector 46"/>
          <p:cNvCxnSpPr>
            <a:cxnSpLocks noChangeShapeType="1"/>
            <a:stCxn id="6165" idx="2"/>
          </p:cNvCxnSpPr>
          <p:nvPr/>
        </p:nvCxnSpPr>
        <p:spPr bwMode="auto">
          <a:xfrm rot="5400000">
            <a:off x="1828007" y="6019006"/>
            <a:ext cx="762000" cy="158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6172" name="Rectangle 47"/>
          <p:cNvSpPr>
            <a:spLocks noChangeArrowheads="1"/>
          </p:cNvSpPr>
          <p:nvPr/>
        </p:nvSpPr>
        <p:spPr bwMode="auto">
          <a:xfrm>
            <a:off x="3333750" y="6400800"/>
            <a:ext cx="1765300" cy="381000"/>
          </a:xfrm>
          <a:prstGeom prst="rect">
            <a:avLst/>
          </a:prstGeom>
          <a:solidFill>
            <a:srgbClr val="FF0000"/>
          </a:solidFill>
          <a:ln w="9525" algn="ctr">
            <a:solidFill>
              <a:schemeClr val="tx1"/>
            </a:solidFill>
            <a:round/>
            <a:headEnd/>
            <a:tailEnd/>
          </a:ln>
        </p:spPr>
        <p:txBody>
          <a:bodyPr/>
          <a:lstStyle/>
          <a:p>
            <a:r>
              <a:rPr lang="en-US" b="0">
                <a:solidFill>
                  <a:schemeClr val="bg1"/>
                </a:solidFill>
              </a:rPr>
              <a:t>Access Denied</a:t>
            </a:r>
          </a:p>
        </p:txBody>
      </p:sp>
      <p:cxnSp>
        <p:nvCxnSpPr>
          <p:cNvPr id="6173" name="Straight Arrow Connector 49"/>
          <p:cNvCxnSpPr>
            <a:cxnSpLocks noChangeShapeType="1"/>
            <a:stCxn id="6165" idx="3"/>
          </p:cNvCxnSpPr>
          <p:nvPr/>
        </p:nvCxnSpPr>
        <p:spPr bwMode="auto">
          <a:xfrm>
            <a:off x="3733800" y="5276850"/>
            <a:ext cx="1588" cy="112395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6174" name="Freeform 50"/>
          <p:cNvSpPr>
            <a:spLocks noChangeArrowheads="1"/>
          </p:cNvSpPr>
          <p:nvPr/>
        </p:nvSpPr>
        <p:spPr bwMode="auto">
          <a:xfrm>
            <a:off x="3695700" y="3759200"/>
            <a:ext cx="161925" cy="2643188"/>
          </a:xfrm>
          <a:custGeom>
            <a:avLst/>
            <a:gdLst>
              <a:gd name="T0" fmla="*/ 0 w 162838"/>
              <a:gd name="T1" fmla="*/ 0 h 2642992"/>
              <a:gd name="T2" fmla="*/ 143084 w 162838"/>
              <a:gd name="T3" fmla="*/ 0 h 2642992"/>
              <a:gd name="T4" fmla="*/ 143084 w 162838"/>
              <a:gd name="T5" fmla="*/ 2647500 h 2642992"/>
              <a:gd name="T6" fmla="*/ 0 60000 65536"/>
              <a:gd name="T7" fmla="*/ 0 60000 65536"/>
              <a:gd name="T8" fmla="*/ 0 60000 65536"/>
              <a:gd name="T9" fmla="*/ 0 w 162838"/>
              <a:gd name="T10" fmla="*/ 0 h 2642992"/>
              <a:gd name="T11" fmla="*/ 162838 w 162838"/>
              <a:gd name="T12" fmla="*/ 2642992 h 2642992"/>
            </a:gdLst>
            <a:ahLst/>
            <a:cxnLst>
              <a:cxn ang="T6">
                <a:pos x="T0" y="T1"/>
              </a:cxn>
              <a:cxn ang="T7">
                <a:pos x="T2" y="T3"/>
              </a:cxn>
              <a:cxn ang="T8">
                <a:pos x="T4" y="T5"/>
              </a:cxn>
            </a:cxnLst>
            <a:rect l="T9" t="T10" r="T11" b="T12"/>
            <a:pathLst>
              <a:path w="162838" h="2642992">
                <a:moveTo>
                  <a:pt x="0" y="0"/>
                </a:moveTo>
                <a:lnTo>
                  <a:pt x="162838" y="0"/>
                </a:lnTo>
                <a:lnTo>
                  <a:pt x="162838" y="2642992"/>
                </a:lnTo>
              </a:path>
            </a:pathLst>
          </a:custGeom>
          <a:noFill/>
          <a:ln w="9525" algn="ctr">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75" name="Freeform 51"/>
          <p:cNvSpPr>
            <a:spLocks noChangeArrowheads="1"/>
          </p:cNvSpPr>
          <p:nvPr/>
        </p:nvSpPr>
        <p:spPr bwMode="auto">
          <a:xfrm>
            <a:off x="4446588" y="3721100"/>
            <a:ext cx="563562" cy="2668588"/>
          </a:xfrm>
          <a:custGeom>
            <a:avLst/>
            <a:gdLst>
              <a:gd name="T0" fmla="*/ 561142 w 563672"/>
              <a:gd name="T1" fmla="*/ 0 h 2668044"/>
              <a:gd name="T2" fmla="*/ 0 w 563672"/>
              <a:gd name="T3" fmla="*/ 0 h 2668044"/>
              <a:gd name="T4" fmla="*/ 12480 w 563672"/>
              <a:gd name="T5" fmla="*/ 2680582 h 2668044"/>
              <a:gd name="T6" fmla="*/ 0 60000 65536"/>
              <a:gd name="T7" fmla="*/ 0 60000 65536"/>
              <a:gd name="T8" fmla="*/ 0 60000 65536"/>
              <a:gd name="T9" fmla="*/ 0 w 563672"/>
              <a:gd name="T10" fmla="*/ 0 h 2668044"/>
              <a:gd name="T11" fmla="*/ 563672 w 563672"/>
              <a:gd name="T12" fmla="*/ 2668044 h 2668044"/>
            </a:gdLst>
            <a:ahLst/>
            <a:cxnLst>
              <a:cxn ang="T6">
                <a:pos x="T0" y="T1"/>
              </a:cxn>
              <a:cxn ang="T7">
                <a:pos x="T2" y="T3"/>
              </a:cxn>
              <a:cxn ang="T8">
                <a:pos x="T4" y="T5"/>
              </a:cxn>
            </a:cxnLst>
            <a:rect l="T9" t="T10" r="T11" b="T12"/>
            <a:pathLst>
              <a:path w="563672" h="2668044">
                <a:moveTo>
                  <a:pt x="563672" y="0"/>
                </a:moveTo>
                <a:lnTo>
                  <a:pt x="0" y="0"/>
                </a:lnTo>
                <a:cubicBezTo>
                  <a:pt x="4175" y="889348"/>
                  <a:pt x="8351" y="1778696"/>
                  <a:pt x="12526" y="2668044"/>
                </a:cubicBezTo>
              </a:path>
            </a:pathLst>
          </a:custGeom>
          <a:noFill/>
          <a:ln w="9525" algn="ctr">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76" name="Freeform 52"/>
          <p:cNvSpPr>
            <a:spLocks noChangeArrowheads="1"/>
          </p:cNvSpPr>
          <p:nvPr/>
        </p:nvSpPr>
        <p:spPr bwMode="auto">
          <a:xfrm>
            <a:off x="5081588" y="1817688"/>
            <a:ext cx="3757612" cy="4733925"/>
          </a:xfrm>
          <a:custGeom>
            <a:avLst/>
            <a:gdLst>
              <a:gd name="T0" fmla="*/ 825729 w 3757808"/>
              <a:gd name="T1" fmla="*/ 0 h 4734838"/>
              <a:gd name="T2" fmla="*/ 3753300 w 3757808"/>
              <a:gd name="T3" fmla="*/ 0 h 4734838"/>
              <a:gd name="T4" fmla="*/ 3753300 w 3757808"/>
              <a:gd name="T5" fmla="*/ 4713891 h 4734838"/>
              <a:gd name="T6" fmla="*/ 0 w 3757808"/>
              <a:gd name="T7" fmla="*/ 4713891 h 4734838"/>
              <a:gd name="T8" fmla="*/ 0 60000 65536"/>
              <a:gd name="T9" fmla="*/ 0 60000 65536"/>
              <a:gd name="T10" fmla="*/ 0 60000 65536"/>
              <a:gd name="T11" fmla="*/ 0 60000 65536"/>
              <a:gd name="T12" fmla="*/ 0 w 3757808"/>
              <a:gd name="T13" fmla="*/ 0 h 4734838"/>
              <a:gd name="T14" fmla="*/ 3757808 w 3757808"/>
              <a:gd name="T15" fmla="*/ 4734838 h 4734838"/>
            </a:gdLst>
            <a:ahLst/>
            <a:cxnLst>
              <a:cxn ang="T8">
                <a:pos x="T0" y="T1"/>
              </a:cxn>
              <a:cxn ang="T9">
                <a:pos x="T2" y="T3"/>
              </a:cxn>
              <a:cxn ang="T10">
                <a:pos x="T4" y="T5"/>
              </a:cxn>
              <a:cxn ang="T11">
                <a:pos x="T6" y="T7"/>
              </a:cxn>
            </a:cxnLst>
            <a:rect l="T12" t="T13" r="T14" b="T15"/>
            <a:pathLst>
              <a:path w="3757808" h="4734838">
                <a:moveTo>
                  <a:pt x="826718" y="0"/>
                </a:moveTo>
                <a:lnTo>
                  <a:pt x="3757808" y="0"/>
                </a:lnTo>
                <a:lnTo>
                  <a:pt x="3757808" y="4734838"/>
                </a:lnTo>
                <a:lnTo>
                  <a:pt x="0" y="4734838"/>
                </a:lnTo>
              </a:path>
            </a:pathLst>
          </a:custGeom>
          <a:noFill/>
          <a:ln w="9525" algn="ctr">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cxnSp>
        <p:nvCxnSpPr>
          <p:cNvPr id="6177" name="Straight Arrow Connector 54"/>
          <p:cNvCxnSpPr>
            <a:cxnSpLocks noChangeShapeType="1"/>
          </p:cNvCxnSpPr>
          <p:nvPr/>
        </p:nvCxnSpPr>
        <p:spPr bwMode="auto">
          <a:xfrm rot="5400000">
            <a:off x="4223544" y="1267619"/>
            <a:ext cx="358775" cy="158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6178" name="TextBox 55"/>
          <p:cNvSpPr txBox="1">
            <a:spLocks noChangeArrowheads="1"/>
          </p:cNvSpPr>
          <p:nvPr/>
        </p:nvSpPr>
        <p:spPr bwMode="auto">
          <a:xfrm>
            <a:off x="4344988" y="838200"/>
            <a:ext cx="15890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t>Client Browser</a:t>
            </a:r>
          </a:p>
        </p:txBody>
      </p:sp>
      <p:sp>
        <p:nvSpPr>
          <p:cNvPr id="6179" name="TextBox 56"/>
          <p:cNvSpPr txBox="1">
            <a:spLocks noChangeArrowheads="1"/>
          </p:cNvSpPr>
          <p:nvPr/>
        </p:nvSpPr>
        <p:spPr bwMode="auto">
          <a:xfrm>
            <a:off x="457200" y="4292600"/>
            <a:ext cx="1295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a:t>Windows Sever</a:t>
            </a:r>
          </a:p>
        </p:txBody>
      </p:sp>
      <p:sp>
        <p:nvSpPr>
          <p:cNvPr id="6180" name="TextBox 57"/>
          <p:cNvSpPr txBox="1">
            <a:spLocks noChangeArrowheads="1"/>
          </p:cNvSpPr>
          <p:nvPr/>
        </p:nvSpPr>
        <p:spPr bwMode="auto">
          <a:xfrm>
            <a:off x="2555875" y="1295400"/>
            <a:ext cx="4921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a:t>IIS</a:t>
            </a:r>
          </a:p>
        </p:txBody>
      </p:sp>
      <p:sp>
        <p:nvSpPr>
          <p:cNvPr id="6181" name="TextBox 58"/>
          <p:cNvSpPr txBox="1">
            <a:spLocks noChangeArrowheads="1"/>
          </p:cNvSpPr>
          <p:nvPr/>
        </p:nvSpPr>
        <p:spPr bwMode="auto">
          <a:xfrm>
            <a:off x="7543800" y="3211513"/>
            <a:ext cx="10699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a:t>ASP .Net</a:t>
            </a:r>
          </a:p>
        </p:txBody>
      </p:sp>
      <p:sp>
        <p:nvSpPr>
          <p:cNvPr id="6182" name="TextBox 60"/>
          <p:cNvSpPr txBox="1">
            <a:spLocks noChangeArrowheads="1"/>
          </p:cNvSpPr>
          <p:nvPr/>
        </p:nvSpPr>
        <p:spPr bwMode="auto">
          <a:xfrm>
            <a:off x="990600" y="2743200"/>
            <a:ext cx="12652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t>“Windows”</a:t>
            </a:r>
          </a:p>
        </p:txBody>
      </p:sp>
      <p:sp>
        <p:nvSpPr>
          <p:cNvPr id="6183" name="TextBox 61"/>
          <p:cNvSpPr txBox="1">
            <a:spLocks noChangeArrowheads="1"/>
          </p:cNvSpPr>
          <p:nvPr/>
        </p:nvSpPr>
        <p:spPr bwMode="auto">
          <a:xfrm>
            <a:off x="6467475" y="2667000"/>
            <a:ext cx="9794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dirty="0">
                <a:solidFill>
                  <a:srgbClr val="0000FF"/>
                </a:solidFill>
              </a:rPr>
              <a:t>“Forms”</a:t>
            </a:r>
          </a:p>
        </p:txBody>
      </p:sp>
      <p:sp>
        <p:nvSpPr>
          <p:cNvPr id="6184" name="TextBox 63"/>
          <p:cNvSpPr txBox="1">
            <a:spLocks noChangeArrowheads="1"/>
          </p:cNvSpPr>
          <p:nvPr/>
        </p:nvSpPr>
        <p:spPr bwMode="auto">
          <a:xfrm>
            <a:off x="1689100" y="5583238"/>
            <a:ext cx="5191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t>Yes</a:t>
            </a:r>
          </a:p>
        </p:txBody>
      </p:sp>
      <p:sp>
        <p:nvSpPr>
          <p:cNvPr id="6185" name="TextBox 64"/>
          <p:cNvSpPr txBox="1">
            <a:spLocks noChangeArrowheads="1"/>
          </p:cNvSpPr>
          <p:nvPr/>
        </p:nvSpPr>
        <p:spPr bwMode="auto">
          <a:xfrm>
            <a:off x="4560888" y="4338638"/>
            <a:ext cx="5207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t>Yes</a:t>
            </a:r>
          </a:p>
        </p:txBody>
      </p:sp>
      <p:sp>
        <p:nvSpPr>
          <p:cNvPr id="6186" name="TextBox 65"/>
          <p:cNvSpPr txBox="1">
            <a:spLocks noChangeArrowheads="1"/>
          </p:cNvSpPr>
          <p:nvPr/>
        </p:nvSpPr>
        <p:spPr bwMode="auto">
          <a:xfrm>
            <a:off x="1697038" y="4040188"/>
            <a:ext cx="5207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t>Yes</a:t>
            </a:r>
          </a:p>
        </p:txBody>
      </p:sp>
      <p:sp>
        <p:nvSpPr>
          <p:cNvPr id="6187" name="TextBox 66"/>
          <p:cNvSpPr txBox="1">
            <a:spLocks noChangeArrowheads="1"/>
          </p:cNvSpPr>
          <p:nvPr/>
        </p:nvSpPr>
        <p:spPr bwMode="auto">
          <a:xfrm>
            <a:off x="3730625" y="2057400"/>
            <a:ext cx="5207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t>Yes</a:t>
            </a:r>
          </a:p>
        </p:txBody>
      </p:sp>
      <p:sp>
        <p:nvSpPr>
          <p:cNvPr id="6188" name="TextBox 67"/>
          <p:cNvSpPr txBox="1">
            <a:spLocks noChangeArrowheads="1"/>
          </p:cNvSpPr>
          <p:nvPr/>
        </p:nvSpPr>
        <p:spPr bwMode="auto">
          <a:xfrm>
            <a:off x="7981950" y="4419600"/>
            <a:ext cx="4667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t>No</a:t>
            </a:r>
          </a:p>
        </p:txBody>
      </p:sp>
      <p:sp>
        <p:nvSpPr>
          <p:cNvPr id="6189" name="TextBox 68"/>
          <p:cNvSpPr txBox="1">
            <a:spLocks noChangeArrowheads="1"/>
          </p:cNvSpPr>
          <p:nvPr/>
        </p:nvSpPr>
        <p:spPr bwMode="auto">
          <a:xfrm>
            <a:off x="3352800" y="4837113"/>
            <a:ext cx="4667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t>No</a:t>
            </a:r>
          </a:p>
        </p:txBody>
      </p:sp>
      <p:sp>
        <p:nvSpPr>
          <p:cNvPr id="6190" name="TextBox 69"/>
          <p:cNvSpPr txBox="1">
            <a:spLocks noChangeArrowheads="1"/>
          </p:cNvSpPr>
          <p:nvPr/>
        </p:nvSpPr>
        <p:spPr bwMode="auto">
          <a:xfrm>
            <a:off x="4543425" y="3395663"/>
            <a:ext cx="4667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t>No</a:t>
            </a:r>
          </a:p>
        </p:txBody>
      </p:sp>
      <p:sp>
        <p:nvSpPr>
          <p:cNvPr id="6191" name="TextBox 70"/>
          <p:cNvSpPr txBox="1">
            <a:spLocks noChangeArrowheads="1"/>
          </p:cNvSpPr>
          <p:nvPr/>
        </p:nvSpPr>
        <p:spPr bwMode="auto">
          <a:xfrm>
            <a:off x="3462338" y="3389313"/>
            <a:ext cx="4667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t>No</a:t>
            </a:r>
          </a:p>
        </p:txBody>
      </p:sp>
      <p:sp>
        <p:nvSpPr>
          <p:cNvPr id="6192" name="TextBox 71"/>
          <p:cNvSpPr txBox="1">
            <a:spLocks noChangeArrowheads="1"/>
          </p:cNvSpPr>
          <p:nvPr/>
        </p:nvSpPr>
        <p:spPr bwMode="auto">
          <a:xfrm>
            <a:off x="6467475" y="1503363"/>
            <a:ext cx="4667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t>No</a:t>
            </a:r>
          </a:p>
        </p:txBody>
      </p:sp>
      <p:sp>
        <p:nvSpPr>
          <p:cNvPr id="6193" name="Rounded Rectangle 72"/>
          <p:cNvSpPr>
            <a:spLocks noChangeArrowheads="1"/>
          </p:cNvSpPr>
          <p:nvPr/>
        </p:nvSpPr>
        <p:spPr bwMode="auto">
          <a:xfrm>
            <a:off x="3503613" y="2363788"/>
            <a:ext cx="1811337" cy="673100"/>
          </a:xfrm>
          <a:prstGeom prst="roundRect">
            <a:avLst>
              <a:gd name="adj" fmla="val 16667"/>
            </a:avLst>
          </a:prstGeom>
          <a:solidFill>
            <a:schemeClr val="bg1"/>
          </a:solidFill>
          <a:ln w="9525" algn="ctr">
            <a:solidFill>
              <a:schemeClr val="tx1"/>
            </a:solidFill>
            <a:round/>
            <a:headEnd/>
            <a:tailEnd/>
          </a:ln>
        </p:spPr>
        <p:txBody>
          <a:bodyPr/>
          <a:lstStyle/>
          <a:p>
            <a:pPr algn="ctr"/>
            <a:r>
              <a:rPr lang="en-US" b="0"/>
              <a:t>Check Web.config</a:t>
            </a:r>
          </a:p>
        </p:txBody>
      </p:sp>
      <p:cxnSp>
        <p:nvCxnSpPr>
          <p:cNvPr id="6194" name="Shape 76"/>
          <p:cNvCxnSpPr>
            <a:cxnSpLocks noChangeShapeType="1"/>
            <a:stCxn id="6193" idx="1"/>
            <a:endCxn id="6163" idx="0"/>
          </p:cNvCxnSpPr>
          <p:nvPr/>
        </p:nvCxnSpPr>
        <p:spPr bwMode="auto">
          <a:xfrm rot="10800000" flipV="1">
            <a:off x="2209800" y="2700338"/>
            <a:ext cx="1293813" cy="690562"/>
          </a:xfrm>
          <a:prstGeom prst="bentConnector2">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6195" name="Shape 78"/>
          <p:cNvCxnSpPr>
            <a:cxnSpLocks noChangeShapeType="1"/>
            <a:stCxn id="6193" idx="3"/>
            <a:endCxn id="6153" idx="0"/>
          </p:cNvCxnSpPr>
          <p:nvPr/>
        </p:nvCxnSpPr>
        <p:spPr bwMode="auto">
          <a:xfrm>
            <a:off x="5314950" y="2700338"/>
            <a:ext cx="1143000" cy="671512"/>
          </a:xfrm>
          <a:prstGeom prst="bentConnector2">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6196" name="Freeform 2"/>
          <p:cNvSpPr>
            <a:spLocks/>
          </p:cNvSpPr>
          <p:nvPr/>
        </p:nvSpPr>
        <p:spPr bwMode="auto">
          <a:xfrm>
            <a:off x="241300" y="2573338"/>
            <a:ext cx="3263900" cy="3922712"/>
          </a:xfrm>
          <a:custGeom>
            <a:avLst/>
            <a:gdLst>
              <a:gd name="T0" fmla="*/ 3263900 w 3264196"/>
              <a:gd name="T1" fmla="*/ 0 h 3923414"/>
              <a:gd name="T2" fmla="*/ 10632 w 3264196"/>
              <a:gd name="T3" fmla="*/ 0 h 3923414"/>
              <a:gd name="T4" fmla="*/ 0 w 3264196"/>
              <a:gd name="T5" fmla="*/ 3912081 h 3923414"/>
              <a:gd name="T6" fmla="*/ 1095055 w 3264196"/>
              <a:gd name="T7" fmla="*/ 3922712 h 39234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264196" h="3923414">
                <a:moveTo>
                  <a:pt x="3264196" y="0"/>
                </a:moveTo>
                <a:lnTo>
                  <a:pt x="10633" y="0"/>
                </a:lnTo>
                <a:cubicBezTo>
                  <a:pt x="7089" y="1304260"/>
                  <a:pt x="3544" y="2608521"/>
                  <a:pt x="0" y="3912781"/>
                </a:cubicBezTo>
                <a:lnTo>
                  <a:pt x="1095154" y="3923414"/>
                </a:lnTo>
              </a:path>
            </a:pathLst>
          </a:custGeom>
          <a:noFill/>
          <a:ln w="9525" cap="flat" cmpd="sng" algn="ctr">
            <a:solidFill>
              <a:schemeClr val="tx1"/>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97" name="TextBox 60"/>
          <p:cNvSpPr txBox="1">
            <a:spLocks noChangeArrowheads="1"/>
          </p:cNvSpPr>
          <p:nvPr/>
        </p:nvSpPr>
        <p:spPr bwMode="auto">
          <a:xfrm>
            <a:off x="942975" y="2217738"/>
            <a:ext cx="8905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t>“None”</a:t>
            </a:r>
          </a:p>
        </p:txBody>
      </p:sp>
      <p:sp>
        <p:nvSpPr>
          <p:cNvPr id="2" name="TextBox 1"/>
          <p:cNvSpPr txBox="1"/>
          <p:nvPr/>
        </p:nvSpPr>
        <p:spPr>
          <a:xfrm>
            <a:off x="5438911" y="2590800"/>
            <a:ext cx="697627" cy="369332"/>
          </a:xfrm>
          <a:prstGeom prst="rect">
            <a:avLst/>
          </a:prstGeom>
          <a:noFill/>
        </p:spPr>
        <p:txBody>
          <a:bodyPr wrap="none" rtlCol="0">
            <a:spAutoFit/>
          </a:bodyPr>
          <a:lstStyle/>
          <a:p>
            <a:r>
              <a:rPr lang="en-US" b="0" dirty="0" smtClean="0"/>
              <a:t>token</a:t>
            </a:r>
            <a:endParaRPr lang="en-US" b="0" dirty="0"/>
          </a:p>
        </p:txBody>
      </p:sp>
      <p:sp>
        <p:nvSpPr>
          <p:cNvPr id="55" name="TextBox 54"/>
          <p:cNvSpPr txBox="1"/>
          <p:nvPr/>
        </p:nvSpPr>
        <p:spPr>
          <a:xfrm>
            <a:off x="2579263" y="2590800"/>
            <a:ext cx="697627" cy="369332"/>
          </a:xfrm>
          <a:prstGeom prst="rect">
            <a:avLst/>
          </a:prstGeom>
          <a:noFill/>
        </p:spPr>
        <p:txBody>
          <a:bodyPr wrap="none" rtlCol="0">
            <a:spAutoFit/>
          </a:bodyPr>
          <a:lstStyle/>
          <a:p>
            <a:r>
              <a:rPr lang="en-US" b="0" dirty="0" smtClean="0"/>
              <a:t>token</a:t>
            </a:r>
            <a:endParaRPr lang="en-US" b="0" dirty="0"/>
          </a:p>
        </p:txBody>
      </p:sp>
    </p:spTree>
    <p:extLst>
      <p:ext uri="{BB962C8B-B14F-4D97-AF65-F5344CB8AC3E}">
        <p14:creationId xmlns:p14="http://schemas.microsoft.com/office/powerpoint/2010/main" val="25962853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FB383D47-C647-49F9-B30B-C5F6E6BCF688}" type="slidenum">
              <a:rPr lang="en-US" b="0" smtClean="0">
                <a:solidFill>
                  <a:schemeClr val="tx2"/>
                </a:solidFill>
              </a:rPr>
              <a:pPr/>
              <a:t>24</a:t>
            </a:fld>
            <a:endParaRPr lang="en-US" b="0" smtClean="0">
              <a:solidFill>
                <a:schemeClr val="tx2"/>
              </a:solidFill>
            </a:endParaRPr>
          </a:p>
        </p:txBody>
      </p:sp>
      <p:sp>
        <p:nvSpPr>
          <p:cNvPr id="7171" name="Rectangle 2"/>
          <p:cNvSpPr>
            <a:spLocks noGrp="1" noChangeArrowheads="1"/>
          </p:cNvSpPr>
          <p:nvPr>
            <p:ph type="title"/>
          </p:nvPr>
        </p:nvSpPr>
        <p:spPr/>
        <p:txBody>
          <a:bodyPr/>
          <a:lstStyle/>
          <a:p>
            <a:pPr eaLnBrk="1" hangingPunct="1"/>
            <a:r>
              <a:rPr lang="en-US" smtClean="0"/>
              <a:t>IIS Security</a:t>
            </a:r>
          </a:p>
        </p:txBody>
      </p:sp>
      <p:sp>
        <p:nvSpPr>
          <p:cNvPr id="7172" name="Rectangle 3"/>
          <p:cNvSpPr>
            <a:spLocks noGrp="1" noChangeArrowheads="1"/>
          </p:cNvSpPr>
          <p:nvPr>
            <p:ph type="body" idx="1"/>
          </p:nvPr>
        </p:nvSpPr>
        <p:spPr>
          <a:xfrm>
            <a:off x="685800" y="1143000"/>
            <a:ext cx="8269288" cy="5410200"/>
          </a:xfrm>
        </p:spPr>
        <p:txBody>
          <a:bodyPr/>
          <a:lstStyle/>
          <a:p>
            <a:pPr eaLnBrk="1" hangingPunct="1">
              <a:lnSpc>
                <a:spcPct val="80000"/>
              </a:lnSpc>
            </a:pPr>
            <a:r>
              <a:rPr lang="en-US" sz="2000" dirty="0" smtClean="0"/>
              <a:t>Web applications are deployed in virtual directories that are URL-addressable on the server. Remote clients can’t access files outside virtual directories.</a:t>
            </a:r>
          </a:p>
          <a:p>
            <a:pPr eaLnBrk="1" hangingPunct="1">
              <a:lnSpc>
                <a:spcPct val="80000"/>
              </a:lnSpc>
            </a:pPr>
            <a:r>
              <a:rPr lang="en-US" sz="2000" dirty="0" smtClean="0"/>
              <a:t>IIS supports </a:t>
            </a:r>
            <a:r>
              <a:rPr lang="en-US" sz="2000" dirty="0" smtClean="0">
                <a:solidFill>
                  <a:srgbClr val="0000FF"/>
                </a:solidFill>
              </a:rPr>
              <a:t>IP address </a:t>
            </a:r>
            <a:r>
              <a:rPr lang="en-US" sz="2000" dirty="0" smtClean="0"/>
              <a:t>and </a:t>
            </a:r>
            <a:r>
              <a:rPr lang="en-US" sz="2000" dirty="0" smtClean="0">
                <a:solidFill>
                  <a:srgbClr val="0000FF"/>
                </a:solidFill>
              </a:rPr>
              <a:t>domain name restrictions</a:t>
            </a:r>
            <a:r>
              <a:rPr lang="en-US" sz="2000" dirty="0" smtClean="0"/>
              <a:t>, enabling requests to be granted and denied based on the IP address or domain of the requestor.</a:t>
            </a:r>
          </a:p>
          <a:p>
            <a:pPr eaLnBrk="1" hangingPunct="1">
              <a:lnSpc>
                <a:spcPct val="80000"/>
              </a:lnSpc>
            </a:pPr>
            <a:r>
              <a:rPr lang="en-US" sz="2000" dirty="0" smtClean="0"/>
              <a:t>IIS supports encrypted HTTPS connections using the Secure Sockets Layer (SSL) family of protocols.</a:t>
            </a:r>
          </a:p>
          <a:p>
            <a:pPr lvl="1" eaLnBrk="1" hangingPunct="1">
              <a:lnSpc>
                <a:spcPct val="80000"/>
              </a:lnSpc>
            </a:pPr>
            <a:r>
              <a:rPr lang="en-US" sz="2000" dirty="0" smtClean="0"/>
              <a:t>SSL doesn’t protect resources on the server, </a:t>
            </a:r>
          </a:p>
          <a:p>
            <a:pPr lvl="1" eaLnBrk="1" hangingPunct="1">
              <a:lnSpc>
                <a:spcPct val="80000"/>
              </a:lnSpc>
            </a:pPr>
            <a:r>
              <a:rPr lang="en-US" sz="2000" dirty="0" smtClean="0"/>
              <a:t>It prevents eavesdropping on conversations between Web servers and remote clients</a:t>
            </a:r>
          </a:p>
          <a:p>
            <a:pPr eaLnBrk="1" hangingPunct="1">
              <a:lnSpc>
                <a:spcPct val="80000"/>
              </a:lnSpc>
            </a:pPr>
            <a:r>
              <a:rPr lang="en-US" sz="2000" dirty="0" smtClean="0"/>
              <a:t>IIS creates for every request an access token (</a:t>
            </a:r>
            <a:r>
              <a:rPr lang="en-US" sz="2000" dirty="0" smtClean="0">
                <a:solidFill>
                  <a:srgbClr val="0000FF"/>
                </a:solidFill>
              </a:rPr>
              <a:t>security token</a:t>
            </a:r>
            <a:r>
              <a:rPr lang="en-US" sz="2000" dirty="0" smtClean="0"/>
              <a:t>). </a:t>
            </a:r>
          </a:p>
          <a:p>
            <a:pPr lvl="1" eaLnBrk="1" hangingPunct="1">
              <a:lnSpc>
                <a:spcPct val="80000"/>
              </a:lnSpc>
            </a:pPr>
            <a:r>
              <a:rPr lang="en-US" sz="2000" dirty="0" smtClean="0"/>
              <a:t>The access token enables </a:t>
            </a:r>
            <a:r>
              <a:rPr lang="en-US" sz="2000" dirty="0" err="1" smtClean="0"/>
              <a:t>ASP.Net</a:t>
            </a:r>
            <a:r>
              <a:rPr lang="en-US" sz="2000" dirty="0" smtClean="0"/>
              <a:t> or the Windows/sever or ASP </a:t>
            </a:r>
            <a:r>
              <a:rPr lang="en-US" sz="2000" dirty="0" err="1" smtClean="0"/>
              <a:t>.Net</a:t>
            </a:r>
            <a:r>
              <a:rPr lang="en-US" sz="2000" dirty="0" smtClean="0"/>
              <a:t> Forms to perform ACL (Access Control List) checks on resources targeted by the request. </a:t>
            </a:r>
          </a:p>
          <a:p>
            <a:pPr lvl="1" eaLnBrk="1" hangingPunct="1">
              <a:lnSpc>
                <a:spcPct val="80000"/>
              </a:lnSpc>
            </a:pPr>
            <a:r>
              <a:rPr lang="en-US" sz="2000" dirty="0" smtClean="0">
                <a:solidFill>
                  <a:schemeClr val="folHlink"/>
                </a:solidFill>
              </a:rPr>
              <a:t>Each file can be given an access group (anonymous or with credential)</a:t>
            </a:r>
          </a:p>
          <a:p>
            <a:pPr lvl="1" eaLnBrk="1" hangingPunct="1">
              <a:lnSpc>
                <a:spcPct val="80000"/>
              </a:lnSpc>
            </a:pPr>
            <a:r>
              <a:rPr lang="en-US" sz="2000" dirty="0" smtClean="0"/>
              <a:t>If the request runs as Bob and Bob isn’t allowed to read Staff.aspx, the request will fail when it attempts to read Staff.aspx. </a:t>
            </a:r>
          </a:p>
          <a:p>
            <a:pPr lvl="1" eaLnBrk="1" hangingPunct="1">
              <a:lnSpc>
                <a:spcPct val="80000"/>
              </a:lnSpc>
            </a:pPr>
            <a:r>
              <a:rPr lang="en-US" sz="2000" dirty="0" smtClean="0"/>
              <a:t>IIS makes Bob’s access token available to OS or ASP.NET so that ASP.NET can perform access checks of its own.</a:t>
            </a:r>
          </a:p>
        </p:txBody>
      </p:sp>
    </p:spTree>
    <p:extLst>
      <p:ext uri="{BB962C8B-B14F-4D97-AF65-F5344CB8AC3E}">
        <p14:creationId xmlns:p14="http://schemas.microsoft.com/office/powerpoint/2010/main" val="9091119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1371600" y="61913"/>
            <a:ext cx="7620000" cy="623887"/>
          </a:xfrm>
        </p:spPr>
        <p:txBody>
          <a:bodyPr/>
          <a:lstStyle/>
          <a:p>
            <a:r>
              <a:rPr lang="en-US" sz="2400" smtClean="0"/>
              <a:t>Turn on IIS</a:t>
            </a:r>
          </a:p>
        </p:txBody>
      </p:sp>
      <p:sp>
        <p:nvSpPr>
          <p:cNvPr id="819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459FCFDE-B6D5-439E-80F6-C2FA6FCEBF1B}" type="slidenum">
              <a:rPr lang="en-US" b="0" smtClean="0">
                <a:solidFill>
                  <a:schemeClr val="tx2"/>
                </a:solidFill>
              </a:rPr>
              <a:pPr/>
              <a:t>25</a:t>
            </a:fld>
            <a:endParaRPr lang="en-US" b="0" smtClean="0">
              <a:solidFill>
                <a:schemeClr val="tx2"/>
              </a:solidFill>
            </a:endParaRPr>
          </a:p>
        </p:txBody>
      </p:sp>
      <p:sp>
        <p:nvSpPr>
          <p:cNvPr id="8196" name="Content Placeholder 2"/>
          <p:cNvSpPr>
            <a:spLocks noGrp="1"/>
          </p:cNvSpPr>
          <p:nvPr>
            <p:ph idx="1"/>
          </p:nvPr>
        </p:nvSpPr>
        <p:spPr>
          <a:xfrm>
            <a:off x="228600" y="1828800"/>
            <a:ext cx="5105400" cy="4303713"/>
          </a:xfrm>
        </p:spPr>
        <p:txBody>
          <a:bodyPr/>
          <a:lstStyle/>
          <a:p>
            <a:r>
              <a:rPr lang="en-US" sz="2400" smtClean="0"/>
              <a:t>Turn on your IIS:</a:t>
            </a:r>
            <a:br>
              <a:rPr lang="en-US" sz="2400" smtClean="0"/>
            </a:br>
            <a:r>
              <a:rPr lang="en-US" sz="2400" smtClean="0"/>
              <a:t>Control Panel </a:t>
            </a:r>
            <a:br>
              <a:rPr lang="en-US" sz="2400" smtClean="0"/>
            </a:br>
            <a:r>
              <a:rPr lang="en-US" sz="2400" smtClean="0">
                <a:sym typeface="Wingdings" pitchFamily="2" charset="2"/>
              </a:rPr>
              <a:t> Programs </a:t>
            </a:r>
            <a:br>
              <a:rPr lang="en-US" sz="2400" smtClean="0">
                <a:sym typeface="Wingdings" pitchFamily="2" charset="2"/>
              </a:rPr>
            </a:br>
            <a:r>
              <a:rPr lang="en-US" sz="2400" smtClean="0">
                <a:sym typeface="Wingdings" pitchFamily="2" charset="2"/>
              </a:rPr>
              <a:t> Programs and Features </a:t>
            </a:r>
            <a:br>
              <a:rPr lang="en-US" sz="2400" smtClean="0">
                <a:sym typeface="Wingdings" pitchFamily="2" charset="2"/>
              </a:rPr>
            </a:br>
            <a:r>
              <a:rPr lang="en-US" sz="2400" smtClean="0">
                <a:sym typeface="Wingdings" pitchFamily="2" charset="2"/>
              </a:rPr>
              <a:t> Turn Windows Features on or off</a:t>
            </a:r>
            <a:endParaRPr lang="en-US" sz="2400" smtClean="0"/>
          </a:p>
        </p:txBody>
      </p:sp>
      <p:pic>
        <p:nvPicPr>
          <p:cNvPr id="819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0"/>
            <a:ext cx="3795713" cy="686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814351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1066800" y="76200"/>
            <a:ext cx="8001000" cy="623888"/>
          </a:xfrm>
        </p:spPr>
        <p:txBody>
          <a:bodyPr/>
          <a:lstStyle/>
          <a:p>
            <a:r>
              <a:rPr lang="en-US" sz="2400" smtClean="0"/>
              <a:t>Configure Your IIS Security in Control Panel (Windows 7)</a:t>
            </a:r>
          </a:p>
        </p:txBody>
      </p:sp>
      <p:sp>
        <p:nvSpPr>
          <p:cNvPr id="921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F4269FEE-7EDE-4F25-B2A2-AE891D5A3537}" type="slidenum">
              <a:rPr lang="en-US" b="0" smtClean="0">
                <a:solidFill>
                  <a:schemeClr val="tx2"/>
                </a:solidFill>
              </a:rPr>
              <a:pPr/>
              <a:t>26</a:t>
            </a:fld>
            <a:endParaRPr lang="en-US" b="0" smtClean="0">
              <a:solidFill>
                <a:schemeClr val="tx2"/>
              </a:solidFill>
            </a:endParaRPr>
          </a:p>
        </p:txBody>
      </p:sp>
      <p:pic>
        <p:nvPicPr>
          <p:cNvPr id="144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6875" y="1552575"/>
            <a:ext cx="3590925" cy="461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221" name="Group 7"/>
          <p:cNvGrpSpPr>
            <a:grpSpLocks/>
          </p:cNvGrpSpPr>
          <p:nvPr/>
        </p:nvGrpSpPr>
        <p:grpSpPr bwMode="auto">
          <a:xfrm>
            <a:off x="76200" y="1447800"/>
            <a:ext cx="5124450" cy="4724400"/>
            <a:chOff x="419099" y="1447800"/>
            <a:chExt cx="4152900" cy="3829050"/>
          </a:xfrm>
        </p:grpSpPr>
        <p:pic>
          <p:nvPicPr>
            <p:cNvPr id="92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099" y="1447800"/>
              <a:ext cx="4152900" cy="15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100" y="2990850"/>
              <a:ext cx="283845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 name="Left Arrow 8"/>
          <p:cNvSpPr>
            <a:spLocks noChangeArrowheads="1"/>
          </p:cNvSpPr>
          <p:nvPr/>
        </p:nvSpPr>
        <p:spPr bwMode="auto">
          <a:xfrm>
            <a:off x="3311525" y="4038600"/>
            <a:ext cx="533400" cy="381000"/>
          </a:xfrm>
          <a:prstGeom prst="leftArrow">
            <a:avLst>
              <a:gd name="adj1" fmla="val 50000"/>
              <a:gd name="adj2" fmla="val 49998"/>
            </a:avLst>
          </a:prstGeom>
          <a:solidFill>
            <a:schemeClr val="accent1"/>
          </a:solidFill>
          <a:ln w="9525" algn="ctr">
            <a:solidFill>
              <a:schemeClr val="tx1"/>
            </a:solidFill>
            <a:round/>
            <a:headEnd/>
            <a:tailEnd/>
          </a:ln>
        </p:spPr>
        <p:txBody>
          <a:bodyPr/>
          <a:lstStyle/>
          <a:p>
            <a:endParaRPr lang="en-US"/>
          </a:p>
        </p:txBody>
      </p:sp>
    </p:spTree>
    <p:extLst>
      <p:ext uri="{BB962C8B-B14F-4D97-AF65-F5344CB8AC3E}">
        <p14:creationId xmlns:p14="http://schemas.microsoft.com/office/powerpoint/2010/main" val="1483254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2" presetClass="entr" presetSubtype="8" fill="hold" nodeType="afterEffect">
                                  <p:stCondLst>
                                    <p:cond delay="0"/>
                                  </p:stCondLst>
                                  <p:childTnLst>
                                    <p:set>
                                      <p:cBhvr>
                                        <p:cTn id="11" dur="1" fill="hold">
                                          <p:stCondLst>
                                            <p:cond delay="0"/>
                                          </p:stCondLst>
                                        </p:cTn>
                                        <p:tgtEl>
                                          <p:spTgt spid="144386"/>
                                        </p:tgtEl>
                                        <p:attrNameLst>
                                          <p:attrName>style.visibility</p:attrName>
                                        </p:attrNameLst>
                                      </p:cBhvr>
                                      <p:to>
                                        <p:strVal val="visible"/>
                                      </p:to>
                                    </p:set>
                                    <p:animEffect transition="in" filter="wipe(left)">
                                      <p:cBhvr>
                                        <p:cTn id="12" dur="500"/>
                                        <p:tgtEl>
                                          <p:spTgt spid="1443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ctrTitle"/>
          </p:nvPr>
        </p:nvSpPr>
        <p:spPr>
          <a:xfrm>
            <a:off x="609600" y="762000"/>
            <a:ext cx="8305800" cy="1462088"/>
          </a:xfrm>
        </p:spPr>
        <p:txBody>
          <a:bodyPr/>
          <a:lstStyle/>
          <a:p>
            <a:pPr algn="ctr"/>
            <a:r>
              <a:rPr lang="en-US" dirty="0" smtClean="0"/>
              <a:t>Using Windows Security System</a:t>
            </a:r>
            <a:br>
              <a:rPr lang="en-US" dirty="0" smtClean="0"/>
            </a:br>
            <a:r>
              <a:rPr lang="en-US" dirty="0" smtClean="0"/>
              <a:t>A Case Study</a:t>
            </a:r>
          </a:p>
        </p:txBody>
      </p:sp>
      <p:sp>
        <p:nvSpPr>
          <p:cNvPr id="11267" name="Subtitle 2"/>
          <p:cNvSpPr>
            <a:spLocks noGrp="1"/>
          </p:cNvSpPr>
          <p:nvPr>
            <p:ph type="subTitle" idx="1"/>
          </p:nvPr>
        </p:nvSpPr>
        <p:spPr/>
        <p:txBody>
          <a:bodyPr/>
          <a:lstStyle/>
          <a:p>
            <a:r>
              <a:rPr lang="en-US" smtClean="0"/>
              <a:t>Combining ASP .Net (Web.config), </a:t>
            </a:r>
            <a:br>
              <a:rPr lang="en-US" smtClean="0"/>
            </a:br>
            <a:r>
              <a:rPr lang="en-US" smtClean="0"/>
              <a:t>IIS (as the entry point, always needed), and Windows Security Mechanisms</a:t>
            </a:r>
          </a:p>
        </p:txBody>
      </p:sp>
      <p:sp>
        <p:nvSpPr>
          <p:cNvPr id="11268" name="TextBox 3"/>
          <p:cNvSpPr txBox="1">
            <a:spLocks noChangeArrowheads="1"/>
          </p:cNvSpPr>
          <p:nvPr/>
        </p:nvSpPr>
        <p:spPr bwMode="auto">
          <a:xfrm>
            <a:off x="1160463" y="2362200"/>
            <a:ext cx="77549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sz="1600" b="0"/>
              <a:t>Partly from: Jeff Prosise, Programming Microsoft .Net, Core  Reference, Microsoft Press.</a:t>
            </a:r>
          </a:p>
        </p:txBody>
      </p:sp>
    </p:spTree>
    <p:extLst>
      <p:ext uri="{BB962C8B-B14F-4D97-AF65-F5344CB8AC3E}">
        <p14:creationId xmlns:p14="http://schemas.microsoft.com/office/powerpoint/2010/main" val="35875107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85D7FBDA-E144-4D6F-97EB-4A18B08F626B}" type="slidenum">
              <a:rPr lang="en-US" b="0" smtClean="0">
                <a:solidFill>
                  <a:schemeClr val="tx2"/>
                </a:solidFill>
              </a:rPr>
              <a:pPr/>
              <a:t>28</a:t>
            </a:fld>
            <a:endParaRPr lang="en-US" b="0" smtClean="0">
              <a:solidFill>
                <a:schemeClr val="tx2"/>
              </a:solidFill>
            </a:endParaRPr>
          </a:p>
        </p:txBody>
      </p:sp>
      <p:sp>
        <p:nvSpPr>
          <p:cNvPr id="4099" name="Rectangle 2"/>
          <p:cNvSpPr>
            <a:spLocks noGrp="1" noChangeArrowheads="1"/>
          </p:cNvSpPr>
          <p:nvPr>
            <p:ph type="title"/>
          </p:nvPr>
        </p:nvSpPr>
        <p:spPr/>
        <p:txBody>
          <a:bodyPr/>
          <a:lstStyle/>
          <a:p>
            <a:pPr eaLnBrk="1" hangingPunct="1"/>
            <a:r>
              <a:rPr lang="en-US" sz="3600" dirty="0" smtClean="0"/>
              <a:t>Outline</a:t>
            </a:r>
          </a:p>
        </p:txBody>
      </p:sp>
      <p:sp>
        <p:nvSpPr>
          <p:cNvPr id="4100" name="Rectangle 3"/>
          <p:cNvSpPr>
            <a:spLocks noGrp="1" noChangeArrowheads="1"/>
          </p:cNvSpPr>
          <p:nvPr>
            <p:ph type="body" idx="1"/>
          </p:nvPr>
        </p:nvSpPr>
        <p:spPr>
          <a:xfrm>
            <a:off x="1066800" y="1219200"/>
            <a:ext cx="7848600" cy="5486400"/>
          </a:xfrm>
        </p:spPr>
        <p:txBody>
          <a:bodyPr/>
          <a:lstStyle/>
          <a:p>
            <a:pPr eaLnBrk="1" hangingPunct="1">
              <a:lnSpc>
                <a:spcPct val="110000"/>
              </a:lnSpc>
            </a:pPr>
            <a:r>
              <a:rPr lang="en-US" sz="2400" dirty="0" smtClean="0">
                <a:solidFill>
                  <a:schemeClr val="bg1">
                    <a:lumMod val="50000"/>
                  </a:schemeClr>
                </a:solidFill>
              </a:rPr>
              <a:t>General </a:t>
            </a:r>
            <a:r>
              <a:rPr lang="en-US" sz="2400" dirty="0">
                <a:solidFill>
                  <a:schemeClr val="bg1">
                    <a:lumMod val="50000"/>
                  </a:schemeClr>
                </a:solidFill>
              </a:rPr>
              <a:t>Security </a:t>
            </a:r>
            <a:r>
              <a:rPr lang="en-US" sz="2400" dirty="0" smtClean="0">
                <a:solidFill>
                  <a:schemeClr val="bg1">
                    <a:lumMod val="50000"/>
                  </a:schemeClr>
                </a:solidFill>
              </a:rPr>
              <a:t>&amp; Reliability </a:t>
            </a:r>
            <a:r>
              <a:rPr lang="en-US" sz="2400" dirty="0">
                <a:solidFill>
                  <a:schemeClr val="bg1">
                    <a:lumMod val="50000"/>
                  </a:schemeClr>
                </a:solidFill>
              </a:rPr>
              <a:t>Concepts (Text Section </a:t>
            </a:r>
            <a:r>
              <a:rPr lang="en-US" sz="2400" dirty="0" smtClean="0">
                <a:solidFill>
                  <a:schemeClr val="bg1">
                    <a:lumMod val="50000"/>
                  </a:schemeClr>
                </a:solidFill>
              </a:rPr>
              <a:t>6.1)</a:t>
            </a:r>
            <a:endParaRPr lang="en-US" sz="2400" dirty="0">
              <a:solidFill>
                <a:schemeClr val="bg1">
                  <a:lumMod val="50000"/>
                </a:schemeClr>
              </a:solidFill>
            </a:endParaRPr>
          </a:p>
          <a:p>
            <a:pPr eaLnBrk="1" hangingPunct="1">
              <a:lnSpc>
                <a:spcPct val="110000"/>
              </a:lnSpc>
            </a:pPr>
            <a:r>
              <a:rPr lang="en-US" sz="2400" dirty="0">
                <a:solidFill>
                  <a:schemeClr val="bg1">
                    <a:lumMod val="50000"/>
                  </a:schemeClr>
                </a:solidFill>
              </a:rPr>
              <a:t>IIS </a:t>
            </a:r>
            <a:r>
              <a:rPr lang="en-US" sz="2400" dirty="0" smtClean="0">
                <a:solidFill>
                  <a:schemeClr val="bg1">
                    <a:lumMod val="50000"/>
                  </a:schemeClr>
                </a:solidFill>
              </a:rPr>
              <a:t>Roles and Windows-Based </a:t>
            </a:r>
            <a:r>
              <a:rPr lang="en-US" sz="2400" dirty="0">
                <a:solidFill>
                  <a:schemeClr val="bg1">
                    <a:lumMod val="50000"/>
                  </a:schemeClr>
                </a:solidFill>
              </a:rPr>
              <a:t>Security </a:t>
            </a:r>
            <a:r>
              <a:rPr lang="en-US" sz="2400" dirty="0" smtClean="0">
                <a:solidFill>
                  <a:schemeClr val="bg1">
                    <a:lumMod val="50000"/>
                  </a:schemeClr>
                </a:solidFill>
              </a:rPr>
              <a:t>Mechanism</a:t>
            </a:r>
          </a:p>
          <a:p>
            <a:pPr lvl="1" eaLnBrk="1" hangingPunct="1">
              <a:lnSpc>
                <a:spcPct val="110000"/>
              </a:lnSpc>
            </a:pPr>
            <a:r>
              <a:rPr lang="en-US" sz="2400" dirty="0" smtClean="0">
                <a:solidFill>
                  <a:srgbClr val="0000FF"/>
                </a:solidFill>
              </a:rPr>
              <a:t>Case Study: Windows-Based Security and Deployment</a:t>
            </a:r>
            <a:endParaRPr lang="en-US" sz="2400" dirty="0">
              <a:solidFill>
                <a:srgbClr val="0000FF"/>
              </a:solidFill>
            </a:endParaRPr>
          </a:p>
          <a:p>
            <a:pPr eaLnBrk="1" hangingPunct="1">
              <a:lnSpc>
                <a:spcPct val="110000"/>
              </a:lnSpc>
            </a:pPr>
            <a:r>
              <a:rPr lang="en-US" sz="2400" dirty="0" smtClean="0"/>
              <a:t>Forms-Based Security</a:t>
            </a:r>
            <a:r>
              <a:rPr lang="en-US" sz="2400" dirty="0"/>
              <a:t/>
            </a:r>
            <a:br>
              <a:rPr lang="en-US" sz="2400" dirty="0"/>
            </a:br>
            <a:r>
              <a:rPr lang="en-US" sz="2400" dirty="0"/>
              <a:t>Creating an independent security system for Web access control and </a:t>
            </a:r>
            <a:r>
              <a:rPr lang="en-US" sz="2400" dirty="0" smtClean="0"/>
              <a:t>resource authorization</a:t>
            </a:r>
            <a:br>
              <a:rPr lang="en-US" sz="2400" dirty="0" smtClean="0"/>
            </a:br>
            <a:r>
              <a:rPr lang="en-US" sz="2400" dirty="0"/>
              <a:t>(Text Section 6.2</a:t>
            </a:r>
            <a:r>
              <a:rPr lang="en-US" sz="2400" dirty="0" smtClean="0"/>
              <a:t>)</a:t>
            </a:r>
            <a:endParaRPr lang="en-US" sz="2400" dirty="0"/>
          </a:p>
          <a:p>
            <a:pPr eaLnBrk="1" hangingPunct="1"/>
            <a:r>
              <a:rPr lang="en-US" altLang="zh-CN" sz="2400" dirty="0" smtClean="0">
                <a:ea typeface="SimSun" pitchFamily="2" charset="-122"/>
              </a:rPr>
              <a:t>Secure </a:t>
            </a:r>
            <a:r>
              <a:rPr lang="en-US" altLang="zh-CN" sz="2400" dirty="0">
                <a:ea typeface="SimSun" pitchFamily="2" charset="-122"/>
              </a:rPr>
              <a:t>Socket Layer for Secure HTTP Connection</a:t>
            </a:r>
          </a:p>
          <a:p>
            <a:pPr eaLnBrk="1" hangingPunct="1"/>
            <a:r>
              <a:rPr lang="en-US" sz="2400" dirty="0" smtClean="0"/>
              <a:t>Reliability and Security in </a:t>
            </a:r>
            <a:br>
              <a:rPr lang="en-US" sz="2400" dirty="0" smtClean="0"/>
            </a:br>
            <a:r>
              <a:rPr lang="en-US" sz="2400" dirty="0" smtClean="0"/>
              <a:t>Windows Communication Foundation</a:t>
            </a:r>
          </a:p>
          <a:p>
            <a:pPr eaLnBrk="1" hangingPunct="1"/>
            <a:r>
              <a:rPr lang="en-US" altLang="zh-CN" sz="2400" dirty="0" smtClean="0">
                <a:ea typeface="SimSun" pitchFamily="2" charset="-122"/>
              </a:rPr>
              <a:t>Data Encryption and Decryption</a:t>
            </a:r>
          </a:p>
          <a:p>
            <a:pPr eaLnBrk="1" hangingPunct="1"/>
            <a:endParaRPr lang="en-US" altLang="zh-CN" sz="2400" dirty="0" smtClean="0">
              <a:ea typeface="SimSun" pitchFamily="2" charset="-122"/>
            </a:endParaRPr>
          </a:p>
        </p:txBody>
      </p:sp>
      <p:sp>
        <p:nvSpPr>
          <p:cNvPr id="2" name="Right Arrow 1"/>
          <p:cNvSpPr/>
          <p:nvPr/>
        </p:nvSpPr>
        <p:spPr bwMode="auto">
          <a:xfrm>
            <a:off x="876300" y="2209800"/>
            <a:ext cx="381000" cy="4572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5125982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F5158898-47F7-4F84-AD32-98BCAA31D7AD}" type="slidenum">
              <a:rPr lang="en-US" b="0" smtClean="0">
                <a:solidFill>
                  <a:schemeClr val="tx2"/>
                </a:solidFill>
              </a:rPr>
              <a:pPr/>
              <a:t>29</a:t>
            </a:fld>
            <a:endParaRPr lang="en-US" b="0" smtClean="0">
              <a:solidFill>
                <a:schemeClr val="tx2"/>
              </a:solidFill>
            </a:endParaRPr>
          </a:p>
        </p:txBody>
      </p:sp>
      <p:sp>
        <p:nvSpPr>
          <p:cNvPr id="10243" name="Rectangle 2"/>
          <p:cNvSpPr>
            <a:spLocks noGrp="1" noChangeArrowheads="1"/>
          </p:cNvSpPr>
          <p:nvPr>
            <p:ph type="title"/>
          </p:nvPr>
        </p:nvSpPr>
        <p:spPr>
          <a:xfrm>
            <a:off x="1143000" y="152400"/>
            <a:ext cx="7924800" cy="623888"/>
          </a:xfrm>
        </p:spPr>
        <p:txBody>
          <a:bodyPr/>
          <a:lstStyle/>
          <a:p>
            <a:pPr eaLnBrk="1" hangingPunct="1"/>
            <a:r>
              <a:rPr lang="en-US" sz="2800" dirty="0" smtClean="0"/>
              <a:t>Using Windows Security</a:t>
            </a:r>
          </a:p>
        </p:txBody>
      </p:sp>
      <p:sp>
        <p:nvSpPr>
          <p:cNvPr id="11268" name="Rectangle 3"/>
          <p:cNvSpPr>
            <a:spLocks noGrp="1" noChangeArrowheads="1"/>
          </p:cNvSpPr>
          <p:nvPr>
            <p:ph type="body" idx="1"/>
          </p:nvPr>
        </p:nvSpPr>
        <p:spPr>
          <a:xfrm>
            <a:off x="381000" y="1143000"/>
            <a:ext cx="8269288" cy="5410200"/>
          </a:xfrm>
        </p:spPr>
        <p:txBody>
          <a:bodyPr/>
          <a:lstStyle/>
          <a:p>
            <a:pPr eaLnBrk="1" hangingPunct="1"/>
            <a:r>
              <a:rPr lang="en-US" sz="2400" dirty="0" smtClean="0"/>
              <a:t>Anonymous: No access control</a:t>
            </a:r>
          </a:p>
          <a:p>
            <a:pPr eaLnBrk="1" hangingPunct="1"/>
            <a:r>
              <a:rPr lang="en-US" sz="2400" dirty="0"/>
              <a:t>Windows </a:t>
            </a:r>
            <a:r>
              <a:rPr lang="en-US" sz="2400" dirty="0" smtClean="0"/>
              <a:t>authentication: Use </a:t>
            </a:r>
            <a:r>
              <a:rPr lang="en-US" sz="2400" dirty="0"/>
              <a:t>Windows login credential to authenticate users</a:t>
            </a:r>
          </a:p>
          <a:p>
            <a:pPr lvl="1" eaLnBrk="1" hangingPunct="1"/>
            <a:r>
              <a:rPr lang="en-US" sz="2400" dirty="0" smtClean="0"/>
              <a:t>Basic authentication</a:t>
            </a:r>
          </a:p>
          <a:p>
            <a:pPr lvl="2" eaLnBrk="1" hangingPunct="1"/>
            <a:r>
              <a:rPr lang="en-US" sz="2400" dirty="0" smtClean="0"/>
              <a:t>Use user name and </a:t>
            </a:r>
            <a:br>
              <a:rPr lang="en-US" sz="2400" dirty="0" smtClean="0"/>
            </a:br>
            <a:r>
              <a:rPr lang="en-US" sz="2400" dirty="0" smtClean="0"/>
              <a:t>password to authenticate users</a:t>
            </a:r>
          </a:p>
          <a:p>
            <a:pPr lvl="2" eaLnBrk="1" hangingPunct="1"/>
            <a:r>
              <a:rPr lang="en-US" sz="2400" dirty="0" smtClean="0"/>
              <a:t>Password is sent in clear text</a:t>
            </a:r>
          </a:p>
          <a:p>
            <a:pPr lvl="1" eaLnBrk="1" hangingPunct="1"/>
            <a:r>
              <a:rPr lang="en-US" sz="2400" dirty="0" smtClean="0"/>
              <a:t> Digest authentication</a:t>
            </a:r>
          </a:p>
          <a:p>
            <a:pPr lvl="2" eaLnBrk="1" hangingPunct="1"/>
            <a:r>
              <a:rPr lang="en-US" sz="2400" dirty="0" smtClean="0"/>
              <a:t>Password is sent in </a:t>
            </a:r>
            <a:br>
              <a:rPr lang="en-US" sz="2400" dirty="0" smtClean="0"/>
            </a:br>
            <a:r>
              <a:rPr lang="en-US" sz="2400" dirty="0" smtClean="0"/>
              <a:t>encrypted text</a:t>
            </a:r>
          </a:p>
          <a:p>
            <a:pPr eaLnBrk="1" hangingPunct="1"/>
            <a:r>
              <a:rPr lang="en-US" sz="2400" dirty="0"/>
              <a:t>Windows </a:t>
            </a:r>
            <a:r>
              <a:rPr lang="en-US" sz="2400" dirty="0" smtClean="0"/>
              <a:t>authentication is widely</a:t>
            </a:r>
            <a:br>
              <a:rPr lang="en-US" sz="2400" dirty="0" smtClean="0"/>
            </a:br>
            <a:r>
              <a:rPr lang="en-US" sz="2400" dirty="0"/>
              <a:t>used </a:t>
            </a:r>
            <a:r>
              <a:rPr lang="en-US" sz="2400" dirty="0" smtClean="0"/>
              <a:t>in </a:t>
            </a:r>
            <a:r>
              <a:rPr lang="en-US" sz="2400" dirty="0" smtClean="0">
                <a:solidFill>
                  <a:srgbClr val="0000FF"/>
                </a:solidFill>
              </a:rPr>
              <a:t>corporate network </a:t>
            </a:r>
            <a:r>
              <a:rPr lang="en-US" sz="2400" dirty="0" smtClean="0"/>
              <a:t>or </a:t>
            </a:r>
            <a:br>
              <a:rPr lang="en-US" sz="2400" dirty="0" smtClean="0"/>
            </a:br>
            <a:r>
              <a:rPr lang="en-US" sz="2400" dirty="0" smtClean="0">
                <a:solidFill>
                  <a:srgbClr val="0000FF"/>
                </a:solidFill>
              </a:rPr>
              <a:t>intranet</a:t>
            </a:r>
            <a:r>
              <a:rPr lang="en-US" sz="2400" dirty="0" smtClean="0"/>
              <a:t> access</a:t>
            </a:r>
          </a:p>
        </p:txBody>
      </p:sp>
      <p:pic>
        <p:nvPicPr>
          <p:cNvPr id="1126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3268" y="2209800"/>
            <a:ext cx="3495675" cy="379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943883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8" fill="hold" nodeType="afterEffect">
                                  <p:stCondLst>
                                    <p:cond delay="0"/>
                                  </p:stCondLst>
                                  <p:childTnLst>
                                    <p:set>
                                      <p:cBhvr>
                                        <p:cTn id="6" dur="1" fill="hold">
                                          <p:stCondLst>
                                            <p:cond delay="0"/>
                                          </p:stCondLst>
                                        </p:cTn>
                                        <p:tgtEl>
                                          <p:spTgt spid="11269"/>
                                        </p:tgtEl>
                                        <p:attrNameLst>
                                          <p:attrName>style.visibility</p:attrName>
                                        </p:attrNameLst>
                                      </p:cBhvr>
                                      <p:to>
                                        <p:strVal val="visible"/>
                                      </p:to>
                                    </p:set>
                                    <p:animEffect transition="in" filter="wipe(left)">
                                      <p:cBhvr>
                                        <p:cTn id="7" dur="500"/>
                                        <p:tgtEl>
                                          <p:spTgt spid="112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Group 62"/>
          <p:cNvGrpSpPr>
            <a:grpSpLocks/>
          </p:cNvGrpSpPr>
          <p:nvPr/>
        </p:nvGrpSpPr>
        <p:grpSpPr bwMode="auto">
          <a:xfrm>
            <a:off x="228600" y="1512888"/>
            <a:ext cx="8670925" cy="4967287"/>
            <a:chOff x="396874" y="1665171"/>
            <a:chExt cx="8670925" cy="4966635"/>
          </a:xfrm>
        </p:grpSpPr>
        <p:grpSp>
          <p:nvGrpSpPr>
            <p:cNvPr id="4122" name="Group 61"/>
            <p:cNvGrpSpPr>
              <a:grpSpLocks/>
            </p:cNvGrpSpPr>
            <p:nvPr/>
          </p:nvGrpSpPr>
          <p:grpSpPr bwMode="auto">
            <a:xfrm>
              <a:off x="396874" y="1665171"/>
              <a:ext cx="8670925" cy="4966635"/>
              <a:chOff x="396874" y="1665171"/>
              <a:chExt cx="8670925" cy="4966635"/>
            </a:xfrm>
          </p:grpSpPr>
          <p:sp>
            <p:nvSpPr>
              <p:cNvPr id="32" name="Freeform 31"/>
              <p:cNvSpPr/>
              <p:nvPr/>
            </p:nvSpPr>
            <p:spPr bwMode="auto">
              <a:xfrm>
                <a:off x="5938837" y="1665171"/>
                <a:ext cx="3128962" cy="4966635"/>
              </a:xfrm>
              <a:custGeom>
                <a:avLst/>
                <a:gdLst>
                  <a:gd name="connsiteX0" fmla="*/ 9626 w 2935706"/>
                  <a:gd name="connsiteY0" fmla="*/ 0 h 4966635"/>
                  <a:gd name="connsiteX1" fmla="*/ 2935706 w 2935706"/>
                  <a:gd name="connsiteY1" fmla="*/ 885524 h 4966635"/>
                  <a:gd name="connsiteX2" fmla="*/ 2926080 w 2935706"/>
                  <a:gd name="connsiteY2" fmla="*/ 3638349 h 4966635"/>
                  <a:gd name="connsiteX3" fmla="*/ 0 w 2935706"/>
                  <a:gd name="connsiteY3" fmla="*/ 4966635 h 4966635"/>
                </a:gdLst>
                <a:ahLst/>
                <a:cxnLst>
                  <a:cxn ang="0">
                    <a:pos x="connsiteX0" y="connsiteY0"/>
                  </a:cxn>
                  <a:cxn ang="0">
                    <a:pos x="connsiteX1" y="connsiteY1"/>
                  </a:cxn>
                  <a:cxn ang="0">
                    <a:pos x="connsiteX2" y="connsiteY2"/>
                  </a:cxn>
                  <a:cxn ang="0">
                    <a:pos x="connsiteX3" y="connsiteY3"/>
                  </a:cxn>
                </a:cxnLst>
                <a:rect l="l" t="t" r="r" b="b"/>
                <a:pathLst>
                  <a:path w="2935706" h="4966635">
                    <a:moveTo>
                      <a:pt x="9626" y="0"/>
                    </a:moveTo>
                    <a:lnTo>
                      <a:pt x="2935706" y="885524"/>
                    </a:lnTo>
                    <a:cubicBezTo>
                      <a:pt x="2932497" y="1803132"/>
                      <a:pt x="2929289" y="2720741"/>
                      <a:pt x="2926080" y="3638349"/>
                    </a:cubicBezTo>
                    <a:lnTo>
                      <a:pt x="0" y="4966635"/>
                    </a:lnTo>
                  </a:path>
                </a:pathLst>
              </a:custGeom>
              <a:solidFill>
                <a:schemeClr val="accent1">
                  <a:lumMod val="20000"/>
                  <a:lumOff val="80000"/>
                </a:schemeClr>
              </a:solidFill>
              <a:ln w="76200" cap="flat" cmpd="sng" algn="ctr">
                <a:solidFill>
                  <a:srgbClr val="00B050"/>
                </a:solidFill>
                <a:prstDash val="solid"/>
                <a:round/>
                <a:headEnd type="none" w="med" len="med"/>
                <a:tailEnd type="none" w="med" len="med"/>
              </a:ln>
              <a:effectLst/>
            </p:spPr>
            <p:txBody>
              <a:bodyPr/>
              <a:lstStyle/>
              <a:p>
                <a:pPr>
                  <a:defRPr/>
                </a:pPr>
                <a:endParaRPr lang="en-US">
                  <a:cs typeface="Arial" charset="0"/>
                </a:endParaRPr>
              </a:p>
            </p:txBody>
          </p:sp>
          <p:sp>
            <p:nvSpPr>
              <p:cNvPr id="31" name="Rectangle 30"/>
              <p:cNvSpPr/>
              <p:nvPr/>
            </p:nvSpPr>
            <p:spPr bwMode="auto">
              <a:xfrm>
                <a:off x="396874" y="1665171"/>
                <a:ext cx="5546725" cy="4966635"/>
              </a:xfrm>
              <a:prstGeom prst="rect">
                <a:avLst/>
              </a:prstGeom>
              <a:solidFill>
                <a:schemeClr val="accent1">
                  <a:lumMod val="20000"/>
                  <a:lumOff val="80000"/>
                </a:schemeClr>
              </a:solidFill>
              <a:ln w="76200" cap="flat" cmpd="sng" algn="ctr">
                <a:solidFill>
                  <a:srgbClr val="00B050"/>
                </a:solidFill>
                <a:prstDash val="solid"/>
                <a:round/>
                <a:headEnd type="none" w="med" len="med"/>
                <a:tailEnd type="none" w="med" len="med"/>
              </a:ln>
              <a:effectLst/>
            </p:spPr>
            <p:txBody>
              <a:bodyPr/>
              <a:lstStyle/>
              <a:p>
                <a:pPr>
                  <a:defRPr/>
                </a:pPr>
                <a:endParaRPr lang="en-US">
                  <a:cs typeface="Arial" charset="0"/>
                </a:endParaRPr>
              </a:p>
            </p:txBody>
          </p:sp>
        </p:grpSp>
        <p:cxnSp>
          <p:nvCxnSpPr>
            <p:cNvPr id="4123" name="Straight Connector 33"/>
            <p:cNvCxnSpPr>
              <a:cxnSpLocks noChangeShapeType="1"/>
            </p:cNvCxnSpPr>
            <p:nvPr/>
          </p:nvCxnSpPr>
          <p:spPr bwMode="auto">
            <a:xfrm rot="16200000" flipH="1">
              <a:off x="4128294" y="4101306"/>
              <a:ext cx="4572000" cy="26988"/>
            </a:xfrm>
            <a:prstGeom prst="line">
              <a:avLst/>
            </a:prstGeom>
            <a:noFill/>
            <a:ln w="76200" algn="ctr">
              <a:solidFill>
                <a:srgbClr val="00B050"/>
              </a:solidFill>
              <a:round/>
              <a:headEnd/>
              <a:tailEnd/>
            </a:ln>
            <a:extLst>
              <a:ext uri="{909E8E84-426E-40DD-AFC4-6F175D3DCCD1}">
                <a14:hiddenFill xmlns:a14="http://schemas.microsoft.com/office/drawing/2010/main">
                  <a:noFill/>
                </a14:hiddenFill>
              </a:ext>
            </a:extLst>
          </p:spPr>
        </p:cxnSp>
        <p:cxnSp>
          <p:nvCxnSpPr>
            <p:cNvPr id="4124" name="Straight Connector 41"/>
            <p:cNvCxnSpPr>
              <a:cxnSpLocks noChangeShapeType="1"/>
            </p:cNvCxnSpPr>
            <p:nvPr/>
          </p:nvCxnSpPr>
          <p:spPr bwMode="auto">
            <a:xfrm rot="16200000" flipH="1">
              <a:off x="4693443" y="4069557"/>
              <a:ext cx="4343400" cy="14286"/>
            </a:xfrm>
            <a:prstGeom prst="line">
              <a:avLst/>
            </a:prstGeom>
            <a:noFill/>
            <a:ln w="76200" algn="ctr">
              <a:solidFill>
                <a:srgbClr val="00B050"/>
              </a:solidFill>
              <a:round/>
              <a:headEnd/>
              <a:tailEnd/>
            </a:ln>
            <a:extLst>
              <a:ext uri="{909E8E84-426E-40DD-AFC4-6F175D3DCCD1}">
                <a14:hiddenFill xmlns:a14="http://schemas.microsoft.com/office/drawing/2010/main">
                  <a:noFill/>
                </a14:hiddenFill>
              </a:ext>
            </a:extLst>
          </p:spPr>
        </p:cxnSp>
        <p:cxnSp>
          <p:nvCxnSpPr>
            <p:cNvPr id="4125" name="Straight Connector 42"/>
            <p:cNvCxnSpPr>
              <a:cxnSpLocks noChangeShapeType="1"/>
            </p:cNvCxnSpPr>
            <p:nvPr/>
          </p:nvCxnSpPr>
          <p:spPr bwMode="auto">
            <a:xfrm rot="5400000">
              <a:off x="5336382" y="4039394"/>
              <a:ext cx="3960812" cy="1588"/>
            </a:xfrm>
            <a:prstGeom prst="line">
              <a:avLst/>
            </a:prstGeom>
            <a:noFill/>
            <a:ln w="76200" algn="ctr">
              <a:solidFill>
                <a:srgbClr val="00B050"/>
              </a:solidFill>
              <a:round/>
              <a:headEnd/>
              <a:tailEnd/>
            </a:ln>
            <a:extLst>
              <a:ext uri="{909E8E84-426E-40DD-AFC4-6F175D3DCCD1}">
                <a14:hiddenFill xmlns:a14="http://schemas.microsoft.com/office/drawing/2010/main">
                  <a:noFill/>
                </a14:hiddenFill>
              </a:ext>
            </a:extLst>
          </p:spPr>
        </p:cxnSp>
        <p:cxnSp>
          <p:nvCxnSpPr>
            <p:cNvPr id="4126" name="Straight Connector 43"/>
            <p:cNvCxnSpPr>
              <a:cxnSpLocks noChangeShapeType="1"/>
            </p:cNvCxnSpPr>
            <p:nvPr/>
          </p:nvCxnSpPr>
          <p:spPr bwMode="auto">
            <a:xfrm rot="16200000" flipH="1">
              <a:off x="5930107" y="4025107"/>
              <a:ext cx="3657600" cy="26986"/>
            </a:xfrm>
            <a:prstGeom prst="line">
              <a:avLst/>
            </a:prstGeom>
            <a:noFill/>
            <a:ln w="76200" algn="ctr">
              <a:solidFill>
                <a:srgbClr val="00B050"/>
              </a:solidFill>
              <a:round/>
              <a:headEnd/>
              <a:tailEnd/>
            </a:ln>
            <a:extLst>
              <a:ext uri="{909E8E84-426E-40DD-AFC4-6F175D3DCCD1}">
                <a14:hiddenFill xmlns:a14="http://schemas.microsoft.com/office/drawing/2010/main">
                  <a:noFill/>
                </a14:hiddenFill>
              </a:ext>
            </a:extLst>
          </p:spPr>
        </p:cxnSp>
        <p:cxnSp>
          <p:nvCxnSpPr>
            <p:cNvPr id="4127" name="Straight Connector 44"/>
            <p:cNvCxnSpPr>
              <a:cxnSpLocks noChangeShapeType="1"/>
            </p:cNvCxnSpPr>
            <p:nvPr/>
          </p:nvCxnSpPr>
          <p:spPr bwMode="auto">
            <a:xfrm rot="5400000">
              <a:off x="6477001" y="3962401"/>
              <a:ext cx="3352802" cy="3"/>
            </a:xfrm>
            <a:prstGeom prst="line">
              <a:avLst/>
            </a:prstGeom>
            <a:noFill/>
            <a:ln w="76200" algn="ctr">
              <a:solidFill>
                <a:srgbClr val="00B050"/>
              </a:solidFill>
              <a:round/>
              <a:headEnd/>
              <a:tailEnd/>
            </a:ln>
            <a:extLst>
              <a:ext uri="{909E8E84-426E-40DD-AFC4-6F175D3DCCD1}">
                <a14:hiddenFill xmlns:a14="http://schemas.microsoft.com/office/drawing/2010/main">
                  <a:noFill/>
                </a14:hiddenFill>
              </a:ext>
            </a:extLst>
          </p:spPr>
        </p:cxnSp>
        <p:cxnSp>
          <p:nvCxnSpPr>
            <p:cNvPr id="4128" name="Straight Connector 45"/>
            <p:cNvCxnSpPr>
              <a:cxnSpLocks noChangeShapeType="1"/>
            </p:cNvCxnSpPr>
            <p:nvPr/>
          </p:nvCxnSpPr>
          <p:spPr bwMode="auto">
            <a:xfrm rot="16200000" flipH="1">
              <a:off x="7080250" y="3956050"/>
              <a:ext cx="3048000" cy="12700"/>
            </a:xfrm>
            <a:prstGeom prst="line">
              <a:avLst/>
            </a:prstGeom>
            <a:noFill/>
            <a:ln w="76200" algn="ctr">
              <a:solidFill>
                <a:srgbClr val="00B050"/>
              </a:solidFill>
              <a:round/>
              <a:headEnd/>
              <a:tailEnd/>
            </a:ln>
            <a:extLst>
              <a:ext uri="{909E8E84-426E-40DD-AFC4-6F175D3DCCD1}">
                <a14:hiddenFill xmlns:a14="http://schemas.microsoft.com/office/drawing/2010/main">
                  <a:noFill/>
                </a14:hiddenFill>
              </a:ext>
            </a:extLst>
          </p:spPr>
        </p:cxnSp>
      </p:grpSp>
      <p:sp>
        <p:nvSpPr>
          <p:cNvPr id="409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64B14D40-BED4-4CE4-A490-8D1985DBD7DC}" type="slidenum">
              <a:rPr lang="en-US" b="0" smtClean="0">
                <a:solidFill>
                  <a:schemeClr val="tx2"/>
                </a:solidFill>
              </a:rPr>
              <a:pPr/>
              <a:t>3</a:t>
            </a:fld>
            <a:endParaRPr lang="en-US" b="0" smtClean="0">
              <a:solidFill>
                <a:schemeClr val="tx2"/>
              </a:solidFill>
            </a:endParaRPr>
          </a:p>
        </p:txBody>
      </p:sp>
      <p:sp>
        <p:nvSpPr>
          <p:cNvPr id="4100" name="Rectangle 2"/>
          <p:cNvSpPr>
            <a:spLocks noGrp="1" noChangeArrowheads="1"/>
          </p:cNvSpPr>
          <p:nvPr>
            <p:ph type="title"/>
          </p:nvPr>
        </p:nvSpPr>
        <p:spPr/>
        <p:txBody>
          <a:bodyPr/>
          <a:lstStyle/>
          <a:p>
            <a:pPr eaLnBrk="1" hangingPunct="1"/>
            <a:r>
              <a:rPr lang="en-US" sz="2800" smtClean="0"/>
              <a:t>Organization of SOC-Enabling Technologies</a:t>
            </a:r>
          </a:p>
        </p:txBody>
      </p:sp>
      <p:sp>
        <p:nvSpPr>
          <p:cNvPr id="4101" name="Text Box 38"/>
          <p:cNvSpPr txBox="1">
            <a:spLocks noChangeArrowheads="1"/>
          </p:cNvSpPr>
          <p:nvPr/>
        </p:nvSpPr>
        <p:spPr bwMode="auto">
          <a:xfrm>
            <a:off x="944563" y="65088"/>
            <a:ext cx="18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lgn="ctr"/>
            <a:endParaRPr lang="en-US" sz="2000">
              <a:latin typeface="Arial" charset="0"/>
            </a:endParaRPr>
          </a:p>
        </p:txBody>
      </p:sp>
      <p:sp>
        <p:nvSpPr>
          <p:cNvPr id="478257" name="AutoShape 49"/>
          <p:cNvSpPr>
            <a:spLocks noChangeArrowheads="1"/>
          </p:cNvSpPr>
          <p:nvPr/>
        </p:nvSpPr>
        <p:spPr bwMode="blackWhite">
          <a:xfrm>
            <a:off x="1203325" y="4876800"/>
            <a:ext cx="4572000" cy="762000"/>
          </a:xfrm>
          <a:prstGeom prst="roundRect">
            <a:avLst>
              <a:gd name="adj" fmla="val 9106"/>
            </a:avLst>
          </a:prstGeom>
          <a:gradFill rotWithShape="1">
            <a:gsLst>
              <a:gs pos="0">
                <a:srgbClr val="699D5F"/>
              </a:gs>
              <a:gs pos="100000">
                <a:srgbClr val="31492C"/>
              </a:gs>
            </a:gsLst>
            <a:lin ang="5400000" scaled="1"/>
          </a:gradFill>
          <a:ln w="25400">
            <a:solidFill>
              <a:schemeClr val="tx1"/>
            </a:solidFill>
            <a:round/>
            <a:headEnd/>
            <a:tailEnd/>
          </a:ln>
        </p:spPr>
        <p:txBody>
          <a:bodyPr wrap="none" anchor="ctr"/>
          <a:lstStyle/>
          <a:p>
            <a:pPr algn="ctr"/>
            <a:r>
              <a:rPr lang="en-US" b="0">
                <a:solidFill>
                  <a:schemeClr val="bg1"/>
                </a:solidFill>
                <a:latin typeface="Arial" charset="0"/>
              </a:rPr>
              <a:t>Data and Resource Representation</a:t>
            </a:r>
          </a:p>
        </p:txBody>
      </p:sp>
      <p:sp>
        <p:nvSpPr>
          <p:cNvPr id="478258" name="AutoShape 50"/>
          <p:cNvSpPr>
            <a:spLocks noChangeArrowheads="1"/>
          </p:cNvSpPr>
          <p:nvPr/>
        </p:nvSpPr>
        <p:spPr bwMode="blackWhite">
          <a:xfrm>
            <a:off x="1203325" y="4038600"/>
            <a:ext cx="4572000" cy="762000"/>
          </a:xfrm>
          <a:prstGeom prst="roundRect">
            <a:avLst>
              <a:gd name="adj" fmla="val 9106"/>
            </a:avLst>
          </a:prstGeom>
          <a:gradFill rotWithShape="1">
            <a:gsLst>
              <a:gs pos="0">
                <a:srgbClr val="699D5F"/>
              </a:gs>
              <a:gs pos="100000">
                <a:srgbClr val="31492C"/>
              </a:gs>
            </a:gsLst>
            <a:lin ang="5400000" scaled="1"/>
          </a:gradFill>
          <a:ln w="25400">
            <a:solidFill>
              <a:schemeClr val="tx1"/>
            </a:solidFill>
            <a:round/>
            <a:headEnd/>
            <a:tailEnd/>
          </a:ln>
        </p:spPr>
        <p:txBody>
          <a:bodyPr wrap="none" anchor="ctr"/>
          <a:lstStyle/>
          <a:p>
            <a:pPr algn="ctr"/>
            <a:r>
              <a:rPr lang="en-US" b="0">
                <a:solidFill>
                  <a:schemeClr val="bg1"/>
                </a:solidFill>
                <a:latin typeface="Arial" charset="0"/>
              </a:rPr>
              <a:t>Service Implementation and</a:t>
            </a:r>
          </a:p>
          <a:p>
            <a:pPr algn="ctr"/>
            <a:r>
              <a:rPr lang="en-US" b="0">
                <a:solidFill>
                  <a:schemeClr val="bg1"/>
                </a:solidFill>
                <a:latin typeface="Arial" charset="0"/>
              </a:rPr>
              <a:t>Development Platforms</a:t>
            </a:r>
          </a:p>
        </p:txBody>
      </p:sp>
      <p:sp>
        <p:nvSpPr>
          <p:cNvPr id="478259" name="AutoShape 51"/>
          <p:cNvSpPr>
            <a:spLocks noChangeArrowheads="1"/>
          </p:cNvSpPr>
          <p:nvPr/>
        </p:nvSpPr>
        <p:spPr bwMode="blackWhite">
          <a:xfrm>
            <a:off x="2193925" y="3200400"/>
            <a:ext cx="1714500" cy="762000"/>
          </a:xfrm>
          <a:prstGeom prst="roundRect">
            <a:avLst>
              <a:gd name="adj" fmla="val 9106"/>
            </a:avLst>
          </a:prstGeom>
          <a:gradFill rotWithShape="1">
            <a:gsLst>
              <a:gs pos="0">
                <a:srgbClr val="699D5F"/>
              </a:gs>
              <a:gs pos="100000">
                <a:srgbClr val="31492C"/>
              </a:gs>
            </a:gsLst>
            <a:lin ang="5400000" scaled="1"/>
          </a:gradFill>
          <a:ln w="25400">
            <a:solidFill>
              <a:schemeClr val="tx1"/>
            </a:solidFill>
            <a:round/>
            <a:headEnd/>
            <a:tailEnd/>
          </a:ln>
        </p:spPr>
        <p:txBody>
          <a:bodyPr wrap="none" anchor="ctr"/>
          <a:lstStyle/>
          <a:p>
            <a:pPr algn="ctr"/>
            <a:r>
              <a:rPr lang="en-US" b="0">
                <a:solidFill>
                  <a:schemeClr val="bg1"/>
                </a:solidFill>
                <a:latin typeface="Arial" charset="0"/>
              </a:rPr>
              <a:t>Service</a:t>
            </a:r>
          </a:p>
          <a:p>
            <a:pPr algn="ctr"/>
            <a:r>
              <a:rPr lang="en-US" b="0">
                <a:solidFill>
                  <a:schemeClr val="bg1"/>
                </a:solidFill>
                <a:latin typeface="Arial" charset="0"/>
              </a:rPr>
              <a:t>Protocols</a:t>
            </a:r>
          </a:p>
        </p:txBody>
      </p:sp>
      <p:sp>
        <p:nvSpPr>
          <p:cNvPr id="478260" name="AutoShape 52"/>
          <p:cNvSpPr>
            <a:spLocks noChangeArrowheads="1"/>
          </p:cNvSpPr>
          <p:nvPr/>
        </p:nvSpPr>
        <p:spPr bwMode="blackWhite">
          <a:xfrm>
            <a:off x="2193925" y="2362200"/>
            <a:ext cx="1714500" cy="762000"/>
          </a:xfrm>
          <a:prstGeom prst="roundRect">
            <a:avLst>
              <a:gd name="adj" fmla="val 9106"/>
            </a:avLst>
          </a:prstGeom>
          <a:gradFill rotWithShape="1">
            <a:gsLst>
              <a:gs pos="0">
                <a:srgbClr val="699D5F"/>
              </a:gs>
              <a:gs pos="100000">
                <a:srgbClr val="31492C"/>
              </a:gs>
            </a:gsLst>
            <a:lin ang="5400000" scaled="1"/>
          </a:gradFill>
          <a:ln w="25400">
            <a:solidFill>
              <a:schemeClr val="tx1"/>
            </a:solidFill>
            <a:round/>
            <a:headEnd/>
            <a:tailEnd/>
          </a:ln>
        </p:spPr>
        <p:txBody>
          <a:bodyPr wrap="none" anchor="ctr"/>
          <a:lstStyle/>
          <a:p>
            <a:pPr algn="ctr"/>
            <a:r>
              <a:rPr lang="en-US" b="0">
                <a:solidFill>
                  <a:schemeClr val="bg1"/>
                </a:solidFill>
                <a:latin typeface="Arial" charset="0"/>
              </a:rPr>
              <a:t>Service</a:t>
            </a:r>
          </a:p>
          <a:p>
            <a:pPr algn="ctr"/>
            <a:r>
              <a:rPr lang="en-US" b="0">
                <a:solidFill>
                  <a:schemeClr val="bg1"/>
                </a:solidFill>
                <a:latin typeface="Arial" charset="0"/>
              </a:rPr>
              <a:t>Description</a:t>
            </a:r>
          </a:p>
        </p:txBody>
      </p:sp>
      <p:sp>
        <p:nvSpPr>
          <p:cNvPr id="478261" name="AutoShape 53"/>
          <p:cNvSpPr>
            <a:spLocks noChangeArrowheads="1"/>
          </p:cNvSpPr>
          <p:nvPr/>
        </p:nvSpPr>
        <p:spPr bwMode="blackWhite">
          <a:xfrm>
            <a:off x="1203325" y="5715000"/>
            <a:ext cx="4572000" cy="762000"/>
          </a:xfrm>
          <a:prstGeom prst="roundRect">
            <a:avLst>
              <a:gd name="adj" fmla="val 9106"/>
            </a:avLst>
          </a:prstGeom>
          <a:gradFill rotWithShape="1">
            <a:gsLst>
              <a:gs pos="0">
                <a:srgbClr val="699D5F"/>
              </a:gs>
              <a:gs pos="100000">
                <a:srgbClr val="31492C"/>
              </a:gs>
            </a:gsLst>
            <a:lin ang="5400000" scaled="1"/>
          </a:gradFill>
          <a:ln w="25400">
            <a:solidFill>
              <a:schemeClr val="tx1"/>
            </a:solidFill>
            <a:round/>
            <a:headEnd/>
            <a:tailEnd/>
          </a:ln>
        </p:spPr>
        <p:txBody>
          <a:bodyPr wrap="none" anchor="ctr"/>
          <a:lstStyle/>
          <a:p>
            <a:pPr algn="ctr"/>
            <a:r>
              <a:rPr lang="en-US" b="0">
                <a:solidFill>
                  <a:schemeClr val="bg1"/>
                </a:solidFill>
                <a:latin typeface="Arial" charset="0"/>
              </a:rPr>
              <a:t>Infrastructure</a:t>
            </a:r>
          </a:p>
          <a:p>
            <a:pPr algn="ctr"/>
            <a:r>
              <a:rPr lang="en-US" b="0">
                <a:solidFill>
                  <a:schemeClr val="bg1"/>
                </a:solidFill>
                <a:latin typeface="Arial" charset="0"/>
              </a:rPr>
              <a:t>Computing and Communication Resources</a:t>
            </a:r>
          </a:p>
        </p:txBody>
      </p:sp>
      <p:sp>
        <p:nvSpPr>
          <p:cNvPr id="478262" name="AutoShape 54"/>
          <p:cNvSpPr>
            <a:spLocks noChangeArrowheads="1"/>
          </p:cNvSpPr>
          <p:nvPr/>
        </p:nvSpPr>
        <p:spPr bwMode="blackWhite">
          <a:xfrm>
            <a:off x="2193925" y="1524000"/>
            <a:ext cx="3581400" cy="762000"/>
          </a:xfrm>
          <a:prstGeom prst="roundRect">
            <a:avLst>
              <a:gd name="adj" fmla="val 9106"/>
            </a:avLst>
          </a:prstGeom>
          <a:gradFill rotWithShape="1">
            <a:gsLst>
              <a:gs pos="0">
                <a:srgbClr val="699D5F"/>
              </a:gs>
              <a:gs pos="100000">
                <a:srgbClr val="31492C"/>
              </a:gs>
            </a:gsLst>
            <a:lin ang="5400000" scaled="1"/>
          </a:gradFill>
          <a:ln w="25400">
            <a:solidFill>
              <a:schemeClr val="tx1"/>
            </a:solidFill>
            <a:round/>
            <a:headEnd/>
            <a:tailEnd/>
          </a:ln>
        </p:spPr>
        <p:txBody>
          <a:bodyPr wrap="none" anchor="ctr"/>
          <a:lstStyle/>
          <a:p>
            <a:pPr algn="ctr"/>
            <a:r>
              <a:rPr lang="en-US" b="0">
                <a:solidFill>
                  <a:schemeClr val="bg1"/>
                </a:solidFill>
                <a:latin typeface="Arial" charset="0"/>
              </a:rPr>
              <a:t>Workflow and Composition</a:t>
            </a:r>
          </a:p>
        </p:txBody>
      </p:sp>
      <p:sp>
        <p:nvSpPr>
          <p:cNvPr id="478279" name="AutoShape 71"/>
          <p:cNvSpPr>
            <a:spLocks noChangeArrowheads="1"/>
          </p:cNvSpPr>
          <p:nvPr/>
        </p:nvSpPr>
        <p:spPr bwMode="blackWhite">
          <a:xfrm rot="16200000">
            <a:off x="-1798637" y="3551237"/>
            <a:ext cx="4953000" cy="898525"/>
          </a:xfrm>
          <a:prstGeom prst="roundRect">
            <a:avLst>
              <a:gd name="adj" fmla="val 9106"/>
            </a:avLst>
          </a:prstGeom>
          <a:gradFill rotWithShape="1">
            <a:gsLst>
              <a:gs pos="0">
                <a:schemeClr val="accent1"/>
              </a:gs>
              <a:gs pos="100000">
                <a:schemeClr val="accent1">
                  <a:gamma/>
                  <a:shade val="46275"/>
                  <a:invGamma/>
                </a:schemeClr>
              </a:gs>
            </a:gsLst>
            <a:lin ang="5400000" scaled="1"/>
          </a:gradFill>
          <a:ln w="25400">
            <a:solidFill>
              <a:schemeClr val="tx1"/>
            </a:solidFill>
            <a:round/>
            <a:headEnd/>
            <a:tailEnd/>
          </a:ln>
          <a:effectLst/>
        </p:spPr>
        <p:txBody>
          <a:bodyPr wrap="none" anchor="ctr"/>
          <a:lstStyle/>
          <a:p>
            <a:pPr algn="ctr">
              <a:defRPr/>
            </a:pPr>
            <a:r>
              <a:rPr lang="en-US" b="0" dirty="0">
                <a:solidFill>
                  <a:schemeClr val="bg1"/>
                </a:solidFill>
                <a:latin typeface="Arial" pitchFamily="34" charset="0"/>
              </a:rPr>
              <a:t>Cloud Computing</a:t>
            </a:r>
          </a:p>
        </p:txBody>
      </p:sp>
      <p:sp>
        <p:nvSpPr>
          <p:cNvPr id="478280" name="Text Box 72"/>
          <p:cNvSpPr txBox="1">
            <a:spLocks noChangeArrowheads="1"/>
          </p:cNvSpPr>
          <p:nvPr/>
        </p:nvSpPr>
        <p:spPr bwMode="auto">
          <a:xfrm rot="-5400000">
            <a:off x="5499894" y="3948907"/>
            <a:ext cx="946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lgn="ctr"/>
            <a:r>
              <a:rPr lang="en-US" b="0"/>
              <a:t>Security</a:t>
            </a:r>
          </a:p>
        </p:txBody>
      </p:sp>
      <p:sp>
        <p:nvSpPr>
          <p:cNvPr id="478281" name="Text Box 73"/>
          <p:cNvSpPr txBox="1">
            <a:spLocks noChangeArrowheads="1"/>
          </p:cNvSpPr>
          <p:nvPr/>
        </p:nvSpPr>
        <p:spPr bwMode="auto">
          <a:xfrm rot="-5400000">
            <a:off x="5506244" y="3864769"/>
            <a:ext cx="2762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lgn="ctr"/>
            <a:r>
              <a:rPr lang="en-US" b="0"/>
              <a:t>Coordination &amp; Transaction</a:t>
            </a:r>
          </a:p>
        </p:txBody>
      </p:sp>
      <p:sp>
        <p:nvSpPr>
          <p:cNvPr id="478282" name="Text Box 74"/>
          <p:cNvSpPr txBox="1">
            <a:spLocks noChangeArrowheads="1"/>
          </p:cNvSpPr>
          <p:nvPr/>
        </p:nvSpPr>
        <p:spPr bwMode="auto">
          <a:xfrm rot="-5400000">
            <a:off x="5917407" y="3904456"/>
            <a:ext cx="1149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lgn="ctr"/>
            <a:r>
              <a:rPr lang="en-US" b="0"/>
              <a:t>Reliability</a:t>
            </a:r>
          </a:p>
        </p:txBody>
      </p:sp>
      <p:sp>
        <p:nvSpPr>
          <p:cNvPr id="478283" name="Text Box 75"/>
          <p:cNvSpPr txBox="1">
            <a:spLocks noChangeArrowheads="1"/>
          </p:cNvSpPr>
          <p:nvPr/>
        </p:nvSpPr>
        <p:spPr bwMode="auto">
          <a:xfrm rot="-5400000">
            <a:off x="6276182" y="3882231"/>
            <a:ext cx="2082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lgn="ctr"/>
            <a:r>
              <a:rPr lang="en-US" b="0"/>
              <a:t>Message Correlation</a:t>
            </a:r>
          </a:p>
        </p:txBody>
      </p:sp>
      <p:sp>
        <p:nvSpPr>
          <p:cNvPr id="478284" name="Text Box 76"/>
          <p:cNvSpPr txBox="1">
            <a:spLocks noChangeArrowheads="1"/>
          </p:cNvSpPr>
          <p:nvPr/>
        </p:nvSpPr>
        <p:spPr bwMode="auto">
          <a:xfrm rot="-5400000">
            <a:off x="7106444" y="3860007"/>
            <a:ext cx="1390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lgn="ctr"/>
            <a:r>
              <a:rPr lang="en-US" b="0"/>
              <a:t>Introspection</a:t>
            </a:r>
          </a:p>
        </p:txBody>
      </p:sp>
      <p:sp>
        <p:nvSpPr>
          <p:cNvPr id="478285" name="Text Box 77"/>
          <p:cNvSpPr txBox="1">
            <a:spLocks noChangeArrowheads="1"/>
          </p:cNvSpPr>
          <p:nvPr/>
        </p:nvSpPr>
        <p:spPr bwMode="auto">
          <a:xfrm rot="-5400000">
            <a:off x="7319169" y="3837782"/>
            <a:ext cx="1727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lgn="ctr"/>
            <a:r>
              <a:rPr lang="en-US" b="0"/>
              <a:t>Policy Exchange</a:t>
            </a:r>
          </a:p>
        </p:txBody>
      </p:sp>
      <p:sp>
        <p:nvSpPr>
          <p:cNvPr id="478286" name="Text Box 78"/>
          <p:cNvSpPr txBox="1">
            <a:spLocks noChangeArrowheads="1"/>
          </p:cNvSpPr>
          <p:nvPr/>
        </p:nvSpPr>
        <p:spPr bwMode="auto">
          <a:xfrm rot="-5400000">
            <a:off x="7950994" y="3815557"/>
            <a:ext cx="1377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lgn="ctr"/>
            <a:r>
              <a:rPr lang="en-US" b="0"/>
              <a:t>Management</a:t>
            </a:r>
          </a:p>
        </p:txBody>
      </p:sp>
      <p:sp>
        <p:nvSpPr>
          <p:cNvPr id="5146" name="Text Box 79"/>
          <p:cNvSpPr txBox="1">
            <a:spLocks noChangeArrowheads="1"/>
          </p:cNvSpPr>
          <p:nvPr/>
        </p:nvSpPr>
        <p:spPr bwMode="auto">
          <a:xfrm rot="960000">
            <a:off x="6702425" y="1589088"/>
            <a:ext cx="18780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a:t>Quality of Service</a:t>
            </a:r>
          </a:p>
        </p:txBody>
      </p:sp>
      <p:sp>
        <p:nvSpPr>
          <p:cNvPr id="4117" name="Text Box 80"/>
          <p:cNvSpPr txBox="1">
            <a:spLocks noChangeArrowheads="1"/>
          </p:cNvSpPr>
          <p:nvPr/>
        </p:nvSpPr>
        <p:spPr bwMode="auto">
          <a:xfrm>
            <a:off x="1203325" y="1143000"/>
            <a:ext cx="4035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a:t>Technologies supporting the functionality</a:t>
            </a:r>
          </a:p>
        </p:txBody>
      </p:sp>
      <p:sp>
        <p:nvSpPr>
          <p:cNvPr id="478290" name="AutoShape 82"/>
          <p:cNvSpPr>
            <a:spLocks noChangeArrowheads="1"/>
          </p:cNvSpPr>
          <p:nvPr/>
        </p:nvSpPr>
        <p:spPr bwMode="blackWhite">
          <a:xfrm>
            <a:off x="3984625" y="2362200"/>
            <a:ext cx="1790700" cy="762000"/>
          </a:xfrm>
          <a:prstGeom prst="roundRect">
            <a:avLst>
              <a:gd name="adj" fmla="val 9106"/>
            </a:avLst>
          </a:prstGeom>
          <a:gradFill rotWithShape="1">
            <a:gsLst>
              <a:gs pos="0">
                <a:srgbClr val="699D5F"/>
              </a:gs>
              <a:gs pos="100000">
                <a:srgbClr val="31492C"/>
              </a:gs>
            </a:gsLst>
            <a:lin ang="5400000" scaled="1"/>
          </a:gradFill>
          <a:ln w="25400">
            <a:solidFill>
              <a:schemeClr val="tx1"/>
            </a:solidFill>
            <a:round/>
            <a:headEnd/>
            <a:tailEnd/>
          </a:ln>
        </p:spPr>
        <p:txBody>
          <a:bodyPr wrap="none" anchor="ctr"/>
          <a:lstStyle/>
          <a:p>
            <a:pPr algn="ctr"/>
            <a:r>
              <a:rPr lang="en-US" b="0" dirty="0">
                <a:solidFill>
                  <a:schemeClr val="bg1"/>
                </a:solidFill>
                <a:latin typeface="Arial" charset="0"/>
              </a:rPr>
              <a:t>Data/Knowledge</a:t>
            </a:r>
          </a:p>
          <a:p>
            <a:pPr algn="ctr"/>
            <a:r>
              <a:rPr lang="en-US" b="0" dirty="0">
                <a:solidFill>
                  <a:schemeClr val="bg1"/>
                </a:solidFill>
                <a:latin typeface="Arial" charset="0"/>
              </a:rPr>
              <a:t>Description</a:t>
            </a:r>
          </a:p>
        </p:txBody>
      </p:sp>
      <p:sp>
        <p:nvSpPr>
          <p:cNvPr id="478292" name="AutoShape 84"/>
          <p:cNvSpPr>
            <a:spLocks noChangeArrowheads="1"/>
          </p:cNvSpPr>
          <p:nvPr/>
        </p:nvSpPr>
        <p:spPr bwMode="blackWhite">
          <a:xfrm>
            <a:off x="3984625" y="3200400"/>
            <a:ext cx="1790700" cy="762000"/>
          </a:xfrm>
          <a:prstGeom prst="roundRect">
            <a:avLst>
              <a:gd name="adj" fmla="val 9106"/>
            </a:avLst>
          </a:prstGeom>
          <a:gradFill rotWithShape="1">
            <a:gsLst>
              <a:gs pos="0">
                <a:srgbClr val="699D5F"/>
              </a:gs>
              <a:gs pos="100000">
                <a:srgbClr val="31492C"/>
              </a:gs>
            </a:gsLst>
            <a:lin ang="5400000" scaled="1"/>
          </a:gradFill>
          <a:ln w="25400">
            <a:solidFill>
              <a:schemeClr val="tx1"/>
            </a:solidFill>
            <a:round/>
            <a:headEnd/>
            <a:tailEnd/>
          </a:ln>
        </p:spPr>
        <p:txBody>
          <a:bodyPr wrap="none" anchor="ctr"/>
          <a:lstStyle/>
          <a:p>
            <a:pPr algn="ctr"/>
            <a:r>
              <a:rPr lang="en-US" b="0" dirty="0" smtClean="0">
                <a:solidFill>
                  <a:schemeClr val="bg1"/>
                </a:solidFill>
                <a:latin typeface="Arial" charset="0"/>
              </a:rPr>
              <a:t>Data/Knowledge </a:t>
            </a:r>
            <a:endParaRPr lang="en-US" b="0" dirty="0">
              <a:solidFill>
                <a:schemeClr val="bg1"/>
              </a:solidFill>
              <a:latin typeface="Arial" charset="0"/>
            </a:endParaRPr>
          </a:p>
          <a:p>
            <a:pPr algn="ctr"/>
            <a:r>
              <a:rPr lang="en-US" b="0" dirty="0">
                <a:solidFill>
                  <a:schemeClr val="bg1"/>
                </a:solidFill>
                <a:latin typeface="Arial" charset="0"/>
              </a:rPr>
              <a:t>Organization</a:t>
            </a:r>
          </a:p>
        </p:txBody>
      </p:sp>
      <p:sp>
        <p:nvSpPr>
          <p:cNvPr id="478293" name="Text Box 85"/>
          <p:cNvSpPr txBox="1">
            <a:spLocks noChangeArrowheads="1"/>
          </p:cNvSpPr>
          <p:nvPr/>
        </p:nvSpPr>
        <p:spPr bwMode="auto">
          <a:xfrm rot="-1380000">
            <a:off x="6357938" y="5807075"/>
            <a:ext cx="24923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a:t>Dependability of Service</a:t>
            </a:r>
          </a:p>
        </p:txBody>
      </p:sp>
      <p:sp>
        <p:nvSpPr>
          <p:cNvPr id="35" name="AutoShape 51"/>
          <p:cNvSpPr>
            <a:spLocks noChangeArrowheads="1"/>
          </p:cNvSpPr>
          <p:nvPr/>
        </p:nvSpPr>
        <p:spPr bwMode="blackWhite">
          <a:xfrm rot="-5400000">
            <a:off x="433388" y="2293937"/>
            <a:ext cx="2438400" cy="898525"/>
          </a:xfrm>
          <a:prstGeom prst="roundRect">
            <a:avLst>
              <a:gd name="adj" fmla="val 9106"/>
            </a:avLst>
          </a:prstGeom>
          <a:gradFill rotWithShape="1">
            <a:gsLst>
              <a:gs pos="0">
                <a:srgbClr val="699D5F"/>
              </a:gs>
              <a:gs pos="100000">
                <a:srgbClr val="31492C"/>
              </a:gs>
            </a:gsLst>
            <a:lin ang="5400000" scaled="1"/>
          </a:gradFill>
          <a:ln w="25400">
            <a:solidFill>
              <a:schemeClr val="tx1"/>
            </a:solidFill>
            <a:round/>
            <a:headEnd/>
            <a:tailEnd/>
          </a:ln>
        </p:spPr>
        <p:txBody>
          <a:bodyPr wrap="none" anchor="ctr"/>
          <a:lstStyle/>
          <a:p>
            <a:pPr algn="ctr"/>
            <a:r>
              <a:rPr lang="en-US" b="0">
                <a:solidFill>
                  <a:schemeClr val="bg1"/>
                </a:solidFill>
                <a:latin typeface="Arial" charset="0"/>
              </a:rPr>
              <a:t>Service Broker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78261"/>
                                        </p:tgtEl>
                                        <p:attrNameLst>
                                          <p:attrName>style.visibility</p:attrName>
                                        </p:attrNameLst>
                                      </p:cBhvr>
                                      <p:to>
                                        <p:strVal val="visible"/>
                                      </p:to>
                                    </p:set>
                                    <p:animEffect transition="in" filter="wipe(down)">
                                      <p:cBhvr>
                                        <p:cTn id="7" dur="500"/>
                                        <p:tgtEl>
                                          <p:spTgt spid="478261"/>
                                        </p:tgtEl>
                                      </p:cBhvr>
                                    </p:animEffect>
                                  </p:childTnLst>
                                </p:cTn>
                              </p:par>
                            </p:childTnLst>
                          </p:cTn>
                        </p:par>
                        <p:par>
                          <p:cTn id="8" fill="hold" nodeType="afterGroup">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478257"/>
                                        </p:tgtEl>
                                        <p:attrNameLst>
                                          <p:attrName>style.visibility</p:attrName>
                                        </p:attrNameLst>
                                      </p:cBhvr>
                                      <p:to>
                                        <p:strVal val="visible"/>
                                      </p:to>
                                    </p:set>
                                    <p:animEffect transition="in" filter="wipe(down)">
                                      <p:cBhvr>
                                        <p:cTn id="11" dur="500"/>
                                        <p:tgtEl>
                                          <p:spTgt spid="478257"/>
                                        </p:tgtEl>
                                      </p:cBhvr>
                                    </p:animEffect>
                                  </p:childTnLst>
                                </p:cTn>
                              </p:par>
                            </p:childTnLst>
                          </p:cTn>
                        </p:par>
                        <p:par>
                          <p:cTn id="12" fill="hold" nodeType="afterGroup">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478258"/>
                                        </p:tgtEl>
                                        <p:attrNameLst>
                                          <p:attrName>style.visibility</p:attrName>
                                        </p:attrNameLst>
                                      </p:cBhvr>
                                      <p:to>
                                        <p:strVal val="visible"/>
                                      </p:to>
                                    </p:set>
                                    <p:animEffect transition="in" filter="wipe(down)">
                                      <p:cBhvr>
                                        <p:cTn id="15" dur="500"/>
                                        <p:tgtEl>
                                          <p:spTgt spid="478258"/>
                                        </p:tgtEl>
                                      </p:cBhvr>
                                    </p:animEffect>
                                  </p:childTnLst>
                                </p:cTn>
                              </p:par>
                            </p:childTnLst>
                          </p:cTn>
                        </p:par>
                        <p:par>
                          <p:cTn id="16" fill="hold" nodeType="afterGroup">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478259"/>
                                        </p:tgtEl>
                                        <p:attrNameLst>
                                          <p:attrName>style.visibility</p:attrName>
                                        </p:attrNameLst>
                                      </p:cBhvr>
                                      <p:to>
                                        <p:strVal val="visible"/>
                                      </p:to>
                                    </p:set>
                                    <p:animEffect transition="in" filter="wipe(down)">
                                      <p:cBhvr>
                                        <p:cTn id="19" dur="500"/>
                                        <p:tgtEl>
                                          <p:spTgt spid="478259"/>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478292"/>
                                        </p:tgtEl>
                                        <p:attrNameLst>
                                          <p:attrName>style.visibility</p:attrName>
                                        </p:attrNameLst>
                                      </p:cBhvr>
                                      <p:to>
                                        <p:strVal val="visible"/>
                                      </p:to>
                                    </p:set>
                                    <p:animEffect transition="in" filter="wipe(down)">
                                      <p:cBhvr>
                                        <p:cTn id="22" dur="500"/>
                                        <p:tgtEl>
                                          <p:spTgt spid="478292"/>
                                        </p:tgtEl>
                                      </p:cBhvr>
                                    </p:animEffect>
                                  </p:childTnLst>
                                </p:cTn>
                              </p:par>
                            </p:childTnLst>
                          </p:cTn>
                        </p:par>
                        <p:par>
                          <p:cTn id="23" fill="hold" nodeType="afterGroup">
                            <p:stCondLst>
                              <p:cond delay="2000"/>
                            </p:stCondLst>
                            <p:childTnLst>
                              <p:par>
                                <p:cTn id="24" presetID="22" presetClass="entr" presetSubtype="4" fill="hold" grpId="0" nodeType="afterEffect">
                                  <p:stCondLst>
                                    <p:cond delay="0"/>
                                  </p:stCondLst>
                                  <p:childTnLst>
                                    <p:set>
                                      <p:cBhvr>
                                        <p:cTn id="25" dur="1" fill="hold">
                                          <p:stCondLst>
                                            <p:cond delay="0"/>
                                          </p:stCondLst>
                                        </p:cTn>
                                        <p:tgtEl>
                                          <p:spTgt spid="478260"/>
                                        </p:tgtEl>
                                        <p:attrNameLst>
                                          <p:attrName>style.visibility</p:attrName>
                                        </p:attrNameLst>
                                      </p:cBhvr>
                                      <p:to>
                                        <p:strVal val="visible"/>
                                      </p:to>
                                    </p:set>
                                    <p:animEffect transition="in" filter="wipe(down)">
                                      <p:cBhvr>
                                        <p:cTn id="26" dur="500"/>
                                        <p:tgtEl>
                                          <p:spTgt spid="478260"/>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478290"/>
                                        </p:tgtEl>
                                        <p:attrNameLst>
                                          <p:attrName>style.visibility</p:attrName>
                                        </p:attrNameLst>
                                      </p:cBhvr>
                                      <p:to>
                                        <p:strVal val="visible"/>
                                      </p:to>
                                    </p:set>
                                    <p:animEffect transition="in" filter="wipe(down)">
                                      <p:cBhvr>
                                        <p:cTn id="29" dur="500"/>
                                        <p:tgtEl>
                                          <p:spTgt spid="478290"/>
                                        </p:tgtEl>
                                      </p:cBhvr>
                                    </p:animEffect>
                                  </p:childTnLst>
                                </p:cTn>
                              </p:par>
                            </p:childTnLst>
                          </p:cTn>
                        </p:par>
                        <p:par>
                          <p:cTn id="30" fill="hold" nodeType="afterGroup">
                            <p:stCondLst>
                              <p:cond delay="2500"/>
                            </p:stCondLst>
                            <p:childTnLst>
                              <p:par>
                                <p:cTn id="31" presetID="22" presetClass="entr" presetSubtype="4" fill="hold" grpId="0" nodeType="afterEffect">
                                  <p:stCondLst>
                                    <p:cond delay="0"/>
                                  </p:stCondLst>
                                  <p:childTnLst>
                                    <p:set>
                                      <p:cBhvr>
                                        <p:cTn id="32" dur="1" fill="hold">
                                          <p:stCondLst>
                                            <p:cond delay="0"/>
                                          </p:stCondLst>
                                        </p:cTn>
                                        <p:tgtEl>
                                          <p:spTgt spid="478262"/>
                                        </p:tgtEl>
                                        <p:attrNameLst>
                                          <p:attrName>style.visibility</p:attrName>
                                        </p:attrNameLst>
                                      </p:cBhvr>
                                      <p:to>
                                        <p:strVal val="visible"/>
                                      </p:to>
                                    </p:set>
                                    <p:animEffect transition="in" filter="wipe(down)">
                                      <p:cBhvr>
                                        <p:cTn id="33" dur="500"/>
                                        <p:tgtEl>
                                          <p:spTgt spid="478262"/>
                                        </p:tgtEl>
                                      </p:cBhvr>
                                    </p:animEffect>
                                  </p:childTnLst>
                                </p:cTn>
                              </p:par>
                            </p:childTnLst>
                          </p:cTn>
                        </p:par>
                        <p:par>
                          <p:cTn id="34" fill="hold" nodeType="afterGroup">
                            <p:stCondLst>
                              <p:cond delay="3000"/>
                            </p:stCondLst>
                            <p:childTnLst>
                              <p:par>
                                <p:cTn id="35" presetID="22" presetClass="entr" presetSubtype="2" fill="hold" grpId="0" nodeType="after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wipe(right)">
                                      <p:cBhvr>
                                        <p:cTn id="37" dur="500"/>
                                        <p:tgtEl>
                                          <p:spTgt spid="35"/>
                                        </p:tgtEl>
                                      </p:cBhvr>
                                    </p:animEffect>
                                  </p:childTnLst>
                                </p:cTn>
                              </p:par>
                            </p:childTnLst>
                          </p:cTn>
                        </p:par>
                        <p:par>
                          <p:cTn id="38" fill="hold" nodeType="afterGroup">
                            <p:stCondLst>
                              <p:cond delay="3500"/>
                            </p:stCondLst>
                            <p:childTnLst>
                              <p:par>
                                <p:cTn id="39" presetID="22" presetClass="entr" presetSubtype="2" fill="hold" grpId="0" nodeType="afterEffect">
                                  <p:stCondLst>
                                    <p:cond delay="0"/>
                                  </p:stCondLst>
                                  <p:childTnLst>
                                    <p:set>
                                      <p:cBhvr>
                                        <p:cTn id="40" dur="1" fill="hold">
                                          <p:stCondLst>
                                            <p:cond delay="0"/>
                                          </p:stCondLst>
                                        </p:cTn>
                                        <p:tgtEl>
                                          <p:spTgt spid="478279"/>
                                        </p:tgtEl>
                                        <p:attrNameLst>
                                          <p:attrName>style.visibility</p:attrName>
                                        </p:attrNameLst>
                                      </p:cBhvr>
                                      <p:to>
                                        <p:strVal val="visible"/>
                                      </p:to>
                                    </p:set>
                                    <p:animEffect transition="in" filter="wipe(right)">
                                      <p:cBhvr>
                                        <p:cTn id="41" dur="500"/>
                                        <p:tgtEl>
                                          <p:spTgt spid="478279"/>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478280"/>
                                        </p:tgtEl>
                                        <p:attrNameLst>
                                          <p:attrName>style.visibility</p:attrName>
                                        </p:attrNameLst>
                                      </p:cBhvr>
                                      <p:to>
                                        <p:strVal val="visible"/>
                                      </p:to>
                                    </p:set>
                                    <p:animEffect transition="in" filter="wipe(left)">
                                      <p:cBhvr>
                                        <p:cTn id="46" dur="500"/>
                                        <p:tgtEl>
                                          <p:spTgt spid="478280"/>
                                        </p:tgtEl>
                                      </p:cBhvr>
                                    </p:animEffect>
                                  </p:childTnLst>
                                </p:cTn>
                              </p:par>
                            </p:childTnLst>
                          </p:cTn>
                        </p:par>
                        <p:par>
                          <p:cTn id="47" fill="hold" nodeType="afterGroup">
                            <p:stCondLst>
                              <p:cond delay="500"/>
                            </p:stCondLst>
                            <p:childTnLst>
                              <p:par>
                                <p:cTn id="48" presetID="22" presetClass="entr" presetSubtype="8" fill="hold" grpId="0" nodeType="afterEffect">
                                  <p:stCondLst>
                                    <p:cond delay="0"/>
                                  </p:stCondLst>
                                  <p:childTnLst>
                                    <p:set>
                                      <p:cBhvr>
                                        <p:cTn id="49" dur="1" fill="hold">
                                          <p:stCondLst>
                                            <p:cond delay="0"/>
                                          </p:stCondLst>
                                        </p:cTn>
                                        <p:tgtEl>
                                          <p:spTgt spid="478282"/>
                                        </p:tgtEl>
                                        <p:attrNameLst>
                                          <p:attrName>style.visibility</p:attrName>
                                        </p:attrNameLst>
                                      </p:cBhvr>
                                      <p:to>
                                        <p:strVal val="visible"/>
                                      </p:to>
                                    </p:set>
                                    <p:animEffect transition="in" filter="wipe(left)">
                                      <p:cBhvr>
                                        <p:cTn id="50" dur="500"/>
                                        <p:tgtEl>
                                          <p:spTgt spid="478282"/>
                                        </p:tgtEl>
                                      </p:cBhvr>
                                    </p:animEffect>
                                  </p:childTnLst>
                                </p:cTn>
                              </p:par>
                            </p:childTnLst>
                          </p:cTn>
                        </p:par>
                        <p:par>
                          <p:cTn id="51" fill="hold" nodeType="afterGroup">
                            <p:stCondLst>
                              <p:cond delay="1000"/>
                            </p:stCondLst>
                            <p:childTnLst>
                              <p:par>
                                <p:cTn id="52" presetID="22" presetClass="entr" presetSubtype="8" fill="hold" grpId="0" nodeType="afterEffect">
                                  <p:stCondLst>
                                    <p:cond delay="0"/>
                                  </p:stCondLst>
                                  <p:childTnLst>
                                    <p:set>
                                      <p:cBhvr>
                                        <p:cTn id="53" dur="1" fill="hold">
                                          <p:stCondLst>
                                            <p:cond delay="0"/>
                                          </p:stCondLst>
                                        </p:cTn>
                                        <p:tgtEl>
                                          <p:spTgt spid="478281"/>
                                        </p:tgtEl>
                                        <p:attrNameLst>
                                          <p:attrName>style.visibility</p:attrName>
                                        </p:attrNameLst>
                                      </p:cBhvr>
                                      <p:to>
                                        <p:strVal val="visible"/>
                                      </p:to>
                                    </p:set>
                                    <p:animEffect transition="in" filter="wipe(left)">
                                      <p:cBhvr>
                                        <p:cTn id="54" dur="500"/>
                                        <p:tgtEl>
                                          <p:spTgt spid="478281"/>
                                        </p:tgtEl>
                                      </p:cBhvr>
                                    </p:animEffect>
                                  </p:childTnLst>
                                </p:cTn>
                              </p:par>
                            </p:childTnLst>
                          </p:cTn>
                        </p:par>
                        <p:par>
                          <p:cTn id="55" fill="hold" nodeType="afterGroup">
                            <p:stCondLst>
                              <p:cond delay="1500"/>
                            </p:stCondLst>
                            <p:childTnLst>
                              <p:par>
                                <p:cTn id="56" presetID="22" presetClass="entr" presetSubtype="8" fill="hold" grpId="0" nodeType="afterEffect">
                                  <p:stCondLst>
                                    <p:cond delay="0"/>
                                  </p:stCondLst>
                                  <p:childTnLst>
                                    <p:set>
                                      <p:cBhvr>
                                        <p:cTn id="57" dur="1" fill="hold">
                                          <p:stCondLst>
                                            <p:cond delay="0"/>
                                          </p:stCondLst>
                                        </p:cTn>
                                        <p:tgtEl>
                                          <p:spTgt spid="478283"/>
                                        </p:tgtEl>
                                        <p:attrNameLst>
                                          <p:attrName>style.visibility</p:attrName>
                                        </p:attrNameLst>
                                      </p:cBhvr>
                                      <p:to>
                                        <p:strVal val="visible"/>
                                      </p:to>
                                    </p:set>
                                    <p:animEffect transition="in" filter="wipe(left)">
                                      <p:cBhvr>
                                        <p:cTn id="58" dur="500"/>
                                        <p:tgtEl>
                                          <p:spTgt spid="478283"/>
                                        </p:tgtEl>
                                      </p:cBhvr>
                                    </p:animEffect>
                                  </p:childTnLst>
                                </p:cTn>
                              </p:par>
                            </p:childTnLst>
                          </p:cTn>
                        </p:par>
                        <p:par>
                          <p:cTn id="59" fill="hold" nodeType="afterGroup">
                            <p:stCondLst>
                              <p:cond delay="2000"/>
                            </p:stCondLst>
                            <p:childTnLst>
                              <p:par>
                                <p:cTn id="60" presetID="22" presetClass="entr" presetSubtype="8" fill="hold" grpId="0" nodeType="afterEffect">
                                  <p:stCondLst>
                                    <p:cond delay="0"/>
                                  </p:stCondLst>
                                  <p:childTnLst>
                                    <p:set>
                                      <p:cBhvr>
                                        <p:cTn id="61" dur="1" fill="hold">
                                          <p:stCondLst>
                                            <p:cond delay="0"/>
                                          </p:stCondLst>
                                        </p:cTn>
                                        <p:tgtEl>
                                          <p:spTgt spid="478284"/>
                                        </p:tgtEl>
                                        <p:attrNameLst>
                                          <p:attrName>style.visibility</p:attrName>
                                        </p:attrNameLst>
                                      </p:cBhvr>
                                      <p:to>
                                        <p:strVal val="visible"/>
                                      </p:to>
                                    </p:set>
                                    <p:animEffect transition="in" filter="wipe(left)">
                                      <p:cBhvr>
                                        <p:cTn id="62" dur="500"/>
                                        <p:tgtEl>
                                          <p:spTgt spid="478284"/>
                                        </p:tgtEl>
                                      </p:cBhvr>
                                    </p:animEffect>
                                  </p:childTnLst>
                                </p:cTn>
                              </p:par>
                            </p:childTnLst>
                          </p:cTn>
                        </p:par>
                        <p:par>
                          <p:cTn id="63" fill="hold" nodeType="afterGroup">
                            <p:stCondLst>
                              <p:cond delay="2500"/>
                            </p:stCondLst>
                            <p:childTnLst>
                              <p:par>
                                <p:cTn id="64" presetID="22" presetClass="entr" presetSubtype="8" fill="hold" grpId="0" nodeType="afterEffect">
                                  <p:stCondLst>
                                    <p:cond delay="0"/>
                                  </p:stCondLst>
                                  <p:childTnLst>
                                    <p:set>
                                      <p:cBhvr>
                                        <p:cTn id="65" dur="1" fill="hold">
                                          <p:stCondLst>
                                            <p:cond delay="0"/>
                                          </p:stCondLst>
                                        </p:cTn>
                                        <p:tgtEl>
                                          <p:spTgt spid="478285"/>
                                        </p:tgtEl>
                                        <p:attrNameLst>
                                          <p:attrName>style.visibility</p:attrName>
                                        </p:attrNameLst>
                                      </p:cBhvr>
                                      <p:to>
                                        <p:strVal val="visible"/>
                                      </p:to>
                                    </p:set>
                                    <p:animEffect transition="in" filter="wipe(left)">
                                      <p:cBhvr>
                                        <p:cTn id="66" dur="500"/>
                                        <p:tgtEl>
                                          <p:spTgt spid="478285"/>
                                        </p:tgtEl>
                                      </p:cBhvr>
                                    </p:animEffect>
                                  </p:childTnLst>
                                </p:cTn>
                              </p:par>
                            </p:childTnLst>
                          </p:cTn>
                        </p:par>
                        <p:par>
                          <p:cTn id="67" fill="hold" nodeType="afterGroup">
                            <p:stCondLst>
                              <p:cond delay="3000"/>
                            </p:stCondLst>
                            <p:childTnLst>
                              <p:par>
                                <p:cTn id="68" presetID="22" presetClass="entr" presetSubtype="8" fill="hold" grpId="0" nodeType="afterEffect">
                                  <p:stCondLst>
                                    <p:cond delay="0"/>
                                  </p:stCondLst>
                                  <p:childTnLst>
                                    <p:set>
                                      <p:cBhvr>
                                        <p:cTn id="69" dur="1" fill="hold">
                                          <p:stCondLst>
                                            <p:cond delay="0"/>
                                          </p:stCondLst>
                                        </p:cTn>
                                        <p:tgtEl>
                                          <p:spTgt spid="478286"/>
                                        </p:tgtEl>
                                        <p:attrNameLst>
                                          <p:attrName>style.visibility</p:attrName>
                                        </p:attrNameLst>
                                      </p:cBhvr>
                                      <p:to>
                                        <p:strVal val="visible"/>
                                      </p:to>
                                    </p:set>
                                    <p:animEffect transition="in" filter="wipe(left)">
                                      <p:cBhvr>
                                        <p:cTn id="70" dur="500"/>
                                        <p:tgtEl>
                                          <p:spTgt spid="478286"/>
                                        </p:tgtEl>
                                      </p:cBhvr>
                                    </p:animEffect>
                                  </p:childTnLst>
                                </p:cTn>
                              </p:par>
                              <p:par>
                                <p:cTn id="71" presetID="22" presetClass="entr" presetSubtype="8" fill="hold" grpId="0" nodeType="withEffect">
                                  <p:stCondLst>
                                    <p:cond delay="0"/>
                                  </p:stCondLst>
                                  <p:childTnLst>
                                    <p:set>
                                      <p:cBhvr>
                                        <p:cTn id="72" dur="1" fill="hold">
                                          <p:stCondLst>
                                            <p:cond delay="0"/>
                                          </p:stCondLst>
                                        </p:cTn>
                                        <p:tgtEl>
                                          <p:spTgt spid="5146"/>
                                        </p:tgtEl>
                                        <p:attrNameLst>
                                          <p:attrName>style.visibility</p:attrName>
                                        </p:attrNameLst>
                                      </p:cBhvr>
                                      <p:to>
                                        <p:strVal val="visible"/>
                                      </p:to>
                                    </p:set>
                                    <p:animEffect transition="in" filter="wipe(left)">
                                      <p:cBhvr>
                                        <p:cTn id="73" dur="500"/>
                                        <p:tgtEl>
                                          <p:spTgt spid="5146"/>
                                        </p:tgtEl>
                                      </p:cBhvr>
                                    </p:animEffect>
                                  </p:childTnLst>
                                </p:cTn>
                              </p:par>
                              <p:par>
                                <p:cTn id="74" presetID="22" presetClass="entr" presetSubtype="8" fill="hold" grpId="0" nodeType="withEffect">
                                  <p:stCondLst>
                                    <p:cond delay="0"/>
                                  </p:stCondLst>
                                  <p:childTnLst>
                                    <p:set>
                                      <p:cBhvr>
                                        <p:cTn id="75" dur="1" fill="hold">
                                          <p:stCondLst>
                                            <p:cond delay="0"/>
                                          </p:stCondLst>
                                        </p:cTn>
                                        <p:tgtEl>
                                          <p:spTgt spid="478293"/>
                                        </p:tgtEl>
                                        <p:attrNameLst>
                                          <p:attrName>style.visibility</p:attrName>
                                        </p:attrNameLst>
                                      </p:cBhvr>
                                      <p:to>
                                        <p:strVal val="visible"/>
                                      </p:to>
                                    </p:set>
                                    <p:animEffect transition="in" filter="wipe(left)">
                                      <p:cBhvr>
                                        <p:cTn id="76" dur="1000"/>
                                        <p:tgtEl>
                                          <p:spTgt spid="4782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257" grpId="0" animBg="1"/>
      <p:bldP spid="478258" grpId="0" animBg="1"/>
      <p:bldP spid="478259" grpId="0" animBg="1"/>
      <p:bldP spid="478260" grpId="0" animBg="1"/>
      <p:bldP spid="478261" grpId="0" animBg="1"/>
      <p:bldP spid="478262" grpId="0" animBg="1"/>
      <p:bldP spid="478279" grpId="0" animBg="1"/>
      <p:bldP spid="478280" grpId="0"/>
      <p:bldP spid="478281" grpId="0"/>
      <p:bldP spid="478282" grpId="0"/>
      <p:bldP spid="478283" grpId="0"/>
      <p:bldP spid="478284" grpId="0"/>
      <p:bldP spid="478285" grpId="0"/>
      <p:bldP spid="478286" grpId="0"/>
      <p:bldP spid="5146" grpId="0"/>
      <p:bldP spid="478290" grpId="0" animBg="1"/>
      <p:bldP spid="478292" grpId="0" animBg="1"/>
      <p:bldP spid="478293" grpId="0"/>
      <p:bldP spid="3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38739DB6-E03D-4B47-B5C1-0D777DDE271B}" type="slidenum">
              <a:rPr lang="en-US" b="0" smtClean="0">
                <a:solidFill>
                  <a:schemeClr val="tx2"/>
                </a:solidFill>
              </a:rPr>
              <a:pPr/>
              <a:t>30</a:t>
            </a:fld>
            <a:endParaRPr lang="en-US" b="0" smtClean="0">
              <a:solidFill>
                <a:schemeClr val="tx2"/>
              </a:solidFill>
            </a:endParaRPr>
          </a:p>
        </p:txBody>
      </p:sp>
      <p:sp>
        <p:nvSpPr>
          <p:cNvPr id="12291" name="Rectangle 2"/>
          <p:cNvSpPr>
            <a:spLocks noGrp="1" noChangeArrowheads="1"/>
          </p:cNvSpPr>
          <p:nvPr>
            <p:ph type="title"/>
          </p:nvPr>
        </p:nvSpPr>
        <p:spPr>
          <a:xfrm>
            <a:off x="1066800" y="152400"/>
            <a:ext cx="8001000" cy="623888"/>
          </a:xfrm>
        </p:spPr>
        <p:txBody>
          <a:bodyPr/>
          <a:lstStyle/>
          <a:p>
            <a:pPr eaLnBrk="1" hangingPunct="1"/>
            <a:r>
              <a:rPr lang="en-US" sz="2800" dirty="0" smtClean="0"/>
              <a:t>Case Study: Corporate Network Security</a:t>
            </a:r>
          </a:p>
        </p:txBody>
      </p:sp>
      <p:sp>
        <p:nvSpPr>
          <p:cNvPr id="12292" name="Rectangle 3"/>
          <p:cNvSpPr>
            <a:spLocks noGrp="1" noChangeArrowheads="1"/>
          </p:cNvSpPr>
          <p:nvPr>
            <p:ph type="body" idx="1"/>
          </p:nvPr>
        </p:nvSpPr>
        <p:spPr>
          <a:xfrm>
            <a:off x="990600" y="990600"/>
            <a:ext cx="8001000" cy="5715000"/>
          </a:xfrm>
        </p:spPr>
        <p:txBody>
          <a:bodyPr/>
          <a:lstStyle/>
          <a:p>
            <a:pPr eaLnBrk="1" hangingPunct="1"/>
            <a:r>
              <a:rPr lang="en-US" sz="2400" smtClean="0"/>
              <a:t>CorpNet: A Web Application models a simple corporate Intranet application;</a:t>
            </a:r>
          </a:p>
          <a:p>
            <a:pPr eaLnBrk="1" hangingPunct="1"/>
            <a:r>
              <a:rPr lang="en-US" sz="2400" smtClean="0"/>
              <a:t>It uses Windows </a:t>
            </a:r>
            <a:r>
              <a:rPr lang="en-US" sz="2400" smtClean="0">
                <a:solidFill>
                  <a:schemeClr val="folHlink"/>
                </a:solidFill>
              </a:rPr>
              <a:t>authentication</a:t>
            </a:r>
            <a:r>
              <a:rPr lang="en-US" sz="2400" smtClean="0"/>
              <a:t> and program the </a:t>
            </a:r>
            <a:r>
              <a:rPr lang="en-US" sz="2400" smtClean="0">
                <a:solidFill>
                  <a:schemeClr val="folHlink"/>
                </a:solidFill>
              </a:rPr>
              <a:t>authorization</a:t>
            </a:r>
            <a:r>
              <a:rPr lang="en-US" sz="2400" smtClean="0"/>
              <a:t> in C# to restrict access;</a:t>
            </a:r>
          </a:p>
          <a:p>
            <a:pPr eaLnBrk="1" hangingPunct="1"/>
            <a:r>
              <a:rPr lang="en-US" sz="2400" smtClean="0"/>
              <a:t>It consists of the following pages &amp; files</a:t>
            </a:r>
          </a:p>
          <a:p>
            <a:pPr lvl="1" eaLnBrk="1" hangingPunct="1"/>
            <a:r>
              <a:rPr lang="en-US" sz="2400" i="1" smtClean="0"/>
              <a:t>General.aspx</a:t>
            </a:r>
            <a:r>
              <a:rPr lang="en-US" sz="2400" smtClean="0"/>
              <a:t>, which provides general information about the company; </a:t>
            </a:r>
            <a:r>
              <a:rPr lang="en-US" sz="2400" smtClean="0">
                <a:solidFill>
                  <a:schemeClr val="folHlink"/>
                </a:solidFill>
              </a:rPr>
              <a:t>Anyone can see this page</a:t>
            </a:r>
            <a:r>
              <a:rPr lang="en-US" sz="2400" smtClean="0"/>
              <a:t>.</a:t>
            </a:r>
          </a:p>
          <a:p>
            <a:pPr lvl="1" eaLnBrk="1" hangingPunct="1"/>
            <a:r>
              <a:rPr lang="en-US" sz="2400" i="1" smtClean="0"/>
              <a:t>Salaries.aspx</a:t>
            </a:r>
            <a:r>
              <a:rPr lang="en-US" sz="2400" smtClean="0"/>
              <a:t>, which lists the salary of the employee; </a:t>
            </a:r>
            <a:r>
              <a:rPr lang="en-US" sz="2400" smtClean="0">
                <a:solidFill>
                  <a:schemeClr val="folHlink"/>
                </a:solidFill>
              </a:rPr>
              <a:t>Restricted access.</a:t>
            </a:r>
          </a:p>
          <a:p>
            <a:pPr lvl="1" eaLnBrk="1" hangingPunct="1"/>
            <a:r>
              <a:rPr lang="en-US" sz="2400" i="1" smtClean="0"/>
              <a:t>Duties.aspx</a:t>
            </a:r>
            <a:r>
              <a:rPr lang="en-US" sz="2400" smtClean="0"/>
              <a:t>, which accesses the Duties.xml file; </a:t>
            </a:r>
            <a:r>
              <a:rPr lang="en-US" sz="2400" smtClean="0">
                <a:solidFill>
                  <a:schemeClr val="folHlink"/>
                </a:solidFill>
              </a:rPr>
              <a:t>Restricted access.</a:t>
            </a:r>
          </a:p>
          <a:p>
            <a:pPr lvl="1" eaLnBrk="1" hangingPunct="1"/>
            <a:r>
              <a:rPr lang="en-US" sz="2400" i="1" smtClean="0"/>
              <a:t>Duties.xml</a:t>
            </a:r>
            <a:r>
              <a:rPr lang="en-US" sz="2400" smtClean="0"/>
              <a:t>, which lists the current employee duties. </a:t>
            </a:r>
            <a:r>
              <a:rPr lang="en-US" sz="2400" smtClean="0">
                <a:solidFill>
                  <a:schemeClr val="folHlink"/>
                </a:solidFill>
              </a:rPr>
              <a:t>Restricted access to outsider.</a:t>
            </a:r>
          </a:p>
          <a:p>
            <a:pPr lvl="1" eaLnBrk="1" hangingPunct="1"/>
            <a:r>
              <a:rPr lang="en-US" sz="2400" i="1" smtClean="0"/>
              <a:t>Web.config</a:t>
            </a:r>
            <a:r>
              <a:rPr lang="en-US" sz="2400" smtClean="0"/>
              <a:t> file</a:t>
            </a:r>
          </a:p>
        </p:txBody>
      </p:sp>
    </p:spTree>
    <p:extLst>
      <p:ext uri="{BB962C8B-B14F-4D97-AF65-F5344CB8AC3E}">
        <p14:creationId xmlns:p14="http://schemas.microsoft.com/office/powerpoint/2010/main" val="22877828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BB23A413-103C-48D0-9225-D74C1F436B23}" type="slidenum">
              <a:rPr lang="en-US" b="0" smtClean="0">
                <a:solidFill>
                  <a:schemeClr val="tx2"/>
                </a:solidFill>
              </a:rPr>
              <a:pPr/>
              <a:t>31</a:t>
            </a:fld>
            <a:endParaRPr lang="en-US" b="0" smtClean="0">
              <a:solidFill>
                <a:schemeClr val="tx2"/>
              </a:solidFill>
            </a:endParaRPr>
          </a:p>
        </p:txBody>
      </p:sp>
      <p:sp>
        <p:nvSpPr>
          <p:cNvPr id="13315" name="Rectangle 2"/>
          <p:cNvSpPr>
            <a:spLocks noGrp="1" noChangeArrowheads="1"/>
          </p:cNvSpPr>
          <p:nvPr>
            <p:ph type="title"/>
          </p:nvPr>
        </p:nvSpPr>
        <p:spPr/>
        <p:txBody>
          <a:bodyPr/>
          <a:lstStyle/>
          <a:p>
            <a:pPr eaLnBrk="1" hangingPunct="1"/>
            <a:r>
              <a:rPr lang="en-US" smtClean="0"/>
              <a:t>General.aspx File</a:t>
            </a:r>
          </a:p>
        </p:txBody>
      </p:sp>
      <p:sp>
        <p:nvSpPr>
          <p:cNvPr id="13316" name="Rectangle 3"/>
          <p:cNvSpPr>
            <a:spLocks noGrp="1" noChangeArrowheads="1"/>
          </p:cNvSpPr>
          <p:nvPr>
            <p:ph type="body" idx="1"/>
          </p:nvPr>
        </p:nvSpPr>
        <p:spPr>
          <a:xfrm>
            <a:off x="838200" y="1219200"/>
            <a:ext cx="7924800" cy="5029200"/>
          </a:xfrm>
        </p:spPr>
        <p:txBody>
          <a:bodyPr/>
          <a:lstStyle/>
          <a:p>
            <a:pPr eaLnBrk="1" hangingPunct="1">
              <a:lnSpc>
                <a:spcPct val="80000"/>
              </a:lnSpc>
              <a:buFont typeface="Wingdings" pitchFamily="2" charset="2"/>
              <a:buNone/>
            </a:pPr>
            <a:r>
              <a:rPr lang="en-US" sz="2000" dirty="0" smtClean="0">
                <a:latin typeface="Arial" charset="0"/>
              </a:rPr>
              <a:t>&lt;%@ Page Language="C#" %&gt;</a:t>
            </a:r>
          </a:p>
          <a:p>
            <a:pPr eaLnBrk="1" hangingPunct="1">
              <a:lnSpc>
                <a:spcPct val="80000"/>
              </a:lnSpc>
              <a:buFont typeface="Wingdings" pitchFamily="2" charset="2"/>
              <a:buNone/>
            </a:pPr>
            <a:r>
              <a:rPr lang="en-US" sz="2000" dirty="0" smtClean="0">
                <a:latin typeface="Arial" charset="0"/>
              </a:rPr>
              <a:t>&lt;html&gt;</a:t>
            </a:r>
          </a:p>
          <a:p>
            <a:pPr eaLnBrk="1" hangingPunct="1">
              <a:lnSpc>
                <a:spcPct val="80000"/>
              </a:lnSpc>
              <a:buFont typeface="Wingdings" pitchFamily="2" charset="2"/>
              <a:buNone/>
            </a:pPr>
            <a:r>
              <a:rPr lang="en-US" sz="2000" dirty="0" smtClean="0">
                <a:latin typeface="Arial" charset="0"/>
              </a:rPr>
              <a:t>  &lt;body&gt;</a:t>
            </a:r>
          </a:p>
          <a:p>
            <a:pPr eaLnBrk="1" hangingPunct="1">
              <a:lnSpc>
                <a:spcPct val="80000"/>
              </a:lnSpc>
              <a:buFont typeface="Wingdings" pitchFamily="2" charset="2"/>
              <a:buNone/>
            </a:pPr>
            <a:r>
              <a:rPr lang="en-US" sz="2000" dirty="0" smtClean="0">
                <a:latin typeface="Arial" charset="0"/>
              </a:rPr>
              <a:t>    &lt;h1&gt;Welcome to </a:t>
            </a:r>
            <a:r>
              <a:rPr lang="en-US" sz="2000" dirty="0" err="1" smtClean="0">
                <a:latin typeface="Arial" charset="0"/>
              </a:rPr>
              <a:t>CorpNet</a:t>
            </a:r>
            <a:r>
              <a:rPr lang="en-US" sz="2000" dirty="0" smtClean="0">
                <a:latin typeface="Arial" charset="0"/>
              </a:rPr>
              <a:t>!&lt;/h1&gt;</a:t>
            </a:r>
          </a:p>
          <a:p>
            <a:pPr eaLnBrk="1" hangingPunct="1">
              <a:lnSpc>
                <a:spcPct val="80000"/>
              </a:lnSpc>
              <a:buFont typeface="Wingdings" pitchFamily="2" charset="2"/>
              <a:buNone/>
            </a:pPr>
            <a:r>
              <a:rPr lang="en-US" sz="2000" dirty="0" smtClean="0">
                <a:latin typeface="Arial" charset="0"/>
              </a:rPr>
              <a:t>    &lt;</a:t>
            </a:r>
            <a:r>
              <a:rPr lang="en-US" sz="2000" dirty="0" err="1" smtClean="0">
                <a:latin typeface="Arial" charset="0"/>
              </a:rPr>
              <a:t>hr</a:t>
            </a:r>
            <a:r>
              <a:rPr lang="en-US" sz="2000" dirty="0" smtClean="0">
                <a:latin typeface="Arial" charset="0"/>
              </a:rPr>
              <a:t>&gt;</a:t>
            </a:r>
          </a:p>
          <a:p>
            <a:pPr eaLnBrk="1" hangingPunct="1">
              <a:lnSpc>
                <a:spcPct val="80000"/>
              </a:lnSpc>
              <a:buFont typeface="Wingdings" pitchFamily="2" charset="2"/>
              <a:buNone/>
            </a:pPr>
            <a:r>
              <a:rPr lang="en-US" sz="2000" dirty="0" smtClean="0">
                <a:latin typeface="Arial" charset="0"/>
              </a:rPr>
              <a:t>	Welcome to the corporate intranet! We know who you are because you had to provide a user name and password to see this page. To prove it, your user name is shown below.&lt;</a:t>
            </a:r>
            <a:r>
              <a:rPr lang="en-US" sz="2000" dirty="0" err="1" smtClean="0">
                <a:latin typeface="Arial" charset="0"/>
              </a:rPr>
              <a:t>br</a:t>
            </a:r>
            <a:r>
              <a:rPr lang="en-US" sz="2000" dirty="0" smtClean="0">
                <a:latin typeface="Arial" charset="0"/>
              </a:rPr>
              <a:t>&gt;</a:t>
            </a:r>
          </a:p>
          <a:p>
            <a:pPr eaLnBrk="1" hangingPunct="1">
              <a:lnSpc>
                <a:spcPct val="80000"/>
              </a:lnSpc>
              <a:buFont typeface="Wingdings" pitchFamily="2" charset="2"/>
              <a:buNone/>
            </a:pPr>
            <a:r>
              <a:rPr lang="en-US" sz="2000" dirty="0" smtClean="0">
                <a:latin typeface="Arial" charset="0"/>
              </a:rPr>
              <a:t>    &lt;h3&gt;</a:t>
            </a:r>
          </a:p>
          <a:p>
            <a:pPr eaLnBrk="1" hangingPunct="1">
              <a:lnSpc>
                <a:spcPct val="80000"/>
              </a:lnSpc>
              <a:buFont typeface="Wingdings" pitchFamily="2" charset="2"/>
              <a:buNone/>
            </a:pPr>
            <a:r>
              <a:rPr lang="en-US" sz="2000" dirty="0" smtClean="0">
                <a:latin typeface="Arial" charset="0"/>
              </a:rPr>
              <a:t>      &lt;%</a:t>
            </a:r>
          </a:p>
          <a:p>
            <a:pPr eaLnBrk="1" hangingPunct="1">
              <a:lnSpc>
                <a:spcPct val="80000"/>
              </a:lnSpc>
              <a:buFont typeface="Wingdings" pitchFamily="2" charset="2"/>
              <a:buNone/>
            </a:pPr>
            <a:r>
              <a:rPr lang="en-US" sz="2000" dirty="0" smtClean="0">
                <a:solidFill>
                  <a:srgbClr val="0000FF"/>
                </a:solidFill>
                <a:latin typeface="Arial" charset="0"/>
              </a:rPr>
              <a:t>        if (</a:t>
            </a:r>
            <a:r>
              <a:rPr lang="en-US" sz="2000" dirty="0" err="1" smtClean="0">
                <a:solidFill>
                  <a:srgbClr val="0000FF"/>
                </a:solidFill>
                <a:latin typeface="Arial" charset="0"/>
              </a:rPr>
              <a:t>User.Identity.IsAuthenticated</a:t>
            </a:r>
            <a:r>
              <a:rPr lang="en-US" sz="2000" dirty="0" smtClean="0">
                <a:solidFill>
                  <a:srgbClr val="0000FF"/>
                </a:solidFill>
                <a:latin typeface="Arial" charset="0"/>
              </a:rPr>
              <a:t>)</a:t>
            </a:r>
          </a:p>
          <a:p>
            <a:pPr eaLnBrk="1" hangingPunct="1">
              <a:lnSpc>
                <a:spcPct val="80000"/>
              </a:lnSpc>
              <a:buFont typeface="Wingdings" pitchFamily="2" charset="2"/>
              <a:buNone/>
            </a:pPr>
            <a:r>
              <a:rPr lang="en-US" sz="2000" dirty="0" smtClean="0">
                <a:solidFill>
                  <a:srgbClr val="0000FF"/>
                </a:solidFill>
                <a:latin typeface="Arial" charset="0"/>
              </a:rPr>
              <a:t>            </a:t>
            </a:r>
            <a:r>
              <a:rPr lang="en-US" sz="2000" dirty="0" err="1" smtClean="0">
                <a:solidFill>
                  <a:srgbClr val="0000FF"/>
                </a:solidFill>
                <a:latin typeface="Arial" charset="0"/>
              </a:rPr>
              <a:t>Response.Write</a:t>
            </a:r>
            <a:r>
              <a:rPr lang="en-US" sz="2000" dirty="0" smtClean="0">
                <a:solidFill>
                  <a:srgbClr val="0000FF"/>
                </a:solidFill>
                <a:latin typeface="Arial" charset="0"/>
              </a:rPr>
              <a:t> (</a:t>
            </a:r>
            <a:r>
              <a:rPr lang="en-US" sz="2000" dirty="0" err="1" smtClean="0">
                <a:solidFill>
                  <a:srgbClr val="0000FF"/>
                </a:solidFill>
                <a:latin typeface="Arial" charset="0"/>
              </a:rPr>
              <a:t>User.Identity.Name</a:t>
            </a:r>
            <a:r>
              <a:rPr lang="en-US" sz="2000" dirty="0" smtClean="0">
                <a:solidFill>
                  <a:srgbClr val="0000FF"/>
                </a:solidFill>
                <a:latin typeface="Arial" charset="0"/>
              </a:rPr>
              <a:t>);</a:t>
            </a:r>
          </a:p>
          <a:p>
            <a:pPr eaLnBrk="1" hangingPunct="1">
              <a:lnSpc>
                <a:spcPct val="80000"/>
              </a:lnSpc>
              <a:buFont typeface="Wingdings" pitchFamily="2" charset="2"/>
              <a:buNone/>
            </a:pPr>
            <a:r>
              <a:rPr lang="en-US" sz="2000" dirty="0" smtClean="0">
                <a:latin typeface="Arial" charset="0"/>
              </a:rPr>
              <a:t>      %&gt;</a:t>
            </a:r>
          </a:p>
          <a:p>
            <a:pPr eaLnBrk="1" hangingPunct="1">
              <a:lnSpc>
                <a:spcPct val="80000"/>
              </a:lnSpc>
              <a:buFont typeface="Wingdings" pitchFamily="2" charset="2"/>
              <a:buNone/>
            </a:pPr>
            <a:r>
              <a:rPr lang="en-US" sz="2000" dirty="0" smtClean="0">
                <a:latin typeface="Arial" charset="0"/>
              </a:rPr>
              <a:t>    &lt;/h3&gt;</a:t>
            </a:r>
          </a:p>
          <a:p>
            <a:pPr eaLnBrk="1" hangingPunct="1">
              <a:lnSpc>
                <a:spcPct val="80000"/>
              </a:lnSpc>
              <a:buFont typeface="Wingdings" pitchFamily="2" charset="2"/>
              <a:buNone/>
            </a:pPr>
            <a:r>
              <a:rPr lang="en-US" sz="2000" dirty="0" smtClean="0">
                <a:latin typeface="Arial" charset="0"/>
              </a:rPr>
              <a:t>  &lt;/body&gt;</a:t>
            </a:r>
          </a:p>
          <a:p>
            <a:pPr eaLnBrk="1" hangingPunct="1">
              <a:lnSpc>
                <a:spcPct val="80000"/>
              </a:lnSpc>
              <a:buFont typeface="Wingdings" pitchFamily="2" charset="2"/>
              <a:buNone/>
            </a:pPr>
            <a:r>
              <a:rPr lang="en-US" sz="2000" dirty="0" smtClean="0">
                <a:latin typeface="Arial" charset="0"/>
              </a:rPr>
              <a:t>&lt;/html&gt;</a:t>
            </a:r>
          </a:p>
        </p:txBody>
      </p:sp>
      <p:sp>
        <p:nvSpPr>
          <p:cNvPr id="5" name="Rounded Rectangular Callout 4"/>
          <p:cNvSpPr>
            <a:spLocks noChangeArrowheads="1"/>
          </p:cNvSpPr>
          <p:nvPr/>
        </p:nvSpPr>
        <p:spPr bwMode="auto">
          <a:xfrm>
            <a:off x="6324600" y="3733800"/>
            <a:ext cx="2590800" cy="1524000"/>
          </a:xfrm>
          <a:prstGeom prst="wedgeRoundRectCallout">
            <a:avLst>
              <a:gd name="adj1" fmla="val -96017"/>
              <a:gd name="adj2" fmla="val -10079"/>
              <a:gd name="adj3" fmla="val 16667"/>
            </a:avLst>
          </a:prstGeom>
          <a:solidFill>
            <a:schemeClr val="accent1"/>
          </a:solidFill>
          <a:ln w="9525" algn="ctr">
            <a:solidFill>
              <a:schemeClr val="tx1"/>
            </a:solidFill>
            <a:round/>
            <a:headEnd/>
            <a:tailEnd/>
          </a:ln>
        </p:spPr>
        <p:txBody>
          <a:bodyPr/>
          <a:lstStyle/>
          <a:p>
            <a:r>
              <a:rPr lang="en-US" b="0" dirty="0"/>
              <a:t>Call Windows authorization mechanism based on the Windows accounts</a:t>
            </a:r>
            <a:r>
              <a:rPr lang="en-US" b="0" dirty="0" smtClean="0"/>
              <a:t>. </a:t>
            </a:r>
          </a:p>
          <a:p>
            <a:r>
              <a:rPr lang="en-US" b="0" dirty="0" smtClean="0"/>
              <a:t>If true, print user name.</a:t>
            </a:r>
            <a:endParaRPr lang="en-US" b="0" dirty="0"/>
          </a:p>
        </p:txBody>
      </p:sp>
      <p:sp>
        <p:nvSpPr>
          <p:cNvPr id="7" name="TextBox 6"/>
          <p:cNvSpPr txBox="1"/>
          <p:nvPr/>
        </p:nvSpPr>
        <p:spPr>
          <a:xfrm>
            <a:off x="2590800" y="5553728"/>
            <a:ext cx="4419600" cy="1200150"/>
          </a:xfrm>
          <a:prstGeom prst="rect">
            <a:avLst/>
          </a:prstGeom>
          <a:noFill/>
          <a:ln>
            <a:solidFill>
              <a:schemeClr val="tx1"/>
            </a:solidFill>
          </a:ln>
        </p:spPr>
        <p:txBody>
          <a:bodyPr>
            <a:spAutoFit/>
          </a:bodyPr>
          <a:lstStyle/>
          <a:p>
            <a:pPr>
              <a:defRPr/>
            </a:pPr>
            <a:r>
              <a:rPr lang="en-US" b="0" dirty="0"/>
              <a:t>What Web computing model is </a:t>
            </a:r>
            <a:r>
              <a:rPr lang="en-US" b="0" dirty="0" smtClean="0"/>
              <a:t>used?</a:t>
            </a:r>
            <a:endParaRPr lang="en-US" b="0" dirty="0"/>
          </a:p>
          <a:p>
            <a:pPr marL="342900" indent="-342900">
              <a:buFontTx/>
              <a:buAutoNum type="alphaUcParenBoth"/>
              <a:defRPr/>
            </a:pPr>
            <a:r>
              <a:rPr lang="en-US" b="0" dirty="0"/>
              <a:t>Client side scripting</a:t>
            </a:r>
          </a:p>
          <a:p>
            <a:pPr marL="342900" indent="-342900">
              <a:buFontTx/>
              <a:buAutoNum type="alphaUcParenBoth"/>
              <a:defRPr/>
            </a:pPr>
            <a:r>
              <a:rPr lang="en-US" b="0" dirty="0"/>
              <a:t>Server-side scripting</a:t>
            </a:r>
          </a:p>
          <a:p>
            <a:pPr marL="342900" indent="-342900">
              <a:buFontTx/>
              <a:buAutoNum type="alphaUcParenBoth"/>
              <a:defRPr/>
            </a:pPr>
            <a:r>
              <a:rPr lang="en-US" b="0" dirty="0"/>
              <a:t>Server-side code behind page</a:t>
            </a:r>
          </a:p>
        </p:txBody>
      </p:sp>
    </p:spTree>
    <p:extLst>
      <p:ext uri="{BB962C8B-B14F-4D97-AF65-F5344CB8AC3E}">
        <p14:creationId xmlns:p14="http://schemas.microsoft.com/office/powerpoint/2010/main" val="37138256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2" presetClass="entr" presetSubtype="0" fill="hold" grpId="1" nodeType="clickEffect">
                                  <p:stCondLst>
                                    <p:cond delay="0"/>
                                  </p:stCondLst>
                                  <p:childTnLst>
                                    <p:set>
                                      <p:cBhvr>
                                        <p:cTn id="11" dur="1" fill="hold">
                                          <p:stCondLst>
                                            <p:cond delay="0"/>
                                          </p:stCondLst>
                                        </p:cTn>
                                        <p:tgtEl>
                                          <p:spTgt spid="7">
                                            <p:bg/>
                                          </p:spTgt>
                                        </p:tgtEl>
                                        <p:attrNameLst>
                                          <p:attrName>style.visibility</p:attrName>
                                        </p:attrNameLst>
                                      </p:cBhvr>
                                      <p:to>
                                        <p:strVal val="visible"/>
                                      </p:to>
                                    </p:set>
                                    <p:animEffect transition="in" filter="fade">
                                      <p:cBhvr>
                                        <p:cTn id="12" dur="1000"/>
                                        <p:tgtEl>
                                          <p:spTgt spid="7">
                                            <p:bg/>
                                          </p:spTgt>
                                        </p:tgtEl>
                                      </p:cBhvr>
                                    </p:animEffect>
                                    <p:anim calcmode="lin" valueType="num">
                                      <p:cBhvr>
                                        <p:cTn id="13" dur="1000" fill="hold"/>
                                        <p:tgtEl>
                                          <p:spTgt spid="7">
                                            <p:bg/>
                                          </p:spTgt>
                                        </p:tgtEl>
                                        <p:attrNameLst>
                                          <p:attrName>ppt_x</p:attrName>
                                        </p:attrNameLst>
                                      </p:cBhvr>
                                      <p:tavLst>
                                        <p:tav tm="0">
                                          <p:val>
                                            <p:strVal val="#ppt_x"/>
                                          </p:val>
                                        </p:tav>
                                        <p:tav tm="100000">
                                          <p:val>
                                            <p:strVal val="#ppt_x"/>
                                          </p:val>
                                        </p:tav>
                                      </p:tavLst>
                                    </p:anim>
                                    <p:anim calcmode="lin" valueType="num">
                                      <p:cBhvr>
                                        <p:cTn id="14" dur="1000" fill="hold"/>
                                        <p:tgtEl>
                                          <p:spTgt spid="7">
                                            <p:bg/>
                                          </p:spTgt>
                                        </p:tgtEl>
                                        <p:attrNameLst>
                                          <p:attrName>ppt_y</p:attrName>
                                        </p:attrNameLst>
                                      </p:cBhvr>
                                      <p:tavLst>
                                        <p:tav tm="0">
                                          <p:val>
                                            <p:strVal val="#ppt_y+.1"/>
                                          </p:val>
                                        </p:tav>
                                        <p:tav tm="100000">
                                          <p:val>
                                            <p:strVal val="#ppt_y"/>
                                          </p:val>
                                        </p:tav>
                                      </p:tavLst>
                                    </p:anim>
                                  </p:childTnLst>
                                </p:cTn>
                              </p:par>
                              <p:par>
                                <p:cTn id="15" presetID="42" presetClass="entr" presetSubtype="0" fill="hold" grpId="1" nodeType="with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fade">
                                      <p:cBhvr>
                                        <p:cTn id="17" dur="1000"/>
                                        <p:tgtEl>
                                          <p:spTgt spid="7">
                                            <p:txEl>
                                              <p:pRg st="0" end="0"/>
                                            </p:txEl>
                                          </p:spTgt>
                                        </p:tgtEl>
                                      </p:cBhvr>
                                    </p:animEffect>
                                    <p:anim calcmode="lin" valueType="num">
                                      <p:cBhvr>
                                        <p:cTn id="1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7">
                                            <p:txEl>
                                              <p:pRg st="0" end="0"/>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1" nodeType="withEffect">
                                  <p:stCondLst>
                                    <p:cond delay="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1000"/>
                                        <p:tgtEl>
                                          <p:spTgt spid="7">
                                            <p:txEl>
                                              <p:pRg st="1" end="1"/>
                                            </p:txEl>
                                          </p:spTgt>
                                        </p:tgtEl>
                                      </p:cBhvr>
                                    </p:animEffect>
                                    <p:anim calcmode="lin" valueType="num">
                                      <p:cBhvr>
                                        <p:cTn id="23"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4" dur="1000" fill="hold"/>
                                        <p:tgtEl>
                                          <p:spTgt spid="7">
                                            <p:txEl>
                                              <p:pRg st="1" end="1"/>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1" nodeType="withEffect">
                                  <p:stCondLst>
                                    <p:cond delay="0"/>
                                  </p:stCondLst>
                                  <p:iterate type="lt">
                                    <p:tmPct val="0"/>
                                  </p:iterate>
                                  <p:childTnLst>
                                    <p:set>
                                      <p:cBhvr>
                                        <p:cTn id="26" dur="1" fill="hold">
                                          <p:stCondLst>
                                            <p:cond delay="0"/>
                                          </p:stCondLst>
                                        </p:cTn>
                                        <p:tgtEl>
                                          <p:spTgt spid="7">
                                            <p:txEl>
                                              <p:pRg st="2" end="2"/>
                                            </p:txEl>
                                          </p:spTgt>
                                        </p:tgtEl>
                                        <p:attrNameLst>
                                          <p:attrName>style.visibility</p:attrName>
                                        </p:attrNameLst>
                                      </p:cBhvr>
                                      <p:to>
                                        <p:strVal val="visible"/>
                                      </p:to>
                                    </p:set>
                                    <p:animEffect transition="in" filter="fade">
                                      <p:cBhvr>
                                        <p:cTn id="27" dur="1000"/>
                                        <p:tgtEl>
                                          <p:spTgt spid="7">
                                            <p:txEl>
                                              <p:pRg st="2" end="2"/>
                                            </p:txEl>
                                          </p:spTgt>
                                        </p:tgtEl>
                                      </p:cBhvr>
                                    </p:animEffect>
                                    <p:anim calcmode="lin" valueType="num">
                                      <p:cBhvr>
                                        <p:cTn id="28"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7">
                                            <p:txEl>
                                              <p:pRg st="2" end="2"/>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1" nodeType="withEffect">
                                  <p:stCondLst>
                                    <p:cond delay="0"/>
                                  </p:stCondLst>
                                  <p:childTnLst>
                                    <p:set>
                                      <p:cBhvr>
                                        <p:cTn id="31" dur="1" fill="hold">
                                          <p:stCondLst>
                                            <p:cond delay="0"/>
                                          </p:stCondLst>
                                        </p:cTn>
                                        <p:tgtEl>
                                          <p:spTgt spid="7">
                                            <p:txEl>
                                              <p:pRg st="3" end="3"/>
                                            </p:txEl>
                                          </p:spTgt>
                                        </p:tgtEl>
                                        <p:attrNameLst>
                                          <p:attrName>style.visibility</p:attrName>
                                        </p:attrNameLst>
                                      </p:cBhvr>
                                      <p:to>
                                        <p:strVal val="visible"/>
                                      </p:to>
                                    </p:set>
                                    <p:animEffect transition="in" filter="fade">
                                      <p:cBhvr>
                                        <p:cTn id="32" dur="1000"/>
                                        <p:tgtEl>
                                          <p:spTgt spid="7">
                                            <p:txEl>
                                              <p:pRg st="3" end="3"/>
                                            </p:txEl>
                                          </p:spTgt>
                                        </p:tgtEl>
                                      </p:cBhvr>
                                    </p:animEffect>
                                    <p:anim calcmode="lin" valueType="num">
                                      <p:cBhvr>
                                        <p:cTn id="33"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4" dur="1000" fill="hold"/>
                                        <p:tgtEl>
                                          <p:spTgt spid="7">
                                            <p:txEl>
                                              <p:pRg st="3" end="3"/>
                                            </p:txEl>
                                          </p:spTgt>
                                        </p:tgtEl>
                                        <p:attrNameLst>
                                          <p:attrName>ppt_y</p:attrName>
                                        </p:attrNameLst>
                                      </p:cBhvr>
                                      <p:tavLst>
                                        <p:tav tm="0">
                                          <p:val>
                                            <p:strVal val="#ppt_y+.1"/>
                                          </p:val>
                                        </p:tav>
                                        <p:tav tm="100000">
                                          <p:val>
                                            <p:strVal val="#ppt_y"/>
                                          </p:val>
                                        </p:tav>
                                      </p:tavLst>
                                    </p:anim>
                                  </p:childTnLst>
                                </p:cTn>
                              </p:par>
                              <p:par>
                                <p:cTn id="35" presetID="22" presetClass="entr" presetSubtype="8"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left)">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mph" presetSubtype="0" fill="hold" nodeType="clickEffect">
                                  <p:stCondLst>
                                    <p:cond delay="0"/>
                                  </p:stCondLst>
                                  <p:iterate type="lt">
                                    <p:tmPct val="4000"/>
                                  </p:iterate>
                                  <p:childTnLst>
                                    <p:set>
                                      <p:cBhvr override="childStyle">
                                        <p:cTn id="41" dur="500" fill="hold"/>
                                        <p:tgtEl>
                                          <p:spTgt spid="7">
                                            <p:txEl>
                                              <p:pRg st="2" end="2"/>
                                            </p:txEl>
                                          </p:spTgt>
                                        </p:tgtEl>
                                        <p:attrNameLst>
                                          <p:attrName>style.color</p:attrName>
                                        </p:attrNameLst>
                                      </p:cBhvr>
                                      <p:to>
                                        <p:clrVal>
                                          <a:schemeClr val="hlink"/>
                                        </p:clrVal>
                                      </p:to>
                                    </p:set>
                                    <p:set>
                                      <p:cBhvr>
                                        <p:cTn id="42" dur="500" fill="hold"/>
                                        <p:tgtEl>
                                          <p:spTgt spid="7">
                                            <p:txEl>
                                              <p:pRg st="2" end="2"/>
                                            </p:txEl>
                                          </p:spTgt>
                                        </p:tgtEl>
                                        <p:attrNameLst>
                                          <p:attrName>fillcolor</p:attrName>
                                        </p:attrNameLst>
                                      </p:cBhvr>
                                      <p:to>
                                        <p:clrVal>
                                          <a:schemeClr val="hlink"/>
                                        </p:clrVal>
                                      </p:to>
                                    </p:set>
                                    <p:set>
                                      <p:cBhvr>
                                        <p:cTn id="43" dur="500" fill="hold"/>
                                        <p:tgtEl>
                                          <p:spTgt spid="7">
                                            <p:txEl>
                                              <p:pRg st="2" end="2"/>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7" grpId="1" build="allAtOnce"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E8334F8F-E14A-4B03-B0BC-4455B71060B5}" type="slidenum">
              <a:rPr lang="en-US" b="0" smtClean="0">
                <a:solidFill>
                  <a:schemeClr val="tx2"/>
                </a:solidFill>
              </a:rPr>
              <a:pPr/>
              <a:t>32</a:t>
            </a:fld>
            <a:endParaRPr lang="en-US" b="0" smtClean="0">
              <a:solidFill>
                <a:schemeClr val="tx2"/>
              </a:solidFill>
            </a:endParaRPr>
          </a:p>
        </p:txBody>
      </p:sp>
      <p:sp>
        <p:nvSpPr>
          <p:cNvPr id="14339" name="Rectangle 2"/>
          <p:cNvSpPr>
            <a:spLocks noGrp="1" noChangeArrowheads="1"/>
          </p:cNvSpPr>
          <p:nvPr>
            <p:ph type="title"/>
          </p:nvPr>
        </p:nvSpPr>
        <p:spPr/>
        <p:txBody>
          <a:bodyPr/>
          <a:lstStyle/>
          <a:p>
            <a:pPr eaLnBrk="1" hangingPunct="1"/>
            <a:r>
              <a:rPr lang="en-US" smtClean="0"/>
              <a:t>Salaries.aspx File: Authorization Control</a:t>
            </a:r>
          </a:p>
        </p:txBody>
      </p:sp>
      <p:sp>
        <p:nvSpPr>
          <p:cNvPr id="14340" name="Rectangle 3"/>
          <p:cNvSpPr>
            <a:spLocks noGrp="1" noChangeArrowheads="1"/>
          </p:cNvSpPr>
          <p:nvPr>
            <p:ph type="body" idx="1"/>
          </p:nvPr>
        </p:nvSpPr>
        <p:spPr>
          <a:xfrm>
            <a:off x="228600" y="990600"/>
            <a:ext cx="8534400" cy="5562600"/>
          </a:xfrm>
        </p:spPr>
        <p:txBody>
          <a:bodyPr/>
          <a:lstStyle/>
          <a:p>
            <a:pPr eaLnBrk="1" hangingPunct="1">
              <a:lnSpc>
                <a:spcPct val="80000"/>
              </a:lnSpc>
              <a:buFont typeface="Wingdings" pitchFamily="2" charset="2"/>
              <a:buNone/>
            </a:pPr>
            <a:r>
              <a:rPr lang="en-US" sz="1600" noProof="1" smtClean="0">
                <a:latin typeface="Arial" charset="0"/>
              </a:rPr>
              <a:t>&lt;%@ Page Language="C#" %&gt;</a:t>
            </a:r>
          </a:p>
          <a:p>
            <a:pPr eaLnBrk="1" hangingPunct="1">
              <a:lnSpc>
                <a:spcPct val="80000"/>
              </a:lnSpc>
              <a:buFont typeface="Wingdings" pitchFamily="2" charset="2"/>
              <a:buNone/>
            </a:pPr>
            <a:r>
              <a:rPr lang="en-US" sz="1600" noProof="1" smtClean="0">
                <a:latin typeface="Arial" charset="0"/>
              </a:rPr>
              <a:t>&lt;html&gt;</a:t>
            </a:r>
          </a:p>
          <a:p>
            <a:pPr eaLnBrk="1" hangingPunct="1">
              <a:lnSpc>
                <a:spcPct val="80000"/>
              </a:lnSpc>
              <a:buFont typeface="Wingdings" pitchFamily="2" charset="2"/>
              <a:buNone/>
            </a:pPr>
            <a:r>
              <a:rPr lang="en-US" sz="1600" noProof="1" smtClean="0">
                <a:latin typeface="Arial" charset="0"/>
              </a:rPr>
              <a:t>  &lt;body&gt; &lt;h1&gt;Salaries&lt;/h1&gt;    &lt;hr&gt;</a:t>
            </a:r>
          </a:p>
          <a:p>
            <a:pPr eaLnBrk="1" hangingPunct="1">
              <a:lnSpc>
                <a:spcPct val="80000"/>
              </a:lnSpc>
              <a:buFont typeface="Wingdings" pitchFamily="2" charset="2"/>
              <a:buNone/>
            </a:pPr>
            <a:r>
              <a:rPr lang="en-US" sz="1600" noProof="1" smtClean="0">
                <a:latin typeface="Arial" charset="0"/>
              </a:rPr>
              <a:t>    &lt;%</a:t>
            </a:r>
          </a:p>
          <a:p>
            <a:pPr eaLnBrk="1" hangingPunct="1">
              <a:lnSpc>
                <a:spcPct val="80000"/>
              </a:lnSpc>
              <a:buFont typeface="Wingdings" pitchFamily="2" charset="2"/>
              <a:buNone/>
            </a:pPr>
            <a:r>
              <a:rPr lang="en-US" sz="1600" noProof="1" smtClean="0">
                <a:latin typeface="Arial" charset="0"/>
              </a:rPr>
              <a:t>      if (</a:t>
            </a:r>
            <a:r>
              <a:rPr lang="en-US" sz="1600" noProof="1" smtClean="0">
                <a:solidFill>
                  <a:srgbClr val="C00000"/>
                </a:solidFill>
                <a:latin typeface="Arial" charset="0"/>
              </a:rPr>
              <a:t>!</a:t>
            </a:r>
            <a:r>
              <a:rPr lang="en-US" sz="1600" noProof="1" smtClean="0">
                <a:latin typeface="Arial" charset="0"/>
              </a:rPr>
              <a:t>User.Identity.IsAuthenticated)</a:t>
            </a:r>
          </a:p>
          <a:p>
            <a:pPr eaLnBrk="1" hangingPunct="1">
              <a:lnSpc>
                <a:spcPct val="80000"/>
              </a:lnSpc>
              <a:buFont typeface="Wingdings" pitchFamily="2" charset="2"/>
              <a:buNone/>
            </a:pPr>
            <a:r>
              <a:rPr lang="en-US" sz="1600" noProof="1" smtClean="0">
                <a:latin typeface="Arial" charset="0"/>
              </a:rPr>
              <a:t>          Response.Write ("Sorry, but no salary information " +</a:t>
            </a:r>
          </a:p>
          <a:p>
            <a:pPr eaLnBrk="1" hangingPunct="1">
              <a:lnSpc>
                <a:spcPct val="80000"/>
              </a:lnSpc>
              <a:buFont typeface="Wingdings" pitchFamily="2" charset="2"/>
              <a:buNone/>
            </a:pPr>
            <a:r>
              <a:rPr lang="en-US" sz="1600" noProof="1" smtClean="0">
                <a:latin typeface="Arial" charset="0"/>
              </a:rPr>
              <a:t>              "is available for unauthenticated users.");</a:t>
            </a:r>
          </a:p>
          <a:p>
            <a:pPr eaLnBrk="1" hangingPunct="1">
              <a:lnSpc>
                <a:spcPct val="80000"/>
              </a:lnSpc>
              <a:buFont typeface="Wingdings" pitchFamily="2" charset="2"/>
              <a:buNone/>
            </a:pPr>
            <a:r>
              <a:rPr lang="en-US" sz="1600" noProof="1" smtClean="0">
                <a:latin typeface="Arial" charset="0"/>
              </a:rPr>
              <a:t>      else {</a:t>
            </a:r>
          </a:p>
          <a:p>
            <a:pPr eaLnBrk="1" hangingPunct="1">
              <a:lnSpc>
                <a:spcPct val="80000"/>
              </a:lnSpc>
              <a:buFont typeface="Wingdings" pitchFamily="2" charset="2"/>
              <a:buNone/>
            </a:pPr>
            <a:r>
              <a:rPr lang="en-US" sz="1600" noProof="1" smtClean="0">
                <a:latin typeface="Arial" charset="0"/>
              </a:rPr>
              <a:t>          if (User.Identity.Name.IndexOf ("Jeff") != -1) </a:t>
            </a:r>
            <a:r>
              <a:rPr lang="en-US" sz="1600" smtClean="0">
                <a:latin typeface="Arial" charset="0"/>
              </a:rPr>
              <a:t> </a:t>
            </a:r>
            <a:br>
              <a:rPr lang="en-US" sz="1600" smtClean="0">
                <a:latin typeface="Arial" charset="0"/>
              </a:rPr>
            </a:br>
            <a:r>
              <a:rPr lang="en-US" sz="1600" smtClean="0">
                <a:latin typeface="Arial" charset="0"/>
              </a:rPr>
              <a:t>		</a:t>
            </a:r>
            <a:r>
              <a:rPr lang="en-US" sz="1600" noProof="1" smtClean="0">
                <a:latin typeface="Arial" charset="0"/>
              </a:rPr>
              <a:t>Response.Write ("Jeff's salary is $650,000.");</a:t>
            </a:r>
          </a:p>
          <a:p>
            <a:pPr eaLnBrk="1" hangingPunct="1">
              <a:lnSpc>
                <a:spcPct val="80000"/>
              </a:lnSpc>
              <a:buFont typeface="Wingdings" pitchFamily="2" charset="2"/>
              <a:buNone/>
            </a:pPr>
            <a:r>
              <a:rPr lang="en-US" sz="1600" noProof="1" smtClean="0">
                <a:latin typeface="Arial" charset="0"/>
              </a:rPr>
              <a:t>          else if (User.Identity.Name.IndexOf ("Ryan") != -1)</a:t>
            </a:r>
            <a:r>
              <a:rPr lang="en-US" sz="1600" smtClean="0">
                <a:latin typeface="Arial" charset="0"/>
              </a:rPr>
              <a:t> </a:t>
            </a:r>
            <a:br>
              <a:rPr lang="en-US" sz="1600" smtClean="0">
                <a:latin typeface="Arial" charset="0"/>
              </a:rPr>
            </a:br>
            <a:r>
              <a:rPr lang="en-US" sz="1600" smtClean="0">
                <a:latin typeface="Arial" charset="0"/>
              </a:rPr>
              <a:t>		</a:t>
            </a:r>
            <a:r>
              <a:rPr lang="en-US" sz="1600" noProof="1" smtClean="0">
                <a:latin typeface="Arial" charset="0"/>
              </a:rPr>
              <a:t>Response.Write ("Ryan's salary is $60,000.");</a:t>
            </a:r>
          </a:p>
          <a:p>
            <a:pPr eaLnBrk="1" hangingPunct="1">
              <a:lnSpc>
                <a:spcPct val="80000"/>
              </a:lnSpc>
              <a:buFont typeface="Wingdings" pitchFamily="2" charset="2"/>
              <a:buNone/>
            </a:pPr>
            <a:r>
              <a:rPr lang="en-US" sz="1600" noProof="1" smtClean="0">
                <a:latin typeface="Arial" charset="0"/>
              </a:rPr>
              <a:t>          else if (User.Identity.Name.IndexOf ("Bob") != -1)</a:t>
            </a:r>
            <a:r>
              <a:rPr lang="en-US" sz="1600" smtClean="0">
                <a:latin typeface="Arial" charset="0"/>
              </a:rPr>
              <a:t> </a:t>
            </a:r>
            <a:br>
              <a:rPr lang="en-US" sz="1600" smtClean="0">
                <a:latin typeface="Arial" charset="0"/>
              </a:rPr>
            </a:br>
            <a:r>
              <a:rPr lang="en-US" sz="1600" smtClean="0">
                <a:latin typeface="Arial" charset="0"/>
              </a:rPr>
              <a:t>		</a:t>
            </a:r>
            <a:r>
              <a:rPr lang="en-US" sz="1600" noProof="1" smtClean="0">
                <a:latin typeface="Arial" charset="0"/>
              </a:rPr>
              <a:t>Response.Write ("Bob's salary is $30,000.");</a:t>
            </a:r>
          </a:p>
          <a:p>
            <a:pPr eaLnBrk="1" hangingPunct="1">
              <a:lnSpc>
                <a:spcPct val="80000"/>
              </a:lnSpc>
              <a:buFont typeface="Wingdings" pitchFamily="2" charset="2"/>
              <a:buNone/>
            </a:pPr>
            <a:r>
              <a:rPr lang="en-US" sz="1600" noProof="1" smtClean="0">
                <a:latin typeface="Arial" charset="0"/>
              </a:rPr>
              <a:t>          else if (User.Identity.Name.IndexOf ("Julia") != -1)</a:t>
            </a:r>
            <a:r>
              <a:rPr lang="en-US" sz="1600" smtClean="0">
                <a:latin typeface="Arial" charset="0"/>
              </a:rPr>
              <a:t> </a:t>
            </a:r>
            <a:br>
              <a:rPr lang="en-US" sz="1600" smtClean="0">
                <a:latin typeface="Arial" charset="0"/>
              </a:rPr>
            </a:br>
            <a:r>
              <a:rPr lang="en-US" sz="1600" smtClean="0">
                <a:latin typeface="Arial" charset="0"/>
              </a:rPr>
              <a:t>		</a:t>
            </a:r>
            <a:r>
              <a:rPr lang="en-US" sz="1600" noProof="1" smtClean="0">
                <a:latin typeface="Arial" charset="0"/>
              </a:rPr>
              <a:t>Response.Write ("Julia's salary is $70,000.");</a:t>
            </a:r>
          </a:p>
          <a:p>
            <a:pPr eaLnBrk="1" hangingPunct="1">
              <a:lnSpc>
                <a:spcPct val="80000"/>
              </a:lnSpc>
              <a:buFont typeface="Wingdings" pitchFamily="2" charset="2"/>
              <a:buNone/>
            </a:pPr>
            <a:r>
              <a:rPr lang="en-US" sz="1600" noProof="1" smtClean="0">
                <a:latin typeface="Arial" charset="0"/>
              </a:rPr>
              <a:t>          else if (User.Identity.Name.IndexOf ("Mary") != -1)</a:t>
            </a:r>
            <a:r>
              <a:rPr lang="en-US" sz="1600" smtClean="0">
                <a:latin typeface="Arial" charset="0"/>
              </a:rPr>
              <a:t> </a:t>
            </a:r>
            <a:r>
              <a:rPr lang="en-US" sz="1600" noProof="1" smtClean="0">
                <a:latin typeface="Arial" charset="0"/>
              </a:rPr>
              <a:t> </a:t>
            </a:r>
            <a:r>
              <a:rPr lang="en-US" sz="1600" smtClean="0">
                <a:latin typeface="Arial" charset="0"/>
              </a:rPr>
              <a:t/>
            </a:r>
            <a:br>
              <a:rPr lang="en-US" sz="1600" smtClean="0">
                <a:latin typeface="Arial" charset="0"/>
              </a:rPr>
            </a:br>
            <a:r>
              <a:rPr lang="en-US" sz="1600" smtClean="0">
                <a:latin typeface="Arial" charset="0"/>
              </a:rPr>
              <a:t>		</a:t>
            </a:r>
            <a:r>
              <a:rPr lang="en-US" sz="1600" noProof="1" smtClean="0">
                <a:latin typeface="Arial" charset="0"/>
              </a:rPr>
              <a:t>Response.Write ("Mary's salary is $45,000.");</a:t>
            </a:r>
          </a:p>
          <a:p>
            <a:pPr eaLnBrk="1" hangingPunct="1">
              <a:lnSpc>
                <a:spcPct val="80000"/>
              </a:lnSpc>
              <a:buFont typeface="Wingdings" pitchFamily="2" charset="2"/>
              <a:buNone/>
            </a:pPr>
            <a:r>
              <a:rPr lang="en-US" sz="1600" noProof="1" smtClean="0">
                <a:latin typeface="Arial" charset="0"/>
              </a:rPr>
              <a:t>          else</a:t>
            </a:r>
            <a:r>
              <a:rPr lang="en-US" sz="1600" smtClean="0">
                <a:latin typeface="Arial" charset="0"/>
              </a:rPr>
              <a:t> </a:t>
            </a:r>
            <a:r>
              <a:rPr lang="en-US" sz="1600" noProof="1" smtClean="0">
                <a:latin typeface="Arial" charset="0"/>
              </a:rPr>
              <a:t>Response.Write ("No salary information is available for " + User.Identity.Name);</a:t>
            </a:r>
          </a:p>
          <a:p>
            <a:pPr eaLnBrk="1" hangingPunct="1">
              <a:lnSpc>
                <a:spcPct val="80000"/>
              </a:lnSpc>
              <a:buFont typeface="Wingdings" pitchFamily="2" charset="2"/>
              <a:buNone/>
            </a:pPr>
            <a:r>
              <a:rPr lang="en-US" sz="1600" noProof="1" smtClean="0">
                <a:latin typeface="Arial" charset="0"/>
              </a:rPr>
              <a:t>      }</a:t>
            </a:r>
          </a:p>
          <a:p>
            <a:pPr eaLnBrk="1" hangingPunct="1">
              <a:lnSpc>
                <a:spcPct val="80000"/>
              </a:lnSpc>
              <a:buFont typeface="Wingdings" pitchFamily="2" charset="2"/>
              <a:buNone/>
            </a:pPr>
            <a:r>
              <a:rPr lang="en-US" sz="1600" noProof="1" smtClean="0">
                <a:latin typeface="Arial" charset="0"/>
              </a:rPr>
              <a:t>    %&gt;</a:t>
            </a:r>
          </a:p>
          <a:p>
            <a:pPr eaLnBrk="1" hangingPunct="1">
              <a:lnSpc>
                <a:spcPct val="80000"/>
              </a:lnSpc>
              <a:buFont typeface="Wingdings" pitchFamily="2" charset="2"/>
              <a:buNone/>
            </a:pPr>
            <a:r>
              <a:rPr lang="en-US" sz="1600" noProof="1" smtClean="0">
                <a:latin typeface="Arial" charset="0"/>
              </a:rPr>
              <a:t>  &lt;/body&gt;</a:t>
            </a:r>
          </a:p>
          <a:p>
            <a:pPr eaLnBrk="1" hangingPunct="1">
              <a:lnSpc>
                <a:spcPct val="80000"/>
              </a:lnSpc>
              <a:buFont typeface="Wingdings" pitchFamily="2" charset="2"/>
              <a:buNone/>
            </a:pPr>
            <a:r>
              <a:rPr lang="en-US" sz="1600" noProof="1" smtClean="0">
                <a:latin typeface="Arial" charset="0"/>
              </a:rPr>
              <a:t>&lt;/html&gt;</a:t>
            </a:r>
            <a:endParaRPr lang="en-US" sz="1600" smtClean="0">
              <a:latin typeface="Arial" charset="0"/>
            </a:endParaRPr>
          </a:p>
        </p:txBody>
      </p:sp>
      <p:sp>
        <p:nvSpPr>
          <p:cNvPr id="550916" name="AutoShape 4"/>
          <p:cNvSpPr>
            <a:spLocks noChangeArrowheads="1"/>
          </p:cNvSpPr>
          <p:nvPr/>
        </p:nvSpPr>
        <p:spPr bwMode="auto">
          <a:xfrm>
            <a:off x="6019800" y="776288"/>
            <a:ext cx="3124200" cy="2347912"/>
          </a:xfrm>
          <a:prstGeom prst="wedgeRoundRectCallout">
            <a:avLst>
              <a:gd name="adj1" fmla="val -85407"/>
              <a:gd name="adj2" fmla="val 46282"/>
              <a:gd name="adj3" fmla="val 16667"/>
            </a:avLst>
          </a:prstGeom>
          <a:solidFill>
            <a:srgbClr val="FFFFCC"/>
          </a:solidFill>
          <a:ln w="9525">
            <a:solidFill>
              <a:schemeClr val="tx1"/>
            </a:solidFill>
            <a:miter lim="800000"/>
            <a:headEnd/>
            <a:tailEnd/>
          </a:ln>
        </p:spPr>
        <p:txBody>
          <a:bodyPr/>
          <a:lstStyle/>
          <a:p>
            <a:pPr algn="ctr"/>
            <a:r>
              <a:rPr lang="en-US" b="0" dirty="0"/>
              <a:t>To test the program, you may change one of the names, </a:t>
            </a:r>
            <a:r>
              <a:rPr lang="en-US" b="0" dirty="0" smtClean="0"/>
              <a:t>e.g</a:t>
            </a:r>
            <a:r>
              <a:rPr lang="en-US" b="0" dirty="0"/>
              <a:t>., </a:t>
            </a:r>
            <a:r>
              <a:rPr lang="en-US" b="0" dirty="0" err="1"/>
              <a:t>jeff</a:t>
            </a:r>
            <a:r>
              <a:rPr lang="en-US" b="0" dirty="0"/>
              <a:t>, to your own login name on your computer. When the login window pops up, you can type your own login name and password </a:t>
            </a:r>
          </a:p>
        </p:txBody>
      </p:sp>
      <p:sp>
        <p:nvSpPr>
          <p:cNvPr id="6" name="AutoShape 4"/>
          <p:cNvSpPr>
            <a:spLocks noChangeArrowheads="1"/>
          </p:cNvSpPr>
          <p:nvPr/>
        </p:nvSpPr>
        <p:spPr bwMode="auto">
          <a:xfrm>
            <a:off x="4267200" y="5881688"/>
            <a:ext cx="4038600" cy="823912"/>
          </a:xfrm>
          <a:prstGeom prst="wedgeRoundRectCallout">
            <a:avLst>
              <a:gd name="adj1" fmla="val -66310"/>
              <a:gd name="adj2" fmla="val -102194"/>
              <a:gd name="adj3" fmla="val 16667"/>
            </a:avLst>
          </a:prstGeom>
          <a:solidFill>
            <a:srgbClr val="CCECFF"/>
          </a:solidFill>
          <a:ln w="9525">
            <a:solidFill>
              <a:schemeClr val="tx1"/>
            </a:solidFill>
            <a:miter lim="800000"/>
            <a:headEnd/>
            <a:tailEnd/>
          </a:ln>
        </p:spPr>
        <p:txBody>
          <a:bodyPr/>
          <a:lstStyle/>
          <a:p>
            <a:pPr algn="ctr"/>
            <a:r>
              <a:rPr lang="en-US" b="0"/>
              <a:t>Use this piece of C# script to define the access privilege of each user.</a:t>
            </a:r>
          </a:p>
        </p:txBody>
      </p:sp>
      <p:sp>
        <p:nvSpPr>
          <p:cNvPr id="7" name="AutoShape 4"/>
          <p:cNvSpPr>
            <a:spLocks noChangeArrowheads="1"/>
          </p:cNvSpPr>
          <p:nvPr/>
        </p:nvSpPr>
        <p:spPr bwMode="auto">
          <a:xfrm>
            <a:off x="6629400" y="3276600"/>
            <a:ext cx="2311400" cy="823913"/>
          </a:xfrm>
          <a:prstGeom prst="wedgeRoundRectCallout">
            <a:avLst>
              <a:gd name="adj1" fmla="val -66310"/>
              <a:gd name="adj2" fmla="val -31217"/>
              <a:gd name="adj3" fmla="val 16667"/>
            </a:avLst>
          </a:prstGeom>
          <a:solidFill>
            <a:schemeClr val="accent2">
              <a:lumMod val="20000"/>
              <a:lumOff val="80000"/>
            </a:schemeClr>
          </a:solidFill>
          <a:ln w="9525">
            <a:solidFill>
              <a:schemeClr val="tx1"/>
            </a:solidFill>
            <a:miter lim="800000"/>
            <a:headEnd/>
            <a:tailEnd/>
          </a:ln>
        </p:spPr>
        <p:txBody>
          <a:bodyPr/>
          <a:lstStyle/>
          <a:p>
            <a:pPr algn="ctr">
              <a:defRPr/>
            </a:pPr>
            <a:r>
              <a:rPr lang="en-US" b="0" dirty="0"/>
              <a:t>Are we using policy-based computing?</a:t>
            </a:r>
          </a:p>
        </p:txBody>
      </p:sp>
      <p:sp>
        <p:nvSpPr>
          <p:cNvPr id="8" name="AutoShape 4"/>
          <p:cNvSpPr>
            <a:spLocks noChangeArrowheads="1"/>
          </p:cNvSpPr>
          <p:nvPr/>
        </p:nvSpPr>
        <p:spPr bwMode="auto">
          <a:xfrm>
            <a:off x="6629400" y="4191000"/>
            <a:ext cx="2311400" cy="914400"/>
          </a:xfrm>
          <a:prstGeom prst="wedgeRoundRectCallout">
            <a:avLst>
              <a:gd name="adj1" fmla="val -66310"/>
              <a:gd name="adj2" fmla="val -31217"/>
              <a:gd name="adj3" fmla="val 16667"/>
            </a:avLst>
          </a:prstGeom>
          <a:solidFill>
            <a:schemeClr val="accent2">
              <a:lumMod val="20000"/>
              <a:lumOff val="80000"/>
            </a:schemeClr>
          </a:solidFill>
          <a:ln w="9525">
            <a:solidFill>
              <a:schemeClr val="tx1"/>
            </a:solidFill>
            <a:miter lim="800000"/>
            <a:headEnd/>
            <a:tailEnd/>
          </a:ln>
        </p:spPr>
        <p:txBody>
          <a:bodyPr/>
          <a:lstStyle/>
          <a:p>
            <a:pPr algn="ctr">
              <a:defRPr/>
            </a:pPr>
            <a:r>
              <a:rPr lang="en-US" b="0" dirty="0"/>
              <a:t>How can we make it policy-based computing?</a:t>
            </a:r>
          </a:p>
        </p:txBody>
      </p:sp>
    </p:spTree>
    <p:extLst>
      <p:ext uri="{BB962C8B-B14F-4D97-AF65-F5344CB8AC3E}">
        <p14:creationId xmlns:p14="http://schemas.microsoft.com/office/powerpoint/2010/main" val="35873549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50916"/>
                                        </p:tgtEl>
                                        <p:attrNameLst>
                                          <p:attrName>style.visibility</p:attrName>
                                        </p:attrNameLst>
                                      </p:cBhvr>
                                      <p:to>
                                        <p:strVal val="visible"/>
                                      </p:to>
                                    </p:set>
                                    <p:animEffect transition="in" filter="wipe(left)">
                                      <p:cBhvr>
                                        <p:cTn id="12" dur="500"/>
                                        <p:tgtEl>
                                          <p:spTgt spid="5509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0916" grpId="0" animBg="1"/>
      <p:bldP spid="6" grpId="0" animBg="1"/>
      <p:bldP spid="7" grpId="0" animBg="1"/>
      <p:bldP spid="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3FA69852-B109-47C1-91DF-7F2A1AAF5ABC}" type="slidenum">
              <a:rPr lang="en-US" b="0" smtClean="0">
                <a:solidFill>
                  <a:schemeClr val="tx2"/>
                </a:solidFill>
              </a:rPr>
              <a:pPr/>
              <a:t>33</a:t>
            </a:fld>
            <a:endParaRPr lang="en-US" b="0" smtClean="0">
              <a:solidFill>
                <a:schemeClr val="tx2"/>
              </a:solidFill>
            </a:endParaRPr>
          </a:p>
        </p:txBody>
      </p:sp>
      <p:sp>
        <p:nvSpPr>
          <p:cNvPr id="15363" name="Rectangle 2"/>
          <p:cNvSpPr>
            <a:spLocks noGrp="1" noChangeArrowheads="1"/>
          </p:cNvSpPr>
          <p:nvPr>
            <p:ph type="title"/>
          </p:nvPr>
        </p:nvSpPr>
        <p:spPr/>
        <p:txBody>
          <a:bodyPr/>
          <a:lstStyle/>
          <a:p>
            <a:pPr eaLnBrk="1" hangingPunct="1"/>
            <a:r>
              <a:rPr lang="en-US" smtClean="0"/>
              <a:t>Duties.aspx File</a:t>
            </a:r>
          </a:p>
        </p:txBody>
      </p:sp>
      <p:sp>
        <p:nvSpPr>
          <p:cNvPr id="15364" name="Rectangle 3"/>
          <p:cNvSpPr>
            <a:spLocks noGrp="1" noChangeArrowheads="1"/>
          </p:cNvSpPr>
          <p:nvPr>
            <p:ph type="body" idx="1"/>
          </p:nvPr>
        </p:nvSpPr>
        <p:spPr>
          <a:xfrm>
            <a:off x="1219200" y="990600"/>
            <a:ext cx="7315200" cy="5715000"/>
          </a:xfrm>
        </p:spPr>
        <p:txBody>
          <a:bodyPr/>
          <a:lstStyle/>
          <a:p>
            <a:pPr eaLnBrk="1" hangingPunct="1">
              <a:lnSpc>
                <a:spcPct val="80000"/>
              </a:lnSpc>
              <a:buFont typeface="Wingdings" pitchFamily="2" charset="2"/>
              <a:buNone/>
            </a:pPr>
            <a:r>
              <a:rPr lang="en-US" sz="1800" noProof="1" smtClean="0">
                <a:latin typeface="Arial" charset="0"/>
              </a:rPr>
              <a:t>&lt;%@ Import Namespace="System.Data" %&gt;</a:t>
            </a:r>
          </a:p>
          <a:p>
            <a:pPr eaLnBrk="1" hangingPunct="1">
              <a:lnSpc>
                <a:spcPct val="80000"/>
              </a:lnSpc>
              <a:buFont typeface="Wingdings" pitchFamily="2" charset="2"/>
              <a:buNone/>
            </a:pPr>
            <a:r>
              <a:rPr lang="en-US" sz="1800" noProof="1" smtClean="0">
                <a:latin typeface="Arial" charset="0"/>
              </a:rPr>
              <a:t>&lt;html&gt;</a:t>
            </a:r>
          </a:p>
          <a:p>
            <a:pPr eaLnBrk="1" hangingPunct="1">
              <a:lnSpc>
                <a:spcPct val="80000"/>
              </a:lnSpc>
              <a:buFont typeface="Wingdings" pitchFamily="2" charset="2"/>
              <a:buNone/>
            </a:pPr>
            <a:r>
              <a:rPr lang="en-US" sz="1800" noProof="1" smtClean="0">
                <a:latin typeface="Arial" charset="0"/>
              </a:rPr>
              <a:t>  &lt;body&gt;</a:t>
            </a:r>
          </a:p>
          <a:p>
            <a:pPr eaLnBrk="1" hangingPunct="1">
              <a:lnSpc>
                <a:spcPct val="80000"/>
              </a:lnSpc>
              <a:buFont typeface="Wingdings" pitchFamily="2" charset="2"/>
              <a:buNone/>
            </a:pPr>
            <a:r>
              <a:rPr lang="en-US" sz="1800" noProof="1" smtClean="0">
                <a:latin typeface="Arial" charset="0"/>
              </a:rPr>
              <a:t>    &lt;asp:DataGrid ID="MyDataGrid" Width="40%" RunAt="server" /&gt;</a:t>
            </a:r>
          </a:p>
          <a:p>
            <a:pPr eaLnBrk="1" hangingPunct="1">
              <a:lnSpc>
                <a:spcPct val="80000"/>
              </a:lnSpc>
              <a:buFont typeface="Wingdings" pitchFamily="2" charset="2"/>
              <a:buNone/>
            </a:pPr>
            <a:r>
              <a:rPr lang="en-US" sz="1800" noProof="1" smtClean="0">
                <a:latin typeface="Arial" charset="0"/>
              </a:rPr>
              <a:t>    &lt;asp:Label ID="Output" RunAt="server" /&gt;</a:t>
            </a:r>
          </a:p>
          <a:p>
            <a:pPr eaLnBrk="1" hangingPunct="1">
              <a:lnSpc>
                <a:spcPct val="80000"/>
              </a:lnSpc>
              <a:buFont typeface="Wingdings" pitchFamily="2" charset="2"/>
              <a:buNone/>
            </a:pPr>
            <a:r>
              <a:rPr lang="en-US" sz="1800" noProof="1" smtClean="0">
                <a:latin typeface="Arial" charset="0"/>
              </a:rPr>
              <a:t>  &lt;/body&gt;</a:t>
            </a:r>
          </a:p>
          <a:p>
            <a:pPr eaLnBrk="1" hangingPunct="1">
              <a:lnSpc>
                <a:spcPct val="80000"/>
              </a:lnSpc>
              <a:buFont typeface="Wingdings" pitchFamily="2" charset="2"/>
              <a:buNone/>
            </a:pPr>
            <a:r>
              <a:rPr lang="en-US" sz="1800" noProof="1" smtClean="0">
                <a:latin typeface="Arial" charset="0"/>
              </a:rPr>
              <a:t>&lt;/html&gt;</a:t>
            </a:r>
          </a:p>
          <a:p>
            <a:pPr eaLnBrk="1" hangingPunct="1">
              <a:lnSpc>
                <a:spcPct val="80000"/>
              </a:lnSpc>
              <a:buFont typeface="Wingdings" pitchFamily="2" charset="2"/>
              <a:buNone/>
            </a:pPr>
            <a:r>
              <a:rPr lang="en-US" sz="1800" noProof="1" smtClean="0">
                <a:latin typeface="Arial" charset="0"/>
              </a:rPr>
              <a:t>&lt;script language="C#" runat="server"&gt;</a:t>
            </a:r>
          </a:p>
          <a:p>
            <a:pPr eaLnBrk="1" hangingPunct="1">
              <a:lnSpc>
                <a:spcPct val="80000"/>
              </a:lnSpc>
              <a:buFont typeface="Wingdings" pitchFamily="2" charset="2"/>
              <a:buNone/>
            </a:pPr>
            <a:r>
              <a:rPr lang="en-US" sz="1800" noProof="1" smtClean="0">
                <a:latin typeface="Arial" charset="0"/>
              </a:rPr>
              <a:t>  void Page_Load (Object sender, EventArgs e) {</a:t>
            </a:r>
          </a:p>
          <a:p>
            <a:pPr eaLnBrk="1" hangingPunct="1">
              <a:lnSpc>
                <a:spcPct val="80000"/>
              </a:lnSpc>
              <a:buFont typeface="Wingdings" pitchFamily="2" charset="2"/>
              <a:buNone/>
            </a:pPr>
            <a:r>
              <a:rPr lang="en-US" sz="1800" noProof="1" smtClean="0">
                <a:latin typeface="Arial" charset="0"/>
              </a:rPr>
              <a:t>      try {</a:t>
            </a:r>
          </a:p>
          <a:p>
            <a:pPr eaLnBrk="1" hangingPunct="1">
              <a:lnSpc>
                <a:spcPct val="80000"/>
              </a:lnSpc>
              <a:buFont typeface="Wingdings" pitchFamily="2" charset="2"/>
              <a:buNone/>
            </a:pPr>
            <a:r>
              <a:rPr lang="en-US" sz="1800" noProof="1" smtClean="0">
                <a:latin typeface="Arial" charset="0"/>
              </a:rPr>
              <a:t>          DataSet ds = new </a:t>
            </a:r>
            <a:r>
              <a:rPr lang="en-US" sz="1800" noProof="1" smtClean="0">
                <a:solidFill>
                  <a:srgbClr val="C00000"/>
                </a:solidFill>
                <a:latin typeface="Arial" charset="0"/>
              </a:rPr>
              <a:t>DataSet</a:t>
            </a:r>
            <a:r>
              <a:rPr lang="en-US" sz="1800" noProof="1" smtClean="0">
                <a:latin typeface="Arial" charset="0"/>
              </a:rPr>
              <a:t> ();</a:t>
            </a:r>
          </a:p>
          <a:p>
            <a:pPr eaLnBrk="1" hangingPunct="1">
              <a:lnSpc>
                <a:spcPct val="80000"/>
              </a:lnSpc>
              <a:buFont typeface="Wingdings" pitchFamily="2" charset="2"/>
              <a:buNone/>
            </a:pPr>
            <a:r>
              <a:rPr lang="en-US" sz="1800" noProof="1" smtClean="0">
                <a:latin typeface="Arial" charset="0"/>
              </a:rPr>
              <a:t>          ds.ReadXml (Server.MapPath ("</a:t>
            </a:r>
            <a:r>
              <a:rPr lang="en-US" sz="1800" noProof="1" smtClean="0">
                <a:solidFill>
                  <a:schemeClr val="folHlink"/>
                </a:solidFill>
                <a:latin typeface="Arial" charset="0"/>
              </a:rPr>
              <a:t>Duties.xml</a:t>
            </a:r>
            <a:r>
              <a:rPr lang="en-US" sz="1800" noProof="1" smtClean="0">
                <a:latin typeface="Arial" charset="0"/>
              </a:rPr>
              <a:t>"));</a:t>
            </a:r>
          </a:p>
          <a:p>
            <a:pPr eaLnBrk="1" hangingPunct="1">
              <a:lnSpc>
                <a:spcPct val="80000"/>
              </a:lnSpc>
              <a:buFont typeface="Wingdings" pitchFamily="2" charset="2"/>
              <a:buNone/>
            </a:pPr>
            <a:r>
              <a:rPr lang="en-US" sz="1800" noProof="1" smtClean="0">
                <a:latin typeface="Arial" charset="0"/>
              </a:rPr>
              <a:t>          </a:t>
            </a:r>
            <a:r>
              <a:rPr lang="en-US" sz="1800" noProof="1" smtClean="0">
                <a:solidFill>
                  <a:srgbClr val="0000FF"/>
                </a:solidFill>
                <a:latin typeface="Arial" charset="0"/>
              </a:rPr>
              <a:t>MyDataGrid.DataSource = ds;</a:t>
            </a:r>
          </a:p>
          <a:p>
            <a:pPr eaLnBrk="1" hangingPunct="1">
              <a:lnSpc>
                <a:spcPct val="80000"/>
              </a:lnSpc>
              <a:buFont typeface="Wingdings" pitchFamily="2" charset="2"/>
              <a:buNone/>
            </a:pPr>
            <a:r>
              <a:rPr lang="en-US" sz="1800" noProof="1" smtClean="0">
                <a:solidFill>
                  <a:srgbClr val="0000FF"/>
                </a:solidFill>
                <a:latin typeface="Arial" charset="0"/>
              </a:rPr>
              <a:t>          MyDataGrid.DataBind ();</a:t>
            </a:r>
          </a:p>
          <a:p>
            <a:pPr eaLnBrk="1" hangingPunct="1">
              <a:lnSpc>
                <a:spcPct val="80000"/>
              </a:lnSpc>
              <a:buFont typeface="Wingdings" pitchFamily="2" charset="2"/>
              <a:buNone/>
            </a:pPr>
            <a:r>
              <a:rPr lang="en-US" sz="1800" noProof="1" smtClean="0">
                <a:latin typeface="Arial" charset="0"/>
              </a:rPr>
              <a:t>      }</a:t>
            </a:r>
          </a:p>
          <a:p>
            <a:pPr eaLnBrk="1" hangingPunct="1">
              <a:lnSpc>
                <a:spcPct val="80000"/>
              </a:lnSpc>
              <a:buFont typeface="Wingdings" pitchFamily="2" charset="2"/>
              <a:buNone/>
            </a:pPr>
            <a:r>
              <a:rPr lang="en-US" sz="1800" noProof="1" smtClean="0">
                <a:latin typeface="Arial" charset="0"/>
              </a:rPr>
              <a:t>      catch (Exception) {</a:t>
            </a:r>
          </a:p>
          <a:p>
            <a:pPr eaLnBrk="1" hangingPunct="1">
              <a:lnSpc>
                <a:spcPct val="80000"/>
              </a:lnSpc>
              <a:buFont typeface="Wingdings" pitchFamily="2" charset="2"/>
              <a:buNone/>
            </a:pPr>
            <a:r>
              <a:rPr lang="en-US" sz="1800" noProof="1" smtClean="0">
                <a:latin typeface="Arial" charset="0"/>
              </a:rPr>
              <a:t>          Output.Text = </a:t>
            </a:r>
          </a:p>
          <a:p>
            <a:pPr eaLnBrk="1" hangingPunct="1">
              <a:lnSpc>
                <a:spcPct val="80000"/>
              </a:lnSpc>
              <a:buFont typeface="Wingdings" pitchFamily="2" charset="2"/>
              <a:buNone/>
            </a:pPr>
            <a:r>
              <a:rPr lang="en-US" sz="1800" noProof="1" smtClean="0">
                <a:latin typeface="Arial" charset="0"/>
              </a:rPr>
              <a:t>		"An error occurred processing this page";</a:t>
            </a:r>
          </a:p>
          <a:p>
            <a:pPr eaLnBrk="1" hangingPunct="1">
              <a:lnSpc>
                <a:spcPct val="80000"/>
              </a:lnSpc>
              <a:buFont typeface="Wingdings" pitchFamily="2" charset="2"/>
              <a:buNone/>
            </a:pPr>
            <a:r>
              <a:rPr lang="en-US" sz="1800" noProof="1" smtClean="0">
                <a:latin typeface="Arial" charset="0"/>
              </a:rPr>
              <a:t>      }</a:t>
            </a:r>
          </a:p>
          <a:p>
            <a:pPr eaLnBrk="1" hangingPunct="1">
              <a:lnSpc>
                <a:spcPct val="80000"/>
              </a:lnSpc>
              <a:buFont typeface="Wingdings" pitchFamily="2" charset="2"/>
              <a:buNone/>
            </a:pPr>
            <a:r>
              <a:rPr lang="en-US" sz="1800" noProof="1" smtClean="0">
                <a:latin typeface="Arial" charset="0"/>
              </a:rPr>
              <a:t>  }</a:t>
            </a:r>
          </a:p>
          <a:p>
            <a:pPr eaLnBrk="1" hangingPunct="1">
              <a:lnSpc>
                <a:spcPct val="80000"/>
              </a:lnSpc>
              <a:buFont typeface="Wingdings" pitchFamily="2" charset="2"/>
              <a:buNone/>
            </a:pPr>
            <a:r>
              <a:rPr lang="en-US" sz="1800" noProof="1" smtClean="0">
                <a:latin typeface="Arial" charset="0"/>
              </a:rPr>
              <a:t>&lt;/script&gt;</a:t>
            </a:r>
            <a:endParaRPr lang="en-US" sz="1800" smtClean="0">
              <a:latin typeface="Arial" charset="0"/>
            </a:endParaRPr>
          </a:p>
        </p:txBody>
      </p:sp>
      <p:sp>
        <p:nvSpPr>
          <p:cNvPr id="5" name="Rounded Rectangular Callout 4"/>
          <p:cNvSpPr>
            <a:spLocks noChangeArrowheads="1"/>
          </p:cNvSpPr>
          <p:nvPr/>
        </p:nvSpPr>
        <p:spPr bwMode="auto">
          <a:xfrm>
            <a:off x="6934200" y="2209800"/>
            <a:ext cx="2020888" cy="1676400"/>
          </a:xfrm>
          <a:prstGeom prst="wedgeRoundRectCallout">
            <a:avLst>
              <a:gd name="adj1" fmla="val -95315"/>
              <a:gd name="adj2" fmla="val 58718"/>
              <a:gd name="adj3" fmla="val 16667"/>
            </a:avLst>
          </a:prstGeom>
          <a:solidFill>
            <a:srgbClr val="FFFFCC"/>
          </a:solidFill>
          <a:ln w="9525" algn="ctr">
            <a:solidFill>
              <a:schemeClr val="tx1"/>
            </a:solidFill>
            <a:round/>
            <a:headEnd/>
            <a:tailEnd/>
          </a:ln>
        </p:spPr>
        <p:txBody>
          <a:bodyPr/>
          <a:lstStyle/>
          <a:p>
            <a:r>
              <a:rPr lang="en-US" b="0"/>
              <a:t>Load the XML file into a  DataSet  structure, which is a set of tables.</a:t>
            </a:r>
          </a:p>
        </p:txBody>
      </p:sp>
      <p:sp>
        <p:nvSpPr>
          <p:cNvPr id="6" name="Rounded Rectangular Callout 5"/>
          <p:cNvSpPr>
            <a:spLocks noChangeArrowheads="1"/>
          </p:cNvSpPr>
          <p:nvPr/>
        </p:nvSpPr>
        <p:spPr bwMode="auto">
          <a:xfrm>
            <a:off x="6821488" y="4343400"/>
            <a:ext cx="2170112" cy="2133600"/>
          </a:xfrm>
          <a:prstGeom prst="wedgeRoundRectCallout">
            <a:avLst>
              <a:gd name="adj1" fmla="val -95704"/>
              <a:gd name="adj2" fmla="val -46380"/>
              <a:gd name="adj3" fmla="val 16667"/>
            </a:avLst>
          </a:prstGeom>
          <a:solidFill>
            <a:srgbClr val="FFFFCC"/>
          </a:solidFill>
          <a:ln w="9525" algn="ctr">
            <a:solidFill>
              <a:schemeClr val="tx1"/>
            </a:solidFill>
            <a:round/>
            <a:headEnd/>
            <a:tailEnd/>
          </a:ln>
        </p:spPr>
        <p:txBody>
          <a:bodyPr/>
          <a:lstStyle/>
          <a:p>
            <a:r>
              <a:rPr lang="en-US" b="0" dirty="0"/>
              <a:t>If </a:t>
            </a:r>
            <a:r>
              <a:rPr lang="en-US" b="0" dirty="0">
                <a:solidFill>
                  <a:srgbClr val="0000FF"/>
                </a:solidFill>
              </a:rPr>
              <a:t>impersonate</a:t>
            </a:r>
            <a:r>
              <a:rPr lang="en-US" b="0" dirty="0"/>
              <a:t> in </a:t>
            </a:r>
            <a:r>
              <a:rPr lang="en-US" b="0" dirty="0" err="1"/>
              <a:t>Web.config</a:t>
            </a:r>
            <a:r>
              <a:rPr lang="en-US" b="0" dirty="0"/>
              <a:t> </a:t>
            </a:r>
            <a:br>
              <a:rPr lang="en-US" b="0" dirty="0"/>
            </a:br>
            <a:r>
              <a:rPr lang="en-US" b="0" dirty="0"/>
              <a:t>is </a:t>
            </a:r>
            <a:r>
              <a:rPr lang="en-US" b="0" dirty="0" smtClean="0"/>
              <a:t>properly set, </a:t>
            </a:r>
            <a:r>
              <a:rPr lang="en-US" b="0" dirty="0"/>
              <a:t>unauthenticated user cannot access the </a:t>
            </a:r>
            <a:r>
              <a:rPr lang="en-US" b="0" dirty="0">
                <a:solidFill>
                  <a:srgbClr val="0000FF"/>
                </a:solidFill>
              </a:rPr>
              <a:t>file</a:t>
            </a:r>
            <a:r>
              <a:rPr lang="en-US" b="0" dirty="0"/>
              <a:t> even through a program</a:t>
            </a:r>
          </a:p>
        </p:txBody>
      </p:sp>
      <p:sp>
        <p:nvSpPr>
          <p:cNvPr id="7" name="Rounded Rectangular Callout 6"/>
          <p:cNvSpPr>
            <a:spLocks noChangeArrowheads="1"/>
          </p:cNvSpPr>
          <p:nvPr/>
        </p:nvSpPr>
        <p:spPr bwMode="auto">
          <a:xfrm>
            <a:off x="152400" y="3886200"/>
            <a:ext cx="1219200" cy="762000"/>
          </a:xfrm>
          <a:prstGeom prst="wedgeRoundRectCallout">
            <a:avLst>
              <a:gd name="adj1" fmla="val 82028"/>
              <a:gd name="adj2" fmla="val 37468"/>
              <a:gd name="adj3" fmla="val 16667"/>
            </a:avLst>
          </a:prstGeom>
          <a:solidFill>
            <a:srgbClr val="FFFFCC"/>
          </a:solidFill>
          <a:ln w="9525" algn="ctr">
            <a:solidFill>
              <a:schemeClr val="tx1"/>
            </a:solidFill>
            <a:round/>
            <a:headEnd/>
            <a:tailEnd/>
          </a:ln>
        </p:spPr>
        <p:txBody>
          <a:bodyPr/>
          <a:lstStyle/>
          <a:p>
            <a:r>
              <a:rPr lang="en-US" b="0"/>
              <a:t>See chapter 5</a:t>
            </a:r>
          </a:p>
        </p:txBody>
      </p:sp>
    </p:spTree>
    <p:extLst>
      <p:ext uri="{BB962C8B-B14F-4D97-AF65-F5344CB8AC3E}">
        <p14:creationId xmlns:p14="http://schemas.microsoft.com/office/powerpoint/2010/main" val="34982991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0"/>
                                        <p:tgtEl>
                                          <p:spTgt spid="5"/>
                                        </p:tgtEl>
                                      </p:cBhvr>
                                    </p:animEffect>
                                  </p:childTnLst>
                                </p:cTn>
                              </p:par>
                            </p:childTnLst>
                          </p:cTn>
                        </p:par>
                        <p:par>
                          <p:cTn id="8" fill="hold" nodeType="afterGroup">
                            <p:stCondLst>
                              <p:cond delay="50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0"/>
                                        <p:tgtEl>
                                          <p:spTgt spid="6"/>
                                        </p:tgtEl>
                                      </p:cBhvr>
                                    </p:animEffect>
                                  </p:childTnLst>
                                </p:cTn>
                              </p:par>
                            </p:childTnLst>
                          </p:cTn>
                        </p:par>
                        <p:par>
                          <p:cTn id="12" fill="hold" nodeType="afterGroup">
                            <p:stCondLst>
                              <p:cond delay="100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F3F50323-29AB-4C87-9789-57319559FF47}" type="slidenum">
              <a:rPr lang="en-US" b="0" smtClean="0">
                <a:solidFill>
                  <a:schemeClr val="tx2"/>
                </a:solidFill>
              </a:rPr>
              <a:pPr/>
              <a:t>34</a:t>
            </a:fld>
            <a:endParaRPr lang="en-US" b="0" smtClean="0">
              <a:solidFill>
                <a:schemeClr val="tx2"/>
              </a:solidFill>
            </a:endParaRPr>
          </a:p>
        </p:txBody>
      </p:sp>
      <p:sp>
        <p:nvSpPr>
          <p:cNvPr id="16387" name="Rectangle 2"/>
          <p:cNvSpPr>
            <a:spLocks noGrp="1" noChangeArrowheads="1"/>
          </p:cNvSpPr>
          <p:nvPr>
            <p:ph type="title"/>
          </p:nvPr>
        </p:nvSpPr>
        <p:spPr>
          <a:xfrm>
            <a:off x="1676400" y="152400"/>
            <a:ext cx="7391400" cy="623888"/>
          </a:xfrm>
        </p:spPr>
        <p:txBody>
          <a:bodyPr/>
          <a:lstStyle/>
          <a:p>
            <a:pPr eaLnBrk="1" hangingPunct="1"/>
            <a:r>
              <a:rPr lang="en-US" smtClean="0"/>
              <a:t>Duties.xml</a:t>
            </a:r>
          </a:p>
        </p:txBody>
      </p:sp>
      <p:sp>
        <p:nvSpPr>
          <p:cNvPr id="16388" name="Rectangle 3"/>
          <p:cNvSpPr>
            <a:spLocks noGrp="1" noChangeArrowheads="1"/>
          </p:cNvSpPr>
          <p:nvPr>
            <p:ph type="body" idx="1"/>
          </p:nvPr>
        </p:nvSpPr>
        <p:spPr>
          <a:xfrm>
            <a:off x="1676400" y="1066800"/>
            <a:ext cx="6934200" cy="5562600"/>
          </a:xfrm>
        </p:spPr>
        <p:txBody>
          <a:bodyPr/>
          <a:lstStyle/>
          <a:p>
            <a:pPr eaLnBrk="1" hangingPunct="1">
              <a:lnSpc>
                <a:spcPct val="80000"/>
              </a:lnSpc>
              <a:buFont typeface="Wingdings" pitchFamily="2" charset="2"/>
              <a:buNone/>
              <a:tabLst>
                <a:tab pos="688975" algn="l"/>
                <a:tab pos="1033463" algn="l"/>
                <a:tab pos="1377950" algn="l"/>
                <a:tab pos="1709738" algn="l"/>
              </a:tabLst>
            </a:pPr>
            <a:r>
              <a:rPr lang="en-US" sz="1600" b="1" smtClean="0">
                <a:latin typeface="Arial" charset="0"/>
              </a:rPr>
              <a:t> </a:t>
            </a:r>
            <a:r>
              <a:rPr lang="en-US" sz="1600" smtClean="0">
                <a:latin typeface="Arial" charset="0"/>
              </a:rPr>
              <a:t> &lt;?xml version="1.0" encoding="UTF-8" ?&gt; </a:t>
            </a:r>
            <a:endParaRPr lang="en-US" sz="1600" smtClean="0">
              <a:latin typeface="Arial" charset="0"/>
              <a:hlinkClick r:id="rId3"/>
            </a:endParaRPr>
          </a:p>
          <a:p>
            <a:pPr eaLnBrk="1" hangingPunct="1">
              <a:lnSpc>
                <a:spcPct val="80000"/>
              </a:lnSpc>
              <a:buFont typeface="Wingdings" pitchFamily="2" charset="2"/>
              <a:buNone/>
              <a:tabLst>
                <a:tab pos="688975" algn="l"/>
                <a:tab pos="1033463" algn="l"/>
                <a:tab pos="1377950" algn="l"/>
                <a:tab pos="1709738" algn="l"/>
              </a:tabLst>
            </a:pPr>
            <a:r>
              <a:rPr lang="en-US" sz="1600" smtClean="0">
                <a:latin typeface="Arial" charset="0"/>
              </a:rPr>
              <a:t>	&lt;Duties&gt;</a:t>
            </a:r>
            <a:endParaRPr lang="en-US" sz="1600" smtClean="0">
              <a:latin typeface="Arial" charset="0"/>
              <a:hlinkClick r:id="rId3"/>
            </a:endParaRPr>
          </a:p>
          <a:p>
            <a:pPr eaLnBrk="1" hangingPunct="1">
              <a:lnSpc>
                <a:spcPct val="80000"/>
              </a:lnSpc>
              <a:buFont typeface="Wingdings" pitchFamily="2" charset="2"/>
              <a:buNone/>
              <a:tabLst>
                <a:tab pos="688975" algn="l"/>
                <a:tab pos="1033463" algn="l"/>
                <a:tab pos="1377950" algn="l"/>
                <a:tab pos="1709738" algn="l"/>
              </a:tabLst>
            </a:pPr>
            <a:r>
              <a:rPr lang="en-US" sz="1600" smtClean="0">
                <a:latin typeface="Arial" charset="0"/>
              </a:rPr>
              <a:t>		&lt;Duty&gt;</a:t>
            </a:r>
          </a:p>
          <a:p>
            <a:pPr eaLnBrk="1" hangingPunct="1">
              <a:lnSpc>
                <a:spcPct val="80000"/>
              </a:lnSpc>
              <a:buFont typeface="Wingdings" pitchFamily="2" charset="2"/>
              <a:buNone/>
              <a:tabLst>
                <a:tab pos="688975" algn="l"/>
                <a:tab pos="1033463" algn="l"/>
                <a:tab pos="1377950" algn="l"/>
                <a:tab pos="1709738" algn="l"/>
              </a:tabLst>
            </a:pPr>
            <a:r>
              <a:rPr lang="en-US" sz="1600" smtClean="0">
                <a:latin typeface="Arial" charset="0"/>
              </a:rPr>
              <a:t>			&lt;Name&gt;Julia&lt;/Name&gt; </a:t>
            </a:r>
          </a:p>
          <a:p>
            <a:pPr eaLnBrk="1" hangingPunct="1">
              <a:lnSpc>
                <a:spcPct val="80000"/>
              </a:lnSpc>
              <a:buFont typeface="Wingdings" pitchFamily="2" charset="2"/>
              <a:buNone/>
              <a:tabLst>
                <a:tab pos="688975" algn="l"/>
                <a:tab pos="1033463" algn="l"/>
                <a:tab pos="1377950" algn="l"/>
                <a:tab pos="1709738" algn="l"/>
              </a:tabLst>
            </a:pPr>
            <a:r>
              <a:rPr lang="en-US" sz="1600" smtClean="0">
                <a:latin typeface="Arial" charset="0"/>
              </a:rPr>
              <a:t>			&lt;Portfolio&gt;Security Manager&lt;/Portfolio&gt; </a:t>
            </a:r>
          </a:p>
          <a:p>
            <a:pPr eaLnBrk="1" hangingPunct="1">
              <a:lnSpc>
                <a:spcPct val="80000"/>
              </a:lnSpc>
              <a:buFont typeface="Wingdings" pitchFamily="2" charset="2"/>
              <a:buNone/>
              <a:tabLst>
                <a:tab pos="688975" algn="l"/>
                <a:tab pos="1033463" algn="l"/>
                <a:tab pos="1377950" algn="l"/>
                <a:tab pos="1709738" algn="l"/>
              </a:tabLst>
            </a:pPr>
            <a:r>
              <a:rPr lang="en-US" sz="1600" smtClean="0">
                <a:latin typeface="Arial" charset="0"/>
              </a:rPr>
              <a:t>		&lt;/Duty&gt;</a:t>
            </a:r>
            <a:endParaRPr lang="en-US" sz="1600" smtClean="0">
              <a:latin typeface="Arial" charset="0"/>
              <a:hlinkClick r:id="rId3"/>
            </a:endParaRPr>
          </a:p>
          <a:p>
            <a:pPr eaLnBrk="1" hangingPunct="1">
              <a:lnSpc>
                <a:spcPct val="80000"/>
              </a:lnSpc>
              <a:buFont typeface="Wingdings" pitchFamily="2" charset="2"/>
              <a:buNone/>
              <a:tabLst>
                <a:tab pos="688975" algn="l"/>
                <a:tab pos="1033463" algn="l"/>
                <a:tab pos="1377950" algn="l"/>
                <a:tab pos="1709738" algn="l"/>
              </a:tabLst>
            </a:pPr>
            <a:r>
              <a:rPr lang="en-US" sz="1600" smtClean="0">
                <a:latin typeface="Arial" charset="0"/>
              </a:rPr>
              <a:t>		&lt;Duty&gt;</a:t>
            </a:r>
          </a:p>
          <a:p>
            <a:pPr eaLnBrk="1" hangingPunct="1">
              <a:lnSpc>
                <a:spcPct val="80000"/>
              </a:lnSpc>
              <a:buFont typeface="Wingdings" pitchFamily="2" charset="2"/>
              <a:buNone/>
              <a:tabLst>
                <a:tab pos="688975" algn="l"/>
                <a:tab pos="1033463" algn="l"/>
                <a:tab pos="1377950" algn="l"/>
                <a:tab pos="1709738" algn="l"/>
              </a:tabLst>
            </a:pPr>
            <a:r>
              <a:rPr lang="en-US" sz="1600" smtClean="0">
                <a:latin typeface="Arial" charset="0"/>
              </a:rPr>
              <a:t>			&lt;Name&gt;Bob&lt;/Name&gt; </a:t>
            </a:r>
          </a:p>
          <a:p>
            <a:pPr eaLnBrk="1" hangingPunct="1">
              <a:lnSpc>
                <a:spcPct val="80000"/>
              </a:lnSpc>
              <a:buFont typeface="Wingdings" pitchFamily="2" charset="2"/>
              <a:buNone/>
              <a:tabLst>
                <a:tab pos="688975" algn="l"/>
                <a:tab pos="1033463" algn="l"/>
                <a:tab pos="1377950" algn="l"/>
                <a:tab pos="1709738" algn="l"/>
              </a:tabLst>
            </a:pPr>
            <a:r>
              <a:rPr lang="en-US" sz="1600" smtClean="0">
                <a:latin typeface="Arial" charset="0"/>
              </a:rPr>
              <a:t>			&lt;Portfolio&gt;Contractor Manager&lt;/Portfolio&gt; </a:t>
            </a:r>
          </a:p>
          <a:p>
            <a:pPr eaLnBrk="1" hangingPunct="1">
              <a:lnSpc>
                <a:spcPct val="80000"/>
              </a:lnSpc>
              <a:buFont typeface="Wingdings" pitchFamily="2" charset="2"/>
              <a:buNone/>
              <a:tabLst>
                <a:tab pos="688975" algn="l"/>
                <a:tab pos="1033463" algn="l"/>
                <a:tab pos="1377950" algn="l"/>
                <a:tab pos="1709738" algn="l"/>
              </a:tabLst>
            </a:pPr>
            <a:r>
              <a:rPr lang="en-US" sz="1600" smtClean="0">
                <a:latin typeface="Arial" charset="0"/>
              </a:rPr>
              <a:t>		&lt;/Duty&gt;</a:t>
            </a:r>
            <a:endParaRPr lang="en-US" sz="1600" smtClean="0">
              <a:latin typeface="Arial" charset="0"/>
              <a:hlinkClick r:id="rId3"/>
            </a:endParaRPr>
          </a:p>
          <a:p>
            <a:pPr eaLnBrk="1" hangingPunct="1">
              <a:lnSpc>
                <a:spcPct val="80000"/>
              </a:lnSpc>
              <a:buFont typeface="Wingdings" pitchFamily="2" charset="2"/>
              <a:buNone/>
              <a:tabLst>
                <a:tab pos="688975" algn="l"/>
                <a:tab pos="1033463" algn="l"/>
                <a:tab pos="1377950" algn="l"/>
                <a:tab pos="1709738" algn="l"/>
              </a:tabLst>
            </a:pPr>
            <a:r>
              <a:rPr lang="en-US" sz="1600" smtClean="0">
                <a:latin typeface="Arial" charset="0"/>
              </a:rPr>
              <a:t>		&lt;Duty&gt;</a:t>
            </a:r>
          </a:p>
          <a:p>
            <a:pPr eaLnBrk="1" hangingPunct="1">
              <a:lnSpc>
                <a:spcPct val="80000"/>
              </a:lnSpc>
              <a:buFont typeface="Wingdings" pitchFamily="2" charset="2"/>
              <a:buNone/>
              <a:tabLst>
                <a:tab pos="688975" algn="l"/>
                <a:tab pos="1033463" algn="l"/>
                <a:tab pos="1377950" algn="l"/>
                <a:tab pos="1709738" algn="l"/>
              </a:tabLst>
            </a:pPr>
            <a:r>
              <a:rPr lang="en-US" sz="1600" smtClean="0">
                <a:latin typeface="Arial" charset="0"/>
              </a:rPr>
              <a:t>  			&lt;Name&gt;Jeff&lt;/Name&gt; </a:t>
            </a:r>
          </a:p>
          <a:p>
            <a:pPr eaLnBrk="1" hangingPunct="1">
              <a:lnSpc>
                <a:spcPct val="80000"/>
              </a:lnSpc>
              <a:buFont typeface="Wingdings" pitchFamily="2" charset="2"/>
              <a:buNone/>
              <a:tabLst>
                <a:tab pos="688975" algn="l"/>
                <a:tab pos="1033463" algn="l"/>
                <a:tab pos="1377950" algn="l"/>
                <a:tab pos="1709738" algn="l"/>
              </a:tabLst>
            </a:pPr>
            <a:r>
              <a:rPr lang="en-US" sz="1600" smtClean="0">
                <a:latin typeface="Arial" charset="0"/>
              </a:rPr>
              <a:t>			&lt;Portfolio&gt;Architect&lt;/Portfolio&gt; </a:t>
            </a:r>
          </a:p>
          <a:p>
            <a:pPr eaLnBrk="1" hangingPunct="1">
              <a:lnSpc>
                <a:spcPct val="80000"/>
              </a:lnSpc>
              <a:buFont typeface="Wingdings" pitchFamily="2" charset="2"/>
              <a:buNone/>
              <a:tabLst>
                <a:tab pos="688975" algn="l"/>
                <a:tab pos="1033463" algn="l"/>
                <a:tab pos="1377950" algn="l"/>
                <a:tab pos="1709738" algn="l"/>
              </a:tabLst>
            </a:pPr>
            <a:r>
              <a:rPr lang="en-US" sz="1600" smtClean="0">
                <a:latin typeface="Arial" charset="0"/>
              </a:rPr>
              <a:t>  		&lt;/Duty&gt;</a:t>
            </a:r>
            <a:endParaRPr lang="en-US" sz="1600" smtClean="0">
              <a:latin typeface="Arial" charset="0"/>
              <a:hlinkClick r:id="rId3"/>
            </a:endParaRPr>
          </a:p>
          <a:p>
            <a:pPr eaLnBrk="1" hangingPunct="1">
              <a:lnSpc>
                <a:spcPct val="80000"/>
              </a:lnSpc>
              <a:buFont typeface="Wingdings" pitchFamily="2" charset="2"/>
              <a:buNone/>
              <a:tabLst>
                <a:tab pos="688975" algn="l"/>
                <a:tab pos="1033463" algn="l"/>
                <a:tab pos="1377950" algn="l"/>
                <a:tab pos="1709738" algn="l"/>
              </a:tabLst>
            </a:pPr>
            <a:r>
              <a:rPr lang="en-US" sz="1600" smtClean="0">
                <a:latin typeface="Arial" charset="0"/>
              </a:rPr>
              <a:t>		&lt;Duty&gt;</a:t>
            </a:r>
          </a:p>
          <a:p>
            <a:pPr eaLnBrk="1" hangingPunct="1">
              <a:lnSpc>
                <a:spcPct val="80000"/>
              </a:lnSpc>
              <a:buFont typeface="Wingdings" pitchFamily="2" charset="2"/>
              <a:buNone/>
              <a:tabLst>
                <a:tab pos="688975" algn="l"/>
                <a:tab pos="1033463" algn="l"/>
                <a:tab pos="1377950" algn="l"/>
                <a:tab pos="1709738" algn="l"/>
              </a:tabLst>
            </a:pPr>
            <a:r>
              <a:rPr lang="en-US" sz="1600" smtClean="0">
                <a:latin typeface="Arial" charset="0"/>
              </a:rPr>
              <a:t>			&lt;Name&gt;Ryan&lt;/Name&gt; </a:t>
            </a:r>
          </a:p>
          <a:p>
            <a:pPr eaLnBrk="1" hangingPunct="1">
              <a:lnSpc>
                <a:spcPct val="80000"/>
              </a:lnSpc>
              <a:buFont typeface="Wingdings" pitchFamily="2" charset="2"/>
              <a:buNone/>
              <a:tabLst>
                <a:tab pos="688975" algn="l"/>
                <a:tab pos="1033463" algn="l"/>
                <a:tab pos="1377950" algn="l"/>
                <a:tab pos="1709738" algn="l"/>
              </a:tabLst>
            </a:pPr>
            <a:r>
              <a:rPr lang="en-US" sz="1600" smtClean="0">
                <a:latin typeface="Arial" charset="0"/>
              </a:rPr>
              <a:t>			&lt;Portfolio&gt;International Collaboration&lt;/Portfolio&gt; </a:t>
            </a:r>
          </a:p>
          <a:p>
            <a:pPr eaLnBrk="1" hangingPunct="1">
              <a:lnSpc>
                <a:spcPct val="80000"/>
              </a:lnSpc>
              <a:buFont typeface="Wingdings" pitchFamily="2" charset="2"/>
              <a:buNone/>
              <a:tabLst>
                <a:tab pos="688975" algn="l"/>
                <a:tab pos="1033463" algn="l"/>
                <a:tab pos="1377950" algn="l"/>
                <a:tab pos="1709738" algn="l"/>
              </a:tabLst>
            </a:pPr>
            <a:r>
              <a:rPr lang="en-US" sz="1600" smtClean="0">
                <a:latin typeface="Arial" charset="0"/>
              </a:rPr>
              <a:t>		&lt;/Duty&gt;</a:t>
            </a:r>
            <a:endParaRPr lang="en-US" sz="1600" smtClean="0">
              <a:latin typeface="Arial" charset="0"/>
              <a:hlinkClick r:id="rId3"/>
            </a:endParaRPr>
          </a:p>
          <a:p>
            <a:pPr eaLnBrk="1" hangingPunct="1">
              <a:lnSpc>
                <a:spcPct val="80000"/>
              </a:lnSpc>
              <a:buFont typeface="Wingdings" pitchFamily="2" charset="2"/>
              <a:buNone/>
              <a:tabLst>
                <a:tab pos="688975" algn="l"/>
                <a:tab pos="1033463" algn="l"/>
                <a:tab pos="1377950" algn="l"/>
                <a:tab pos="1709738" algn="l"/>
              </a:tabLst>
            </a:pPr>
            <a:r>
              <a:rPr lang="en-US" sz="1600" smtClean="0">
                <a:latin typeface="Arial" charset="0"/>
              </a:rPr>
              <a:t>		&lt;Duty&gt;</a:t>
            </a:r>
          </a:p>
          <a:p>
            <a:pPr eaLnBrk="1" hangingPunct="1">
              <a:lnSpc>
                <a:spcPct val="80000"/>
              </a:lnSpc>
              <a:buFont typeface="Wingdings" pitchFamily="2" charset="2"/>
              <a:buNone/>
              <a:tabLst>
                <a:tab pos="688975" algn="l"/>
                <a:tab pos="1033463" algn="l"/>
                <a:tab pos="1377950" algn="l"/>
                <a:tab pos="1709738" algn="l"/>
              </a:tabLst>
            </a:pPr>
            <a:r>
              <a:rPr lang="en-US" sz="1600" smtClean="0">
                <a:latin typeface="Arial" charset="0"/>
              </a:rPr>
              <a:t>		&lt;Name&gt;Mary&lt;/Name&gt; </a:t>
            </a:r>
          </a:p>
          <a:p>
            <a:pPr eaLnBrk="1" hangingPunct="1">
              <a:lnSpc>
                <a:spcPct val="80000"/>
              </a:lnSpc>
              <a:buFont typeface="Wingdings" pitchFamily="2" charset="2"/>
              <a:buNone/>
              <a:tabLst>
                <a:tab pos="688975" algn="l"/>
                <a:tab pos="1033463" algn="l"/>
                <a:tab pos="1377950" algn="l"/>
                <a:tab pos="1709738" algn="l"/>
              </a:tabLst>
            </a:pPr>
            <a:r>
              <a:rPr lang="en-US" sz="1600" smtClean="0">
                <a:latin typeface="Arial" charset="0"/>
              </a:rPr>
              <a:t>		&lt;Portfolio&gt;Business Manager&lt;/Portfolio&gt; </a:t>
            </a:r>
          </a:p>
          <a:p>
            <a:pPr eaLnBrk="1" hangingPunct="1">
              <a:lnSpc>
                <a:spcPct val="80000"/>
              </a:lnSpc>
              <a:buFont typeface="Wingdings" pitchFamily="2" charset="2"/>
              <a:buNone/>
              <a:tabLst>
                <a:tab pos="688975" algn="l"/>
                <a:tab pos="1033463" algn="l"/>
                <a:tab pos="1377950" algn="l"/>
                <a:tab pos="1709738" algn="l"/>
              </a:tabLst>
            </a:pPr>
            <a:r>
              <a:rPr lang="en-US" sz="1600" smtClean="0">
                <a:latin typeface="Arial" charset="0"/>
              </a:rPr>
              <a:t>	&lt;/Duty&gt;</a:t>
            </a:r>
          </a:p>
          <a:p>
            <a:pPr eaLnBrk="1" hangingPunct="1">
              <a:lnSpc>
                <a:spcPct val="80000"/>
              </a:lnSpc>
              <a:buFont typeface="Wingdings" pitchFamily="2" charset="2"/>
              <a:buNone/>
              <a:tabLst>
                <a:tab pos="688975" algn="l"/>
                <a:tab pos="1033463" algn="l"/>
                <a:tab pos="1377950" algn="l"/>
                <a:tab pos="1709738" algn="l"/>
              </a:tabLst>
            </a:pPr>
            <a:r>
              <a:rPr lang="en-US" sz="1600" b="1" smtClean="0">
                <a:latin typeface="Arial" charset="0"/>
              </a:rPr>
              <a:t> </a:t>
            </a:r>
            <a:r>
              <a:rPr lang="en-US" sz="1600" smtClean="0">
                <a:latin typeface="Arial" charset="0"/>
              </a:rPr>
              <a:t> &lt;/Duties&gt;</a:t>
            </a:r>
          </a:p>
        </p:txBody>
      </p:sp>
      <p:sp>
        <p:nvSpPr>
          <p:cNvPr id="5" name="Rounded Rectangular Callout 4"/>
          <p:cNvSpPr>
            <a:spLocks noChangeArrowheads="1"/>
          </p:cNvSpPr>
          <p:nvPr/>
        </p:nvSpPr>
        <p:spPr bwMode="auto">
          <a:xfrm>
            <a:off x="6858000" y="1066800"/>
            <a:ext cx="1905000" cy="1676400"/>
          </a:xfrm>
          <a:prstGeom prst="wedgeRoundRectCallout">
            <a:avLst>
              <a:gd name="adj1" fmla="val -94130"/>
              <a:gd name="adj2" fmla="val -8264"/>
              <a:gd name="adj3" fmla="val 16667"/>
            </a:avLst>
          </a:prstGeom>
          <a:solidFill>
            <a:schemeClr val="accent1"/>
          </a:solidFill>
          <a:ln w="9525" algn="ctr">
            <a:solidFill>
              <a:schemeClr val="tx1"/>
            </a:solidFill>
            <a:round/>
            <a:headEnd/>
            <a:tailEnd/>
          </a:ln>
        </p:spPr>
        <p:txBody>
          <a:bodyPr/>
          <a:lstStyle/>
          <a:p>
            <a:r>
              <a:rPr lang="en-US" b="0"/>
              <a:t>In this implementation, an authenticated user will see all the Duties.  </a:t>
            </a:r>
          </a:p>
        </p:txBody>
      </p:sp>
    </p:spTree>
    <p:extLst>
      <p:ext uri="{BB962C8B-B14F-4D97-AF65-F5344CB8AC3E}">
        <p14:creationId xmlns:p14="http://schemas.microsoft.com/office/powerpoint/2010/main" val="37742473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20EFE39F-25F9-48E4-AAD9-FAE275F357EE}" type="slidenum">
              <a:rPr lang="en-US" b="0" smtClean="0">
                <a:solidFill>
                  <a:schemeClr val="tx2"/>
                </a:solidFill>
              </a:rPr>
              <a:pPr/>
              <a:t>35</a:t>
            </a:fld>
            <a:endParaRPr lang="en-US" b="0" smtClean="0">
              <a:solidFill>
                <a:schemeClr val="tx2"/>
              </a:solidFill>
            </a:endParaRPr>
          </a:p>
        </p:txBody>
      </p:sp>
      <p:sp>
        <p:nvSpPr>
          <p:cNvPr id="20483" name="Rectangle 2"/>
          <p:cNvSpPr>
            <a:spLocks noGrp="1" noChangeArrowheads="1"/>
          </p:cNvSpPr>
          <p:nvPr>
            <p:ph type="title"/>
          </p:nvPr>
        </p:nvSpPr>
        <p:spPr>
          <a:xfrm>
            <a:off x="990600" y="0"/>
            <a:ext cx="7848600" cy="685800"/>
          </a:xfrm>
        </p:spPr>
        <p:txBody>
          <a:bodyPr/>
          <a:lstStyle/>
          <a:p>
            <a:pPr algn="ctr" eaLnBrk="1" hangingPunct="1"/>
            <a:r>
              <a:rPr lang="en-US" sz="2800" dirty="0" smtClean="0">
                <a:solidFill>
                  <a:srgbClr val="0000FF"/>
                </a:solidFill>
              </a:rPr>
              <a:t>Windows</a:t>
            </a:r>
            <a:r>
              <a:rPr lang="en-US" sz="2800" dirty="0" smtClean="0"/>
              <a:t>-Based Security </a:t>
            </a:r>
            <a:r>
              <a:rPr lang="en-US" sz="2800" dirty="0" smtClean="0">
                <a:solidFill>
                  <a:srgbClr val="C00000"/>
                </a:solidFill>
              </a:rPr>
              <a:t>Deployment and Testing</a:t>
            </a:r>
            <a:endParaRPr lang="en-US" sz="2800" b="0" dirty="0" smtClean="0"/>
          </a:p>
        </p:txBody>
      </p:sp>
      <p:sp>
        <p:nvSpPr>
          <p:cNvPr id="20484" name="Rectangle 3"/>
          <p:cNvSpPr>
            <a:spLocks noGrp="1" noChangeArrowheads="1"/>
          </p:cNvSpPr>
          <p:nvPr>
            <p:ph type="body" idx="1"/>
          </p:nvPr>
        </p:nvSpPr>
        <p:spPr>
          <a:xfrm>
            <a:off x="457200" y="1143000"/>
            <a:ext cx="8497888" cy="5334000"/>
          </a:xfrm>
        </p:spPr>
        <p:txBody>
          <a:bodyPr/>
          <a:lstStyle/>
          <a:p>
            <a:pPr marL="457200" indent="-457200" eaLnBrk="1" hangingPunct="1">
              <a:lnSpc>
                <a:spcPct val="80000"/>
              </a:lnSpc>
              <a:buSzTx/>
              <a:buFont typeface="Wingdings" pitchFamily="2" charset="2"/>
              <a:buAutoNum type="arabicPeriod"/>
            </a:pPr>
            <a:r>
              <a:rPr lang="en-US" sz="2400" dirty="0" smtClean="0"/>
              <a:t>Create a directory named Basic somewhere — anywhere — on your computer, e.g., C drive.</a:t>
            </a:r>
          </a:p>
          <a:p>
            <a:pPr marL="457200" indent="-457200" eaLnBrk="1" hangingPunct="1">
              <a:lnSpc>
                <a:spcPct val="80000"/>
              </a:lnSpc>
              <a:buSzTx/>
              <a:buFont typeface="Wingdings" pitchFamily="2" charset="2"/>
              <a:buAutoNum type="arabicPeriod"/>
            </a:pPr>
            <a:r>
              <a:rPr lang="en-US" sz="2400" dirty="0" smtClean="0"/>
              <a:t>Use the IIS configuration manager to create a virtual directory named “Basic” and link it. How? See next page.</a:t>
            </a:r>
          </a:p>
          <a:p>
            <a:pPr marL="457200" indent="-457200" eaLnBrk="1" hangingPunct="1">
              <a:lnSpc>
                <a:spcPct val="80000"/>
              </a:lnSpc>
              <a:buSzTx/>
              <a:buFont typeface="Wingdings" pitchFamily="2" charset="2"/>
              <a:buAutoNum type="arabicPeriod"/>
            </a:pPr>
            <a:r>
              <a:rPr lang="en-US" sz="2400" dirty="0" smtClean="0"/>
              <a:t>While in the IIS configuration manager, configure Basic to require basic authentication and to disallow anonymous access. How? </a:t>
            </a:r>
          </a:p>
          <a:p>
            <a:pPr marL="914400" lvl="1" indent="-457200" eaLnBrk="1" hangingPunct="1">
              <a:lnSpc>
                <a:spcPct val="80000"/>
              </a:lnSpc>
              <a:buSzTx/>
              <a:buFont typeface="Wingdings" pitchFamily="2" charset="2"/>
              <a:buAutoNum type="arabicParenR"/>
            </a:pPr>
            <a:r>
              <a:rPr lang="en-US" sz="2400" dirty="0" smtClean="0"/>
              <a:t>Right-click Basic in the IIS configuration manager and select Properties from the ensuing context menu. </a:t>
            </a:r>
          </a:p>
          <a:p>
            <a:pPr marL="914400" lvl="1" indent="-457200" eaLnBrk="1" hangingPunct="1">
              <a:lnSpc>
                <a:spcPct val="80000"/>
              </a:lnSpc>
              <a:buSzTx/>
              <a:buFont typeface="Wingdings" pitchFamily="2" charset="2"/>
              <a:buAutoNum type="arabicParenR"/>
            </a:pPr>
            <a:r>
              <a:rPr lang="en-US" sz="2400" dirty="0" smtClean="0"/>
              <a:t>Go to the Directory Security page of the property sheet that pops up and click the Edit button under “Anonymous access and authentication control.” </a:t>
            </a:r>
          </a:p>
          <a:p>
            <a:pPr marL="914400" lvl="1" indent="-457200" eaLnBrk="1" hangingPunct="1">
              <a:lnSpc>
                <a:spcPct val="80000"/>
              </a:lnSpc>
              <a:buSzTx/>
              <a:buFont typeface="Wingdings" pitchFamily="2" charset="2"/>
              <a:buAutoNum type="arabicParenR"/>
            </a:pPr>
            <a:r>
              <a:rPr lang="en-US" sz="2400" dirty="0" smtClean="0"/>
              <a:t>In the ensuing dialog box, </a:t>
            </a:r>
            <a:r>
              <a:rPr lang="en-US" sz="2400" dirty="0" smtClean="0">
                <a:solidFill>
                  <a:srgbClr val="0000FF"/>
                </a:solidFill>
              </a:rPr>
              <a:t>uncheck</a:t>
            </a:r>
            <a:r>
              <a:rPr lang="en-US" sz="2400" dirty="0" smtClean="0"/>
              <a:t> “Anonymous access” and check “Basic authentication”. </a:t>
            </a:r>
          </a:p>
          <a:p>
            <a:pPr marL="914400" lvl="1" indent="-457200" eaLnBrk="1" hangingPunct="1">
              <a:lnSpc>
                <a:spcPct val="80000"/>
              </a:lnSpc>
              <a:buSzTx/>
              <a:buFont typeface="Wingdings" pitchFamily="2" charset="2"/>
              <a:buAutoNum type="arabicParenR"/>
            </a:pPr>
            <a:r>
              <a:rPr lang="en-US" sz="2400" dirty="0" smtClean="0"/>
              <a:t>Right click the folder to convert the folder into application</a:t>
            </a:r>
          </a:p>
          <a:p>
            <a:pPr marL="914400" lvl="1" indent="-457200" eaLnBrk="1" hangingPunct="1">
              <a:lnSpc>
                <a:spcPct val="80000"/>
              </a:lnSpc>
              <a:buSzTx/>
              <a:buFont typeface="Wingdings" pitchFamily="2" charset="2"/>
              <a:buAutoNum type="arabicParenR"/>
            </a:pPr>
            <a:r>
              <a:rPr lang="en-US" sz="2400" dirty="0" smtClean="0"/>
              <a:t>OK the changes, and then close the configuration manager</a:t>
            </a:r>
          </a:p>
        </p:txBody>
      </p:sp>
    </p:spTree>
    <p:extLst>
      <p:ext uri="{BB962C8B-B14F-4D97-AF65-F5344CB8AC3E}">
        <p14:creationId xmlns:p14="http://schemas.microsoft.com/office/powerpoint/2010/main" val="13115490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25FB74BA-11C8-4CA1-B845-202F0412D518}" type="slidenum">
              <a:rPr lang="en-US" b="0" smtClean="0">
                <a:solidFill>
                  <a:schemeClr val="tx2"/>
                </a:solidFill>
              </a:rPr>
              <a:pPr/>
              <a:t>36</a:t>
            </a:fld>
            <a:endParaRPr lang="en-US" b="0" smtClean="0">
              <a:solidFill>
                <a:schemeClr val="tx2"/>
              </a:solidFill>
            </a:endParaRPr>
          </a:p>
        </p:txBody>
      </p:sp>
      <p:pic>
        <p:nvPicPr>
          <p:cNvPr id="2150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44688"/>
            <a:ext cx="4814888" cy="491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194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0"/>
            <a:ext cx="4591050" cy="362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9" name="Rectangle 9"/>
          <p:cNvSpPr>
            <a:spLocks noGrp="1" noChangeArrowheads="1"/>
          </p:cNvSpPr>
          <p:nvPr>
            <p:ph type="title"/>
          </p:nvPr>
        </p:nvSpPr>
        <p:spPr>
          <a:xfrm>
            <a:off x="1295400" y="152400"/>
            <a:ext cx="2819400" cy="1066800"/>
          </a:xfrm>
          <a:noFill/>
        </p:spPr>
        <p:txBody>
          <a:bodyPr/>
          <a:lstStyle/>
          <a:p>
            <a:pPr eaLnBrk="1" hangingPunct="1">
              <a:lnSpc>
                <a:spcPct val="120000"/>
              </a:lnSpc>
            </a:pPr>
            <a:r>
              <a:rPr lang="en-US" sz="2400" smtClean="0"/>
              <a:t>Creating a Virtual Directory in IIS</a:t>
            </a:r>
          </a:p>
        </p:txBody>
      </p:sp>
      <p:sp>
        <p:nvSpPr>
          <p:cNvPr id="551946" name="AutoShape 10"/>
          <p:cNvSpPr>
            <a:spLocks noChangeArrowheads="1"/>
          </p:cNvSpPr>
          <p:nvPr/>
        </p:nvSpPr>
        <p:spPr bwMode="auto">
          <a:xfrm>
            <a:off x="0" y="3552825"/>
            <a:ext cx="762000" cy="333375"/>
          </a:xfrm>
          <a:prstGeom prst="rightArrow">
            <a:avLst>
              <a:gd name="adj1" fmla="val 50000"/>
              <a:gd name="adj2" fmla="val 57143"/>
            </a:avLst>
          </a:prstGeom>
          <a:solidFill>
            <a:schemeClr val="accent1"/>
          </a:solidFill>
          <a:ln w="9525">
            <a:solidFill>
              <a:schemeClr val="tx1"/>
            </a:solidFill>
            <a:miter lim="800000"/>
            <a:headEnd/>
            <a:tailEnd/>
          </a:ln>
        </p:spPr>
        <p:txBody>
          <a:bodyPr wrap="none" anchor="ctr"/>
          <a:lstStyle/>
          <a:p>
            <a:pPr algn="ctr"/>
            <a:r>
              <a:rPr lang="en-US" sz="1000" b="0"/>
              <a:t>Right click</a:t>
            </a:r>
          </a:p>
        </p:txBody>
      </p:sp>
      <p:sp>
        <p:nvSpPr>
          <p:cNvPr id="551947" name="AutoShape 11"/>
          <p:cNvSpPr>
            <a:spLocks noChangeArrowheads="1"/>
          </p:cNvSpPr>
          <p:nvPr/>
        </p:nvSpPr>
        <p:spPr bwMode="auto">
          <a:xfrm>
            <a:off x="1447800" y="5181600"/>
            <a:ext cx="381000" cy="304800"/>
          </a:xfrm>
          <a:prstGeom prst="rightArrow">
            <a:avLst>
              <a:gd name="adj1" fmla="val 50000"/>
              <a:gd name="adj2" fmla="val 31250"/>
            </a:avLst>
          </a:prstGeom>
          <a:solidFill>
            <a:schemeClr val="hlink"/>
          </a:solidFill>
          <a:ln w="9525">
            <a:solidFill>
              <a:schemeClr val="tx1"/>
            </a:solidFill>
            <a:miter lim="800000"/>
            <a:headEnd/>
            <a:tailEnd/>
          </a:ln>
        </p:spPr>
        <p:txBody>
          <a:bodyPr wrap="none" anchor="ctr"/>
          <a:lstStyle/>
          <a:p>
            <a:endParaRPr lang="en-US"/>
          </a:p>
        </p:txBody>
      </p:sp>
      <p:sp>
        <p:nvSpPr>
          <p:cNvPr id="551948" name="AutoShape 12"/>
          <p:cNvSpPr>
            <a:spLocks noChangeArrowheads="1"/>
          </p:cNvSpPr>
          <p:nvPr/>
        </p:nvSpPr>
        <p:spPr bwMode="auto">
          <a:xfrm>
            <a:off x="6553200" y="3248025"/>
            <a:ext cx="381000" cy="304800"/>
          </a:xfrm>
          <a:prstGeom prst="rightArrow">
            <a:avLst>
              <a:gd name="adj1" fmla="val 50000"/>
              <a:gd name="adj2" fmla="val 31250"/>
            </a:avLst>
          </a:prstGeom>
          <a:solidFill>
            <a:schemeClr val="hlink"/>
          </a:solidFill>
          <a:ln w="9525">
            <a:solidFill>
              <a:schemeClr val="tx1"/>
            </a:solidFill>
            <a:miter lim="800000"/>
            <a:headEnd/>
            <a:tailEnd/>
          </a:ln>
        </p:spPr>
        <p:txBody>
          <a:bodyPr wrap="none" anchor="ctr"/>
          <a:lstStyle/>
          <a:p>
            <a:endParaRPr lang="en-US"/>
          </a:p>
        </p:txBody>
      </p:sp>
      <p:pic>
        <p:nvPicPr>
          <p:cNvPr id="551944"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52950" y="3248025"/>
            <a:ext cx="4591050" cy="362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1949" name="AutoShape 13"/>
          <p:cNvSpPr>
            <a:spLocks noChangeArrowheads="1"/>
          </p:cNvSpPr>
          <p:nvPr/>
        </p:nvSpPr>
        <p:spPr bwMode="auto">
          <a:xfrm>
            <a:off x="3581400" y="1266825"/>
            <a:ext cx="762000" cy="333375"/>
          </a:xfrm>
          <a:prstGeom prst="rightArrow">
            <a:avLst>
              <a:gd name="adj1" fmla="val 50000"/>
              <a:gd name="adj2" fmla="val 57143"/>
            </a:avLst>
          </a:prstGeom>
          <a:solidFill>
            <a:schemeClr val="accent1"/>
          </a:solidFill>
          <a:ln w="9525">
            <a:solidFill>
              <a:schemeClr val="tx1"/>
            </a:solidFill>
            <a:miter lim="800000"/>
            <a:headEnd/>
            <a:tailEnd/>
          </a:ln>
        </p:spPr>
        <p:txBody>
          <a:bodyPr wrap="none" anchor="ctr"/>
          <a:lstStyle/>
          <a:p>
            <a:pPr algn="ctr"/>
            <a:r>
              <a:rPr lang="en-US" sz="1000" b="0"/>
              <a:t>Browse to</a:t>
            </a:r>
          </a:p>
        </p:txBody>
      </p:sp>
    </p:spTree>
    <p:extLst>
      <p:ext uri="{BB962C8B-B14F-4D97-AF65-F5344CB8AC3E}">
        <p14:creationId xmlns:p14="http://schemas.microsoft.com/office/powerpoint/2010/main" val="31182220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mph" presetSubtype="0" fill="hold" grpId="0" nodeType="afterEffect">
                                  <p:stCondLst>
                                    <p:cond delay="0"/>
                                  </p:stCondLst>
                                  <p:childTnLst>
                                    <p:animRot by="21600000">
                                      <p:cBhvr>
                                        <p:cTn id="6" dur="2000" fill="hold"/>
                                        <p:tgtEl>
                                          <p:spTgt spid="551946"/>
                                        </p:tgtEl>
                                        <p:attrNameLst>
                                          <p:attrName>r</p:attrName>
                                        </p:attrNameLst>
                                      </p:cBhvr>
                                    </p:animRot>
                                  </p:childTnLst>
                                </p:cTn>
                              </p:par>
                            </p:childTnLst>
                          </p:cTn>
                        </p:par>
                        <p:par>
                          <p:cTn id="7" fill="hold" nodeType="afterGroup">
                            <p:stCondLst>
                              <p:cond delay="2000"/>
                            </p:stCondLst>
                            <p:childTnLst>
                              <p:par>
                                <p:cTn id="8" presetID="10" presetClass="exit" presetSubtype="0" fill="hold" grpId="1" nodeType="afterEffect">
                                  <p:stCondLst>
                                    <p:cond delay="0"/>
                                  </p:stCondLst>
                                  <p:childTnLst>
                                    <p:animEffect transition="out" filter="fade">
                                      <p:cBhvr>
                                        <p:cTn id="9" dur="2000"/>
                                        <p:tgtEl>
                                          <p:spTgt spid="551946"/>
                                        </p:tgtEl>
                                      </p:cBhvr>
                                    </p:animEffect>
                                    <p:set>
                                      <p:cBhvr>
                                        <p:cTn id="10" dur="1" fill="hold">
                                          <p:stCondLst>
                                            <p:cond delay="1999"/>
                                          </p:stCondLst>
                                        </p:cTn>
                                        <p:tgtEl>
                                          <p:spTgt spid="551946"/>
                                        </p:tgtEl>
                                        <p:attrNameLst>
                                          <p:attrName>style.visibility</p:attrName>
                                        </p:attrNameLst>
                                      </p:cBhvr>
                                      <p:to>
                                        <p:strVal val="hidden"/>
                                      </p:to>
                                    </p:set>
                                  </p:childTnLst>
                                </p:cTn>
                              </p:par>
                            </p:childTnLst>
                          </p:cTn>
                        </p:par>
                        <p:par>
                          <p:cTn id="11" fill="hold" nodeType="afterGroup">
                            <p:stCondLst>
                              <p:cond delay="4000"/>
                            </p:stCondLst>
                            <p:childTnLst>
                              <p:par>
                                <p:cTn id="12" presetID="10" presetClass="entr" presetSubtype="0" fill="hold" grpId="0" nodeType="afterEffect">
                                  <p:stCondLst>
                                    <p:cond delay="0"/>
                                  </p:stCondLst>
                                  <p:childTnLst>
                                    <p:set>
                                      <p:cBhvr>
                                        <p:cTn id="13" dur="1" fill="hold">
                                          <p:stCondLst>
                                            <p:cond delay="0"/>
                                          </p:stCondLst>
                                        </p:cTn>
                                        <p:tgtEl>
                                          <p:spTgt spid="551947"/>
                                        </p:tgtEl>
                                        <p:attrNameLst>
                                          <p:attrName>style.visibility</p:attrName>
                                        </p:attrNameLst>
                                      </p:cBhvr>
                                      <p:to>
                                        <p:strVal val="visible"/>
                                      </p:to>
                                    </p:set>
                                    <p:animEffect transition="in" filter="fade">
                                      <p:cBhvr>
                                        <p:cTn id="14" dur="2000"/>
                                        <p:tgtEl>
                                          <p:spTgt spid="551947"/>
                                        </p:tgtEl>
                                      </p:cBhvr>
                                    </p:animEffect>
                                  </p:childTnLst>
                                </p:cTn>
                              </p:par>
                            </p:childTnLst>
                          </p:cTn>
                        </p:par>
                        <p:par>
                          <p:cTn id="15" fill="hold" nodeType="afterGroup">
                            <p:stCondLst>
                              <p:cond delay="6000"/>
                            </p:stCondLst>
                            <p:childTnLst>
                              <p:par>
                                <p:cTn id="16" presetID="22" presetClass="entr" presetSubtype="8" fill="hold" nodeType="afterEffect">
                                  <p:stCondLst>
                                    <p:cond delay="0"/>
                                  </p:stCondLst>
                                  <p:childTnLst>
                                    <p:set>
                                      <p:cBhvr>
                                        <p:cTn id="17" dur="1" fill="hold">
                                          <p:stCondLst>
                                            <p:cond delay="0"/>
                                          </p:stCondLst>
                                        </p:cTn>
                                        <p:tgtEl>
                                          <p:spTgt spid="551943"/>
                                        </p:tgtEl>
                                        <p:attrNameLst>
                                          <p:attrName>style.visibility</p:attrName>
                                        </p:attrNameLst>
                                      </p:cBhvr>
                                      <p:to>
                                        <p:strVal val="visible"/>
                                      </p:to>
                                    </p:set>
                                    <p:animEffect transition="in" filter="wipe(left)">
                                      <p:cBhvr>
                                        <p:cTn id="18" dur="500"/>
                                        <p:tgtEl>
                                          <p:spTgt spid="551943"/>
                                        </p:tgtEl>
                                      </p:cBhvr>
                                    </p:animEffect>
                                  </p:childTnLst>
                                </p:cTn>
                              </p:par>
                            </p:childTnLst>
                          </p:cTn>
                        </p:par>
                        <p:par>
                          <p:cTn id="19" fill="hold" nodeType="afterGroup">
                            <p:stCondLst>
                              <p:cond delay="6500"/>
                            </p:stCondLst>
                            <p:childTnLst>
                              <p:par>
                                <p:cTn id="20" presetID="22" presetClass="entr" presetSubtype="8" fill="hold" grpId="0" nodeType="afterEffect">
                                  <p:stCondLst>
                                    <p:cond delay="0"/>
                                  </p:stCondLst>
                                  <p:childTnLst>
                                    <p:set>
                                      <p:cBhvr>
                                        <p:cTn id="21" dur="1" fill="hold">
                                          <p:stCondLst>
                                            <p:cond delay="0"/>
                                          </p:stCondLst>
                                        </p:cTn>
                                        <p:tgtEl>
                                          <p:spTgt spid="551949"/>
                                        </p:tgtEl>
                                        <p:attrNameLst>
                                          <p:attrName>style.visibility</p:attrName>
                                        </p:attrNameLst>
                                      </p:cBhvr>
                                      <p:to>
                                        <p:strVal val="visible"/>
                                      </p:to>
                                    </p:set>
                                    <p:animEffect transition="in" filter="wipe(left)">
                                      <p:cBhvr>
                                        <p:cTn id="22" dur="500"/>
                                        <p:tgtEl>
                                          <p:spTgt spid="551949"/>
                                        </p:tgtEl>
                                      </p:cBhvr>
                                    </p:animEffect>
                                  </p:childTnLst>
                                </p:cTn>
                              </p:par>
                            </p:childTnLst>
                          </p:cTn>
                        </p:par>
                        <p:par>
                          <p:cTn id="23" fill="hold" nodeType="afterGroup">
                            <p:stCondLst>
                              <p:cond delay="7000"/>
                            </p:stCondLst>
                            <p:childTnLst>
                              <p:par>
                                <p:cTn id="24" presetID="8" presetClass="emph" presetSubtype="0" fill="hold" grpId="1" nodeType="afterEffect">
                                  <p:stCondLst>
                                    <p:cond delay="0"/>
                                  </p:stCondLst>
                                  <p:childTnLst>
                                    <p:animRot by="21600000">
                                      <p:cBhvr>
                                        <p:cTn id="25" dur="2000" fill="hold"/>
                                        <p:tgtEl>
                                          <p:spTgt spid="551949"/>
                                        </p:tgtEl>
                                        <p:attrNameLst>
                                          <p:attrName>r</p:attrName>
                                        </p:attrNameLst>
                                      </p:cBhvr>
                                    </p:animRot>
                                  </p:childTnLst>
                                </p:cTn>
                              </p:par>
                            </p:childTnLst>
                          </p:cTn>
                        </p:par>
                      </p:childTnLst>
                    </p:cTn>
                  </p:par>
                  <p:par>
                    <p:cTn id="26" fill="hold" nodeType="clickPar">
                      <p:stCondLst>
                        <p:cond delay="indefinite"/>
                      </p:stCondLst>
                      <p:childTnLst>
                        <p:par>
                          <p:cTn id="27" fill="hold" nodeType="withGroup">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551948"/>
                                        </p:tgtEl>
                                        <p:attrNameLst>
                                          <p:attrName>style.visibility</p:attrName>
                                        </p:attrNameLst>
                                      </p:cBhvr>
                                      <p:to>
                                        <p:strVal val="visible"/>
                                      </p:to>
                                    </p:set>
                                    <p:animEffect transition="in" filter="fade">
                                      <p:cBhvr>
                                        <p:cTn id="30" dur="2000"/>
                                        <p:tgtEl>
                                          <p:spTgt spid="551948"/>
                                        </p:tgtEl>
                                      </p:cBhvr>
                                    </p:animEffect>
                                  </p:childTnLst>
                                </p:cTn>
                              </p:par>
                            </p:childTnLst>
                          </p:cTn>
                        </p:par>
                        <p:par>
                          <p:cTn id="31" fill="hold" nodeType="afterGroup">
                            <p:stCondLst>
                              <p:cond delay="2000"/>
                            </p:stCondLst>
                            <p:childTnLst>
                              <p:par>
                                <p:cTn id="32" presetID="8" presetClass="emph" presetSubtype="0" fill="hold" grpId="1" nodeType="afterEffect">
                                  <p:stCondLst>
                                    <p:cond delay="0"/>
                                  </p:stCondLst>
                                  <p:childTnLst>
                                    <p:animRot by="21600000">
                                      <p:cBhvr>
                                        <p:cTn id="33" dur="2000" fill="hold"/>
                                        <p:tgtEl>
                                          <p:spTgt spid="551948"/>
                                        </p:tgtEl>
                                        <p:attrNameLst>
                                          <p:attrName>r</p:attrName>
                                        </p:attrNameLst>
                                      </p:cBhvr>
                                    </p:animRot>
                                  </p:childTnLst>
                                </p:cTn>
                              </p:par>
                            </p:childTnLst>
                          </p:cTn>
                        </p:par>
                        <p:par>
                          <p:cTn id="34" fill="hold" nodeType="afterGroup">
                            <p:stCondLst>
                              <p:cond delay="4000"/>
                            </p:stCondLst>
                            <p:childTnLst>
                              <p:par>
                                <p:cTn id="35" presetID="22" presetClass="entr" presetSubtype="8" fill="hold" nodeType="afterEffect">
                                  <p:stCondLst>
                                    <p:cond delay="0"/>
                                  </p:stCondLst>
                                  <p:childTnLst>
                                    <p:set>
                                      <p:cBhvr>
                                        <p:cTn id="36" dur="1" fill="hold">
                                          <p:stCondLst>
                                            <p:cond delay="0"/>
                                          </p:stCondLst>
                                        </p:cTn>
                                        <p:tgtEl>
                                          <p:spTgt spid="551944"/>
                                        </p:tgtEl>
                                        <p:attrNameLst>
                                          <p:attrName>style.visibility</p:attrName>
                                        </p:attrNameLst>
                                      </p:cBhvr>
                                      <p:to>
                                        <p:strVal val="visible"/>
                                      </p:to>
                                    </p:set>
                                    <p:animEffect transition="in" filter="wipe(left)">
                                      <p:cBhvr>
                                        <p:cTn id="37" dur="500"/>
                                        <p:tgtEl>
                                          <p:spTgt spid="5519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1946" grpId="0" animBg="1"/>
      <p:bldP spid="551946" grpId="1" animBg="1"/>
      <p:bldP spid="551947" grpId="0" animBg="1"/>
      <p:bldP spid="551948" grpId="0" animBg="1"/>
      <p:bldP spid="551948" grpId="1" animBg="1"/>
      <p:bldP spid="551949" grpId="0" animBg="1"/>
      <p:bldP spid="551949" grpId="1"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1143000"/>
            <a:ext cx="9085263"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6B6E2763-88BC-43E5-9A30-ED7555B72E7A}" type="slidenum">
              <a:rPr lang="en-US" b="0" smtClean="0">
                <a:solidFill>
                  <a:schemeClr val="tx2"/>
                </a:solidFill>
              </a:rPr>
              <a:pPr/>
              <a:t>37</a:t>
            </a:fld>
            <a:endParaRPr lang="en-US" b="0" smtClean="0">
              <a:solidFill>
                <a:schemeClr val="tx2"/>
              </a:solidFill>
            </a:endParaRPr>
          </a:p>
        </p:txBody>
      </p:sp>
      <p:sp>
        <p:nvSpPr>
          <p:cNvPr id="22532" name="Rectangle 2"/>
          <p:cNvSpPr>
            <a:spLocks noGrp="1" noChangeArrowheads="1"/>
          </p:cNvSpPr>
          <p:nvPr>
            <p:ph type="title"/>
          </p:nvPr>
        </p:nvSpPr>
        <p:spPr>
          <a:xfrm>
            <a:off x="1219200" y="152400"/>
            <a:ext cx="7620000" cy="623888"/>
          </a:xfrm>
        </p:spPr>
        <p:txBody>
          <a:bodyPr/>
          <a:lstStyle/>
          <a:p>
            <a:pPr eaLnBrk="1" hangingPunct="1"/>
            <a:r>
              <a:rPr lang="en-US" smtClean="0"/>
              <a:t>A directory </a:t>
            </a:r>
            <a:r>
              <a:rPr lang="en-US" i="1" smtClean="0"/>
              <a:t>BasicSecurity</a:t>
            </a:r>
            <a:r>
              <a:rPr lang="en-US" smtClean="0"/>
              <a:t> is created in IIS </a:t>
            </a:r>
          </a:p>
        </p:txBody>
      </p:sp>
      <p:sp>
        <p:nvSpPr>
          <p:cNvPr id="552965" name="AutoShape 5"/>
          <p:cNvSpPr>
            <a:spLocks noChangeArrowheads="1"/>
          </p:cNvSpPr>
          <p:nvPr/>
        </p:nvSpPr>
        <p:spPr bwMode="auto">
          <a:xfrm>
            <a:off x="838200" y="3200400"/>
            <a:ext cx="381000" cy="304800"/>
          </a:xfrm>
          <a:prstGeom prst="rightArrow">
            <a:avLst>
              <a:gd name="adj1" fmla="val 50000"/>
              <a:gd name="adj2" fmla="val 31250"/>
            </a:avLst>
          </a:prstGeom>
          <a:solidFill>
            <a:schemeClr val="hlink"/>
          </a:solidFill>
          <a:ln w="9525">
            <a:solidFill>
              <a:schemeClr val="tx1"/>
            </a:solidFill>
            <a:miter lim="800000"/>
            <a:headEnd/>
            <a:tailEnd/>
          </a:ln>
        </p:spPr>
        <p:txBody>
          <a:bodyPr wrap="none" anchor="ctr"/>
          <a:lstStyle/>
          <a:p>
            <a:endParaRPr lang="en-US"/>
          </a:p>
        </p:txBody>
      </p:sp>
    </p:spTree>
    <p:extLst>
      <p:ext uri="{BB962C8B-B14F-4D97-AF65-F5344CB8AC3E}">
        <p14:creationId xmlns:p14="http://schemas.microsoft.com/office/powerpoint/2010/main" val="18950730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52965"/>
                                        </p:tgtEl>
                                        <p:attrNameLst>
                                          <p:attrName>style.visibility</p:attrName>
                                        </p:attrNameLst>
                                      </p:cBhvr>
                                      <p:to>
                                        <p:strVal val="visible"/>
                                      </p:to>
                                    </p:set>
                                    <p:animEffect transition="in" filter="fade">
                                      <p:cBhvr>
                                        <p:cTn id="7" dur="2000"/>
                                        <p:tgtEl>
                                          <p:spTgt spid="5529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6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BA8F3E0A-ADDC-4EC3-B725-D80542CF4CD9}" type="slidenum">
              <a:rPr lang="en-US" b="0" smtClean="0">
                <a:solidFill>
                  <a:schemeClr val="tx2"/>
                </a:solidFill>
              </a:rPr>
              <a:pPr/>
              <a:t>38</a:t>
            </a:fld>
            <a:endParaRPr lang="en-US" b="0" smtClean="0">
              <a:solidFill>
                <a:schemeClr val="tx2"/>
              </a:solidFill>
            </a:endParaRPr>
          </a:p>
        </p:txBody>
      </p:sp>
      <p:sp>
        <p:nvSpPr>
          <p:cNvPr id="23555" name="Rectangle 2"/>
          <p:cNvSpPr>
            <a:spLocks noGrp="1" noChangeArrowheads="1"/>
          </p:cNvSpPr>
          <p:nvPr>
            <p:ph type="title"/>
          </p:nvPr>
        </p:nvSpPr>
        <p:spPr/>
        <p:txBody>
          <a:bodyPr/>
          <a:lstStyle/>
          <a:p>
            <a:pPr eaLnBrk="1" hangingPunct="1"/>
            <a:r>
              <a:rPr lang="en-US" smtClean="0"/>
              <a:t>Creating the Authentication (contd.)</a:t>
            </a:r>
          </a:p>
        </p:txBody>
      </p:sp>
      <p:sp>
        <p:nvSpPr>
          <p:cNvPr id="23556" name="Rectangle 3"/>
          <p:cNvSpPr>
            <a:spLocks noGrp="1" noChangeArrowheads="1"/>
          </p:cNvSpPr>
          <p:nvPr>
            <p:ph type="body" idx="1"/>
          </p:nvPr>
        </p:nvSpPr>
        <p:spPr>
          <a:xfrm>
            <a:off x="762000" y="914400"/>
            <a:ext cx="8269288" cy="2971800"/>
          </a:xfrm>
        </p:spPr>
        <p:txBody>
          <a:bodyPr/>
          <a:lstStyle/>
          <a:p>
            <a:pPr marL="533400" indent="-533400" eaLnBrk="1" hangingPunct="1">
              <a:buSzTx/>
              <a:buFont typeface="Wingdings" pitchFamily="2" charset="2"/>
              <a:buAutoNum type="arabicPeriod" startAt="4"/>
            </a:pPr>
            <a:r>
              <a:rPr lang="en-US" sz="2400" dirty="0" smtClean="0"/>
              <a:t>Create user accounts on your Windows for testing purposes, e.g., “Bob”, “Jeff”, “Julia”, …</a:t>
            </a:r>
          </a:p>
          <a:p>
            <a:pPr marL="533400" indent="-533400" eaLnBrk="1" hangingPunct="1">
              <a:buSzTx/>
              <a:buFont typeface="Wingdings" pitchFamily="2" charset="2"/>
              <a:buAutoNum type="arabicPeriod" startAt="4"/>
            </a:pPr>
            <a:r>
              <a:rPr lang="en-US" sz="2400" dirty="0" smtClean="0"/>
              <a:t>Change the permissions on </a:t>
            </a:r>
            <a:r>
              <a:rPr lang="en-US" sz="2400" i="1" dirty="0" smtClean="0">
                <a:solidFill>
                  <a:schemeClr val="folHlink"/>
                </a:solidFill>
              </a:rPr>
              <a:t>Salaries.aspx</a:t>
            </a:r>
            <a:r>
              <a:rPr lang="en-US" sz="2400" dirty="0" smtClean="0"/>
              <a:t> by removing the Anonymous access. See next page</a:t>
            </a:r>
          </a:p>
          <a:p>
            <a:pPr marL="533400" indent="-533400" eaLnBrk="1" hangingPunct="1">
              <a:buSzTx/>
              <a:buFont typeface="Wingdings" pitchFamily="2" charset="2"/>
              <a:buAutoNum type="arabicPeriod" startAt="4"/>
            </a:pPr>
            <a:r>
              <a:rPr lang="en-US" sz="2400" dirty="0" smtClean="0"/>
              <a:t>Type </a:t>
            </a:r>
            <a:r>
              <a:rPr lang="en-US" sz="2400" i="1" dirty="0" smtClean="0">
                <a:solidFill>
                  <a:schemeClr val="folHlink"/>
                </a:solidFill>
              </a:rPr>
              <a:t>http://localhost/Basic/General.aspx</a:t>
            </a:r>
            <a:r>
              <a:rPr lang="en-US" sz="2400" dirty="0" smtClean="0"/>
              <a:t> into your browser’s address bar to call up General.aspx. You will see the page, because, by default, it allows anonymous access.</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3733800"/>
            <a:ext cx="7650804"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Oval 1"/>
          <p:cNvSpPr/>
          <p:nvPr/>
        </p:nvSpPr>
        <p:spPr bwMode="auto">
          <a:xfrm>
            <a:off x="762000" y="6019800"/>
            <a:ext cx="2209800" cy="457200"/>
          </a:xfrm>
          <a:prstGeom prst="ellips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3" name="Rounded Rectangular Callout 2"/>
          <p:cNvSpPr/>
          <p:nvPr/>
        </p:nvSpPr>
        <p:spPr bwMode="auto">
          <a:xfrm>
            <a:off x="4739802" y="6134100"/>
            <a:ext cx="4343400" cy="685800"/>
          </a:xfrm>
          <a:prstGeom prst="wedgeRoundRectCallout">
            <a:avLst>
              <a:gd name="adj1" fmla="val -93428"/>
              <a:gd name="adj2" fmla="val -38650"/>
              <a:gd name="adj3" fmla="val 16667"/>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lnSpc>
                <a:spcPct val="80000"/>
              </a:lnSpc>
              <a:buFont typeface="Wingdings" pitchFamily="2" charset="2"/>
              <a:buNone/>
            </a:pPr>
            <a:r>
              <a:rPr lang="en-US" sz="1600" b="0" dirty="0">
                <a:solidFill>
                  <a:srgbClr val="0000FF"/>
                </a:solidFill>
                <a:latin typeface="Arial" charset="0"/>
              </a:rPr>
              <a:t>if (</a:t>
            </a:r>
            <a:r>
              <a:rPr lang="en-US" sz="1600" b="0" dirty="0" err="1">
                <a:solidFill>
                  <a:srgbClr val="0000FF"/>
                </a:solidFill>
                <a:latin typeface="Arial" charset="0"/>
              </a:rPr>
              <a:t>User.Identity.IsAuthenticated</a:t>
            </a:r>
            <a:r>
              <a:rPr lang="en-US" sz="1600" b="0" dirty="0">
                <a:solidFill>
                  <a:srgbClr val="0000FF"/>
                </a:solidFill>
                <a:latin typeface="Arial" charset="0"/>
              </a:rPr>
              <a:t>)</a:t>
            </a:r>
          </a:p>
          <a:p>
            <a:pPr eaLnBrk="1" hangingPunct="1">
              <a:lnSpc>
                <a:spcPct val="80000"/>
              </a:lnSpc>
              <a:buFont typeface="Wingdings" pitchFamily="2" charset="2"/>
              <a:buNone/>
            </a:pPr>
            <a:r>
              <a:rPr lang="en-US" sz="1600" b="0" dirty="0">
                <a:solidFill>
                  <a:srgbClr val="0000FF"/>
                </a:solidFill>
                <a:latin typeface="Arial" charset="0"/>
              </a:rPr>
              <a:t>            </a:t>
            </a:r>
            <a:r>
              <a:rPr lang="en-US" sz="1600" b="0" dirty="0" err="1">
                <a:solidFill>
                  <a:srgbClr val="0000FF"/>
                </a:solidFill>
                <a:latin typeface="Arial" charset="0"/>
              </a:rPr>
              <a:t>Response.Write</a:t>
            </a:r>
            <a:r>
              <a:rPr lang="en-US" sz="1600" b="0" dirty="0">
                <a:solidFill>
                  <a:srgbClr val="0000FF"/>
                </a:solidFill>
                <a:latin typeface="Arial" charset="0"/>
              </a:rPr>
              <a:t> (</a:t>
            </a:r>
            <a:r>
              <a:rPr lang="en-US" sz="1600" b="0" dirty="0" err="1">
                <a:solidFill>
                  <a:srgbClr val="0000FF"/>
                </a:solidFill>
                <a:latin typeface="Arial" charset="0"/>
              </a:rPr>
              <a:t>User.Identity.Name</a:t>
            </a:r>
            <a:r>
              <a:rPr lang="en-US" sz="1600" b="0" dirty="0">
                <a:solidFill>
                  <a:srgbClr val="0000FF"/>
                </a:solidFill>
                <a:latin typeface="Arial" charset="0"/>
              </a:rPr>
              <a:t>);</a:t>
            </a:r>
            <a:endParaRPr kumimoji="0" lang="en-US" sz="1600" b="0" i="0" u="none" strike="noStrike" cap="none" normalizeH="0" baseline="0" dirty="0" smtClean="0">
              <a:ln>
                <a:noFill/>
              </a:ln>
              <a:solidFill>
                <a:schemeClr val="tx1"/>
              </a:solidFill>
              <a:effectLst/>
            </a:endParaRPr>
          </a:p>
        </p:txBody>
      </p:sp>
      <p:sp>
        <p:nvSpPr>
          <p:cNvPr id="4" name="Rectangle 3"/>
          <p:cNvSpPr/>
          <p:nvPr/>
        </p:nvSpPr>
        <p:spPr>
          <a:xfrm>
            <a:off x="990600" y="3657600"/>
            <a:ext cx="6745288" cy="369332"/>
          </a:xfrm>
          <a:prstGeom prst="rect">
            <a:avLst/>
          </a:prstGeom>
        </p:spPr>
        <p:txBody>
          <a:bodyPr wrap="square">
            <a:spAutoFit/>
          </a:bodyPr>
          <a:lstStyle/>
          <a:p>
            <a:r>
              <a:rPr lang="en-US" b="0" dirty="0">
                <a:hlinkClick r:id="rId4"/>
              </a:rPr>
              <a:t>http://venus.eas.asu.edu/wsrepository/BasicSecurity/General.aspx</a:t>
            </a:r>
            <a:endParaRPr lang="en-US" b="0" dirty="0"/>
          </a:p>
        </p:txBody>
      </p:sp>
    </p:spTree>
    <p:extLst>
      <p:ext uri="{BB962C8B-B14F-4D97-AF65-F5344CB8AC3E}">
        <p14:creationId xmlns:p14="http://schemas.microsoft.com/office/powerpoint/2010/main" val="3555744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125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3581400"/>
            <a:ext cx="8733099" cy="2496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57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82F7E16A-9AC8-4D48-ADA1-A07FF5E74760}" type="slidenum">
              <a:rPr lang="en-US" b="0" smtClean="0">
                <a:solidFill>
                  <a:schemeClr val="tx2"/>
                </a:solidFill>
              </a:rPr>
              <a:pPr/>
              <a:t>39</a:t>
            </a:fld>
            <a:endParaRPr lang="en-US" b="0" smtClean="0">
              <a:solidFill>
                <a:schemeClr val="tx2"/>
              </a:solidFill>
            </a:endParaRPr>
          </a:p>
        </p:txBody>
      </p:sp>
      <p:sp>
        <p:nvSpPr>
          <p:cNvPr id="24579" name="Rectangle 2"/>
          <p:cNvSpPr>
            <a:spLocks noGrp="1" noChangeArrowheads="1"/>
          </p:cNvSpPr>
          <p:nvPr>
            <p:ph type="title"/>
          </p:nvPr>
        </p:nvSpPr>
        <p:spPr/>
        <p:txBody>
          <a:bodyPr/>
          <a:lstStyle/>
          <a:p>
            <a:pPr eaLnBrk="1" hangingPunct="1"/>
            <a:r>
              <a:rPr lang="en-US" smtClean="0"/>
              <a:t>Creating the Authentication (contd.)</a:t>
            </a:r>
          </a:p>
        </p:txBody>
      </p:sp>
      <p:sp>
        <p:nvSpPr>
          <p:cNvPr id="24580" name="Rectangle 3"/>
          <p:cNvSpPr>
            <a:spLocks noGrp="1" noChangeArrowheads="1"/>
          </p:cNvSpPr>
          <p:nvPr>
            <p:ph type="body" idx="1"/>
          </p:nvPr>
        </p:nvSpPr>
        <p:spPr>
          <a:xfrm>
            <a:off x="685800" y="1219200"/>
            <a:ext cx="8269288" cy="3810000"/>
          </a:xfrm>
        </p:spPr>
        <p:txBody>
          <a:bodyPr/>
          <a:lstStyle/>
          <a:p>
            <a:pPr marL="627063" indent="-627063" eaLnBrk="1" hangingPunct="1">
              <a:buSzTx/>
              <a:buFont typeface="Wingdings" pitchFamily="2" charset="2"/>
              <a:buNone/>
            </a:pPr>
            <a:r>
              <a:rPr lang="en-US" sz="2400" dirty="0" smtClean="0"/>
              <a:t>7.	Type </a:t>
            </a:r>
            <a:r>
              <a:rPr lang="en-US" sz="2400" i="1" dirty="0" smtClean="0">
                <a:solidFill>
                  <a:schemeClr val="folHlink"/>
                </a:solidFill>
              </a:rPr>
              <a:t>http://localhost/Basic/Salaries.aspx</a:t>
            </a:r>
            <a:r>
              <a:rPr lang="en-US" sz="2400" dirty="0" smtClean="0"/>
              <a:t> into your browser’s address bar. A dialog box will pop up, because the Salaries.aspx requires callers to be authenticated using basic authentication. Enter Bob’s user name and password.</a:t>
            </a:r>
          </a:p>
        </p:txBody>
      </p:sp>
      <p:sp>
        <p:nvSpPr>
          <p:cNvPr id="7" name="Oval 6"/>
          <p:cNvSpPr>
            <a:spLocks noChangeArrowheads="1"/>
          </p:cNvSpPr>
          <p:nvPr/>
        </p:nvSpPr>
        <p:spPr bwMode="auto">
          <a:xfrm>
            <a:off x="152400" y="4935311"/>
            <a:ext cx="5758543" cy="1219200"/>
          </a:xfrm>
          <a:prstGeom prst="ellipse">
            <a:avLst/>
          </a:prstGeom>
          <a:noFill/>
          <a:ln w="9525">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 name="Rectangle 2"/>
          <p:cNvSpPr/>
          <p:nvPr/>
        </p:nvSpPr>
        <p:spPr>
          <a:xfrm>
            <a:off x="1371600" y="3048000"/>
            <a:ext cx="7010400" cy="369332"/>
          </a:xfrm>
          <a:prstGeom prst="rect">
            <a:avLst/>
          </a:prstGeom>
        </p:spPr>
        <p:txBody>
          <a:bodyPr wrap="square">
            <a:spAutoFit/>
          </a:bodyPr>
          <a:lstStyle/>
          <a:p>
            <a:r>
              <a:rPr lang="en-US" b="0" dirty="0">
                <a:solidFill>
                  <a:srgbClr val="0000FF"/>
                </a:solidFill>
                <a:hlinkClick r:id="rId4"/>
              </a:rPr>
              <a:t>http://</a:t>
            </a:r>
            <a:r>
              <a:rPr lang="en-US" b="0" dirty="0" smtClean="0">
                <a:solidFill>
                  <a:srgbClr val="0000FF"/>
                </a:solidFill>
                <a:hlinkClick r:id="rId4"/>
              </a:rPr>
              <a:t>venus.eas.asu.edu/wsrepository/BasicSecurity/Salaries.aspx</a:t>
            </a:r>
            <a:r>
              <a:rPr lang="en-US" b="0" dirty="0" smtClean="0">
                <a:solidFill>
                  <a:srgbClr val="0000FF"/>
                </a:solidFill>
              </a:rPr>
              <a:t> </a:t>
            </a:r>
            <a:endParaRPr lang="en-US" b="0" dirty="0">
              <a:solidFill>
                <a:srgbClr val="0000FF"/>
              </a:solidFill>
            </a:endParaRPr>
          </a:p>
        </p:txBody>
      </p:sp>
      <p:sp>
        <p:nvSpPr>
          <p:cNvPr id="4" name="Rectangle 3"/>
          <p:cNvSpPr/>
          <p:nvPr/>
        </p:nvSpPr>
        <p:spPr>
          <a:xfrm>
            <a:off x="1371600" y="2743200"/>
            <a:ext cx="3608808" cy="369332"/>
          </a:xfrm>
          <a:prstGeom prst="rect">
            <a:avLst/>
          </a:prstGeom>
        </p:spPr>
        <p:txBody>
          <a:bodyPr wrap="none">
            <a:spAutoFit/>
          </a:bodyPr>
          <a:lstStyle/>
          <a:p>
            <a:r>
              <a:rPr lang="en-US" b="0" dirty="0">
                <a:solidFill>
                  <a:schemeClr val="bg1">
                    <a:lumMod val="50000"/>
                  </a:schemeClr>
                </a:solidFill>
              </a:rPr>
              <a:t>Version deployed to ASU Repository</a:t>
            </a:r>
          </a:p>
        </p:txBody>
      </p:sp>
    </p:spTree>
    <p:extLst>
      <p:ext uri="{BB962C8B-B14F-4D97-AF65-F5344CB8AC3E}">
        <p14:creationId xmlns:p14="http://schemas.microsoft.com/office/powerpoint/2010/main" val="602535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mph" presetSubtype="0" fill="hold" grpId="0" nodeType="afterEffect">
                                  <p:stCondLst>
                                    <p:cond delay="0"/>
                                  </p:stCondLst>
                                  <p:childTnLst>
                                    <p:animRot by="21600000">
                                      <p:cBhvr>
                                        <p:cTn id="6" dur="2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Group 30"/>
          <p:cNvGrpSpPr>
            <a:grpSpLocks/>
          </p:cNvGrpSpPr>
          <p:nvPr/>
        </p:nvGrpSpPr>
        <p:grpSpPr bwMode="auto">
          <a:xfrm>
            <a:off x="152401" y="1501775"/>
            <a:ext cx="8670925" cy="4965700"/>
            <a:chOff x="396874" y="1665171"/>
            <a:chExt cx="8670925" cy="4966635"/>
          </a:xfrm>
        </p:grpSpPr>
        <p:grpSp>
          <p:nvGrpSpPr>
            <p:cNvPr id="5146" name="Group 61"/>
            <p:cNvGrpSpPr>
              <a:grpSpLocks/>
            </p:cNvGrpSpPr>
            <p:nvPr/>
          </p:nvGrpSpPr>
          <p:grpSpPr bwMode="auto">
            <a:xfrm>
              <a:off x="396874" y="1665171"/>
              <a:ext cx="8670925" cy="4966635"/>
              <a:chOff x="396874" y="1665171"/>
              <a:chExt cx="8670925" cy="4966635"/>
            </a:xfrm>
          </p:grpSpPr>
          <p:sp>
            <p:nvSpPr>
              <p:cNvPr id="39" name="Freeform 38"/>
              <p:cNvSpPr/>
              <p:nvPr/>
            </p:nvSpPr>
            <p:spPr bwMode="auto">
              <a:xfrm>
                <a:off x="5938837" y="1665171"/>
                <a:ext cx="3128962" cy="4966635"/>
              </a:xfrm>
              <a:custGeom>
                <a:avLst/>
                <a:gdLst>
                  <a:gd name="connsiteX0" fmla="*/ 9626 w 2935706"/>
                  <a:gd name="connsiteY0" fmla="*/ 0 h 4966635"/>
                  <a:gd name="connsiteX1" fmla="*/ 2935706 w 2935706"/>
                  <a:gd name="connsiteY1" fmla="*/ 885524 h 4966635"/>
                  <a:gd name="connsiteX2" fmla="*/ 2926080 w 2935706"/>
                  <a:gd name="connsiteY2" fmla="*/ 3638349 h 4966635"/>
                  <a:gd name="connsiteX3" fmla="*/ 0 w 2935706"/>
                  <a:gd name="connsiteY3" fmla="*/ 4966635 h 4966635"/>
                </a:gdLst>
                <a:ahLst/>
                <a:cxnLst>
                  <a:cxn ang="0">
                    <a:pos x="connsiteX0" y="connsiteY0"/>
                  </a:cxn>
                  <a:cxn ang="0">
                    <a:pos x="connsiteX1" y="connsiteY1"/>
                  </a:cxn>
                  <a:cxn ang="0">
                    <a:pos x="connsiteX2" y="connsiteY2"/>
                  </a:cxn>
                  <a:cxn ang="0">
                    <a:pos x="connsiteX3" y="connsiteY3"/>
                  </a:cxn>
                </a:cxnLst>
                <a:rect l="l" t="t" r="r" b="b"/>
                <a:pathLst>
                  <a:path w="2935706" h="4966635">
                    <a:moveTo>
                      <a:pt x="9626" y="0"/>
                    </a:moveTo>
                    <a:lnTo>
                      <a:pt x="2935706" y="885524"/>
                    </a:lnTo>
                    <a:cubicBezTo>
                      <a:pt x="2932497" y="1803132"/>
                      <a:pt x="2929289" y="2720741"/>
                      <a:pt x="2926080" y="3638349"/>
                    </a:cubicBezTo>
                    <a:lnTo>
                      <a:pt x="0" y="4966635"/>
                    </a:lnTo>
                  </a:path>
                </a:pathLst>
              </a:custGeom>
              <a:solidFill>
                <a:schemeClr val="accent1">
                  <a:lumMod val="20000"/>
                  <a:lumOff val="80000"/>
                </a:schemeClr>
              </a:solidFill>
              <a:ln w="76200" cap="flat" cmpd="sng" algn="ctr">
                <a:solidFill>
                  <a:srgbClr val="00B050"/>
                </a:solidFill>
                <a:prstDash val="solid"/>
                <a:round/>
                <a:headEnd type="none" w="med" len="med"/>
                <a:tailEnd type="none" w="med" len="med"/>
              </a:ln>
              <a:effectLst/>
            </p:spPr>
            <p:txBody>
              <a:bodyPr/>
              <a:lstStyle/>
              <a:p>
                <a:pPr>
                  <a:defRPr/>
                </a:pPr>
                <a:endParaRPr lang="en-US" b="0">
                  <a:cs typeface="Arial" charset="0"/>
                </a:endParaRPr>
              </a:p>
            </p:txBody>
          </p:sp>
          <p:sp>
            <p:nvSpPr>
              <p:cNvPr id="40" name="Rectangle 39"/>
              <p:cNvSpPr/>
              <p:nvPr/>
            </p:nvSpPr>
            <p:spPr bwMode="auto">
              <a:xfrm>
                <a:off x="396874" y="1665171"/>
                <a:ext cx="5546725" cy="4966635"/>
              </a:xfrm>
              <a:prstGeom prst="rect">
                <a:avLst/>
              </a:prstGeom>
              <a:solidFill>
                <a:schemeClr val="accent1">
                  <a:lumMod val="20000"/>
                  <a:lumOff val="80000"/>
                </a:schemeClr>
              </a:solidFill>
              <a:ln w="76200" cap="flat" cmpd="sng" algn="ctr">
                <a:solidFill>
                  <a:srgbClr val="00B050"/>
                </a:solidFill>
                <a:prstDash val="solid"/>
                <a:round/>
                <a:headEnd type="none" w="med" len="med"/>
                <a:tailEnd type="none" w="med" len="med"/>
              </a:ln>
              <a:effectLst/>
            </p:spPr>
            <p:txBody>
              <a:bodyPr/>
              <a:lstStyle/>
              <a:p>
                <a:pPr>
                  <a:defRPr/>
                </a:pPr>
                <a:endParaRPr lang="en-US" b="0">
                  <a:cs typeface="Arial" charset="0"/>
                </a:endParaRPr>
              </a:p>
            </p:txBody>
          </p:sp>
        </p:grpSp>
        <p:cxnSp>
          <p:nvCxnSpPr>
            <p:cNvPr id="5147" name="Straight Connector 32"/>
            <p:cNvCxnSpPr>
              <a:cxnSpLocks noChangeShapeType="1"/>
            </p:cNvCxnSpPr>
            <p:nvPr/>
          </p:nvCxnSpPr>
          <p:spPr bwMode="auto">
            <a:xfrm rot="16200000" flipH="1">
              <a:off x="4128294" y="4101306"/>
              <a:ext cx="4572000" cy="26988"/>
            </a:xfrm>
            <a:prstGeom prst="line">
              <a:avLst/>
            </a:prstGeom>
            <a:noFill/>
            <a:ln w="76200" algn="ctr">
              <a:solidFill>
                <a:srgbClr val="00B050"/>
              </a:solidFill>
              <a:round/>
              <a:headEnd/>
              <a:tailEnd/>
            </a:ln>
            <a:extLst>
              <a:ext uri="{909E8E84-426E-40DD-AFC4-6F175D3DCCD1}">
                <a14:hiddenFill xmlns:a14="http://schemas.microsoft.com/office/drawing/2010/main">
                  <a:noFill/>
                </a14:hiddenFill>
              </a:ext>
            </a:extLst>
          </p:spPr>
        </p:cxnSp>
        <p:cxnSp>
          <p:nvCxnSpPr>
            <p:cNvPr id="5148" name="Straight Connector 33"/>
            <p:cNvCxnSpPr>
              <a:cxnSpLocks noChangeShapeType="1"/>
            </p:cNvCxnSpPr>
            <p:nvPr/>
          </p:nvCxnSpPr>
          <p:spPr bwMode="auto">
            <a:xfrm rot="16200000" flipH="1">
              <a:off x="4693443" y="4069557"/>
              <a:ext cx="4343400" cy="14286"/>
            </a:xfrm>
            <a:prstGeom prst="line">
              <a:avLst/>
            </a:prstGeom>
            <a:noFill/>
            <a:ln w="76200" algn="ctr">
              <a:solidFill>
                <a:srgbClr val="00B050"/>
              </a:solidFill>
              <a:round/>
              <a:headEnd/>
              <a:tailEnd/>
            </a:ln>
            <a:extLst>
              <a:ext uri="{909E8E84-426E-40DD-AFC4-6F175D3DCCD1}">
                <a14:hiddenFill xmlns:a14="http://schemas.microsoft.com/office/drawing/2010/main">
                  <a:noFill/>
                </a14:hiddenFill>
              </a:ext>
            </a:extLst>
          </p:spPr>
        </p:cxnSp>
        <p:cxnSp>
          <p:nvCxnSpPr>
            <p:cNvPr id="5149" name="Straight Connector 34"/>
            <p:cNvCxnSpPr>
              <a:cxnSpLocks noChangeShapeType="1"/>
            </p:cNvCxnSpPr>
            <p:nvPr/>
          </p:nvCxnSpPr>
          <p:spPr bwMode="auto">
            <a:xfrm rot="5400000">
              <a:off x="5336382" y="4039394"/>
              <a:ext cx="3960812" cy="1588"/>
            </a:xfrm>
            <a:prstGeom prst="line">
              <a:avLst/>
            </a:prstGeom>
            <a:noFill/>
            <a:ln w="76200" algn="ctr">
              <a:solidFill>
                <a:srgbClr val="00B050"/>
              </a:solidFill>
              <a:round/>
              <a:headEnd/>
              <a:tailEnd/>
            </a:ln>
            <a:extLst>
              <a:ext uri="{909E8E84-426E-40DD-AFC4-6F175D3DCCD1}">
                <a14:hiddenFill xmlns:a14="http://schemas.microsoft.com/office/drawing/2010/main">
                  <a:noFill/>
                </a14:hiddenFill>
              </a:ext>
            </a:extLst>
          </p:spPr>
        </p:cxnSp>
        <p:cxnSp>
          <p:nvCxnSpPr>
            <p:cNvPr id="5150" name="Straight Connector 35"/>
            <p:cNvCxnSpPr>
              <a:cxnSpLocks noChangeShapeType="1"/>
            </p:cNvCxnSpPr>
            <p:nvPr/>
          </p:nvCxnSpPr>
          <p:spPr bwMode="auto">
            <a:xfrm rot="16200000" flipH="1">
              <a:off x="5930107" y="4025107"/>
              <a:ext cx="3657600" cy="26986"/>
            </a:xfrm>
            <a:prstGeom prst="line">
              <a:avLst/>
            </a:prstGeom>
            <a:noFill/>
            <a:ln w="76200" algn="ctr">
              <a:solidFill>
                <a:srgbClr val="00B050"/>
              </a:solidFill>
              <a:round/>
              <a:headEnd/>
              <a:tailEnd/>
            </a:ln>
            <a:extLst>
              <a:ext uri="{909E8E84-426E-40DD-AFC4-6F175D3DCCD1}">
                <a14:hiddenFill xmlns:a14="http://schemas.microsoft.com/office/drawing/2010/main">
                  <a:noFill/>
                </a14:hiddenFill>
              </a:ext>
            </a:extLst>
          </p:spPr>
        </p:cxnSp>
        <p:cxnSp>
          <p:nvCxnSpPr>
            <p:cNvPr id="5151" name="Straight Connector 36"/>
            <p:cNvCxnSpPr>
              <a:cxnSpLocks noChangeShapeType="1"/>
            </p:cNvCxnSpPr>
            <p:nvPr/>
          </p:nvCxnSpPr>
          <p:spPr bwMode="auto">
            <a:xfrm rot="5400000">
              <a:off x="6477001" y="3962401"/>
              <a:ext cx="3352802" cy="3"/>
            </a:xfrm>
            <a:prstGeom prst="line">
              <a:avLst/>
            </a:prstGeom>
            <a:noFill/>
            <a:ln w="76200" algn="ctr">
              <a:solidFill>
                <a:srgbClr val="00B050"/>
              </a:solidFill>
              <a:round/>
              <a:headEnd/>
              <a:tailEnd/>
            </a:ln>
            <a:extLst>
              <a:ext uri="{909E8E84-426E-40DD-AFC4-6F175D3DCCD1}">
                <a14:hiddenFill xmlns:a14="http://schemas.microsoft.com/office/drawing/2010/main">
                  <a:noFill/>
                </a14:hiddenFill>
              </a:ext>
            </a:extLst>
          </p:spPr>
        </p:cxnSp>
        <p:cxnSp>
          <p:nvCxnSpPr>
            <p:cNvPr id="5152" name="Straight Connector 37"/>
            <p:cNvCxnSpPr>
              <a:cxnSpLocks noChangeShapeType="1"/>
            </p:cNvCxnSpPr>
            <p:nvPr/>
          </p:nvCxnSpPr>
          <p:spPr bwMode="auto">
            <a:xfrm rot="16200000" flipH="1">
              <a:off x="7080250" y="3956050"/>
              <a:ext cx="3048000" cy="12700"/>
            </a:xfrm>
            <a:prstGeom prst="line">
              <a:avLst/>
            </a:prstGeom>
            <a:noFill/>
            <a:ln w="76200" algn="ctr">
              <a:solidFill>
                <a:srgbClr val="00B050"/>
              </a:solidFill>
              <a:round/>
              <a:headEnd/>
              <a:tailEnd/>
            </a:ln>
            <a:extLst>
              <a:ext uri="{909E8E84-426E-40DD-AFC4-6F175D3DCCD1}">
                <a14:hiddenFill xmlns:a14="http://schemas.microsoft.com/office/drawing/2010/main">
                  <a:noFill/>
                </a14:hiddenFill>
              </a:ext>
            </a:extLst>
          </p:spPr>
        </p:cxnSp>
      </p:grpSp>
      <p:sp>
        <p:nvSpPr>
          <p:cNvPr id="512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AFC2A04B-BEE9-4923-9709-142373D212A4}" type="slidenum">
              <a:rPr lang="en-US" b="0" smtClean="0">
                <a:solidFill>
                  <a:schemeClr val="tx2"/>
                </a:solidFill>
              </a:rPr>
              <a:pPr/>
              <a:t>4</a:t>
            </a:fld>
            <a:endParaRPr lang="en-US" b="0" smtClean="0">
              <a:solidFill>
                <a:schemeClr val="tx2"/>
              </a:solidFill>
            </a:endParaRPr>
          </a:p>
        </p:txBody>
      </p:sp>
      <p:sp>
        <p:nvSpPr>
          <p:cNvPr id="5124" name="Rectangle 2"/>
          <p:cNvSpPr>
            <a:spLocks noGrp="1" noChangeArrowheads="1"/>
          </p:cNvSpPr>
          <p:nvPr>
            <p:ph type="title"/>
          </p:nvPr>
        </p:nvSpPr>
        <p:spPr>
          <a:xfrm>
            <a:off x="762000" y="0"/>
            <a:ext cx="8123237" cy="623888"/>
          </a:xfrm>
        </p:spPr>
        <p:txBody>
          <a:bodyPr/>
          <a:lstStyle/>
          <a:p>
            <a:pPr algn="ctr" eaLnBrk="1" hangingPunct="1"/>
            <a:r>
              <a:rPr lang="en-US" sz="2800" smtClean="0"/>
              <a:t>Instances of the SOC-Enabling Technologies</a:t>
            </a:r>
          </a:p>
        </p:txBody>
      </p:sp>
      <p:sp>
        <p:nvSpPr>
          <p:cNvPr id="5125" name="Text Box 4"/>
          <p:cNvSpPr txBox="1">
            <a:spLocks noChangeArrowheads="1"/>
          </p:cNvSpPr>
          <p:nvPr/>
        </p:nvSpPr>
        <p:spPr bwMode="auto">
          <a:xfrm>
            <a:off x="944563" y="65088"/>
            <a:ext cx="18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lgn="ctr"/>
            <a:endParaRPr lang="en-US" sz="2000">
              <a:latin typeface="Arial" charset="0"/>
            </a:endParaRPr>
          </a:p>
        </p:txBody>
      </p:sp>
      <p:sp>
        <p:nvSpPr>
          <p:cNvPr id="480261" name="AutoShape 5"/>
          <p:cNvSpPr>
            <a:spLocks noChangeArrowheads="1"/>
          </p:cNvSpPr>
          <p:nvPr/>
        </p:nvSpPr>
        <p:spPr bwMode="blackWhite">
          <a:xfrm>
            <a:off x="1127126" y="4876800"/>
            <a:ext cx="4572000" cy="762000"/>
          </a:xfrm>
          <a:prstGeom prst="roundRect">
            <a:avLst>
              <a:gd name="adj" fmla="val 9106"/>
            </a:avLst>
          </a:prstGeom>
          <a:solidFill>
            <a:schemeClr val="accent2">
              <a:lumMod val="20000"/>
              <a:lumOff val="80000"/>
            </a:schemeClr>
          </a:solidFill>
          <a:ln w="25400">
            <a:solidFill>
              <a:schemeClr val="tx1"/>
            </a:solidFill>
            <a:round/>
            <a:headEnd/>
            <a:tailEnd/>
          </a:ln>
        </p:spPr>
        <p:txBody>
          <a:bodyPr wrap="none" anchor="ctr"/>
          <a:lstStyle/>
          <a:p>
            <a:pPr algn="ctr">
              <a:defRPr/>
            </a:pPr>
            <a:r>
              <a:rPr lang="en-US" b="0" dirty="0">
                <a:latin typeface="Arial" charset="0"/>
                <a:cs typeface="Arial" charset="0"/>
              </a:rPr>
              <a:t>XML, URI, Unicode</a:t>
            </a:r>
          </a:p>
        </p:txBody>
      </p:sp>
      <p:sp>
        <p:nvSpPr>
          <p:cNvPr id="480262" name="AutoShape 6"/>
          <p:cNvSpPr>
            <a:spLocks noChangeArrowheads="1"/>
          </p:cNvSpPr>
          <p:nvPr/>
        </p:nvSpPr>
        <p:spPr bwMode="blackWhite">
          <a:xfrm>
            <a:off x="1127126" y="4038600"/>
            <a:ext cx="4572000" cy="762000"/>
          </a:xfrm>
          <a:prstGeom prst="roundRect">
            <a:avLst>
              <a:gd name="adj" fmla="val 9106"/>
            </a:avLst>
          </a:prstGeom>
          <a:solidFill>
            <a:schemeClr val="accent2">
              <a:lumMod val="20000"/>
              <a:lumOff val="80000"/>
            </a:schemeClr>
          </a:solidFill>
          <a:ln w="25400">
            <a:solidFill>
              <a:schemeClr val="tx1"/>
            </a:solidFill>
            <a:round/>
            <a:headEnd/>
            <a:tailEnd/>
          </a:ln>
        </p:spPr>
        <p:txBody>
          <a:bodyPr wrap="none" anchor="ctr"/>
          <a:lstStyle/>
          <a:p>
            <a:pPr algn="ctr">
              <a:defRPr/>
            </a:pPr>
            <a:r>
              <a:rPr lang="en-US" b="0" dirty="0">
                <a:latin typeface="Arial" charset="0"/>
                <a:cs typeface="Arial" charset="0"/>
              </a:rPr>
              <a:t>C#, C++, Java, VB</a:t>
            </a:r>
          </a:p>
          <a:p>
            <a:pPr algn="ctr">
              <a:defRPr/>
            </a:pPr>
            <a:r>
              <a:rPr lang="en-US" b="0" dirty="0">
                <a:latin typeface="Arial" charset="0"/>
                <a:cs typeface="Arial" charset="0"/>
              </a:rPr>
              <a:t>Eclipse, Visual Studio</a:t>
            </a:r>
          </a:p>
        </p:txBody>
      </p:sp>
      <p:sp>
        <p:nvSpPr>
          <p:cNvPr id="480263" name="AutoShape 7"/>
          <p:cNvSpPr>
            <a:spLocks noChangeArrowheads="1"/>
          </p:cNvSpPr>
          <p:nvPr/>
        </p:nvSpPr>
        <p:spPr bwMode="blackWhite">
          <a:xfrm>
            <a:off x="2117726" y="3200400"/>
            <a:ext cx="1600200" cy="762000"/>
          </a:xfrm>
          <a:prstGeom prst="roundRect">
            <a:avLst>
              <a:gd name="adj" fmla="val 9106"/>
            </a:avLst>
          </a:prstGeom>
          <a:solidFill>
            <a:schemeClr val="accent2">
              <a:lumMod val="20000"/>
              <a:lumOff val="80000"/>
            </a:schemeClr>
          </a:solidFill>
          <a:ln w="25400">
            <a:solidFill>
              <a:schemeClr val="tx1"/>
            </a:solidFill>
            <a:round/>
            <a:headEnd/>
            <a:tailEnd/>
          </a:ln>
        </p:spPr>
        <p:txBody>
          <a:bodyPr wrap="none" anchor="ctr"/>
          <a:lstStyle/>
          <a:p>
            <a:pPr algn="ctr">
              <a:defRPr/>
            </a:pPr>
            <a:r>
              <a:rPr lang="en-US" b="0" dirty="0">
                <a:cs typeface="Arial" charset="0"/>
              </a:rPr>
              <a:t>SOAP, </a:t>
            </a:r>
          </a:p>
          <a:p>
            <a:pPr algn="ctr">
              <a:defRPr/>
            </a:pPr>
            <a:r>
              <a:rPr lang="en-US" b="0" dirty="0">
                <a:cs typeface="Arial" charset="0"/>
              </a:rPr>
              <a:t>HTTP</a:t>
            </a:r>
            <a:endParaRPr lang="en-US" b="0" dirty="0">
              <a:latin typeface="Arial" charset="0"/>
              <a:cs typeface="Arial" charset="0"/>
            </a:endParaRPr>
          </a:p>
        </p:txBody>
      </p:sp>
      <p:sp>
        <p:nvSpPr>
          <p:cNvPr id="480264" name="AutoShape 8"/>
          <p:cNvSpPr>
            <a:spLocks noChangeArrowheads="1"/>
          </p:cNvSpPr>
          <p:nvPr/>
        </p:nvSpPr>
        <p:spPr bwMode="blackWhite">
          <a:xfrm>
            <a:off x="2117726" y="2351088"/>
            <a:ext cx="1600200" cy="762000"/>
          </a:xfrm>
          <a:prstGeom prst="roundRect">
            <a:avLst>
              <a:gd name="adj" fmla="val 9106"/>
            </a:avLst>
          </a:prstGeom>
          <a:solidFill>
            <a:schemeClr val="accent2">
              <a:lumMod val="20000"/>
              <a:lumOff val="80000"/>
            </a:schemeClr>
          </a:solidFill>
          <a:ln w="25400">
            <a:solidFill>
              <a:schemeClr val="tx1"/>
            </a:solidFill>
            <a:round/>
            <a:headEnd/>
            <a:tailEnd/>
          </a:ln>
        </p:spPr>
        <p:txBody>
          <a:bodyPr wrap="none" anchor="ctr"/>
          <a:lstStyle/>
          <a:p>
            <a:pPr algn="ctr">
              <a:defRPr/>
            </a:pPr>
            <a:r>
              <a:rPr lang="en-US" b="0" dirty="0">
                <a:latin typeface="Arial" charset="0"/>
                <a:cs typeface="Arial" charset="0"/>
              </a:rPr>
              <a:t>WSDL</a:t>
            </a:r>
          </a:p>
        </p:txBody>
      </p:sp>
      <p:sp>
        <p:nvSpPr>
          <p:cNvPr id="480265" name="AutoShape 9"/>
          <p:cNvSpPr>
            <a:spLocks noChangeArrowheads="1"/>
          </p:cNvSpPr>
          <p:nvPr/>
        </p:nvSpPr>
        <p:spPr bwMode="blackWhite">
          <a:xfrm>
            <a:off x="1127126" y="5715000"/>
            <a:ext cx="4572000" cy="762000"/>
          </a:xfrm>
          <a:prstGeom prst="roundRect">
            <a:avLst>
              <a:gd name="adj" fmla="val 9106"/>
            </a:avLst>
          </a:prstGeom>
          <a:solidFill>
            <a:schemeClr val="accent2">
              <a:lumMod val="20000"/>
              <a:lumOff val="80000"/>
            </a:schemeClr>
          </a:solidFill>
          <a:ln w="25400">
            <a:solidFill>
              <a:schemeClr val="tx1"/>
            </a:solidFill>
            <a:round/>
            <a:headEnd/>
            <a:tailEnd/>
          </a:ln>
        </p:spPr>
        <p:txBody>
          <a:bodyPr wrap="none" anchor="ctr"/>
          <a:lstStyle/>
          <a:p>
            <a:pPr algn="ctr">
              <a:defRPr/>
            </a:pPr>
            <a:r>
              <a:rPr lang="en-US" b="0" dirty="0">
                <a:latin typeface="Arial" charset="0"/>
                <a:cs typeface="Arial" charset="0"/>
              </a:rPr>
              <a:t>ESB, Intel SOI, </a:t>
            </a:r>
            <a:r>
              <a:rPr lang="en-US" b="0" dirty="0" smtClean="0">
                <a:latin typeface="Arial" charset="0"/>
                <a:cs typeface="Arial" charset="0"/>
              </a:rPr>
              <a:t>Virtualized Devices</a:t>
            </a:r>
            <a:endParaRPr lang="en-US" b="0" dirty="0">
              <a:latin typeface="Arial" charset="0"/>
              <a:cs typeface="Arial" charset="0"/>
            </a:endParaRPr>
          </a:p>
        </p:txBody>
      </p:sp>
      <p:sp>
        <p:nvSpPr>
          <p:cNvPr id="480266" name="AutoShape 10"/>
          <p:cNvSpPr>
            <a:spLocks noChangeArrowheads="1"/>
          </p:cNvSpPr>
          <p:nvPr/>
        </p:nvSpPr>
        <p:spPr bwMode="blackWhite">
          <a:xfrm>
            <a:off x="2117726" y="1524000"/>
            <a:ext cx="3581400" cy="762000"/>
          </a:xfrm>
          <a:prstGeom prst="roundRect">
            <a:avLst>
              <a:gd name="adj" fmla="val 9106"/>
            </a:avLst>
          </a:prstGeom>
          <a:solidFill>
            <a:schemeClr val="accent2">
              <a:lumMod val="20000"/>
              <a:lumOff val="80000"/>
            </a:schemeClr>
          </a:solidFill>
          <a:ln w="25400">
            <a:solidFill>
              <a:schemeClr val="tx1"/>
            </a:solidFill>
            <a:round/>
            <a:headEnd/>
            <a:tailEnd/>
          </a:ln>
        </p:spPr>
        <p:txBody>
          <a:bodyPr wrap="none" anchor="ctr"/>
          <a:lstStyle/>
          <a:p>
            <a:pPr algn="ctr">
              <a:defRPr/>
            </a:pPr>
            <a:r>
              <a:rPr lang="en-US" b="0" dirty="0">
                <a:latin typeface="Arial" charset="0"/>
                <a:cs typeface="Arial" charset="0"/>
              </a:rPr>
              <a:t>C#, Java, BPEL, BPSS, OWL-S, </a:t>
            </a:r>
          </a:p>
          <a:p>
            <a:pPr algn="ctr">
              <a:defRPr/>
            </a:pPr>
            <a:r>
              <a:rPr lang="en-US" b="0" dirty="0">
                <a:latin typeface="Arial" charset="0"/>
                <a:cs typeface="Arial" charset="0"/>
              </a:rPr>
              <a:t>PSML-S, WS-DCL, VPL</a:t>
            </a:r>
          </a:p>
        </p:txBody>
      </p:sp>
      <p:sp>
        <p:nvSpPr>
          <p:cNvPr id="480273" name="AutoShape 17"/>
          <p:cNvSpPr>
            <a:spLocks noChangeArrowheads="1"/>
          </p:cNvSpPr>
          <p:nvPr/>
        </p:nvSpPr>
        <p:spPr bwMode="blackWhite">
          <a:xfrm rot="16200000">
            <a:off x="-1870074" y="3546475"/>
            <a:ext cx="4943475" cy="898525"/>
          </a:xfrm>
          <a:prstGeom prst="roundRect">
            <a:avLst>
              <a:gd name="adj" fmla="val 9106"/>
            </a:avLst>
          </a:prstGeom>
          <a:solidFill>
            <a:schemeClr val="accent2">
              <a:lumMod val="40000"/>
              <a:lumOff val="60000"/>
            </a:schemeClr>
          </a:solidFill>
          <a:ln w="25400">
            <a:solidFill>
              <a:schemeClr val="tx1"/>
            </a:solidFill>
            <a:round/>
            <a:headEnd/>
            <a:tailEnd/>
          </a:ln>
          <a:effectLst/>
        </p:spPr>
        <p:txBody>
          <a:bodyPr wrap="none" anchor="ctr"/>
          <a:lstStyle/>
          <a:p>
            <a:pPr algn="ctr">
              <a:defRPr/>
            </a:pPr>
            <a:r>
              <a:rPr lang="en-US" b="0" dirty="0">
                <a:latin typeface="Arial" charset="0"/>
                <a:cs typeface="Arial" charset="0"/>
              </a:rPr>
              <a:t>AWS Cloud Computing, Google App Engine, </a:t>
            </a:r>
          </a:p>
          <a:p>
            <a:pPr algn="ctr">
              <a:defRPr/>
            </a:pPr>
            <a:r>
              <a:rPr lang="en-US" b="0" dirty="0">
                <a:latin typeface="Arial" charset="0"/>
                <a:cs typeface="Arial" charset="0"/>
              </a:rPr>
              <a:t>IBM Clouds, Microsoft Azure, </a:t>
            </a:r>
          </a:p>
        </p:txBody>
      </p:sp>
      <p:sp>
        <p:nvSpPr>
          <p:cNvPr id="480274" name="Text Box 18"/>
          <p:cNvSpPr txBox="1">
            <a:spLocks noChangeArrowheads="1"/>
          </p:cNvSpPr>
          <p:nvPr/>
        </p:nvSpPr>
        <p:spPr bwMode="auto">
          <a:xfrm rot="-5400000">
            <a:off x="5214145" y="3840957"/>
            <a:ext cx="1365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lgn="ctr"/>
            <a:r>
              <a:rPr lang="en-US" b="0"/>
              <a:t>WS-Security</a:t>
            </a:r>
          </a:p>
        </p:txBody>
      </p:sp>
      <p:sp>
        <p:nvSpPr>
          <p:cNvPr id="480275" name="Text Box 19"/>
          <p:cNvSpPr txBox="1">
            <a:spLocks noChangeArrowheads="1"/>
          </p:cNvSpPr>
          <p:nvPr/>
        </p:nvSpPr>
        <p:spPr bwMode="auto">
          <a:xfrm rot="-5400000">
            <a:off x="5099845" y="3726657"/>
            <a:ext cx="3422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lgn="ctr"/>
            <a:r>
              <a:rPr lang="en-US" b="0"/>
              <a:t>WS-Coordination, WS-Transaction</a:t>
            </a:r>
          </a:p>
        </p:txBody>
      </p:sp>
      <p:sp>
        <p:nvSpPr>
          <p:cNvPr id="480276" name="Text Box 20"/>
          <p:cNvSpPr txBox="1">
            <a:spLocks noChangeArrowheads="1"/>
          </p:cNvSpPr>
          <p:nvPr/>
        </p:nvSpPr>
        <p:spPr bwMode="auto">
          <a:xfrm rot="-5400000">
            <a:off x="5209383" y="3755231"/>
            <a:ext cx="2413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lgn="ctr"/>
            <a:r>
              <a:rPr lang="en-US" b="0"/>
              <a:t>WS-Reliable Messaging</a:t>
            </a:r>
          </a:p>
        </p:txBody>
      </p:sp>
      <p:sp>
        <p:nvSpPr>
          <p:cNvPr id="480277" name="Text Box 21"/>
          <p:cNvSpPr txBox="1">
            <a:spLocks noChangeArrowheads="1"/>
          </p:cNvSpPr>
          <p:nvPr/>
        </p:nvSpPr>
        <p:spPr bwMode="auto">
          <a:xfrm rot="-5400000">
            <a:off x="6420645" y="3828257"/>
            <a:ext cx="1644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lgn="ctr"/>
            <a:r>
              <a:rPr lang="en-US" b="0"/>
              <a:t>WS-Addressing</a:t>
            </a:r>
          </a:p>
        </p:txBody>
      </p:sp>
      <p:sp>
        <p:nvSpPr>
          <p:cNvPr id="480278" name="Text Box 22"/>
          <p:cNvSpPr txBox="1">
            <a:spLocks noChangeArrowheads="1"/>
          </p:cNvSpPr>
          <p:nvPr/>
        </p:nvSpPr>
        <p:spPr bwMode="auto">
          <a:xfrm rot="-5400000">
            <a:off x="6939758" y="3777456"/>
            <a:ext cx="1543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lgn="ctr"/>
            <a:r>
              <a:rPr lang="en-US" b="0"/>
              <a:t>WS-inspection</a:t>
            </a:r>
          </a:p>
        </p:txBody>
      </p:sp>
      <p:sp>
        <p:nvSpPr>
          <p:cNvPr id="480279" name="Text Box 23"/>
          <p:cNvSpPr txBox="1">
            <a:spLocks noChangeArrowheads="1"/>
          </p:cNvSpPr>
          <p:nvPr/>
        </p:nvSpPr>
        <p:spPr bwMode="auto">
          <a:xfrm rot="-5400000">
            <a:off x="7019133" y="3698081"/>
            <a:ext cx="2146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lgn="ctr"/>
            <a:r>
              <a:rPr lang="en-US" b="0"/>
              <a:t>WS-Policy Exchange</a:t>
            </a:r>
          </a:p>
        </p:txBody>
      </p:sp>
      <p:sp>
        <p:nvSpPr>
          <p:cNvPr id="480280" name="Text Box 24"/>
          <p:cNvSpPr txBox="1">
            <a:spLocks noChangeArrowheads="1"/>
          </p:cNvSpPr>
          <p:nvPr/>
        </p:nvSpPr>
        <p:spPr bwMode="auto">
          <a:xfrm rot="-5400000">
            <a:off x="7666832" y="3639344"/>
            <a:ext cx="17938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lgn="ctr"/>
            <a:r>
              <a:rPr lang="en-US" b="0"/>
              <a:t>WS Management</a:t>
            </a:r>
          </a:p>
        </p:txBody>
      </p:sp>
      <p:sp>
        <p:nvSpPr>
          <p:cNvPr id="6170" name="Text Box 25"/>
          <p:cNvSpPr txBox="1">
            <a:spLocks noChangeArrowheads="1"/>
          </p:cNvSpPr>
          <p:nvPr/>
        </p:nvSpPr>
        <p:spPr bwMode="auto">
          <a:xfrm rot="1035046">
            <a:off x="6502401" y="1555750"/>
            <a:ext cx="1876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dirty="0"/>
              <a:t>Quality of Service</a:t>
            </a:r>
          </a:p>
        </p:txBody>
      </p:sp>
      <p:sp>
        <p:nvSpPr>
          <p:cNvPr id="480283" name="AutoShape 27"/>
          <p:cNvSpPr>
            <a:spLocks noChangeArrowheads="1"/>
          </p:cNvSpPr>
          <p:nvPr/>
        </p:nvSpPr>
        <p:spPr bwMode="blackWhite">
          <a:xfrm>
            <a:off x="3794126" y="2362200"/>
            <a:ext cx="1905000" cy="762000"/>
          </a:xfrm>
          <a:prstGeom prst="roundRect">
            <a:avLst>
              <a:gd name="adj" fmla="val 9106"/>
            </a:avLst>
          </a:prstGeom>
          <a:solidFill>
            <a:schemeClr val="accent2">
              <a:lumMod val="20000"/>
              <a:lumOff val="80000"/>
            </a:schemeClr>
          </a:solidFill>
          <a:ln w="25400">
            <a:solidFill>
              <a:schemeClr val="tx1"/>
            </a:solidFill>
            <a:round/>
            <a:headEnd/>
            <a:tailEnd/>
          </a:ln>
        </p:spPr>
        <p:txBody>
          <a:bodyPr wrap="none" anchor="ctr"/>
          <a:lstStyle/>
          <a:p>
            <a:pPr algn="ctr">
              <a:defRPr/>
            </a:pPr>
            <a:r>
              <a:rPr lang="en-US" b="0" dirty="0" smtClean="0">
                <a:latin typeface="Arial" charset="0"/>
                <a:cs typeface="Arial" charset="0"/>
              </a:rPr>
              <a:t>Hadoop, RDF</a:t>
            </a:r>
            <a:r>
              <a:rPr lang="en-US" b="0" dirty="0">
                <a:latin typeface="Arial" charset="0"/>
                <a:cs typeface="Arial" charset="0"/>
              </a:rPr>
              <a:t>, </a:t>
            </a:r>
            <a:br>
              <a:rPr lang="en-US" b="0" dirty="0">
                <a:latin typeface="Arial" charset="0"/>
                <a:cs typeface="Arial" charset="0"/>
              </a:rPr>
            </a:br>
            <a:r>
              <a:rPr lang="en-US" b="0" dirty="0">
                <a:latin typeface="Arial" charset="0"/>
                <a:cs typeface="Arial" charset="0"/>
              </a:rPr>
              <a:t>Prolog, </a:t>
            </a:r>
            <a:r>
              <a:rPr lang="en-US" b="0" dirty="0" smtClean="0">
                <a:latin typeface="Arial" charset="0"/>
                <a:cs typeface="Arial" charset="0"/>
              </a:rPr>
              <a:t>OWL</a:t>
            </a:r>
            <a:endParaRPr lang="en-US" b="0" dirty="0">
              <a:latin typeface="Arial" charset="0"/>
              <a:cs typeface="Arial" charset="0"/>
            </a:endParaRPr>
          </a:p>
        </p:txBody>
      </p:sp>
      <p:sp>
        <p:nvSpPr>
          <p:cNvPr id="480284" name="AutoShape 28"/>
          <p:cNvSpPr>
            <a:spLocks noChangeArrowheads="1"/>
          </p:cNvSpPr>
          <p:nvPr/>
        </p:nvSpPr>
        <p:spPr bwMode="blackWhite">
          <a:xfrm>
            <a:off x="3794126" y="3200400"/>
            <a:ext cx="1905000" cy="762000"/>
          </a:xfrm>
          <a:prstGeom prst="roundRect">
            <a:avLst>
              <a:gd name="adj" fmla="val 9106"/>
            </a:avLst>
          </a:prstGeom>
          <a:solidFill>
            <a:schemeClr val="accent2">
              <a:lumMod val="20000"/>
              <a:lumOff val="80000"/>
            </a:schemeClr>
          </a:solidFill>
          <a:ln w="25400">
            <a:solidFill>
              <a:schemeClr val="tx1"/>
            </a:solidFill>
            <a:round/>
            <a:headEnd/>
            <a:tailEnd/>
          </a:ln>
        </p:spPr>
        <p:txBody>
          <a:bodyPr wrap="none" anchor="ctr"/>
          <a:lstStyle/>
          <a:p>
            <a:pPr algn="ctr">
              <a:defRPr/>
            </a:pPr>
            <a:r>
              <a:rPr lang="en-US" b="0" dirty="0" smtClean="0">
                <a:cs typeface="Arial" charset="0"/>
              </a:rPr>
              <a:t>Big Data/Ontology </a:t>
            </a:r>
            <a:br>
              <a:rPr lang="en-US" b="0" dirty="0" smtClean="0">
                <a:cs typeface="Arial" charset="0"/>
              </a:rPr>
            </a:br>
            <a:r>
              <a:rPr lang="en-US" b="0" dirty="0" smtClean="0">
                <a:cs typeface="Arial" charset="0"/>
              </a:rPr>
              <a:t>and Frameworks</a:t>
            </a:r>
            <a:endParaRPr lang="en-US" b="0" dirty="0">
              <a:cs typeface="Arial" charset="0"/>
            </a:endParaRPr>
          </a:p>
        </p:txBody>
      </p:sp>
      <p:sp>
        <p:nvSpPr>
          <p:cNvPr id="480285" name="Text Box 29"/>
          <p:cNvSpPr txBox="1">
            <a:spLocks noChangeArrowheads="1"/>
          </p:cNvSpPr>
          <p:nvPr/>
        </p:nvSpPr>
        <p:spPr bwMode="auto">
          <a:xfrm rot="-1471718">
            <a:off x="6272214" y="5775325"/>
            <a:ext cx="24939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dirty="0"/>
              <a:t>Dependability of Service</a:t>
            </a:r>
          </a:p>
        </p:txBody>
      </p:sp>
      <p:sp>
        <p:nvSpPr>
          <p:cNvPr id="5144" name="Text Box 80"/>
          <p:cNvSpPr txBox="1">
            <a:spLocks noChangeArrowheads="1"/>
          </p:cNvSpPr>
          <p:nvPr/>
        </p:nvSpPr>
        <p:spPr bwMode="auto">
          <a:xfrm>
            <a:off x="1127126" y="1077913"/>
            <a:ext cx="40354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a:t>Technologies supporting the functionality</a:t>
            </a:r>
          </a:p>
        </p:txBody>
      </p:sp>
      <p:sp>
        <p:nvSpPr>
          <p:cNvPr id="34" name="AutoShape 17"/>
          <p:cNvSpPr>
            <a:spLocks noChangeArrowheads="1"/>
          </p:cNvSpPr>
          <p:nvPr/>
        </p:nvSpPr>
        <p:spPr bwMode="blackWhite">
          <a:xfrm rot="16200000">
            <a:off x="357189" y="2293937"/>
            <a:ext cx="2438400" cy="898525"/>
          </a:xfrm>
          <a:prstGeom prst="roundRect">
            <a:avLst>
              <a:gd name="adj" fmla="val 9106"/>
            </a:avLst>
          </a:prstGeom>
          <a:solidFill>
            <a:schemeClr val="accent2">
              <a:lumMod val="20000"/>
              <a:lumOff val="80000"/>
            </a:schemeClr>
          </a:solidFill>
          <a:ln w="25400">
            <a:solidFill>
              <a:schemeClr val="tx1"/>
            </a:solidFill>
            <a:round/>
            <a:headEnd/>
            <a:tailEnd/>
          </a:ln>
          <a:effectLst/>
        </p:spPr>
        <p:txBody>
          <a:bodyPr wrap="none" anchor="ctr"/>
          <a:lstStyle/>
          <a:p>
            <a:pPr algn="ctr">
              <a:defRPr/>
            </a:pPr>
            <a:r>
              <a:rPr lang="en-US" b="0">
                <a:latin typeface="Arial" pitchFamily="34" charset="0"/>
              </a:rPr>
              <a:t>UDDI / ebXML</a:t>
            </a:r>
          </a:p>
        </p:txBody>
      </p:sp>
      <p:sp>
        <p:nvSpPr>
          <p:cNvPr id="2" name="Rounded Rectangular Callout 1"/>
          <p:cNvSpPr/>
          <p:nvPr/>
        </p:nvSpPr>
        <p:spPr bwMode="auto">
          <a:xfrm>
            <a:off x="7771408" y="762000"/>
            <a:ext cx="1296391" cy="679704"/>
          </a:xfrm>
          <a:prstGeom prst="wedgeRoundRectCallout">
            <a:avLst>
              <a:gd name="adj1" fmla="val -51910"/>
              <a:gd name="adj2" fmla="val 85389"/>
              <a:gd name="adj3" fmla="val 16667"/>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lnSpc>
                <a:spcPts val="1800"/>
              </a:lnSpc>
            </a:pPr>
            <a:r>
              <a:rPr lang="en-US" b="0" dirty="0" smtClean="0"/>
              <a:t>User’s </a:t>
            </a:r>
            <a:r>
              <a:rPr lang="en-US" b="0" dirty="0"/>
              <a:t>perspective</a:t>
            </a:r>
          </a:p>
        </p:txBody>
      </p:sp>
      <p:sp>
        <p:nvSpPr>
          <p:cNvPr id="36" name="Rounded Rectangular Callout 35"/>
          <p:cNvSpPr/>
          <p:nvPr/>
        </p:nvSpPr>
        <p:spPr bwMode="auto">
          <a:xfrm>
            <a:off x="7771409" y="6215081"/>
            <a:ext cx="1296392" cy="566720"/>
          </a:xfrm>
          <a:prstGeom prst="wedgeRoundRectCallout">
            <a:avLst>
              <a:gd name="adj1" fmla="val -39540"/>
              <a:gd name="adj2" fmla="val -86456"/>
              <a:gd name="adj3" fmla="val 16667"/>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ts val="18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rPr>
              <a:t>Designer </a:t>
            </a:r>
            <a:r>
              <a:rPr kumimoji="0" lang="en-US" b="0" i="0" u="none" strike="noStrike" cap="none" normalizeH="0" dirty="0" smtClean="0">
                <a:ln>
                  <a:noFill/>
                </a:ln>
                <a:solidFill>
                  <a:schemeClr val="tx1"/>
                </a:solidFill>
                <a:effectLst/>
                <a:latin typeface="Times New Roman" pitchFamily="18" charset="0"/>
              </a:rPr>
              <a:t>perspective</a:t>
            </a:r>
            <a:endParaRPr kumimoji="0" lang="en-US" b="0" i="0" u="none" strike="noStrike" cap="none" normalizeH="0" baseline="0" dirty="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80265"/>
                                        </p:tgtEl>
                                        <p:attrNameLst>
                                          <p:attrName>style.visibility</p:attrName>
                                        </p:attrNameLst>
                                      </p:cBhvr>
                                      <p:to>
                                        <p:strVal val="visible"/>
                                      </p:to>
                                    </p:set>
                                    <p:animEffect transition="in" filter="wipe(down)">
                                      <p:cBhvr>
                                        <p:cTn id="7" dur="500"/>
                                        <p:tgtEl>
                                          <p:spTgt spid="480265"/>
                                        </p:tgtEl>
                                      </p:cBhvr>
                                    </p:animEffect>
                                  </p:childTnLst>
                                </p:cTn>
                              </p:par>
                            </p:childTnLst>
                          </p:cTn>
                        </p:par>
                        <p:par>
                          <p:cTn id="8" fill="hold" nodeType="afterGroup">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480261"/>
                                        </p:tgtEl>
                                        <p:attrNameLst>
                                          <p:attrName>style.visibility</p:attrName>
                                        </p:attrNameLst>
                                      </p:cBhvr>
                                      <p:to>
                                        <p:strVal val="visible"/>
                                      </p:to>
                                    </p:set>
                                    <p:animEffect transition="in" filter="wipe(down)">
                                      <p:cBhvr>
                                        <p:cTn id="11" dur="500"/>
                                        <p:tgtEl>
                                          <p:spTgt spid="480261"/>
                                        </p:tgtEl>
                                      </p:cBhvr>
                                    </p:animEffect>
                                  </p:childTnLst>
                                </p:cTn>
                              </p:par>
                            </p:childTnLst>
                          </p:cTn>
                        </p:par>
                        <p:par>
                          <p:cTn id="12" fill="hold" nodeType="afterGroup">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480262"/>
                                        </p:tgtEl>
                                        <p:attrNameLst>
                                          <p:attrName>style.visibility</p:attrName>
                                        </p:attrNameLst>
                                      </p:cBhvr>
                                      <p:to>
                                        <p:strVal val="visible"/>
                                      </p:to>
                                    </p:set>
                                    <p:animEffect transition="in" filter="wipe(down)">
                                      <p:cBhvr>
                                        <p:cTn id="15" dur="500"/>
                                        <p:tgtEl>
                                          <p:spTgt spid="480262"/>
                                        </p:tgtEl>
                                      </p:cBhvr>
                                    </p:animEffect>
                                  </p:childTnLst>
                                </p:cTn>
                              </p:par>
                            </p:childTnLst>
                          </p:cTn>
                        </p:par>
                        <p:par>
                          <p:cTn id="16" fill="hold" nodeType="afterGroup">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480263"/>
                                        </p:tgtEl>
                                        <p:attrNameLst>
                                          <p:attrName>style.visibility</p:attrName>
                                        </p:attrNameLst>
                                      </p:cBhvr>
                                      <p:to>
                                        <p:strVal val="visible"/>
                                      </p:to>
                                    </p:set>
                                    <p:animEffect transition="in" filter="wipe(down)">
                                      <p:cBhvr>
                                        <p:cTn id="19" dur="500"/>
                                        <p:tgtEl>
                                          <p:spTgt spid="480263"/>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480284"/>
                                        </p:tgtEl>
                                        <p:attrNameLst>
                                          <p:attrName>style.visibility</p:attrName>
                                        </p:attrNameLst>
                                      </p:cBhvr>
                                      <p:to>
                                        <p:strVal val="visible"/>
                                      </p:to>
                                    </p:set>
                                    <p:animEffect transition="in" filter="wipe(down)">
                                      <p:cBhvr>
                                        <p:cTn id="22" dur="500"/>
                                        <p:tgtEl>
                                          <p:spTgt spid="480284"/>
                                        </p:tgtEl>
                                      </p:cBhvr>
                                    </p:animEffect>
                                  </p:childTnLst>
                                </p:cTn>
                              </p:par>
                            </p:childTnLst>
                          </p:cTn>
                        </p:par>
                        <p:par>
                          <p:cTn id="23" fill="hold" nodeType="afterGroup">
                            <p:stCondLst>
                              <p:cond delay="2000"/>
                            </p:stCondLst>
                            <p:childTnLst>
                              <p:par>
                                <p:cTn id="24" presetID="22" presetClass="entr" presetSubtype="4" fill="hold" grpId="0" nodeType="afterEffect">
                                  <p:stCondLst>
                                    <p:cond delay="0"/>
                                  </p:stCondLst>
                                  <p:childTnLst>
                                    <p:set>
                                      <p:cBhvr>
                                        <p:cTn id="25" dur="1" fill="hold">
                                          <p:stCondLst>
                                            <p:cond delay="0"/>
                                          </p:stCondLst>
                                        </p:cTn>
                                        <p:tgtEl>
                                          <p:spTgt spid="480283"/>
                                        </p:tgtEl>
                                        <p:attrNameLst>
                                          <p:attrName>style.visibility</p:attrName>
                                        </p:attrNameLst>
                                      </p:cBhvr>
                                      <p:to>
                                        <p:strVal val="visible"/>
                                      </p:to>
                                    </p:set>
                                    <p:animEffect transition="in" filter="wipe(down)">
                                      <p:cBhvr>
                                        <p:cTn id="26" dur="500"/>
                                        <p:tgtEl>
                                          <p:spTgt spid="480283"/>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480264"/>
                                        </p:tgtEl>
                                        <p:attrNameLst>
                                          <p:attrName>style.visibility</p:attrName>
                                        </p:attrNameLst>
                                      </p:cBhvr>
                                      <p:to>
                                        <p:strVal val="visible"/>
                                      </p:to>
                                    </p:set>
                                    <p:animEffect transition="in" filter="wipe(down)">
                                      <p:cBhvr>
                                        <p:cTn id="29" dur="500"/>
                                        <p:tgtEl>
                                          <p:spTgt spid="480264"/>
                                        </p:tgtEl>
                                      </p:cBhvr>
                                    </p:animEffect>
                                  </p:childTnLst>
                                </p:cTn>
                              </p:par>
                            </p:childTnLst>
                          </p:cTn>
                        </p:par>
                        <p:par>
                          <p:cTn id="30" fill="hold" nodeType="afterGroup">
                            <p:stCondLst>
                              <p:cond delay="2500"/>
                            </p:stCondLst>
                            <p:childTnLst>
                              <p:par>
                                <p:cTn id="31" presetID="22" presetClass="entr" presetSubtype="4" fill="hold" grpId="0" nodeType="afterEffect">
                                  <p:stCondLst>
                                    <p:cond delay="0"/>
                                  </p:stCondLst>
                                  <p:childTnLst>
                                    <p:set>
                                      <p:cBhvr>
                                        <p:cTn id="32" dur="1" fill="hold">
                                          <p:stCondLst>
                                            <p:cond delay="0"/>
                                          </p:stCondLst>
                                        </p:cTn>
                                        <p:tgtEl>
                                          <p:spTgt spid="480266"/>
                                        </p:tgtEl>
                                        <p:attrNameLst>
                                          <p:attrName>style.visibility</p:attrName>
                                        </p:attrNameLst>
                                      </p:cBhvr>
                                      <p:to>
                                        <p:strVal val="visible"/>
                                      </p:to>
                                    </p:set>
                                    <p:animEffect transition="in" filter="wipe(down)">
                                      <p:cBhvr>
                                        <p:cTn id="33" dur="500"/>
                                        <p:tgtEl>
                                          <p:spTgt spid="480266"/>
                                        </p:tgtEl>
                                      </p:cBhvr>
                                    </p:animEffect>
                                  </p:childTnLst>
                                </p:cTn>
                              </p:par>
                            </p:childTnLst>
                          </p:cTn>
                        </p:par>
                        <p:par>
                          <p:cTn id="34" fill="hold" nodeType="afterGroup">
                            <p:stCondLst>
                              <p:cond delay="3000"/>
                            </p:stCondLst>
                            <p:childTnLst>
                              <p:par>
                                <p:cTn id="35" presetID="22" presetClass="entr" presetSubtype="2" fill="hold" grpId="0" nodeType="after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wipe(right)">
                                      <p:cBhvr>
                                        <p:cTn id="37" dur="500"/>
                                        <p:tgtEl>
                                          <p:spTgt spid="34"/>
                                        </p:tgtEl>
                                      </p:cBhvr>
                                    </p:animEffect>
                                  </p:childTnLst>
                                </p:cTn>
                              </p:par>
                            </p:childTnLst>
                          </p:cTn>
                        </p:par>
                        <p:par>
                          <p:cTn id="38" fill="hold" nodeType="afterGroup">
                            <p:stCondLst>
                              <p:cond delay="3500"/>
                            </p:stCondLst>
                            <p:childTnLst>
                              <p:par>
                                <p:cTn id="39" presetID="22" presetClass="entr" presetSubtype="2" fill="hold" grpId="0" nodeType="afterEffect">
                                  <p:stCondLst>
                                    <p:cond delay="0"/>
                                  </p:stCondLst>
                                  <p:childTnLst>
                                    <p:set>
                                      <p:cBhvr>
                                        <p:cTn id="40" dur="1" fill="hold">
                                          <p:stCondLst>
                                            <p:cond delay="0"/>
                                          </p:stCondLst>
                                        </p:cTn>
                                        <p:tgtEl>
                                          <p:spTgt spid="480273"/>
                                        </p:tgtEl>
                                        <p:attrNameLst>
                                          <p:attrName>style.visibility</p:attrName>
                                        </p:attrNameLst>
                                      </p:cBhvr>
                                      <p:to>
                                        <p:strVal val="visible"/>
                                      </p:to>
                                    </p:set>
                                    <p:animEffect transition="in" filter="wipe(right)">
                                      <p:cBhvr>
                                        <p:cTn id="41" dur="500"/>
                                        <p:tgtEl>
                                          <p:spTgt spid="480273"/>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480274"/>
                                        </p:tgtEl>
                                        <p:attrNameLst>
                                          <p:attrName>style.visibility</p:attrName>
                                        </p:attrNameLst>
                                      </p:cBhvr>
                                      <p:to>
                                        <p:strVal val="visible"/>
                                      </p:to>
                                    </p:set>
                                    <p:animEffect transition="in" filter="wipe(left)">
                                      <p:cBhvr>
                                        <p:cTn id="46" dur="500"/>
                                        <p:tgtEl>
                                          <p:spTgt spid="480274"/>
                                        </p:tgtEl>
                                      </p:cBhvr>
                                    </p:animEffect>
                                  </p:childTnLst>
                                </p:cTn>
                              </p:par>
                            </p:childTnLst>
                          </p:cTn>
                        </p:par>
                        <p:par>
                          <p:cTn id="47" fill="hold" nodeType="afterGroup">
                            <p:stCondLst>
                              <p:cond delay="500"/>
                            </p:stCondLst>
                            <p:childTnLst>
                              <p:par>
                                <p:cTn id="48" presetID="22" presetClass="entr" presetSubtype="8" fill="hold" grpId="0" nodeType="afterEffect">
                                  <p:stCondLst>
                                    <p:cond delay="0"/>
                                  </p:stCondLst>
                                  <p:childTnLst>
                                    <p:set>
                                      <p:cBhvr>
                                        <p:cTn id="49" dur="1" fill="hold">
                                          <p:stCondLst>
                                            <p:cond delay="0"/>
                                          </p:stCondLst>
                                        </p:cTn>
                                        <p:tgtEl>
                                          <p:spTgt spid="480276"/>
                                        </p:tgtEl>
                                        <p:attrNameLst>
                                          <p:attrName>style.visibility</p:attrName>
                                        </p:attrNameLst>
                                      </p:cBhvr>
                                      <p:to>
                                        <p:strVal val="visible"/>
                                      </p:to>
                                    </p:set>
                                    <p:animEffect transition="in" filter="wipe(left)">
                                      <p:cBhvr>
                                        <p:cTn id="50" dur="500"/>
                                        <p:tgtEl>
                                          <p:spTgt spid="480276"/>
                                        </p:tgtEl>
                                      </p:cBhvr>
                                    </p:animEffect>
                                  </p:childTnLst>
                                </p:cTn>
                              </p:par>
                            </p:childTnLst>
                          </p:cTn>
                        </p:par>
                        <p:par>
                          <p:cTn id="51" fill="hold" nodeType="afterGroup">
                            <p:stCondLst>
                              <p:cond delay="1000"/>
                            </p:stCondLst>
                            <p:childTnLst>
                              <p:par>
                                <p:cTn id="52" presetID="22" presetClass="entr" presetSubtype="8" fill="hold" grpId="0" nodeType="afterEffect">
                                  <p:stCondLst>
                                    <p:cond delay="0"/>
                                  </p:stCondLst>
                                  <p:childTnLst>
                                    <p:set>
                                      <p:cBhvr>
                                        <p:cTn id="53" dur="1" fill="hold">
                                          <p:stCondLst>
                                            <p:cond delay="0"/>
                                          </p:stCondLst>
                                        </p:cTn>
                                        <p:tgtEl>
                                          <p:spTgt spid="480275"/>
                                        </p:tgtEl>
                                        <p:attrNameLst>
                                          <p:attrName>style.visibility</p:attrName>
                                        </p:attrNameLst>
                                      </p:cBhvr>
                                      <p:to>
                                        <p:strVal val="visible"/>
                                      </p:to>
                                    </p:set>
                                    <p:animEffect transition="in" filter="wipe(left)">
                                      <p:cBhvr>
                                        <p:cTn id="54" dur="500"/>
                                        <p:tgtEl>
                                          <p:spTgt spid="480275"/>
                                        </p:tgtEl>
                                      </p:cBhvr>
                                    </p:animEffect>
                                  </p:childTnLst>
                                </p:cTn>
                              </p:par>
                            </p:childTnLst>
                          </p:cTn>
                        </p:par>
                        <p:par>
                          <p:cTn id="55" fill="hold" nodeType="afterGroup">
                            <p:stCondLst>
                              <p:cond delay="1500"/>
                            </p:stCondLst>
                            <p:childTnLst>
                              <p:par>
                                <p:cTn id="56" presetID="22" presetClass="entr" presetSubtype="8" fill="hold" grpId="0" nodeType="afterEffect">
                                  <p:stCondLst>
                                    <p:cond delay="0"/>
                                  </p:stCondLst>
                                  <p:childTnLst>
                                    <p:set>
                                      <p:cBhvr>
                                        <p:cTn id="57" dur="1" fill="hold">
                                          <p:stCondLst>
                                            <p:cond delay="0"/>
                                          </p:stCondLst>
                                        </p:cTn>
                                        <p:tgtEl>
                                          <p:spTgt spid="480277"/>
                                        </p:tgtEl>
                                        <p:attrNameLst>
                                          <p:attrName>style.visibility</p:attrName>
                                        </p:attrNameLst>
                                      </p:cBhvr>
                                      <p:to>
                                        <p:strVal val="visible"/>
                                      </p:to>
                                    </p:set>
                                    <p:animEffect transition="in" filter="wipe(left)">
                                      <p:cBhvr>
                                        <p:cTn id="58" dur="500"/>
                                        <p:tgtEl>
                                          <p:spTgt spid="480277"/>
                                        </p:tgtEl>
                                      </p:cBhvr>
                                    </p:animEffect>
                                  </p:childTnLst>
                                </p:cTn>
                              </p:par>
                            </p:childTnLst>
                          </p:cTn>
                        </p:par>
                        <p:par>
                          <p:cTn id="59" fill="hold" nodeType="afterGroup">
                            <p:stCondLst>
                              <p:cond delay="2000"/>
                            </p:stCondLst>
                            <p:childTnLst>
                              <p:par>
                                <p:cTn id="60" presetID="22" presetClass="entr" presetSubtype="8" fill="hold" grpId="0" nodeType="afterEffect">
                                  <p:stCondLst>
                                    <p:cond delay="0"/>
                                  </p:stCondLst>
                                  <p:childTnLst>
                                    <p:set>
                                      <p:cBhvr>
                                        <p:cTn id="61" dur="1" fill="hold">
                                          <p:stCondLst>
                                            <p:cond delay="0"/>
                                          </p:stCondLst>
                                        </p:cTn>
                                        <p:tgtEl>
                                          <p:spTgt spid="480278"/>
                                        </p:tgtEl>
                                        <p:attrNameLst>
                                          <p:attrName>style.visibility</p:attrName>
                                        </p:attrNameLst>
                                      </p:cBhvr>
                                      <p:to>
                                        <p:strVal val="visible"/>
                                      </p:to>
                                    </p:set>
                                    <p:animEffect transition="in" filter="wipe(left)">
                                      <p:cBhvr>
                                        <p:cTn id="62" dur="500"/>
                                        <p:tgtEl>
                                          <p:spTgt spid="480278"/>
                                        </p:tgtEl>
                                      </p:cBhvr>
                                    </p:animEffect>
                                  </p:childTnLst>
                                </p:cTn>
                              </p:par>
                            </p:childTnLst>
                          </p:cTn>
                        </p:par>
                        <p:par>
                          <p:cTn id="63" fill="hold" nodeType="afterGroup">
                            <p:stCondLst>
                              <p:cond delay="2500"/>
                            </p:stCondLst>
                            <p:childTnLst>
                              <p:par>
                                <p:cTn id="64" presetID="22" presetClass="entr" presetSubtype="8" fill="hold" grpId="0" nodeType="afterEffect">
                                  <p:stCondLst>
                                    <p:cond delay="0"/>
                                  </p:stCondLst>
                                  <p:childTnLst>
                                    <p:set>
                                      <p:cBhvr>
                                        <p:cTn id="65" dur="1" fill="hold">
                                          <p:stCondLst>
                                            <p:cond delay="0"/>
                                          </p:stCondLst>
                                        </p:cTn>
                                        <p:tgtEl>
                                          <p:spTgt spid="480279"/>
                                        </p:tgtEl>
                                        <p:attrNameLst>
                                          <p:attrName>style.visibility</p:attrName>
                                        </p:attrNameLst>
                                      </p:cBhvr>
                                      <p:to>
                                        <p:strVal val="visible"/>
                                      </p:to>
                                    </p:set>
                                    <p:animEffect transition="in" filter="wipe(left)">
                                      <p:cBhvr>
                                        <p:cTn id="66" dur="500"/>
                                        <p:tgtEl>
                                          <p:spTgt spid="480279"/>
                                        </p:tgtEl>
                                      </p:cBhvr>
                                    </p:animEffect>
                                  </p:childTnLst>
                                </p:cTn>
                              </p:par>
                            </p:childTnLst>
                          </p:cTn>
                        </p:par>
                        <p:par>
                          <p:cTn id="67" fill="hold" nodeType="afterGroup">
                            <p:stCondLst>
                              <p:cond delay="3000"/>
                            </p:stCondLst>
                            <p:childTnLst>
                              <p:par>
                                <p:cTn id="68" presetID="22" presetClass="entr" presetSubtype="8" fill="hold" grpId="0" nodeType="afterEffect">
                                  <p:stCondLst>
                                    <p:cond delay="0"/>
                                  </p:stCondLst>
                                  <p:childTnLst>
                                    <p:set>
                                      <p:cBhvr>
                                        <p:cTn id="69" dur="1" fill="hold">
                                          <p:stCondLst>
                                            <p:cond delay="0"/>
                                          </p:stCondLst>
                                        </p:cTn>
                                        <p:tgtEl>
                                          <p:spTgt spid="480280"/>
                                        </p:tgtEl>
                                        <p:attrNameLst>
                                          <p:attrName>style.visibility</p:attrName>
                                        </p:attrNameLst>
                                      </p:cBhvr>
                                      <p:to>
                                        <p:strVal val="visible"/>
                                      </p:to>
                                    </p:set>
                                    <p:animEffect transition="in" filter="wipe(left)">
                                      <p:cBhvr>
                                        <p:cTn id="70" dur="500"/>
                                        <p:tgtEl>
                                          <p:spTgt spid="480280"/>
                                        </p:tgtEl>
                                      </p:cBhvr>
                                    </p:animEffect>
                                  </p:childTnLst>
                                </p:cTn>
                              </p:par>
                              <p:par>
                                <p:cTn id="71" presetID="22" presetClass="entr" presetSubtype="8" fill="hold" grpId="0" nodeType="withEffect">
                                  <p:stCondLst>
                                    <p:cond delay="0"/>
                                  </p:stCondLst>
                                  <p:childTnLst>
                                    <p:set>
                                      <p:cBhvr>
                                        <p:cTn id="72" dur="1" fill="hold">
                                          <p:stCondLst>
                                            <p:cond delay="0"/>
                                          </p:stCondLst>
                                        </p:cTn>
                                        <p:tgtEl>
                                          <p:spTgt spid="6170"/>
                                        </p:tgtEl>
                                        <p:attrNameLst>
                                          <p:attrName>style.visibility</p:attrName>
                                        </p:attrNameLst>
                                      </p:cBhvr>
                                      <p:to>
                                        <p:strVal val="visible"/>
                                      </p:to>
                                    </p:set>
                                    <p:animEffect transition="in" filter="wipe(left)">
                                      <p:cBhvr>
                                        <p:cTn id="73" dur="500"/>
                                        <p:tgtEl>
                                          <p:spTgt spid="6170"/>
                                        </p:tgtEl>
                                      </p:cBhvr>
                                    </p:animEffect>
                                  </p:childTnLst>
                                </p:cTn>
                              </p:par>
                            </p:childTnLst>
                          </p:cTn>
                        </p:par>
                        <p:par>
                          <p:cTn id="74" fill="hold">
                            <p:stCondLst>
                              <p:cond delay="3500"/>
                            </p:stCondLst>
                            <p:childTnLst>
                              <p:par>
                                <p:cTn id="75" presetID="22" presetClass="entr" presetSubtype="4" fill="hold" grpId="0" nodeType="afterEffect">
                                  <p:stCondLst>
                                    <p:cond delay="0"/>
                                  </p:stCondLst>
                                  <p:childTnLst>
                                    <p:set>
                                      <p:cBhvr>
                                        <p:cTn id="76" dur="1" fill="hold">
                                          <p:stCondLst>
                                            <p:cond delay="0"/>
                                          </p:stCondLst>
                                        </p:cTn>
                                        <p:tgtEl>
                                          <p:spTgt spid="2"/>
                                        </p:tgtEl>
                                        <p:attrNameLst>
                                          <p:attrName>style.visibility</p:attrName>
                                        </p:attrNameLst>
                                      </p:cBhvr>
                                      <p:to>
                                        <p:strVal val="visible"/>
                                      </p:to>
                                    </p:set>
                                    <p:animEffect transition="in" filter="wipe(down)">
                                      <p:cBhvr>
                                        <p:cTn id="77" dur="500"/>
                                        <p:tgtEl>
                                          <p:spTgt spid="2"/>
                                        </p:tgtEl>
                                      </p:cBhvr>
                                    </p:animEffect>
                                  </p:childTnLst>
                                </p:cTn>
                              </p:par>
                              <p:par>
                                <p:cTn id="78" presetID="22" presetClass="entr" presetSubtype="8" fill="hold" grpId="0" nodeType="withEffect">
                                  <p:stCondLst>
                                    <p:cond delay="0"/>
                                  </p:stCondLst>
                                  <p:childTnLst>
                                    <p:set>
                                      <p:cBhvr>
                                        <p:cTn id="79" dur="1" fill="hold">
                                          <p:stCondLst>
                                            <p:cond delay="0"/>
                                          </p:stCondLst>
                                        </p:cTn>
                                        <p:tgtEl>
                                          <p:spTgt spid="480285"/>
                                        </p:tgtEl>
                                        <p:attrNameLst>
                                          <p:attrName>style.visibility</p:attrName>
                                        </p:attrNameLst>
                                      </p:cBhvr>
                                      <p:to>
                                        <p:strVal val="visible"/>
                                      </p:to>
                                    </p:set>
                                    <p:animEffect transition="in" filter="wipe(left)">
                                      <p:cBhvr>
                                        <p:cTn id="80" dur="1000"/>
                                        <p:tgtEl>
                                          <p:spTgt spid="480285"/>
                                        </p:tgtEl>
                                      </p:cBhvr>
                                    </p:animEffect>
                                  </p:childTnLst>
                                </p:cTn>
                              </p:par>
                            </p:childTnLst>
                          </p:cTn>
                        </p:par>
                        <p:par>
                          <p:cTn id="81" fill="hold">
                            <p:stCondLst>
                              <p:cond delay="4500"/>
                            </p:stCondLst>
                            <p:childTnLst>
                              <p:par>
                                <p:cTn id="82" presetID="22" presetClass="entr" presetSubtype="1" fill="hold" grpId="0" nodeType="afterEffect">
                                  <p:stCondLst>
                                    <p:cond delay="0"/>
                                  </p:stCondLst>
                                  <p:childTnLst>
                                    <p:set>
                                      <p:cBhvr>
                                        <p:cTn id="83" dur="1" fill="hold">
                                          <p:stCondLst>
                                            <p:cond delay="0"/>
                                          </p:stCondLst>
                                        </p:cTn>
                                        <p:tgtEl>
                                          <p:spTgt spid="36"/>
                                        </p:tgtEl>
                                        <p:attrNameLst>
                                          <p:attrName>style.visibility</p:attrName>
                                        </p:attrNameLst>
                                      </p:cBhvr>
                                      <p:to>
                                        <p:strVal val="visible"/>
                                      </p:to>
                                    </p:set>
                                    <p:animEffect transition="in" filter="wipe(up)">
                                      <p:cBhvr>
                                        <p:cTn id="84"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0261" grpId="0" animBg="1"/>
      <p:bldP spid="480262" grpId="0" animBg="1"/>
      <p:bldP spid="480263" grpId="0" animBg="1"/>
      <p:bldP spid="480264" grpId="0" animBg="1"/>
      <p:bldP spid="480265" grpId="0" animBg="1"/>
      <p:bldP spid="480266" grpId="0" animBg="1"/>
      <p:bldP spid="480273" grpId="0" animBg="1"/>
      <p:bldP spid="480274" grpId="0"/>
      <p:bldP spid="480275" grpId="0"/>
      <p:bldP spid="480276" grpId="0"/>
      <p:bldP spid="480277" grpId="0"/>
      <p:bldP spid="480278" grpId="0"/>
      <p:bldP spid="480279" grpId="0"/>
      <p:bldP spid="480280" grpId="0"/>
      <p:bldP spid="6170" grpId="0"/>
      <p:bldP spid="480283" grpId="0" animBg="1"/>
      <p:bldP spid="480284" grpId="0" animBg="1"/>
      <p:bldP spid="480285" grpId="0"/>
      <p:bldP spid="34" grpId="0" animBg="1"/>
      <p:bldP spid="2" grpId="0" animBg="1"/>
      <p:bldP spid="3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E743C8CB-A49D-4424-8F82-90091AA8DDF0}" type="slidenum">
              <a:rPr lang="en-US" b="0" smtClean="0">
                <a:solidFill>
                  <a:schemeClr val="tx2"/>
                </a:solidFill>
              </a:rPr>
              <a:pPr/>
              <a:t>40</a:t>
            </a:fld>
            <a:endParaRPr lang="en-US" b="0" smtClean="0">
              <a:solidFill>
                <a:schemeClr val="tx2"/>
              </a:solidFill>
            </a:endParaRPr>
          </a:p>
        </p:txBody>
      </p:sp>
      <p:sp>
        <p:nvSpPr>
          <p:cNvPr id="25603" name="Rectangle 2"/>
          <p:cNvSpPr>
            <a:spLocks noGrp="1" noChangeArrowheads="1"/>
          </p:cNvSpPr>
          <p:nvPr>
            <p:ph type="title"/>
          </p:nvPr>
        </p:nvSpPr>
        <p:spPr/>
        <p:txBody>
          <a:bodyPr/>
          <a:lstStyle/>
          <a:p>
            <a:pPr eaLnBrk="1" hangingPunct="1"/>
            <a:r>
              <a:rPr lang="en-US" sz="2800" smtClean="0"/>
              <a:t>Access Salaries.aspx before changing permission</a:t>
            </a:r>
          </a:p>
        </p:txBody>
      </p:sp>
      <p:sp>
        <p:nvSpPr>
          <p:cNvPr id="568325" name="Text Box 5"/>
          <p:cNvSpPr txBox="1">
            <a:spLocks noChangeArrowheads="1"/>
          </p:cNvSpPr>
          <p:nvPr/>
        </p:nvSpPr>
        <p:spPr bwMode="auto">
          <a:xfrm>
            <a:off x="914400" y="4267200"/>
            <a:ext cx="8153400" cy="218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sz="2800" b="0"/>
              <a:t>The page is accessible, but the code in the page prevents user from seeing the confidential information:</a:t>
            </a:r>
          </a:p>
          <a:p>
            <a:r>
              <a:rPr lang="en-US" sz="2000" b="0" noProof="1">
                <a:solidFill>
                  <a:schemeClr val="folHlink"/>
                </a:solidFill>
                <a:latin typeface="Arial" charset="0"/>
              </a:rPr>
              <a:t>if (</a:t>
            </a:r>
            <a:r>
              <a:rPr lang="en-US" sz="2000" b="0" noProof="1">
                <a:solidFill>
                  <a:srgbClr val="C00000"/>
                </a:solidFill>
                <a:latin typeface="Arial" charset="0"/>
              </a:rPr>
              <a:t>!</a:t>
            </a:r>
            <a:r>
              <a:rPr lang="en-US" sz="2000" b="0" noProof="1">
                <a:solidFill>
                  <a:schemeClr val="folHlink"/>
                </a:solidFill>
                <a:latin typeface="Arial" charset="0"/>
              </a:rPr>
              <a:t>User.Identity.IsAuthenticated)</a:t>
            </a:r>
          </a:p>
          <a:p>
            <a:r>
              <a:rPr lang="en-US" sz="2000" b="0" noProof="1">
                <a:solidFill>
                  <a:schemeClr val="folHlink"/>
                </a:solidFill>
                <a:latin typeface="Arial" charset="0"/>
              </a:rPr>
              <a:t>          Response.Write ("Sorry, but no salary information " +</a:t>
            </a:r>
          </a:p>
          <a:p>
            <a:r>
              <a:rPr lang="en-US" sz="2000" b="0" noProof="1">
                <a:solidFill>
                  <a:schemeClr val="folHlink"/>
                </a:solidFill>
                <a:latin typeface="Arial" charset="0"/>
              </a:rPr>
              <a:t>              "is available for unauthenticated users.");</a:t>
            </a:r>
          </a:p>
          <a:p>
            <a:r>
              <a:rPr lang="en-US" sz="2000" b="0" noProof="1">
                <a:solidFill>
                  <a:schemeClr val="folHlink"/>
                </a:solidFill>
                <a:latin typeface="Arial" charset="0"/>
              </a:rPr>
              <a:t>      else {</a:t>
            </a:r>
            <a:r>
              <a:rPr lang="en-US" sz="2000" b="0">
                <a:solidFill>
                  <a:schemeClr val="folHlink"/>
                </a:solidFill>
                <a:latin typeface="Arial" charset="0"/>
              </a:rPr>
              <a:t> …</a:t>
            </a:r>
            <a:endParaRPr lang="en-US" sz="2800" b="0">
              <a:solidFill>
                <a:schemeClr val="folHlink"/>
              </a:solidFill>
              <a:latin typeface="Arial" charset="0"/>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457" y="1389289"/>
            <a:ext cx="8733099" cy="2496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Oval 6"/>
          <p:cNvSpPr>
            <a:spLocks noChangeArrowheads="1"/>
          </p:cNvSpPr>
          <p:nvPr/>
        </p:nvSpPr>
        <p:spPr bwMode="auto">
          <a:xfrm>
            <a:off x="76200" y="2743200"/>
            <a:ext cx="5943600" cy="1219200"/>
          </a:xfrm>
          <a:prstGeom prst="ellipse">
            <a:avLst/>
          </a:prstGeom>
          <a:noFill/>
          <a:ln w="9525">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33035030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68325"/>
                                        </p:tgtEl>
                                        <p:attrNameLst>
                                          <p:attrName>style.visibility</p:attrName>
                                        </p:attrNameLst>
                                      </p:cBhvr>
                                      <p:to>
                                        <p:strVal val="visible"/>
                                      </p:to>
                                    </p:set>
                                    <p:animEffect transition="in" filter="wipe(left)">
                                      <p:cBhvr>
                                        <p:cTn id="7" dur="500"/>
                                        <p:tgtEl>
                                          <p:spTgt spid="568325"/>
                                        </p:tgtEl>
                                      </p:cBhvr>
                                    </p:animEffect>
                                  </p:childTnLst>
                                </p:cTn>
                              </p:par>
                            </p:childTnLst>
                          </p:cTn>
                        </p:par>
                        <p:par>
                          <p:cTn id="8" fill="hold">
                            <p:stCondLst>
                              <p:cond delay="500"/>
                            </p:stCondLst>
                            <p:childTnLst>
                              <p:par>
                                <p:cTn id="9" presetID="8" presetClass="emph" presetSubtype="0" fill="hold" grpId="0" nodeType="afterEffect">
                                  <p:stCondLst>
                                    <p:cond delay="0"/>
                                  </p:stCondLst>
                                  <p:childTnLst>
                                    <p:animRot by="21600000">
                                      <p:cBhvr>
                                        <p:cTn id="10" dur="2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8325" grpId="0"/>
      <p:bldP spid="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C9780B0E-3B6D-436D-AD45-24DF688624B8}" type="slidenum">
              <a:rPr lang="en-US" b="0" smtClean="0">
                <a:solidFill>
                  <a:schemeClr val="tx2"/>
                </a:solidFill>
              </a:rPr>
              <a:pPr/>
              <a:t>41</a:t>
            </a:fld>
            <a:endParaRPr lang="en-US" b="0" smtClean="0">
              <a:solidFill>
                <a:schemeClr val="tx2"/>
              </a:solidFill>
            </a:endParaRPr>
          </a:p>
        </p:txBody>
      </p:sp>
      <p:sp>
        <p:nvSpPr>
          <p:cNvPr id="26627" name="Rectangle 2"/>
          <p:cNvSpPr>
            <a:spLocks noGrp="1" noChangeArrowheads="1"/>
          </p:cNvSpPr>
          <p:nvPr>
            <p:ph type="title"/>
          </p:nvPr>
        </p:nvSpPr>
        <p:spPr/>
        <p:txBody>
          <a:bodyPr/>
          <a:lstStyle/>
          <a:p>
            <a:pPr eaLnBrk="1" hangingPunct="1"/>
            <a:r>
              <a:rPr lang="en-US" smtClean="0"/>
              <a:t>Change the Permission to Basic Security</a:t>
            </a:r>
          </a:p>
        </p:txBody>
      </p:sp>
      <p:pic>
        <p:nvPicPr>
          <p:cNvPr id="2662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990600"/>
            <a:ext cx="4672013" cy="410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170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2371725"/>
            <a:ext cx="4495800" cy="425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1703" name="AutoShape 7"/>
          <p:cNvSpPr>
            <a:spLocks noChangeArrowheads="1"/>
          </p:cNvSpPr>
          <p:nvPr/>
        </p:nvSpPr>
        <p:spPr bwMode="auto">
          <a:xfrm>
            <a:off x="1828800" y="2743200"/>
            <a:ext cx="762000" cy="333375"/>
          </a:xfrm>
          <a:prstGeom prst="rightArrow">
            <a:avLst>
              <a:gd name="adj1" fmla="val 50000"/>
              <a:gd name="adj2" fmla="val 57143"/>
            </a:avLst>
          </a:prstGeom>
          <a:solidFill>
            <a:schemeClr val="accent1"/>
          </a:solidFill>
          <a:ln w="9525">
            <a:solidFill>
              <a:schemeClr val="tx1"/>
            </a:solidFill>
            <a:miter lim="800000"/>
            <a:headEnd/>
            <a:tailEnd/>
          </a:ln>
        </p:spPr>
        <p:txBody>
          <a:bodyPr wrap="none" anchor="ctr"/>
          <a:lstStyle/>
          <a:p>
            <a:pPr algn="ctr"/>
            <a:r>
              <a:rPr lang="en-US" sz="1000" b="0"/>
              <a:t>Right click</a:t>
            </a:r>
          </a:p>
        </p:txBody>
      </p:sp>
      <p:sp>
        <p:nvSpPr>
          <p:cNvPr id="541704" name="AutoShape 8"/>
          <p:cNvSpPr>
            <a:spLocks noChangeArrowheads="1"/>
          </p:cNvSpPr>
          <p:nvPr/>
        </p:nvSpPr>
        <p:spPr bwMode="auto">
          <a:xfrm>
            <a:off x="3200400" y="4495800"/>
            <a:ext cx="381000" cy="304800"/>
          </a:xfrm>
          <a:prstGeom prst="rightArrow">
            <a:avLst>
              <a:gd name="adj1" fmla="val 50000"/>
              <a:gd name="adj2" fmla="val 31250"/>
            </a:avLst>
          </a:prstGeom>
          <a:solidFill>
            <a:schemeClr val="hlink"/>
          </a:solidFill>
          <a:ln w="9525">
            <a:solidFill>
              <a:schemeClr val="tx1"/>
            </a:solidFill>
            <a:miter lim="800000"/>
            <a:headEnd/>
            <a:tailEnd/>
          </a:ln>
        </p:spPr>
        <p:txBody>
          <a:bodyPr wrap="none" anchor="ctr"/>
          <a:lstStyle/>
          <a:p>
            <a:endParaRPr lang="en-US"/>
          </a:p>
        </p:txBody>
      </p:sp>
      <p:sp>
        <p:nvSpPr>
          <p:cNvPr id="541705" name="AutoShape 9"/>
          <p:cNvSpPr>
            <a:spLocks noChangeArrowheads="1"/>
          </p:cNvSpPr>
          <p:nvPr/>
        </p:nvSpPr>
        <p:spPr bwMode="auto">
          <a:xfrm>
            <a:off x="7086600" y="3276600"/>
            <a:ext cx="381000" cy="304800"/>
          </a:xfrm>
          <a:prstGeom prst="rightArrow">
            <a:avLst>
              <a:gd name="adj1" fmla="val 50000"/>
              <a:gd name="adj2" fmla="val 31250"/>
            </a:avLst>
          </a:prstGeom>
          <a:solidFill>
            <a:schemeClr val="hlink"/>
          </a:solidFill>
          <a:ln w="9525">
            <a:solidFill>
              <a:schemeClr val="tx1"/>
            </a:solidFill>
            <a:miter lim="800000"/>
            <a:headEnd/>
            <a:tailEnd/>
          </a:ln>
        </p:spPr>
        <p:txBody>
          <a:bodyPr wrap="none" anchor="ctr"/>
          <a:lstStyle/>
          <a:p>
            <a:endParaRPr lang="en-US"/>
          </a:p>
        </p:txBody>
      </p:sp>
    </p:spTree>
    <p:extLst>
      <p:ext uri="{BB962C8B-B14F-4D97-AF65-F5344CB8AC3E}">
        <p14:creationId xmlns:p14="http://schemas.microsoft.com/office/powerpoint/2010/main" val="19017946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mph" presetSubtype="0" fill="hold" grpId="0" nodeType="afterEffect">
                                  <p:stCondLst>
                                    <p:cond delay="0"/>
                                  </p:stCondLst>
                                  <p:childTnLst>
                                    <p:animRot by="21600000">
                                      <p:cBhvr>
                                        <p:cTn id="6" dur="2000" fill="hold"/>
                                        <p:tgtEl>
                                          <p:spTgt spid="541703"/>
                                        </p:tgtEl>
                                        <p:attrNameLst>
                                          <p:attrName>r</p:attrName>
                                        </p:attrNameLst>
                                      </p:cBhvr>
                                    </p:animRot>
                                  </p:childTnLst>
                                </p:cTn>
                              </p:par>
                            </p:childTnLst>
                          </p:cTn>
                        </p:par>
                      </p:childTnLst>
                    </p:cTn>
                  </p:par>
                  <p:par>
                    <p:cTn id="7" fill="hold" nodeType="clickPar">
                      <p:stCondLst>
                        <p:cond delay="indefinite"/>
                      </p:stCondLst>
                      <p:childTnLst>
                        <p:par>
                          <p:cTn id="8" fill="hold" nodeType="withGroup">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541704"/>
                                        </p:tgtEl>
                                        <p:attrNameLst>
                                          <p:attrName>style.visibility</p:attrName>
                                        </p:attrNameLst>
                                      </p:cBhvr>
                                      <p:to>
                                        <p:strVal val="visible"/>
                                      </p:to>
                                    </p:set>
                                    <p:animEffect transition="in" filter="fade">
                                      <p:cBhvr>
                                        <p:cTn id="11" dur="2000"/>
                                        <p:tgtEl>
                                          <p:spTgt spid="541704"/>
                                        </p:tgtEl>
                                      </p:cBhvr>
                                    </p:animEffect>
                                  </p:childTnLst>
                                </p:cTn>
                              </p:par>
                            </p:childTnLst>
                          </p:cTn>
                        </p:par>
                        <p:par>
                          <p:cTn id="12" fill="hold" nodeType="afterGroup">
                            <p:stCondLst>
                              <p:cond delay="2000"/>
                            </p:stCondLst>
                            <p:childTnLst>
                              <p:par>
                                <p:cTn id="13" presetID="22" presetClass="entr" presetSubtype="8" fill="hold" nodeType="afterEffect">
                                  <p:stCondLst>
                                    <p:cond delay="0"/>
                                  </p:stCondLst>
                                  <p:childTnLst>
                                    <p:set>
                                      <p:cBhvr>
                                        <p:cTn id="14" dur="1" fill="hold">
                                          <p:stCondLst>
                                            <p:cond delay="0"/>
                                          </p:stCondLst>
                                        </p:cTn>
                                        <p:tgtEl>
                                          <p:spTgt spid="541702"/>
                                        </p:tgtEl>
                                        <p:attrNameLst>
                                          <p:attrName>style.visibility</p:attrName>
                                        </p:attrNameLst>
                                      </p:cBhvr>
                                      <p:to>
                                        <p:strVal val="visible"/>
                                      </p:to>
                                    </p:set>
                                    <p:animEffect transition="in" filter="wipe(left)">
                                      <p:cBhvr>
                                        <p:cTn id="15" dur="500"/>
                                        <p:tgtEl>
                                          <p:spTgt spid="541702"/>
                                        </p:tgtEl>
                                      </p:cBhvr>
                                    </p:animEffect>
                                  </p:childTnLst>
                                </p:cTn>
                              </p:par>
                            </p:childTnLst>
                          </p:cTn>
                        </p:par>
                        <p:par>
                          <p:cTn id="16" fill="hold" nodeType="afterGroup">
                            <p:stCondLst>
                              <p:cond delay="2500"/>
                            </p:stCondLst>
                            <p:childTnLst>
                              <p:par>
                                <p:cTn id="17" presetID="10" presetClass="entr" presetSubtype="0" fill="hold" grpId="0" nodeType="afterEffect">
                                  <p:stCondLst>
                                    <p:cond delay="0"/>
                                  </p:stCondLst>
                                  <p:childTnLst>
                                    <p:set>
                                      <p:cBhvr>
                                        <p:cTn id="18" dur="1" fill="hold">
                                          <p:stCondLst>
                                            <p:cond delay="0"/>
                                          </p:stCondLst>
                                        </p:cTn>
                                        <p:tgtEl>
                                          <p:spTgt spid="541705"/>
                                        </p:tgtEl>
                                        <p:attrNameLst>
                                          <p:attrName>style.visibility</p:attrName>
                                        </p:attrNameLst>
                                      </p:cBhvr>
                                      <p:to>
                                        <p:strVal val="visible"/>
                                      </p:to>
                                    </p:set>
                                    <p:animEffect transition="in" filter="fade">
                                      <p:cBhvr>
                                        <p:cTn id="19" dur="2000"/>
                                        <p:tgtEl>
                                          <p:spTgt spid="541705"/>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8" presetClass="emph" presetSubtype="0" fill="hold" grpId="1" nodeType="clickEffect">
                                  <p:stCondLst>
                                    <p:cond delay="0"/>
                                  </p:stCondLst>
                                  <p:childTnLst>
                                    <p:animRot by="21600000">
                                      <p:cBhvr>
                                        <p:cTn id="23" dur="2000" fill="hold"/>
                                        <p:tgtEl>
                                          <p:spTgt spid="54170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1703" grpId="0" animBg="1"/>
      <p:bldP spid="541704" grpId="0" animBg="1"/>
      <p:bldP spid="541705" grpId="0" animBg="1"/>
      <p:bldP spid="541705" grpId="1"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0DA11414-DC5B-4236-AEE4-B3C1532C07D4}" type="slidenum">
              <a:rPr lang="en-US" b="0" smtClean="0">
                <a:solidFill>
                  <a:schemeClr val="tx2"/>
                </a:solidFill>
              </a:rPr>
              <a:pPr/>
              <a:t>42</a:t>
            </a:fld>
            <a:endParaRPr lang="en-US" b="0" smtClean="0">
              <a:solidFill>
                <a:schemeClr val="tx2"/>
              </a:solidFill>
            </a:endParaRPr>
          </a:p>
        </p:txBody>
      </p:sp>
      <p:sp>
        <p:nvSpPr>
          <p:cNvPr id="27651" name="Rectangle 2"/>
          <p:cNvSpPr>
            <a:spLocks noGrp="1" noChangeArrowheads="1"/>
          </p:cNvSpPr>
          <p:nvPr>
            <p:ph type="title"/>
          </p:nvPr>
        </p:nvSpPr>
        <p:spPr/>
        <p:txBody>
          <a:bodyPr/>
          <a:lstStyle/>
          <a:p>
            <a:pPr eaLnBrk="1" hangingPunct="1"/>
            <a:r>
              <a:rPr lang="en-US" smtClean="0"/>
              <a:t>Remove Anonymous access</a:t>
            </a:r>
          </a:p>
        </p:txBody>
      </p:sp>
      <p:pic>
        <p:nvPicPr>
          <p:cNvPr id="2765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990600"/>
            <a:ext cx="4646613"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6278" name="AutoShape 6"/>
          <p:cNvSpPr>
            <a:spLocks noChangeArrowheads="1"/>
          </p:cNvSpPr>
          <p:nvPr/>
        </p:nvSpPr>
        <p:spPr bwMode="auto">
          <a:xfrm>
            <a:off x="1638300" y="1371600"/>
            <a:ext cx="381000" cy="304800"/>
          </a:xfrm>
          <a:prstGeom prst="rightArrow">
            <a:avLst>
              <a:gd name="adj1" fmla="val 50000"/>
              <a:gd name="adj2" fmla="val 31250"/>
            </a:avLst>
          </a:prstGeom>
          <a:solidFill>
            <a:schemeClr val="hlink"/>
          </a:solidFill>
          <a:ln w="9525">
            <a:solidFill>
              <a:schemeClr val="tx1"/>
            </a:solidFill>
            <a:miter lim="800000"/>
            <a:headEnd/>
            <a:tailEnd/>
          </a:ln>
        </p:spPr>
        <p:txBody>
          <a:bodyPr wrap="none" anchor="ctr"/>
          <a:lstStyle/>
          <a:p>
            <a:endParaRPr lang="en-US"/>
          </a:p>
        </p:txBody>
      </p:sp>
      <p:sp>
        <p:nvSpPr>
          <p:cNvPr id="566279" name="AutoShape 7"/>
          <p:cNvSpPr>
            <a:spLocks noChangeArrowheads="1"/>
          </p:cNvSpPr>
          <p:nvPr/>
        </p:nvSpPr>
        <p:spPr bwMode="auto">
          <a:xfrm>
            <a:off x="1600200" y="4495800"/>
            <a:ext cx="381000" cy="304800"/>
          </a:xfrm>
          <a:prstGeom prst="rightArrow">
            <a:avLst>
              <a:gd name="adj1" fmla="val 50000"/>
              <a:gd name="adj2" fmla="val 31250"/>
            </a:avLst>
          </a:prstGeom>
          <a:solidFill>
            <a:srgbClr val="008000"/>
          </a:solidFill>
          <a:ln w="9525">
            <a:solidFill>
              <a:schemeClr val="tx1"/>
            </a:solidFill>
            <a:miter lim="800000"/>
            <a:headEnd/>
            <a:tailEnd/>
          </a:ln>
        </p:spPr>
        <p:txBody>
          <a:bodyPr wrap="none" anchor="ctr"/>
          <a:lstStyle/>
          <a:p>
            <a:endParaRPr lang="en-US"/>
          </a:p>
        </p:txBody>
      </p:sp>
    </p:spTree>
    <p:extLst>
      <p:ext uri="{BB962C8B-B14F-4D97-AF65-F5344CB8AC3E}">
        <p14:creationId xmlns:p14="http://schemas.microsoft.com/office/powerpoint/2010/main" val="18498095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66278"/>
                                        </p:tgtEl>
                                        <p:attrNameLst>
                                          <p:attrName>style.visibility</p:attrName>
                                        </p:attrNameLst>
                                      </p:cBhvr>
                                      <p:to>
                                        <p:strVal val="visible"/>
                                      </p:to>
                                    </p:set>
                                    <p:animEffect transition="in" filter="fade">
                                      <p:cBhvr>
                                        <p:cTn id="7" dur="2000"/>
                                        <p:tgtEl>
                                          <p:spTgt spid="566278"/>
                                        </p:tgtEl>
                                      </p:cBhvr>
                                    </p:animEffect>
                                  </p:childTnLst>
                                </p:cTn>
                              </p:par>
                            </p:childTnLst>
                          </p:cTn>
                        </p:par>
                        <p:par>
                          <p:cTn id="8" fill="hold" nodeType="afterGroup">
                            <p:stCondLst>
                              <p:cond delay="2000"/>
                            </p:stCondLst>
                            <p:childTnLst>
                              <p:par>
                                <p:cTn id="9" presetID="8" presetClass="emph" presetSubtype="0" fill="hold" grpId="1" nodeType="afterEffect">
                                  <p:stCondLst>
                                    <p:cond delay="0"/>
                                  </p:stCondLst>
                                  <p:childTnLst>
                                    <p:animRot by="21600000">
                                      <p:cBhvr>
                                        <p:cTn id="10" dur="2000" fill="hold"/>
                                        <p:tgtEl>
                                          <p:spTgt spid="566278"/>
                                        </p:tgtEl>
                                        <p:attrNameLst>
                                          <p:attrName>r</p:attrName>
                                        </p:attrNameLst>
                                      </p:cBhvr>
                                    </p:animRot>
                                  </p:childTnLst>
                                </p:cTn>
                              </p:par>
                            </p:childTnLst>
                          </p:cTn>
                        </p:par>
                        <p:par>
                          <p:cTn id="11" fill="hold" nodeType="afterGroup">
                            <p:stCondLst>
                              <p:cond delay="4000"/>
                            </p:stCondLst>
                            <p:childTnLst>
                              <p:par>
                                <p:cTn id="12" presetID="10" presetClass="entr" presetSubtype="0" fill="hold" grpId="0" nodeType="afterEffect">
                                  <p:stCondLst>
                                    <p:cond delay="0"/>
                                  </p:stCondLst>
                                  <p:childTnLst>
                                    <p:set>
                                      <p:cBhvr>
                                        <p:cTn id="13" dur="1" fill="hold">
                                          <p:stCondLst>
                                            <p:cond delay="0"/>
                                          </p:stCondLst>
                                        </p:cTn>
                                        <p:tgtEl>
                                          <p:spTgt spid="566279"/>
                                        </p:tgtEl>
                                        <p:attrNameLst>
                                          <p:attrName>style.visibility</p:attrName>
                                        </p:attrNameLst>
                                      </p:cBhvr>
                                      <p:to>
                                        <p:strVal val="visible"/>
                                      </p:to>
                                    </p:set>
                                    <p:animEffect transition="in" filter="fade">
                                      <p:cBhvr>
                                        <p:cTn id="14" dur="2000"/>
                                        <p:tgtEl>
                                          <p:spTgt spid="566279"/>
                                        </p:tgtEl>
                                      </p:cBhvr>
                                    </p:animEffect>
                                  </p:childTnLst>
                                </p:cTn>
                              </p:par>
                            </p:childTnLst>
                          </p:cTn>
                        </p:par>
                        <p:par>
                          <p:cTn id="15" fill="hold" nodeType="afterGroup">
                            <p:stCondLst>
                              <p:cond delay="6000"/>
                            </p:stCondLst>
                            <p:childTnLst>
                              <p:par>
                                <p:cTn id="16" presetID="8" presetClass="emph" presetSubtype="0" fill="hold" grpId="1" nodeType="afterEffect">
                                  <p:stCondLst>
                                    <p:cond delay="0"/>
                                  </p:stCondLst>
                                  <p:childTnLst>
                                    <p:animRot by="21600000">
                                      <p:cBhvr>
                                        <p:cTn id="17" dur="2000" fill="hold"/>
                                        <p:tgtEl>
                                          <p:spTgt spid="56627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6278" grpId="0" animBg="1"/>
      <p:bldP spid="566278" grpId="1" animBg="1"/>
      <p:bldP spid="566279" grpId="0" animBg="1"/>
      <p:bldP spid="566279" grpId="1"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034E8BBE-FAB4-444D-81C8-3C340CDEEC5F}" type="slidenum">
              <a:rPr lang="en-US" b="0" smtClean="0">
                <a:solidFill>
                  <a:schemeClr val="tx2"/>
                </a:solidFill>
              </a:rPr>
              <a:pPr/>
              <a:t>43</a:t>
            </a:fld>
            <a:endParaRPr lang="en-US" b="0" smtClean="0">
              <a:solidFill>
                <a:schemeClr val="tx2"/>
              </a:solidFill>
            </a:endParaRPr>
          </a:p>
        </p:txBody>
      </p:sp>
      <p:sp>
        <p:nvSpPr>
          <p:cNvPr id="28675" name="Rectangle 2"/>
          <p:cNvSpPr>
            <a:spLocks noGrp="1" noChangeArrowheads="1"/>
          </p:cNvSpPr>
          <p:nvPr>
            <p:ph type="title"/>
          </p:nvPr>
        </p:nvSpPr>
        <p:spPr/>
        <p:txBody>
          <a:bodyPr/>
          <a:lstStyle/>
          <a:p>
            <a:pPr eaLnBrk="1" hangingPunct="1"/>
            <a:r>
              <a:rPr lang="en-US" smtClean="0"/>
              <a:t>Authenticated Access</a:t>
            </a:r>
          </a:p>
        </p:txBody>
      </p:sp>
      <p:pic>
        <p:nvPicPr>
          <p:cNvPr id="28676"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75" y="990600"/>
            <a:ext cx="7362825"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935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2975" y="3981450"/>
            <a:ext cx="6629400" cy="95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934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2400" y="3124200"/>
            <a:ext cx="3298825"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9352" name="AutoShape 8"/>
          <p:cNvSpPr>
            <a:spLocks noChangeArrowheads="1"/>
          </p:cNvSpPr>
          <p:nvPr/>
        </p:nvSpPr>
        <p:spPr bwMode="auto">
          <a:xfrm>
            <a:off x="5078413" y="6324600"/>
            <a:ext cx="381000" cy="304800"/>
          </a:xfrm>
          <a:prstGeom prst="rightArrow">
            <a:avLst>
              <a:gd name="adj1" fmla="val 50000"/>
              <a:gd name="adj2" fmla="val 31250"/>
            </a:avLst>
          </a:prstGeom>
          <a:solidFill>
            <a:schemeClr val="hlink"/>
          </a:solidFill>
          <a:ln w="9525">
            <a:solidFill>
              <a:schemeClr val="tx1"/>
            </a:solidFill>
            <a:miter lim="800000"/>
            <a:headEnd/>
            <a:tailEnd/>
          </a:ln>
        </p:spPr>
        <p:txBody>
          <a:bodyPr wrap="none" anchor="ctr"/>
          <a:lstStyle/>
          <a:p>
            <a:endParaRPr lang="en-US"/>
          </a:p>
        </p:txBody>
      </p:sp>
      <p:sp>
        <p:nvSpPr>
          <p:cNvPr id="569353" name="AutoShape 9"/>
          <p:cNvSpPr>
            <a:spLocks noChangeArrowheads="1"/>
          </p:cNvSpPr>
          <p:nvPr/>
        </p:nvSpPr>
        <p:spPr bwMode="auto">
          <a:xfrm>
            <a:off x="7086600" y="4267200"/>
            <a:ext cx="1981200" cy="1219200"/>
          </a:xfrm>
          <a:prstGeom prst="wedgeRoundRectCallout">
            <a:avLst>
              <a:gd name="adj1" fmla="val -58171"/>
              <a:gd name="adj2" fmla="val 38153"/>
              <a:gd name="adj3" fmla="val 16667"/>
            </a:avLst>
          </a:prstGeom>
          <a:solidFill>
            <a:schemeClr val="accent1"/>
          </a:solidFill>
          <a:ln w="9525">
            <a:solidFill>
              <a:schemeClr val="tx1"/>
            </a:solidFill>
            <a:miter lim="800000"/>
            <a:headEnd/>
            <a:tailEnd/>
          </a:ln>
        </p:spPr>
        <p:txBody>
          <a:bodyPr/>
          <a:lstStyle/>
          <a:p>
            <a:pPr algn="ctr"/>
            <a:r>
              <a:rPr lang="en-US" b="0"/>
              <a:t>Type your windows login name and password</a:t>
            </a:r>
          </a:p>
        </p:txBody>
      </p:sp>
    </p:spTree>
    <p:extLst>
      <p:ext uri="{BB962C8B-B14F-4D97-AF65-F5344CB8AC3E}">
        <p14:creationId xmlns:p14="http://schemas.microsoft.com/office/powerpoint/2010/main" val="23174125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569348"/>
                                        </p:tgtEl>
                                        <p:attrNameLst>
                                          <p:attrName>style.visibility</p:attrName>
                                        </p:attrNameLst>
                                      </p:cBhvr>
                                      <p:to>
                                        <p:strVal val="visible"/>
                                      </p:to>
                                    </p:set>
                                    <p:animEffect transition="in" filter="fade">
                                      <p:cBhvr>
                                        <p:cTn id="7" dur="2000"/>
                                        <p:tgtEl>
                                          <p:spTgt spid="569348"/>
                                        </p:tgtEl>
                                      </p:cBhvr>
                                    </p:animEffect>
                                  </p:childTnLst>
                                </p:cTn>
                              </p:par>
                            </p:childTnLst>
                          </p:cTn>
                        </p:par>
                        <p:par>
                          <p:cTn id="8" fill="hold" nodeType="afterGroup">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569353"/>
                                        </p:tgtEl>
                                        <p:attrNameLst>
                                          <p:attrName>style.visibility</p:attrName>
                                        </p:attrNameLst>
                                      </p:cBhvr>
                                      <p:to>
                                        <p:strVal val="visible"/>
                                      </p:to>
                                    </p:set>
                                    <p:animEffect transition="in" filter="wipe(left)">
                                      <p:cBhvr>
                                        <p:cTn id="11" dur="500"/>
                                        <p:tgtEl>
                                          <p:spTgt spid="56935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69352"/>
                                        </p:tgtEl>
                                        <p:attrNameLst>
                                          <p:attrName>style.visibility</p:attrName>
                                        </p:attrNameLst>
                                      </p:cBhvr>
                                      <p:to>
                                        <p:strVal val="visible"/>
                                      </p:to>
                                    </p:set>
                                    <p:animEffect transition="in" filter="fade">
                                      <p:cBhvr>
                                        <p:cTn id="16" dur="2000"/>
                                        <p:tgtEl>
                                          <p:spTgt spid="569352"/>
                                        </p:tgtEl>
                                      </p:cBhvr>
                                    </p:animEffect>
                                  </p:childTnLst>
                                </p:cTn>
                              </p:par>
                            </p:childTnLst>
                          </p:cTn>
                        </p:par>
                        <p:par>
                          <p:cTn id="17" fill="hold" nodeType="afterGroup">
                            <p:stCondLst>
                              <p:cond delay="2000"/>
                            </p:stCondLst>
                            <p:childTnLst>
                              <p:par>
                                <p:cTn id="18" presetID="8" presetClass="emph" presetSubtype="0" fill="hold" grpId="1" nodeType="afterEffect">
                                  <p:stCondLst>
                                    <p:cond delay="0"/>
                                  </p:stCondLst>
                                  <p:childTnLst>
                                    <p:animRot by="21600000">
                                      <p:cBhvr>
                                        <p:cTn id="19" dur="2000" fill="hold"/>
                                        <p:tgtEl>
                                          <p:spTgt spid="569352"/>
                                        </p:tgtEl>
                                        <p:attrNameLst>
                                          <p:attrName>r</p:attrName>
                                        </p:attrNameLst>
                                      </p:cBhvr>
                                    </p:animRot>
                                  </p:childTnLst>
                                </p:cTn>
                              </p:par>
                              <p:par>
                                <p:cTn id="20" presetID="10" presetClass="exit" presetSubtype="0" fill="hold" grpId="2" nodeType="withEffect">
                                  <p:stCondLst>
                                    <p:cond delay="0"/>
                                  </p:stCondLst>
                                  <p:childTnLst>
                                    <p:animEffect transition="out" filter="fade">
                                      <p:cBhvr>
                                        <p:cTn id="21" dur="2000"/>
                                        <p:tgtEl>
                                          <p:spTgt spid="569352"/>
                                        </p:tgtEl>
                                      </p:cBhvr>
                                    </p:animEffect>
                                    <p:set>
                                      <p:cBhvr>
                                        <p:cTn id="22" dur="1" fill="hold">
                                          <p:stCondLst>
                                            <p:cond delay="1999"/>
                                          </p:stCondLst>
                                        </p:cTn>
                                        <p:tgtEl>
                                          <p:spTgt spid="569352"/>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2000"/>
                                        <p:tgtEl>
                                          <p:spTgt spid="569348"/>
                                        </p:tgtEl>
                                      </p:cBhvr>
                                    </p:animEffect>
                                    <p:set>
                                      <p:cBhvr>
                                        <p:cTn id="25" dur="1" fill="hold">
                                          <p:stCondLst>
                                            <p:cond delay="1999"/>
                                          </p:stCondLst>
                                        </p:cTn>
                                        <p:tgtEl>
                                          <p:spTgt spid="569348"/>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2000"/>
                                        <p:tgtEl>
                                          <p:spTgt spid="569353"/>
                                        </p:tgtEl>
                                      </p:cBhvr>
                                    </p:animEffect>
                                    <p:set>
                                      <p:cBhvr>
                                        <p:cTn id="28" dur="1" fill="hold">
                                          <p:stCondLst>
                                            <p:cond delay="1999"/>
                                          </p:stCondLst>
                                        </p:cTn>
                                        <p:tgtEl>
                                          <p:spTgt spid="569353"/>
                                        </p:tgtEl>
                                        <p:attrNameLst>
                                          <p:attrName>style.visibility</p:attrName>
                                        </p:attrNameLst>
                                      </p:cBhvr>
                                      <p:to>
                                        <p:strVal val="hidden"/>
                                      </p:to>
                                    </p:set>
                                  </p:childTnLst>
                                </p:cTn>
                              </p:par>
                            </p:childTnLst>
                          </p:cTn>
                        </p:par>
                        <p:par>
                          <p:cTn id="29" fill="hold" nodeType="afterGroup">
                            <p:stCondLst>
                              <p:cond delay="4000"/>
                            </p:stCondLst>
                            <p:childTnLst>
                              <p:par>
                                <p:cTn id="30" presetID="10" presetClass="entr" presetSubtype="0" fill="hold" nodeType="afterEffect">
                                  <p:stCondLst>
                                    <p:cond delay="0"/>
                                  </p:stCondLst>
                                  <p:childTnLst>
                                    <p:set>
                                      <p:cBhvr>
                                        <p:cTn id="31" dur="1" fill="hold">
                                          <p:stCondLst>
                                            <p:cond delay="0"/>
                                          </p:stCondLst>
                                        </p:cTn>
                                        <p:tgtEl>
                                          <p:spTgt spid="569350"/>
                                        </p:tgtEl>
                                        <p:attrNameLst>
                                          <p:attrName>style.visibility</p:attrName>
                                        </p:attrNameLst>
                                      </p:cBhvr>
                                      <p:to>
                                        <p:strVal val="visible"/>
                                      </p:to>
                                    </p:set>
                                    <p:animEffect transition="in" filter="fade">
                                      <p:cBhvr>
                                        <p:cTn id="32" dur="2000"/>
                                        <p:tgtEl>
                                          <p:spTgt spid="5693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9352" grpId="0" animBg="1"/>
      <p:bldP spid="569352" grpId="1" animBg="1"/>
      <p:bldP spid="569352" grpId="2" animBg="1"/>
      <p:bldP spid="569353" grpId="0" animBg="1"/>
      <p:bldP spid="569353"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7748AB77-42ED-45E4-9AD4-E8B825A552F2}" type="slidenum">
              <a:rPr lang="en-US" b="0" smtClean="0">
                <a:solidFill>
                  <a:schemeClr val="tx2"/>
                </a:solidFill>
              </a:rPr>
              <a:pPr/>
              <a:t>5</a:t>
            </a:fld>
            <a:endParaRPr lang="en-US" b="0" smtClean="0">
              <a:solidFill>
                <a:schemeClr val="tx2"/>
              </a:solidFill>
            </a:endParaRPr>
          </a:p>
        </p:txBody>
      </p:sp>
      <p:sp>
        <p:nvSpPr>
          <p:cNvPr id="6147" name="Rectangle 2"/>
          <p:cNvSpPr>
            <a:spLocks noGrp="1" noChangeArrowheads="1"/>
          </p:cNvSpPr>
          <p:nvPr>
            <p:ph type="title"/>
          </p:nvPr>
        </p:nvSpPr>
        <p:spPr/>
        <p:txBody>
          <a:bodyPr/>
          <a:lstStyle/>
          <a:p>
            <a:pPr eaLnBrk="1" hangingPunct="1"/>
            <a:r>
              <a:rPr lang="en-US" smtClean="0"/>
              <a:t>Quality of Service (QoS)</a:t>
            </a:r>
          </a:p>
        </p:txBody>
      </p:sp>
      <p:sp>
        <p:nvSpPr>
          <p:cNvPr id="839683" name="Rectangle 3"/>
          <p:cNvSpPr>
            <a:spLocks noGrp="1" noChangeArrowheads="1"/>
          </p:cNvSpPr>
          <p:nvPr>
            <p:ph type="body" idx="1"/>
          </p:nvPr>
        </p:nvSpPr>
        <p:spPr>
          <a:xfrm>
            <a:off x="381000" y="1219200"/>
            <a:ext cx="8574088" cy="5486400"/>
          </a:xfrm>
        </p:spPr>
        <p:txBody>
          <a:bodyPr/>
          <a:lstStyle/>
          <a:p>
            <a:pPr eaLnBrk="1" hangingPunct="1">
              <a:lnSpc>
                <a:spcPct val="90000"/>
              </a:lnSpc>
            </a:pPr>
            <a:r>
              <a:rPr lang="en-US" sz="2400" dirty="0" smtClean="0"/>
              <a:t>ISO 8402 [ISO, 1986] defines quality as "the totality of features and characteristics of a product or service that bears on its ability to meet a stated or implied need". </a:t>
            </a:r>
          </a:p>
          <a:p>
            <a:pPr eaLnBrk="1" hangingPunct="1">
              <a:lnSpc>
                <a:spcPct val="90000"/>
              </a:lnSpc>
            </a:pPr>
            <a:r>
              <a:rPr lang="en-US" sz="2400" dirty="0" smtClean="0"/>
              <a:t>Different fields have different </a:t>
            </a:r>
            <a:r>
              <a:rPr lang="en-US" sz="2400" dirty="0" smtClean="0">
                <a:solidFill>
                  <a:srgbClr val="0000FF"/>
                </a:solidFill>
              </a:rPr>
              <a:t>measurable</a:t>
            </a:r>
            <a:r>
              <a:rPr lang="en-US" sz="2400" dirty="0" smtClean="0"/>
              <a:t> interpretations:</a:t>
            </a:r>
          </a:p>
          <a:p>
            <a:pPr lvl="1" eaLnBrk="1" hangingPunct="1">
              <a:lnSpc>
                <a:spcPct val="90000"/>
              </a:lnSpc>
            </a:pPr>
            <a:r>
              <a:rPr lang="en-US" sz="2400" dirty="0" smtClean="0"/>
              <a:t>Network quality: represents the transmission rates, error rates, and other characteristics that can be measured, improved, and to some extent, guaranteed in advance.</a:t>
            </a:r>
          </a:p>
          <a:p>
            <a:pPr lvl="1" eaLnBrk="1" hangingPunct="1">
              <a:lnSpc>
                <a:spcPct val="90000"/>
              </a:lnSpc>
            </a:pPr>
            <a:r>
              <a:rPr lang="en-US" sz="2400" dirty="0" smtClean="0"/>
              <a:t>Software quality: is the degree to which software conforms to quality criteria. Quality criteria, some are measurable and some are not, include: </a:t>
            </a:r>
          </a:p>
          <a:p>
            <a:pPr marL="914400" lvl="2" indent="0" eaLnBrk="1" hangingPunct="1">
              <a:lnSpc>
                <a:spcPct val="90000"/>
              </a:lnSpc>
              <a:buClr>
                <a:schemeClr val="accent1"/>
              </a:buClr>
              <a:buFont typeface="Wingdings" pitchFamily="2" charset="2"/>
              <a:buNone/>
            </a:pPr>
            <a:r>
              <a:rPr lang="en-US" sz="2400" dirty="0" smtClean="0"/>
              <a:t>Economy, Correctness, Resilience, Integrity, Reliability, </a:t>
            </a:r>
          </a:p>
          <a:p>
            <a:pPr marL="914400" lvl="2" indent="0" eaLnBrk="1" hangingPunct="1">
              <a:lnSpc>
                <a:spcPct val="90000"/>
              </a:lnSpc>
              <a:buClr>
                <a:schemeClr val="accent1"/>
              </a:buClr>
              <a:buFont typeface="Wingdings" pitchFamily="2" charset="2"/>
              <a:buNone/>
            </a:pPr>
            <a:r>
              <a:rPr lang="en-US" sz="2400" dirty="0" smtClean="0"/>
              <a:t>Usability, Modifiability, Clarity, Understandability, Validity, Maintainability, Flexibility, Generality, Portability, Interoperability, Testability, Efficiency, Modularity, Reusability </a:t>
            </a:r>
          </a:p>
        </p:txBody>
      </p:sp>
      <p:sp>
        <p:nvSpPr>
          <p:cNvPr id="5" name="Rounded Rectangular Callout 4"/>
          <p:cNvSpPr/>
          <p:nvPr/>
        </p:nvSpPr>
        <p:spPr bwMode="auto">
          <a:xfrm>
            <a:off x="7771407" y="152400"/>
            <a:ext cx="1296391" cy="679704"/>
          </a:xfrm>
          <a:prstGeom prst="wedgeRoundRectCallout">
            <a:avLst>
              <a:gd name="adj1" fmla="val -51910"/>
              <a:gd name="adj2" fmla="val 85389"/>
              <a:gd name="adj3" fmla="val 16667"/>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lnSpc>
                <a:spcPts val="1800"/>
              </a:lnSpc>
            </a:pPr>
            <a:r>
              <a:rPr lang="en-US" b="0" dirty="0" smtClean="0"/>
              <a:t>User’s </a:t>
            </a:r>
            <a:r>
              <a:rPr lang="en-US" b="0" dirty="0"/>
              <a:t>perspective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39683">
                                            <p:txEl>
                                              <p:pRg st="1" end="1"/>
                                            </p:txEl>
                                          </p:spTgt>
                                        </p:tgtEl>
                                        <p:attrNameLst>
                                          <p:attrName>style.visibility</p:attrName>
                                        </p:attrNameLst>
                                      </p:cBhvr>
                                      <p:to>
                                        <p:strVal val="visible"/>
                                      </p:to>
                                    </p:set>
                                    <p:animEffect transition="in" filter="wipe(left)">
                                      <p:cBhvr>
                                        <p:cTn id="12" dur="500"/>
                                        <p:tgtEl>
                                          <p:spTgt spid="839683">
                                            <p:txEl>
                                              <p:pRg st="1" end="1"/>
                                            </p:txEl>
                                          </p:spTgt>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839683">
                                            <p:txEl>
                                              <p:pRg st="2" end="2"/>
                                            </p:txEl>
                                          </p:spTgt>
                                        </p:tgtEl>
                                        <p:attrNameLst>
                                          <p:attrName>style.visibility</p:attrName>
                                        </p:attrNameLst>
                                      </p:cBhvr>
                                      <p:to>
                                        <p:strVal val="visible"/>
                                      </p:to>
                                    </p:set>
                                    <p:animEffect transition="in" filter="wipe(left)">
                                      <p:cBhvr>
                                        <p:cTn id="16" dur="500"/>
                                        <p:tgtEl>
                                          <p:spTgt spid="839683">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839683">
                                            <p:txEl>
                                              <p:pRg st="3" end="3"/>
                                            </p:txEl>
                                          </p:spTgt>
                                        </p:tgtEl>
                                        <p:attrNameLst>
                                          <p:attrName>style.visibility</p:attrName>
                                        </p:attrNameLst>
                                      </p:cBhvr>
                                      <p:to>
                                        <p:strVal val="visible"/>
                                      </p:to>
                                    </p:set>
                                    <p:animEffect transition="in" filter="wipe(left)">
                                      <p:cBhvr>
                                        <p:cTn id="21" dur="500"/>
                                        <p:tgtEl>
                                          <p:spTgt spid="839683">
                                            <p:txEl>
                                              <p:pRg st="3" end="3"/>
                                            </p:txEl>
                                          </p:spTgt>
                                        </p:tgtEl>
                                      </p:cBhvr>
                                    </p:animEffect>
                                  </p:childTnLst>
                                </p:cTn>
                              </p:par>
                            </p:childTnLst>
                          </p:cTn>
                        </p:par>
                        <p:par>
                          <p:cTn id="22" fill="hold" nodeType="afterGroup">
                            <p:stCondLst>
                              <p:cond delay="500"/>
                            </p:stCondLst>
                            <p:childTnLst>
                              <p:par>
                                <p:cTn id="23" presetID="22" presetClass="entr" presetSubtype="8" fill="hold" nodeType="afterEffect">
                                  <p:stCondLst>
                                    <p:cond delay="0"/>
                                  </p:stCondLst>
                                  <p:childTnLst>
                                    <p:set>
                                      <p:cBhvr>
                                        <p:cTn id="24" dur="1" fill="hold">
                                          <p:stCondLst>
                                            <p:cond delay="0"/>
                                          </p:stCondLst>
                                        </p:cTn>
                                        <p:tgtEl>
                                          <p:spTgt spid="839683">
                                            <p:txEl>
                                              <p:pRg st="4" end="4"/>
                                            </p:txEl>
                                          </p:spTgt>
                                        </p:tgtEl>
                                        <p:attrNameLst>
                                          <p:attrName>style.visibility</p:attrName>
                                        </p:attrNameLst>
                                      </p:cBhvr>
                                      <p:to>
                                        <p:strVal val="visible"/>
                                      </p:to>
                                    </p:set>
                                    <p:animEffect transition="in" filter="wipe(left)">
                                      <p:cBhvr>
                                        <p:cTn id="25" dur="500"/>
                                        <p:tgtEl>
                                          <p:spTgt spid="839683">
                                            <p:txEl>
                                              <p:pRg st="4" end="4"/>
                                            </p:txEl>
                                          </p:spTgt>
                                        </p:tgtEl>
                                      </p:cBhvr>
                                    </p:animEffect>
                                  </p:childTnLst>
                                </p:cTn>
                              </p:par>
                            </p:childTnLst>
                          </p:cTn>
                        </p:par>
                        <p:par>
                          <p:cTn id="26" fill="hold" nodeType="afterGroup">
                            <p:stCondLst>
                              <p:cond delay="1000"/>
                            </p:stCondLst>
                            <p:childTnLst>
                              <p:par>
                                <p:cTn id="27" presetID="22" presetClass="entr" presetSubtype="8" fill="hold" nodeType="afterEffect">
                                  <p:stCondLst>
                                    <p:cond delay="0"/>
                                  </p:stCondLst>
                                  <p:childTnLst>
                                    <p:set>
                                      <p:cBhvr>
                                        <p:cTn id="28" dur="1" fill="hold">
                                          <p:stCondLst>
                                            <p:cond delay="0"/>
                                          </p:stCondLst>
                                        </p:cTn>
                                        <p:tgtEl>
                                          <p:spTgt spid="839683">
                                            <p:txEl>
                                              <p:pRg st="5" end="5"/>
                                            </p:txEl>
                                          </p:spTgt>
                                        </p:tgtEl>
                                        <p:attrNameLst>
                                          <p:attrName>style.visibility</p:attrName>
                                        </p:attrNameLst>
                                      </p:cBhvr>
                                      <p:to>
                                        <p:strVal val="visible"/>
                                      </p:to>
                                    </p:set>
                                    <p:animEffect transition="in" filter="wipe(left)">
                                      <p:cBhvr>
                                        <p:cTn id="29" dur="500"/>
                                        <p:tgtEl>
                                          <p:spTgt spid="83968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DB67837D-7B65-484D-ABF9-7BAF7284CBED}" type="slidenum">
              <a:rPr lang="en-US" b="0" smtClean="0">
                <a:solidFill>
                  <a:schemeClr val="tx2"/>
                </a:solidFill>
              </a:rPr>
              <a:pPr/>
              <a:t>6</a:t>
            </a:fld>
            <a:endParaRPr lang="en-US" b="0" smtClean="0">
              <a:solidFill>
                <a:schemeClr val="tx2"/>
              </a:solidFill>
            </a:endParaRPr>
          </a:p>
        </p:txBody>
      </p:sp>
      <p:sp>
        <p:nvSpPr>
          <p:cNvPr id="7171" name="Rectangle 2"/>
          <p:cNvSpPr>
            <a:spLocks noChangeArrowheads="1"/>
          </p:cNvSpPr>
          <p:nvPr/>
        </p:nvSpPr>
        <p:spPr bwMode="auto">
          <a:xfrm>
            <a:off x="1033018" y="117475"/>
            <a:ext cx="777240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744" tIns="48372" rIns="96744" bIns="48372" anchor="ctr"/>
          <a:lstStyle/>
          <a:p>
            <a:pPr marL="363538" indent="-363538" algn="ctr" defTabSz="966788">
              <a:lnSpc>
                <a:spcPct val="85000"/>
              </a:lnSpc>
              <a:spcBef>
                <a:spcPct val="20000"/>
              </a:spcBef>
            </a:pPr>
            <a:r>
              <a:rPr lang="en-US" sz="3400">
                <a:solidFill>
                  <a:schemeClr val="folHlink"/>
                </a:solidFill>
                <a:cs typeface="Times New Roman" pitchFamily="18" charset="0"/>
              </a:rPr>
              <a:t>Dependability Concept and Terminology</a:t>
            </a:r>
          </a:p>
        </p:txBody>
      </p:sp>
      <p:sp>
        <p:nvSpPr>
          <p:cNvPr id="7172" name="Rectangle 3"/>
          <p:cNvSpPr>
            <a:spLocks noChangeArrowheads="1"/>
          </p:cNvSpPr>
          <p:nvPr/>
        </p:nvSpPr>
        <p:spPr bwMode="auto">
          <a:xfrm>
            <a:off x="2873375" y="1630363"/>
            <a:ext cx="9652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b="0">
                <a:solidFill>
                  <a:srgbClr val="000000"/>
                </a:solidFill>
                <a:latin typeface="Helvetica" pitchFamily="34" charset="0"/>
              </a:rPr>
              <a:t>Attributes</a:t>
            </a:r>
            <a:endParaRPr lang="en-US" sz="2400" b="0"/>
          </a:p>
        </p:txBody>
      </p:sp>
      <p:sp>
        <p:nvSpPr>
          <p:cNvPr id="7173" name="Rectangle 4"/>
          <p:cNvSpPr>
            <a:spLocks noChangeArrowheads="1"/>
          </p:cNvSpPr>
          <p:nvPr/>
        </p:nvSpPr>
        <p:spPr bwMode="auto">
          <a:xfrm>
            <a:off x="2938463" y="3200400"/>
            <a:ext cx="685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b="0">
                <a:solidFill>
                  <a:srgbClr val="000000"/>
                </a:solidFill>
                <a:latin typeface="Helvetica" pitchFamily="34" charset="0"/>
              </a:rPr>
              <a:t>Means</a:t>
            </a:r>
            <a:endParaRPr lang="en-US" sz="2400" b="0"/>
          </a:p>
        </p:txBody>
      </p:sp>
      <p:sp>
        <p:nvSpPr>
          <p:cNvPr id="7174" name="Rectangle 5"/>
          <p:cNvSpPr>
            <a:spLocks noChangeArrowheads="1"/>
          </p:cNvSpPr>
          <p:nvPr/>
        </p:nvSpPr>
        <p:spPr bwMode="auto">
          <a:xfrm>
            <a:off x="2873375" y="4449763"/>
            <a:ext cx="12573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b="0">
                <a:solidFill>
                  <a:srgbClr val="000000"/>
                </a:solidFill>
                <a:latin typeface="Helvetica" pitchFamily="34" charset="0"/>
              </a:rPr>
              <a:t>Impairments</a:t>
            </a:r>
            <a:endParaRPr lang="en-US" sz="2400" b="0"/>
          </a:p>
        </p:txBody>
      </p:sp>
      <p:sp>
        <p:nvSpPr>
          <p:cNvPr id="7175" name="Rectangle 6"/>
          <p:cNvSpPr>
            <a:spLocks noChangeArrowheads="1"/>
          </p:cNvSpPr>
          <p:nvPr/>
        </p:nvSpPr>
        <p:spPr bwMode="auto">
          <a:xfrm>
            <a:off x="4800600" y="1935163"/>
            <a:ext cx="10795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dirty="0">
                <a:solidFill>
                  <a:srgbClr val="000000"/>
                </a:solidFill>
                <a:latin typeface="Helvetica" pitchFamily="34" charset="0"/>
              </a:rPr>
              <a:t>Reliability</a:t>
            </a:r>
            <a:endParaRPr lang="en-US" sz="2400" dirty="0"/>
          </a:p>
        </p:txBody>
      </p:sp>
      <p:sp>
        <p:nvSpPr>
          <p:cNvPr id="7176" name="Rectangle 7"/>
          <p:cNvSpPr>
            <a:spLocks noChangeArrowheads="1"/>
          </p:cNvSpPr>
          <p:nvPr/>
        </p:nvSpPr>
        <p:spPr bwMode="auto">
          <a:xfrm>
            <a:off x="4783138" y="2239963"/>
            <a:ext cx="10795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b="0" dirty="0">
                <a:solidFill>
                  <a:srgbClr val="000000"/>
                </a:solidFill>
                <a:latin typeface="Helvetica" pitchFamily="34" charset="0"/>
              </a:rPr>
              <a:t>Availability</a:t>
            </a:r>
            <a:endParaRPr lang="en-US" sz="2400" b="0" dirty="0"/>
          </a:p>
        </p:txBody>
      </p:sp>
      <p:sp>
        <p:nvSpPr>
          <p:cNvPr id="7177" name="Rectangle 11"/>
          <p:cNvSpPr>
            <a:spLocks noChangeArrowheads="1"/>
          </p:cNvSpPr>
          <p:nvPr/>
        </p:nvSpPr>
        <p:spPr bwMode="auto">
          <a:xfrm>
            <a:off x="4783138" y="2559050"/>
            <a:ext cx="1447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b="0">
                <a:solidFill>
                  <a:srgbClr val="000000"/>
                </a:solidFill>
                <a:latin typeface="Helvetica" pitchFamily="34" charset="0"/>
              </a:rPr>
              <a:t>Maintainability</a:t>
            </a:r>
            <a:endParaRPr lang="en-US" sz="2400" b="0"/>
          </a:p>
        </p:txBody>
      </p:sp>
      <p:sp>
        <p:nvSpPr>
          <p:cNvPr id="7178" name="Rectangle 12"/>
          <p:cNvSpPr>
            <a:spLocks noChangeArrowheads="1"/>
          </p:cNvSpPr>
          <p:nvPr/>
        </p:nvSpPr>
        <p:spPr bwMode="auto">
          <a:xfrm>
            <a:off x="4783138" y="2936875"/>
            <a:ext cx="2616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b="0">
                <a:solidFill>
                  <a:srgbClr val="000000"/>
                </a:solidFill>
                <a:latin typeface="Helvetica" pitchFamily="34" charset="0"/>
              </a:rPr>
              <a:t>Prevention (Methodology)</a:t>
            </a:r>
            <a:endParaRPr lang="en-US" sz="2400" b="0"/>
          </a:p>
        </p:txBody>
      </p:sp>
      <p:sp>
        <p:nvSpPr>
          <p:cNvPr id="7179" name="Rectangle 13"/>
          <p:cNvSpPr>
            <a:spLocks noChangeArrowheads="1"/>
          </p:cNvSpPr>
          <p:nvPr/>
        </p:nvSpPr>
        <p:spPr bwMode="auto">
          <a:xfrm>
            <a:off x="4783138" y="3181350"/>
            <a:ext cx="2514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b="0">
                <a:solidFill>
                  <a:srgbClr val="000000"/>
                </a:solidFill>
                <a:latin typeface="Helvetica" pitchFamily="34" charset="0"/>
              </a:rPr>
              <a:t>Tolerance (Redundancy)</a:t>
            </a:r>
            <a:endParaRPr lang="en-US" sz="2400" b="0"/>
          </a:p>
        </p:txBody>
      </p:sp>
      <p:sp>
        <p:nvSpPr>
          <p:cNvPr id="7180" name="Rectangle 14"/>
          <p:cNvSpPr>
            <a:spLocks noChangeArrowheads="1"/>
          </p:cNvSpPr>
          <p:nvPr/>
        </p:nvSpPr>
        <p:spPr bwMode="auto">
          <a:xfrm>
            <a:off x="4783138" y="3427413"/>
            <a:ext cx="18669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b="0">
                <a:solidFill>
                  <a:srgbClr val="000000"/>
                </a:solidFill>
                <a:latin typeface="Helvetica" pitchFamily="34" charset="0"/>
              </a:rPr>
              <a:t>Removal (Testing)</a:t>
            </a:r>
            <a:endParaRPr lang="en-US" sz="2400" b="0"/>
          </a:p>
        </p:txBody>
      </p:sp>
      <p:sp>
        <p:nvSpPr>
          <p:cNvPr id="7181" name="Rectangle 15"/>
          <p:cNvSpPr>
            <a:spLocks noChangeArrowheads="1"/>
          </p:cNvSpPr>
          <p:nvPr/>
        </p:nvSpPr>
        <p:spPr bwMode="auto">
          <a:xfrm>
            <a:off x="4783138" y="3671888"/>
            <a:ext cx="23368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b="0">
                <a:solidFill>
                  <a:srgbClr val="000000"/>
                </a:solidFill>
                <a:latin typeface="Helvetica" pitchFamily="34" charset="0"/>
              </a:rPr>
              <a:t>Forecasting (Modeling)</a:t>
            </a:r>
            <a:endParaRPr lang="en-US" sz="2400" b="0"/>
          </a:p>
        </p:txBody>
      </p:sp>
      <p:sp>
        <p:nvSpPr>
          <p:cNvPr id="7182" name="Rectangle 16"/>
          <p:cNvSpPr>
            <a:spLocks noChangeArrowheads="1"/>
          </p:cNvSpPr>
          <p:nvPr/>
        </p:nvSpPr>
        <p:spPr bwMode="auto">
          <a:xfrm>
            <a:off x="4733925" y="4297363"/>
            <a:ext cx="18542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b="0">
                <a:solidFill>
                  <a:srgbClr val="000000"/>
                </a:solidFill>
                <a:latin typeface="Helvetica" pitchFamily="34" charset="0"/>
              </a:rPr>
              <a:t>Fault (defect, bug)</a:t>
            </a:r>
            <a:endParaRPr lang="en-US" sz="2400" b="0"/>
          </a:p>
        </p:txBody>
      </p:sp>
      <p:sp>
        <p:nvSpPr>
          <p:cNvPr id="7183" name="Rectangle 17"/>
          <p:cNvSpPr>
            <a:spLocks noChangeArrowheads="1"/>
          </p:cNvSpPr>
          <p:nvPr/>
        </p:nvSpPr>
        <p:spPr bwMode="auto">
          <a:xfrm>
            <a:off x="4733925" y="4554538"/>
            <a:ext cx="42703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b="0">
                <a:solidFill>
                  <a:srgbClr val="000000"/>
                </a:solidFill>
                <a:latin typeface="Helvetica" pitchFamily="34" charset="0"/>
              </a:rPr>
              <a:t>Error (Manifestation of fault/attack)</a:t>
            </a:r>
            <a:endParaRPr lang="en-US" sz="2400" b="0"/>
          </a:p>
        </p:txBody>
      </p:sp>
      <p:sp>
        <p:nvSpPr>
          <p:cNvPr id="7184" name="Rectangle 18"/>
          <p:cNvSpPr>
            <a:spLocks noChangeArrowheads="1"/>
          </p:cNvSpPr>
          <p:nvPr/>
        </p:nvSpPr>
        <p:spPr bwMode="auto">
          <a:xfrm>
            <a:off x="4733925" y="4845050"/>
            <a:ext cx="26289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b="0">
                <a:solidFill>
                  <a:srgbClr val="000000"/>
                </a:solidFill>
                <a:latin typeface="Helvetica" pitchFamily="34" charset="0"/>
              </a:rPr>
              <a:t>Failure (impact on output)</a:t>
            </a:r>
            <a:endParaRPr lang="en-US" sz="2400" b="0"/>
          </a:p>
        </p:txBody>
      </p:sp>
      <p:sp>
        <p:nvSpPr>
          <p:cNvPr id="7185" name="Freeform 19"/>
          <p:cNvSpPr>
            <a:spLocks/>
          </p:cNvSpPr>
          <p:nvPr/>
        </p:nvSpPr>
        <p:spPr bwMode="auto">
          <a:xfrm>
            <a:off x="2590800" y="1843088"/>
            <a:ext cx="200025" cy="2833687"/>
          </a:xfrm>
          <a:custGeom>
            <a:avLst/>
            <a:gdLst>
              <a:gd name="T0" fmla="*/ 2147483647 w 164"/>
              <a:gd name="T1" fmla="*/ 0 h 1358"/>
              <a:gd name="T2" fmla="*/ 0 w 164"/>
              <a:gd name="T3" fmla="*/ 0 h 1358"/>
              <a:gd name="T4" fmla="*/ 0 w 164"/>
              <a:gd name="T5" fmla="*/ 2147483647 h 1358"/>
              <a:gd name="T6" fmla="*/ 2147483647 w 164"/>
              <a:gd name="T7" fmla="*/ 2147483647 h 1358"/>
              <a:gd name="T8" fmla="*/ 0 60000 65536"/>
              <a:gd name="T9" fmla="*/ 0 60000 65536"/>
              <a:gd name="T10" fmla="*/ 0 60000 65536"/>
              <a:gd name="T11" fmla="*/ 0 60000 65536"/>
              <a:gd name="T12" fmla="*/ 0 w 164"/>
              <a:gd name="T13" fmla="*/ 0 h 1358"/>
              <a:gd name="T14" fmla="*/ 164 w 164"/>
              <a:gd name="T15" fmla="*/ 1358 h 1358"/>
            </a:gdLst>
            <a:ahLst/>
            <a:cxnLst>
              <a:cxn ang="T8">
                <a:pos x="T0" y="T1"/>
              </a:cxn>
              <a:cxn ang="T9">
                <a:pos x="T2" y="T3"/>
              </a:cxn>
              <a:cxn ang="T10">
                <a:pos x="T4" y="T5"/>
              </a:cxn>
              <a:cxn ang="T11">
                <a:pos x="T6" y="T7"/>
              </a:cxn>
            </a:cxnLst>
            <a:rect l="T12" t="T13" r="T14" b="T15"/>
            <a:pathLst>
              <a:path w="164" h="1358">
                <a:moveTo>
                  <a:pt x="164" y="0"/>
                </a:moveTo>
                <a:lnTo>
                  <a:pt x="0" y="0"/>
                </a:lnTo>
                <a:lnTo>
                  <a:pt x="0" y="1358"/>
                </a:lnTo>
                <a:lnTo>
                  <a:pt x="164" y="1358"/>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186" name="Freeform 20"/>
          <p:cNvSpPr>
            <a:spLocks/>
          </p:cNvSpPr>
          <p:nvPr/>
        </p:nvSpPr>
        <p:spPr bwMode="auto">
          <a:xfrm>
            <a:off x="3902075" y="1879600"/>
            <a:ext cx="522288" cy="1588"/>
          </a:xfrm>
          <a:custGeom>
            <a:avLst/>
            <a:gdLst>
              <a:gd name="T0" fmla="*/ 2147483647 w 329"/>
              <a:gd name="T1" fmla="*/ 0 h 1588"/>
              <a:gd name="T2" fmla="*/ 0 w 329"/>
              <a:gd name="T3" fmla="*/ 0 h 1588"/>
              <a:gd name="T4" fmla="*/ 2147483647 w 329"/>
              <a:gd name="T5" fmla="*/ 0 h 1588"/>
              <a:gd name="T6" fmla="*/ 0 60000 65536"/>
              <a:gd name="T7" fmla="*/ 0 60000 65536"/>
              <a:gd name="T8" fmla="*/ 0 60000 65536"/>
              <a:gd name="T9" fmla="*/ 0 w 329"/>
              <a:gd name="T10" fmla="*/ 0 h 1588"/>
              <a:gd name="T11" fmla="*/ 329 w 329"/>
              <a:gd name="T12" fmla="*/ 1588 h 1588"/>
            </a:gdLst>
            <a:ahLst/>
            <a:cxnLst>
              <a:cxn ang="T6">
                <a:pos x="T0" y="T1"/>
              </a:cxn>
              <a:cxn ang="T7">
                <a:pos x="T2" y="T3"/>
              </a:cxn>
              <a:cxn ang="T8">
                <a:pos x="T4" y="T5"/>
              </a:cxn>
            </a:cxnLst>
            <a:rect l="T9" t="T10" r="T11" b="T12"/>
            <a:pathLst>
              <a:path w="329" h="1588">
                <a:moveTo>
                  <a:pt x="329" y="0"/>
                </a:moveTo>
                <a:lnTo>
                  <a:pt x="0" y="0"/>
                </a:lnTo>
                <a:lnTo>
                  <a:pt x="32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87" name="Freeform 22"/>
          <p:cNvSpPr>
            <a:spLocks/>
          </p:cNvSpPr>
          <p:nvPr/>
        </p:nvSpPr>
        <p:spPr bwMode="auto">
          <a:xfrm>
            <a:off x="4419600" y="1066800"/>
            <a:ext cx="228600" cy="1738313"/>
          </a:xfrm>
          <a:custGeom>
            <a:avLst/>
            <a:gdLst>
              <a:gd name="T0" fmla="*/ 2147483647 w 154"/>
              <a:gd name="T1" fmla="*/ 0 h 772"/>
              <a:gd name="T2" fmla="*/ 0 w 154"/>
              <a:gd name="T3" fmla="*/ 0 h 772"/>
              <a:gd name="T4" fmla="*/ 0 w 154"/>
              <a:gd name="T5" fmla="*/ 2147483647 h 772"/>
              <a:gd name="T6" fmla="*/ 2147483647 w 154"/>
              <a:gd name="T7" fmla="*/ 2147483647 h 772"/>
              <a:gd name="T8" fmla="*/ 0 60000 65536"/>
              <a:gd name="T9" fmla="*/ 0 60000 65536"/>
              <a:gd name="T10" fmla="*/ 0 60000 65536"/>
              <a:gd name="T11" fmla="*/ 0 60000 65536"/>
              <a:gd name="T12" fmla="*/ 0 w 154"/>
              <a:gd name="T13" fmla="*/ 0 h 772"/>
              <a:gd name="T14" fmla="*/ 154 w 154"/>
              <a:gd name="T15" fmla="*/ 772 h 772"/>
            </a:gdLst>
            <a:ahLst/>
            <a:cxnLst>
              <a:cxn ang="T8">
                <a:pos x="T0" y="T1"/>
              </a:cxn>
              <a:cxn ang="T9">
                <a:pos x="T2" y="T3"/>
              </a:cxn>
              <a:cxn ang="T10">
                <a:pos x="T4" y="T5"/>
              </a:cxn>
              <a:cxn ang="T11">
                <a:pos x="T6" y="T7"/>
              </a:cxn>
            </a:cxnLst>
            <a:rect l="T12" t="T13" r="T14" b="T15"/>
            <a:pathLst>
              <a:path w="154" h="772">
                <a:moveTo>
                  <a:pt x="154" y="0"/>
                </a:moveTo>
                <a:lnTo>
                  <a:pt x="0" y="0"/>
                </a:lnTo>
                <a:lnTo>
                  <a:pt x="0" y="772"/>
                </a:lnTo>
                <a:lnTo>
                  <a:pt x="154" y="772"/>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188" name="Line 23"/>
          <p:cNvSpPr>
            <a:spLocks noChangeShapeType="1"/>
          </p:cNvSpPr>
          <p:nvPr/>
        </p:nvSpPr>
        <p:spPr bwMode="auto">
          <a:xfrm flipH="1">
            <a:off x="4419600" y="1371600"/>
            <a:ext cx="233363" cy="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89" name="Line 26"/>
          <p:cNvSpPr>
            <a:spLocks noChangeShapeType="1"/>
          </p:cNvSpPr>
          <p:nvPr/>
        </p:nvSpPr>
        <p:spPr bwMode="auto">
          <a:xfrm flipH="1">
            <a:off x="4419600" y="1905000"/>
            <a:ext cx="233363" cy="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90" name="Freeform 27"/>
          <p:cNvSpPr>
            <a:spLocks/>
          </p:cNvSpPr>
          <p:nvPr/>
        </p:nvSpPr>
        <p:spPr bwMode="auto">
          <a:xfrm>
            <a:off x="3787775" y="3444875"/>
            <a:ext cx="636588" cy="1588"/>
          </a:xfrm>
          <a:custGeom>
            <a:avLst/>
            <a:gdLst>
              <a:gd name="T0" fmla="*/ 2147483647 w 401"/>
              <a:gd name="T1" fmla="*/ 0 h 1588"/>
              <a:gd name="T2" fmla="*/ 0 w 401"/>
              <a:gd name="T3" fmla="*/ 0 h 1588"/>
              <a:gd name="T4" fmla="*/ 2147483647 w 401"/>
              <a:gd name="T5" fmla="*/ 0 h 1588"/>
              <a:gd name="T6" fmla="*/ 0 60000 65536"/>
              <a:gd name="T7" fmla="*/ 0 60000 65536"/>
              <a:gd name="T8" fmla="*/ 0 60000 65536"/>
              <a:gd name="T9" fmla="*/ 0 w 401"/>
              <a:gd name="T10" fmla="*/ 0 h 1588"/>
              <a:gd name="T11" fmla="*/ 401 w 401"/>
              <a:gd name="T12" fmla="*/ 1588 h 1588"/>
            </a:gdLst>
            <a:ahLst/>
            <a:cxnLst>
              <a:cxn ang="T6">
                <a:pos x="T0" y="T1"/>
              </a:cxn>
              <a:cxn ang="T7">
                <a:pos x="T2" y="T3"/>
              </a:cxn>
              <a:cxn ang="T8">
                <a:pos x="T4" y="T5"/>
              </a:cxn>
            </a:cxnLst>
            <a:rect l="T9" t="T10" r="T11" b="T12"/>
            <a:pathLst>
              <a:path w="401" h="1588">
                <a:moveTo>
                  <a:pt x="401" y="0"/>
                </a:moveTo>
                <a:lnTo>
                  <a:pt x="0" y="0"/>
                </a:lnTo>
                <a:lnTo>
                  <a:pt x="40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91" name="Line 28"/>
          <p:cNvSpPr>
            <a:spLocks noChangeShapeType="1"/>
          </p:cNvSpPr>
          <p:nvPr/>
        </p:nvSpPr>
        <p:spPr bwMode="auto">
          <a:xfrm flipH="1" flipV="1">
            <a:off x="3733800" y="3457575"/>
            <a:ext cx="685800" cy="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92" name="Freeform 29"/>
          <p:cNvSpPr>
            <a:spLocks/>
          </p:cNvSpPr>
          <p:nvPr/>
        </p:nvSpPr>
        <p:spPr bwMode="auto">
          <a:xfrm>
            <a:off x="4424363" y="3068638"/>
            <a:ext cx="244475" cy="766762"/>
          </a:xfrm>
          <a:custGeom>
            <a:avLst/>
            <a:gdLst>
              <a:gd name="T0" fmla="*/ 2147483647 w 154"/>
              <a:gd name="T1" fmla="*/ 0 h 483"/>
              <a:gd name="T2" fmla="*/ 0 w 154"/>
              <a:gd name="T3" fmla="*/ 0 h 483"/>
              <a:gd name="T4" fmla="*/ 0 w 154"/>
              <a:gd name="T5" fmla="*/ 2147483647 h 483"/>
              <a:gd name="T6" fmla="*/ 2147483647 w 154"/>
              <a:gd name="T7" fmla="*/ 2147483647 h 483"/>
              <a:gd name="T8" fmla="*/ 0 60000 65536"/>
              <a:gd name="T9" fmla="*/ 0 60000 65536"/>
              <a:gd name="T10" fmla="*/ 0 60000 65536"/>
              <a:gd name="T11" fmla="*/ 0 60000 65536"/>
              <a:gd name="T12" fmla="*/ 0 w 154"/>
              <a:gd name="T13" fmla="*/ 0 h 483"/>
              <a:gd name="T14" fmla="*/ 154 w 154"/>
              <a:gd name="T15" fmla="*/ 483 h 483"/>
            </a:gdLst>
            <a:ahLst/>
            <a:cxnLst>
              <a:cxn ang="T8">
                <a:pos x="T0" y="T1"/>
              </a:cxn>
              <a:cxn ang="T9">
                <a:pos x="T2" y="T3"/>
              </a:cxn>
              <a:cxn ang="T10">
                <a:pos x="T4" y="T5"/>
              </a:cxn>
              <a:cxn ang="T11">
                <a:pos x="T6" y="T7"/>
              </a:cxn>
            </a:cxnLst>
            <a:rect l="T12" t="T13" r="T14" b="T15"/>
            <a:pathLst>
              <a:path w="154" h="483">
                <a:moveTo>
                  <a:pt x="154" y="0"/>
                </a:moveTo>
                <a:lnTo>
                  <a:pt x="0" y="0"/>
                </a:lnTo>
                <a:lnTo>
                  <a:pt x="0" y="483"/>
                </a:lnTo>
                <a:lnTo>
                  <a:pt x="154" y="483"/>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193" name="Line 30"/>
          <p:cNvSpPr>
            <a:spLocks noChangeShapeType="1"/>
          </p:cNvSpPr>
          <p:nvPr/>
        </p:nvSpPr>
        <p:spPr bwMode="auto">
          <a:xfrm flipH="1" flipV="1">
            <a:off x="4419600" y="3305175"/>
            <a:ext cx="228600" cy="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94" name="Line 31"/>
          <p:cNvSpPr>
            <a:spLocks noChangeShapeType="1"/>
          </p:cNvSpPr>
          <p:nvPr/>
        </p:nvSpPr>
        <p:spPr bwMode="auto">
          <a:xfrm flipH="1" flipV="1">
            <a:off x="4419600" y="3609975"/>
            <a:ext cx="228600" cy="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95" name="Freeform 32"/>
          <p:cNvSpPr>
            <a:spLocks/>
          </p:cNvSpPr>
          <p:nvPr/>
        </p:nvSpPr>
        <p:spPr bwMode="auto">
          <a:xfrm>
            <a:off x="4419600" y="4219575"/>
            <a:ext cx="249238" cy="838200"/>
          </a:xfrm>
          <a:custGeom>
            <a:avLst/>
            <a:gdLst>
              <a:gd name="T0" fmla="*/ 2147483647 w 154"/>
              <a:gd name="T1" fmla="*/ 0 h 370"/>
              <a:gd name="T2" fmla="*/ 0 w 154"/>
              <a:gd name="T3" fmla="*/ 0 h 370"/>
              <a:gd name="T4" fmla="*/ 0 w 154"/>
              <a:gd name="T5" fmla="*/ 2147483647 h 370"/>
              <a:gd name="T6" fmla="*/ 2147483647 w 154"/>
              <a:gd name="T7" fmla="*/ 2147483647 h 370"/>
              <a:gd name="T8" fmla="*/ 0 60000 65536"/>
              <a:gd name="T9" fmla="*/ 0 60000 65536"/>
              <a:gd name="T10" fmla="*/ 0 60000 65536"/>
              <a:gd name="T11" fmla="*/ 0 60000 65536"/>
              <a:gd name="T12" fmla="*/ 0 w 154"/>
              <a:gd name="T13" fmla="*/ 0 h 370"/>
              <a:gd name="T14" fmla="*/ 154 w 154"/>
              <a:gd name="T15" fmla="*/ 370 h 370"/>
            </a:gdLst>
            <a:ahLst/>
            <a:cxnLst>
              <a:cxn ang="T8">
                <a:pos x="T0" y="T1"/>
              </a:cxn>
              <a:cxn ang="T9">
                <a:pos x="T2" y="T3"/>
              </a:cxn>
              <a:cxn ang="T10">
                <a:pos x="T4" y="T5"/>
              </a:cxn>
              <a:cxn ang="T11">
                <a:pos x="T6" y="T7"/>
              </a:cxn>
            </a:cxnLst>
            <a:rect l="T12" t="T13" r="T14" b="T15"/>
            <a:pathLst>
              <a:path w="154" h="370">
                <a:moveTo>
                  <a:pt x="154" y="0"/>
                </a:moveTo>
                <a:lnTo>
                  <a:pt x="0" y="0"/>
                </a:lnTo>
                <a:lnTo>
                  <a:pt x="0" y="370"/>
                </a:lnTo>
                <a:lnTo>
                  <a:pt x="154" y="370"/>
                </a:lnTo>
              </a:path>
            </a:pathLst>
          </a:custGeom>
          <a:noFill/>
          <a:ln w="158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196" name="Line 33"/>
          <p:cNvSpPr>
            <a:spLocks noChangeShapeType="1"/>
          </p:cNvSpPr>
          <p:nvPr/>
        </p:nvSpPr>
        <p:spPr bwMode="auto">
          <a:xfrm flipH="1">
            <a:off x="4267200" y="4676775"/>
            <a:ext cx="152400" cy="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97" name="Freeform 34"/>
          <p:cNvSpPr>
            <a:spLocks/>
          </p:cNvSpPr>
          <p:nvPr/>
        </p:nvSpPr>
        <p:spPr bwMode="auto">
          <a:xfrm>
            <a:off x="2392363" y="3444875"/>
            <a:ext cx="441325" cy="1588"/>
          </a:xfrm>
          <a:custGeom>
            <a:avLst/>
            <a:gdLst>
              <a:gd name="T0" fmla="*/ 2147483647 w 278"/>
              <a:gd name="T1" fmla="*/ 0 h 1588"/>
              <a:gd name="T2" fmla="*/ 0 w 278"/>
              <a:gd name="T3" fmla="*/ 0 h 1588"/>
              <a:gd name="T4" fmla="*/ 2147483647 w 278"/>
              <a:gd name="T5" fmla="*/ 0 h 1588"/>
              <a:gd name="T6" fmla="*/ 0 60000 65536"/>
              <a:gd name="T7" fmla="*/ 0 60000 65536"/>
              <a:gd name="T8" fmla="*/ 0 60000 65536"/>
              <a:gd name="T9" fmla="*/ 0 w 278"/>
              <a:gd name="T10" fmla="*/ 0 h 1588"/>
              <a:gd name="T11" fmla="*/ 278 w 278"/>
              <a:gd name="T12" fmla="*/ 1588 h 1588"/>
            </a:gdLst>
            <a:ahLst/>
            <a:cxnLst>
              <a:cxn ang="T6">
                <a:pos x="T0" y="T1"/>
              </a:cxn>
              <a:cxn ang="T7">
                <a:pos x="T2" y="T3"/>
              </a:cxn>
              <a:cxn ang="T8">
                <a:pos x="T4" y="T5"/>
              </a:cxn>
            </a:cxnLst>
            <a:rect l="T9" t="T10" r="T11" b="T12"/>
            <a:pathLst>
              <a:path w="278" h="1588">
                <a:moveTo>
                  <a:pt x="278" y="0"/>
                </a:moveTo>
                <a:lnTo>
                  <a:pt x="0" y="0"/>
                </a:lnTo>
                <a:lnTo>
                  <a:pt x="27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198" name="Line 35"/>
          <p:cNvSpPr>
            <a:spLocks noChangeShapeType="1"/>
          </p:cNvSpPr>
          <p:nvPr/>
        </p:nvSpPr>
        <p:spPr bwMode="auto">
          <a:xfrm flipH="1">
            <a:off x="2452688" y="3429000"/>
            <a:ext cx="381000" cy="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99" name="Rectangle 36"/>
          <p:cNvSpPr>
            <a:spLocks noChangeArrowheads="1"/>
          </p:cNvSpPr>
          <p:nvPr/>
        </p:nvSpPr>
        <p:spPr bwMode="auto">
          <a:xfrm>
            <a:off x="890588" y="3200400"/>
            <a:ext cx="13843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b="0">
                <a:solidFill>
                  <a:srgbClr val="000000"/>
                </a:solidFill>
                <a:latin typeface="Helvetica" pitchFamily="34" charset="0"/>
              </a:rPr>
              <a:t>Dependability</a:t>
            </a:r>
            <a:endParaRPr lang="en-US" sz="2400" b="0"/>
          </a:p>
        </p:txBody>
      </p:sp>
      <p:sp>
        <p:nvSpPr>
          <p:cNvPr id="7200" name="Freeform 37"/>
          <p:cNvSpPr>
            <a:spLocks/>
          </p:cNvSpPr>
          <p:nvPr/>
        </p:nvSpPr>
        <p:spPr bwMode="auto">
          <a:xfrm>
            <a:off x="8023225" y="1004888"/>
            <a:ext cx="587375" cy="4419600"/>
          </a:xfrm>
          <a:custGeom>
            <a:avLst/>
            <a:gdLst>
              <a:gd name="T0" fmla="*/ 0 w 370"/>
              <a:gd name="T1" fmla="*/ 0 h 1976"/>
              <a:gd name="T2" fmla="*/ 2147483647 w 370"/>
              <a:gd name="T3" fmla="*/ 0 h 1976"/>
              <a:gd name="T4" fmla="*/ 2147483647 w 370"/>
              <a:gd name="T5" fmla="*/ 2147483647 h 1976"/>
              <a:gd name="T6" fmla="*/ 0 w 370"/>
              <a:gd name="T7" fmla="*/ 2147483647 h 1976"/>
              <a:gd name="T8" fmla="*/ 0 60000 65536"/>
              <a:gd name="T9" fmla="*/ 0 60000 65536"/>
              <a:gd name="T10" fmla="*/ 0 60000 65536"/>
              <a:gd name="T11" fmla="*/ 0 60000 65536"/>
              <a:gd name="T12" fmla="*/ 0 w 370"/>
              <a:gd name="T13" fmla="*/ 0 h 1976"/>
              <a:gd name="T14" fmla="*/ 370 w 370"/>
              <a:gd name="T15" fmla="*/ 1976 h 1976"/>
            </a:gdLst>
            <a:ahLst/>
            <a:cxnLst>
              <a:cxn ang="T8">
                <a:pos x="T0" y="T1"/>
              </a:cxn>
              <a:cxn ang="T9">
                <a:pos x="T2" y="T3"/>
              </a:cxn>
              <a:cxn ang="T10">
                <a:pos x="T4" y="T5"/>
              </a:cxn>
              <a:cxn ang="T11">
                <a:pos x="T6" y="T7"/>
              </a:cxn>
            </a:cxnLst>
            <a:rect l="T12" t="T13" r="T14" b="T15"/>
            <a:pathLst>
              <a:path w="370" h="1976">
                <a:moveTo>
                  <a:pt x="0" y="0"/>
                </a:moveTo>
                <a:lnTo>
                  <a:pt x="370" y="0"/>
                </a:lnTo>
                <a:lnTo>
                  <a:pt x="370" y="1976"/>
                </a:lnTo>
                <a:lnTo>
                  <a:pt x="0" y="1976"/>
                </a:lnTo>
              </a:path>
            </a:pathLst>
          </a:custGeom>
          <a:noFill/>
          <a:ln w="15875">
            <a:solidFill>
              <a:srgbClr val="9F9F9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201" name="Rectangle 38"/>
          <p:cNvSpPr>
            <a:spLocks noChangeArrowheads="1"/>
          </p:cNvSpPr>
          <p:nvPr/>
        </p:nvSpPr>
        <p:spPr bwMode="auto">
          <a:xfrm>
            <a:off x="8077200" y="2743200"/>
            <a:ext cx="990600" cy="8239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b="0">
                <a:solidFill>
                  <a:srgbClr val="000000"/>
                </a:solidFill>
                <a:latin typeface="Helvetica" pitchFamily="34" charset="0"/>
              </a:rPr>
              <a:t>Software</a:t>
            </a:r>
          </a:p>
          <a:p>
            <a:pPr algn="ctr"/>
            <a:r>
              <a:rPr lang="en-US" b="0">
                <a:solidFill>
                  <a:srgbClr val="000000"/>
                </a:solidFill>
                <a:latin typeface="Helvetica" pitchFamily="34" charset="0"/>
              </a:rPr>
              <a:t>Hardware</a:t>
            </a:r>
          </a:p>
          <a:p>
            <a:pPr algn="ctr"/>
            <a:r>
              <a:rPr lang="en-US" b="0">
                <a:solidFill>
                  <a:srgbClr val="000000"/>
                </a:solidFill>
                <a:latin typeface="Helvetica" pitchFamily="34" charset="0"/>
              </a:rPr>
              <a:t>Network</a:t>
            </a:r>
          </a:p>
        </p:txBody>
      </p:sp>
      <p:grpSp>
        <p:nvGrpSpPr>
          <p:cNvPr id="2" name="Group 51"/>
          <p:cNvGrpSpPr>
            <a:grpSpLocks/>
          </p:cNvGrpSpPr>
          <p:nvPr/>
        </p:nvGrpSpPr>
        <p:grpSpPr bwMode="auto">
          <a:xfrm>
            <a:off x="76200" y="3443288"/>
            <a:ext cx="2736850" cy="2119312"/>
            <a:chOff x="48" y="1931"/>
            <a:chExt cx="1724" cy="1463"/>
          </a:xfrm>
        </p:grpSpPr>
        <p:sp>
          <p:nvSpPr>
            <p:cNvPr id="7227" name="Rectangle 39"/>
            <p:cNvSpPr>
              <a:spLocks noChangeArrowheads="1"/>
            </p:cNvSpPr>
            <p:nvPr/>
          </p:nvSpPr>
          <p:spPr bwMode="auto">
            <a:xfrm>
              <a:off x="636" y="3205"/>
              <a:ext cx="1136"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b="0">
                  <a:solidFill>
                    <a:srgbClr val="000000"/>
                  </a:solidFill>
                  <a:latin typeface="Helvetica" pitchFamily="34" charset="0"/>
                </a:rPr>
                <a:t>Business Integrity</a:t>
              </a:r>
              <a:endParaRPr lang="en-US" sz="2400" b="0"/>
            </a:p>
          </p:txBody>
        </p:sp>
        <p:sp>
          <p:nvSpPr>
            <p:cNvPr id="7228" name="Freeform 40"/>
            <p:cNvSpPr>
              <a:spLocks/>
            </p:cNvSpPr>
            <p:nvPr/>
          </p:nvSpPr>
          <p:spPr bwMode="auto">
            <a:xfrm>
              <a:off x="344" y="1931"/>
              <a:ext cx="148" cy="1437"/>
            </a:xfrm>
            <a:custGeom>
              <a:avLst/>
              <a:gdLst>
                <a:gd name="T0" fmla="*/ 1 w 240"/>
                <a:gd name="T1" fmla="*/ 0 h 1344"/>
                <a:gd name="T2" fmla="*/ 0 w 240"/>
                <a:gd name="T3" fmla="*/ 0 h 1344"/>
                <a:gd name="T4" fmla="*/ 0 w 240"/>
                <a:gd name="T5" fmla="*/ 13073 h 1344"/>
                <a:gd name="T6" fmla="*/ 1 w 240"/>
                <a:gd name="T7" fmla="*/ 13073 h 1344"/>
                <a:gd name="T8" fmla="*/ 0 60000 65536"/>
                <a:gd name="T9" fmla="*/ 0 60000 65536"/>
                <a:gd name="T10" fmla="*/ 0 60000 65536"/>
                <a:gd name="T11" fmla="*/ 0 60000 65536"/>
                <a:gd name="T12" fmla="*/ 0 w 240"/>
                <a:gd name="T13" fmla="*/ 0 h 1344"/>
                <a:gd name="T14" fmla="*/ 240 w 240"/>
                <a:gd name="T15" fmla="*/ 1344 h 1344"/>
              </a:gdLst>
              <a:ahLst/>
              <a:cxnLst>
                <a:cxn ang="T8">
                  <a:pos x="T0" y="T1"/>
                </a:cxn>
                <a:cxn ang="T9">
                  <a:pos x="T2" y="T3"/>
                </a:cxn>
                <a:cxn ang="T10">
                  <a:pos x="T4" y="T5"/>
                </a:cxn>
                <a:cxn ang="T11">
                  <a:pos x="T6" y="T7"/>
                </a:cxn>
              </a:cxnLst>
              <a:rect l="T12" t="T13" r="T14" b="T15"/>
              <a:pathLst>
                <a:path w="240" h="1344">
                  <a:moveTo>
                    <a:pt x="240" y="0"/>
                  </a:moveTo>
                  <a:lnTo>
                    <a:pt x="0" y="0"/>
                  </a:lnTo>
                  <a:lnTo>
                    <a:pt x="0" y="1344"/>
                  </a:lnTo>
                  <a:lnTo>
                    <a:pt x="240" y="1344"/>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229" name="Rectangle 41"/>
            <p:cNvSpPr>
              <a:spLocks noChangeArrowheads="1"/>
            </p:cNvSpPr>
            <p:nvPr/>
          </p:nvSpPr>
          <p:spPr bwMode="auto">
            <a:xfrm>
              <a:off x="48" y="2500"/>
              <a:ext cx="1021" cy="25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b="0">
                  <a:solidFill>
                    <a:srgbClr val="000000"/>
                  </a:solidFill>
                  <a:latin typeface="Helvetica" pitchFamily="34" charset="0"/>
                </a:rPr>
                <a:t>Trustworthiness</a:t>
              </a:r>
              <a:endParaRPr lang="en-US" sz="2400" b="0"/>
            </a:p>
          </p:txBody>
        </p:sp>
      </p:grpSp>
      <p:grpSp>
        <p:nvGrpSpPr>
          <p:cNvPr id="3" name="Group 42"/>
          <p:cNvGrpSpPr>
            <a:grpSpLocks/>
          </p:cNvGrpSpPr>
          <p:nvPr/>
        </p:nvGrpSpPr>
        <p:grpSpPr bwMode="auto">
          <a:xfrm>
            <a:off x="2559050" y="5729288"/>
            <a:ext cx="4451350" cy="976312"/>
            <a:chOff x="1180" y="3609"/>
            <a:chExt cx="2804" cy="615"/>
          </a:xfrm>
        </p:grpSpPr>
        <p:sp>
          <p:nvSpPr>
            <p:cNvPr id="7222" name="Text Box 43"/>
            <p:cNvSpPr txBox="1">
              <a:spLocks noChangeArrowheads="1"/>
            </p:cNvSpPr>
            <p:nvPr/>
          </p:nvSpPr>
          <p:spPr bwMode="auto">
            <a:xfrm>
              <a:off x="1180" y="3779"/>
              <a:ext cx="7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latin typeface="Helvetica" pitchFamily="34" charset="0"/>
                </a:rPr>
                <a:t>Reliability</a:t>
              </a:r>
            </a:p>
          </p:txBody>
        </p:sp>
        <p:sp>
          <p:nvSpPr>
            <p:cNvPr id="7223" name="Text Box 44"/>
            <p:cNvSpPr txBox="1">
              <a:spLocks noChangeArrowheads="1"/>
            </p:cNvSpPr>
            <p:nvPr/>
          </p:nvSpPr>
          <p:spPr bwMode="auto">
            <a:xfrm>
              <a:off x="2428" y="3609"/>
              <a:ext cx="9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latin typeface="Helvetica" pitchFamily="34" charset="0"/>
                </a:rPr>
                <a:t>Dependability</a:t>
              </a:r>
            </a:p>
          </p:txBody>
        </p:sp>
        <p:sp>
          <p:nvSpPr>
            <p:cNvPr id="7224" name="Text Box 45"/>
            <p:cNvSpPr txBox="1">
              <a:spLocks noChangeArrowheads="1"/>
            </p:cNvSpPr>
            <p:nvPr/>
          </p:nvSpPr>
          <p:spPr bwMode="auto">
            <a:xfrm>
              <a:off x="2428" y="3993"/>
              <a:ext cx="15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latin typeface="Helvetica" pitchFamily="34" charset="0"/>
                </a:rPr>
                <a:t>Reliability function </a:t>
              </a:r>
              <a:r>
                <a:rPr lang="en-US" b="0" i="1">
                  <a:latin typeface="Helvetica" pitchFamily="34" charset="0"/>
                </a:rPr>
                <a:t>R(t)</a:t>
              </a:r>
            </a:p>
          </p:txBody>
        </p:sp>
        <p:sp>
          <p:nvSpPr>
            <p:cNvPr id="7225" name="Freeform 46"/>
            <p:cNvSpPr>
              <a:spLocks/>
            </p:cNvSpPr>
            <p:nvPr/>
          </p:nvSpPr>
          <p:spPr bwMode="auto">
            <a:xfrm>
              <a:off x="2294" y="3708"/>
              <a:ext cx="144" cy="384"/>
            </a:xfrm>
            <a:custGeom>
              <a:avLst/>
              <a:gdLst>
                <a:gd name="T0" fmla="*/ 144 w 144"/>
                <a:gd name="T1" fmla="*/ 0 h 384"/>
                <a:gd name="T2" fmla="*/ 0 w 144"/>
                <a:gd name="T3" fmla="*/ 0 h 384"/>
                <a:gd name="T4" fmla="*/ 0 w 144"/>
                <a:gd name="T5" fmla="*/ 384 h 384"/>
                <a:gd name="T6" fmla="*/ 144 w 144"/>
                <a:gd name="T7" fmla="*/ 384 h 384"/>
                <a:gd name="T8" fmla="*/ 0 60000 65536"/>
                <a:gd name="T9" fmla="*/ 0 60000 65536"/>
                <a:gd name="T10" fmla="*/ 0 60000 65536"/>
                <a:gd name="T11" fmla="*/ 0 60000 65536"/>
                <a:gd name="T12" fmla="*/ 0 w 144"/>
                <a:gd name="T13" fmla="*/ 0 h 384"/>
                <a:gd name="T14" fmla="*/ 144 w 144"/>
                <a:gd name="T15" fmla="*/ 384 h 384"/>
              </a:gdLst>
              <a:ahLst/>
              <a:cxnLst>
                <a:cxn ang="T8">
                  <a:pos x="T0" y="T1"/>
                </a:cxn>
                <a:cxn ang="T9">
                  <a:pos x="T2" y="T3"/>
                </a:cxn>
                <a:cxn ang="T10">
                  <a:pos x="T4" y="T5"/>
                </a:cxn>
                <a:cxn ang="T11">
                  <a:pos x="T6" y="T7"/>
                </a:cxn>
              </a:cxnLst>
              <a:rect l="T12" t="T13" r="T14" b="T15"/>
              <a:pathLst>
                <a:path w="144" h="384">
                  <a:moveTo>
                    <a:pt x="144" y="0"/>
                  </a:moveTo>
                  <a:lnTo>
                    <a:pt x="0" y="0"/>
                  </a:lnTo>
                  <a:lnTo>
                    <a:pt x="0" y="384"/>
                  </a:lnTo>
                  <a:lnTo>
                    <a:pt x="144" y="384"/>
                  </a:lnTo>
                </a:path>
              </a:pathLst>
            </a:cu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226" name="Line 47"/>
            <p:cNvSpPr>
              <a:spLocks noChangeShapeType="1"/>
            </p:cNvSpPr>
            <p:nvPr/>
          </p:nvSpPr>
          <p:spPr bwMode="auto">
            <a:xfrm>
              <a:off x="1958" y="3900"/>
              <a:ext cx="336"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7204" name="Line 60"/>
          <p:cNvSpPr>
            <a:spLocks noChangeShapeType="1"/>
          </p:cNvSpPr>
          <p:nvPr/>
        </p:nvSpPr>
        <p:spPr bwMode="auto">
          <a:xfrm flipH="1">
            <a:off x="4419600" y="1676400"/>
            <a:ext cx="228600" cy="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05" name="Line 61"/>
          <p:cNvSpPr>
            <a:spLocks noChangeShapeType="1"/>
          </p:cNvSpPr>
          <p:nvPr/>
        </p:nvSpPr>
        <p:spPr bwMode="auto">
          <a:xfrm flipH="1">
            <a:off x="4419600" y="2195513"/>
            <a:ext cx="228600" cy="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06" name="Rectangle 65"/>
          <p:cNvSpPr>
            <a:spLocks noChangeArrowheads="1"/>
          </p:cNvSpPr>
          <p:nvPr/>
        </p:nvSpPr>
        <p:spPr bwMode="auto">
          <a:xfrm>
            <a:off x="4800600" y="1690688"/>
            <a:ext cx="13462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b="0">
                <a:solidFill>
                  <a:srgbClr val="990000"/>
                </a:solidFill>
                <a:latin typeface="Helvetica" pitchFamily="34" charset="0"/>
              </a:rPr>
              <a:t>Data integrity</a:t>
            </a:r>
            <a:endParaRPr lang="en-US" sz="2400" b="0">
              <a:solidFill>
                <a:srgbClr val="990000"/>
              </a:solidFill>
            </a:endParaRPr>
          </a:p>
        </p:txBody>
      </p:sp>
      <p:sp>
        <p:nvSpPr>
          <p:cNvPr id="7207" name="Rectangle 66"/>
          <p:cNvSpPr>
            <a:spLocks noChangeArrowheads="1"/>
          </p:cNvSpPr>
          <p:nvPr/>
        </p:nvSpPr>
        <p:spPr bwMode="auto">
          <a:xfrm>
            <a:off x="4800600" y="958850"/>
            <a:ext cx="1247775"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nSpc>
                <a:spcPts val="2200"/>
              </a:lnSpc>
            </a:pPr>
            <a:r>
              <a:rPr lang="en-US" b="0">
                <a:solidFill>
                  <a:srgbClr val="990000"/>
                </a:solidFill>
                <a:latin typeface="Helvetica" pitchFamily="34" charset="0"/>
              </a:rPr>
              <a:t>Safety</a:t>
            </a:r>
          </a:p>
          <a:p>
            <a:pPr>
              <a:lnSpc>
                <a:spcPts val="2200"/>
              </a:lnSpc>
            </a:pPr>
            <a:r>
              <a:rPr lang="en-US" b="0">
                <a:solidFill>
                  <a:srgbClr val="990000"/>
                </a:solidFill>
                <a:latin typeface="Helvetica" pitchFamily="34" charset="0"/>
              </a:rPr>
              <a:t>Vulnerability</a:t>
            </a:r>
            <a:endParaRPr lang="en-US" sz="2400" b="0">
              <a:solidFill>
                <a:srgbClr val="990000"/>
              </a:solidFill>
            </a:endParaRPr>
          </a:p>
        </p:txBody>
      </p:sp>
      <p:sp>
        <p:nvSpPr>
          <p:cNvPr id="7208" name="Rectangle 67"/>
          <p:cNvSpPr>
            <a:spLocks noChangeArrowheads="1"/>
          </p:cNvSpPr>
          <p:nvPr/>
        </p:nvSpPr>
        <p:spPr bwMode="auto">
          <a:xfrm>
            <a:off x="4800600" y="1431925"/>
            <a:ext cx="14351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b="0">
                <a:solidFill>
                  <a:srgbClr val="990000"/>
                </a:solidFill>
                <a:latin typeface="Helvetica" pitchFamily="34" charset="0"/>
              </a:rPr>
              <a:t>Confidentiality</a:t>
            </a:r>
            <a:endParaRPr lang="en-US" sz="2400" b="0">
              <a:solidFill>
                <a:srgbClr val="990000"/>
              </a:solidFill>
            </a:endParaRPr>
          </a:p>
        </p:txBody>
      </p:sp>
      <p:sp>
        <p:nvSpPr>
          <p:cNvPr id="7209" name="Line 68"/>
          <p:cNvSpPr>
            <a:spLocks noChangeShapeType="1"/>
          </p:cNvSpPr>
          <p:nvPr/>
        </p:nvSpPr>
        <p:spPr bwMode="auto">
          <a:xfrm flipH="1">
            <a:off x="6794500" y="1524000"/>
            <a:ext cx="228600" cy="0"/>
          </a:xfrm>
          <a:prstGeom prst="line">
            <a:avLst/>
          </a:prstGeom>
          <a:noFill/>
          <a:ln w="12700">
            <a:solidFill>
              <a:srgbClr val="99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10" name="Rectangle 69"/>
          <p:cNvSpPr>
            <a:spLocks noChangeArrowheads="1"/>
          </p:cNvSpPr>
          <p:nvPr/>
        </p:nvSpPr>
        <p:spPr bwMode="auto">
          <a:xfrm>
            <a:off x="7099300" y="1295400"/>
            <a:ext cx="8255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b="0">
                <a:solidFill>
                  <a:srgbClr val="990000"/>
                </a:solidFill>
                <a:latin typeface="Helvetica" pitchFamily="34" charset="0"/>
              </a:rPr>
              <a:t>Security</a:t>
            </a:r>
            <a:endParaRPr lang="en-US" sz="2400" b="0">
              <a:solidFill>
                <a:srgbClr val="990000"/>
              </a:solidFill>
            </a:endParaRPr>
          </a:p>
        </p:txBody>
      </p:sp>
      <p:sp>
        <p:nvSpPr>
          <p:cNvPr id="7211" name="Line 71"/>
          <p:cNvSpPr>
            <a:spLocks noChangeShapeType="1"/>
          </p:cNvSpPr>
          <p:nvPr/>
        </p:nvSpPr>
        <p:spPr bwMode="auto">
          <a:xfrm flipH="1" flipV="1">
            <a:off x="4419600" y="4524375"/>
            <a:ext cx="228600" cy="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12" name="Line 72"/>
          <p:cNvSpPr>
            <a:spLocks noChangeShapeType="1"/>
          </p:cNvSpPr>
          <p:nvPr/>
        </p:nvSpPr>
        <p:spPr bwMode="auto">
          <a:xfrm flipH="1" flipV="1">
            <a:off x="4419600" y="4752975"/>
            <a:ext cx="228600" cy="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13" name="Rectangle 73"/>
          <p:cNvSpPr>
            <a:spLocks noChangeArrowheads="1"/>
          </p:cNvSpPr>
          <p:nvPr/>
        </p:nvSpPr>
        <p:spPr bwMode="auto">
          <a:xfrm>
            <a:off x="4749800" y="4038600"/>
            <a:ext cx="1803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b="0">
                <a:solidFill>
                  <a:srgbClr val="990000"/>
                </a:solidFill>
                <a:latin typeface="Helvetica" pitchFamily="34" charset="0"/>
              </a:rPr>
              <a:t>Attack (malicious)</a:t>
            </a:r>
            <a:endParaRPr lang="en-US" sz="2400" b="0">
              <a:solidFill>
                <a:srgbClr val="990000"/>
              </a:solidFill>
            </a:endParaRPr>
          </a:p>
        </p:txBody>
      </p:sp>
      <p:sp>
        <p:nvSpPr>
          <p:cNvPr id="7214" name="Freeform 74"/>
          <p:cNvSpPr>
            <a:spLocks/>
          </p:cNvSpPr>
          <p:nvPr/>
        </p:nvSpPr>
        <p:spPr bwMode="auto">
          <a:xfrm>
            <a:off x="5956300" y="1143000"/>
            <a:ext cx="838200" cy="762000"/>
          </a:xfrm>
          <a:custGeom>
            <a:avLst/>
            <a:gdLst>
              <a:gd name="T0" fmla="*/ 0 w 528"/>
              <a:gd name="T1" fmla="*/ 0 h 480"/>
              <a:gd name="T2" fmla="*/ 2147483647 w 528"/>
              <a:gd name="T3" fmla="*/ 0 h 480"/>
              <a:gd name="T4" fmla="*/ 2147483647 w 528"/>
              <a:gd name="T5" fmla="*/ 2147483647 h 480"/>
              <a:gd name="T6" fmla="*/ 2147483647 w 528"/>
              <a:gd name="T7" fmla="*/ 2147483647 h 480"/>
              <a:gd name="T8" fmla="*/ 0 60000 65536"/>
              <a:gd name="T9" fmla="*/ 0 60000 65536"/>
              <a:gd name="T10" fmla="*/ 0 60000 65536"/>
              <a:gd name="T11" fmla="*/ 0 60000 65536"/>
              <a:gd name="T12" fmla="*/ 0 w 528"/>
              <a:gd name="T13" fmla="*/ 0 h 480"/>
              <a:gd name="T14" fmla="*/ 528 w 528"/>
              <a:gd name="T15" fmla="*/ 480 h 480"/>
            </a:gdLst>
            <a:ahLst/>
            <a:cxnLst>
              <a:cxn ang="T8">
                <a:pos x="T0" y="T1"/>
              </a:cxn>
              <a:cxn ang="T9">
                <a:pos x="T2" y="T3"/>
              </a:cxn>
              <a:cxn ang="T10">
                <a:pos x="T4" y="T5"/>
              </a:cxn>
              <a:cxn ang="T11">
                <a:pos x="T6" y="T7"/>
              </a:cxn>
            </a:cxnLst>
            <a:rect l="T12" t="T13" r="T14" b="T15"/>
            <a:pathLst>
              <a:path w="528" h="480">
                <a:moveTo>
                  <a:pt x="0" y="0"/>
                </a:moveTo>
                <a:lnTo>
                  <a:pt x="528" y="0"/>
                </a:lnTo>
                <a:lnTo>
                  <a:pt x="528" y="480"/>
                </a:lnTo>
                <a:lnTo>
                  <a:pt x="384" y="480"/>
                </a:lnTo>
              </a:path>
            </a:pathLst>
          </a:custGeom>
          <a:noFill/>
          <a:ln w="9525">
            <a:solidFill>
              <a:srgbClr val="99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215" name="Line 75"/>
          <p:cNvSpPr>
            <a:spLocks noChangeShapeType="1"/>
          </p:cNvSpPr>
          <p:nvPr/>
        </p:nvSpPr>
        <p:spPr bwMode="auto">
          <a:xfrm flipH="1">
            <a:off x="6565900" y="1676400"/>
            <a:ext cx="228600" cy="0"/>
          </a:xfrm>
          <a:prstGeom prst="line">
            <a:avLst/>
          </a:prstGeom>
          <a:noFill/>
          <a:ln w="12700">
            <a:solidFill>
              <a:srgbClr val="99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16" name="Line 76"/>
          <p:cNvSpPr>
            <a:spLocks noChangeShapeType="1"/>
          </p:cNvSpPr>
          <p:nvPr/>
        </p:nvSpPr>
        <p:spPr bwMode="auto">
          <a:xfrm flipH="1">
            <a:off x="6565900" y="1371600"/>
            <a:ext cx="228600" cy="0"/>
          </a:xfrm>
          <a:prstGeom prst="line">
            <a:avLst/>
          </a:prstGeom>
          <a:noFill/>
          <a:ln w="12700">
            <a:solidFill>
              <a:srgbClr val="99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17" name="Line 77"/>
          <p:cNvSpPr>
            <a:spLocks noChangeShapeType="1"/>
          </p:cNvSpPr>
          <p:nvPr/>
        </p:nvSpPr>
        <p:spPr bwMode="auto">
          <a:xfrm flipH="1">
            <a:off x="4419600" y="2500313"/>
            <a:ext cx="228600" cy="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4" name="Group 80"/>
          <p:cNvGrpSpPr>
            <a:grpSpLocks/>
          </p:cNvGrpSpPr>
          <p:nvPr/>
        </p:nvGrpSpPr>
        <p:grpSpPr bwMode="auto">
          <a:xfrm>
            <a:off x="2520413" y="5885913"/>
            <a:ext cx="1295400" cy="628650"/>
            <a:chOff x="1680" y="3696"/>
            <a:chExt cx="816" cy="396"/>
          </a:xfrm>
        </p:grpSpPr>
        <p:sp>
          <p:nvSpPr>
            <p:cNvPr id="7220" name="Line 78"/>
            <p:cNvSpPr>
              <a:spLocks noChangeShapeType="1"/>
            </p:cNvSpPr>
            <p:nvPr/>
          </p:nvSpPr>
          <p:spPr bwMode="auto">
            <a:xfrm flipV="1">
              <a:off x="1680" y="3708"/>
              <a:ext cx="768" cy="38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21" name="Line 79"/>
            <p:cNvSpPr>
              <a:spLocks noChangeShapeType="1"/>
            </p:cNvSpPr>
            <p:nvPr/>
          </p:nvSpPr>
          <p:spPr bwMode="auto">
            <a:xfrm flipH="1" flipV="1">
              <a:off x="1728" y="3696"/>
              <a:ext cx="768" cy="38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7219" name="Line 35"/>
          <p:cNvSpPr>
            <a:spLocks noChangeShapeType="1"/>
          </p:cNvSpPr>
          <p:nvPr/>
        </p:nvSpPr>
        <p:spPr bwMode="auto">
          <a:xfrm flipH="1">
            <a:off x="4043363" y="1843088"/>
            <a:ext cx="381000" cy="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 name="Rounded Rectangular Callout 4"/>
          <p:cNvSpPr/>
          <p:nvPr/>
        </p:nvSpPr>
        <p:spPr bwMode="auto">
          <a:xfrm>
            <a:off x="755560" y="1148053"/>
            <a:ext cx="1828801" cy="396081"/>
          </a:xfrm>
          <a:prstGeom prst="wedgeRoundRectCallout">
            <a:avLst>
              <a:gd name="adj1" fmla="val 71354"/>
              <a:gd name="adj2" fmla="val 61996"/>
              <a:gd name="adj3" fmla="val 16667"/>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What to measure</a:t>
            </a:r>
          </a:p>
        </p:txBody>
      </p:sp>
      <p:sp>
        <p:nvSpPr>
          <p:cNvPr id="63" name="Rounded Rectangular Callout 62"/>
          <p:cNvSpPr/>
          <p:nvPr/>
        </p:nvSpPr>
        <p:spPr bwMode="auto">
          <a:xfrm>
            <a:off x="152400" y="1843882"/>
            <a:ext cx="1981200" cy="961231"/>
          </a:xfrm>
          <a:prstGeom prst="wedgeRoundRectCallout">
            <a:avLst>
              <a:gd name="adj1" fmla="val 96750"/>
              <a:gd name="adj2" fmla="val 92427"/>
              <a:gd name="adj3" fmla="val 16667"/>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kumimoji="0" lang="en-US" sz="1800" b="0" i="0" u="none" strike="noStrike" cap="none" normalizeH="0" baseline="0" dirty="0" smtClean="0">
                <a:ln>
                  <a:noFill/>
                </a:ln>
                <a:solidFill>
                  <a:schemeClr val="tx1"/>
                </a:solidFill>
                <a:effectLst/>
                <a:latin typeface="Times New Roman" pitchFamily="18" charset="0"/>
              </a:rPr>
              <a:t>How </a:t>
            </a:r>
            <a:r>
              <a:rPr lang="en-US" b="0" dirty="0"/>
              <a:t>to improve, measure, and </a:t>
            </a:r>
            <a:r>
              <a:rPr kumimoji="0" lang="en-US" sz="1800" b="0" i="0" u="none" strike="noStrike" cap="none" normalizeH="0" baseline="0" dirty="0" smtClean="0">
                <a:ln>
                  <a:noFill/>
                </a:ln>
                <a:solidFill>
                  <a:schemeClr val="tx1"/>
                </a:solidFill>
                <a:effectLst/>
                <a:latin typeface="Times New Roman" pitchFamily="18" charset="0"/>
              </a:rPr>
              <a:t>guarantee</a:t>
            </a:r>
          </a:p>
        </p:txBody>
      </p:sp>
      <p:sp>
        <p:nvSpPr>
          <p:cNvPr id="64" name="Rounded Rectangular Callout 63"/>
          <p:cNvSpPr/>
          <p:nvPr/>
        </p:nvSpPr>
        <p:spPr bwMode="auto">
          <a:xfrm>
            <a:off x="170645" y="3670926"/>
            <a:ext cx="2157413" cy="396081"/>
          </a:xfrm>
          <a:prstGeom prst="wedgeRoundRectCallout">
            <a:avLst>
              <a:gd name="adj1" fmla="val 82516"/>
              <a:gd name="adj2" fmla="val 163957"/>
              <a:gd name="adj3" fmla="val 16667"/>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Sources of problems</a:t>
            </a:r>
          </a:p>
        </p:txBody>
      </p:sp>
      <p:sp>
        <p:nvSpPr>
          <p:cNvPr id="65" name="Rounded Rectangular Callout 64"/>
          <p:cNvSpPr/>
          <p:nvPr/>
        </p:nvSpPr>
        <p:spPr bwMode="auto">
          <a:xfrm>
            <a:off x="7771409" y="6190713"/>
            <a:ext cx="1296392" cy="566720"/>
          </a:xfrm>
          <a:prstGeom prst="wedgeRoundRectCallout">
            <a:avLst>
              <a:gd name="adj1" fmla="val -39540"/>
              <a:gd name="adj2" fmla="val -86456"/>
              <a:gd name="adj3" fmla="val 16667"/>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ts val="18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Times New Roman" pitchFamily="18" charset="0"/>
              </a:rPr>
              <a:t>Designer </a:t>
            </a:r>
            <a:r>
              <a:rPr kumimoji="0" lang="en-US" b="0" i="0" u="none" strike="noStrike" cap="none" normalizeH="0" dirty="0" smtClean="0">
                <a:ln>
                  <a:noFill/>
                </a:ln>
                <a:solidFill>
                  <a:schemeClr val="tx1"/>
                </a:solidFill>
                <a:effectLst/>
                <a:latin typeface="Times New Roman" pitchFamily="18" charset="0"/>
              </a:rPr>
              <a:t>perspective</a:t>
            </a:r>
            <a:endParaRPr kumimoji="0" lang="en-US" b="0" i="0" u="none" strike="noStrike" cap="none" normalizeH="0" baseline="0" dirty="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wipe(up)">
                                      <p:cBhvr>
                                        <p:cTn id="7" dur="500"/>
                                        <p:tgtEl>
                                          <p:spTgt spid="65"/>
                                        </p:tgtEl>
                                      </p:cBhvr>
                                    </p:animEffect>
                                  </p:childTnLst>
                                </p:cTn>
                              </p:par>
                            </p:childTnLst>
                          </p:cTn>
                        </p:par>
                        <p:par>
                          <p:cTn id="8" fill="hold">
                            <p:stCondLst>
                              <p:cond delay="500"/>
                            </p:stCondLst>
                            <p:childTnLst>
                              <p:par>
                                <p:cTn id="9" presetID="22" presetClass="entr" presetSubtype="2" fill="hold" grpId="0" nodeType="afterEffect">
                                  <p:stCondLst>
                                    <p:cond delay="500"/>
                                  </p:stCondLst>
                                  <p:childTnLst>
                                    <p:set>
                                      <p:cBhvr>
                                        <p:cTn id="10" dur="1" fill="hold">
                                          <p:stCondLst>
                                            <p:cond delay="0"/>
                                          </p:stCondLst>
                                        </p:cTn>
                                        <p:tgtEl>
                                          <p:spTgt spid="5"/>
                                        </p:tgtEl>
                                        <p:attrNameLst>
                                          <p:attrName>style.visibility</p:attrName>
                                        </p:attrNameLst>
                                      </p:cBhvr>
                                      <p:to>
                                        <p:strVal val="visible"/>
                                      </p:to>
                                    </p:set>
                                    <p:animEffect transition="in" filter="wipe(right)">
                                      <p:cBhvr>
                                        <p:cTn id="11" dur="2000"/>
                                        <p:tgtEl>
                                          <p:spTgt spid="5"/>
                                        </p:tgtEl>
                                      </p:cBhvr>
                                    </p:animEffect>
                                  </p:childTnLst>
                                </p:cTn>
                              </p:par>
                            </p:childTnLst>
                          </p:cTn>
                        </p:par>
                        <p:par>
                          <p:cTn id="12" fill="hold">
                            <p:stCondLst>
                              <p:cond delay="3000"/>
                            </p:stCondLst>
                            <p:childTnLst>
                              <p:par>
                                <p:cTn id="13" presetID="22" presetClass="entr" presetSubtype="2" fill="hold" grpId="0" nodeType="afterEffect">
                                  <p:stCondLst>
                                    <p:cond delay="0"/>
                                  </p:stCondLst>
                                  <p:childTnLst>
                                    <p:set>
                                      <p:cBhvr>
                                        <p:cTn id="14" dur="1" fill="hold">
                                          <p:stCondLst>
                                            <p:cond delay="0"/>
                                          </p:stCondLst>
                                        </p:cTn>
                                        <p:tgtEl>
                                          <p:spTgt spid="63"/>
                                        </p:tgtEl>
                                        <p:attrNameLst>
                                          <p:attrName>style.visibility</p:attrName>
                                        </p:attrNameLst>
                                      </p:cBhvr>
                                      <p:to>
                                        <p:strVal val="visible"/>
                                      </p:to>
                                    </p:set>
                                    <p:animEffect transition="in" filter="wipe(right)">
                                      <p:cBhvr>
                                        <p:cTn id="15" dur="2000"/>
                                        <p:tgtEl>
                                          <p:spTgt spid="63"/>
                                        </p:tgtEl>
                                      </p:cBhvr>
                                    </p:animEffect>
                                  </p:childTnLst>
                                </p:cTn>
                              </p:par>
                            </p:childTnLst>
                          </p:cTn>
                        </p:par>
                        <p:par>
                          <p:cTn id="16" fill="hold">
                            <p:stCondLst>
                              <p:cond delay="5000"/>
                            </p:stCondLst>
                            <p:childTnLst>
                              <p:par>
                                <p:cTn id="17" presetID="22" presetClass="entr" presetSubtype="2" fill="hold" grpId="0" nodeType="afterEffect">
                                  <p:stCondLst>
                                    <p:cond delay="0"/>
                                  </p:stCondLst>
                                  <p:childTnLst>
                                    <p:set>
                                      <p:cBhvr>
                                        <p:cTn id="18" dur="1" fill="hold">
                                          <p:stCondLst>
                                            <p:cond delay="0"/>
                                          </p:stCondLst>
                                        </p:cTn>
                                        <p:tgtEl>
                                          <p:spTgt spid="64"/>
                                        </p:tgtEl>
                                        <p:attrNameLst>
                                          <p:attrName>style.visibility</p:attrName>
                                        </p:attrNameLst>
                                      </p:cBhvr>
                                      <p:to>
                                        <p:strVal val="visible"/>
                                      </p:to>
                                    </p:set>
                                    <p:animEffect transition="in" filter="wipe(right)">
                                      <p:cBhvr>
                                        <p:cTn id="19" dur="2000"/>
                                        <p:tgtEl>
                                          <p:spTgt spid="6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wipe(up)">
                                      <p:cBhvr>
                                        <p:cTn id="24" dur="500"/>
                                        <p:tgtEl>
                                          <p:spTgt spid="2"/>
                                        </p:tgtEl>
                                      </p:cBhvr>
                                    </p:animEffect>
                                  </p:childTnLst>
                                </p:cTn>
                              </p:par>
                              <p:par>
                                <p:cTn id="25" presetID="10" presetClass="exit" presetSubtype="0" fill="hold" grpId="1" nodeType="withEffect">
                                  <p:stCondLst>
                                    <p:cond delay="0"/>
                                  </p:stCondLst>
                                  <p:childTnLst>
                                    <p:animEffect transition="out" filter="fade">
                                      <p:cBhvr>
                                        <p:cTn id="26" dur="500"/>
                                        <p:tgtEl>
                                          <p:spTgt spid="5"/>
                                        </p:tgtEl>
                                      </p:cBhvr>
                                    </p:animEffect>
                                    <p:set>
                                      <p:cBhvr>
                                        <p:cTn id="27" dur="1" fill="hold">
                                          <p:stCondLst>
                                            <p:cond delay="499"/>
                                          </p:stCondLst>
                                        </p:cTn>
                                        <p:tgtEl>
                                          <p:spTgt spid="5"/>
                                        </p:tgtEl>
                                        <p:attrNameLst>
                                          <p:attrName>style.visibility</p:attrName>
                                        </p:attrNameLst>
                                      </p:cBhvr>
                                      <p:to>
                                        <p:strVal val="hidden"/>
                                      </p:to>
                                    </p:set>
                                  </p:childTnLst>
                                </p:cTn>
                              </p:par>
                              <p:par>
                                <p:cTn id="28" presetID="10" presetClass="exit" presetSubtype="0" fill="hold" grpId="1" nodeType="withEffect">
                                  <p:stCondLst>
                                    <p:cond delay="0"/>
                                  </p:stCondLst>
                                  <p:childTnLst>
                                    <p:animEffect transition="out" filter="fade">
                                      <p:cBhvr>
                                        <p:cTn id="29" dur="500"/>
                                        <p:tgtEl>
                                          <p:spTgt spid="63"/>
                                        </p:tgtEl>
                                      </p:cBhvr>
                                    </p:animEffect>
                                    <p:set>
                                      <p:cBhvr>
                                        <p:cTn id="30" dur="1" fill="hold">
                                          <p:stCondLst>
                                            <p:cond delay="499"/>
                                          </p:stCondLst>
                                        </p:cTn>
                                        <p:tgtEl>
                                          <p:spTgt spid="63"/>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64"/>
                                        </p:tgtEl>
                                      </p:cBhvr>
                                    </p:animEffect>
                                    <p:set>
                                      <p:cBhvr>
                                        <p:cTn id="33" dur="1" fill="hold">
                                          <p:stCondLst>
                                            <p:cond delay="499"/>
                                          </p:stCondLst>
                                        </p:cTn>
                                        <p:tgtEl>
                                          <p:spTgt spid="64"/>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3"/>
                                        </p:tgtEl>
                                        <p:attrNameLst>
                                          <p:attrName>style.visibility</p:attrName>
                                        </p:attrNameLst>
                                      </p:cBhvr>
                                      <p:to>
                                        <p:strVal val="visible"/>
                                      </p:to>
                                    </p:set>
                                    <p:anim calcmode="lin" valueType="num">
                                      <p:cBhvr additive="base">
                                        <p:cTn id="38" dur="500" fill="hold"/>
                                        <p:tgtEl>
                                          <p:spTgt spid="3"/>
                                        </p:tgtEl>
                                        <p:attrNameLst>
                                          <p:attrName>ppt_x</p:attrName>
                                        </p:attrNameLst>
                                      </p:cBhvr>
                                      <p:tavLst>
                                        <p:tav tm="0">
                                          <p:val>
                                            <p:strVal val="#ppt_x"/>
                                          </p:val>
                                        </p:tav>
                                        <p:tav tm="100000">
                                          <p:val>
                                            <p:strVal val="#ppt_x"/>
                                          </p:val>
                                        </p:tav>
                                      </p:tavLst>
                                    </p:anim>
                                    <p:anim calcmode="lin" valueType="num">
                                      <p:cBhvr additive="base">
                                        <p:cTn id="39"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4" fill="hold" nodeType="clickEffect">
                                  <p:stCondLst>
                                    <p:cond delay="0"/>
                                  </p:stCondLst>
                                  <p:childTnLst>
                                    <p:set>
                                      <p:cBhvr>
                                        <p:cTn id="43" dur="1" fill="hold">
                                          <p:stCondLst>
                                            <p:cond delay="0"/>
                                          </p:stCondLst>
                                        </p:cTn>
                                        <p:tgtEl>
                                          <p:spTgt spid="4"/>
                                        </p:tgtEl>
                                        <p:attrNameLst>
                                          <p:attrName>style.visibility</p:attrName>
                                        </p:attrNameLst>
                                      </p:cBhvr>
                                      <p:to>
                                        <p:strVal val="visible"/>
                                      </p:to>
                                    </p:set>
                                    <p:animEffect transition="in" filter="wipe(down)">
                                      <p:cBhvr>
                                        <p:cTn id="4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3" grpId="0" animBg="1"/>
      <p:bldP spid="63" grpId="1" animBg="1"/>
      <p:bldP spid="64" grpId="0" animBg="1"/>
      <p:bldP spid="64" grpId="1" animBg="1"/>
      <p:bldP spid="6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2D08C0DD-2EC4-4845-AC99-2450C2C5A01D}" type="slidenum">
              <a:rPr lang="en-US" b="0" smtClean="0">
                <a:solidFill>
                  <a:schemeClr val="tx2"/>
                </a:solidFill>
              </a:rPr>
              <a:pPr/>
              <a:t>7</a:t>
            </a:fld>
            <a:endParaRPr lang="en-US" b="0" smtClean="0">
              <a:solidFill>
                <a:schemeClr val="tx2"/>
              </a:solidFill>
            </a:endParaRPr>
          </a:p>
        </p:txBody>
      </p:sp>
      <p:sp>
        <p:nvSpPr>
          <p:cNvPr id="8195" name="Rectangle 2"/>
          <p:cNvSpPr>
            <a:spLocks noChangeArrowheads="1"/>
          </p:cNvSpPr>
          <p:nvPr/>
        </p:nvSpPr>
        <p:spPr bwMode="auto">
          <a:xfrm>
            <a:off x="523875" y="117475"/>
            <a:ext cx="8620125"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744" tIns="48372" rIns="96744" bIns="48372" anchor="ctr"/>
          <a:lstStyle/>
          <a:p>
            <a:pPr marL="363538" indent="-363538" algn="ctr" defTabSz="966788">
              <a:lnSpc>
                <a:spcPct val="85000"/>
              </a:lnSpc>
              <a:spcBef>
                <a:spcPct val="20000"/>
              </a:spcBef>
            </a:pPr>
            <a:r>
              <a:rPr lang="en-US" sz="2400" dirty="0" smtClean="0">
                <a:solidFill>
                  <a:srgbClr val="C00000"/>
                </a:solidFill>
              </a:rPr>
              <a:t>Measurable</a:t>
            </a:r>
            <a:r>
              <a:rPr lang="en-US" sz="2400" dirty="0" smtClean="0">
                <a:solidFill>
                  <a:schemeClr val="tx2"/>
                </a:solidFill>
              </a:rPr>
              <a:t> Failure </a:t>
            </a:r>
            <a:r>
              <a:rPr lang="en-US" sz="2400" dirty="0">
                <a:solidFill>
                  <a:schemeClr val="tx2"/>
                </a:solidFill>
              </a:rPr>
              <a:t>Probability </a:t>
            </a:r>
            <a:r>
              <a:rPr lang="en-US" sz="2400" dirty="0">
                <a:solidFill>
                  <a:schemeClr val="tx2"/>
                </a:solidFill>
                <a:cs typeface="Times New Roman" pitchFamily="18" charset="0"/>
              </a:rPr>
              <a:t>and Reliability Function</a:t>
            </a:r>
          </a:p>
        </p:txBody>
      </p:sp>
      <p:sp>
        <p:nvSpPr>
          <p:cNvPr id="8196" name="Text Box 3"/>
          <p:cNvSpPr txBox="1">
            <a:spLocks noChangeArrowheads="1"/>
          </p:cNvSpPr>
          <p:nvPr/>
        </p:nvSpPr>
        <p:spPr bwMode="auto">
          <a:xfrm>
            <a:off x="523875" y="990600"/>
            <a:ext cx="8467725" cy="585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63550" indent="-463550">
              <a:tabLst>
                <a:tab pos="457200" algn="l"/>
              </a:tabLst>
              <a:defRPr b="1">
                <a:solidFill>
                  <a:schemeClr val="tx1"/>
                </a:solidFill>
                <a:latin typeface="Times New Roman" pitchFamily="18" charset="0"/>
              </a:defRPr>
            </a:lvl1pPr>
            <a:lvl2pPr marL="742950" indent="-285750">
              <a:tabLst>
                <a:tab pos="457200" algn="l"/>
              </a:tabLst>
              <a:defRPr b="1">
                <a:solidFill>
                  <a:schemeClr val="tx1"/>
                </a:solidFill>
                <a:latin typeface="Times New Roman" pitchFamily="18" charset="0"/>
              </a:defRPr>
            </a:lvl2pPr>
            <a:lvl3pPr marL="1143000" indent="-228600">
              <a:tabLst>
                <a:tab pos="457200" algn="l"/>
              </a:tabLst>
              <a:defRPr b="1">
                <a:solidFill>
                  <a:schemeClr val="tx1"/>
                </a:solidFill>
                <a:latin typeface="Times New Roman" pitchFamily="18" charset="0"/>
              </a:defRPr>
            </a:lvl3pPr>
            <a:lvl4pPr marL="1600200" indent="-228600">
              <a:tabLst>
                <a:tab pos="457200" algn="l"/>
              </a:tabLst>
              <a:defRPr b="1">
                <a:solidFill>
                  <a:schemeClr val="tx1"/>
                </a:solidFill>
                <a:latin typeface="Times New Roman" pitchFamily="18" charset="0"/>
              </a:defRPr>
            </a:lvl4pPr>
            <a:lvl5pPr marL="2057400" indent="-228600">
              <a:tabLst>
                <a:tab pos="457200" algn="l"/>
              </a:tabLst>
              <a:defRPr b="1">
                <a:solidFill>
                  <a:schemeClr val="tx1"/>
                </a:solidFill>
                <a:latin typeface="Times New Roman" pitchFamily="18" charset="0"/>
              </a:defRPr>
            </a:lvl5pPr>
            <a:lvl6pPr marL="2514600" indent="-228600" eaLnBrk="0" fontAlgn="base" hangingPunct="0">
              <a:spcBef>
                <a:spcPct val="0"/>
              </a:spcBef>
              <a:spcAft>
                <a:spcPct val="0"/>
              </a:spcAft>
              <a:tabLst>
                <a:tab pos="457200" algn="l"/>
              </a:tabLst>
              <a:defRPr b="1">
                <a:solidFill>
                  <a:schemeClr val="tx1"/>
                </a:solidFill>
                <a:latin typeface="Times New Roman" pitchFamily="18" charset="0"/>
              </a:defRPr>
            </a:lvl6pPr>
            <a:lvl7pPr marL="2971800" indent="-228600" eaLnBrk="0" fontAlgn="base" hangingPunct="0">
              <a:spcBef>
                <a:spcPct val="0"/>
              </a:spcBef>
              <a:spcAft>
                <a:spcPct val="0"/>
              </a:spcAft>
              <a:tabLst>
                <a:tab pos="457200" algn="l"/>
              </a:tabLst>
              <a:defRPr b="1">
                <a:solidFill>
                  <a:schemeClr val="tx1"/>
                </a:solidFill>
                <a:latin typeface="Times New Roman" pitchFamily="18" charset="0"/>
              </a:defRPr>
            </a:lvl7pPr>
            <a:lvl8pPr marL="3429000" indent="-228600" eaLnBrk="0" fontAlgn="base" hangingPunct="0">
              <a:spcBef>
                <a:spcPct val="0"/>
              </a:spcBef>
              <a:spcAft>
                <a:spcPct val="0"/>
              </a:spcAft>
              <a:tabLst>
                <a:tab pos="457200" algn="l"/>
              </a:tabLst>
              <a:defRPr b="1">
                <a:solidFill>
                  <a:schemeClr val="tx1"/>
                </a:solidFill>
                <a:latin typeface="Times New Roman" pitchFamily="18" charset="0"/>
              </a:defRPr>
            </a:lvl8pPr>
            <a:lvl9pPr marL="3886200" indent="-228600" eaLnBrk="0" fontAlgn="base" hangingPunct="0">
              <a:spcBef>
                <a:spcPct val="0"/>
              </a:spcBef>
              <a:spcAft>
                <a:spcPct val="0"/>
              </a:spcAft>
              <a:tabLst>
                <a:tab pos="457200" algn="l"/>
              </a:tabLst>
              <a:defRPr b="1">
                <a:solidFill>
                  <a:schemeClr val="tx1"/>
                </a:solidFill>
                <a:latin typeface="Times New Roman" pitchFamily="18" charset="0"/>
              </a:defRPr>
            </a:lvl9pPr>
          </a:lstStyle>
          <a:p>
            <a:pPr>
              <a:lnSpc>
                <a:spcPct val="130000"/>
              </a:lnSpc>
              <a:buClr>
                <a:schemeClr val="folHlink"/>
              </a:buClr>
              <a:buFont typeface="Wingdings" pitchFamily="2" charset="2"/>
              <a:buChar char="§"/>
            </a:pPr>
            <a:r>
              <a:rPr lang="en-US" sz="2400" b="0"/>
              <a:t>Let </a:t>
            </a:r>
            <a:r>
              <a:rPr lang="en-US" sz="2400" b="0" i="1"/>
              <a:t>T</a:t>
            </a:r>
            <a:r>
              <a:rPr lang="en-US" sz="2400" b="0"/>
              <a:t> be a random variable that represents the time interval from time 0 to the time of the </a:t>
            </a:r>
            <a:r>
              <a:rPr lang="en-US" sz="2400"/>
              <a:t>first failure’s </a:t>
            </a:r>
            <a:r>
              <a:rPr lang="en-US" sz="2400" b="0"/>
              <a:t>occurrence.</a:t>
            </a:r>
          </a:p>
          <a:p>
            <a:pPr>
              <a:lnSpc>
                <a:spcPct val="130000"/>
              </a:lnSpc>
              <a:buClr>
                <a:schemeClr val="folHlink"/>
              </a:buClr>
              <a:buFont typeface="Wingdings" pitchFamily="2" charset="2"/>
              <a:buChar char="§"/>
            </a:pPr>
            <a:r>
              <a:rPr lang="en-US" sz="2400" b="0"/>
              <a:t>The Function:  </a:t>
            </a:r>
            <a:r>
              <a:rPr lang="en-US" sz="2400" b="0" i="1"/>
              <a:t>F(t)</a:t>
            </a:r>
            <a:r>
              <a:rPr lang="en-US" sz="2400" b="0"/>
              <a:t> = Prob[</a:t>
            </a:r>
            <a:r>
              <a:rPr lang="en-US" sz="2400" b="0" i="1"/>
              <a:t>T ≤ t</a:t>
            </a:r>
            <a:r>
              <a:rPr lang="en-US" sz="2400" b="0"/>
              <a:t>]</a:t>
            </a:r>
            <a:br>
              <a:rPr lang="en-US" sz="2400" b="0"/>
            </a:br>
            <a:r>
              <a:rPr lang="en-US" sz="2400" b="0"/>
              <a:t>is called </a:t>
            </a:r>
            <a:r>
              <a:rPr lang="en-US" sz="2400"/>
              <a:t>failure probability</a:t>
            </a:r>
            <a:r>
              <a:rPr lang="en-US" sz="2400" b="0"/>
              <a:t> in the interval [0,</a:t>
            </a:r>
            <a:r>
              <a:rPr lang="en-US" sz="2400" b="0" i="1"/>
              <a:t> t</a:t>
            </a:r>
            <a:r>
              <a:rPr lang="en-US" sz="2400" b="0"/>
              <a:t>].</a:t>
            </a:r>
            <a:endParaRPr lang="en-US" sz="2400"/>
          </a:p>
          <a:p>
            <a:pPr>
              <a:lnSpc>
                <a:spcPct val="130000"/>
              </a:lnSpc>
              <a:buClr>
                <a:schemeClr val="folHlink"/>
              </a:buClr>
              <a:buFont typeface="Wingdings" pitchFamily="2" charset="2"/>
              <a:buChar char="§"/>
            </a:pPr>
            <a:r>
              <a:rPr lang="en-US" sz="2400"/>
              <a:t>Reliability</a:t>
            </a:r>
            <a:r>
              <a:rPr lang="en-US" sz="2400" b="0"/>
              <a:t> ensures continuity of service in [0, t].</a:t>
            </a:r>
          </a:p>
          <a:p>
            <a:pPr>
              <a:lnSpc>
                <a:spcPct val="130000"/>
              </a:lnSpc>
              <a:buClr>
                <a:schemeClr val="folHlink"/>
              </a:buClr>
              <a:buFont typeface="Wingdings" pitchFamily="2" charset="2"/>
              <a:buNone/>
            </a:pPr>
            <a:r>
              <a:rPr lang="en-US" sz="2400" b="0"/>
              <a:t>	</a:t>
            </a:r>
            <a:r>
              <a:rPr lang="en-US" sz="2400" b="0" i="1"/>
              <a:t>R(t)</a:t>
            </a:r>
            <a:r>
              <a:rPr lang="en-US" sz="2400" b="0"/>
              <a:t> function of a system is the probability that the system has survived in the time interval [0, </a:t>
            </a:r>
            <a:r>
              <a:rPr lang="en-US" sz="2400" b="0" i="1"/>
              <a:t>t</a:t>
            </a:r>
            <a:r>
              <a:rPr lang="en-US" sz="2400" b="0"/>
              <a:t>], given that it is operational at time 0.</a:t>
            </a:r>
          </a:p>
          <a:p>
            <a:pPr>
              <a:lnSpc>
                <a:spcPct val="130000"/>
              </a:lnSpc>
              <a:buClr>
                <a:schemeClr val="folHlink"/>
              </a:buClr>
              <a:buFont typeface="Wingdings" pitchFamily="2" charset="2"/>
              <a:buNone/>
            </a:pPr>
            <a:r>
              <a:rPr lang="en-US" sz="2400" b="0"/>
              <a:t>	</a:t>
            </a:r>
            <a:r>
              <a:rPr lang="en-US" sz="2400" b="0" i="1"/>
              <a:t>R(t)</a:t>
            </a:r>
            <a:r>
              <a:rPr lang="en-US" sz="2400" b="0"/>
              <a:t> = 1 – </a:t>
            </a:r>
            <a:r>
              <a:rPr lang="en-US" sz="2400" b="0" i="1"/>
              <a:t>F(t)</a:t>
            </a:r>
            <a:r>
              <a:rPr lang="en-US" sz="2400" b="0"/>
              <a:t> = 1 – Prob[</a:t>
            </a:r>
            <a:r>
              <a:rPr lang="en-US" sz="2400" b="0" i="1"/>
              <a:t>T ≤ t</a:t>
            </a:r>
            <a:r>
              <a:rPr lang="en-US" sz="2400" b="0"/>
              <a:t>] = Prob[</a:t>
            </a:r>
            <a:r>
              <a:rPr lang="en-US" sz="2400" b="0" i="1"/>
              <a:t>T &gt; t</a:t>
            </a:r>
            <a:r>
              <a:rPr lang="en-US" sz="2400" b="0"/>
              <a:t>]</a:t>
            </a:r>
          </a:p>
          <a:p>
            <a:pPr>
              <a:lnSpc>
                <a:spcPct val="130000"/>
              </a:lnSpc>
              <a:buClr>
                <a:schemeClr val="folHlink"/>
              </a:buClr>
              <a:buFont typeface="Wingdings" pitchFamily="2" charset="2"/>
              <a:buChar char="§"/>
            </a:pPr>
            <a:r>
              <a:rPr lang="en-US" sz="2400"/>
              <a:t>Availability</a:t>
            </a:r>
            <a:r>
              <a:rPr lang="en-US" sz="2400" b="0"/>
              <a:t> ensures the readiness of service at time point t.</a:t>
            </a:r>
          </a:p>
          <a:p>
            <a:pPr>
              <a:lnSpc>
                <a:spcPct val="130000"/>
              </a:lnSpc>
              <a:buClr>
                <a:schemeClr val="folHlink"/>
              </a:buClr>
              <a:buFont typeface="Wingdings" pitchFamily="2" charset="2"/>
              <a:buNone/>
            </a:pPr>
            <a:r>
              <a:rPr lang="en-US" sz="2400" b="0" i="1"/>
              <a:t>	A(t)</a:t>
            </a:r>
            <a:r>
              <a:rPr lang="en-US" sz="2400" b="0"/>
              <a:t> function of a system is the probability that the system is working at time 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71513" y="76200"/>
            <a:ext cx="8320087" cy="563563"/>
          </a:xfrm>
        </p:spPr>
        <p:txBody>
          <a:bodyPr/>
          <a:lstStyle/>
          <a:p>
            <a:pPr algn="ctr"/>
            <a:r>
              <a:rPr lang="en-US" sz="2400" dirty="0">
                <a:solidFill>
                  <a:srgbClr val="C00000"/>
                </a:solidFill>
              </a:rPr>
              <a:t>Measurable</a:t>
            </a:r>
            <a:r>
              <a:rPr lang="en-US" sz="2400" dirty="0"/>
              <a:t> </a:t>
            </a:r>
            <a:r>
              <a:rPr lang="en-US" sz="2400" dirty="0" smtClean="0"/>
              <a:t>R(t), A(t) and MTTF (Mean Time To Failure)</a:t>
            </a:r>
          </a:p>
        </p:txBody>
      </p:sp>
      <p:sp>
        <p:nvSpPr>
          <p:cNvPr id="9219" name="Text Box 6"/>
          <p:cNvSpPr txBox="1">
            <a:spLocks noChangeArrowheads="1"/>
          </p:cNvSpPr>
          <p:nvPr/>
        </p:nvSpPr>
        <p:spPr bwMode="auto">
          <a:xfrm>
            <a:off x="86714" y="914400"/>
            <a:ext cx="8676286"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343150" indent="-234315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0000"/>
              </a:lnSpc>
            </a:pPr>
            <a:r>
              <a:rPr lang="en-US" b="0" dirty="0" smtClean="0"/>
              <a:t>For a failure rate </a:t>
            </a:r>
            <a:r>
              <a:rPr lang="en-US" b="0" dirty="0">
                <a:latin typeface="Symbol" pitchFamily="18" charset="2"/>
              </a:rPr>
              <a:t>l</a:t>
            </a:r>
            <a:r>
              <a:rPr lang="en-US" b="0" dirty="0"/>
              <a:t> = 10</a:t>
            </a:r>
            <a:r>
              <a:rPr lang="en-US" b="0" baseline="30000" dirty="0"/>
              <a:t>-4</a:t>
            </a:r>
            <a:r>
              <a:rPr lang="en-US" b="0" dirty="0"/>
              <a:t>/hour, </a:t>
            </a:r>
            <a:r>
              <a:rPr lang="en-US" b="0" dirty="0" smtClean="0"/>
              <a:t>  </a:t>
            </a:r>
            <a:r>
              <a:rPr lang="en-US" b="0" i="1" dirty="0" smtClean="0"/>
              <a:t>R</a:t>
            </a:r>
            <a:r>
              <a:rPr lang="en-US" b="0" dirty="0" smtClean="0"/>
              <a:t>(</a:t>
            </a:r>
            <a:r>
              <a:rPr lang="en-US" b="0" i="1" dirty="0" smtClean="0"/>
              <a:t>t</a:t>
            </a:r>
            <a:r>
              <a:rPr lang="en-US" b="0" dirty="0"/>
              <a:t>) = e</a:t>
            </a:r>
            <a:r>
              <a:rPr lang="en-US" b="0" baseline="30000" dirty="0"/>
              <a:t>-</a:t>
            </a:r>
            <a:r>
              <a:rPr lang="en-US" b="0" baseline="30000" dirty="0" err="1">
                <a:latin typeface="Symbol" pitchFamily="18" charset="2"/>
              </a:rPr>
              <a:t>l</a:t>
            </a:r>
            <a:r>
              <a:rPr lang="en-US" b="0" i="1" baseline="30000" dirty="0" err="1"/>
              <a:t>t</a:t>
            </a:r>
            <a:r>
              <a:rPr lang="en-US" b="0" i="1" baseline="30000" dirty="0"/>
              <a:t> </a:t>
            </a:r>
            <a:r>
              <a:rPr lang="en-US" b="0" dirty="0"/>
              <a:t>, </a:t>
            </a:r>
            <a:r>
              <a:rPr lang="en-US" b="0" dirty="0" smtClean="0"/>
              <a:t> MTTF </a:t>
            </a:r>
            <a:r>
              <a:rPr lang="en-US" b="0" dirty="0"/>
              <a:t>= 1/</a:t>
            </a:r>
            <a:r>
              <a:rPr lang="en-US" b="0" dirty="0">
                <a:latin typeface="Symbol" pitchFamily="18" charset="2"/>
              </a:rPr>
              <a:t>l</a:t>
            </a:r>
            <a:r>
              <a:rPr lang="en-US" b="0" dirty="0"/>
              <a:t> = 10</a:t>
            </a:r>
            <a:r>
              <a:rPr lang="en-US" b="0" baseline="30000" dirty="0"/>
              <a:t>4</a:t>
            </a:r>
            <a:r>
              <a:rPr lang="en-US" b="0" dirty="0"/>
              <a:t> hours</a:t>
            </a:r>
          </a:p>
        </p:txBody>
      </p:sp>
      <p:sp>
        <p:nvSpPr>
          <p:cNvPr id="9220" name="AutoShape 17"/>
          <p:cNvSpPr>
            <a:spLocks noChangeAspect="1" noChangeArrowheads="1" noTextEdit="1"/>
          </p:cNvSpPr>
          <p:nvPr/>
        </p:nvSpPr>
        <p:spPr bwMode="auto">
          <a:xfrm>
            <a:off x="457200" y="2314575"/>
            <a:ext cx="7634288" cy="461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222" name="Rectangle 20"/>
          <p:cNvSpPr>
            <a:spLocks noChangeArrowheads="1"/>
          </p:cNvSpPr>
          <p:nvPr/>
        </p:nvSpPr>
        <p:spPr bwMode="auto">
          <a:xfrm>
            <a:off x="1309688" y="3167063"/>
            <a:ext cx="6596062" cy="265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223" name="Line 21"/>
          <p:cNvSpPr>
            <a:spLocks noChangeShapeType="1"/>
          </p:cNvSpPr>
          <p:nvPr/>
        </p:nvSpPr>
        <p:spPr bwMode="auto">
          <a:xfrm>
            <a:off x="1309688" y="5562600"/>
            <a:ext cx="6596062"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4" name="Line 22"/>
          <p:cNvSpPr>
            <a:spLocks noChangeShapeType="1"/>
          </p:cNvSpPr>
          <p:nvPr/>
        </p:nvSpPr>
        <p:spPr bwMode="auto">
          <a:xfrm>
            <a:off x="1309688" y="5291138"/>
            <a:ext cx="6596062"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5" name="Line 23"/>
          <p:cNvSpPr>
            <a:spLocks noChangeShapeType="1"/>
          </p:cNvSpPr>
          <p:nvPr/>
        </p:nvSpPr>
        <p:spPr bwMode="auto">
          <a:xfrm>
            <a:off x="1309688" y="5032375"/>
            <a:ext cx="6596062"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6" name="Line 24"/>
          <p:cNvSpPr>
            <a:spLocks noChangeShapeType="1"/>
          </p:cNvSpPr>
          <p:nvPr/>
        </p:nvSpPr>
        <p:spPr bwMode="auto">
          <a:xfrm>
            <a:off x="1309688" y="4760913"/>
            <a:ext cx="6596062"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7" name="Line 25"/>
          <p:cNvSpPr>
            <a:spLocks noChangeShapeType="1"/>
          </p:cNvSpPr>
          <p:nvPr/>
        </p:nvSpPr>
        <p:spPr bwMode="auto">
          <a:xfrm>
            <a:off x="1309688" y="4500563"/>
            <a:ext cx="6596062"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8" name="Line 26"/>
          <p:cNvSpPr>
            <a:spLocks noChangeShapeType="1"/>
          </p:cNvSpPr>
          <p:nvPr/>
        </p:nvSpPr>
        <p:spPr bwMode="auto">
          <a:xfrm>
            <a:off x="1309688" y="4229100"/>
            <a:ext cx="6596062"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9" name="Line 27"/>
          <p:cNvSpPr>
            <a:spLocks noChangeShapeType="1"/>
          </p:cNvSpPr>
          <p:nvPr/>
        </p:nvSpPr>
        <p:spPr bwMode="auto">
          <a:xfrm>
            <a:off x="1309688" y="3970338"/>
            <a:ext cx="6596062"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30" name="Line 28"/>
          <p:cNvSpPr>
            <a:spLocks noChangeShapeType="1"/>
          </p:cNvSpPr>
          <p:nvPr/>
        </p:nvSpPr>
        <p:spPr bwMode="auto">
          <a:xfrm>
            <a:off x="1309688" y="3697288"/>
            <a:ext cx="6596062"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31" name="Line 29"/>
          <p:cNvSpPr>
            <a:spLocks noChangeShapeType="1"/>
          </p:cNvSpPr>
          <p:nvPr/>
        </p:nvSpPr>
        <p:spPr bwMode="auto">
          <a:xfrm>
            <a:off x="1309688" y="3438525"/>
            <a:ext cx="6596062"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32" name="Line 30"/>
          <p:cNvSpPr>
            <a:spLocks noChangeShapeType="1"/>
          </p:cNvSpPr>
          <p:nvPr/>
        </p:nvSpPr>
        <p:spPr bwMode="auto">
          <a:xfrm>
            <a:off x="1309688" y="3167063"/>
            <a:ext cx="6596062"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33" name="Rectangle 31"/>
          <p:cNvSpPr>
            <a:spLocks noChangeArrowheads="1"/>
          </p:cNvSpPr>
          <p:nvPr/>
        </p:nvSpPr>
        <p:spPr bwMode="auto">
          <a:xfrm>
            <a:off x="1309688" y="3167063"/>
            <a:ext cx="6596062" cy="2655887"/>
          </a:xfrm>
          <a:prstGeom prst="rect">
            <a:avLst/>
          </a:prstGeom>
          <a:noFill/>
          <a:ln w="12700">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234" name="Line 32"/>
          <p:cNvSpPr>
            <a:spLocks noChangeShapeType="1"/>
          </p:cNvSpPr>
          <p:nvPr/>
        </p:nvSpPr>
        <p:spPr bwMode="auto">
          <a:xfrm>
            <a:off x="1309688" y="3167063"/>
            <a:ext cx="1587" cy="26558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35" name="Line 33"/>
          <p:cNvSpPr>
            <a:spLocks noChangeShapeType="1"/>
          </p:cNvSpPr>
          <p:nvPr/>
        </p:nvSpPr>
        <p:spPr bwMode="auto">
          <a:xfrm>
            <a:off x="1260475" y="5822950"/>
            <a:ext cx="49213"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36" name="Line 34"/>
          <p:cNvSpPr>
            <a:spLocks noChangeShapeType="1"/>
          </p:cNvSpPr>
          <p:nvPr/>
        </p:nvSpPr>
        <p:spPr bwMode="auto">
          <a:xfrm>
            <a:off x="1260475" y="5562600"/>
            <a:ext cx="49213"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37" name="Line 36"/>
          <p:cNvSpPr>
            <a:spLocks noChangeShapeType="1"/>
          </p:cNvSpPr>
          <p:nvPr/>
        </p:nvSpPr>
        <p:spPr bwMode="auto">
          <a:xfrm>
            <a:off x="1260475" y="5032375"/>
            <a:ext cx="49213"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38" name="Line 37"/>
          <p:cNvSpPr>
            <a:spLocks noChangeShapeType="1"/>
          </p:cNvSpPr>
          <p:nvPr/>
        </p:nvSpPr>
        <p:spPr bwMode="auto">
          <a:xfrm>
            <a:off x="1219200" y="4759325"/>
            <a:ext cx="76200" cy="317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39" name="Line 38"/>
          <p:cNvSpPr>
            <a:spLocks noChangeShapeType="1"/>
          </p:cNvSpPr>
          <p:nvPr/>
        </p:nvSpPr>
        <p:spPr bwMode="auto">
          <a:xfrm>
            <a:off x="1260475" y="4500563"/>
            <a:ext cx="49213"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40" name="Line 39"/>
          <p:cNvSpPr>
            <a:spLocks noChangeShapeType="1"/>
          </p:cNvSpPr>
          <p:nvPr/>
        </p:nvSpPr>
        <p:spPr bwMode="auto">
          <a:xfrm>
            <a:off x="1260475" y="4229100"/>
            <a:ext cx="49213"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41" name="Line 40"/>
          <p:cNvSpPr>
            <a:spLocks noChangeShapeType="1"/>
          </p:cNvSpPr>
          <p:nvPr/>
        </p:nvSpPr>
        <p:spPr bwMode="auto">
          <a:xfrm>
            <a:off x="1260475" y="3970338"/>
            <a:ext cx="49213"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42" name="Line 41"/>
          <p:cNvSpPr>
            <a:spLocks noChangeShapeType="1"/>
          </p:cNvSpPr>
          <p:nvPr/>
        </p:nvSpPr>
        <p:spPr bwMode="auto">
          <a:xfrm>
            <a:off x="1260475" y="3697288"/>
            <a:ext cx="49213"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43" name="Line 42"/>
          <p:cNvSpPr>
            <a:spLocks noChangeShapeType="1"/>
          </p:cNvSpPr>
          <p:nvPr/>
        </p:nvSpPr>
        <p:spPr bwMode="auto">
          <a:xfrm>
            <a:off x="1260475" y="3438525"/>
            <a:ext cx="49213"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44" name="Line 43"/>
          <p:cNvSpPr>
            <a:spLocks noChangeShapeType="1"/>
          </p:cNvSpPr>
          <p:nvPr/>
        </p:nvSpPr>
        <p:spPr bwMode="auto">
          <a:xfrm>
            <a:off x="1260475" y="3167063"/>
            <a:ext cx="49213"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45" name="Line 44"/>
          <p:cNvSpPr>
            <a:spLocks noChangeShapeType="1"/>
          </p:cNvSpPr>
          <p:nvPr/>
        </p:nvSpPr>
        <p:spPr bwMode="auto">
          <a:xfrm>
            <a:off x="1309688" y="5822950"/>
            <a:ext cx="6596062"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46" name="Line 45"/>
          <p:cNvSpPr>
            <a:spLocks noChangeShapeType="1"/>
          </p:cNvSpPr>
          <p:nvPr/>
        </p:nvSpPr>
        <p:spPr bwMode="auto">
          <a:xfrm flipV="1">
            <a:off x="1309688" y="5822950"/>
            <a:ext cx="1587" cy="492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47" name="Line 46"/>
          <p:cNvSpPr>
            <a:spLocks noChangeShapeType="1"/>
          </p:cNvSpPr>
          <p:nvPr/>
        </p:nvSpPr>
        <p:spPr bwMode="auto">
          <a:xfrm flipV="1">
            <a:off x="1470025" y="5822950"/>
            <a:ext cx="1588" cy="492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48" name="Line 47"/>
          <p:cNvSpPr>
            <a:spLocks noChangeShapeType="1"/>
          </p:cNvSpPr>
          <p:nvPr/>
        </p:nvSpPr>
        <p:spPr bwMode="auto">
          <a:xfrm flipV="1">
            <a:off x="1630363" y="5822950"/>
            <a:ext cx="1587" cy="492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49" name="Line 48"/>
          <p:cNvSpPr>
            <a:spLocks noChangeShapeType="1"/>
          </p:cNvSpPr>
          <p:nvPr/>
        </p:nvSpPr>
        <p:spPr bwMode="auto">
          <a:xfrm flipV="1">
            <a:off x="1790700" y="5822950"/>
            <a:ext cx="1588" cy="492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50" name="Line 49"/>
          <p:cNvSpPr>
            <a:spLocks noChangeShapeType="1"/>
          </p:cNvSpPr>
          <p:nvPr/>
        </p:nvSpPr>
        <p:spPr bwMode="auto">
          <a:xfrm flipV="1">
            <a:off x="1952625" y="5822950"/>
            <a:ext cx="1588" cy="492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51" name="Line 50"/>
          <p:cNvSpPr>
            <a:spLocks noChangeShapeType="1"/>
          </p:cNvSpPr>
          <p:nvPr/>
        </p:nvSpPr>
        <p:spPr bwMode="auto">
          <a:xfrm flipV="1">
            <a:off x="2112963" y="5822950"/>
            <a:ext cx="1587" cy="492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52" name="Line 60"/>
          <p:cNvSpPr>
            <a:spLocks noChangeShapeType="1"/>
          </p:cNvSpPr>
          <p:nvPr/>
        </p:nvSpPr>
        <p:spPr bwMode="auto">
          <a:xfrm flipV="1">
            <a:off x="3717925" y="5822950"/>
            <a:ext cx="1588" cy="492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53" name="Line 61"/>
          <p:cNvSpPr>
            <a:spLocks noChangeShapeType="1"/>
          </p:cNvSpPr>
          <p:nvPr/>
        </p:nvSpPr>
        <p:spPr bwMode="auto">
          <a:xfrm flipV="1">
            <a:off x="3879850" y="5822950"/>
            <a:ext cx="1588" cy="492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54" name="Line 62"/>
          <p:cNvSpPr>
            <a:spLocks noChangeShapeType="1"/>
          </p:cNvSpPr>
          <p:nvPr/>
        </p:nvSpPr>
        <p:spPr bwMode="auto">
          <a:xfrm flipV="1">
            <a:off x="4040188" y="5822950"/>
            <a:ext cx="1587" cy="492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55" name="Line 63"/>
          <p:cNvSpPr>
            <a:spLocks noChangeShapeType="1"/>
          </p:cNvSpPr>
          <p:nvPr/>
        </p:nvSpPr>
        <p:spPr bwMode="auto">
          <a:xfrm flipV="1">
            <a:off x="4200525" y="5822950"/>
            <a:ext cx="1588" cy="492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56" name="Line 67"/>
          <p:cNvSpPr>
            <a:spLocks noChangeShapeType="1"/>
          </p:cNvSpPr>
          <p:nvPr/>
        </p:nvSpPr>
        <p:spPr bwMode="auto">
          <a:xfrm flipV="1">
            <a:off x="4854575" y="5822950"/>
            <a:ext cx="1588" cy="492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57" name="Line 68"/>
          <p:cNvSpPr>
            <a:spLocks noChangeShapeType="1"/>
          </p:cNvSpPr>
          <p:nvPr/>
        </p:nvSpPr>
        <p:spPr bwMode="auto">
          <a:xfrm flipV="1">
            <a:off x="5014913" y="5822950"/>
            <a:ext cx="1587" cy="492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58" name="Line 69"/>
          <p:cNvSpPr>
            <a:spLocks noChangeShapeType="1"/>
          </p:cNvSpPr>
          <p:nvPr/>
        </p:nvSpPr>
        <p:spPr bwMode="auto">
          <a:xfrm flipV="1">
            <a:off x="5176838" y="5822950"/>
            <a:ext cx="1587" cy="492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59" name="Line 70"/>
          <p:cNvSpPr>
            <a:spLocks noChangeShapeType="1"/>
          </p:cNvSpPr>
          <p:nvPr/>
        </p:nvSpPr>
        <p:spPr bwMode="auto">
          <a:xfrm flipV="1">
            <a:off x="5337175" y="5822950"/>
            <a:ext cx="1588" cy="492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60" name="Line 71"/>
          <p:cNvSpPr>
            <a:spLocks noChangeShapeType="1"/>
          </p:cNvSpPr>
          <p:nvPr/>
        </p:nvSpPr>
        <p:spPr bwMode="auto">
          <a:xfrm flipV="1">
            <a:off x="5497513" y="5822950"/>
            <a:ext cx="1587" cy="492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61" name="Line 72"/>
          <p:cNvSpPr>
            <a:spLocks noChangeShapeType="1"/>
          </p:cNvSpPr>
          <p:nvPr/>
        </p:nvSpPr>
        <p:spPr bwMode="auto">
          <a:xfrm flipV="1">
            <a:off x="5657850" y="5822950"/>
            <a:ext cx="1588" cy="492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62" name="Line 73"/>
          <p:cNvSpPr>
            <a:spLocks noChangeShapeType="1"/>
          </p:cNvSpPr>
          <p:nvPr/>
        </p:nvSpPr>
        <p:spPr bwMode="auto">
          <a:xfrm flipV="1">
            <a:off x="5818188" y="5822950"/>
            <a:ext cx="1587" cy="492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63" name="Line 74"/>
          <p:cNvSpPr>
            <a:spLocks noChangeShapeType="1"/>
          </p:cNvSpPr>
          <p:nvPr/>
        </p:nvSpPr>
        <p:spPr bwMode="auto">
          <a:xfrm flipV="1">
            <a:off x="5978525" y="5822950"/>
            <a:ext cx="1588" cy="492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64" name="Line 75"/>
          <p:cNvSpPr>
            <a:spLocks noChangeShapeType="1"/>
          </p:cNvSpPr>
          <p:nvPr/>
        </p:nvSpPr>
        <p:spPr bwMode="auto">
          <a:xfrm flipV="1">
            <a:off x="6140450" y="5822950"/>
            <a:ext cx="1588" cy="492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65" name="Line 76"/>
          <p:cNvSpPr>
            <a:spLocks noChangeShapeType="1"/>
          </p:cNvSpPr>
          <p:nvPr/>
        </p:nvSpPr>
        <p:spPr bwMode="auto">
          <a:xfrm flipV="1">
            <a:off x="6300788" y="5822950"/>
            <a:ext cx="1587" cy="492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66" name="Line 77"/>
          <p:cNvSpPr>
            <a:spLocks noChangeShapeType="1"/>
          </p:cNvSpPr>
          <p:nvPr/>
        </p:nvSpPr>
        <p:spPr bwMode="auto">
          <a:xfrm flipV="1">
            <a:off x="6461125" y="5822950"/>
            <a:ext cx="1588" cy="492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67" name="Line 78"/>
          <p:cNvSpPr>
            <a:spLocks noChangeShapeType="1"/>
          </p:cNvSpPr>
          <p:nvPr/>
        </p:nvSpPr>
        <p:spPr bwMode="auto">
          <a:xfrm flipV="1">
            <a:off x="6621463" y="5822950"/>
            <a:ext cx="1587" cy="492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68" name="Line 79"/>
          <p:cNvSpPr>
            <a:spLocks noChangeShapeType="1"/>
          </p:cNvSpPr>
          <p:nvPr/>
        </p:nvSpPr>
        <p:spPr bwMode="auto">
          <a:xfrm flipV="1">
            <a:off x="6781800" y="5822950"/>
            <a:ext cx="1588" cy="492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69" name="Line 80"/>
          <p:cNvSpPr>
            <a:spLocks noChangeShapeType="1"/>
          </p:cNvSpPr>
          <p:nvPr/>
        </p:nvSpPr>
        <p:spPr bwMode="auto">
          <a:xfrm flipV="1">
            <a:off x="6942138" y="5822950"/>
            <a:ext cx="1587" cy="492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70" name="Line 81"/>
          <p:cNvSpPr>
            <a:spLocks noChangeShapeType="1"/>
          </p:cNvSpPr>
          <p:nvPr/>
        </p:nvSpPr>
        <p:spPr bwMode="auto">
          <a:xfrm flipV="1">
            <a:off x="7104063" y="5822950"/>
            <a:ext cx="1587" cy="492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71" name="Line 82"/>
          <p:cNvSpPr>
            <a:spLocks noChangeShapeType="1"/>
          </p:cNvSpPr>
          <p:nvPr/>
        </p:nvSpPr>
        <p:spPr bwMode="auto">
          <a:xfrm flipV="1">
            <a:off x="7264400" y="5822950"/>
            <a:ext cx="1588" cy="492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72" name="Line 83"/>
          <p:cNvSpPr>
            <a:spLocks noChangeShapeType="1"/>
          </p:cNvSpPr>
          <p:nvPr/>
        </p:nvSpPr>
        <p:spPr bwMode="auto">
          <a:xfrm flipV="1">
            <a:off x="7424738" y="5822950"/>
            <a:ext cx="1587" cy="492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73" name="Line 84"/>
          <p:cNvSpPr>
            <a:spLocks noChangeShapeType="1"/>
          </p:cNvSpPr>
          <p:nvPr/>
        </p:nvSpPr>
        <p:spPr bwMode="auto">
          <a:xfrm flipV="1">
            <a:off x="7585075" y="5822950"/>
            <a:ext cx="1588" cy="492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74" name="Line 85"/>
          <p:cNvSpPr>
            <a:spLocks noChangeShapeType="1"/>
          </p:cNvSpPr>
          <p:nvPr/>
        </p:nvSpPr>
        <p:spPr bwMode="auto">
          <a:xfrm flipV="1">
            <a:off x="7745413" y="5822950"/>
            <a:ext cx="1587" cy="492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75" name="Line 86"/>
          <p:cNvSpPr>
            <a:spLocks noChangeShapeType="1"/>
          </p:cNvSpPr>
          <p:nvPr/>
        </p:nvSpPr>
        <p:spPr bwMode="auto">
          <a:xfrm flipV="1">
            <a:off x="7905750" y="5822950"/>
            <a:ext cx="1588" cy="492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76" name="Freeform 87"/>
          <p:cNvSpPr>
            <a:spLocks/>
          </p:cNvSpPr>
          <p:nvPr/>
        </p:nvSpPr>
        <p:spPr bwMode="auto">
          <a:xfrm>
            <a:off x="1395413" y="3167063"/>
            <a:ext cx="6424612" cy="2297112"/>
          </a:xfrm>
          <a:custGeom>
            <a:avLst/>
            <a:gdLst>
              <a:gd name="T0" fmla="*/ 0 w 520"/>
              <a:gd name="T1" fmla="*/ 0 h 186"/>
              <a:gd name="T2" fmla="*/ 2147483647 w 520"/>
              <a:gd name="T3" fmla="*/ 2147483647 h 186"/>
              <a:gd name="T4" fmla="*/ 2147483647 w 520"/>
              <a:gd name="T5" fmla="*/ 2147483647 h 186"/>
              <a:gd name="T6" fmla="*/ 2147483647 w 520"/>
              <a:gd name="T7" fmla="*/ 2147483647 h 186"/>
              <a:gd name="T8" fmla="*/ 2147483647 w 520"/>
              <a:gd name="T9" fmla="*/ 2147483647 h 186"/>
              <a:gd name="T10" fmla="*/ 2147483647 w 520"/>
              <a:gd name="T11" fmla="*/ 2147483647 h 186"/>
              <a:gd name="T12" fmla="*/ 2147483647 w 520"/>
              <a:gd name="T13" fmla="*/ 2147483647 h 186"/>
              <a:gd name="T14" fmla="*/ 2147483647 w 520"/>
              <a:gd name="T15" fmla="*/ 2147483647 h 186"/>
              <a:gd name="T16" fmla="*/ 2147483647 w 520"/>
              <a:gd name="T17" fmla="*/ 2147483647 h 186"/>
              <a:gd name="T18" fmla="*/ 2147483647 w 520"/>
              <a:gd name="T19" fmla="*/ 2147483647 h 186"/>
              <a:gd name="T20" fmla="*/ 2147483647 w 520"/>
              <a:gd name="T21" fmla="*/ 2147483647 h 186"/>
              <a:gd name="T22" fmla="*/ 2147483647 w 520"/>
              <a:gd name="T23" fmla="*/ 2147483647 h 186"/>
              <a:gd name="T24" fmla="*/ 2147483647 w 520"/>
              <a:gd name="T25" fmla="*/ 2147483647 h 186"/>
              <a:gd name="T26" fmla="*/ 2147483647 w 520"/>
              <a:gd name="T27" fmla="*/ 2147483647 h 186"/>
              <a:gd name="T28" fmla="*/ 2147483647 w 520"/>
              <a:gd name="T29" fmla="*/ 2147483647 h 186"/>
              <a:gd name="T30" fmla="*/ 2147483647 w 520"/>
              <a:gd name="T31" fmla="*/ 2147483647 h 186"/>
              <a:gd name="T32" fmla="*/ 2147483647 w 520"/>
              <a:gd name="T33" fmla="*/ 2147483647 h 186"/>
              <a:gd name="T34" fmla="*/ 2147483647 w 520"/>
              <a:gd name="T35" fmla="*/ 2147483647 h 186"/>
              <a:gd name="T36" fmla="*/ 2147483647 w 520"/>
              <a:gd name="T37" fmla="*/ 2147483647 h 186"/>
              <a:gd name="T38" fmla="*/ 2147483647 w 520"/>
              <a:gd name="T39" fmla="*/ 2147483647 h 186"/>
              <a:gd name="T40" fmla="*/ 2147483647 w 520"/>
              <a:gd name="T41" fmla="*/ 2147483647 h 186"/>
              <a:gd name="T42" fmla="*/ 2147483647 w 520"/>
              <a:gd name="T43" fmla="*/ 2147483647 h 186"/>
              <a:gd name="T44" fmla="*/ 2147483647 w 520"/>
              <a:gd name="T45" fmla="*/ 2147483647 h 186"/>
              <a:gd name="T46" fmla="*/ 2147483647 w 520"/>
              <a:gd name="T47" fmla="*/ 2147483647 h 186"/>
              <a:gd name="T48" fmla="*/ 2147483647 w 520"/>
              <a:gd name="T49" fmla="*/ 2147483647 h 186"/>
              <a:gd name="T50" fmla="*/ 2147483647 w 520"/>
              <a:gd name="T51" fmla="*/ 2147483647 h 186"/>
              <a:gd name="T52" fmla="*/ 2147483647 w 520"/>
              <a:gd name="T53" fmla="*/ 2147483647 h 186"/>
              <a:gd name="T54" fmla="*/ 2147483647 w 520"/>
              <a:gd name="T55" fmla="*/ 2147483647 h 186"/>
              <a:gd name="T56" fmla="*/ 2147483647 w 520"/>
              <a:gd name="T57" fmla="*/ 2147483647 h 186"/>
              <a:gd name="T58" fmla="*/ 2147483647 w 520"/>
              <a:gd name="T59" fmla="*/ 2147483647 h 186"/>
              <a:gd name="T60" fmla="*/ 2147483647 w 520"/>
              <a:gd name="T61" fmla="*/ 2147483647 h 186"/>
              <a:gd name="T62" fmla="*/ 2147483647 w 520"/>
              <a:gd name="T63" fmla="*/ 2147483647 h 186"/>
              <a:gd name="T64" fmla="*/ 2147483647 w 520"/>
              <a:gd name="T65" fmla="*/ 2147483647 h 186"/>
              <a:gd name="T66" fmla="*/ 2147483647 w 520"/>
              <a:gd name="T67" fmla="*/ 2147483647 h 186"/>
              <a:gd name="T68" fmla="*/ 2147483647 w 520"/>
              <a:gd name="T69" fmla="*/ 2147483647 h 186"/>
              <a:gd name="T70" fmla="*/ 2147483647 w 520"/>
              <a:gd name="T71" fmla="*/ 2147483647 h 186"/>
              <a:gd name="T72" fmla="*/ 2147483647 w 520"/>
              <a:gd name="T73" fmla="*/ 2147483647 h 186"/>
              <a:gd name="T74" fmla="*/ 2147483647 w 520"/>
              <a:gd name="T75" fmla="*/ 2147483647 h 186"/>
              <a:gd name="T76" fmla="*/ 2147483647 w 520"/>
              <a:gd name="T77" fmla="*/ 2147483647 h 186"/>
              <a:gd name="T78" fmla="*/ 2147483647 w 520"/>
              <a:gd name="T79" fmla="*/ 2147483647 h 186"/>
              <a:gd name="T80" fmla="*/ 2147483647 w 520"/>
              <a:gd name="T81" fmla="*/ 2147483647 h 18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520"/>
              <a:gd name="T124" fmla="*/ 0 h 186"/>
              <a:gd name="T125" fmla="*/ 520 w 520"/>
              <a:gd name="T126" fmla="*/ 186 h 18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520" h="186">
                <a:moveTo>
                  <a:pt x="0" y="0"/>
                </a:moveTo>
                <a:lnTo>
                  <a:pt x="13" y="10"/>
                </a:lnTo>
                <a:lnTo>
                  <a:pt x="26" y="20"/>
                </a:lnTo>
                <a:lnTo>
                  <a:pt x="39" y="30"/>
                </a:lnTo>
                <a:lnTo>
                  <a:pt x="52" y="39"/>
                </a:lnTo>
                <a:lnTo>
                  <a:pt x="65" y="48"/>
                </a:lnTo>
                <a:lnTo>
                  <a:pt x="78" y="56"/>
                </a:lnTo>
                <a:lnTo>
                  <a:pt x="91" y="63"/>
                </a:lnTo>
                <a:lnTo>
                  <a:pt x="104" y="71"/>
                </a:lnTo>
                <a:lnTo>
                  <a:pt x="117" y="78"/>
                </a:lnTo>
                <a:lnTo>
                  <a:pt x="130" y="85"/>
                </a:lnTo>
                <a:lnTo>
                  <a:pt x="143" y="91"/>
                </a:lnTo>
                <a:lnTo>
                  <a:pt x="156" y="97"/>
                </a:lnTo>
                <a:lnTo>
                  <a:pt x="169" y="103"/>
                </a:lnTo>
                <a:lnTo>
                  <a:pt x="182" y="108"/>
                </a:lnTo>
                <a:lnTo>
                  <a:pt x="195" y="113"/>
                </a:lnTo>
                <a:lnTo>
                  <a:pt x="208" y="118"/>
                </a:lnTo>
                <a:lnTo>
                  <a:pt x="221" y="123"/>
                </a:lnTo>
                <a:lnTo>
                  <a:pt x="234" y="128"/>
                </a:lnTo>
                <a:lnTo>
                  <a:pt x="247" y="132"/>
                </a:lnTo>
                <a:lnTo>
                  <a:pt x="260" y="136"/>
                </a:lnTo>
                <a:lnTo>
                  <a:pt x="273" y="140"/>
                </a:lnTo>
                <a:lnTo>
                  <a:pt x="286" y="143"/>
                </a:lnTo>
                <a:lnTo>
                  <a:pt x="299" y="147"/>
                </a:lnTo>
                <a:lnTo>
                  <a:pt x="312" y="150"/>
                </a:lnTo>
                <a:lnTo>
                  <a:pt x="325" y="153"/>
                </a:lnTo>
                <a:lnTo>
                  <a:pt x="338" y="156"/>
                </a:lnTo>
                <a:lnTo>
                  <a:pt x="351" y="159"/>
                </a:lnTo>
                <a:lnTo>
                  <a:pt x="364" y="162"/>
                </a:lnTo>
                <a:lnTo>
                  <a:pt x="377" y="165"/>
                </a:lnTo>
                <a:lnTo>
                  <a:pt x="390" y="167"/>
                </a:lnTo>
                <a:lnTo>
                  <a:pt x="403" y="169"/>
                </a:lnTo>
                <a:lnTo>
                  <a:pt x="416" y="172"/>
                </a:lnTo>
                <a:lnTo>
                  <a:pt x="429" y="174"/>
                </a:lnTo>
                <a:lnTo>
                  <a:pt x="442" y="176"/>
                </a:lnTo>
                <a:lnTo>
                  <a:pt x="455" y="178"/>
                </a:lnTo>
                <a:lnTo>
                  <a:pt x="468" y="179"/>
                </a:lnTo>
                <a:lnTo>
                  <a:pt x="481" y="181"/>
                </a:lnTo>
                <a:lnTo>
                  <a:pt x="494" y="183"/>
                </a:lnTo>
                <a:lnTo>
                  <a:pt x="507" y="184"/>
                </a:lnTo>
                <a:lnTo>
                  <a:pt x="520" y="186"/>
                </a:lnTo>
              </a:path>
            </a:pathLst>
          </a:custGeom>
          <a:noFill/>
          <a:ln w="3810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277" name="Freeform 88"/>
          <p:cNvSpPr>
            <a:spLocks/>
          </p:cNvSpPr>
          <p:nvPr/>
        </p:nvSpPr>
        <p:spPr bwMode="auto">
          <a:xfrm>
            <a:off x="1395413" y="3167063"/>
            <a:ext cx="6424612" cy="246062"/>
          </a:xfrm>
          <a:custGeom>
            <a:avLst/>
            <a:gdLst>
              <a:gd name="T0" fmla="*/ 0 w 520"/>
              <a:gd name="T1" fmla="*/ 0 h 20"/>
              <a:gd name="T2" fmla="*/ 2147483647 w 520"/>
              <a:gd name="T3" fmla="*/ 2147483647 h 20"/>
              <a:gd name="T4" fmla="*/ 2147483647 w 520"/>
              <a:gd name="T5" fmla="*/ 2147483647 h 20"/>
              <a:gd name="T6" fmla="*/ 2147483647 w 520"/>
              <a:gd name="T7" fmla="*/ 2147483647 h 20"/>
              <a:gd name="T8" fmla="*/ 2147483647 w 520"/>
              <a:gd name="T9" fmla="*/ 2147483647 h 20"/>
              <a:gd name="T10" fmla="*/ 2147483647 w 520"/>
              <a:gd name="T11" fmla="*/ 2147483647 h 20"/>
              <a:gd name="T12" fmla="*/ 2147483647 w 520"/>
              <a:gd name="T13" fmla="*/ 2147483647 h 20"/>
              <a:gd name="T14" fmla="*/ 2147483647 w 520"/>
              <a:gd name="T15" fmla="*/ 2147483647 h 20"/>
              <a:gd name="T16" fmla="*/ 2147483647 w 520"/>
              <a:gd name="T17" fmla="*/ 2147483647 h 20"/>
              <a:gd name="T18" fmla="*/ 2147483647 w 520"/>
              <a:gd name="T19" fmla="*/ 2147483647 h 20"/>
              <a:gd name="T20" fmla="*/ 2147483647 w 520"/>
              <a:gd name="T21" fmla="*/ 2147483647 h 20"/>
              <a:gd name="T22" fmla="*/ 2147483647 w 520"/>
              <a:gd name="T23" fmla="*/ 2147483647 h 20"/>
              <a:gd name="T24" fmla="*/ 2147483647 w 520"/>
              <a:gd name="T25" fmla="*/ 2147483647 h 20"/>
              <a:gd name="T26" fmla="*/ 2147483647 w 520"/>
              <a:gd name="T27" fmla="*/ 2147483647 h 20"/>
              <a:gd name="T28" fmla="*/ 2147483647 w 520"/>
              <a:gd name="T29" fmla="*/ 2147483647 h 20"/>
              <a:gd name="T30" fmla="*/ 2147483647 w 520"/>
              <a:gd name="T31" fmla="*/ 2147483647 h 20"/>
              <a:gd name="T32" fmla="*/ 2147483647 w 520"/>
              <a:gd name="T33" fmla="*/ 2147483647 h 20"/>
              <a:gd name="T34" fmla="*/ 2147483647 w 520"/>
              <a:gd name="T35" fmla="*/ 2147483647 h 20"/>
              <a:gd name="T36" fmla="*/ 2147483647 w 520"/>
              <a:gd name="T37" fmla="*/ 2147483647 h 20"/>
              <a:gd name="T38" fmla="*/ 2147483647 w 520"/>
              <a:gd name="T39" fmla="*/ 2147483647 h 20"/>
              <a:gd name="T40" fmla="*/ 2147483647 w 520"/>
              <a:gd name="T41" fmla="*/ 2147483647 h 20"/>
              <a:gd name="T42" fmla="*/ 2147483647 w 520"/>
              <a:gd name="T43" fmla="*/ 2147483647 h 20"/>
              <a:gd name="T44" fmla="*/ 2147483647 w 520"/>
              <a:gd name="T45" fmla="*/ 2147483647 h 20"/>
              <a:gd name="T46" fmla="*/ 2147483647 w 520"/>
              <a:gd name="T47" fmla="*/ 2147483647 h 20"/>
              <a:gd name="T48" fmla="*/ 2147483647 w 520"/>
              <a:gd name="T49" fmla="*/ 2147483647 h 20"/>
              <a:gd name="T50" fmla="*/ 2147483647 w 520"/>
              <a:gd name="T51" fmla="*/ 2147483647 h 20"/>
              <a:gd name="T52" fmla="*/ 2147483647 w 520"/>
              <a:gd name="T53" fmla="*/ 2147483647 h 20"/>
              <a:gd name="T54" fmla="*/ 2147483647 w 520"/>
              <a:gd name="T55" fmla="*/ 2147483647 h 20"/>
              <a:gd name="T56" fmla="*/ 2147483647 w 520"/>
              <a:gd name="T57" fmla="*/ 2147483647 h 20"/>
              <a:gd name="T58" fmla="*/ 2147483647 w 520"/>
              <a:gd name="T59" fmla="*/ 2147483647 h 20"/>
              <a:gd name="T60" fmla="*/ 2147483647 w 520"/>
              <a:gd name="T61" fmla="*/ 2147483647 h 20"/>
              <a:gd name="T62" fmla="*/ 2147483647 w 520"/>
              <a:gd name="T63" fmla="*/ 2147483647 h 20"/>
              <a:gd name="T64" fmla="*/ 2147483647 w 520"/>
              <a:gd name="T65" fmla="*/ 2147483647 h 20"/>
              <a:gd name="T66" fmla="*/ 2147483647 w 520"/>
              <a:gd name="T67" fmla="*/ 2147483647 h 20"/>
              <a:gd name="T68" fmla="*/ 2147483647 w 520"/>
              <a:gd name="T69" fmla="*/ 2147483647 h 20"/>
              <a:gd name="T70" fmla="*/ 2147483647 w 520"/>
              <a:gd name="T71" fmla="*/ 2147483647 h 20"/>
              <a:gd name="T72" fmla="*/ 2147483647 w 520"/>
              <a:gd name="T73" fmla="*/ 2147483647 h 20"/>
              <a:gd name="T74" fmla="*/ 2147483647 w 520"/>
              <a:gd name="T75" fmla="*/ 2147483647 h 20"/>
              <a:gd name="T76" fmla="*/ 2147483647 w 520"/>
              <a:gd name="T77" fmla="*/ 2147483647 h 20"/>
              <a:gd name="T78" fmla="*/ 2147483647 w 520"/>
              <a:gd name="T79" fmla="*/ 2147483647 h 20"/>
              <a:gd name="T80" fmla="*/ 2147483647 w 520"/>
              <a:gd name="T81" fmla="*/ 2147483647 h 2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520"/>
              <a:gd name="T124" fmla="*/ 0 h 20"/>
              <a:gd name="T125" fmla="*/ 520 w 520"/>
              <a:gd name="T126" fmla="*/ 20 h 2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520" h="20">
                <a:moveTo>
                  <a:pt x="0" y="0"/>
                </a:moveTo>
                <a:lnTo>
                  <a:pt x="13" y="8"/>
                </a:lnTo>
                <a:lnTo>
                  <a:pt x="26" y="13"/>
                </a:lnTo>
                <a:lnTo>
                  <a:pt x="39" y="16"/>
                </a:lnTo>
                <a:lnTo>
                  <a:pt x="52" y="17"/>
                </a:lnTo>
                <a:lnTo>
                  <a:pt x="65" y="18"/>
                </a:lnTo>
                <a:lnTo>
                  <a:pt x="78" y="19"/>
                </a:lnTo>
                <a:lnTo>
                  <a:pt x="91" y="19"/>
                </a:lnTo>
                <a:lnTo>
                  <a:pt x="104" y="19"/>
                </a:lnTo>
                <a:lnTo>
                  <a:pt x="117" y="19"/>
                </a:lnTo>
                <a:lnTo>
                  <a:pt x="130" y="19"/>
                </a:lnTo>
                <a:lnTo>
                  <a:pt x="143" y="19"/>
                </a:lnTo>
                <a:lnTo>
                  <a:pt x="156" y="20"/>
                </a:lnTo>
                <a:lnTo>
                  <a:pt x="169" y="20"/>
                </a:lnTo>
                <a:lnTo>
                  <a:pt x="182" y="20"/>
                </a:lnTo>
                <a:lnTo>
                  <a:pt x="195" y="20"/>
                </a:lnTo>
                <a:lnTo>
                  <a:pt x="208" y="20"/>
                </a:lnTo>
                <a:lnTo>
                  <a:pt x="221" y="20"/>
                </a:lnTo>
                <a:lnTo>
                  <a:pt x="234" y="20"/>
                </a:lnTo>
                <a:lnTo>
                  <a:pt x="247" y="20"/>
                </a:lnTo>
                <a:lnTo>
                  <a:pt x="260" y="20"/>
                </a:lnTo>
                <a:lnTo>
                  <a:pt x="273" y="20"/>
                </a:lnTo>
                <a:lnTo>
                  <a:pt x="286" y="20"/>
                </a:lnTo>
                <a:lnTo>
                  <a:pt x="299" y="20"/>
                </a:lnTo>
                <a:lnTo>
                  <a:pt x="312" y="20"/>
                </a:lnTo>
                <a:lnTo>
                  <a:pt x="325" y="20"/>
                </a:lnTo>
                <a:lnTo>
                  <a:pt x="338" y="20"/>
                </a:lnTo>
                <a:lnTo>
                  <a:pt x="351" y="20"/>
                </a:lnTo>
                <a:lnTo>
                  <a:pt x="364" y="20"/>
                </a:lnTo>
                <a:lnTo>
                  <a:pt x="377" y="20"/>
                </a:lnTo>
                <a:lnTo>
                  <a:pt x="390" y="20"/>
                </a:lnTo>
                <a:lnTo>
                  <a:pt x="403" y="20"/>
                </a:lnTo>
                <a:lnTo>
                  <a:pt x="416" y="20"/>
                </a:lnTo>
                <a:lnTo>
                  <a:pt x="429" y="20"/>
                </a:lnTo>
                <a:lnTo>
                  <a:pt x="442" y="20"/>
                </a:lnTo>
                <a:lnTo>
                  <a:pt x="455" y="20"/>
                </a:lnTo>
                <a:lnTo>
                  <a:pt x="468" y="20"/>
                </a:lnTo>
                <a:lnTo>
                  <a:pt x="481" y="20"/>
                </a:lnTo>
                <a:lnTo>
                  <a:pt x="494" y="20"/>
                </a:lnTo>
                <a:lnTo>
                  <a:pt x="507" y="20"/>
                </a:lnTo>
                <a:lnTo>
                  <a:pt x="520" y="20"/>
                </a:lnTo>
              </a:path>
            </a:pathLst>
          </a:custGeom>
          <a:noFill/>
          <a:ln w="38100">
            <a:solidFill>
              <a:srgbClr val="CC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278" name="Rectangle 89"/>
          <p:cNvSpPr>
            <a:spLocks noChangeArrowheads="1"/>
          </p:cNvSpPr>
          <p:nvPr/>
        </p:nvSpPr>
        <p:spPr bwMode="auto">
          <a:xfrm>
            <a:off x="3513138" y="4054475"/>
            <a:ext cx="440826" cy="30777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000" b="1" i="1" dirty="0">
                <a:solidFill>
                  <a:srgbClr val="0000FF"/>
                </a:solidFill>
                <a:latin typeface="Arial" pitchFamily="34" charset="0"/>
              </a:rPr>
              <a:t>R</a:t>
            </a:r>
            <a:r>
              <a:rPr lang="en-US" sz="2000" b="1" dirty="0">
                <a:solidFill>
                  <a:srgbClr val="0000FF"/>
                </a:solidFill>
                <a:latin typeface="Arial" pitchFamily="34" charset="0"/>
              </a:rPr>
              <a:t>(</a:t>
            </a:r>
            <a:r>
              <a:rPr lang="en-US" sz="2000" b="1" i="1" dirty="0">
                <a:solidFill>
                  <a:srgbClr val="0000FF"/>
                </a:solidFill>
                <a:latin typeface="Arial" pitchFamily="34" charset="0"/>
              </a:rPr>
              <a:t>t</a:t>
            </a:r>
            <a:r>
              <a:rPr lang="en-US" sz="2000" b="1" dirty="0">
                <a:solidFill>
                  <a:srgbClr val="0000FF"/>
                </a:solidFill>
                <a:latin typeface="Arial" pitchFamily="34" charset="0"/>
              </a:rPr>
              <a:t>)</a:t>
            </a:r>
            <a:endParaRPr lang="en-US" sz="2000" dirty="0">
              <a:solidFill>
                <a:srgbClr val="0000FF"/>
              </a:solidFill>
            </a:endParaRPr>
          </a:p>
        </p:txBody>
      </p:sp>
      <p:sp>
        <p:nvSpPr>
          <p:cNvPr id="9279" name="Rectangle 90"/>
          <p:cNvSpPr>
            <a:spLocks noChangeArrowheads="1"/>
          </p:cNvSpPr>
          <p:nvPr/>
        </p:nvSpPr>
        <p:spPr bwMode="auto">
          <a:xfrm>
            <a:off x="1100138" y="5722938"/>
            <a:ext cx="92075"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latin typeface="Arial" pitchFamily="34" charset="0"/>
              </a:rPr>
              <a:t>0</a:t>
            </a:r>
            <a:endParaRPr lang="en-US"/>
          </a:p>
        </p:txBody>
      </p:sp>
      <p:sp>
        <p:nvSpPr>
          <p:cNvPr id="9280" name="Rectangle 91"/>
          <p:cNvSpPr>
            <a:spLocks noChangeArrowheads="1"/>
          </p:cNvSpPr>
          <p:nvPr/>
        </p:nvSpPr>
        <p:spPr bwMode="auto">
          <a:xfrm>
            <a:off x="963613" y="5464175"/>
            <a:ext cx="230187"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latin typeface="Arial" pitchFamily="34" charset="0"/>
              </a:rPr>
              <a:t>0.1</a:t>
            </a:r>
            <a:endParaRPr lang="en-US"/>
          </a:p>
        </p:txBody>
      </p:sp>
      <p:sp>
        <p:nvSpPr>
          <p:cNvPr id="9281" name="Rectangle 92"/>
          <p:cNvSpPr>
            <a:spLocks noChangeArrowheads="1"/>
          </p:cNvSpPr>
          <p:nvPr/>
        </p:nvSpPr>
        <p:spPr bwMode="auto">
          <a:xfrm>
            <a:off x="963613" y="5192713"/>
            <a:ext cx="230187"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latin typeface="Arial" pitchFamily="34" charset="0"/>
              </a:rPr>
              <a:t>0.2</a:t>
            </a:r>
            <a:endParaRPr lang="en-US"/>
          </a:p>
        </p:txBody>
      </p:sp>
      <p:sp>
        <p:nvSpPr>
          <p:cNvPr id="9282" name="Rectangle 93"/>
          <p:cNvSpPr>
            <a:spLocks noChangeArrowheads="1"/>
          </p:cNvSpPr>
          <p:nvPr/>
        </p:nvSpPr>
        <p:spPr bwMode="auto">
          <a:xfrm>
            <a:off x="963613" y="4932363"/>
            <a:ext cx="230187"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latin typeface="Arial" pitchFamily="34" charset="0"/>
              </a:rPr>
              <a:t>0.3</a:t>
            </a:r>
            <a:endParaRPr lang="en-US"/>
          </a:p>
        </p:txBody>
      </p:sp>
      <p:sp>
        <p:nvSpPr>
          <p:cNvPr id="9283" name="Rectangle 94"/>
          <p:cNvSpPr>
            <a:spLocks noChangeArrowheads="1"/>
          </p:cNvSpPr>
          <p:nvPr/>
        </p:nvSpPr>
        <p:spPr bwMode="auto">
          <a:xfrm>
            <a:off x="963613" y="4660900"/>
            <a:ext cx="230187"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latin typeface="Arial" pitchFamily="34" charset="0"/>
              </a:rPr>
              <a:t>0.4</a:t>
            </a:r>
            <a:endParaRPr lang="en-US"/>
          </a:p>
        </p:txBody>
      </p:sp>
      <p:sp>
        <p:nvSpPr>
          <p:cNvPr id="9284" name="Rectangle 95"/>
          <p:cNvSpPr>
            <a:spLocks noChangeArrowheads="1"/>
          </p:cNvSpPr>
          <p:nvPr/>
        </p:nvSpPr>
        <p:spPr bwMode="auto">
          <a:xfrm>
            <a:off x="963613" y="4402138"/>
            <a:ext cx="230187"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latin typeface="Arial" pitchFamily="34" charset="0"/>
              </a:rPr>
              <a:t>0.5</a:t>
            </a:r>
            <a:endParaRPr lang="en-US"/>
          </a:p>
        </p:txBody>
      </p:sp>
      <p:sp>
        <p:nvSpPr>
          <p:cNvPr id="9285" name="Rectangle 96"/>
          <p:cNvSpPr>
            <a:spLocks noChangeArrowheads="1"/>
          </p:cNvSpPr>
          <p:nvPr/>
        </p:nvSpPr>
        <p:spPr bwMode="auto">
          <a:xfrm>
            <a:off x="963613" y="4130675"/>
            <a:ext cx="230187"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latin typeface="Arial" pitchFamily="34" charset="0"/>
              </a:rPr>
              <a:t>0.6</a:t>
            </a:r>
            <a:endParaRPr lang="en-US"/>
          </a:p>
        </p:txBody>
      </p:sp>
      <p:sp>
        <p:nvSpPr>
          <p:cNvPr id="9286" name="Rectangle 97"/>
          <p:cNvSpPr>
            <a:spLocks noChangeArrowheads="1"/>
          </p:cNvSpPr>
          <p:nvPr/>
        </p:nvSpPr>
        <p:spPr bwMode="auto">
          <a:xfrm>
            <a:off x="963613" y="3870325"/>
            <a:ext cx="230187"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latin typeface="Arial" pitchFamily="34" charset="0"/>
              </a:rPr>
              <a:t>0.7</a:t>
            </a:r>
            <a:endParaRPr lang="en-US"/>
          </a:p>
        </p:txBody>
      </p:sp>
      <p:sp>
        <p:nvSpPr>
          <p:cNvPr id="9287" name="Rectangle 98"/>
          <p:cNvSpPr>
            <a:spLocks noChangeArrowheads="1"/>
          </p:cNvSpPr>
          <p:nvPr/>
        </p:nvSpPr>
        <p:spPr bwMode="auto">
          <a:xfrm>
            <a:off x="963613" y="3598863"/>
            <a:ext cx="230187"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latin typeface="Arial" pitchFamily="34" charset="0"/>
              </a:rPr>
              <a:t>0.8</a:t>
            </a:r>
            <a:endParaRPr lang="en-US"/>
          </a:p>
        </p:txBody>
      </p:sp>
      <p:sp>
        <p:nvSpPr>
          <p:cNvPr id="9288" name="Rectangle 99"/>
          <p:cNvSpPr>
            <a:spLocks noChangeArrowheads="1"/>
          </p:cNvSpPr>
          <p:nvPr/>
        </p:nvSpPr>
        <p:spPr bwMode="auto">
          <a:xfrm>
            <a:off x="963613" y="3340100"/>
            <a:ext cx="230187"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latin typeface="Arial" pitchFamily="34" charset="0"/>
              </a:rPr>
              <a:t>0.9</a:t>
            </a:r>
            <a:endParaRPr lang="en-US"/>
          </a:p>
        </p:txBody>
      </p:sp>
      <p:sp>
        <p:nvSpPr>
          <p:cNvPr id="9289" name="Rectangle 100"/>
          <p:cNvSpPr>
            <a:spLocks noChangeArrowheads="1"/>
          </p:cNvSpPr>
          <p:nvPr/>
        </p:nvSpPr>
        <p:spPr bwMode="auto">
          <a:xfrm>
            <a:off x="1100138" y="3068638"/>
            <a:ext cx="92075"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latin typeface="Arial" pitchFamily="34" charset="0"/>
              </a:rPr>
              <a:t>1</a:t>
            </a:r>
            <a:endParaRPr lang="en-US"/>
          </a:p>
        </p:txBody>
      </p:sp>
      <p:sp>
        <p:nvSpPr>
          <p:cNvPr id="9290" name="Rectangle 101"/>
          <p:cNvSpPr>
            <a:spLocks noChangeArrowheads="1"/>
          </p:cNvSpPr>
          <p:nvPr/>
        </p:nvSpPr>
        <p:spPr bwMode="auto">
          <a:xfrm rot="18900000">
            <a:off x="1216025" y="5969000"/>
            <a:ext cx="92075"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latin typeface="Arial" pitchFamily="34" charset="0"/>
              </a:rPr>
              <a:t>0</a:t>
            </a:r>
            <a:endParaRPr lang="en-US"/>
          </a:p>
        </p:txBody>
      </p:sp>
      <p:sp>
        <p:nvSpPr>
          <p:cNvPr id="9291" name="Rectangle 102"/>
          <p:cNvSpPr>
            <a:spLocks noChangeArrowheads="1"/>
          </p:cNvSpPr>
          <p:nvPr/>
        </p:nvSpPr>
        <p:spPr bwMode="auto">
          <a:xfrm rot="18900000">
            <a:off x="1311275" y="6057900"/>
            <a:ext cx="36830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latin typeface="Arial" pitchFamily="34" charset="0"/>
              </a:rPr>
              <a:t>1000</a:t>
            </a:r>
            <a:endParaRPr lang="en-US"/>
          </a:p>
        </p:txBody>
      </p:sp>
      <p:sp>
        <p:nvSpPr>
          <p:cNvPr id="9292" name="Rectangle 103"/>
          <p:cNvSpPr>
            <a:spLocks noChangeArrowheads="1"/>
          </p:cNvSpPr>
          <p:nvPr/>
        </p:nvSpPr>
        <p:spPr bwMode="auto">
          <a:xfrm rot="18900000">
            <a:off x="1631950" y="6057900"/>
            <a:ext cx="36830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latin typeface="Arial" pitchFamily="34" charset="0"/>
              </a:rPr>
              <a:t>2000</a:t>
            </a:r>
            <a:endParaRPr lang="en-US"/>
          </a:p>
        </p:txBody>
      </p:sp>
      <p:sp>
        <p:nvSpPr>
          <p:cNvPr id="9293" name="Rectangle 104"/>
          <p:cNvSpPr>
            <a:spLocks noChangeArrowheads="1"/>
          </p:cNvSpPr>
          <p:nvPr/>
        </p:nvSpPr>
        <p:spPr bwMode="auto">
          <a:xfrm rot="18900000">
            <a:off x="1954213" y="6057900"/>
            <a:ext cx="36830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latin typeface="Arial" pitchFamily="34" charset="0"/>
              </a:rPr>
              <a:t>3000</a:t>
            </a:r>
            <a:endParaRPr lang="en-US"/>
          </a:p>
        </p:txBody>
      </p:sp>
      <p:sp>
        <p:nvSpPr>
          <p:cNvPr id="9294" name="Rectangle 105"/>
          <p:cNvSpPr>
            <a:spLocks noChangeArrowheads="1"/>
          </p:cNvSpPr>
          <p:nvPr/>
        </p:nvSpPr>
        <p:spPr bwMode="auto">
          <a:xfrm rot="18900000">
            <a:off x="2274888" y="6057900"/>
            <a:ext cx="36830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latin typeface="Arial" pitchFamily="34" charset="0"/>
              </a:rPr>
              <a:t>4000</a:t>
            </a:r>
            <a:endParaRPr lang="en-US"/>
          </a:p>
        </p:txBody>
      </p:sp>
      <p:sp>
        <p:nvSpPr>
          <p:cNvPr id="9295" name="Rectangle 106"/>
          <p:cNvSpPr>
            <a:spLocks noChangeArrowheads="1"/>
          </p:cNvSpPr>
          <p:nvPr/>
        </p:nvSpPr>
        <p:spPr bwMode="auto">
          <a:xfrm rot="18900000">
            <a:off x="2595563" y="6057900"/>
            <a:ext cx="36830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latin typeface="Arial" pitchFamily="34" charset="0"/>
              </a:rPr>
              <a:t>5000</a:t>
            </a:r>
            <a:endParaRPr lang="en-US"/>
          </a:p>
        </p:txBody>
      </p:sp>
      <p:sp>
        <p:nvSpPr>
          <p:cNvPr id="9296" name="Rectangle 107"/>
          <p:cNvSpPr>
            <a:spLocks noChangeArrowheads="1"/>
          </p:cNvSpPr>
          <p:nvPr/>
        </p:nvSpPr>
        <p:spPr bwMode="auto">
          <a:xfrm rot="18900000">
            <a:off x="2917825" y="6057900"/>
            <a:ext cx="36830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latin typeface="Arial" pitchFamily="34" charset="0"/>
              </a:rPr>
              <a:t>6000</a:t>
            </a:r>
            <a:endParaRPr lang="en-US"/>
          </a:p>
        </p:txBody>
      </p:sp>
      <p:sp>
        <p:nvSpPr>
          <p:cNvPr id="9297" name="Rectangle 108"/>
          <p:cNvSpPr>
            <a:spLocks noChangeArrowheads="1"/>
          </p:cNvSpPr>
          <p:nvPr/>
        </p:nvSpPr>
        <p:spPr bwMode="auto">
          <a:xfrm rot="18900000">
            <a:off x="3238500" y="6057900"/>
            <a:ext cx="36830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latin typeface="Arial" pitchFamily="34" charset="0"/>
              </a:rPr>
              <a:t>7000</a:t>
            </a:r>
            <a:endParaRPr lang="en-US"/>
          </a:p>
        </p:txBody>
      </p:sp>
      <p:sp>
        <p:nvSpPr>
          <p:cNvPr id="9298" name="Rectangle 109"/>
          <p:cNvSpPr>
            <a:spLocks noChangeArrowheads="1"/>
          </p:cNvSpPr>
          <p:nvPr/>
        </p:nvSpPr>
        <p:spPr bwMode="auto">
          <a:xfrm rot="18900000">
            <a:off x="3559175" y="6057900"/>
            <a:ext cx="36830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latin typeface="Arial" pitchFamily="34" charset="0"/>
              </a:rPr>
              <a:t>8000</a:t>
            </a:r>
            <a:endParaRPr lang="en-US"/>
          </a:p>
        </p:txBody>
      </p:sp>
      <p:sp>
        <p:nvSpPr>
          <p:cNvPr id="9299" name="Rectangle 110"/>
          <p:cNvSpPr>
            <a:spLocks noChangeArrowheads="1"/>
          </p:cNvSpPr>
          <p:nvPr/>
        </p:nvSpPr>
        <p:spPr bwMode="auto">
          <a:xfrm rot="18900000">
            <a:off x="3881438" y="6057900"/>
            <a:ext cx="36830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latin typeface="Arial" pitchFamily="34" charset="0"/>
              </a:rPr>
              <a:t>9000</a:t>
            </a:r>
            <a:endParaRPr lang="en-US"/>
          </a:p>
        </p:txBody>
      </p:sp>
      <p:sp>
        <p:nvSpPr>
          <p:cNvPr id="9300" name="Rectangle 111"/>
          <p:cNvSpPr>
            <a:spLocks noChangeArrowheads="1"/>
          </p:cNvSpPr>
          <p:nvPr/>
        </p:nvSpPr>
        <p:spPr bwMode="auto">
          <a:xfrm rot="18900000">
            <a:off x="4125913" y="6086475"/>
            <a:ext cx="460375"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latin typeface="Arial" pitchFamily="34" charset="0"/>
              </a:rPr>
              <a:t>10000</a:t>
            </a:r>
            <a:endParaRPr lang="en-US"/>
          </a:p>
        </p:txBody>
      </p:sp>
      <p:sp>
        <p:nvSpPr>
          <p:cNvPr id="9301" name="Rectangle 112"/>
          <p:cNvSpPr>
            <a:spLocks noChangeArrowheads="1"/>
          </p:cNvSpPr>
          <p:nvPr/>
        </p:nvSpPr>
        <p:spPr bwMode="auto">
          <a:xfrm rot="18900000">
            <a:off x="4446588" y="6086475"/>
            <a:ext cx="460375"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latin typeface="Arial" pitchFamily="34" charset="0"/>
              </a:rPr>
              <a:t>11000</a:t>
            </a:r>
            <a:endParaRPr lang="en-US"/>
          </a:p>
        </p:txBody>
      </p:sp>
      <p:sp>
        <p:nvSpPr>
          <p:cNvPr id="9302" name="Rectangle 113"/>
          <p:cNvSpPr>
            <a:spLocks noChangeArrowheads="1"/>
          </p:cNvSpPr>
          <p:nvPr/>
        </p:nvSpPr>
        <p:spPr bwMode="auto">
          <a:xfrm rot="18900000">
            <a:off x="4768850" y="6086475"/>
            <a:ext cx="460375"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latin typeface="Arial" pitchFamily="34" charset="0"/>
              </a:rPr>
              <a:t>12000</a:t>
            </a:r>
            <a:endParaRPr lang="en-US"/>
          </a:p>
        </p:txBody>
      </p:sp>
      <p:sp>
        <p:nvSpPr>
          <p:cNvPr id="9303" name="Rectangle 114"/>
          <p:cNvSpPr>
            <a:spLocks noChangeArrowheads="1"/>
          </p:cNvSpPr>
          <p:nvPr/>
        </p:nvSpPr>
        <p:spPr bwMode="auto">
          <a:xfrm rot="18900000">
            <a:off x="5089525" y="6086475"/>
            <a:ext cx="460375"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latin typeface="Arial" pitchFamily="34" charset="0"/>
              </a:rPr>
              <a:t>13000</a:t>
            </a:r>
            <a:endParaRPr lang="en-US"/>
          </a:p>
        </p:txBody>
      </p:sp>
      <p:sp>
        <p:nvSpPr>
          <p:cNvPr id="9304" name="Rectangle 115"/>
          <p:cNvSpPr>
            <a:spLocks noChangeArrowheads="1"/>
          </p:cNvSpPr>
          <p:nvPr/>
        </p:nvSpPr>
        <p:spPr bwMode="auto">
          <a:xfrm rot="18900000">
            <a:off x="5410200" y="6086475"/>
            <a:ext cx="460375"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latin typeface="Arial" pitchFamily="34" charset="0"/>
              </a:rPr>
              <a:t>14000</a:t>
            </a:r>
            <a:endParaRPr lang="en-US"/>
          </a:p>
        </p:txBody>
      </p:sp>
      <p:sp>
        <p:nvSpPr>
          <p:cNvPr id="9305" name="Rectangle 116"/>
          <p:cNvSpPr>
            <a:spLocks noChangeArrowheads="1"/>
          </p:cNvSpPr>
          <p:nvPr/>
        </p:nvSpPr>
        <p:spPr bwMode="auto">
          <a:xfrm rot="18900000">
            <a:off x="5732463" y="6086475"/>
            <a:ext cx="460375"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latin typeface="Arial" pitchFamily="34" charset="0"/>
              </a:rPr>
              <a:t>15000</a:t>
            </a:r>
            <a:endParaRPr lang="en-US"/>
          </a:p>
        </p:txBody>
      </p:sp>
      <p:sp>
        <p:nvSpPr>
          <p:cNvPr id="9306" name="Rectangle 117"/>
          <p:cNvSpPr>
            <a:spLocks noChangeArrowheads="1"/>
          </p:cNvSpPr>
          <p:nvPr/>
        </p:nvSpPr>
        <p:spPr bwMode="auto">
          <a:xfrm rot="18900000">
            <a:off x="6053138" y="6086475"/>
            <a:ext cx="460375"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latin typeface="Arial" pitchFamily="34" charset="0"/>
              </a:rPr>
              <a:t>16000</a:t>
            </a:r>
            <a:endParaRPr lang="en-US"/>
          </a:p>
        </p:txBody>
      </p:sp>
      <p:sp>
        <p:nvSpPr>
          <p:cNvPr id="9307" name="Rectangle 118"/>
          <p:cNvSpPr>
            <a:spLocks noChangeArrowheads="1"/>
          </p:cNvSpPr>
          <p:nvPr/>
        </p:nvSpPr>
        <p:spPr bwMode="auto">
          <a:xfrm rot="18900000">
            <a:off x="6373813" y="6086475"/>
            <a:ext cx="460375"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latin typeface="Arial" pitchFamily="34" charset="0"/>
              </a:rPr>
              <a:t>17000</a:t>
            </a:r>
            <a:endParaRPr lang="en-US"/>
          </a:p>
        </p:txBody>
      </p:sp>
      <p:sp>
        <p:nvSpPr>
          <p:cNvPr id="9308" name="Rectangle 119"/>
          <p:cNvSpPr>
            <a:spLocks noChangeArrowheads="1"/>
          </p:cNvSpPr>
          <p:nvPr/>
        </p:nvSpPr>
        <p:spPr bwMode="auto">
          <a:xfrm rot="18900000">
            <a:off x="6696075" y="6086475"/>
            <a:ext cx="460375"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latin typeface="Arial" pitchFamily="34" charset="0"/>
              </a:rPr>
              <a:t>18000</a:t>
            </a:r>
            <a:endParaRPr lang="en-US"/>
          </a:p>
        </p:txBody>
      </p:sp>
      <p:sp>
        <p:nvSpPr>
          <p:cNvPr id="9309" name="Rectangle 120"/>
          <p:cNvSpPr>
            <a:spLocks noChangeArrowheads="1"/>
          </p:cNvSpPr>
          <p:nvPr/>
        </p:nvSpPr>
        <p:spPr bwMode="auto">
          <a:xfrm rot="18900000">
            <a:off x="7016750" y="6086475"/>
            <a:ext cx="460375"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latin typeface="Arial" pitchFamily="34" charset="0"/>
              </a:rPr>
              <a:t>19000</a:t>
            </a:r>
            <a:endParaRPr lang="en-US"/>
          </a:p>
        </p:txBody>
      </p:sp>
      <p:sp>
        <p:nvSpPr>
          <p:cNvPr id="9310" name="Rectangle 121"/>
          <p:cNvSpPr>
            <a:spLocks noChangeArrowheads="1"/>
          </p:cNvSpPr>
          <p:nvPr/>
        </p:nvSpPr>
        <p:spPr bwMode="auto">
          <a:xfrm rot="18900000">
            <a:off x="7337425" y="6086475"/>
            <a:ext cx="460375"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a:solidFill>
                  <a:srgbClr val="000000"/>
                </a:solidFill>
                <a:latin typeface="Arial" pitchFamily="34" charset="0"/>
              </a:rPr>
              <a:t>20000</a:t>
            </a:r>
            <a:endParaRPr lang="en-US"/>
          </a:p>
        </p:txBody>
      </p:sp>
      <p:sp>
        <p:nvSpPr>
          <p:cNvPr id="9311" name="Rectangle 122"/>
          <p:cNvSpPr>
            <a:spLocks noChangeArrowheads="1"/>
          </p:cNvSpPr>
          <p:nvPr/>
        </p:nvSpPr>
        <p:spPr bwMode="auto">
          <a:xfrm>
            <a:off x="4064000" y="6489700"/>
            <a:ext cx="1103313"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b="1">
                <a:solidFill>
                  <a:srgbClr val="000000"/>
                </a:solidFill>
                <a:latin typeface="Arial" pitchFamily="34" charset="0"/>
              </a:rPr>
              <a:t>Time in Hours</a:t>
            </a:r>
            <a:endParaRPr lang="en-US"/>
          </a:p>
        </p:txBody>
      </p:sp>
      <p:sp>
        <p:nvSpPr>
          <p:cNvPr id="9312" name="Rectangle 123"/>
          <p:cNvSpPr>
            <a:spLocks noChangeArrowheads="1"/>
          </p:cNvSpPr>
          <p:nvPr/>
        </p:nvSpPr>
        <p:spPr bwMode="auto">
          <a:xfrm rot="16200000">
            <a:off x="360363" y="4394200"/>
            <a:ext cx="855662"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300" b="1">
                <a:solidFill>
                  <a:srgbClr val="000000"/>
                </a:solidFill>
                <a:latin typeface="Arial" pitchFamily="34" charset="0"/>
              </a:rPr>
              <a:t>Probability</a:t>
            </a:r>
            <a:endParaRPr lang="en-US"/>
          </a:p>
        </p:txBody>
      </p:sp>
      <p:sp>
        <p:nvSpPr>
          <p:cNvPr id="9314" name="Line 126"/>
          <p:cNvSpPr>
            <a:spLocks noChangeShapeType="1"/>
          </p:cNvSpPr>
          <p:nvPr/>
        </p:nvSpPr>
        <p:spPr bwMode="auto">
          <a:xfrm flipV="1">
            <a:off x="2273300" y="5822950"/>
            <a:ext cx="1588" cy="492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15" name="Line 127"/>
          <p:cNvSpPr>
            <a:spLocks noChangeShapeType="1"/>
          </p:cNvSpPr>
          <p:nvPr/>
        </p:nvSpPr>
        <p:spPr bwMode="auto">
          <a:xfrm flipV="1">
            <a:off x="2433638" y="5822950"/>
            <a:ext cx="1587" cy="492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16" name="Line 128"/>
          <p:cNvSpPr>
            <a:spLocks noChangeShapeType="1"/>
          </p:cNvSpPr>
          <p:nvPr/>
        </p:nvSpPr>
        <p:spPr bwMode="auto">
          <a:xfrm flipV="1">
            <a:off x="2593975" y="5822950"/>
            <a:ext cx="1588" cy="492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17" name="Line 129"/>
          <p:cNvSpPr>
            <a:spLocks noChangeShapeType="1"/>
          </p:cNvSpPr>
          <p:nvPr/>
        </p:nvSpPr>
        <p:spPr bwMode="auto">
          <a:xfrm flipV="1">
            <a:off x="2754313" y="5822950"/>
            <a:ext cx="1587" cy="492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18" name="Line 130"/>
          <p:cNvSpPr>
            <a:spLocks noChangeShapeType="1"/>
          </p:cNvSpPr>
          <p:nvPr/>
        </p:nvSpPr>
        <p:spPr bwMode="auto">
          <a:xfrm flipV="1">
            <a:off x="2916238" y="5822950"/>
            <a:ext cx="1587" cy="492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19" name="Line 131"/>
          <p:cNvSpPr>
            <a:spLocks noChangeShapeType="1"/>
          </p:cNvSpPr>
          <p:nvPr/>
        </p:nvSpPr>
        <p:spPr bwMode="auto">
          <a:xfrm flipV="1">
            <a:off x="3076575" y="5822950"/>
            <a:ext cx="1588" cy="492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20" name="Line 132"/>
          <p:cNvSpPr>
            <a:spLocks noChangeShapeType="1"/>
          </p:cNvSpPr>
          <p:nvPr/>
        </p:nvSpPr>
        <p:spPr bwMode="auto">
          <a:xfrm flipV="1">
            <a:off x="3236913" y="5822950"/>
            <a:ext cx="1587" cy="492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21" name="Line 133"/>
          <p:cNvSpPr>
            <a:spLocks noChangeShapeType="1"/>
          </p:cNvSpPr>
          <p:nvPr/>
        </p:nvSpPr>
        <p:spPr bwMode="auto">
          <a:xfrm flipV="1">
            <a:off x="3397250" y="5822950"/>
            <a:ext cx="1588" cy="492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22" name="Line 134"/>
          <p:cNvSpPr>
            <a:spLocks noChangeShapeType="1"/>
          </p:cNvSpPr>
          <p:nvPr/>
        </p:nvSpPr>
        <p:spPr bwMode="auto">
          <a:xfrm flipV="1">
            <a:off x="3557588" y="5822950"/>
            <a:ext cx="1587" cy="492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23" name="Line 135"/>
          <p:cNvSpPr>
            <a:spLocks noChangeShapeType="1"/>
          </p:cNvSpPr>
          <p:nvPr/>
        </p:nvSpPr>
        <p:spPr bwMode="auto">
          <a:xfrm>
            <a:off x="1295400" y="5181600"/>
            <a:ext cx="3200400" cy="0"/>
          </a:xfrm>
          <a:prstGeom prst="line">
            <a:avLst/>
          </a:prstGeom>
          <a:noFill/>
          <a:ln w="28575">
            <a:solidFill>
              <a:schemeClr val="accent2"/>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324" name="Line 136"/>
          <p:cNvSpPr>
            <a:spLocks noChangeShapeType="1"/>
          </p:cNvSpPr>
          <p:nvPr/>
        </p:nvSpPr>
        <p:spPr bwMode="auto">
          <a:xfrm>
            <a:off x="1260475" y="5291138"/>
            <a:ext cx="49213"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25" name="Line 137"/>
          <p:cNvSpPr>
            <a:spLocks noChangeShapeType="1"/>
          </p:cNvSpPr>
          <p:nvPr/>
        </p:nvSpPr>
        <p:spPr bwMode="auto">
          <a:xfrm flipV="1">
            <a:off x="4495800" y="4800600"/>
            <a:ext cx="0" cy="990600"/>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26" name="Line 138"/>
          <p:cNvSpPr>
            <a:spLocks noChangeShapeType="1"/>
          </p:cNvSpPr>
          <p:nvPr/>
        </p:nvSpPr>
        <p:spPr bwMode="auto">
          <a:xfrm flipV="1">
            <a:off x="4360863" y="5822950"/>
            <a:ext cx="1587" cy="492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27" name="Line 139"/>
          <p:cNvSpPr>
            <a:spLocks noChangeShapeType="1"/>
          </p:cNvSpPr>
          <p:nvPr/>
        </p:nvSpPr>
        <p:spPr bwMode="auto">
          <a:xfrm flipV="1">
            <a:off x="4521200" y="5822950"/>
            <a:ext cx="1588" cy="492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28" name="Line 140"/>
          <p:cNvSpPr>
            <a:spLocks noChangeShapeType="1"/>
          </p:cNvSpPr>
          <p:nvPr/>
        </p:nvSpPr>
        <p:spPr bwMode="auto">
          <a:xfrm flipV="1">
            <a:off x="4694238" y="5822950"/>
            <a:ext cx="1587" cy="4921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29" name="Text Box 141"/>
          <p:cNvSpPr txBox="1">
            <a:spLocks noChangeArrowheads="1"/>
          </p:cNvSpPr>
          <p:nvPr/>
        </p:nvSpPr>
        <p:spPr bwMode="auto">
          <a:xfrm>
            <a:off x="2355850" y="4876800"/>
            <a:ext cx="1072730"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dirty="0">
                <a:solidFill>
                  <a:srgbClr val="0000FF"/>
                </a:solidFill>
              </a:rPr>
              <a:t>MTTF</a:t>
            </a:r>
          </a:p>
        </p:txBody>
      </p:sp>
      <p:sp>
        <p:nvSpPr>
          <p:cNvPr id="9330" name="Rectangle 142"/>
          <p:cNvSpPr>
            <a:spLocks noChangeArrowheads="1"/>
          </p:cNvSpPr>
          <p:nvPr/>
        </p:nvSpPr>
        <p:spPr bwMode="auto">
          <a:xfrm>
            <a:off x="5341937" y="3505200"/>
            <a:ext cx="525463" cy="3651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b="1" i="1" dirty="0">
                <a:solidFill>
                  <a:srgbClr val="CC3300"/>
                </a:solidFill>
                <a:latin typeface="Arial" pitchFamily="34" charset="0"/>
              </a:rPr>
              <a:t>A</a:t>
            </a:r>
            <a:r>
              <a:rPr lang="en-US" b="1" dirty="0">
                <a:solidFill>
                  <a:srgbClr val="CC3300"/>
                </a:solidFill>
                <a:latin typeface="Arial" pitchFamily="34" charset="0"/>
              </a:rPr>
              <a:t>(</a:t>
            </a:r>
            <a:r>
              <a:rPr lang="en-US" b="1" i="1" dirty="0">
                <a:solidFill>
                  <a:srgbClr val="CC3300"/>
                </a:solidFill>
                <a:latin typeface="Arial" pitchFamily="34" charset="0"/>
              </a:rPr>
              <a:t>t</a:t>
            </a:r>
            <a:r>
              <a:rPr lang="en-US" b="1" dirty="0">
                <a:solidFill>
                  <a:srgbClr val="CC3300"/>
                </a:solidFill>
                <a:latin typeface="Arial" pitchFamily="34" charset="0"/>
              </a:rPr>
              <a:t>)</a:t>
            </a:r>
            <a:endParaRPr lang="en-US" dirty="0">
              <a:solidFill>
                <a:srgbClr val="CC3300"/>
              </a:solidFill>
            </a:endParaRPr>
          </a:p>
        </p:txBody>
      </p:sp>
      <p:grpSp>
        <p:nvGrpSpPr>
          <p:cNvPr id="2" name="Group 153"/>
          <p:cNvGrpSpPr>
            <a:grpSpLocks/>
          </p:cNvGrpSpPr>
          <p:nvPr/>
        </p:nvGrpSpPr>
        <p:grpSpPr bwMode="auto">
          <a:xfrm>
            <a:off x="7105650" y="1981200"/>
            <a:ext cx="1885950" cy="1431925"/>
            <a:chOff x="4380" y="768"/>
            <a:chExt cx="1188" cy="902"/>
          </a:xfrm>
        </p:grpSpPr>
        <p:graphicFrame>
          <p:nvGraphicFramePr>
            <p:cNvPr id="9335" name="Object 148"/>
            <p:cNvGraphicFramePr>
              <a:graphicFrameLocks noChangeAspect="1"/>
            </p:cNvGraphicFramePr>
            <p:nvPr/>
          </p:nvGraphicFramePr>
          <p:xfrm>
            <a:off x="4704" y="768"/>
            <a:ext cx="864" cy="494"/>
          </p:xfrm>
          <a:graphic>
            <a:graphicData uri="http://schemas.openxmlformats.org/presentationml/2006/ole">
              <mc:AlternateContent xmlns:mc="http://schemas.openxmlformats.org/markup-compatibility/2006">
                <mc:Choice xmlns:v="urn:schemas-microsoft-com:vml" Requires="v">
                  <p:oleObj spid="_x0000_s1115" name="Equation" r:id="rId4" imgW="428625" imgH="247650" progId="Equation.3">
                    <p:embed/>
                  </p:oleObj>
                </mc:Choice>
                <mc:Fallback>
                  <p:oleObj name="Equation" r:id="rId4" imgW="428625" imgH="24765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04" y="768"/>
                          <a:ext cx="864" cy="49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336" name="Line 150"/>
            <p:cNvSpPr>
              <a:spLocks noChangeShapeType="1"/>
            </p:cNvSpPr>
            <p:nvPr/>
          </p:nvSpPr>
          <p:spPr bwMode="auto">
            <a:xfrm flipH="1">
              <a:off x="4380" y="1152"/>
              <a:ext cx="420" cy="5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3" name="Group 152"/>
          <p:cNvGrpSpPr>
            <a:grpSpLocks/>
          </p:cNvGrpSpPr>
          <p:nvPr/>
        </p:nvGrpSpPr>
        <p:grpSpPr bwMode="auto">
          <a:xfrm>
            <a:off x="76200" y="1417637"/>
            <a:ext cx="7543800" cy="738188"/>
            <a:chOff x="144" y="816"/>
            <a:chExt cx="4752" cy="465"/>
          </a:xfrm>
        </p:grpSpPr>
        <p:graphicFrame>
          <p:nvGraphicFramePr>
            <p:cNvPr id="9333" name="Object 144"/>
            <p:cNvGraphicFramePr>
              <a:graphicFrameLocks noChangeAspect="1"/>
            </p:cNvGraphicFramePr>
            <p:nvPr>
              <p:extLst>
                <p:ext uri="{D42A27DB-BD31-4B8C-83A1-F6EECF244321}">
                  <p14:modId xmlns:p14="http://schemas.microsoft.com/office/powerpoint/2010/main" val="2305005119"/>
                </p:ext>
              </p:extLst>
            </p:nvPr>
          </p:nvGraphicFramePr>
          <p:xfrm>
            <a:off x="2640" y="816"/>
            <a:ext cx="2256" cy="465"/>
          </p:xfrm>
          <a:graphic>
            <a:graphicData uri="http://schemas.openxmlformats.org/presentationml/2006/ole">
              <mc:AlternateContent xmlns:mc="http://schemas.openxmlformats.org/markup-compatibility/2006">
                <mc:Choice xmlns:v="urn:schemas-microsoft-com:vml" Requires="v">
                  <p:oleObj spid="_x0000_s1116" name="Equation" r:id="rId6" imgW="1190625" imgH="247650" progId="Equation.3">
                    <p:embed/>
                  </p:oleObj>
                </mc:Choice>
                <mc:Fallback>
                  <p:oleObj name="Equation" r:id="rId6" imgW="1190625" imgH="24765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40" y="816"/>
                          <a:ext cx="2256"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334" name="Rectangle 151"/>
            <p:cNvSpPr>
              <a:spLocks noChangeArrowheads="1"/>
            </p:cNvSpPr>
            <p:nvPr/>
          </p:nvSpPr>
          <p:spPr bwMode="auto">
            <a:xfrm>
              <a:off x="144" y="887"/>
              <a:ext cx="2476"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90000"/>
                </a:lnSpc>
              </a:pPr>
              <a:r>
                <a:rPr lang="en-US" sz="2400" b="0" dirty="0" smtClean="0"/>
                <a:t>For a repair rate </a:t>
              </a:r>
              <a:r>
                <a:rPr lang="en-US" sz="2400" b="0" dirty="0">
                  <a:latin typeface="Symbol" pitchFamily="18" charset="2"/>
                </a:rPr>
                <a:t>m</a:t>
              </a:r>
              <a:r>
                <a:rPr lang="en-US" sz="2400" b="0" dirty="0"/>
                <a:t> = 10</a:t>
              </a:r>
              <a:r>
                <a:rPr lang="en-US" sz="2400" b="0" baseline="30000" dirty="0"/>
                <a:t>-3</a:t>
              </a:r>
              <a:r>
                <a:rPr lang="en-US" sz="2400" b="0" dirty="0"/>
                <a:t>/hour,</a:t>
              </a:r>
            </a:p>
          </p:txBody>
        </p:sp>
      </p:grpSp>
      <p:grpSp>
        <p:nvGrpSpPr>
          <p:cNvPr id="4" name="Group 3"/>
          <p:cNvGrpSpPr/>
          <p:nvPr/>
        </p:nvGrpSpPr>
        <p:grpSpPr>
          <a:xfrm>
            <a:off x="76200" y="2243137"/>
            <a:ext cx="6098169" cy="695325"/>
            <a:chOff x="239114" y="2166937"/>
            <a:chExt cx="6098169" cy="695325"/>
          </a:xfrm>
        </p:grpSpPr>
        <p:sp>
          <p:nvSpPr>
            <p:cNvPr id="121" name="Text Box 6"/>
            <p:cNvSpPr txBox="1">
              <a:spLocks noChangeArrowheads="1"/>
            </p:cNvSpPr>
            <p:nvPr/>
          </p:nvSpPr>
          <p:spPr bwMode="auto">
            <a:xfrm>
              <a:off x="239114" y="2286000"/>
              <a:ext cx="4561505" cy="424732"/>
            </a:xfrm>
            <a:prstGeom prst="rect">
              <a:avLst/>
            </a:prstGeom>
            <a:solidFill>
              <a:schemeClr val="bg1"/>
            </a:solidFill>
            <a:ln>
              <a:noFill/>
            </a:ln>
            <a:extLst/>
          </p:spPr>
          <p:txBody>
            <a:bodyPr wrap="none">
              <a:spAutoFit/>
            </a:bodyPr>
            <a:lstStyle>
              <a:lvl1pPr marL="2343150" indent="-234315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90000"/>
                </a:lnSpc>
              </a:pPr>
              <a:r>
                <a:rPr lang="en-US" b="0" dirty="0" smtClean="0"/>
                <a:t>If </a:t>
              </a:r>
              <a:r>
                <a:rPr lang="en-US" b="0" dirty="0">
                  <a:latin typeface="Symbol" pitchFamily="18" charset="2"/>
                </a:rPr>
                <a:t>m</a:t>
              </a:r>
              <a:r>
                <a:rPr lang="en-US" b="0" dirty="0"/>
                <a:t> </a:t>
              </a:r>
              <a:r>
                <a:rPr lang="en-US" b="0" dirty="0" smtClean="0"/>
                <a:t>= 0, </a:t>
              </a:r>
              <a:r>
                <a:rPr lang="en-US" b="0" i="1" dirty="0" smtClean="0"/>
                <a:t>R</a:t>
              </a:r>
              <a:r>
                <a:rPr lang="en-US" b="0" dirty="0" smtClean="0"/>
                <a:t>(</a:t>
              </a:r>
              <a:r>
                <a:rPr lang="en-US" b="0" i="1" dirty="0" smtClean="0"/>
                <a:t>t</a:t>
              </a:r>
              <a:r>
                <a:rPr lang="en-US" b="0" dirty="0"/>
                <a:t>) = </a:t>
              </a:r>
              <a:r>
                <a:rPr lang="en-US" b="0" i="1" dirty="0" smtClean="0"/>
                <a:t>A(t)</a:t>
              </a:r>
              <a:r>
                <a:rPr lang="en-US" b="0" i="1" baseline="30000" dirty="0" smtClean="0"/>
                <a:t> </a:t>
              </a:r>
              <a:r>
                <a:rPr lang="en-US" b="0" dirty="0"/>
                <a:t>, </a:t>
              </a:r>
              <a:r>
                <a:rPr lang="en-US" b="0" dirty="0" smtClean="0"/>
                <a:t> and if t </a:t>
              </a:r>
              <a:r>
                <a:rPr lang="en-US" b="0" dirty="0" smtClean="0">
                  <a:sym typeface="Wingdings" pitchFamily="2" charset="2"/>
                </a:rPr>
                <a:t> </a:t>
              </a:r>
              <a:r>
                <a:rPr lang="en-US" b="0" dirty="0" smtClean="0">
                  <a:sym typeface="Symbol"/>
                </a:rPr>
                <a:t>, </a:t>
              </a:r>
              <a:endParaRPr lang="en-US" b="0" dirty="0"/>
            </a:p>
          </p:txBody>
        </p:sp>
        <p:pic>
          <p:nvPicPr>
            <p:cNvPr id="1038" name="Picture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18033" y="2166937"/>
              <a:ext cx="16192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4017328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amond(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par>
                          <p:cTn id="13" fill="hold">
                            <p:stCondLst>
                              <p:cond delay="500"/>
                            </p:stCondLst>
                            <p:childTnLst>
                              <p:par>
                                <p:cTn id="14" presetID="31" presetClass="entr" presetSubtype="0" fill="hold" nodeType="afterEffect">
                                  <p:stCondLst>
                                    <p:cond delay="0"/>
                                  </p:stCondLst>
                                  <p:iterate type="lt">
                                    <p:tmPct val="5000"/>
                                  </p:iterate>
                                  <p:childTnLst>
                                    <p:set>
                                      <p:cBhvr>
                                        <p:cTn id="15" dur="1" fill="hold">
                                          <p:stCondLst>
                                            <p:cond delay="0"/>
                                          </p:stCondLst>
                                        </p:cTn>
                                        <p:tgtEl>
                                          <p:spTgt spid="2"/>
                                        </p:tgtEl>
                                        <p:attrNameLst>
                                          <p:attrName>style.visibility</p:attrName>
                                        </p:attrNameLst>
                                      </p:cBhvr>
                                      <p:to>
                                        <p:strVal val="visible"/>
                                      </p:to>
                                    </p:set>
                                    <p:anim calcmode="lin" valueType="num">
                                      <p:cBhvr>
                                        <p:cTn id="16" dur="1000" fill="hold"/>
                                        <p:tgtEl>
                                          <p:spTgt spid="2"/>
                                        </p:tgtEl>
                                        <p:attrNameLst>
                                          <p:attrName>ppt_w</p:attrName>
                                        </p:attrNameLst>
                                      </p:cBhvr>
                                      <p:tavLst>
                                        <p:tav tm="0">
                                          <p:val>
                                            <p:fltVal val="0"/>
                                          </p:val>
                                        </p:tav>
                                        <p:tav tm="100000">
                                          <p:val>
                                            <p:strVal val="#ppt_w"/>
                                          </p:val>
                                        </p:tav>
                                      </p:tavLst>
                                    </p:anim>
                                    <p:anim calcmode="lin" valueType="num">
                                      <p:cBhvr>
                                        <p:cTn id="17" dur="1000" fill="hold"/>
                                        <p:tgtEl>
                                          <p:spTgt spid="2"/>
                                        </p:tgtEl>
                                        <p:attrNameLst>
                                          <p:attrName>ppt_h</p:attrName>
                                        </p:attrNameLst>
                                      </p:cBhvr>
                                      <p:tavLst>
                                        <p:tav tm="0">
                                          <p:val>
                                            <p:fltVal val="0"/>
                                          </p:val>
                                        </p:tav>
                                        <p:tav tm="100000">
                                          <p:val>
                                            <p:strVal val="#ppt_h"/>
                                          </p:val>
                                        </p:tav>
                                      </p:tavLst>
                                    </p:anim>
                                    <p:anim calcmode="lin" valueType="num">
                                      <p:cBhvr>
                                        <p:cTn id="18" dur="1000" fill="hold"/>
                                        <p:tgtEl>
                                          <p:spTgt spid="2"/>
                                        </p:tgtEl>
                                        <p:attrNameLst>
                                          <p:attrName>style.rotation</p:attrName>
                                        </p:attrNameLst>
                                      </p:cBhvr>
                                      <p:tavLst>
                                        <p:tav tm="0">
                                          <p:val>
                                            <p:fltVal val="90"/>
                                          </p:val>
                                        </p:tav>
                                        <p:tav tm="100000">
                                          <p:val>
                                            <p:fltVal val="0"/>
                                          </p:val>
                                        </p:tav>
                                      </p:tavLst>
                                    </p:anim>
                                    <p:animEffect transition="in" filter="fade">
                                      <p:cBhvr>
                                        <p:cTn id="1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F279A8E6-CF4E-4204-9CC6-24F39DFF8620}" type="slidenum">
              <a:rPr lang="en-US" b="0" smtClean="0">
                <a:solidFill>
                  <a:schemeClr val="tx2"/>
                </a:solidFill>
              </a:rPr>
              <a:pPr/>
              <a:t>9</a:t>
            </a:fld>
            <a:endParaRPr lang="en-US" b="0" smtClean="0">
              <a:solidFill>
                <a:schemeClr val="tx2"/>
              </a:solidFill>
            </a:endParaRPr>
          </a:p>
        </p:txBody>
      </p:sp>
      <p:sp>
        <p:nvSpPr>
          <p:cNvPr id="9219" name="Rectangle 2"/>
          <p:cNvSpPr>
            <a:spLocks noGrp="1" noChangeArrowheads="1"/>
          </p:cNvSpPr>
          <p:nvPr>
            <p:ph type="title"/>
          </p:nvPr>
        </p:nvSpPr>
        <p:spPr>
          <a:xfrm>
            <a:off x="762000" y="76200"/>
            <a:ext cx="8305800" cy="623888"/>
          </a:xfrm>
        </p:spPr>
        <p:txBody>
          <a:bodyPr/>
          <a:lstStyle/>
          <a:p>
            <a:pPr algn="r" eaLnBrk="1" hangingPunct="1"/>
            <a:r>
              <a:rPr lang="en-US" sz="2400" dirty="0" smtClean="0"/>
              <a:t>Security: Vulnerability, Confidentiality, Integrity, </a:t>
            </a:r>
            <a:r>
              <a:rPr lang="en-US" sz="2400" dirty="0"/>
              <a:t>and Safety</a:t>
            </a:r>
            <a:endParaRPr lang="en-US" sz="2400" dirty="0" smtClean="0"/>
          </a:p>
        </p:txBody>
      </p:sp>
      <p:sp>
        <p:nvSpPr>
          <p:cNvPr id="592899" name="Rectangle 3"/>
          <p:cNvSpPr>
            <a:spLocks noGrp="1" noChangeArrowheads="1"/>
          </p:cNvSpPr>
          <p:nvPr>
            <p:ph type="body" idx="1"/>
          </p:nvPr>
        </p:nvSpPr>
        <p:spPr>
          <a:xfrm>
            <a:off x="685800" y="1066800"/>
            <a:ext cx="8269288" cy="5410200"/>
          </a:xfrm>
        </p:spPr>
        <p:txBody>
          <a:bodyPr/>
          <a:lstStyle/>
          <a:p>
            <a:pPr eaLnBrk="1" hangingPunct="1"/>
            <a:r>
              <a:rPr lang="en-US" sz="2400" b="1" dirty="0" smtClean="0"/>
              <a:t>Vulnerability</a:t>
            </a:r>
            <a:r>
              <a:rPr lang="en-US" sz="2400" dirty="0" smtClean="0"/>
              <a:t> describes a problem or weakness, such as a programming error or common misconfiguration, that allows a system to be </a:t>
            </a:r>
            <a:r>
              <a:rPr lang="en-US" sz="2400" dirty="0" smtClean="0">
                <a:solidFill>
                  <a:schemeClr val="folHlink"/>
                </a:solidFill>
              </a:rPr>
              <a:t>attacked</a:t>
            </a:r>
            <a:r>
              <a:rPr lang="en-US" sz="2400" dirty="0" smtClean="0"/>
              <a:t> or broken into. </a:t>
            </a:r>
          </a:p>
          <a:p>
            <a:pPr eaLnBrk="1" hangingPunct="1"/>
            <a:r>
              <a:rPr lang="en-US" sz="2400" b="1" dirty="0" smtClean="0"/>
              <a:t>Confidentiality</a:t>
            </a:r>
            <a:r>
              <a:rPr lang="en-US" sz="2400" dirty="0" smtClean="0"/>
              <a:t> ensures that information is accessible only to those </a:t>
            </a:r>
            <a:r>
              <a:rPr lang="en-US" sz="2400" dirty="0" smtClean="0">
                <a:solidFill>
                  <a:schemeClr val="folHlink"/>
                </a:solidFill>
              </a:rPr>
              <a:t>authorized</a:t>
            </a:r>
            <a:r>
              <a:rPr lang="en-US" sz="2400" dirty="0" smtClean="0"/>
              <a:t> to have access.</a:t>
            </a:r>
          </a:p>
          <a:p>
            <a:pPr eaLnBrk="1" hangingPunct="1"/>
            <a:r>
              <a:rPr lang="en-US" sz="2400" dirty="0" smtClean="0"/>
              <a:t>Data/Message </a:t>
            </a:r>
            <a:r>
              <a:rPr lang="en-US" sz="2400" b="1" dirty="0" smtClean="0"/>
              <a:t>integrity</a:t>
            </a:r>
            <a:r>
              <a:rPr lang="en-US" sz="2400" dirty="0" smtClean="0"/>
              <a:t> refers to the </a:t>
            </a:r>
            <a:r>
              <a:rPr lang="en-US" sz="2400" dirty="0" smtClean="0">
                <a:solidFill>
                  <a:schemeClr val="folHlink"/>
                </a:solidFill>
              </a:rPr>
              <a:t>validity</a:t>
            </a:r>
            <a:r>
              <a:rPr lang="en-US" sz="2400" dirty="0" smtClean="0"/>
              <a:t> and </a:t>
            </a:r>
            <a:r>
              <a:rPr lang="en-US" sz="2400" dirty="0">
                <a:solidFill>
                  <a:schemeClr val="folHlink"/>
                </a:solidFill>
              </a:rPr>
              <a:t>consistence</a:t>
            </a:r>
            <a:r>
              <a:rPr lang="en-US" sz="2400" dirty="0" smtClean="0"/>
              <a:t> of data/message. We also use </a:t>
            </a:r>
            <a:r>
              <a:rPr lang="en-US" sz="2400" b="1" dirty="0" smtClean="0"/>
              <a:t>provenance</a:t>
            </a:r>
            <a:r>
              <a:rPr lang="en-US" sz="2400" dirty="0" smtClean="0"/>
              <a:t> for the traceability of data – where and how does the data come from?</a:t>
            </a:r>
          </a:p>
          <a:p>
            <a:pPr eaLnBrk="1" hangingPunct="1"/>
            <a:r>
              <a:rPr lang="en-US" sz="2400" b="1" dirty="0" smtClean="0"/>
              <a:t>Safety </a:t>
            </a:r>
            <a:r>
              <a:rPr lang="en-US" sz="2400" dirty="0" smtClean="0"/>
              <a:t>ensures non-occurrence of catastrophic </a:t>
            </a:r>
            <a:r>
              <a:rPr lang="en-US" sz="2400" dirty="0" smtClean="0">
                <a:solidFill>
                  <a:schemeClr val="folHlink"/>
                </a:solidFill>
              </a:rPr>
              <a:t>consequence</a:t>
            </a:r>
            <a:r>
              <a:rPr lang="en-US" sz="2400" dirty="0" smtClean="0"/>
              <a:t> on the environment (human life lost, economic impact, etc.)</a:t>
            </a:r>
            <a:endParaRPr lang="en-US" sz="2400" b="1" dirty="0" smtClean="0"/>
          </a:p>
          <a:p>
            <a:pPr eaLnBrk="1" hangingPunct="1"/>
            <a:r>
              <a:rPr lang="en-US" sz="2400" b="1" dirty="0" smtClean="0"/>
              <a:t>Security</a:t>
            </a:r>
            <a:r>
              <a:rPr lang="en-US" sz="2400" dirty="0" smtClean="0"/>
              <a:t> is the umbrella concept of above four.</a:t>
            </a:r>
          </a:p>
          <a:p>
            <a:pPr eaLnBrk="1" hangingPunct="1">
              <a:buFont typeface="Wingdings" pitchFamily="2" charset="2"/>
              <a:buNone/>
            </a:pPr>
            <a:r>
              <a:rPr lang="en-US" sz="2400" dirty="0" smtClean="0"/>
              <a:t>	Security deals with malicious attacks, while </a:t>
            </a:r>
            <a:r>
              <a:rPr lang="en-US" sz="2400" b="1" dirty="0" smtClean="0">
                <a:solidFill>
                  <a:srgbClr val="0000FF"/>
                </a:solidFill>
              </a:rPr>
              <a:t>reliability</a:t>
            </a:r>
            <a:r>
              <a:rPr lang="en-US" sz="2400" dirty="0" smtClean="0">
                <a:solidFill>
                  <a:srgbClr val="0000FF"/>
                </a:solidFill>
              </a:rPr>
              <a:t> </a:t>
            </a:r>
            <a:r>
              <a:rPr lang="en-US" sz="2400" dirty="0" smtClean="0"/>
              <a:t>and </a:t>
            </a:r>
            <a:r>
              <a:rPr lang="en-US" sz="2400" b="1" dirty="0" smtClean="0">
                <a:solidFill>
                  <a:srgbClr val="0000FF"/>
                </a:solidFill>
              </a:rPr>
              <a:t>availability</a:t>
            </a:r>
            <a:r>
              <a:rPr lang="en-US" sz="2400" dirty="0" smtClean="0">
                <a:solidFill>
                  <a:srgbClr val="0000FF"/>
                </a:solidFill>
              </a:rPr>
              <a:t> </a:t>
            </a:r>
            <a:r>
              <a:rPr lang="en-US" sz="2400" dirty="0" smtClean="0"/>
              <a:t>deal with  faults, errors, and failures caused by imperfect development and operation environment.</a:t>
            </a:r>
          </a:p>
        </p:txBody>
      </p:sp>
      <p:sp>
        <p:nvSpPr>
          <p:cNvPr id="9" name="Freeform 8"/>
          <p:cNvSpPr/>
          <p:nvPr/>
        </p:nvSpPr>
        <p:spPr bwMode="auto">
          <a:xfrm>
            <a:off x="325877" y="1371600"/>
            <a:ext cx="359923" cy="3900791"/>
          </a:xfrm>
          <a:custGeom>
            <a:avLst/>
            <a:gdLst>
              <a:gd name="connsiteX0" fmla="*/ 359923 w 359923"/>
              <a:gd name="connsiteY0" fmla="*/ 0 h 3677055"/>
              <a:gd name="connsiteX1" fmla="*/ 0 w 359923"/>
              <a:gd name="connsiteY1" fmla="*/ 0 h 3677055"/>
              <a:gd name="connsiteX2" fmla="*/ 0 w 359923"/>
              <a:gd name="connsiteY2" fmla="*/ 3677055 h 3677055"/>
              <a:gd name="connsiteX3" fmla="*/ 350195 w 359923"/>
              <a:gd name="connsiteY3" fmla="*/ 3677055 h 3677055"/>
            </a:gdLst>
            <a:ahLst/>
            <a:cxnLst>
              <a:cxn ang="0">
                <a:pos x="connsiteX0" y="connsiteY0"/>
              </a:cxn>
              <a:cxn ang="0">
                <a:pos x="connsiteX1" y="connsiteY1"/>
              </a:cxn>
              <a:cxn ang="0">
                <a:pos x="connsiteX2" y="connsiteY2"/>
              </a:cxn>
              <a:cxn ang="0">
                <a:pos x="connsiteX3" y="connsiteY3"/>
              </a:cxn>
            </a:cxnLst>
            <a:rect l="l" t="t" r="r" b="b"/>
            <a:pathLst>
              <a:path w="359923" h="3677055">
                <a:moveTo>
                  <a:pt x="359923" y="0"/>
                </a:moveTo>
                <a:lnTo>
                  <a:pt x="0" y="0"/>
                </a:lnTo>
                <a:lnTo>
                  <a:pt x="0" y="3677055"/>
                </a:lnTo>
                <a:lnTo>
                  <a:pt x="350195" y="3677055"/>
                </a:lnTo>
              </a:path>
            </a:pathLst>
          </a:custGeom>
          <a:noFill/>
          <a:ln w="19050" cap="flat" cmpd="sng" algn="ctr">
            <a:solidFill>
              <a:srgbClr val="0000FF"/>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13" name="Freeform 12"/>
          <p:cNvSpPr/>
          <p:nvPr/>
        </p:nvSpPr>
        <p:spPr bwMode="auto">
          <a:xfrm>
            <a:off x="325877" y="2514600"/>
            <a:ext cx="359923" cy="2757791"/>
          </a:xfrm>
          <a:custGeom>
            <a:avLst/>
            <a:gdLst>
              <a:gd name="connsiteX0" fmla="*/ 359923 w 359923"/>
              <a:gd name="connsiteY0" fmla="*/ 0 h 3677055"/>
              <a:gd name="connsiteX1" fmla="*/ 0 w 359923"/>
              <a:gd name="connsiteY1" fmla="*/ 0 h 3677055"/>
              <a:gd name="connsiteX2" fmla="*/ 0 w 359923"/>
              <a:gd name="connsiteY2" fmla="*/ 3677055 h 3677055"/>
              <a:gd name="connsiteX3" fmla="*/ 350195 w 359923"/>
              <a:gd name="connsiteY3" fmla="*/ 3677055 h 3677055"/>
            </a:gdLst>
            <a:ahLst/>
            <a:cxnLst>
              <a:cxn ang="0">
                <a:pos x="connsiteX0" y="connsiteY0"/>
              </a:cxn>
              <a:cxn ang="0">
                <a:pos x="connsiteX1" y="connsiteY1"/>
              </a:cxn>
              <a:cxn ang="0">
                <a:pos x="connsiteX2" y="connsiteY2"/>
              </a:cxn>
              <a:cxn ang="0">
                <a:pos x="connsiteX3" y="connsiteY3"/>
              </a:cxn>
            </a:cxnLst>
            <a:rect l="l" t="t" r="r" b="b"/>
            <a:pathLst>
              <a:path w="359923" h="3677055">
                <a:moveTo>
                  <a:pt x="359923" y="0"/>
                </a:moveTo>
                <a:lnTo>
                  <a:pt x="0" y="0"/>
                </a:lnTo>
                <a:lnTo>
                  <a:pt x="0" y="3677055"/>
                </a:lnTo>
                <a:lnTo>
                  <a:pt x="350195" y="3677055"/>
                </a:lnTo>
              </a:path>
            </a:pathLst>
          </a:custGeom>
          <a:noFill/>
          <a:ln w="19050" cap="flat" cmpd="sng" algn="ctr">
            <a:solidFill>
              <a:srgbClr val="0000FF"/>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14" name="Freeform 13"/>
          <p:cNvSpPr/>
          <p:nvPr/>
        </p:nvSpPr>
        <p:spPr bwMode="auto">
          <a:xfrm>
            <a:off x="325877" y="3321995"/>
            <a:ext cx="359923" cy="1950396"/>
          </a:xfrm>
          <a:custGeom>
            <a:avLst/>
            <a:gdLst>
              <a:gd name="connsiteX0" fmla="*/ 359923 w 359923"/>
              <a:gd name="connsiteY0" fmla="*/ 0 h 3677055"/>
              <a:gd name="connsiteX1" fmla="*/ 0 w 359923"/>
              <a:gd name="connsiteY1" fmla="*/ 0 h 3677055"/>
              <a:gd name="connsiteX2" fmla="*/ 0 w 359923"/>
              <a:gd name="connsiteY2" fmla="*/ 3677055 h 3677055"/>
              <a:gd name="connsiteX3" fmla="*/ 350195 w 359923"/>
              <a:gd name="connsiteY3" fmla="*/ 3677055 h 3677055"/>
            </a:gdLst>
            <a:ahLst/>
            <a:cxnLst>
              <a:cxn ang="0">
                <a:pos x="connsiteX0" y="connsiteY0"/>
              </a:cxn>
              <a:cxn ang="0">
                <a:pos x="connsiteX1" y="connsiteY1"/>
              </a:cxn>
              <a:cxn ang="0">
                <a:pos x="connsiteX2" y="connsiteY2"/>
              </a:cxn>
              <a:cxn ang="0">
                <a:pos x="connsiteX3" y="connsiteY3"/>
              </a:cxn>
            </a:cxnLst>
            <a:rect l="l" t="t" r="r" b="b"/>
            <a:pathLst>
              <a:path w="359923" h="3677055">
                <a:moveTo>
                  <a:pt x="359923" y="0"/>
                </a:moveTo>
                <a:lnTo>
                  <a:pt x="0" y="0"/>
                </a:lnTo>
                <a:lnTo>
                  <a:pt x="0" y="3677055"/>
                </a:lnTo>
                <a:lnTo>
                  <a:pt x="350195" y="3677055"/>
                </a:lnTo>
              </a:path>
            </a:pathLst>
          </a:custGeom>
          <a:noFill/>
          <a:ln w="19050" cap="flat" cmpd="sng" algn="ctr">
            <a:solidFill>
              <a:srgbClr val="0000FF"/>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15" name="Freeform 14"/>
          <p:cNvSpPr/>
          <p:nvPr/>
        </p:nvSpPr>
        <p:spPr bwMode="auto">
          <a:xfrm>
            <a:off x="325877" y="4495800"/>
            <a:ext cx="359923" cy="762000"/>
          </a:xfrm>
          <a:custGeom>
            <a:avLst/>
            <a:gdLst>
              <a:gd name="connsiteX0" fmla="*/ 359923 w 359923"/>
              <a:gd name="connsiteY0" fmla="*/ 0 h 3677055"/>
              <a:gd name="connsiteX1" fmla="*/ 0 w 359923"/>
              <a:gd name="connsiteY1" fmla="*/ 0 h 3677055"/>
              <a:gd name="connsiteX2" fmla="*/ 0 w 359923"/>
              <a:gd name="connsiteY2" fmla="*/ 3677055 h 3677055"/>
              <a:gd name="connsiteX3" fmla="*/ 350195 w 359923"/>
              <a:gd name="connsiteY3" fmla="*/ 3677055 h 3677055"/>
            </a:gdLst>
            <a:ahLst/>
            <a:cxnLst>
              <a:cxn ang="0">
                <a:pos x="connsiteX0" y="connsiteY0"/>
              </a:cxn>
              <a:cxn ang="0">
                <a:pos x="connsiteX1" y="connsiteY1"/>
              </a:cxn>
              <a:cxn ang="0">
                <a:pos x="connsiteX2" y="connsiteY2"/>
              </a:cxn>
              <a:cxn ang="0">
                <a:pos x="connsiteX3" y="connsiteY3"/>
              </a:cxn>
            </a:cxnLst>
            <a:rect l="l" t="t" r="r" b="b"/>
            <a:pathLst>
              <a:path w="359923" h="3677055">
                <a:moveTo>
                  <a:pt x="359923" y="0"/>
                </a:moveTo>
                <a:lnTo>
                  <a:pt x="0" y="0"/>
                </a:lnTo>
                <a:lnTo>
                  <a:pt x="0" y="3677055"/>
                </a:lnTo>
                <a:lnTo>
                  <a:pt x="350195" y="3677055"/>
                </a:lnTo>
              </a:path>
            </a:pathLst>
          </a:custGeom>
          <a:noFill/>
          <a:ln w="19050" cap="flat" cmpd="sng" algn="ctr">
            <a:solidFill>
              <a:srgbClr val="0000FF"/>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92899">
                                            <p:txEl>
                                              <p:pRg st="4" end="4"/>
                                            </p:txEl>
                                          </p:spTgt>
                                        </p:tgtEl>
                                        <p:attrNameLst>
                                          <p:attrName>style.visibility</p:attrName>
                                        </p:attrNameLst>
                                      </p:cBhvr>
                                      <p:to>
                                        <p:strVal val="visible"/>
                                      </p:to>
                                    </p:set>
                                    <p:animEffect transition="in" filter="wipe(left)">
                                      <p:cBhvr>
                                        <p:cTn id="7" dur="500"/>
                                        <p:tgtEl>
                                          <p:spTgt spid="592899">
                                            <p:txEl>
                                              <p:pRg st="4" end="4"/>
                                            </p:txEl>
                                          </p:spTgt>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592899">
                                            <p:txEl>
                                              <p:pRg st="5" end="5"/>
                                            </p:txEl>
                                          </p:spTgt>
                                        </p:tgtEl>
                                        <p:attrNameLst>
                                          <p:attrName>style.visibility</p:attrName>
                                        </p:attrNameLst>
                                      </p:cBhvr>
                                      <p:to>
                                        <p:strVal val="visible"/>
                                      </p:to>
                                    </p:set>
                                    <p:animEffect transition="in" filter="wipe(left)">
                                      <p:cBhvr>
                                        <p:cTn id="11" dur="500"/>
                                        <p:tgtEl>
                                          <p:spTgt spid="592899">
                                            <p:txEl>
                                              <p:pRg st="5" end="5"/>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up)">
                                      <p:cBhvr>
                                        <p:cTn id="15" dur="500"/>
                                        <p:tgtEl>
                                          <p:spTgt spid="9"/>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up)">
                                      <p:cBhvr>
                                        <p:cTn id="19" dur="500"/>
                                        <p:tgtEl>
                                          <p:spTgt spid="13"/>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up)">
                                      <p:cBhvr>
                                        <p:cTn id="23" dur="500"/>
                                        <p:tgtEl>
                                          <p:spTgt spid="14"/>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up)">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14" grpId="0" animBg="1"/>
      <p:bldP spid="15" grpId="0" animBg="1"/>
    </p:bld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14462</TotalTime>
  <Words>2723</Words>
  <Application>Microsoft Office PowerPoint</Application>
  <PresentationFormat>On-screen Show (4:3)</PresentationFormat>
  <Paragraphs>620</Paragraphs>
  <Slides>43</Slides>
  <Notes>40</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54" baseType="lpstr">
      <vt:lpstr>宋体</vt:lpstr>
      <vt:lpstr>宋体</vt:lpstr>
      <vt:lpstr>Arial</vt:lpstr>
      <vt:lpstr>Curlz MT</vt:lpstr>
      <vt:lpstr>Helvetica</vt:lpstr>
      <vt:lpstr>Symbol</vt:lpstr>
      <vt:lpstr>Tahoma</vt:lpstr>
      <vt:lpstr>Times New Roman</vt:lpstr>
      <vt:lpstr>Wingdings</vt:lpstr>
      <vt:lpstr>Blends</vt:lpstr>
      <vt:lpstr>Equation</vt:lpstr>
      <vt:lpstr>Chapter 6 Security and Reliability of  Distributed Software and Systems </vt:lpstr>
      <vt:lpstr>Roadmap of Chapter 6</vt:lpstr>
      <vt:lpstr>Organization of SOC-Enabling Technologies</vt:lpstr>
      <vt:lpstr>Instances of the SOC-Enabling Technologies</vt:lpstr>
      <vt:lpstr>Quality of Service (QoS)</vt:lpstr>
      <vt:lpstr>PowerPoint Presentation</vt:lpstr>
      <vt:lpstr>PowerPoint Presentation</vt:lpstr>
      <vt:lpstr>Measurable R(t), A(t) and MTTF (Mean Time To Failure)</vt:lpstr>
      <vt:lpstr>Security: Vulnerability, Confidentiality, Integrity, and Safety</vt:lpstr>
      <vt:lpstr>Web Attacks, Security Attributes, and Means, </vt:lpstr>
      <vt:lpstr>Common Attacks on the Web</vt:lpstr>
      <vt:lpstr>XSS Attack Example</vt:lpstr>
      <vt:lpstr>SQL Injection Attack</vt:lpstr>
      <vt:lpstr>Security Means and Attributes</vt:lpstr>
      <vt:lpstr>A Few Basic Concepts in Security</vt:lpstr>
      <vt:lpstr>Cryptography Systems</vt:lpstr>
      <vt:lpstr>Analogy of Public Key Infrastructure</vt:lpstr>
      <vt:lpstr>Public Key Encryption for Confidentiality </vt:lpstr>
      <vt:lpstr>Example: Public Key Encryption  for Confidentiality </vt:lpstr>
      <vt:lpstr>Public Key Encryption for Integrity -- Digital Signature </vt:lpstr>
      <vt:lpstr>Example: Public Key Encryption  for Integrity </vt:lpstr>
      <vt:lpstr>Security Mechanisms Related to ASP .Net</vt:lpstr>
      <vt:lpstr>Security Checks</vt:lpstr>
      <vt:lpstr>IIS Security</vt:lpstr>
      <vt:lpstr>Turn on IIS</vt:lpstr>
      <vt:lpstr>Configure Your IIS Security in Control Panel (Windows 7)</vt:lpstr>
      <vt:lpstr>Using Windows Security System A Case Study</vt:lpstr>
      <vt:lpstr>Outline</vt:lpstr>
      <vt:lpstr>Using Windows Security</vt:lpstr>
      <vt:lpstr>Case Study: Corporate Network Security</vt:lpstr>
      <vt:lpstr>General.aspx File</vt:lpstr>
      <vt:lpstr>Salaries.aspx File: Authorization Control</vt:lpstr>
      <vt:lpstr>Duties.aspx File</vt:lpstr>
      <vt:lpstr>Duties.xml</vt:lpstr>
      <vt:lpstr>Windows-Based Security Deployment and Testing</vt:lpstr>
      <vt:lpstr>Creating a Virtual Directory in IIS</vt:lpstr>
      <vt:lpstr>A directory BasicSecurity is created in IIS </vt:lpstr>
      <vt:lpstr>Creating the Authentication (contd.)</vt:lpstr>
      <vt:lpstr>Creating the Authentication (contd.)</vt:lpstr>
      <vt:lpstr>Access Salaries.aspx before changing permission</vt:lpstr>
      <vt:lpstr>Change the Permission to Basic Security</vt:lpstr>
      <vt:lpstr>Remove Anonymous access</vt:lpstr>
      <vt:lpstr>Authenticated Access</vt:lpstr>
    </vt:vector>
  </TitlesOfParts>
  <Company>ASU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445</dc:title>
  <dc:creator>Dr. Yinong Chen</dc:creator>
  <cp:lastModifiedBy>Y Chen</cp:lastModifiedBy>
  <cp:revision>945</cp:revision>
  <dcterms:created xsi:type="dcterms:W3CDTF">2005-09-17T18:09:54Z</dcterms:created>
  <dcterms:modified xsi:type="dcterms:W3CDTF">2014-11-09T20:00:09Z</dcterms:modified>
</cp:coreProperties>
</file>